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tiff" ContentType="image/tif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91" r:id="rId3"/>
    <p:sldId id="532" r:id="rId5"/>
    <p:sldId id="290" r:id="rId6"/>
    <p:sldId id="256" r:id="rId7"/>
    <p:sldId id="257" r:id="rId8"/>
    <p:sldId id="258" r:id="rId9"/>
    <p:sldId id="259" r:id="rId10"/>
    <p:sldId id="260" r:id="rId11"/>
    <p:sldId id="261" r:id="rId12"/>
    <p:sldId id="262" r:id="rId13"/>
    <p:sldId id="263" r:id="rId14"/>
    <p:sldId id="408" r:id="rId15"/>
    <p:sldId id="265" r:id="rId16"/>
    <p:sldId id="409" r:id="rId17"/>
    <p:sldId id="266" r:id="rId18"/>
    <p:sldId id="267" r:id="rId19"/>
    <p:sldId id="268" r:id="rId20"/>
    <p:sldId id="269" r:id="rId21"/>
    <p:sldId id="666" r:id="rId22"/>
    <p:sldId id="667" r:id="rId23"/>
    <p:sldId id="900" r:id="rId24"/>
    <p:sldId id="783" r:id="rId25"/>
    <p:sldId id="784" r:id="rId26"/>
    <p:sldId id="785" r:id="rId27"/>
    <p:sldId id="271" r:id="rId28"/>
    <p:sldId id="272" r:id="rId29"/>
    <p:sldId id="412" r:id="rId30"/>
    <p:sldId id="273" r:id="rId31"/>
    <p:sldId id="274" r:id="rId32"/>
    <p:sldId id="275" r:id="rId33"/>
    <p:sldId id="413" r:id="rId34"/>
    <p:sldId id="276" r:id="rId35"/>
    <p:sldId id="415" r:id="rId36"/>
    <p:sldId id="416" r:id="rId37"/>
    <p:sldId id="414" r:id="rId38"/>
    <p:sldId id="417" r:id="rId39"/>
    <p:sldId id="418" r:id="rId40"/>
    <p:sldId id="419" r:id="rId41"/>
    <p:sldId id="277" r:id="rId42"/>
    <p:sldId id="420" r:id="rId43"/>
    <p:sldId id="278" r:id="rId44"/>
    <p:sldId id="279" r:id="rId45"/>
    <p:sldId id="1018" r:id="rId46"/>
    <p:sldId id="280" r:id="rId47"/>
    <p:sldId id="281" r:id="rId48"/>
    <p:sldId id="1115" r:id="rId49"/>
    <p:sldId id="282" r:id="rId50"/>
    <p:sldId id="421" r:id="rId51"/>
    <p:sldId id="1116" r:id="rId52"/>
    <p:sldId id="1211" r:id="rId53"/>
    <p:sldId id="422" r:id="rId54"/>
    <p:sldId id="283" r:id="rId55"/>
    <p:sldId id="423" r:id="rId56"/>
    <p:sldId id="424" r:id="rId57"/>
    <p:sldId id="426" r:id="rId58"/>
    <p:sldId id="284" r:id="rId59"/>
    <p:sldId id="427" r:id="rId60"/>
    <p:sldId id="285" r:id="rId61"/>
    <p:sldId id="286" r:id="rId62"/>
    <p:sldId id="287" r:id="rId63"/>
    <p:sldId id="288" r:id="rId64"/>
    <p:sldId id="1304" r:id="rId65"/>
    <p:sldId id="428" r:id="rId66"/>
    <p:sldId id="292" r:id="rId67"/>
    <p:sldId id="429" r:id="rId68"/>
    <p:sldId id="1379" r:id="rId69"/>
    <p:sldId id="435" r:id="rId70"/>
    <p:sldId id="293" r:id="rId71"/>
    <p:sldId id="433" r:id="rId72"/>
    <p:sldId id="294" r:id="rId73"/>
    <p:sldId id="295" r:id="rId74"/>
    <p:sldId id="436" r:id="rId75"/>
    <p:sldId id="296" r:id="rId76"/>
    <p:sldId id="1450" r:id="rId77"/>
    <p:sldId id="437" r:id="rId78"/>
    <p:sldId id="297" r:id="rId79"/>
    <p:sldId id="298" r:id="rId80"/>
    <p:sldId id="299" r:id="rId81"/>
    <p:sldId id="300" r:id="rId82"/>
    <p:sldId id="1465" r:id="rId83"/>
    <p:sldId id="1466" r:id="rId84"/>
    <p:sldId id="1467" r:id="rId85"/>
    <p:sldId id="1468" r:id="rId86"/>
    <p:sldId id="1469" r:id="rId87"/>
    <p:sldId id="1470" r:id="rId88"/>
    <p:sldId id="1471" r:id="rId89"/>
    <p:sldId id="1472" r:id="rId90"/>
    <p:sldId id="1473" r:id="rId91"/>
    <p:sldId id="1474" r:id="rId92"/>
    <p:sldId id="1475" r:id="rId93"/>
    <p:sldId id="1476" r:id="rId94"/>
    <p:sldId id="1477" r:id="rId95"/>
    <p:sldId id="1478" r:id="rId96"/>
    <p:sldId id="1479" r:id="rId97"/>
    <p:sldId id="1480" r:id="rId98"/>
    <p:sldId id="1481" r:id="rId99"/>
    <p:sldId id="1482" r:id="rId100"/>
    <p:sldId id="1483" r:id="rId101"/>
    <p:sldId id="1484" r:id="rId102"/>
    <p:sldId id="1485" r:id="rId103"/>
    <p:sldId id="1486" r:id="rId104"/>
    <p:sldId id="1487" r:id="rId105"/>
    <p:sldId id="1488" r:id="rId106"/>
    <p:sldId id="1489" r:id="rId107"/>
    <p:sldId id="1490" r:id="rId108"/>
    <p:sldId id="1491" r:id="rId109"/>
    <p:sldId id="1492" r:id="rId110"/>
    <p:sldId id="1493" r:id="rId111"/>
    <p:sldId id="1494" r:id="rId112"/>
    <p:sldId id="1495" r:id="rId113"/>
    <p:sldId id="1496" r:id="rId114"/>
    <p:sldId id="1497" r:id="rId115"/>
    <p:sldId id="1498" r:id="rId116"/>
    <p:sldId id="1499" r:id="rId117"/>
    <p:sldId id="1500" r:id="rId118"/>
    <p:sldId id="1501" r:id="rId119"/>
    <p:sldId id="1502" r:id="rId120"/>
    <p:sldId id="1503" r:id="rId121"/>
    <p:sldId id="1504" r:id="rId122"/>
    <p:sldId id="1505" r:id="rId123"/>
    <p:sldId id="1506" r:id="rId124"/>
    <p:sldId id="1507" r:id="rId125"/>
    <p:sldId id="1508" r:id="rId126"/>
    <p:sldId id="1509" r:id="rId127"/>
    <p:sldId id="1510" r:id="rId128"/>
    <p:sldId id="1511" r:id="rId129"/>
    <p:sldId id="1512" r:id="rId130"/>
    <p:sldId id="1513" r:id="rId131"/>
    <p:sldId id="1514" r:id="rId132"/>
    <p:sldId id="1515" r:id="rId133"/>
    <p:sldId id="1516" r:id="rId134"/>
    <p:sldId id="1517" r:id="rId135"/>
    <p:sldId id="1518" r:id="rId136"/>
    <p:sldId id="1519" r:id="rId137"/>
    <p:sldId id="1520" r:id="rId138"/>
    <p:sldId id="1521" r:id="rId139"/>
    <p:sldId id="1522" r:id="rId140"/>
    <p:sldId id="1523" r:id="rId141"/>
    <p:sldId id="1524" r:id="rId142"/>
    <p:sldId id="1525" r:id="rId143"/>
    <p:sldId id="1526" r:id="rId144"/>
    <p:sldId id="1527" r:id="rId145"/>
    <p:sldId id="1528" r:id="rId146"/>
    <p:sldId id="1529" r:id="rId147"/>
    <p:sldId id="1530" r:id="rId148"/>
    <p:sldId id="1531" r:id="rId149"/>
  </p:sldIdLst>
  <p:sldSz cx="9144000" cy="6858000" type="screen4x3"/>
  <p:notesSz cx="6858000" cy="9144000"/>
  <p:custDataLst>
    <p:tags r:id="rId153"/>
  </p:custDataLst>
  <p:defaultTextStyle>
    <a:defPPr>
      <a:defRPr lang="zh-CN"/>
    </a:defPPr>
    <a:lvl1pPr marL="0" lvl="0" indent="0" algn="l" defTabSz="914400" rtl="0" eaLnBrk="1" fontAlgn="base" latinLnBrk="0" hangingPunct="1">
      <a:lnSpc>
        <a:spcPct val="100000"/>
      </a:lnSpc>
      <a:spcBef>
        <a:spcPct val="50000"/>
      </a:spcBef>
      <a:spcAft>
        <a:spcPct val="0"/>
      </a:spcAft>
      <a:buNone/>
      <a:defRPr sz="2000" b="1" i="0" u="none" kern="1200" baseline="0">
        <a:solidFill>
          <a:schemeClr val="tx1"/>
        </a:solidFill>
        <a:latin typeface="Arial" panose="020B0604020202020204" pitchFamily="34" charset="0"/>
        <a:ea typeface="黑体" panose="02010609060101010101" pitchFamily="49" charset="-122"/>
        <a:cs typeface="+mn-cs"/>
      </a:defRPr>
    </a:lvl1pPr>
    <a:lvl2pPr marL="457200" lvl="1" indent="0" algn="l" defTabSz="914400" rtl="0" eaLnBrk="1" fontAlgn="base" latinLnBrk="0" hangingPunct="1">
      <a:lnSpc>
        <a:spcPct val="100000"/>
      </a:lnSpc>
      <a:spcBef>
        <a:spcPct val="50000"/>
      </a:spcBef>
      <a:spcAft>
        <a:spcPct val="0"/>
      </a:spcAft>
      <a:buNone/>
      <a:defRPr sz="2000" b="1" i="0" u="none" kern="1200" baseline="0">
        <a:solidFill>
          <a:schemeClr val="tx1"/>
        </a:solidFill>
        <a:latin typeface="Arial" panose="020B0604020202020204" pitchFamily="34" charset="0"/>
        <a:ea typeface="黑体" panose="02010609060101010101" pitchFamily="49" charset="-122"/>
        <a:cs typeface="+mn-cs"/>
      </a:defRPr>
    </a:lvl2pPr>
    <a:lvl3pPr marL="914400" lvl="2" indent="0" algn="l" defTabSz="914400" rtl="0" eaLnBrk="1" fontAlgn="base" latinLnBrk="0" hangingPunct="1">
      <a:lnSpc>
        <a:spcPct val="100000"/>
      </a:lnSpc>
      <a:spcBef>
        <a:spcPct val="50000"/>
      </a:spcBef>
      <a:spcAft>
        <a:spcPct val="0"/>
      </a:spcAft>
      <a:buNone/>
      <a:defRPr sz="2000" b="1" i="0" u="none" kern="1200" baseline="0">
        <a:solidFill>
          <a:schemeClr val="tx1"/>
        </a:solidFill>
        <a:latin typeface="Arial" panose="020B0604020202020204" pitchFamily="34" charset="0"/>
        <a:ea typeface="黑体" panose="02010609060101010101" pitchFamily="49" charset="-122"/>
        <a:cs typeface="+mn-cs"/>
      </a:defRPr>
    </a:lvl3pPr>
    <a:lvl4pPr marL="1371600" lvl="3" indent="0" algn="l" defTabSz="914400" rtl="0" eaLnBrk="1" fontAlgn="base" latinLnBrk="0" hangingPunct="1">
      <a:lnSpc>
        <a:spcPct val="100000"/>
      </a:lnSpc>
      <a:spcBef>
        <a:spcPct val="50000"/>
      </a:spcBef>
      <a:spcAft>
        <a:spcPct val="0"/>
      </a:spcAft>
      <a:buNone/>
      <a:defRPr sz="2000" b="1" i="0" u="none" kern="1200" baseline="0">
        <a:solidFill>
          <a:schemeClr val="tx1"/>
        </a:solidFill>
        <a:latin typeface="Arial" panose="020B0604020202020204" pitchFamily="34" charset="0"/>
        <a:ea typeface="黑体" panose="02010609060101010101" pitchFamily="49" charset="-122"/>
        <a:cs typeface="+mn-cs"/>
      </a:defRPr>
    </a:lvl4pPr>
    <a:lvl5pPr marL="1828800" lvl="4" indent="0" algn="l" defTabSz="914400" rtl="0" eaLnBrk="1" fontAlgn="base" latinLnBrk="0" hangingPunct="1">
      <a:lnSpc>
        <a:spcPct val="100000"/>
      </a:lnSpc>
      <a:spcBef>
        <a:spcPct val="50000"/>
      </a:spcBef>
      <a:spcAft>
        <a:spcPct val="0"/>
      </a:spcAft>
      <a:buNone/>
      <a:defRPr sz="2000" b="1" i="0" u="none" kern="1200" baseline="0">
        <a:solidFill>
          <a:schemeClr val="tx1"/>
        </a:solidFill>
        <a:latin typeface="Arial" panose="020B0604020202020204" pitchFamily="34" charset="0"/>
        <a:ea typeface="黑体" panose="02010609060101010101" pitchFamily="49" charset="-122"/>
        <a:cs typeface="+mn-cs"/>
      </a:defRPr>
    </a:lvl5pPr>
    <a:lvl6pPr marL="2286000" lvl="5" indent="0" algn="l" defTabSz="914400" rtl="0" eaLnBrk="1" fontAlgn="base" latinLnBrk="0" hangingPunct="1">
      <a:lnSpc>
        <a:spcPct val="100000"/>
      </a:lnSpc>
      <a:spcBef>
        <a:spcPct val="50000"/>
      </a:spcBef>
      <a:spcAft>
        <a:spcPct val="0"/>
      </a:spcAft>
      <a:buNone/>
      <a:defRPr sz="2000" b="1" i="0" u="none" kern="1200" baseline="0">
        <a:solidFill>
          <a:schemeClr val="tx1"/>
        </a:solidFill>
        <a:latin typeface="Arial" panose="020B0604020202020204" pitchFamily="34" charset="0"/>
        <a:ea typeface="黑体" panose="02010609060101010101" pitchFamily="49" charset="-122"/>
        <a:cs typeface="+mn-cs"/>
      </a:defRPr>
    </a:lvl6pPr>
    <a:lvl7pPr marL="2743200" lvl="6" indent="0" algn="l" defTabSz="914400" rtl="0" eaLnBrk="1" fontAlgn="base" latinLnBrk="0" hangingPunct="1">
      <a:lnSpc>
        <a:spcPct val="100000"/>
      </a:lnSpc>
      <a:spcBef>
        <a:spcPct val="50000"/>
      </a:spcBef>
      <a:spcAft>
        <a:spcPct val="0"/>
      </a:spcAft>
      <a:buNone/>
      <a:defRPr sz="2000" b="1" i="0" u="none" kern="1200" baseline="0">
        <a:solidFill>
          <a:schemeClr val="tx1"/>
        </a:solidFill>
        <a:latin typeface="Arial" panose="020B0604020202020204" pitchFamily="34" charset="0"/>
        <a:ea typeface="黑体" panose="02010609060101010101" pitchFamily="49" charset="-122"/>
        <a:cs typeface="+mn-cs"/>
      </a:defRPr>
    </a:lvl7pPr>
    <a:lvl8pPr marL="3200400" lvl="7" indent="0" algn="l" defTabSz="914400" rtl="0" eaLnBrk="1" fontAlgn="base" latinLnBrk="0" hangingPunct="1">
      <a:lnSpc>
        <a:spcPct val="100000"/>
      </a:lnSpc>
      <a:spcBef>
        <a:spcPct val="50000"/>
      </a:spcBef>
      <a:spcAft>
        <a:spcPct val="0"/>
      </a:spcAft>
      <a:buNone/>
      <a:defRPr sz="2000" b="1" i="0" u="none" kern="1200" baseline="0">
        <a:solidFill>
          <a:schemeClr val="tx1"/>
        </a:solidFill>
        <a:latin typeface="Arial" panose="020B0604020202020204" pitchFamily="34" charset="0"/>
        <a:ea typeface="黑体" panose="02010609060101010101" pitchFamily="49" charset="-122"/>
        <a:cs typeface="+mn-cs"/>
      </a:defRPr>
    </a:lvl8pPr>
    <a:lvl9pPr marL="3657600" lvl="8" indent="0" algn="l" defTabSz="914400" rtl="0" eaLnBrk="1" fontAlgn="base" latinLnBrk="0" hangingPunct="1">
      <a:lnSpc>
        <a:spcPct val="100000"/>
      </a:lnSpc>
      <a:spcBef>
        <a:spcPct val="50000"/>
      </a:spcBef>
      <a:spcAft>
        <a:spcPct val="0"/>
      </a:spcAft>
      <a:buNone/>
      <a:defRPr sz="2000" b="1" i="0" u="none" kern="1200" baseline="0">
        <a:solidFill>
          <a:schemeClr val="tx1"/>
        </a:solidFill>
        <a:latin typeface="Arial" panose="020B0604020202020204" pitchFamily="34"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0000CC"/>
    <a:srgbClr val="660066"/>
    <a:srgbClr val="FC0A04"/>
    <a:srgbClr val="CB0101"/>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40"/>
    <p:restoredTop sz="94618"/>
  </p:normalViewPr>
  <p:slideViewPr>
    <p:cSldViewPr snapToObjects="1" showGuides="1">
      <p:cViewPr varScale="1">
        <p:scale>
          <a:sx n="50" d="100"/>
          <a:sy n="50" d="100"/>
        </p:scale>
        <p:origin x="-1262" y="-72"/>
      </p:cViewPr>
      <p:guideLst>
        <p:guide orient="horz" pos="2160"/>
        <p:guide pos="2903"/>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18058"/>
    </p:cViewPr>
  </p:sorterViewPr>
  <p:gridSpacing cx="72010" cy="7201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3" Type="http://schemas.openxmlformats.org/officeDocument/2006/relationships/tags" Target="tags/tag8.xml"/><Relationship Id="rId152" Type="http://schemas.openxmlformats.org/officeDocument/2006/relationships/tableStyles" Target="tableStyles.xml"/><Relationship Id="rId151" Type="http://schemas.openxmlformats.org/officeDocument/2006/relationships/viewProps" Target="viewProps.xml"/><Relationship Id="rId150" Type="http://schemas.openxmlformats.org/officeDocument/2006/relationships/presProps" Target="presProps.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14.vml.rels><?xml version="1.0" encoding="UTF-8" standalone="yes"?>
<Relationships xmlns="http://schemas.openxmlformats.org/package/2006/relationships"><Relationship Id="rId4" Type="http://schemas.openxmlformats.org/officeDocument/2006/relationships/image" Target="../media/image58.wmf"/><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15.vml.rels><?xml version="1.0" encoding="UTF-8" standalone="yes"?>
<Relationships xmlns="http://schemas.openxmlformats.org/package/2006/relationships"><Relationship Id="rId4" Type="http://schemas.openxmlformats.org/officeDocument/2006/relationships/image" Target="../media/image71.emf"/><Relationship Id="rId3" Type="http://schemas.openxmlformats.org/officeDocument/2006/relationships/image" Target="../media/image70.emf"/><Relationship Id="rId2" Type="http://schemas.openxmlformats.org/officeDocument/2006/relationships/image" Target="../media/image69.emf"/><Relationship Id="rId1" Type="http://schemas.openxmlformats.org/officeDocument/2006/relationships/image" Target="../media/image6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2.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72.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72.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0.wmf"/><Relationship Id="rId7" Type="http://schemas.openxmlformats.org/officeDocument/2006/relationships/image" Target="../media/image19.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9" Type="http://schemas.openxmlformats.org/officeDocument/2006/relationships/image" Target="../media/image35.wmf"/><Relationship Id="rId8" Type="http://schemas.openxmlformats.org/officeDocument/2006/relationships/image" Target="../media/image34.wmf"/><Relationship Id="rId7" Type="http://schemas.openxmlformats.org/officeDocument/2006/relationships/image" Target="../media/image33.wmf"/><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 Id="rId3" Type="http://schemas.openxmlformats.org/officeDocument/2006/relationships/image" Target="../media/image29.wmf"/><Relationship Id="rId2" Type="http://schemas.openxmlformats.org/officeDocument/2006/relationships/image" Target="../media/image28.wmf"/><Relationship Id="rId10" Type="http://schemas.openxmlformats.org/officeDocument/2006/relationships/image" Target="../media/image36.wmf"/><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2390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spcBef>
                <a:spcPct val="0"/>
              </a:spcBef>
              <a:defRPr sz="1200" b="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90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spcBef>
                <a:spcPct val="0"/>
              </a:spcBef>
              <a:defRPr sz="1200" b="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9268"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2390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91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spcBef>
                <a:spcPct val="0"/>
              </a:spcBef>
              <a:defRPr sz="1200" b="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91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
            <a:pPr lvl="0" algn="r" eaLnBrk="1" hangingPunct="1">
              <a:spcBef>
                <a:spcPct val="0"/>
              </a:spcBef>
              <a:buNone/>
            </a:pPr>
            <a:fld id="{9A0DB2DC-4C9A-4742-B13C-FB6460FD3503}" type="slidenum">
              <a:rPr lang="en-US" altLang="zh-CN" sz="1200" b="0" dirty="0">
                <a:ea typeface="宋体" panose="02010600030101010101" pitchFamily="2" charset="-122"/>
              </a:rPr>
            </a:fld>
            <a:endParaRPr lang="en-US" altLang="zh-CN" sz="1200" b="0" dirty="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幻灯片图像占位符 1"/>
          <p:cNvSpPr>
            <a:spLocks noGrp="1" noRot="1" noChangeAspect="1" noTextEdit="1"/>
          </p:cNvSpPr>
          <p:nvPr>
            <p:ph type="sldImg"/>
          </p:nvPr>
        </p:nvSpPr>
        <p:spPr/>
      </p:sp>
      <p:sp>
        <p:nvSpPr>
          <p:cNvPr id="140291" name="备注占位符 2"/>
          <p:cNvSpPr>
            <a:spLocks noGrp="1"/>
          </p:cNvSpPr>
          <p:nvPr>
            <p:ph type="body" idx="1"/>
          </p:nvPr>
        </p:nvSpPr>
        <p:spPr/>
        <p:txBody>
          <a:bodyPr wrap="square" lIns="91440" tIns="45720" rIns="91440" bIns="45720" anchor="t" anchorCtr="0"/>
          <a:p>
            <a:pPr lvl="0"/>
            <a:endParaRPr lang="zh-CN" altLang="zh-CN" dirty="0"/>
          </a:p>
          <a:p>
            <a:pPr lvl="0"/>
            <a:endParaRPr lang="zh-CN" altLang="en-US" dirty="0"/>
          </a:p>
        </p:txBody>
      </p:sp>
      <p:sp>
        <p:nvSpPr>
          <p:cNvPr id="1402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spcBef>
                <a:spcPct val="0"/>
              </a:spcBef>
            </a:pPr>
            <a:fld id="{9A0DB2DC-4C9A-4742-B13C-FB6460FD3503}" type="slidenum">
              <a:rPr lang="en-US" altLang="zh-CN" dirty="0"/>
            </a:fld>
            <a:endParaRPr lang="en-US" altLang="zh-CN" dirty="0"/>
          </a:p>
        </p:txBody>
      </p:sp>
      <p:sp>
        <p:nvSpPr>
          <p:cNvPr id="19458" name="Rectangle 2"/>
          <p:cNvSpPr>
            <a:spLocks noRot="1" noTextEdit="1"/>
          </p:cNvSpPr>
          <p:nvPr>
            <p:ph type="sldImg"/>
          </p:nvPr>
        </p:nvSpPr>
        <p:spPr/>
      </p:sp>
      <p:sp>
        <p:nvSpPr>
          <p:cNvPr id="19459" name="Rectangle 3"/>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2"/>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 name="灯片编号占位符 8"/>
          <p:cNvSpPr>
            <a:spLocks noGrp="1"/>
          </p:cNvSpPr>
          <p:nvPr>
            <p:ph type="sldNum" sz="quarter" idx="12"/>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2"/>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2"/>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Rectangle 3"/>
          <p:cNvSpPr>
            <a:spLocks noGrp="1"/>
          </p:cNvSpPr>
          <p:nvPr>
            <p:ph type="body" idx="1"/>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spcBef>
                <a:spcPct val="0"/>
              </a:spcBef>
              <a:defRPr sz="1400" b="0">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spcBef>
                <a:spcPct val="0"/>
              </a:spcBef>
              <a:defRPr sz="1400" b="0">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b="0">
                <a:ea typeface="宋体" panose="02010600030101010101" pitchFamily="2" charset="-122"/>
              </a:defRPr>
            </a:lvl1pPr>
          </a:lstStyle>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2.png"/></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3.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4.tiff"/></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5.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6.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7.png"/></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9" Type="http://schemas.openxmlformats.org/officeDocument/2006/relationships/image" Target="../media/image71.emf"/><Relationship Id="rId8" Type="http://schemas.openxmlformats.org/officeDocument/2006/relationships/oleObject" Target="../embeddings/oleObject56.bin"/><Relationship Id="rId7" Type="http://schemas.openxmlformats.org/officeDocument/2006/relationships/image" Target="../media/image70.emf"/><Relationship Id="rId6" Type="http://schemas.openxmlformats.org/officeDocument/2006/relationships/oleObject" Target="../embeddings/oleObject55.bin"/><Relationship Id="rId5" Type="http://schemas.openxmlformats.org/officeDocument/2006/relationships/image" Target="../media/image69.emf"/><Relationship Id="rId4" Type="http://schemas.openxmlformats.org/officeDocument/2006/relationships/oleObject" Target="../embeddings/oleObject54.bin"/><Relationship Id="rId3" Type="http://schemas.openxmlformats.org/officeDocument/2006/relationships/image" Target="../media/image68.emf"/><Relationship Id="rId2" Type="http://schemas.openxmlformats.org/officeDocument/2006/relationships/oleObject" Target="../embeddings/oleObject53.bin"/><Relationship Id="rId11" Type="http://schemas.openxmlformats.org/officeDocument/2006/relationships/vmlDrawing" Target="../drawings/vmlDrawing15.vml"/><Relationship Id="rId10" Type="http://schemas.openxmlformats.org/officeDocument/2006/relationships/slideLayout" Target="../slideLayouts/slideLayout2.xml"/><Relationship Id="rId1" Type="http://schemas.openxmlformats.org/officeDocument/2006/relationships/image" Target="../media/image60.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2.xml"/><Relationship Id="rId2" Type="http://schemas.openxmlformats.org/officeDocument/2006/relationships/image" Target="../media/image72.emf"/><Relationship Id="rId1" Type="http://schemas.openxmlformats.org/officeDocument/2006/relationships/oleObject" Target="../embeddings/oleObject57.bin"/></Relationships>
</file>

<file path=ppt/slides/_rels/slide129.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2.xml"/><Relationship Id="rId2" Type="http://schemas.openxmlformats.org/officeDocument/2006/relationships/image" Target="../media/image72.emf"/><Relationship Id="rId1" Type="http://schemas.openxmlformats.org/officeDocument/2006/relationships/oleObject" Target="../embeddings/oleObject58.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4" Type="http://schemas.openxmlformats.org/officeDocument/2006/relationships/vmlDrawing" Target="../drawings/vmlDrawing18.vml"/><Relationship Id="rId3" Type="http://schemas.openxmlformats.org/officeDocument/2006/relationships/slideLayout" Target="../slideLayouts/slideLayout2.xml"/><Relationship Id="rId2" Type="http://schemas.openxmlformats.org/officeDocument/2006/relationships/image" Target="../media/image72.emf"/><Relationship Id="rId1" Type="http://schemas.openxmlformats.org/officeDocument/2006/relationships/oleObject" Target="../embeddings/oleObject59.bin"/></Relationships>
</file>

<file path=ppt/slides/_rels/slide131.xml.rels><?xml version="1.0" encoding="UTF-8" standalone="yes"?>
<Relationships xmlns="http://schemas.openxmlformats.org/package/2006/relationships"><Relationship Id="rId4" Type="http://schemas.openxmlformats.org/officeDocument/2006/relationships/vmlDrawing" Target="../drawings/vmlDrawing19.vml"/><Relationship Id="rId3" Type="http://schemas.openxmlformats.org/officeDocument/2006/relationships/slideLayout" Target="../slideLayouts/slideLayout2.xml"/><Relationship Id="rId2" Type="http://schemas.openxmlformats.org/officeDocument/2006/relationships/image" Target="../media/image72.emf"/><Relationship Id="rId1" Type="http://schemas.openxmlformats.org/officeDocument/2006/relationships/oleObject" Target="../embeddings/oleObject60.bin"/></Relationships>
</file>

<file path=ppt/slides/_rels/slide132.xml.rels><?xml version="1.0" encoding="UTF-8" standalone="yes"?>
<Relationships xmlns="http://schemas.openxmlformats.org/package/2006/relationships"><Relationship Id="rId4" Type="http://schemas.openxmlformats.org/officeDocument/2006/relationships/vmlDrawing" Target="../drawings/vmlDrawing20.vml"/><Relationship Id="rId3" Type="http://schemas.openxmlformats.org/officeDocument/2006/relationships/slideLayout" Target="../slideLayouts/slideLayout2.xml"/><Relationship Id="rId2" Type="http://schemas.openxmlformats.org/officeDocument/2006/relationships/image" Target="../media/image72.emf"/><Relationship Id="rId1" Type="http://schemas.openxmlformats.org/officeDocument/2006/relationships/oleObject" Target="../embeddings/oleObject61.bin"/></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tiff"/></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4.xml"/><Relationship Id="rId2" Type="http://schemas.openxmlformats.org/officeDocument/2006/relationships/image" Target="../media/image7.emf"/><Relationship Id="rId1"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4.xml"/><Relationship Id="rId4" Type="http://schemas.openxmlformats.org/officeDocument/2006/relationships/image" Target="../media/image9.emf"/><Relationship Id="rId3" Type="http://schemas.openxmlformats.org/officeDocument/2006/relationships/oleObject" Target="../embeddings/oleObject3.bin"/><Relationship Id="rId2" Type="http://schemas.openxmlformats.org/officeDocument/2006/relationships/image" Target="../media/image8.emf"/><Relationship Id="rId1"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7" Type="http://schemas.openxmlformats.org/officeDocument/2006/relationships/vmlDrawing" Target="../drawings/vmlDrawing3.vml"/><Relationship Id="rId6" Type="http://schemas.openxmlformats.org/officeDocument/2006/relationships/slideLayout" Target="../slideLayouts/slideLayout12.xml"/><Relationship Id="rId5" Type="http://schemas.openxmlformats.org/officeDocument/2006/relationships/image" Target="../media/image12.wmf"/><Relationship Id="rId4" Type="http://schemas.openxmlformats.org/officeDocument/2006/relationships/oleObject" Target="../embeddings/oleObject5.bin"/><Relationship Id="rId3" Type="http://schemas.openxmlformats.org/officeDocument/2006/relationships/image" Target="../media/image11.wmf"/><Relationship Id="rId2" Type="http://schemas.openxmlformats.org/officeDocument/2006/relationships/oleObject" Target="../embeddings/oleObject4.bin"/><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9" Type="http://schemas.openxmlformats.org/officeDocument/2006/relationships/oleObject" Target="../embeddings/oleObject10.bin"/><Relationship Id="rId8" Type="http://schemas.openxmlformats.org/officeDocument/2006/relationships/image" Target="../media/image16.wmf"/><Relationship Id="rId7" Type="http://schemas.openxmlformats.org/officeDocument/2006/relationships/oleObject" Target="../embeddings/oleObject9.bin"/><Relationship Id="rId6" Type="http://schemas.openxmlformats.org/officeDocument/2006/relationships/image" Target="../media/image15.wmf"/><Relationship Id="rId5" Type="http://schemas.openxmlformats.org/officeDocument/2006/relationships/oleObject" Target="../embeddings/oleObject8.bin"/><Relationship Id="rId4" Type="http://schemas.openxmlformats.org/officeDocument/2006/relationships/image" Target="../media/image14.wmf"/><Relationship Id="rId3" Type="http://schemas.openxmlformats.org/officeDocument/2006/relationships/oleObject" Target="../embeddings/oleObject7.bin"/><Relationship Id="rId2" Type="http://schemas.openxmlformats.org/officeDocument/2006/relationships/image" Target="../media/image13.wmf"/><Relationship Id="rId18" Type="http://schemas.openxmlformats.org/officeDocument/2006/relationships/vmlDrawing" Target="../drawings/vmlDrawing4.vml"/><Relationship Id="rId17" Type="http://schemas.openxmlformats.org/officeDocument/2006/relationships/slideLayout" Target="../slideLayouts/slideLayout2.xml"/><Relationship Id="rId16" Type="http://schemas.openxmlformats.org/officeDocument/2006/relationships/image" Target="../media/image20.wmf"/><Relationship Id="rId15" Type="http://schemas.openxmlformats.org/officeDocument/2006/relationships/oleObject" Target="../embeddings/oleObject13.bin"/><Relationship Id="rId14" Type="http://schemas.openxmlformats.org/officeDocument/2006/relationships/image" Target="../media/image19.wmf"/><Relationship Id="rId13" Type="http://schemas.openxmlformats.org/officeDocument/2006/relationships/oleObject" Target="../embeddings/oleObject12.bin"/><Relationship Id="rId12" Type="http://schemas.openxmlformats.org/officeDocument/2006/relationships/image" Target="../media/image18.wmf"/><Relationship Id="rId11" Type="http://schemas.openxmlformats.org/officeDocument/2006/relationships/oleObject" Target="../embeddings/oleObject11.bin"/><Relationship Id="rId10" Type="http://schemas.openxmlformats.org/officeDocument/2006/relationships/image" Target="../media/image17.wmf"/><Relationship Id="rId1" Type="http://schemas.openxmlformats.org/officeDocument/2006/relationships/oleObject" Target="../embeddings/oleObject6.bin"/></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21.wmf"/><Relationship Id="rId1" Type="http://schemas.openxmlformats.org/officeDocument/2006/relationships/oleObject" Target="../embeddings/oleObject14.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22.wmf"/><Relationship Id="rId1" Type="http://schemas.openxmlformats.org/officeDocument/2006/relationships/oleObject" Target="../embeddings/oleObject15.bin"/></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4.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5.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5.png"/></Relationships>
</file>

<file path=ppt/slides/_rels/slide36.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12.xml"/><Relationship Id="rId4" Type="http://schemas.openxmlformats.org/officeDocument/2006/relationships/oleObject" Target="../embeddings/oleObject17.bin"/><Relationship Id="rId3" Type="http://schemas.openxmlformats.org/officeDocument/2006/relationships/image" Target="../media/image26.wmf"/><Relationship Id="rId2" Type="http://schemas.openxmlformats.org/officeDocument/2006/relationships/oleObject" Target="../embeddings/oleObject16.bin"/><Relationship Id="rId1" Type="http://schemas.openxmlformats.org/officeDocument/2006/relationships/tags" Target="../tags/tag2.xml"/></Relationships>
</file>

<file path=ppt/slides/_rels/slide37.xml.rels><?xml version="1.0" encoding="UTF-8" standalone="yes"?>
<Relationships xmlns="http://schemas.openxmlformats.org/package/2006/relationships"><Relationship Id="rId9" Type="http://schemas.openxmlformats.org/officeDocument/2006/relationships/image" Target="../media/image30.wmf"/><Relationship Id="rId8" Type="http://schemas.openxmlformats.org/officeDocument/2006/relationships/oleObject" Target="../embeddings/oleObject21.bin"/><Relationship Id="rId7" Type="http://schemas.openxmlformats.org/officeDocument/2006/relationships/image" Target="../media/image29.wmf"/><Relationship Id="rId6" Type="http://schemas.openxmlformats.org/officeDocument/2006/relationships/oleObject" Target="../embeddings/oleObject20.bin"/><Relationship Id="rId5" Type="http://schemas.openxmlformats.org/officeDocument/2006/relationships/image" Target="../media/image28.wmf"/><Relationship Id="rId4" Type="http://schemas.openxmlformats.org/officeDocument/2006/relationships/oleObject" Target="../embeddings/oleObject19.bin"/><Relationship Id="rId30" Type="http://schemas.openxmlformats.org/officeDocument/2006/relationships/vmlDrawing" Target="../drawings/vmlDrawing8.vml"/><Relationship Id="rId3" Type="http://schemas.openxmlformats.org/officeDocument/2006/relationships/image" Target="../media/image27.wmf"/><Relationship Id="rId29" Type="http://schemas.openxmlformats.org/officeDocument/2006/relationships/slideLayout" Target="../slideLayouts/slideLayout12.xml"/><Relationship Id="rId28" Type="http://schemas.openxmlformats.org/officeDocument/2006/relationships/oleObject" Target="../embeddings/oleObject34.bin"/><Relationship Id="rId27" Type="http://schemas.openxmlformats.org/officeDocument/2006/relationships/oleObject" Target="../embeddings/oleObject33.bin"/><Relationship Id="rId26" Type="http://schemas.openxmlformats.org/officeDocument/2006/relationships/oleObject" Target="../embeddings/oleObject32.bin"/><Relationship Id="rId25" Type="http://schemas.openxmlformats.org/officeDocument/2006/relationships/oleObject" Target="../embeddings/oleObject31.bin"/><Relationship Id="rId24" Type="http://schemas.openxmlformats.org/officeDocument/2006/relationships/image" Target="../media/image36.wmf"/><Relationship Id="rId23" Type="http://schemas.openxmlformats.org/officeDocument/2006/relationships/oleObject" Target="../embeddings/oleObject30.bin"/><Relationship Id="rId22" Type="http://schemas.openxmlformats.org/officeDocument/2006/relationships/image" Target="../media/image35.wmf"/><Relationship Id="rId21" Type="http://schemas.openxmlformats.org/officeDocument/2006/relationships/oleObject" Target="../embeddings/oleObject29.bin"/><Relationship Id="rId20" Type="http://schemas.openxmlformats.org/officeDocument/2006/relationships/oleObject" Target="../embeddings/oleObject28.bin"/><Relationship Id="rId2" Type="http://schemas.openxmlformats.org/officeDocument/2006/relationships/oleObject" Target="../embeddings/oleObject18.bin"/><Relationship Id="rId19" Type="http://schemas.openxmlformats.org/officeDocument/2006/relationships/oleObject" Target="../embeddings/oleObject27.bin"/><Relationship Id="rId18" Type="http://schemas.openxmlformats.org/officeDocument/2006/relationships/image" Target="../media/image34.wmf"/><Relationship Id="rId17" Type="http://schemas.openxmlformats.org/officeDocument/2006/relationships/oleObject" Target="../embeddings/oleObject26.bin"/><Relationship Id="rId16" Type="http://schemas.openxmlformats.org/officeDocument/2006/relationships/image" Target="../media/image33.wmf"/><Relationship Id="rId15" Type="http://schemas.openxmlformats.org/officeDocument/2006/relationships/oleObject" Target="../embeddings/oleObject25.bin"/><Relationship Id="rId14" Type="http://schemas.openxmlformats.org/officeDocument/2006/relationships/oleObject" Target="../embeddings/oleObject24.bin"/><Relationship Id="rId13" Type="http://schemas.openxmlformats.org/officeDocument/2006/relationships/image" Target="../media/image32.wmf"/><Relationship Id="rId12" Type="http://schemas.openxmlformats.org/officeDocument/2006/relationships/oleObject" Target="../embeddings/oleObject23.bin"/><Relationship Id="rId11" Type="http://schemas.openxmlformats.org/officeDocument/2006/relationships/image" Target="../media/image31.wmf"/><Relationship Id="rId10" Type="http://schemas.openxmlformats.org/officeDocument/2006/relationships/oleObject" Target="../embeddings/oleObject22.bin"/><Relationship Id="rId1" Type="http://schemas.openxmlformats.org/officeDocument/2006/relationships/tags" Target="../tags/tag3.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oleObject" Target="../embeddings/oleObject41.bin"/><Relationship Id="rId7" Type="http://schemas.openxmlformats.org/officeDocument/2006/relationships/oleObject" Target="../embeddings/oleObject40.bin"/><Relationship Id="rId6" Type="http://schemas.openxmlformats.org/officeDocument/2006/relationships/oleObject" Target="../embeddings/oleObject39.bin"/><Relationship Id="rId5" Type="http://schemas.openxmlformats.org/officeDocument/2006/relationships/oleObject" Target="../embeddings/oleObject38.bin"/><Relationship Id="rId4" Type="http://schemas.openxmlformats.org/officeDocument/2006/relationships/oleObject" Target="../embeddings/oleObject37.bin"/><Relationship Id="rId3" Type="http://schemas.openxmlformats.org/officeDocument/2006/relationships/oleObject" Target="../embeddings/oleObject36.bin"/><Relationship Id="rId2" Type="http://schemas.openxmlformats.org/officeDocument/2006/relationships/image" Target="../media/image38.wmf"/><Relationship Id="rId10" Type="http://schemas.openxmlformats.org/officeDocument/2006/relationships/vmlDrawing" Target="../drawings/vmlDrawing9.vml"/><Relationship Id="rId1" Type="http://schemas.openxmlformats.org/officeDocument/2006/relationships/oleObject" Target="../embeddings/oleObject35.bin"/></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4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12.xml"/><Relationship Id="rId2" Type="http://schemas.openxmlformats.org/officeDocument/2006/relationships/image" Target="../media/image43.wmf"/><Relationship Id="rId1" Type="http://schemas.openxmlformats.org/officeDocument/2006/relationships/oleObject" Target="../embeddings/oleObject42.bin"/></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46.png"/><Relationship Id="rId1" Type="http://schemas.openxmlformats.org/officeDocument/2006/relationships/image" Target="../media/image45.png"/></Relationships>
</file>

<file path=ppt/slides/_rels/slide52.xml.rels><?xml version="1.0" encoding="UTF-8" standalone="yes"?>
<Relationships xmlns="http://schemas.openxmlformats.org/package/2006/relationships"><Relationship Id="rId5" Type="http://schemas.openxmlformats.org/officeDocument/2006/relationships/vmlDrawing" Target="../drawings/vmlDrawing11.vml"/><Relationship Id="rId4" Type="http://schemas.openxmlformats.org/officeDocument/2006/relationships/slideLayout" Target="../slideLayouts/slideLayout12.xml"/><Relationship Id="rId3" Type="http://schemas.openxmlformats.org/officeDocument/2006/relationships/image" Target="../media/image48.wmf"/><Relationship Id="rId2" Type="http://schemas.openxmlformats.org/officeDocument/2006/relationships/oleObject" Target="../embeddings/oleObject43.bin"/><Relationship Id="rId1" Type="http://schemas.openxmlformats.org/officeDocument/2006/relationships/image" Target="../media/image47.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0.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1.png"/></Relationships>
</file>

<file path=ppt/slides/_rels/slide57.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12.xml"/><Relationship Id="rId2" Type="http://schemas.openxmlformats.org/officeDocument/2006/relationships/image" Target="../media/image52.wmf"/><Relationship Id="rId1" Type="http://schemas.openxmlformats.org/officeDocument/2006/relationships/oleObject" Target="../embeddings/oleObject44.bin"/></Relationships>
</file>

<file path=ppt/slides/_rels/slide58.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2.xml"/><Relationship Id="rId4" Type="http://schemas.openxmlformats.org/officeDocument/2006/relationships/image" Target="../media/image54.wmf"/><Relationship Id="rId3" Type="http://schemas.openxmlformats.org/officeDocument/2006/relationships/oleObject" Target="../embeddings/oleObject46.bin"/><Relationship Id="rId2" Type="http://schemas.openxmlformats.org/officeDocument/2006/relationships/image" Target="../media/image53.wmf"/><Relationship Id="rId1" Type="http://schemas.openxmlformats.org/officeDocument/2006/relationships/oleObject" Target="../embeddings/oleObject45.bin"/></Relationships>
</file>

<file path=ppt/slides/_rels/slide59.xml.rels><?xml version="1.0" encoding="UTF-8" standalone="yes"?>
<Relationships xmlns="http://schemas.openxmlformats.org/package/2006/relationships"><Relationship Id="rId9" Type="http://schemas.openxmlformats.org/officeDocument/2006/relationships/image" Target="../media/image58.wmf"/><Relationship Id="rId8" Type="http://schemas.openxmlformats.org/officeDocument/2006/relationships/oleObject" Target="../embeddings/oleObject51.bin"/><Relationship Id="rId7" Type="http://schemas.openxmlformats.org/officeDocument/2006/relationships/image" Target="../media/image57.wmf"/><Relationship Id="rId6" Type="http://schemas.openxmlformats.org/officeDocument/2006/relationships/oleObject" Target="../embeddings/oleObject50.bin"/><Relationship Id="rId5" Type="http://schemas.openxmlformats.org/officeDocument/2006/relationships/image" Target="../media/image56.wmf"/><Relationship Id="rId4" Type="http://schemas.openxmlformats.org/officeDocument/2006/relationships/oleObject" Target="../embeddings/oleObject49.bin"/><Relationship Id="rId3" Type="http://schemas.openxmlformats.org/officeDocument/2006/relationships/oleObject" Target="../embeddings/oleObject48.bin"/><Relationship Id="rId2" Type="http://schemas.openxmlformats.org/officeDocument/2006/relationships/image" Target="../media/image55.wmf"/><Relationship Id="rId12" Type="http://schemas.openxmlformats.org/officeDocument/2006/relationships/vmlDrawing" Target="../drawings/vmlDrawing14.vml"/><Relationship Id="rId11" Type="http://schemas.openxmlformats.org/officeDocument/2006/relationships/slideLayout" Target="../slideLayouts/slideLayout4.xml"/><Relationship Id="rId10" Type="http://schemas.openxmlformats.org/officeDocument/2006/relationships/oleObject" Target="../embeddings/oleObject52.bin"/><Relationship Id="rId1" Type="http://schemas.openxmlformats.org/officeDocument/2006/relationships/oleObject" Target="../embeddings/oleObject47.bin"/></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0.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0.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0.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9.png"/><Relationship Id="rId1" Type="http://schemas.openxmlformats.org/officeDocument/2006/relationships/image" Target="../media/image6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9.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0.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0.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9.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9.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1.pn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1.png"/></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1.png"/></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1.png"/></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1.png"/></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Text Box 2"/>
          <p:cNvSpPr txBox="1"/>
          <p:nvPr/>
        </p:nvSpPr>
        <p:spPr>
          <a:xfrm>
            <a:off x="539750" y="260350"/>
            <a:ext cx="8208963" cy="8239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4800" b="1" dirty="0">
                <a:solidFill>
                  <a:schemeClr val="tx2"/>
                </a:solidFill>
                <a:latin typeface="隶书" panose="02010509060101010101" pitchFamily="49" charset="-122"/>
                <a:ea typeface="隶书" panose="02010509060101010101" pitchFamily="49" charset="-122"/>
              </a:rPr>
              <a:t>第</a:t>
            </a:r>
            <a:r>
              <a:rPr lang="en-US" altLang="zh-CN" sz="4800" b="1" dirty="0">
                <a:solidFill>
                  <a:schemeClr val="tx2"/>
                </a:solidFill>
                <a:latin typeface="隶书" panose="02010509060101010101" pitchFamily="49" charset="-122"/>
                <a:ea typeface="隶书" panose="02010509060101010101" pitchFamily="49" charset="-122"/>
              </a:rPr>
              <a:t>2</a:t>
            </a:r>
            <a:r>
              <a:rPr lang="zh-CN" altLang="en-US" sz="4800" b="1" dirty="0">
                <a:solidFill>
                  <a:schemeClr val="tx2"/>
                </a:solidFill>
                <a:latin typeface="隶书" panose="02010509060101010101" pitchFamily="49" charset="-122"/>
                <a:ea typeface="隶书" panose="02010509060101010101" pitchFamily="49" charset="-122"/>
              </a:rPr>
              <a:t>篇  计算机系统分层结构</a:t>
            </a:r>
            <a:endParaRPr lang="zh-CN" altLang="en-US" sz="4800" b="1" dirty="0">
              <a:solidFill>
                <a:schemeClr val="tx2"/>
              </a:solidFill>
              <a:latin typeface="隶书" panose="02010509060101010101" pitchFamily="49" charset="-122"/>
              <a:ea typeface="隶书" panose="02010509060101010101" pitchFamily="49" charset="-122"/>
            </a:endParaRPr>
          </a:p>
        </p:txBody>
      </p:sp>
      <p:sp>
        <p:nvSpPr>
          <p:cNvPr id="75779" name="Text Box 3"/>
          <p:cNvSpPr txBox="1"/>
          <p:nvPr/>
        </p:nvSpPr>
        <p:spPr>
          <a:xfrm>
            <a:off x="179070" y="1972945"/>
            <a:ext cx="4568825" cy="156845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lnSpc>
                <a:spcPct val="150000"/>
              </a:lnSpc>
              <a:spcBef>
                <a:spcPct val="50000"/>
              </a:spcBef>
              <a:buNone/>
            </a:pPr>
            <a:r>
              <a:rPr lang="zh-CN" altLang="en-US" b="1" dirty="0"/>
              <a:t>在本篇用</a:t>
            </a:r>
            <a:r>
              <a:rPr lang="en-US" altLang="zh-CN" b="1" dirty="0"/>
              <a:t>3</a:t>
            </a:r>
            <a:r>
              <a:rPr lang="zh-CN" altLang="en-US" b="1" dirty="0"/>
              <a:t>章</a:t>
            </a:r>
            <a:r>
              <a:rPr lang="zh-CN" altLang="en-US" b="1" dirty="0">
                <a:solidFill>
                  <a:srgbClr val="C00000"/>
                </a:solidFill>
              </a:rPr>
              <a:t>分三个层次</a:t>
            </a:r>
            <a:r>
              <a:rPr lang="zh-CN" altLang="en-US" b="1" dirty="0"/>
              <a:t>，</a:t>
            </a:r>
            <a:r>
              <a:rPr lang="zh-CN" altLang="en-US" b="1" dirty="0">
                <a:sym typeface="+mn-ea"/>
              </a:rPr>
              <a:t>讨论计算机系统的组成：</a:t>
            </a:r>
            <a:endParaRPr lang="zh-CN" altLang="en-US" b="1" dirty="0"/>
          </a:p>
        </p:txBody>
      </p:sp>
      <p:sp>
        <p:nvSpPr>
          <p:cNvPr id="105484" name="Line 12"/>
          <p:cNvSpPr/>
          <p:nvPr/>
        </p:nvSpPr>
        <p:spPr>
          <a:xfrm>
            <a:off x="6948170" y="2060575"/>
            <a:ext cx="0" cy="457200"/>
          </a:xfrm>
          <a:prstGeom prst="line">
            <a:avLst/>
          </a:prstGeom>
          <a:ln w="38100" cap="flat" cmpd="sng">
            <a:solidFill>
              <a:schemeClr val="tx1"/>
            </a:solidFill>
            <a:prstDash val="solid"/>
            <a:headEnd type="none" w="med" len="med"/>
            <a:tailEnd type="none" w="med" len="med"/>
          </a:ln>
        </p:spPr>
      </p:sp>
      <p:sp>
        <p:nvSpPr>
          <p:cNvPr id="105497" name="Rectangle 25"/>
          <p:cNvSpPr/>
          <p:nvPr/>
        </p:nvSpPr>
        <p:spPr>
          <a:xfrm>
            <a:off x="5867400" y="1412875"/>
            <a:ext cx="2305050" cy="685800"/>
          </a:xfrm>
          <a:prstGeom prst="rect">
            <a:avLst/>
          </a:prstGeom>
          <a:solidFill>
            <a:schemeClr val="bg1">
              <a:lumMod val="85000"/>
            </a:schemeClr>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105498" name="Text Box 26"/>
          <p:cNvSpPr txBox="1"/>
          <p:nvPr/>
        </p:nvSpPr>
        <p:spPr>
          <a:xfrm>
            <a:off x="5867400" y="1555750"/>
            <a:ext cx="244792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2400" b="1" dirty="0">
                <a:solidFill>
                  <a:srgbClr val="3333FF"/>
                </a:solidFill>
                <a:latin typeface="宋体" panose="02010600030101010101" pitchFamily="2" charset="-122"/>
              </a:rPr>
              <a:t>面向问题语言层</a:t>
            </a:r>
            <a:endParaRPr lang="zh-CN" altLang="en-US" sz="2400" b="1" dirty="0">
              <a:solidFill>
                <a:srgbClr val="3333FF"/>
              </a:solidFill>
              <a:latin typeface="宋体" panose="02010600030101010101" pitchFamily="2" charset="-122"/>
            </a:endParaRPr>
          </a:p>
        </p:txBody>
      </p:sp>
      <p:sp>
        <p:nvSpPr>
          <p:cNvPr id="28679" name="Text Box 27"/>
          <p:cNvSpPr txBox="1"/>
          <p:nvPr/>
        </p:nvSpPr>
        <p:spPr>
          <a:xfrm>
            <a:off x="4787900" y="1555750"/>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400" b="1" dirty="0">
                <a:solidFill>
                  <a:srgbClr val="3333FF"/>
                </a:solidFill>
              </a:rPr>
              <a:t>第</a:t>
            </a:r>
            <a:r>
              <a:rPr lang="en-US" altLang="zh-CN" sz="2400" b="1" dirty="0">
                <a:solidFill>
                  <a:srgbClr val="3333FF"/>
                </a:solidFill>
              </a:rPr>
              <a:t>5</a:t>
            </a:r>
            <a:r>
              <a:rPr lang="zh-CN" altLang="en-US" sz="2400" b="1" dirty="0">
                <a:solidFill>
                  <a:srgbClr val="3333FF"/>
                </a:solidFill>
              </a:rPr>
              <a:t>层</a:t>
            </a:r>
            <a:endParaRPr lang="zh-CN" altLang="en-US" sz="2400" b="1" dirty="0">
              <a:solidFill>
                <a:srgbClr val="3333FF"/>
              </a:solidFill>
            </a:endParaRPr>
          </a:p>
        </p:txBody>
      </p:sp>
      <p:sp>
        <p:nvSpPr>
          <p:cNvPr id="28680" name="Text Box 28"/>
          <p:cNvSpPr txBox="1"/>
          <p:nvPr/>
        </p:nvSpPr>
        <p:spPr>
          <a:xfrm>
            <a:off x="7019925" y="2131695"/>
            <a:ext cx="1693545"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000" b="1" dirty="0">
                <a:solidFill>
                  <a:srgbClr val="3333FF"/>
                </a:solidFill>
              </a:rPr>
              <a:t>翻译</a:t>
            </a:r>
            <a:r>
              <a:rPr lang="en-US" altLang="zh-CN" sz="2000" b="1" dirty="0">
                <a:solidFill>
                  <a:srgbClr val="3333FF"/>
                </a:solidFill>
              </a:rPr>
              <a:t>(</a:t>
            </a:r>
            <a:r>
              <a:rPr lang="zh-CN" altLang="en-US" sz="2000" b="1" dirty="0">
                <a:solidFill>
                  <a:srgbClr val="3333FF"/>
                </a:solidFill>
              </a:rPr>
              <a:t>编译器</a:t>
            </a:r>
            <a:r>
              <a:rPr lang="en-US" altLang="zh-CN" sz="2000" b="1" dirty="0">
                <a:solidFill>
                  <a:srgbClr val="3333FF"/>
                </a:solidFill>
              </a:rPr>
              <a:t>)</a:t>
            </a:r>
            <a:endParaRPr lang="en-US" altLang="zh-CN" sz="2000" b="1" dirty="0">
              <a:solidFill>
                <a:srgbClr val="3333FF"/>
              </a:solidFill>
            </a:endParaRPr>
          </a:p>
        </p:txBody>
      </p:sp>
      <p:sp>
        <p:nvSpPr>
          <p:cNvPr id="105501" name="Line 29"/>
          <p:cNvSpPr/>
          <p:nvPr/>
        </p:nvSpPr>
        <p:spPr>
          <a:xfrm>
            <a:off x="6948170" y="3141345"/>
            <a:ext cx="0" cy="457200"/>
          </a:xfrm>
          <a:prstGeom prst="line">
            <a:avLst/>
          </a:prstGeom>
          <a:ln w="38100" cap="flat" cmpd="sng">
            <a:solidFill>
              <a:schemeClr val="tx1"/>
            </a:solidFill>
            <a:prstDash val="solid"/>
            <a:headEnd type="none" w="med" len="med"/>
            <a:tailEnd type="none" w="med" len="med"/>
          </a:ln>
        </p:spPr>
      </p:sp>
      <p:sp>
        <p:nvSpPr>
          <p:cNvPr id="105502" name="Rectangle 30"/>
          <p:cNvSpPr/>
          <p:nvPr/>
        </p:nvSpPr>
        <p:spPr>
          <a:xfrm>
            <a:off x="5867400" y="2493645"/>
            <a:ext cx="2305050" cy="685800"/>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105503" name="Text Box 31"/>
          <p:cNvSpPr txBox="1"/>
          <p:nvPr/>
        </p:nvSpPr>
        <p:spPr>
          <a:xfrm>
            <a:off x="6083300" y="2563495"/>
            <a:ext cx="1944370" cy="457200"/>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2400" b="1" dirty="0">
                <a:solidFill>
                  <a:srgbClr val="C00000"/>
                </a:solidFill>
                <a:latin typeface="宋体" panose="02010600030101010101" pitchFamily="2" charset="-122"/>
              </a:rPr>
              <a:t>汇编语言层</a:t>
            </a:r>
            <a:endParaRPr lang="zh-CN" altLang="en-US" sz="2400" b="1" dirty="0">
              <a:solidFill>
                <a:srgbClr val="C00000"/>
              </a:solidFill>
              <a:latin typeface="宋体" panose="02010600030101010101" pitchFamily="2" charset="-122"/>
            </a:endParaRPr>
          </a:p>
        </p:txBody>
      </p:sp>
      <p:sp>
        <p:nvSpPr>
          <p:cNvPr id="28684" name="Text Box 32"/>
          <p:cNvSpPr txBox="1"/>
          <p:nvPr/>
        </p:nvSpPr>
        <p:spPr>
          <a:xfrm>
            <a:off x="4787900" y="2636520"/>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400" b="1" dirty="0">
                <a:solidFill>
                  <a:srgbClr val="C00000"/>
                </a:solidFill>
              </a:rPr>
              <a:t>第</a:t>
            </a:r>
            <a:r>
              <a:rPr lang="en-US" altLang="zh-CN" sz="2400" b="1" dirty="0">
                <a:solidFill>
                  <a:srgbClr val="C00000"/>
                </a:solidFill>
              </a:rPr>
              <a:t>4</a:t>
            </a:r>
            <a:r>
              <a:rPr lang="zh-CN" altLang="en-US" sz="2400" b="1" dirty="0">
                <a:solidFill>
                  <a:srgbClr val="C00000"/>
                </a:solidFill>
              </a:rPr>
              <a:t>层</a:t>
            </a:r>
            <a:endParaRPr lang="zh-CN" altLang="en-US" sz="2400" b="1" dirty="0">
              <a:solidFill>
                <a:srgbClr val="C00000"/>
              </a:solidFill>
            </a:endParaRPr>
          </a:p>
        </p:txBody>
      </p:sp>
      <p:sp>
        <p:nvSpPr>
          <p:cNvPr id="28685" name="Text Box 33"/>
          <p:cNvSpPr txBox="1"/>
          <p:nvPr/>
        </p:nvSpPr>
        <p:spPr>
          <a:xfrm>
            <a:off x="7019925" y="3213100"/>
            <a:ext cx="1693545"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000" b="1" dirty="0">
                <a:solidFill>
                  <a:srgbClr val="3333FF"/>
                </a:solidFill>
              </a:rPr>
              <a:t>翻译</a:t>
            </a:r>
            <a:r>
              <a:rPr lang="en-US" altLang="zh-CN" sz="2000" b="1" dirty="0">
                <a:solidFill>
                  <a:srgbClr val="3333FF"/>
                </a:solidFill>
              </a:rPr>
              <a:t>(</a:t>
            </a:r>
            <a:r>
              <a:rPr lang="zh-CN" altLang="en-US" sz="2000" b="1" dirty="0">
                <a:solidFill>
                  <a:srgbClr val="3333FF"/>
                </a:solidFill>
              </a:rPr>
              <a:t>汇编器</a:t>
            </a:r>
            <a:r>
              <a:rPr lang="en-US" altLang="zh-CN" sz="2000" b="1" dirty="0">
                <a:solidFill>
                  <a:srgbClr val="3333FF"/>
                </a:solidFill>
              </a:rPr>
              <a:t>)</a:t>
            </a:r>
            <a:endParaRPr lang="en-US" altLang="zh-CN" sz="2000" b="1" dirty="0">
              <a:solidFill>
                <a:srgbClr val="3333FF"/>
              </a:solidFill>
            </a:endParaRPr>
          </a:p>
        </p:txBody>
      </p:sp>
      <p:sp>
        <p:nvSpPr>
          <p:cNvPr id="105506" name="Line 34"/>
          <p:cNvSpPr/>
          <p:nvPr/>
        </p:nvSpPr>
        <p:spPr>
          <a:xfrm>
            <a:off x="6948170" y="4220845"/>
            <a:ext cx="0" cy="457200"/>
          </a:xfrm>
          <a:prstGeom prst="line">
            <a:avLst/>
          </a:prstGeom>
          <a:ln w="38100" cap="flat" cmpd="sng">
            <a:solidFill>
              <a:schemeClr val="tx1"/>
            </a:solidFill>
            <a:prstDash val="solid"/>
            <a:headEnd type="none" w="med" len="med"/>
            <a:tailEnd type="none" w="med" len="med"/>
          </a:ln>
        </p:spPr>
      </p:sp>
      <p:sp>
        <p:nvSpPr>
          <p:cNvPr id="105507" name="Rectangle 35"/>
          <p:cNvSpPr/>
          <p:nvPr/>
        </p:nvSpPr>
        <p:spPr>
          <a:xfrm>
            <a:off x="5867400" y="3573145"/>
            <a:ext cx="2305050" cy="685800"/>
          </a:xfrm>
          <a:prstGeom prst="rect">
            <a:avLst/>
          </a:prstGeom>
          <a:solidFill>
            <a:schemeClr val="bg1">
              <a:lumMod val="85000"/>
            </a:schemeClr>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105508" name="Text Box 36"/>
          <p:cNvSpPr txBox="1"/>
          <p:nvPr/>
        </p:nvSpPr>
        <p:spPr>
          <a:xfrm>
            <a:off x="6083300" y="3644900"/>
            <a:ext cx="187325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2400" b="1" dirty="0">
                <a:solidFill>
                  <a:srgbClr val="3333FF"/>
                </a:solidFill>
                <a:latin typeface="宋体" panose="02010600030101010101" pitchFamily="2" charset="-122"/>
              </a:rPr>
              <a:t>操作系统层</a:t>
            </a:r>
            <a:endParaRPr lang="zh-CN" altLang="en-US" sz="2400" b="1" dirty="0">
              <a:solidFill>
                <a:srgbClr val="3333FF"/>
              </a:solidFill>
              <a:latin typeface="宋体" panose="02010600030101010101" pitchFamily="2" charset="-122"/>
            </a:endParaRPr>
          </a:p>
        </p:txBody>
      </p:sp>
      <p:sp>
        <p:nvSpPr>
          <p:cNvPr id="28689" name="Text Box 37"/>
          <p:cNvSpPr txBox="1"/>
          <p:nvPr/>
        </p:nvSpPr>
        <p:spPr>
          <a:xfrm>
            <a:off x="4787900" y="3716020"/>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400" b="1" dirty="0">
                <a:solidFill>
                  <a:srgbClr val="3333FF"/>
                </a:solidFill>
              </a:rPr>
              <a:t>第</a:t>
            </a:r>
            <a:r>
              <a:rPr lang="en-US" altLang="zh-CN" sz="2400" b="1" dirty="0">
                <a:solidFill>
                  <a:srgbClr val="3333FF"/>
                </a:solidFill>
              </a:rPr>
              <a:t>3</a:t>
            </a:r>
            <a:r>
              <a:rPr lang="zh-CN" altLang="en-US" sz="2400" b="1" dirty="0">
                <a:solidFill>
                  <a:srgbClr val="3333FF"/>
                </a:solidFill>
              </a:rPr>
              <a:t>层</a:t>
            </a:r>
            <a:endParaRPr lang="zh-CN" altLang="en-US" sz="2400" b="1" dirty="0">
              <a:solidFill>
                <a:srgbClr val="3333FF"/>
              </a:solidFill>
            </a:endParaRPr>
          </a:p>
        </p:txBody>
      </p:sp>
      <p:sp>
        <p:nvSpPr>
          <p:cNvPr id="28690" name="Text Box 38"/>
          <p:cNvSpPr txBox="1"/>
          <p:nvPr/>
        </p:nvSpPr>
        <p:spPr>
          <a:xfrm>
            <a:off x="7019925" y="4292600"/>
            <a:ext cx="1468755" cy="39878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000" b="1" dirty="0">
                <a:solidFill>
                  <a:srgbClr val="3333FF"/>
                </a:solidFill>
              </a:rPr>
              <a:t>部分解释</a:t>
            </a:r>
            <a:endParaRPr lang="en-US" altLang="zh-CN" sz="2000" b="1" dirty="0">
              <a:solidFill>
                <a:srgbClr val="3333FF"/>
              </a:solidFill>
            </a:endParaRPr>
          </a:p>
        </p:txBody>
      </p:sp>
      <p:sp>
        <p:nvSpPr>
          <p:cNvPr id="105511" name="Line 39"/>
          <p:cNvSpPr/>
          <p:nvPr/>
        </p:nvSpPr>
        <p:spPr>
          <a:xfrm>
            <a:off x="6948170" y="5300345"/>
            <a:ext cx="0" cy="457200"/>
          </a:xfrm>
          <a:prstGeom prst="line">
            <a:avLst/>
          </a:prstGeom>
          <a:ln w="38100" cap="flat" cmpd="sng">
            <a:solidFill>
              <a:schemeClr val="tx1"/>
            </a:solidFill>
            <a:prstDash val="solid"/>
            <a:headEnd type="none" w="med" len="med"/>
            <a:tailEnd type="none" w="med" len="med"/>
          </a:ln>
        </p:spPr>
      </p:sp>
      <p:sp>
        <p:nvSpPr>
          <p:cNvPr id="105512" name="Rectangle 40"/>
          <p:cNvSpPr/>
          <p:nvPr/>
        </p:nvSpPr>
        <p:spPr>
          <a:xfrm>
            <a:off x="5867400" y="4652645"/>
            <a:ext cx="2305050" cy="685800"/>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solidFill>
                <a:srgbClr val="C00000"/>
              </a:solidFill>
            </a:endParaRPr>
          </a:p>
        </p:txBody>
      </p:sp>
      <p:sp>
        <p:nvSpPr>
          <p:cNvPr id="105513" name="Text Box 41"/>
          <p:cNvSpPr txBox="1"/>
          <p:nvPr/>
        </p:nvSpPr>
        <p:spPr>
          <a:xfrm>
            <a:off x="6119495" y="4724400"/>
            <a:ext cx="1981200" cy="457200"/>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2400" b="1" dirty="0">
                <a:solidFill>
                  <a:srgbClr val="C00000"/>
                </a:solidFill>
                <a:latin typeface="宋体" panose="02010600030101010101" pitchFamily="2" charset="-122"/>
              </a:rPr>
              <a:t>指令系统层</a:t>
            </a:r>
            <a:endParaRPr lang="zh-CN" altLang="en-US" sz="2400" b="1" dirty="0">
              <a:solidFill>
                <a:srgbClr val="C00000"/>
              </a:solidFill>
              <a:latin typeface="宋体" panose="02010600030101010101" pitchFamily="2" charset="-122"/>
            </a:endParaRPr>
          </a:p>
        </p:txBody>
      </p:sp>
      <p:sp>
        <p:nvSpPr>
          <p:cNvPr id="28694" name="Text Box 42"/>
          <p:cNvSpPr txBox="1"/>
          <p:nvPr/>
        </p:nvSpPr>
        <p:spPr>
          <a:xfrm>
            <a:off x="4787900" y="4795520"/>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400" b="1" dirty="0">
                <a:solidFill>
                  <a:srgbClr val="C00000"/>
                </a:solidFill>
              </a:rPr>
              <a:t>第</a:t>
            </a:r>
            <a:r>
              <a:rPr lang="en-US" altLang="zh-CN" sz="2400" b="1" dirty="0">
                <a:solidFill>
                  <a:srgbClr val="C00000"/>
                </a:solidFill>
              </a:rPr>
              <a:t>2</a:t>
            </a:r>
            <a:r>
              <a:rPr lang="zh-CN" altLang="en-US" sz="2400" b="1" dirty="0">
                <a:solidFill>
                  <a:srgbClr val="C00000"/>
                </a:solidFill>
              </a:rPr>
              <a:t>层</a:t>
            </a:r>
            <a:endParaRPr lang="zh-CN" altLang="en-US" sz="2400" b="1" dirty="0">
              <a:solidFill>
                <a:srgbClr val="C00000"/>
              </a:solidFill>
            </a:endParaRPr>
          </a:p>
        </p:txBody>
      </p:sp>
      <p:sp>
        <p:nvSpPr>
          <p:cNvPr id="28695" name="Text Box 43"/>
          <p:cNvSpPr txBox="1"/>
          <p:nvPr/>
        </p:nvSpPr>
        <p:spPr>
          <a:xfrm>
            <a:off x="7019925" y="5372100"/>
            <a:ext cx="1951990" cy="39878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000" b="1" dirty="0">
                <a:solidFill>
                  <a:srgbClr val="3333FF"/>
                </a:solidFill>
              </a:rPr>
              <a:t>直接执行</a:t>
            </a:r>
            <a:r>
              <a:rPr lang="en-US" altLang="zh-CN" sz="2000" b="1" dirty="0">
                <a:solidFill>
                  <a:srgbClr val="3333FF"/>
                </a:solidFill>
              </a:rPr>
              <a:t>/</a:t>
            </a:r>
            <a:r>
              <a:rPr lang="zh-CN" altLang="en-US" sz="2000" b="1" dirty="0">
                <a:solidFill>
                  <a:srgbClr val="3333FF"/>
                </a:solidFill>
              </a:rPr>
              <a:t>解释</a:t>
            </a:r>
            <a:endParaRPr lang="en-US" altLang="zh-CN" sz="2000" b="1" dirty="0">
              <a:solidFill>
                <a:srgbClr val="3333FF"/>
              </a:solidFill>
            </a:endParaRPr>
          </a:p>
        </p:txBody>
      </p:sp>
      <p:sp>
        <p:nvSpPr>
          <p:cNvPr id="105517" name="Rectangle 45"/>
          <p:cNvSpPr/>
          <p:nvPr/>
        </p:nvSpPr>
        <p:spPr>
          <a:xfrm>
            <a:off x="5867400" y="5734050"/>
            <a:ext cx="2305050" cy="685800"/>
          </a:xfrm>
          <a:prstGeom prst="rect">
            <a:avLst/>
          </a:prstGeom>
          <a:solidFill>
            <a:srgbClr val="FFFF00"/>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105518" name="Text Box 46"/>
          <p:cNvSpPr txBox="1"/>
          <p:nvPr/>
        </p:nvSpPr>
        <p:spPr>
          <a:xfrm>
            <a:off x="5976620" y="5876925"/>
            <a:ext cx="205295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2400" b="1" dirty="0">
                <a:solidFill>
                  <a:srgbClr val="C00000"/>
                </a:solidFill>
                <a:latin typeface="宋体" panose="02010600030101010101" pitchFamily="2" charset="-122"/>
              </a:rPr>
              <a:t>微体系结构层</a:t>
            </a:r>
            <a:endParaRPr lang="zh-CN" altLang="en-US" sz="2400" b="1" dirty="0">
              <a:solidFill>
                <a:srgbClr val="C00000"/>
              </a:solidFill>
              <a:latin typeface="宋体" panose="02010600030101010101" pitchFamily="2" charset="-122"/>
            </a:endParaRPr>
          </a:p>
        </p:txBody>
      </p:sp>
      <p:sp>
        <p:nvSpPr>
          <p:cNvPr id="28698" name="Text Box 47"/>
          <p:cNvSpPr txBox="1"/>
          <p:nvPr/>
        </p:nvSpPr>
        <p:spPr>
          <a:xfrm>
            <a:off x="4787900" y="5876925"/>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400" b="1" dirty="0">
                <a:solidFill>
                  <a:srgbClr val="C00000"/>
                </a:solidFill>
              </a:rPr>
              <a:t>第</a:t>
            </a:r>
            <a:r>
              <a:rPr lang="en-US" altLang="zh-CN" sz="2400" b="1" dirty="0">
                <a:solidFill>
                  <a:srgbClr val="C00000"/>
                </a:solidFill>
              </a:rPr>
              <a:t>1</a:t>
            </a:r>
            <a:r>
              <a:rPr lang="zh-CN" altLang="en-US" sz="2400" b="1" dirty="0">
                <a:solidFill>
                  <a:srgbClr val="C00000"/>
                </a:solidFill>
              </a:rPr>
              <a:t>层</a:t>
            </a:r>
            <a:endParaRPr lang="zh-CN" altLang="en-US" sz="2400" b="1" dirty="0">
              <a:solidFill>
                <a:srgbClr val="C00000"/>
              </a:solidFill>
            </a:endParaRPr>
          </a:p>
        </p:txBody>
      </p:sp>
      <p:sp>
        <p:nvSpPr>
          <p:cNvPr id="3" name="文本框 2"/>
          <p:cNvSpPr txBox="1"/>
          <p:nvPr/>
        </p:nvSpPr>
        <p:spPr>
          <a:xfrm>
            <a:off x="827405" y="3598545"/>
            <a:ext cx="2961005" cy="2461260"/>
          </a:xfrm>
          <a:prstGeom prst="rect">
            <a:avLst/>
          </a:prstGeom>
          <a:noFill/>
        </p:spPr>
        <p:txBody>
          <a:bodyPr wrap="square" rtlCol="0" anchor="t">
            <a:spAutoFit/>
          </a:bodyPr>
          <a:p>
            <a:pPr lvl="0" algn="just" eaLnBrk="1" hangingPunct="1">
              <a:lnSpc>
                <a:spcPct val="150000"/>
              </a:lnSpc>
              <a:spcBef>
                <a:spcPct val="50000"/>
              </a:spcBef>
              <a:buFont typeface="Wingdings" panose="05000000000000000000" charset="0"/>
              <a:buChar char="Ø"/>
            </a:pPr>
            <a:r>
              <a:rPr lang="en-US" altLang="zh-CN" sz="2800" dirty="0">
                <a:solidFill>
                  <a:srgbClr val="C00000"/>
                </a:solidFill>
                <a:sym typeface="+mn-ea"/>
              </a:rPr>
              <a:t> </a:t>
            </a:r>
            <a:r>
              <a:rPr lang="zh-CN" altLang="en-US" sz="2800" dirty="0">
                <a:solidFill>
                  <a:srgbClr val="C00000"/>
                </a:solidFill>
                <a:sym typeface="+mn-ea"/>
              </a:rPr>
              <a:t>微体系结构层</a:t>
            </a:r>
            <a:endParaRPr lang="zh-CN" altLang="en-US" sz="2800" b="1" dirty="0"/>
          </a:p>
          <a:p>
            <a:pPr lvl="0" algn="just" eaLnBrk="1" hangingPunct="1">
              <a:lnSpc>
                <a:spcPct val="150000"/>
              </a:lnSpc>
              <a:spcBef>
                <a:spcPct val="50000"/>
              </a:spcBef>
              <a:buFont typeface="Wingdings" panose="05000000000000000000" charset="0"/>
              <a:buChar char="Ø"/>
            </a:pPr>
            <a:r>
              <a:rPr lang="en-US" altLang="zh-CN" sz="2800" dirty="0">
                <a:solidFill>
                  <a:srgbClr val="C00000"/>
                </a:solidFill>
                <a:sym typeface="+mn-ea"/>
              </a:rPr>
              <a:t> </a:t>
            </a:r>
            <a:r>
              <a:rPr lang="zh-CN" altLang="en-US" sz="2800" dirty="0">
                <a:solidFill>
                  <a:srgbClr val="C00000"/>
                </a:solidFill>
                <a:sym typeface="+mn-ea"/>
              </a:rPr>
              <a:t>指令系统层</a:t>
            </a:r>
            <a:endParaRPr lang="zh-CN" altLang="en-US" sz="2800" b="1" dirty="0">
              <a:solidFill>
                <a:srgbClr val="C00000"/>
              </a:solidFill>
            </a:endParaRPr>
          </a:p>
          <a:p>
            <a:pPr lvl="0" algn="just" eaLnBrk="1" hangingPunct="1">
              <a:lnSpc>
                <a:spcPct val="150000"/>
              </a:lnSpc>
              <a:spcBef>
                <a:spcPct val="50000"/>
              </a:spcBef>
              <a:buFont typeface="Wingdings" panose="05000000000000000000" charset="0"/>
              <a:buChar char="Ø"/>
            </a:pPr>
            <a:r>
              <a:rPr lang="en-US" altLang="zh-CN" sz="2800" dirty="0">
                <a:solidFill>
                  <a:srgbClr val="C00000"/>
                </a:solidFill>
                <a:sym typeface="+mn-ea"/>
              </a:rPr>
              <a:t> </a:t>
            </a:r>
            <a:r>
              <a:rPr lang="zh-CN" altLang="en-US" sz="2800" dirty="0">
                <a:solidFill>
                  <a:srgbClr val="C00000"/>
                </a:solidFill>
                <a:sym typeface="+mn-ea"/>
              </a:rPr>
              <a:t>汇编语言层</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778"/>
                                        </p:tgtEl>
                                        <p:attrNameLst>
                                          <p:attrName>style.visibility</p:attrName>
                                        </p:attrNameLst>
                                      </p:cBhvr>
                                      <p:to>
                                        <p:strVal val="visible"/>
                                      </p:to>
                                    </p:set>
                                    <p:animEffect transition="in" filter="blinds(horizontal)">
                                      <p:cBhvr>
                                        <p:cTn id="7" dur="500"/>
                                        <p:tgtEl>
                                          <p:spTgt spid="7577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5779"/>
                                        </p:tgtEl>
                                        <p:attrNameLst>
                                          <p:attrName>style.visibility</p:attrName>
                                        </p:attrNameLst>
                                      </p:cBhvr>
                                      <p:to>
                                        <p:strVal val="visible"/>
                                      </p:to>
                                    </p:set>
                                    <p:animEffect transition="in" filter="blinds(horizontal)">
                                      <p:cBhvr>
                                        <p:cTn id="12" dur="500"/>
                                        <p:tgtEl>
                                          <p:spTgt spid="75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p:bldP spid="7577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8" name="Text Box 4"/>
          <p:cNvSpPr txBox="1"/>
          <p:nvPr/>
        </p:nvSpPr>
        <p:spPr>
          <a:xfrm>
            <a:off x="0" y="0"/>
            <a:ext cx="5292725"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50000"/>
              </a:spcBef>
              <a:buNone/>
            </a:pPr>
            <a:r>
              <a:rPr lang="en-US" altLang="zh-CN" b="1" dirty="0">
                <a:latin typeface="黑体" panose="02010609060101010101" pitchFamily="49" charset="-122"/>
                <a:ea typeface="黑体" panose="02010609060101010101" pitchFamily="49" charset="-122"/>
              </a:rPr>
              <a:t>3</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CPU</a:t>
            </a:r>
            <a:r>
              <a:rPr lang="zh-CN" altLang="en-US" b="1" dirty="0">
                <a:latin typeface="黑体" panose="02010609060101010101" pitchFamily="49" charset="-122"/>
                <a:ea typeface="黑体" panose="02010609060101010101" pitchFamily="49" charset="-122"/>
              </a:rPr>
              <a:t>内部数据通路</a:t>
            </a:r>
            <a:endParaRPr lang="zh-CN" altLang="en-US" b="1" dirty="0">
              <a:latin typeface="黑体" panose="02010609060101010101" pitchFamily="49" charset="-122"/>
              <a:ea typeface="黑体" panose="02010609060101010101" pitchFamily="49" charset="-122"/>
            </a:endParaRPr>
          </a:p>
        </p:txBody>
      </p:sp>
      <p:sp>
        <p:nvSpPr>
          <p:cNvPr id="11269" name="Text Box 5"/>
          <p:cNvSpPr txBox="1"/>
          <p:nvPr/>
        </p:nvSpPr>
        <p:spPr>
          <a:xfrm>
            <a:off x="0" y="549275"/>
            <a:ext cx="9324975" cy="8302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latin typeface="宋体" panose="02010600030101010101" pitchFamily="2" charset="-122"/>
              </a:rPr>
              <a:t>    CPU</a:t>
            </a:r>
            <a:r>
              <a:rPr lang="zh-CN" altLang="en-US" sz="2400" b="1" dirty="0">
                <a:latin typeface="宋体" panose="02010600030101010101" pitchFamily="2" charset="-122"/>
              </a:rPr>
              <a:t>内部寄存器及</a:t>
            </a:r>
            <a:r>
              <a:rPr lang="en-US" altLang="zh-CN" sz="2400" b="1" dirty="0">
                <a:latin typeface="宋体" panose="02010600030101010101" pitchFamily="2" charset="-122"/>
              </a:rPr>
              <a:t>ALU</a:t>
            </a:r>
            <a:r>
              <a:rPr lang="zh-CN" altLang="en-US" sz="2400" b="1" dirty="0">
                <a:latin typeface="宋体" panose="02010600030101010101" pitchFamily="2" charset="-122"/>
              </a:rPr>
              <a:t>之间可以用总线方式传送数据信息。</a:t>
            </a:r>
            <a:r>
              <a:rPr lang="zh-CN" altLang="en-US" sz="2400" b="1" dirty="0"/>
              <a:t>介绍两种常见的结构。</a:t>
            </a:r>
            <a:r>
              <a:rPr lang="zh-CN" altLang="en-US" sz="2400" dirty="0">
                <a:ea typeface="黑体" panose="02010609060101010101" pitchFamily="49" charset="-122"/>
              </a:rPr>
              <a:t> </a:t>
            </a:r>
            <a:endParaRPr lang="zh-CN" altLang="en-US" sz="2400" dirty="0">
              <a:ea typeface="黑体" panose="02010609060101010101" pitchFamily="49" charset="-122"/>
            </a:endParaRPr>
          </a:p>
        </p:txBody>
      </p:sp>
      <p:sp>
        <p:nvSpPr>
          <p:cNvPr id="11270" name="Text Box 6"/>
          <p:cNvSpPr txBox="1"/>
          <p:nvPr/>
        </p:nvSpPr>
        <p:spPr>
          <a:xfrm>
            <a:off x="0" y="1474788"/>
            <a:ext cx="9612313" cy="52197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）一种</a:t>
            </a:r>
            <a:r>
              <a:rPr lang="zh-CN" altLang="en-US" sz="2800" b="1" dirty="0">
                <a:solidFill>
                  <a:srgbClr val="3333FF"/>
                </a:solidFill>
                <a:latin typeface="黑体" panose="02010609060101010101" pitchFamily="49" charset="-122"/>
                <a:ea typeface="黑体" panose="02010609060101010101" pitchFamily="49" charset="-122"/>
              </a:rPr>
              <a:t>单总线</a:t>
            </a:r>
            <a:r>
              <a:rPr lang="zh-CN" altLang="en-US" sz="2800" b="1" dirty="0">
                <a:latin typeface="黑体" panose="02010609060101010101" pitchFamily="49" charset="-122"/>
                <a:ea typeface="黑体" panose="02010609060101010101" pitchFamily="49" charset="-122"/>
              </a:rPr>
              <a:t>数据通路结构</a:t>
            </a:r>
            <a:endParaRPr lang="zh-CN" altLang="en-US" sz="2800" b="1" dirty="0">
              <a:latin typeface="黑体" panose="02010609060101010101" pitchFamily="49" charset="-122"/>
              <a:ea typeface="黑体" panose="02010609060101010101" pitchFamily="49" charset="-122"/>
            </a:endParaRPr>
          </a:p>
        </p:txBody>
      </p:sp>
      <p:pic>
        <p:nvPicPr>
          <p:cNvPr id="11271" name="Picture 7" descr="3X03"/>
          <p:cNvPicPr>
            <a:picLocks noChangeAspect="1"/>
          </p:cNvPicPr>
          <p:nvPr>
            <p:ph/>
          </p:nvPr>
        </p:nvPicPr>
        <p:blipFill>
          <a:blip r:embed="rId1"/>
          <a:srcRect/>
          <a:stretch>
            <a:fillRect/>
          </a:stretch>
        </p:blipFill>
        <p:spPr>
          <a:xfrm>
            <a:off x="1042988" y="1989138"/>
            <a:ext cx="7416800" cy="4025900"/>
          </a:xfrm>
        </p:spPr>
      </p:pic>
      <p:sp>
        <p:nvSpPr>
          <p:cNvPr id="11273" name="Text Box 9"/>
          <p:cNvSpPr txBox="1"/>
          <p:nvPr/>
        </p:nvSpPr>
        <p:spPr>
          <a:xfrm>
            <a:off x="3059113" y="6165850"/>
            <a:ext cx="388937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000" b="1" dirty="0">
                <a:latin typeface="宋体" panose="02010600030101010101" pitchFamily="2" charset="-122"/>
              </a:rPr>
              <a:t>采用单总线结构的</a:t>
            </a:r>
            <a:r>
              <a:rPr lang="en-US" altLang="zh-CN" sz="2000" b="1" dirty="0">
                <a:latin typeface="宋体" panose="02010600030101010101" pitchFamily="2" charset="-122"/>
              </a:rPr>
              <a:t>CPU</a:t>
            </a:r>
            <a:r>
              <a:rPr lang="zh-CN" altLang="en-US" sz="2000" b="1" dirty="0">
                <a:latin typeface="宋体" panose="02010600030101010101" pitchFamily="2" charset="-122"/>
              </a:rPr>
              <a:t>数据通路</a:t>
            </a:r>
            <a:r>
              <a:rPr lang="zh-CN" altLang="en-US" sz="2400" dirty="0">
                <a:ea typeface="黑体" panose="02010609060101010101" pitchFamily="49" charset="-122"/>
              </a:rPr>
              <a:t> </a:t>
            </a:r>
            <a:endParaRPr lang="zh-CN" altLang="en-US" sz="2400" dirty="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blinds(horizontal)">
                                      <p:cBhvr>
                                        <p:cTn id="7" dur="500"/>
                                        <p:tgtEl>
                                          <p:spTgt spid="1126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269"/>
                                        </p:tgtEl>
                                        <p:attrNameLst>
                                          <p:attrName>style.visibility</p:attrName>
                                        </p:attrNameLst>
                                      </p:cBhvr>
                                      <p:to>
                                        <p:strVal val="visible"/>
                                      </p:to>
                                    </p:set>
                                    <p:animEffect transition="in" filter="blinds(horizontal)">
                                      <p:cBhvr>
                                        <p:cTn id="12" dur="500"/>
                                        <p:tgtEl>
                                          <p:spTgt spid="1126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270"/>
                                        </p:tgtEl>
                                        <p:attrNameLst>
                                          <p:attrName>style.visibility</p:attrName>
                                        </p:attrNameLst>
                                      </p:cBhvr>
                                      <p:to>
                                        <p:strVal val="visible"/>
                                      </p:to>
                                    </p:set>
                                    <p:animEffect transition="in" filter="blinds(horizontal)">
                                      <p:cBhvr>
                                        <p:cTn id="17" dur="500"/>
                                        <p:tgtEl>
                                          <p:spTgt spid="1127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271"/>
                                        </p:tgtEl>
                                        <p:attrNameLst>
                                          <p:attrName>style.visibility</p:attrName>
                                        </p:attrNameLst>
                                      </p:cBhvr>
                                      <p:to>
                                        <p:strVal val="visible"/>
                                      </p:to>
                                    </p:set>
                                    <p:animEffect transition="in" filter="blinds(horizontal)">
                                      <p:cBhvr>
                                        <p:cTn id="22" dur="500"/>
                                        <p:tgtEl>
                                          <p:spTgt spid="1127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273"/>
                                        </p:tgtEl>
                                        <p:attrNameLst>
                                          <p:attrName>style.visibility</p:attrName>
                                        </p:attrNameLst>
                                      </p:cBhvr>
                                      <p:to>
                                        <p:strVal val="visible"/>
                                      </p:to>
                                    </p:set>
                                    <p:animEffect transition="in" filter="blinds(horizontal)">
                                      <p:cBhvr>
                                        <p:cTn id="27" dur="500"/>
                                        <p:tgtEl>
                                          <p:spTgt spid="112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p:bldP spid="11269" grpId="0"/>
      <p:bldP spid="11270" grpId="0"/>
      <p:bldP spid="11273"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Rectangle 2"/>
          <p:cNvSpPr/>
          <p:nvPr/>
        </p:nvSpPr>
        <p:spPr>
          <a:xfrm>
            <a:off x="251143" y="332740"/>
            <a:ext cx="4872355" cy="521970"/>
          </a:xfrm>
          <a:prstGeom prst="rect">
            <a:avLst/>
          </a:prstGeom>
          <a:noFill/>
          <a:ln w="2857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sz="2800" b="1">
                <a:latin typeface="Times New Roman" panose="02020603050405020304" pitchFamily="18" charset="0"/>
                <a:ea typeface="宋体" panose="02010600030101010101" pitchFamily="2" charset="-122"/>
              </a:rPr>
              <a:t>② 返回指令</a:t>
            </a:r>
            <a:r>
              <a:rPr lang="zh-CN" sz="2800" b="1">
                <a:solidFill>
                  <a:srgbClr val="C00000"/>
                </a:solidFill>
                <a:latin typeface="Times New Roman" panose="02020603050405020304" pitchFamily="18" charset="0"/>
                <a:ea typeface="宋体" panose="02010600030101010101" pitchFamily="2" charset="-122"/>
              </a:rPr>
              <a:t>RST</a:t>
            </a:r>
            <a:r>
              <a:rPr lang="zh-CN" sz="2800" b="1">
                <a:latin typeface="Times New Roman" panose="02020603050405020304" pitchFamily="18" charset="0"/>
                <a:ea typeface="宋体" panose="02010600030101010101" pitchFamily="2" charset="-122"/>
              </a:rPr>
              <a:t>，操作码</a:t>
            </a:r>
            <a:r>
              <a:rPr lang="zh-CN" sz="2800" b="1">
                <a:solidFill>
                  <a:srgbClr val="C00000"/>
                </a:solidFill>
                <a:latin typeface="Times New Roman" panose="02020603050405020304" pitchFamily="18" charset="0"/>
                <a:ea typeface="宋体" panose="02010600030101010101" pitchFamily="2" charset="-122"/>
              </a:rPr>
              <a:t>1100</a:t>
            </a:r>
            <a:endParaRPr lang="zh-CN" altLang="en-US" sz="2400" b="1" dirty="0">
              <a:solidFill>
                <a:srgbClr val="CB0101"/>
              </a:solidFill>
              <a:latin typeface="黑体" panose="02010609060101010101" pitchFamily="49" charset="-122"/>
              <a:ea typeface="黑体" panose="02010609060101010101" pitchFamily="49" charset="-122"/>
            </a:endParaRPr>
          </a:p>
        </p:txBody>
      </p:sp>
      <p:sp>
        <p:nvSpPr>
          <p:cNvPr id="94211" name="Rectangle 3"/>
          <p:cNvSpPr/>
          <p:nvPr/>
        </p:nvSpPr>
        <p:spPr>
          <a:xfrm>
            <a:off x="107315" y="980440"/>
            <a:ext cx="8935720" cy="2306955"/>
          </a:xfrm>
          <a:prstGeom prst="rect">
            <a:avLst/>
          </a:prstGeom>
          <a:noFill/>
          <a:ln w="2857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50000"/>
              </a:lnSpc>
              <a:spcBef>
                <a:spcPct val="50000"/>
              </a:spcBef>
              <a:buNone/>
            </a:pPr>
            <a:r>
              <a:rPr lang="en-US" altLang="zh-CN" sz="2400" b="1" dirty="0">
                <a:latin typeface="宋体" panose="02010600030101010101" pitchFamily="2" charset="-122"/>
              </a:rPr>
              <a:t>    </a:t>
            </a:r>
            <a:r>
              <a:rPr lang="en-US" altLang="zh-CN" sz="2400" b="1" dirty="0">
                <a:solidFill>
                  <a:srgbClr val="C00000"/>
                </a:solidFill>
                <a:latin typeface="宋体" panose="02010600030101010101" pitchFamily="2" charset="-122"/>
              </a:rPr>
              <a:t>RST</a:t>
            </a:r>
            <a:r>
              <a:rPr lang="zh-CN" altLang="en-US" sz="2400" b="1" dirty="0">
                <a:latin typeface="宋体" panose="02010600030101010101" pitchFamily="2" charset="-122"/>
              </a:rPr>
              <a:t>指令与</a:t>
            </a:r>
            <a:r>
              <a:rPr lang="en-US" altLang="zh-CN" sz="2400" b="1" dirty="0">
                <a:solidFill>
                  <a:srgbClr val="C00000"/>
                </a:solidFill>
                <a:latin typeface="宋体" panose="02010600030101010101" pitchFamily="2" charset="-122"/>
              </a:rPr>
              <a:t>JMP</a:t>
            </a:r>
            <a:r>
              <a:rPr lang="zh-CN" altLang="en-US" sz="2400" b="1" dirty="0">
                <a:latin typeface="宋体" panose="02010600030101010101" pitchFamily="2" charset="-122"/>
              </a:rPr>
              <a:t>指令的</a:t>
            </a:r>
            <a:r>
              <a:rPr lang="zh-CN" altLang="en-US" sz="2400" b="1" dirty="0">
                <a:solidFill>
                  <a:srgbClr val="C00000"/>
                </a:solidFill>
                <a:latin typeface="宋体" panose="02010600030101010101" pitchFamily="2" charset="-122"/>
              </a:rPr>
              <a:t>操作码相同</a:t>
            </a:r>
            <a:r>
              <a:rPr lang="zh-CN" altLang="en-US" sz="2400" b="1" dirty="0">
                <a:latin typeface="宋体" panose="02010600030101010101" pitchFamily="2" charset="-122"/>
              </a:rPr>
              <a:t>，可视为一条指令。</a:t>
            </a:r>
            <a:r>
              <a:rPr lang="en-US" altLang="zh-CN" sz="2400" b="1" dirty="0">
                <a:solidFill>
                  <a:srgbClr val="C00000"/>
                </a:solidFill>
                <a:latin typeface="宋体" panose="02010600030101010101" pitchFamily="2" charset="-122"/>
              </a:rPr>
              <a:t>RST</a:t>
            </a:r>
            <a:r>
              <a:rPr lang="zh-CN" altLang="en-US" sz="2400" b="1" dirty="0">
                <a:latin typeface="宋体" panose="02010600030101010101" pitchFamily="2" charset="-122"/>
              </a:rPr>
              <a:t>指令只能采用自增型寄存器间址表明转移地址，并指定寄存器为</a:t>
            </a:r>
            <a:r>
              <a:rPr lang="en-US" altLang="zh-CN" sz="2400" b="1" dirty="0">
                <a:latin typeface="宋体" panose="02010600030101010101" pitchFamily="2" charset="-122"/>
              </a:rPr>
              <a:t>SP</a:t>
            </a:r>
            <a:r>
              <a:rPr lang="zh-CN" altLang="en-US" sz="2400" b="1" dirty="0">
                <a:latin typeface="宋体" panose="02010600030101010101" pitchFamily="2" charset="-122"/>
              </a:rPr>
              <a:t>，即寻址方式为（</a:t>
            </a:r>
            <a:r>
              <a:rPr lang="en-US" altLang="zh-CN" sz="2400" b="1" dirty="0">
                <a:latin typeface="宋体" panose="02010600030101010101" pitchFamily="2" charset="-122"/>
              </a:rPr>
              <a:t>SP</a:t>
            </a:r>
            <a:r>
              <a:rPr lang="zh-CN" altLang="en-US" sz="2400" b="1" dirty="0">
                <a:latin typeface="宋体" panose="02010600030101010101" pitchFamily="2" charset="-122"/>
              </a:rPr>
              <a:t>）</a:t>
            </a:r>
            <a:r>
              <a:rPr lang="en-US" altLang="zh-CN" sz="2400" b="1" dirty="0">
                <a:latin typeface="宋体" panose="02010600030101010101" pitchFamily="2" charset="-122"/>
              </a:rPr>
              <a:t>+</a:t>
            </a:r>
            <a:r>
              <a:rPr lang="zh-CN" altLang="en-US" sz="2400" b="1" dirty="0">
                <a:latin typeface="宋体" panose="02010600030101010101" pitchFamily="2" charset="-122"/>
              </a:rPr>
              <a:t>。它从堆栈中取出返回地址，然后修改堆栈指针</a:t>
            </a:r>
            <a:r>
              <a:rPr lang="en-US" altLang="zh-CN" sz="2400" b="1" dirty="0">
                <a:latin typeface="宋体" panose="02010600030101010101" pitchFamily="2" charset="-122"/>
              </a:rPr>
              <a:t>SP+1</a:t>
            </a:r>
            <a:r>
              <a:rPr lang="zh-CN" altLang="en-US" sz="2400" b="1" dirty="0">
                <a:latin typeface="宋体" panose="02010600030101010101" pitchFamily="2" charset="-122"/>
              </a:rPr>
              <a:t>。实际上，“</a:t>
            </a:r>
            <a:r>
              <a:rPr lang="en-US" altLang="zh-CN" sz="2400" b="1" dirty="0">
                <a:solidFill>
                  <a:srgbClr val="C00000"/>
                </a:solidFill>
                <a:latin typeface="宋体" panose="02010600030101010101" pitchFamily="2" charset="-122"/>
              </a:rPr>
              <a:t>JMP</a:t>
            </a:r>
            <a:r>
              <a:rPr lang="zh-CN" altLang="en-US" sz="2400" b="1" dirty="0">
                <a:solidFill>
                  <a:srgbClr val="C00000"/>
                </a:solidFill>
                <a:latin typeface="宋体" panose="02010600030101010101" pitchFamily="2" charset="-122"/>
              </a:rPr>
              <a:t>（</a:t>
            </a:r>
            <a:r>
              <a:rPr lang="en-US" altLang="zh-CN" sz="2400" b="1" dirty="0">
                <a:solidFill>
                  <a:srgbClr val="C00000"/>
                </a:solidFill>
                <a:latin typeface="宋体" panose="02010600030101010101" pitchFamily="2" charset="-122"/>
              </a:rPr>
              <a:t>SP</a:t>
            </a:r>
            <a:r>
              <a:rPr lang="zh-CN" altLang="en-US" sz="2400" b="1" dirty="0">
                <a:solidFill>
                  <a:srgbClr val="C00000"/>
                </a:solidFill>
                <a:latin typeface="宋体" panose="02010600030101010101" pitchFamily="2" charset="-122"/>
              </a:rPr>
              <a:t>）</a:t>
            </a:r>
            <a:r>
              <a:rPr lang="en-US" altLang="zh-CN" sz="2400" b="1" dirty="0">
                <a:solidFill>
                  <a:srgbClr val="C00000"/>
                </a:solidFill>
                <a:latin typeface="宋体" panose="02010600030101010101" pitchFamily="2" charset="-122"/>
              </a:rPr>
              <a:t>+</a:t>
            </a:r>
            <a:r>
              <a:rPr lang="en-US" altLang="zh-CN" sz="2400" b="1" dirty="0">
                <a:latin typeface="宋体" panose="02010600030101010101" pitchFamily="2" charset="-122"/>
              </a:rPr>
              <a:t>”</a:t>
            </a:r>
            <a:r>
              <a:rPr lang="zh-CN" altLang="en-US" sz="2400" b="1" dirty="0">
                <a:latin typeface="宋体" panose="02010600030101010101" pitchFamily="2" charset="-122"/>
              </a:rPr>
              <a:t>指令就是一条</a:t>
            </a:r>
            <a:r>
              <a:rPr lang="en-US" altLang="zh-CN" sz="2400" b="1" dirty="0">
                <a:solidFill>
                  <a:srgbClr val="C00000"/>
                </a:solidFill>
                <a:latin typeface="宋体" panose="02010600030101010101" pitchFamily="2" charset="-122"/>
              </a:rPr>
              <a:t>RST</a:t>
            </a:r>
            <a:r>
              <a:rPr lang="zh-CN" altLang="en-US" sz="2400" b="1" dirty="0">
                <a:latin typeface="宋体" panose="02010600030101010101" pitchFamily="2" charset="-122"/>
              </a:rPr>
              <a:t>指令。</a:t>
            </a:r>
            <a:endParaRPr lang="zh-CN" altLang="en-US" sz="2400" b="1" dirty="0">
              <a:latin typeface="宋体" panose="02010600030101010101" pitchFamily="2" charset="-122"/>
            </a:endParaRPr>
          </a:p>
        </p:txBody>
      </p:sp>
      <p:sp>
        <p:nvSpPr>
          <p:cNvPr id="54" name="文本框 53"/>
          <p:cNvSpPr txBox="1"/>
          <p:nvPr/>
        </p:nvSpPr>
        <p:spPr>
          <a:xfrm>
            <a:off x="467360" y="3500755"/>
            <a:ext cx="7854315" cy="798830"/>
          </a:xfrm>
          <a:prstGeom prst="rect">
            <a:avLst/>
          </a:prstGeom>
          <a:noFill/>
        </p:spPr>
        <p:txBody>
          <a:bodyPr wrap="square" rtlCol="0" anchor="t">
            <a:spAutoFit/>
          </a:bodyPr>
          <a:p>
            <a:pPr algn="l">
              <a:lnSpc>
                <a:spcPct val="115000"/>
              </a:lnSpc>
              <a:spcBef>
                <a:spcPts val="50"/>
              </a:spcBef>
              <a:spcAft>
                <a:spcPts val="0"/>
              </a:spcAft>
            </a:pPr>
            <a:r>
              <a:rPr lang="zh-CN" altLang="en-US" dirty="0">
                <a:latin typeface="宋体" panose="02010600030101010101" pitchFamily="2" charset="-122"/>
                <a:sym typeface="+mn-ea"/>
              </a:rPr>
              <a:t>例如，</a:t>
            </a:r>
            <a:r>
              <a:rPr lang="en-US" altLang="zh-CN" dirty="0">
                <a:solidFill>
                  <a:srgbClr val="C00000"/>
                </a:solidFill>
                <a:latin typeface="宋体" panose="02010600030101010101" pitchFamily="2" charset="-122"/>
                <a:sym typeface="+mn-ea"/>
              </a:rPr>
              <a:t>RST</a:t>
            </a:r>
            <a:r>
              <a:rPr lang="zh-CN" altLang="en-US" dirty="0">
                <a:solidFill>
                  <a:srgbClr val="C00000"/>
                </a:solidFill>
                <a:latin typeface="宋体" panose="02010600030101010101" pitchFamily="2" charset="-122"/>
                <a:sym typeface="+mn-ea"/>
              </a:rPr>
              <a:t>；</a:t>
            </a:r>
            <a:r>
              <a:rPr lang="en-US" altLang="zh-CN" sz="1800" dirty="0">
                <a:solidFill>
                  <a:srgbClr val="3333FF"/>
                </a:solidFill>
                <a:latin typeface="宋体" panose="02010600030101010101" pitchFamily="2" charset="-122"/>
                <a:sym typeface="+mn-ea"/>
              </a:rPr>
              <a:t>PC</a:t>
            </a:r>
            <a:r>
              <a:rPr lang="en-US" altLang="zh-CN" sz="1800" dirty="0">
                <a:solidFill>
                  <a:srgbClr val="3333FF"/>
                </a:solidFill>
                <a:cs typeface="Arial" panose="020B0604020202020204" pitchFamily="34" charset="0"/>
                <a:sym typeface="+mn-ea"/>
              </a:rPr>
              <a:t>←</a:t>
            </a:r>
            <a:r>
              <a:rPr lang="zh-CN" altLang="en-US" sz="1800" dirty="0">
                <a:solidFill>
                  <a:srgbClr val="3333FF"/>
                </a:solidFill>
                <a:cs typeface="Arial" panose="020B0604020202020204" pitchFamily="34" charset="0"/>
                <a:sym typeface="+mn-ea"/>
              </a:rPr>
              <a:t>（</a:t>
            </a:r>
            <a:r>
              <a:rPr lang="zh-CN" altLang="en-US" sz="1800" dirty="0">
                <a:solidFill>
                  <a:srgbClr val="3333FF"/>
                </a:solidFill>
                <a:latin typeface="宋体" panose="02010600030101010101" pitchFamily="2" charset="-122"/>
                <a:sym typeface="+mn-ea"/>
              </a:rPr>
              <a:t>（</a:t>
            </a:r>
            <a:r>
              <a:rPr lang="en-US" altLang="zh-CN" sz="1800" dirty="0">
                <a:solidFill>
                  <a:srgbClr val="3333FF"/>
                </a:solidFill>
                <a:latin typeface="宋体" panose="02010600030101010101" pitchFamily="2" charset="-122"/>
                <a:sym typeface="+mn-ea"/>
              </a:rPr>
              <a:t>SP)</a:t>
            </a:r>
            <a:r>
              <a:rPr lang="zh-CN" altLang="en-US" sz="1800" dirty="0">
                <a:solidFill>
                  <a:srgbClr val="3333FF"/>
                </a:solidFill>
                <a:latin typeface="宋体" panose="02010600030101010101" pitchFamily="2" charset="-122"/>
                <a:sym typeface="+mn-ea"/>
              </a:rPr>
              <a:t>）</a:t>
            </a:r>
            <a:r>
              <a:rPr lang="zh-CN" altLang="en-US" sz="1800" dirty="0">
                <a:solidFill>
                  <a:srgbClr val="C00000"/>
                </a:solidFill>
                <a:latin typeface="宋体" panose="02010600030101010101" pitchFamily="2" charset="-122"/>
                <a:sym typeface="+mn-ea"/>
              </a:rPr>
              <a:t>，</a:t>
            </a:r>
            <a:r>
              <a:rPr lang="en-US" altLang="zh-CN" dirty="0">
                <a:solidFill>
                  <a:srgbClr val="3333FF"/>
                </a:solidFill>
                <a:latin typeface="宋体" panose="02010600030101010101" pitchFamily="2" charset="-122"/>
                <a:sym typeface="+mn-ea"/>
              </a:rPr>
              <a:t>SP</a:t>
            </a:r>
            <a:r>
              <a:rPr lang="en-US" altLang="zh-CN" dirty="0">
                <a:solidFill>
                  <a:srgbClr val="3333FF"/>
                </a:solidFill>
                <a:cs typeface="Arial" panose="020B0604020202020204" pitchFamily="34" charset="0"/>
                <a:sym typeface="+mn-ea"/>
              </a:rPr>
              <a:t>←</a:t>
            </a:r>
            <a:r>
              <a:rPr lang="zh-CN" altLang="en-US" dirty="0">
                <a:solidFill>
                  <a:srgbClr val="3333FF"/>
                </a:solidFill>
                <a:latin typeface="宋体" panose="02010600030101010101" pitchFamily="2" charset="-122"/>
                <a:sym typeface="+mn-ea"/>
              </a:rPr>
              <a:t>（</a:t>
            </a:r>
            <a:r>
              <a:rPr lang="en-US" altLang="zh-CN" dirty="0">
                <a:solidFill>
                  <a:srgbClr val="3333FF"/>
                </a:solidFill>
                <a:latin typeface="宋体" panose="02010600030101010101" pitchFamily="2" charset="-122"/>
                <a:sym typeface="+mn-ea"/>
              </a:rPr>
              <a:t>SP)+1</a:t>
            </a:r>
            <a:r>
              <a:rPr lang="zh-CN" altLang="en-US" sz="1800" dirty="0">
                <a:solidFill>
                  <a:srgbClr val="C00000"/>
                </a:solidFill>
                <a:latin typeface="宋体" panose="02010600030101010101" pitchFamily="2" charset="-122"/>
                <a:sym typeface="+mn-ea"/>
              </a:rPr>
              <a:t>。</a:t>
            </a:r>
            <a:r>
              <a:rPr lang="zh-CN" altLang="en-US" dirty="0">
                <a:latin typeface="宋体" panose="02010600030101010101" pitchFamily="2" charset="-122"/>
                <a:sym typeface="+mn-ea"/>
              </a:rPr>
              <a:t>该指令的机器代码</a:t>
            </a:r>
            <a:r>
              <a:rPr lang="en-US" altLang="zh-CN" dirty="0">
                <a:solidFill>
                  <a:srgbClr val="C00000"/>
                </a:solidFill>
                <a:latin typeface="宋体" panose="02010600030101010101" pitchFamily="2" charset="-122"/>
                <a:sym typeface="+mn-ea"/>
              </a:rPr>
              <a:t>C8C0H,</a:t>
            </a:r>
            <a:r>
              <a:rPr lang="zh-CN" altLang="en-US" dirty="0">
                <a:latin typeface="宋体" panose="02010600030101010101" pitchFamily="2" charset="-122"/>
                <a:sym typeface="+mn-ea"/>
              </a:rPr>
              <a:t>具体格式如下：</a:t>
            </a:r>
            <a:endParaRPr lang="zh-CN" altLang="en-US"/>
          </a:p>
        </p:txBody>
      </p:sp>
      <p:grpSp>
        <p:nvGrpSpPr>
          <p:cNvPr id="59" name="组合 58"/>
          <p:cNvGrpSpPr/>
          <p:nvPr/>
        </p:nvGrpSpPr>
        <p:grpSpPr>
          <a:xfrm rot="0">
            <a:off x="1691640" y="4509135"/>
            <a:ext cx="5683250" cy="1482725"/>
            <a:chOff x="2589" y="9206"/>
            <a:chExt cx="8950" cy="2469"/>
          </a:xfrm>
        </p:grpSpPr>
        <p:sp>
          <p:nvSpPr>
            <p:cNvPr id="30" name="文本框 29"/>
            <p:cNvSpPr txBox="1"/>
            <p:nvPr/>
          </p:nvSpPr>
          <p:spPr>
            <a:xfrm>
              <a:off x="3539" y="9985"/>
              <a:ext cx="8000" cy="689"/>
            </a:xfrm>
            <a:prstGeom prst="rect">
              <a:avLst/>
            </a:prstGeom>
            <a:noFill/>
            <a:ln w="9525">
              <a:noFill/>
            </a:ln>
          </p:spPr>
          <p:txBody>
            <a:bodyPr>
              <a:spAutoFit/>
            </a:bodyPr>
            <a:p>
              <a:pPr indent="266700"/>
              <a:r>
                <a:rPr lang="en-US" sz="1050" b="0">
                  <a:solidFill>
                    <a:srgbClr val="FF0000"/>
                  </a:solidFill>
                  <a:latin typeface="Times New Roman" panose="02020603050405020304" pitchFamily="18" charset="0"/>
                  <a:ea typeface="宋体" panose="02010600030101010101" pitchFamily="2" charset="-122"/>
                </a:rPr>
                <a:t> </a:t>
              </a:r>
              <a:endParaRPr lang="zh-CN" altLang="en-US"/>
            </a:p>
          </p:txBody>
        </p:sp>
        <p:sp>
          <p:nvSpPr>
            <p:cNvPr id="31" name="Rectangle 21"/>
            <p:cNvSpPr>
              <a:spLocks noChangeArrowheads="1"/>
            </p:cNvSpPr>
            <p:nvPr/>
          </p:nvSpPr>
          <p:spPr bwMode="auto">
            <a:xfrm>
              <a:off x="2947" y="9706"/>
              <a:ext cx="8371" cy="89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grpSp>
          <p:nvGrpSpPr>
            <p:cNvPr id="32" name="Group 23"/>
            <p:cNvGrpSpPr/>
            <p:nvPr/>
          </p:nvGrpSpPr>
          <p:grpSpPr bwMode="auto">
            <a:xfrm rot="0">
              <a:off x="2959" y="9696"/>
              <a:ext cx="1935" cy="776"/>
              <a:chOff x="1979" y="868"/>
              <a:chExt cx="690" cy="310"/>
            </a:xfrm>
          </p:grpSpPr>
          <p:sp>
            <p:nvSpPr>
              <p:cNvPr id="33" name="Rectangle 24"/>
              <p:cNvSpPr>
                <a:spLocks noChangeArrowheads="1"/>
              </p:cNvSpPr>
              <p:nvPr/>
            </p:nvSpPr>
            <p:spPr bwMode="auto">
              <a:xfrm>
                <a:off x="1979" y="868"/>
                <a:ext cx="624" cy="184"/>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34" name="Rectangle 25"/>
              <p:cNvSpPr>
                <a:spLocks noChangeArrowheads="1"/>
              </p:cNvSpPr>
              <p:nvPr/>
            </p:nvSpPr>
            <p:spPr bwMode="auto">
              <a:xfrm>
                <a:off x="2050" y="935"/>
                <a:ext cx="619"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rgbClr val="FF0000"/>
                    </a:solidFill>
                    <a:latin typeface="Times New Roman" panose="02020603050405020304" pitchFamily="18" charset="0"/>
                  </a:rPr>
                  <a:t>1100</a:t>
                </a:r>
                <a:endParaRPr lang="en-US" altLang="zh-CN" sz="1800">
                  <a:solidFill>
                    <a:srgbClr val="FF0000"/>
                  </a:solidFill>
                  <a:latin typeface="Times New Roman" panose="02020603050405020304" pitchFamily="18" charset="0"/>
                </a:endParaRPr>
              </a:p>
            </p:txBody>
          </p:sp>
        </p:grpSp>
        <p:sp>
          <p:nvSpPr>
            <p:cNvPr id="35" name="Rectangle 34"/>
            <p:cNvSpPr>
              <a:spLocks noChangeArrowheads="1"/>
            </p:cNvSpPr>
            <p:nvPr/>
          </p:nvSpPr>
          <p:spPr bwMode="auto">
            <a:xfrm>
              <a:off x="5554" y="11066"/>
              <a:ext cx="1732"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rgbClr val="C00000"/>
                  </a:solidFill>
                  <a:latin typeface="Times New Roman" panose="02020603050405020304" pitchFamily="18" charset="0"/>
                </a:rPr>
                <a:t>转移</a:t>
              </a:r>
              <a:r>
                <a:rPr lang="zh-CN" altLang="en-US" sz="1800">
                  <a:solidFill>
                    <a:srgbClr val="C00000"/>
                  </a:solidFill>
                  <a:latin typeface="Times New Roman" panose="02020603050405020304" pitchFamily="18" charset="0"/>
                </a:rPr>
                <a:t>地址</a:t>
              </a:r>
              <a:endParaRPr lang="zh-CN" altLang="en-US" sz="1800">
                <a:solidFill>
                  <a:srgbClr val="C00000"/>
                </a:solidFill>
                <a:latin typeface="Times New Roman" panose="02020603050405020304" pitchFamily="18" charset="0"/>
              </a:endParaRPr>
            </a:p>
          </p:txBody>
        </p:sp>
        <p:sp>
          <p:nvSpPr>
            <p:cNvPr id="36" name="Rectangle 43"/>
            <p:cNvSpPr>
              <a:spLocks noChangeArrowheads="1"/>
            </p:cNvSpPr>
            <p:nvPr/>
          </p:nvSpPr>
          <p:spPr bwMode="auto">
            <a:xfrm>
              <a:off x="5767" y="9206"/>
              <a:ext cx="644" cy="609"/>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9</a:t>
              </a:r>
              <a:endParaRPr lang="en-US" altLang="zh-CN" sz="1800">
                <a:solidFill>
                  <a:schemeClr val="tx1"/>
                </a:solidFill>
                <a:latin typeface="Times New Roman" panose="02020603050405020304" pitchFamily="18" charset="0"/>
              </a:endParaRPr>
            </a:p>
          </p:txBody>
        </p:sp>
        <p:sp>
          <p:nvSpPr>
            <p:cNvPr id="37" name="Rectangle 44"/>
            <p:cNvSpPr>
              <a:spLocks noChangeArrowheads="1"/>
            </p:cNvSpPr>
            <p:nvPr/>
          </p:nvSpPr>
          <p:spPr bwMode="auto">
            <a:xfrm>
              <a:off x="6366" y="9206"/>
              <a:ext cx="464"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sz="1800">
                  <a:solidFill>
                    <a:schemeClr val="tx1"/>
                  </a:solidFill>
                  <a:latin typeface="Times New Roman" panose="02020603050405020304" pitchFamily="18" charset="0"/>
                </a:rPr>
                <a:t>8</a:t>
              </a:r>
              <a:endParaRPr lang="en-US" sz="1800">
                <a:solidFill>
                  <a:schemeClr val="tx1"/>
                </a:solidFill>
                <a:latin typeface="Times New Roman" panose="02020603050405020304" pitchFamily="18" charset="0"/>
              </a:endParaRPr>
            </a:p>
          </p:txBody>
        </p:sp>
        <p:sp>
          <p:nvSpPr>
            <p:cNvPr id="38" name="Rectangle 46"/>
            <p:cNvSpPr>
              <a:spLocks noChangeArrowheads="1"/>
            </p:cNvSpPr>
            <p:nvPr/>
          </p:nvSpPr>
          <p:spPr bwMode="auto">
            <a:xfrm>
              <a:off x="4808" y="9206"/>
              <a:ext cx="624"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11</a:t>
              </a:r>
              <a:endParaRPr lang="zh-CN" altLang="en-US" sz="1800">
                <a:solidFill>
                  <a:schemeClr val="tx1"/>
                </a:solidFill>
                <a:latin typeface="Times New Roman" panose="02020603050405020304" pitchFamily="18" charset="0"/>
              </a:endParaRPr>
            </a:p>
          </p:txBody>
        </p:sp>
        <p:sp>
          <p:nvSpPr>
            <p:cNvPr id="39" name="Rectangle 47"/>
            <p:cNvSpPr>
              <a:spLocks noChangeArrowheads="1"/>
            </p:cNvSpPr>
            <p:nvPr/>
          </p:nvSpPr>
          <p:spPr bwMode="auto">
            <a:xfrm>
              <a:off x="2819" y="9206"/>
              <a:ext cx="644"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15</a:t>
              </a:r>
              <a:endParaRPr lang="en-US" altLang="zh-CN" sz="1800">
                <a:solidFill>
                  <a:schemeClr val="tx1"/>
                </a:solidFill>
                <a:latin typeface="Times New Roman" panose="02020603050405020304" pitchFamily="18" charset="0"/>
              </a:endParaRPr>
            </a:p>
          </p:txBody>
        </p:sp>
        <p:cxnSp>
          <p:nvCxnSpPr>
            <p:cNvPr id="40" name="直接连接符 39"/>
            <p:cNvCxnSpPr/>
            <p:nvPr/>
          </p:nvCxnSpPr>
          <p:spPr>
            <a:xfrm flipH="1">
              <a:off x="4747" y="9728"/>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1" name="直接连接符 40"/>
            <p:cNvCxnSpPr/>
            <p:nvPr/>
          </p:nvCxnSpPr>
          <p:spPr>
            <a:xfrm flipH="1">
              <a:off x="6370" y="9696"/>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2" name="直接连接符 41"/>
            <p:cNvCxnSpPr/>
            <p:nvPr/>
          </p:nvCxnSpPr>
          <p:spPr>
            <a:xfrm flipH="1">
              <a:off x="8035" y="9696"/>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3" name="直接连接符 42"/>
            <p:cNvCxnSpPr/>
            <p:nvPr/>
          </p:nvCxnSpPr>
          <p:spPr>
            <a:xfrm flipH="1">
              <a:off x="10771" y="9696"/>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44" name="Rectangle 43"/>
            <p:cNvSpPr>
              <a:spLocks noChangeArrowheads="1"/>
            </p:cNvSpPr>
            <p:nvPr/>
          </p:nvSpPr>
          <p:spPr bwMode="auto">
            <a:xfrm>
              <a:off x="4036" y="9206"/>
              <a:ext cx="824" cy="609"/>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12</a:t>
              </a:r>
              <a:endParaRPr lang="en-US" altLang="zh-CN" sz="1800">
                <a:solidFill>
                  <a:schemeClr val="tx1"/>
                </a:solidFill>
                <a:latin typeface="Times New Roman" panose="02020603050405020304" pitchFamily="18" charset="0"/>
              </a:endParaRPr>
            </a:p>
          </p:txBody>
        </p:sp>
        <p:sp>
          <p:nvSpPr>
            <p:cNvPr id="45" name="Rectangle 43"/>
            <p:cNvSpPr>
              <a:spLocks noChangeArrowheads="1"/>
            </p:cNvSpPr>
            <p:nvPr/>
          </p:nvSpPr>
          <p:spPr bwMode="auto">
            <a:xfrm>
              <a:off x="7469" y="9206"/>
              <a:ext cx="644" cy="609"/>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6</a:t>
              </a:r>
              <a:endParaRPr lang="en-US" altLang="zh-CN" sz="1800">
                <a:solidFill>
                  <a:schemeClr val="tx1"/>
                </a:solidFill>
                <a:latin typeface="Times New Roman" panose="02020603050405020304" pitchFamily="18" charset="0"/>
              </a:endParaRPr>
            </a:p>
          </p:txBody>
        </p:sp>
        <p:sp>
          <p:nvSpPr>
            <p:cNvPr id="46" name="Rectangle 43"/>
            <p:cNvSpPr>
              <a:spLocks noChangeArrowheads="1"/>
            </p:cNvSpPr>
            <p:nvPr/>
          </p:nvSpPr>
          <p:spPr bwMode="auto">
            <a:xfrm>
              <a:off x="7881" y="9206"/>
              <a:ext cx="3344" cy="609"/>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5    4    3    2    1    0</a:t>
              </a:r>
              <a:endParaRPr lang="en-US" altLang="zh-CN" sz="1800">
                <a:solidFill>
                  <a:schemeClr val="tx1"/>
                </a:solidFill>
                <a:latin typeface="Times New Roman" panose="02020603050405020304" pitchFamily="18" charset="0"/>
              </a:endParaRPr>
            </a:p>
          </p:txBody>
        </p:sp>
        <p:sp>
          <p:nvSpPr>
            <p:cNvPr id="47" name="Rectangle 34"/>
            <p:cNvSpPr>
              <a:spLocks noChangeArrowheads="1"/>
            </p:cNvSpPr>
            <p:nvPr/>
          </p:nvSpPr>
          <p:spPr bwMode="auto">
            <a:xfrm>
              <a:off x="5087" y="9863"/>
              <a:ext cx="824"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rgbClr val="3333FF"/>
                  </a:solidFill>
                  <a:latin typeface="Times New Roman" panose="02020603050405020304" pitchFamily="18" charset="0"/>
                </a:rPr>
                <a:t>100</a:t>
              </a:r>
              <a:endParaRPr lang="en-US" altLang="zh-CN" sz="1800">
                <a:solidFill>
                  <a:srgbClr val="3333FF"/>
                </a:solidFill>
                <a:latin typeface="Times New Roman" panose="02020603050405020304" pitchFamily="18" charset="0"/>
              </a:endParaRPr>
            </a:p>
          </p:txBody>
        </p:sp>
        <p:sp>
          <p:nvSpPr>
            <p:cNvPr id="48" name="Rectangle 34"/>
            <p:cNvSpPr>
              <a:spLocks noChangeArrowheads="1"/>
            </p:cNvSpPr>
            <p:nvPr/>
          </p:nvSpPr>
          <p:spPr bwMode="auto">
            <a:xfrm>
              <a:off x="6827" y="9842"/>
              <a:ext cx="824"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rgbClr val="C00000"/>
                  </a:solidFill>
                  <a:latin typeface="Times New Roman" panose="02020603050405020304" pitchFamily="18" charset="0"/>
                </a:rPr>
                <a:t>011</a:t>
              </a:r>
              <a:endParaRPr lang="en-US" altLang="zh-CN" sz="1800">
                <a:solidFill>
                  <a:srgbClr val="C00000"/>
                </a:solidFill>
                <a:latin typeface="Times New Roman" panose="02020603050405020304" pitchFamily="18" charset="0"/>
              </a:endParaRPr>
            </a:p>
          </p:txBody>
        </p:sp>
        <p:sp>
          <p:nvSpPr>
            <p:cNvPr id="49" name="右大括号 48"/>
            <p:cNvSpPr/>
            <p:nvPr/>
          </p:nvSpPr>
          <p:spPr>
            <a:xfrm rot="5400000">
              <a:off x="6200" y="9179"/>
              <a:ext cx="404" cy="3269"/>
            </a:xfrm>
            <a:prstGeom prst="righ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50" name="Rectangle 34"/>
            <p:cNvSpPr>
              <a:spLocks noChangeArrowheads="1"/>
            </p:cNvSpPr>
            <p:nvPr/>
          </p:nvSpPr>
          <p:spPr bwMode="auto">
            <a:xfrm>
              <a:off x="8857" y="11015"/>
              <a:ext cx="2358"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无条件</a:t>
              </a:r>
              <a:r>
                <a:rPr lang="zh-CN" altLang="en-US" sz="1800">
                  <a:solidFill>
                    <a:schemeClr val="tx1"/>
                  </a:solidFill>
                  <a:latin typeface="Times New Roman" panose="02020603050405020304" pitchFamily="18" charset="0"/>
                </a:rPr>
                <a:t>转移</a:t>
              </a:r>
              <a:endParaRPr lang="zh-CN" altLang="en-US" sz="1800">
                <a:solidFill>
                  <a:schemeClr val="tx1"/>
                </a:solidFill>
                <a:latin typeface="Times New Roman" panose="02020603050405020304" pitchFamily="18" charset="0"/>
              </a:endParaRPr>
            </a:p>
          </p:txBody>
        </p:sp>
        <p:sp>
          <p:nvSpPr>
            <p:cNvPr id="51" name="右大括号 50"/>
            <p:cNvSpPr/>
            <p:nvPr/>
          </p:nvSpPr>
          <p:spPr>
            <a:xfrm rot="5400000">
              <a:off x="9531" y="9242"/>
              <a:ext cx="383" cy="3166"/>
            </a:xfrm>
            <a:prstGeom prst="rightBrace">
              <a:avLst>
                <a:gd name="adj1" fmla="val 8333"/>
                <a:gd name="adj2" fmla="val 50504"/>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52" name="文本框 51"/>
            <p:cNvSpPr txBox="1"/>
            <p:nvPr/>
          </p:nvSpPr>
          <p:spPr>
            <a:xfrm>
              <a:off x="2589" y="10613"/>
              <a:ext cx="2490" cy="613"/>
            </a:xfrm>
            <a:prstGeom prst="rect">
              <a:avLst/>
            </a:prstGeom>
            <a:noFill/>
          </p:spPr>
          <p:txBody>
            <a:bodyPr wrap="square" rtlCol="0">
              <a:spAutoFit/>
            </a:bodyPr>
            <a:p>
              <a:r>
                <a:rPr lang="zh-CN" altLang="en-US" sz="1800">
                  <a:solidFill>
                    <a:srgbClr val="C00000"/>
                  </a:solidFill>
                  <a:latin typeface="宋体" panose="02010600030101010101" pitchFamily="2" charset="-122"/>
                  <a:ea typeface="宋体" panose="02010600030101010101" pitchFamily="2" charset="-122"/>
                  <a:cs typeface="宋体" panose="02010600030101010101" pitchFamily="2" charset="-122"/>
                </a:rPr>
                <a:t>转移</a:t>
              </a:r>
              <a:r>
                <a:rPr lang="zh-CN" altLang="en-US" sz="1800">
                  <a:latin typeface="宋体" panose="02010600030101010101" pitchFamily="2" charset="-122"/>
                  <a:ea typeface="宋体" panose="02010600030101010101" pitchFamily="2" charset="-122"/>
                  <a:cs typeface="宋体" panose="02010600030101010101" pitchFamily="2" charset="-122"/>
                </a:rPr>
                <a:t>操作码</a:t>
              </a:r>
              <a:endParaRPr lang="zh-CN" altLang="en-US" sz="1800">
                <a:latin typeface="宋体" panose="02010600030101010101" pitchFamily="2" charset="-122"/>
                <a:ea typeface="宋体" panose="02010600030101010101" pitchFamily="2" charset="-122"/>
                <a:cs typeface="宋体" panose="02010600030101010101" pitchFamily="2" charset="-122"/>
              </a:endParaRPr>
            </a:p>
          </p:txBody>
        </p:sp>
        <p:sp>
          <p:nvSpPr>
            <p:cNvPr id="53" name="Rectangle 34"/>
            <p:cNvSpPr>
              <a:spLocks noChangeArrowheads="1"/>
            </p:cNvSpPr>
            <p:nvPr/>
          </p:nvSpPr>
          <p:spPr bwMode="auto">
            <a:xfrm>
              <a:off x="8163" y="9863"/>
              <a:ext cx="3074"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0         0     0   0   0</a:t>
              </a:r>
              <a:endParaRPr lang="en-US" altLang="zh-CN" sz="1800">
                <a:solidFill>
                  <a:schemeClr val="tx1"/>
                </a:solidFill>
                <a:latin typeface="Times New Roman" panose="02020603050405020304" pitchFamily="18" charset="0"/>
              </a:endParaRPr>
            </a:p>
          </p:txBody>
        </p:sp>
        <p:cxnSp>
          <p:nvCxnSpPr>
            <p:cNvPr id="55" name="直接连接符 54"/>
            <p:cNvCxnSpPr/>
            <p:nvPr/>
          </p:nvCxnSpPr>
          <p:spPr>
            <a:xfrm flipH="1">
              <a:off x="10175" y="9706"/>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6" name="直接连接符 55"/>
            <p:cNvCxnSpPr/>
            <p:nvPr/>
          </p:nvCxnSpPr>
          <p:spPr>
            <a:xfrm flipH="1">
              <a:off x="9637" y="9696"/>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7" name="直接连接符 56"/>
            <p:cNvCxnSpPr/>
            <p:nvPr/>
          </p:nvCxnSpPr>
          <p:spPr>
            <a:xfrm flipH="1">
              <a:off x="9105" y="9696"/>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8" name="直接连接符 57"/>
            <p:cNvCxnSpPr/>
            <p:nvPr/>
          </p:nvCxnSpPr>
          <p:spPr>
            <a:xfrm flipH="1">
              <a:off x="8570" y="9696"/>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grpSp>
      <p:cxnSp>
        <p:nvCxnSpPr>
          <p:cNvPr id="3" name="直接箭头连接符 2"/>
          <p:cNvCxnSpPr>
            <a:stCxn id="47" idx="0"/>
          </p:cNvCxnSpPr>
          <p:nvPr/>
        </p:nvCxnSpPr>
        <p:spPr>
          <a:xfrm flipV="1">
            <a:off x="3539490" y="3789045"/>
            <a:ext cx="240030" cy="1114425"/>
          </a:xfrm>
          <a:prstGeom prst="straightConnector1">
            <a:avLst/>
          </a:prstGeom>
          <a:solidFill>
            <a:srgbClr val="FFFF00"/>
          </a:solidFill>
          <a:ln w="12700" cap="flat" cmpd="sng" algn="ctr">
            <a:solidFill>
              <a:srgbClr val="3333FF"/>
            </a:solidFill>
            <a:prstDash val="solid"/>
            <a:round/>
            <a:headEnd type="none" w="med" len="med"/>
            <a:tailEnd type="arrow" w="med" len="med"/>
          </a:ln>
        </p:spPr>
      </p:cxnSp>
      <p:sp>
        <p:nvSpPr>
          <p:cNvPr id="4" name="文本框 3"/>
          <p:cNvSpPr txBox="1"/>
          <p:nvPr/>
        </p:nvSpPr>
        <p:spPr>
          <a:xfrm>
            <a:off x="4542155" y="6090920"/>
            <a:ext cx="3077845" cy="398780"/>
          </a:xfrm>
          <a:prstGeom prst="rect">
            <a:avLst/>
          </a:prstGeom>
          <a:noFill/>
        </p:spPr>
        <p:txBody>
          <a:bodyPr wrap="square" rtlCol="0">
            <a:spAutoFit/>
          </a:bodyPr>
          <a:p>
            <a:r>
              <a:rPr lang="zh-CN" altLang="en-US" u="sng">
                <a:solidFill>
                  <a:srgbClr val="C00000"/>
                </a:solidFill>
                <a:latin typeface="宋体" panose="02010600030101010101" pitchFamily="2" charset="-122"/>
                <a:ea typeface="宋体" panose="02010600030101010101" pitchFamily="2" charset="-122"/>
              </a:rPr>
              <a:t>自增型寄存器间接寻址</a:t>
            </a:r>
            <a:endParaRPr lang="zh-CN" altLang="en-US" u="sng">
              <a:solidFill>
                <a:srgbClr val="C00000"/>
              </a:solidFill>
              <a:latin typeface="宋体" panose="02010600030101010101" pitchFamily="2" charset="-122"/>
              <a:ea typeface="宋体" panose="02010600030101010101" pitchFamily="2" charset="-122"/>
            </a:endParaRPr>
          </a:p>
        </p:txBody>
      </p:sp>
      <p:cxnSp>
        <p:nvCxnSpPr>
          <p:cNvPr id="5" name="直接箭头连接符 4"/>
          <p:cNvCxnSpPr>
            <a:stCxn id="48" idx="2"/>
          </p:cNvCxnSpPr>
          <p:nvPr/>
        </p:nvCxnSpPr>
        <p:spPr>
          <a:xfrm>
            <a:off x="4644390" y="5256530"/>
            <a:ext cx="431800" cy="834390"/>
          </a:xfrm>
          <a:prstGeom prst="straightConnector1">
            <a:avLst/>
          </a:prstGeom>
          <a:solidFill>
            <a:srgbClr val="FFFF00"/>
          </a:solidFill>
          <a:ln w="12700" cap="flat" cmpd="sng" algn="ctr">
            <a:solidFill>
              <a:srgbClr val="C00000"/>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4210"/>
                                        </p:tgtEl>
                                        <p:attrNameLst>
                                          <p:attrName>style.visibility</p:attrName>
                                        </p:attrNameLst>
                                      </p:cBhvr>
                                      <p:to>
                                        <p:strVal val="visible"/>
                                      </p:to>
                                    </p:set>
                                    <p:animEffect transition="in" filter="blinds(horizontal)">
                                      <p:cBhvr>
                                        <p:cTn id="7" dur="500"/>
                                        <p:tgtEl>
                                          <p:spTgt spid="942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94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0" grpId="0"/>
      <p:bldP spid="94211"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2" name="Rectangle 4"/>
          <p:cNvSpPr/>
          <p:nvPr/>
        </p:nvSpPr>
        <p:spPr>
          <a:xfrm>
            <a:off x="395605" y="260033"/>
            <a:ext cx="5147310" cy="521970"/>
          </a:xfrm>
          <a:prstGeom prst="rect">
            <a:avLst/>
          </a:prstGeom>
          <a:noFill/>
          <a:ln w="28575">
            <a:noFill/>
          </a:ln>
        </p:spPr>
        <p:txBody>
          <a:bodyPr wrap="squar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sz="2800" b="1">
                <a:latin typeface="Times New Roman" panose="02020603050405020304" pitchFamily="18" charset="0"/>
                <a:ea typeface="宋体" panose="02010600030101010101" pitchFamily="2" charset="-122"/>
              </a:rPr>
              <a:t>③ </a:t>
            </a:r>
            <a:r>
              <a:rPr lang="en-US" altLang="zh-CN" sz="2800" b="1">
                <a:latin typeface="Times New Roman" panose="02020603050405020304" pitchFamily="18" charset="0"/>
                <a:ea typeface="宋体" panose="02010600030101010101" pitchFamily="2" charset="-122"/>
              </a:rPr>
              <a:t> </a:t>
            </a:r>
            <a:r>
              <a:rPr lang="zh-CN" sz="2800" b="1">
                <a:latin typeface="Times New Roman" panose="02020603050405020304" pitchFamily="18" charset="0"/>
                <a:ea typeface="宋体" panose="02010600030101010101" pitchFamily="2" charset="-122"/>
              </a:rPr>
              <a:t>转子指令</a:t>
            </a:r>
            <a:r>
              <a:rPr lang="zh-CN" sz="2800" b="1">
                <a:solidFill>
                  <a:srgbClr val="C00000"/>
                </a:solidFill>
                <a:latin typeface="Times New Roman" panose="02020603050405020304" pitchFamily="18" charset="0"/>
                <a:ea typeface="宋体" panose="02010600030101010101" pitchFamily="2" charset="-122"/>
              </a:rPr>
              <a:t>JSR</a:t>
            </a:r>
            <a:r>
              <a:rPr lang="zh-CN" sz="2800" b="1">
                <a:latin typeface="Times New Roman" panose="02020603050405020304" pitchFamily="18" charset="0"/>
                <a:ea typeface="宋体" panose="02010600030101010101" pitchFamily="2" charset="-122"/>
              </a:rPr>
              <a:t>，操作码</a:t>
            </a:r>
            <a:r>
              <a:rPr lang="zh-CN" sz="2800" b="1">
                <a:solidFill>
                  <a:srgbClr val="C00000"/>
                </a:solidFill>
                <a:latin typeface="Times New Roman" panose="02020603050405020304" pitchFamily="18" charset="0"/>
                <a:ea typeface="宋体" panose="02010600030101010101" pitchFamily="2" charset="-122"/>
              </a:rPr>
              <a:t>1101</a:t>
            </a:r>
            <a:endParaRPr lang="zh-CN" altLang="en-US" sz="2400" b="1" dirty="0">
              <a:solidFill>
                <a:srgbClr val="CB0101"/>
              </a:solidFill>
              <a:latin typeface="黑体" panose="02010609060101010101" pitchFamily="49" charset="-122"/>
              <a:ea typeface="黑体" panose="02010609060101010101" pitchFamily="49" charset="-122"/>
            </a:endParaRPr>
          </a:p>
        </p:txBody>
      </p:sp>
      <p:sp>
        <p:nvSpPr>
          <p:cNvPr id="94213" name="Rectangle 5"/>
          <p:cNvSpPr/>
          <p:nvPr/>
        </p:nvSpPr>
        <p:spPr>
          <a:xfrm>
            <a:off x="467360" y="836295"/>
            <a:ext cx="8446135" cy="1198880"/>
          </a:xfrm>
          <a:prstGeom prst="rect">
            <a:avLst/>
          </a:prstGeom>
          <a:noFill/>
          <a:ln w="28575">
            <a:noFill/>
          </a:ln>
        </p:spPr>
        <p:txBody>
          <a:bodyPr wrap="squar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400" b="1" dirty="0">
                <a:latin typeface="宋体" panose="02010600030101010101" pitchFamily="2" charset="-122"/>
              </a:rPr>
              <a:t>    </a:t>
            </a:r>
            <a:r>
              <a:rPr lang="zh-CN" altLang="en-US" sz="2400" b="1" dirty="0">
                <a:latin typeface="宋体" panose="02010600030101010101" pitchFamily="2" charset="-122"/>
              </a:rPr>
              <a:t>执行</a:t>
            </a:r>
            <a:r>
              <a:rPr lang="en-US" altLang="zh-CN" sz="2400" b="1" dirty="0">
                <a:solidFill>
                  <a:srgbClr val="C00000"/>
                </a:solidFill>
                <a:latin typeface="宋体" panose="02010600030101010101" pitchFamily="2" charset="-122"/>
              </a:rPr>
              <a:t>JSR</a:t>
            </a:r>
            <a:r>
              <a:rPr lang="zh-CN" altLang="en-US" sz="2400" b="1" dirty="0">
                <a:latin typeface="宋体" panose="02010600030101010101" pitchFamily="2" charset="-122"/>
              </a:rPr>
              <a:t>指令时，先将</a:t>
            </a:r>
            <a:r>
              <a:rPr lang="zh-CN" altLang="en-US" sz="2400" b="1" dirty="0">
                <a:solidFill>
                  <a:srgbClr val="C00000"/>
                </a:solidFill>
                <a:latin typeface="宋体" panose="02010600030101010101" pitchFamily="2" charset="-122"/>
              </a:rPr>
              <a:t>返回地址压栈</a:t>
            </a:r>
            <a:r>
              <a:rPr lang="zh-CN" altLang="en-US" sz="2400" b="1" dirty="0">
                <a:latin typeface="宋体" panose="02010600030101010101" pitchFamily="2" charset="-122"/>
              </a:rPr>
              <a:t>保存，然后按寻址方式找到</a:t>
            </a:r>
            <a:r>
              <a:rPr lang="zh-CN" altLang="en-US" sz="2400" b="1" dirty="0">
                <a:solidFill>
                  <a:srgbClr val="C00000"/>
                </a:solidFill>
                <a:latin typeface="宋体" panose="02010600030101010101" pitchFamily="2" charset="-122"/>
              </a:rPr>
              <a:t>转移地址</a:t>
            </a:r>
            <a:r>
              <a:rPr lang="zh-CN" altLang="en-US" sz="2400" b="1" dirty="0">
                <a:latin typeface="宋体" panose="02010600030101010101" pitchFamily="2" charset="-122"/>
              </a:rPr>
              <a:t>（即子程序入口地址），将它</a:t>
            </a:r>
            <a:r>
              <a:rPr lang="zh-CN" altLang="en-US" sz="2400" b="1" dirty="0">
                <a:solidFill>
                  <a:srgbClr val="C00000"/>
                </a:solidFill>
                <a:latin typeface="宋体" panose="02010600030101010101" pitchFamily="2" charset="-122"/>
              </a:rPr>
              <a:t>送入</a:t>
            </a:r>
            <a:r>
              <a:rPr lang="en-US" altLang="zh-CN" sz="2400" b="1" dirty="0">
                <a:solidFill>
                  <a:srgbClr val="C00000"/>
                </a:solidFill>
                <a:latin typeface="宋体" panose="02010600030101010101" pitchFamily="2" charset="-122"/>
              </a:rPr>
              <a:t>PC</a:t>
            </a:r>
            <a:r>
              <a:rPr lang="zh-CN" altLang="en-US" sz="2400" b="1" dirty="0">
                <a:latin typeface="宋体" panose="02010600030101010101" pitchFamily="2" charset="-122"/>
              </a:rPr>
              <a:t>中。</a:t>
            </a:r>
            <a:endParaRPr lang="zh-CN" altLang="en-US" sz="2400" b="1" dirty="0">
              <a:latin typeface="宋体" panose="02010600030101010101" pitchFamily="2" charset="-122"/>
            </a:endParaRPr>
          </a:p>
        </p:txBody>
      </p:sp>
      <p:sp>
        <p:nvSpPr>
          <p:cNvPr id="54" name="文本框 53"/>
          <p:cNvSpPr txBox="1"/>
          <p:nvPr/>
        </p:nvSpPr>
        <p:spPr>
          <a:xfrm>
            <a:off x="539115" y="2403475"/>
            <a:ext cx="7453630" cy="860425"/>
          </a:xfrm>
          <a:prstGeom prst="rect">
            <a:avLst/>
          </a:prstGeom>
          <a:noFill/>
        </p:spPr>
        <p:txBody>
          <a:bodyPr wrap="square" rtlCol="0" anchor="t">
            <a:spAutoFit/>
          </a:bodyPr>
          <a:p>
            <a:pPr algn="l"/>
            <a:r>
              <a:rPr lang="zh-CN" altLang="en-US" dirty="0">
                <a:latin typeface="宋体" panose="02010600030101010101" pitchFamily="2" charset="-122"/>
                <a:sym typeface="+mn-ea"/>
              </a:rPr>
              <a:t>例如，</a:t>
            </a:r>
            <a:r>
              <a:rPr lang="en-US" altLang="zh-CN" dirty="0">
                <a:solidFill>
                  <a:srgbClr val="C00000"/>
                </a:solidFill>
                <a:latin typeface="宋体" panose="02010600030101010101" pitchFamily="2" charset="-122"/>
                <a:sym typeface="+mn-ea"/>
              </a:rPr>
              <a:t>JSR R3</a:t>
            </a:r>
            <a:r>
              <a:rPr lang="zh-CN" altLang="en-US" dirty="0">
                <a:solidFill>
                  <a:srgbClr val="C00000"/>
                </a:solidFill>
                <a:latin typeface="宋体" panose="02010600030101010101" pitchFamily="2" charset="-122"/>
                <a:sym typeface="+mn-ea"/>
              </a:rPr>
              <a:t>；</a:t>
            </a:r>
            <a:r>
              <a:rPr lang="en-US" altLang="zh-CN" sz="1800" dirty="0">
                <a:solidFill>
                  <a:srgbClr val="3333FF"/>
                </a:solidFill>
                <a:latin typeface="宋体" panose="02010600030101010101" pitchFamily="2" charset="-122"/>
                <a:sym typeface="+mn-ea"/>
              </a:rPr>
              <a:t>SP</a:t>
            </a:r>
            <a:r>
              <a:rPr lang="en-US" altLang="zh-CN" sz="1800" dirty="0">
                <a:solidFill>
                  <a:srgbClr val="3333FF"/>
                </a:solidFill>
                <a:cs typeface="Arial" panose="020B0604020202020204" pitchFamily="34" charset="0"/>
                <a:sym typeface="+mn-ea"/>
              </a:rPr>
              <a:t>←</a:t>
            </a:r>
            <a:r>
              <a:rPr lang="zh-CN" altLang="en-US" sz="1800" dirty="0">
                <a:solidFill>
                  <a:srgbClr val="3333FF"/>
                </a:solidFill>
                <a:latin typeface="宋体" panose="02010600030101010101" pitchFamily="2" charset="-122"/>
                <a:sym typeface="+mn-ea"/>
              </a:rPr>
              <a:t>（</a:t>
            </a:r>
            <a:r>
              <a:rPr lang="en-US" altLang="zh-CN" sz="1800" dirty="0">
                <a:solidFill>
                  <a:srgbClr val="3333FF"/>
                </a:solidFill>
                <a:latin typeface="宋体" panose="02010600030101010101" pitchFamily="2" charset="-122"/>
                <a:sym typeface="+mn-ea"/>
              </a:rPr>
              <a:t>SP)-1,</a:t>
            </a:r>
            <a:r>
              <a:rPr lang="zh-CN" altLang="en-US" sz="1800" dirty="0">
                <a:solidFill>
                  <a:srgbClr val="3333FF"/>
                </a:solidFill>
                <a:latin typeface="宋体" panose="02010600030101010101" pitchFamily="2" charset="-122"/>
                <a:sym typeface="+mn-ea"/>
              </a:rPr>
              <a:t>（</a:t>
            </a:r>
            <a:r>
              <a:rPr lang="en-US" altLang="zh-CN" sz="1800" dirty="0">
                <a:solidFill>
                  <a:srgbClr val="3333FF"/>
                </a:solidFill>
                <a:latin typeface="宋体" panose="02010600030101010101" pitchFamily="2" charset="-122"/>
                <a:sym typeface="+mn-ea"/>
              </a:rPr>
              <a:t>SP</a:t>
            </a:r>
            <a:r>
              <a:rPr lang="zh-CN" altLang="en-US" sz="1800" dirty="0">
                <a:solidFill>
                  <a:srgbClr val="3333FF"/>
                </a:solidFill>
                <a:latin typeface="宋体" panose="02010600030101010101" pitchFamily="2" charset="-122"/>
                <a:sym typeface="+mn-ea"/>
              </a:rPr>
              <a:t>）</a:t>
            </a:r>
            <a:r>
              <a:rPr lang="en-US" altLang="zh-CN" sz="1800" dirty="0">
                <a:solidFill>
                  <a:srgbClr val="3333FF"/>
                </a:solidFill>
                <a:cs typeface="Arial" panose="020B0604020202020204" pitchFamily="34" charset="0"/>
                <a:sym typeface="+mn-ea"/>
              </a:rPr>
              <a:t>←</a:t>
            </a:r>
            <a:r>
              <a:rPr lang="zh-CN" altLang="en-US" sz="1800" dirty="0">
                <a:solidFill>
                  <a:srgbClr val="3333FF"/>
                </a:solidFill>
                <a:latin typeface="宋体" panose="02010600030101010101" pitchFamily="2" charset="-122"/>
                <a:sym typeface="+mn-ea"/>
              </a:rPr>
              <a:t>（</a:t>
            </a:r>
            <a:r>
              <a:rPr lang="en-US" altLang="zh-CN" sz="1800" dirty="0">
                <a:solidFill>
                  <a:srgbClr val="3333FF"/>
                </a:solidFill>
                <a:latin typeface="宋体" panose="02010600030101010101" pitchFamily="2" charset="-122"/>
                <a:sym typeface="+mn-ea"/>
              </a:rPr>
              <a:t>PC)</a:t>
            </a:r>
            <a:r>
              <a:rPr lang="zh-CN" altLang="en-US" sz="1800" dirty="0">
                <a:solidFill>
                  <a:srgbClr val="3333FF"/>
                </a:solidFill>
                <a:latin typeface="宋体" panose="02010600030101010101" pitchFamily="2" charset="-122"/>
                <a:sym typeface="+mn-ea"/>
              </a:rPr>
              <a:t>，</a:t>
            </a:r>
            <a:r>
              <a:rPr lang="en-US" altLang="zh-CN" sz="1800" dirty="0">
                <a:solidFill>
                  <a:srgbClr val="C00000"/>
                </a:solidFill>
                <a:latin typeface="宋体" panose="02010600030101010101" pitchFamily="2" charset="-122"/>
                <a:sym typeface="+mn-ea"/>
              </a:rPr>
              <a:t>PC</a:t>
            </a:r>
            <a:r>
              <a:rPr lang="en-US" altLang="zh-CN" sz="1800" dirty="0">
                <a:solidFill>
                  <a:srgbClr val="C00000"/>
                </a:solidFill>
                <a:cs typeface="Arial" panose="020B0604020202020204" pitchFamily="34" charset="0"/>
                <a:sym typeface="+mn-ea"/>
              </a:rPr>
              <a:t>←</a:t>
            </a:r>
            <a:r>
              <a:rPr lang="zh-CN" altLang="en-US" sz="1800" dirty="0">
                <a:solidFill>
                  <a:srgbClr val="C00000"/>
                </a:solidFill>
                <a:latin typeface="宋体" panose="02010600030101010101" pitchFamily="2" charset="-122"/>
                <a:sym typeface="+mn-ea"/>
              </a:rPr>
              <a:t>（</a:t>
            </a:r>
            <a:r>
              <a:rPr lang="en-US" altLang="zh-CN" sz="1800" dirty="0">
                <a:solidFill>
                  <a:srgbClr val="C00000"/>
                </a:solidFill>
                <a:latin typeface="宋体" panose="02010600030101010101" pitchFamily="2" charset="-122"/>
                <a:sym typeface="+mn-ea"/>
              </a:rPr>
              <a:t>R3)</a:t>
            </a:r>
            <a:endParaRPr lang="en-US" altLang="zh-CN" sz="1800" dirty="0">
              <a:solidFill>
                <a:srgbClr val="C00000"/>
              </a:solidFill>
              <a:latin typeface="宋体" panose="02010600030101010101" pitchFamily="2" charset="-122"/>
              <a:sym typeface="+mn-ea"/>
            </a:endParaRPr>
          </a:p>
          <a:p>
            <a:pPr algn="l"/>
            <a:r>
              <a:rPr lang="zh-CN" altLang="en-US" dirty="0">
                <a:latin typeface="宋体" panose="02010600030101010101" pitchFamily="2" charset="-122"/>
                <a:sym typeface="+mn-ea"/>
              </a:rPr>
              <a:t>该指令的机器代码</a:t>
            </a:r>
            <a:r>
              <a:rPr lang="en-US" altLang="zh-CN" dirty="0">
                <a:solidFill>
                  <a:srgbClr val="C00000"/>
                </a:solidFill>
                <a:latin typeface="宋体" panose="02010600030101010101" pitchFamily="2" charset="-122"/>
                <a:sym typeface="+mn-ea"/>
              </a:rPr>
              <a:t>D600H</a:t>
            </a:r>
            <a:r>
              <a:rPr lang="zh-CN" altLang="en-US" sz="1600" dirty="0">
                <a:solidFill>
                  <a:srgbClr val="C00000"/>
                </a:solidFill>
                <a:latin typeface="宋体" panose="02010600030101010101" pitchFamily="2" charset="-122"/>
                <a:sym typeface="+mn-ea"/>
              </a:rPr>
              <a:t>（通常</a:t>
            </a:r>
            <a:r>
              <a:rPr lang="en-US" sz="1600">
                <a:solidFill>
                  <a:srgbClr val="C00000"/>
                </a:solidFill>
                <a:latin typeface="Times New Roman" panose="02020603050405020304" pitchFamily="18" charset="0"/>
                <a:ea typeface="宋体" panose="02010600030101010101" pitchFamily="2" charset="-122"/>
                <a:sym typeface="+mn-ea"/>
              </a:rPr>
              <a:t>IR</a:t>
            </a:r>
            <a:r>
              <a:rPr lang="en-US" sz="1600" baseline="-25000">
                <a:solidFill>
                  <a:srgbClr val="C00000"/>
                </a:solidFill>
                <a:latin typeface="Times New Roman" panose="02020603050405020304" pitchFamily="18" charset="0"/>
                <a:ea typeface="宋体" panose="02010600030101010101" pitchFamily="2" charset="-122"/>
                <a:sym typeface="+mn-ea"/>
              </a:rPr>
              <a:t>5</a:t>
            </a:r>
            <a:r>
              <a:rPr lang="en-US" sz="1600">
                <a:solidFill>
                  <a:srgbClr val="C00000"/>
                </a:solidFill>
                <a:latin typeface="Times New Roman" panose="02020603050405020304" pitchFamily="18" charset="0"/>
                <a:ea typeface="宋体" panose="02010600030101010101" pitchFamily="2" charset="-122"/>
                <a:sym typeface="+mn-ea"/>
              </a:rPr>
              <a:t>~IR</a:t>
            </a:r>
            <a:r>
              <a:rPr lang="en-US" sz="1600" baseline="-25000">
                <a:solidFill>
                  <a:srgbClr val="C00000"/>
                </a:solidFill>
                <a:latin typeface="Times New Roman" panose="02020603050405020304" pitchFamily="18" charset="0"/>
                <a:ea typeface="宋体" panose="02010600030101010101" pitchFamily="2" charset="-122"/>
                <a:sym typeface="+mn-ea"/>
              </a:rPr>
              <a:t>0</a:t>
            </a:r>
            <a:r>
              <a:rPr lang="zh-CN" altLang="en-US" sz="1600" dirty="0">
                <a:solidFill>
                  <a:srgbClr val="C00000"/>
                </a:solidFill>
                <a:latin typeface="宋体" panose="02010600030101010101" pitchFamily="2" charset="-122"/>
                <a:sym typeface="+mn-ea"/>
              </a:rPr>
              <a:t>为全</a:t>
            </a:r>
            <a:r>
              <a:rPr lang="en-US" altLang="zh-CN" sz="1600" dirty="0">
                <a:solidFill>
                  <a:srgbClr val="C00000"/>
                </a:solidFill>
                <a:latin typeface="宋体" panose="02010600030101010101" pitchFamily="2" charset="-122"/>
                <a:sym typeface="+mn-ea"/>
              </a:rPr>
              <a:t>0</a:t>
            </a:r>
            <a:r>
              <a:rPr lang="zh-CN" altLang="en-US" sz="1600" dirty="0">
                <a:solidFill>
                  <a:srgbClr val="C00000"/>
                </a:solidFill>
                <a:latin typeface="宋体" panose="02010600030101010101" pitchFamily="2" charset="-122"/>
                <a:sym typeface="+mn-ea"/>
              </a:rPr>
              <a:t>），</a:t>
            </a:r>
            <a:r>
              <a:rPr lang="zh-CN" altLang="en-US" dirty="0">
                <a:latin typeface="宋体" panose="02010600030101010101" pitchFamily="2" charset="-122"/>
                <a:sym typeface="+mn-ea"/>
              </a:rPr>
              <a:t>具体格式如下：</a:t>
            </a:r>
            <a:endParaRPr lang="zh-CN" altLang="en-US"/>
          </a:p>
        </p:txBody>
      </p:sp>
      <p:sp>
        <p:nvSpPr>
          <p:cNvPr id="30" name="文本框 29"/>
          <p:cNvSpPr txBox="1"/>
          <p:nvPr/>
        </p:nvSpPr>
        <p:spPr>
          <a:xfrm>
            <a:off x="2294890" y="4112895"/>
            <a:ext cx="5080000" cy="414020"/>
          </a:xfrm>
          <a:prstGeom prst="rect">
            <a:avLst/>
          </a:prstGeom>
          <a:noFill/>
          <a:ln w="9525">
            <a:noFill/>
          </a:ln>
        </p:spPr>
        <p:txBody>
          <a:bodyPr>
            <a:spAutoFit/>
          </a:bodyPr>
          <a:p>
            <a:pPr indent="266700"/>
            <a:r>
              <a:rPr lang="en-US" sz="1050" b="0">
                <a:solidFill>
                  <a:srgbClr val="FF0000"/>
                </a:solidFill>
                <a:latin typeface="Times New Roman" panose="02020603050405020304" pitchFamily="18" charset="0"/>
                <a:ea typeface="宋体" panose="02010600030101010101" pitchFamily="2" charset="-122"/>
              </a:rPr>
              <a:t> </a:t>
            </a:r>
            <a:endParaRPr lang="zh-CN" altLang="en-US"/>
          </a:p>
        </p:txBody>
      </p:sp>
      <p:sp>
        <p:nvSpPr>
          <p:cNvPr id="31" name="Rectangle 21"/>
          <p:cNvSpPr>
            <a:spLocks noChangeArrowheads="1"/>
          </p:cNvSpPr>
          <p:nvPr/>
        </p:nvSpPr>
        <p:spPr bwMode="auto">
          <a:xfrm>
            <a:off x="1918970" y="3945255"/>
            <a:ext cx="5315585" cy="53467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grpSp>
        <p:nvGrpSpPr>
          <p:cNvPr id="32" name="Group 23"/>
          <p:cNvGrpSpPr/>
          <p:nvPr/>
        </p:nvGrpSpPr>
        <p:grpSpPr bwMode="auto">
          <a:xfrm rot="0">
            <a:off x="1926590" y="3938905"/>
            <a:ext cx="1228725" cy="466090"/>
            <a:chOff x="1979" y="868"/>
            <a:chExt cx="690" cy="310"/>
          </a:xfrm>
        </p:grpSpPr>
        <p:sp>
          <p:nvSpPr>
            <p:cNvPr id="33" name="Rectangle 24"/>
            <p:cNvSpPr>
              <a:spLocks noChangeArrowheads="1"/>
            </p:cNvSpPr>
            <p:nvPr/>
          </p:nvSpPr>
          <p:spPr bwMode="auto">
            <a:xfrm>
              <a:off x="1979" y="868"/>
              <a:ext cx="624" cy="184"/>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34" name="Rectangle 25"/>
            <p:cNvSpPr>
              <a:spLocks noChangeArrowheads="1"/>
            </p:cNvSpPr>
            <p:nvPr/>
          </p:nvSpPr>
          <p:spPr bwMode="auto">
            <a:xfrm>
              <a:off x="2050" y="935"/>
              <a:ext cx="619"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rgbClr val="FF0000"/>
                  </a:solidFill>
                  <a:latin typeface="Times New Roman" panose="02020603050405020304" pitchFamily="18" charset="0"/>
                </a:rPr>
                <a:t>1101</a:t>
              </a:r>
              <a:endParaRPr lang="en-US" altLang="zh-CN" sz="1800">
                <a:solidFill>
                  <a:srgbClr val="FF0000"/>
                </a:solidFill>
                <a:latin typeface="Times New Roman" panose="02020603050405020304" pitchFamily="18" charset="0"/>
              </a:endParaRPr>
            </a:p>
          </p:txBody>
        </p:sp>
      </p:grpSp>
      <p:sp>
        <p:nvSpPr>
          <p:cNvPr id="35" name="Rectangle 34"/>
          <p:cNvSpPr>
            <a:spLocks noChangeArrowheads="1"/>
          </p:cNvSpPr>
          <p:nvPr/>
        </p:nvSpPr>
        <p:spPr bwMode="auto">
          <a:xfrm>
            <a:off x="3185795" y="4725035"/>
            <a:ext cx="18135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rgbClr val="C00000"/>
                </a:solidFill>
                <a:latin typeface="Times New Roman" panose="02020603050405020304" pitchFamily="18" charset="0"/>
              </a:rPr>
              <a:t>子程序</a:t>
            </a:r>
            <a:r>
              <a:rPr lang="zh-CN" altLang="en-US" sz="1800">
                <a:solidFill>
                  <a:srgbClr val="C00000"/>
                </a:solidFill>
                <a:latin typeface="Times New Roman" panose="02020603050405020304" pitchFamily="18" charset="0"/>
              </a:rPr>
              <a:t>入口地址</a:t>
            </a:r>
            <a:endParaRPr lang="zh-CN" altLang="en-US" sz="1800">
              <a:solidFill>
                <a:srgbClr val="C00000"/>
              </a:solidFill>
              <a:latin typeface="Times New Roman" panose="02020603050405020304" pitchFamily="18" charset="0"/>
            </a:endParaRPr>
          </a:p>
        </p:txBody>
      </p:sp>
      <p:sp>
        <p:nvSpPr>
          <p:cNvPr id="36" name="Rectangle 43"/>
          <p:cNvSpPr>
            <a:spLocks noChangeArrowheads="1"/>
          </p:cNvSpPr>
          <p:nvPr/>
        </p:nvSpPr>
        <p:spPr bwMode="auto">
          <a:xfrm>
            <a:off x="3709670" y="3644900"/>
            <a:ext cx="408940" cy="365760"/>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9</a:t>
            </a:r>
            <a:endParaRPr lang="en-US" altLang="zh-CN" sz="1800">
              <a:solidFill>
                <a:schemeClr val="tx1"/>
              </a:solidFill>
              <a:latin typeface="Times New Roman" panose="02020603050405020304" pitchFamily="18" charset="0"/>
            </a:endParaRPr>
          </a:p>
        </p:txBody>
      </p:sp>
      <p:sp>
        <p:nvSpPr>
          <p:cNvPr id="37" name="Rectangle 44"/>
          <p:cNvSpPr>
            <a:spLocks noChangeArrowheads="1"/>
          </p:cNvSpPr>
          <p:nvPr/>
        </p:nvSpPr>
        <p:spPr bwMode="auto">
          <a:xfrm>
            <a:off x="4090035" y="3644900"/>
            <a:ext cx="2946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sz="1800">
                <a:solidFill>
                  <a:schemeClr val="tx1"/>
                </a:solidFill>
                <a:latin typeface="Times New Roman" panose="02020603050405020304" pitchFamily="18" charset="0"/>
              </a:rPr>
              <a:t>8</a:t>
            </a:r>
            <a:endParaRPr lang="en-US" sz="1800">
              <a:solidFill>
                <a:schemeClr val="tx1"/>
              </a:solidFill>
              <a:latin typeface="Times New Roman" panose="02020603050405020304" pitchFamily="18" charset="0"/>
            </a:endParaRPr>
          </a:p>
        </p:txBody>
      </p:sp>
      <p:sp>
        <p:nvSpPr>
          <p:cNvPr id="38" name="Rectangle 46"/>
          <p:cNvSpPr>
            <a:spLocks noChangeArrowheads="1"/>
          </p:cNvSpPr>
          <p:nvPr/>
        </p:nvSpPr>
        <p:spPr bwMode="auto">
          <a:xfrm>
            <a:off x="3100705" y="3644900"/>
            <a:ext cx="3962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11</a:t>
            </a:r>
            <a:endParaRPr lang="zh-CN" altLang="en-US" sz="1800">
              <a:solidFill>
                <a:schemeClr val="tx1"/>
              </a:solidFill>
              <a:latin typeface="Times New Roman" panose="02020603050405020304" pitchFamily="18" charset="0"/>
            </a:endParaRPr>
          </a:p>
        </p:txBody>
      </p:sp>
      <p:sp>
        <p:nvSpPr>
          <p:cNvPr id="39" name="Rectangle 47"/>
          <p:cNvSpPr>
            <a:spLocks noChangeArrowheads="1"/>
          </p:cNvSpPr>
          <p:nvPr/>
        </p:nvSpPr>
        <p:spPr bwMode="auto">
          <a:xfrm>
            <a:off x="1837690" y="3644900"/>
            <a:ext cx="4089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15</a:t>
            </a:r>
            <a:endParaRPr lang="en-US" altLang="zh-CN" sz="1800">
              <a:solidFill>
                <a:schemeClr val="tx1"/>
              </a:solidFill>
              <a:latin typeface="Times New Roman" panose="02020603050405020304" pitchFamily="18" charset="0"/>
            </a:endParaRPr>
          </a:p>
        </p:txBody>
      </p:sp>
      <p:cxnSp>
        <p:nvCxnSpPr>
          <p:cNvPr id="40" name="直接连接符 39"/>
          <p:cNvCxnSpPr/>
          <p:nvPr/>
        </p:nvCxnSpPr>
        <p:spPr>
          <a:xfrm flipH="1">
            <a:off x="3061970" y="3958590"/>
            <a:ext cx="635" cy="5213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1" name="直接连接符 40"/>
          <p:cNvCxnSpPr/>
          <p:nvPr/>
        </p:nvCxnSpPr>
        <p:spPr>
          <a:xfrm flipH="1">
            <a:off x="4092575" y="3938905"/>
            <a:ext cx="635" cy="5213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2" name="直接连接符 41"/>
          <p:cNvCxnSpPr/>
          <p:nvPr/>
        </p:nvCxnSpPr>
        <p:spPr>
          <a:xfrm flipH="1">
            <a:off x="5149850" y="3938905"/>
            <a:ext cx="635" cy="52133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44" name="Rectangle 43"/>
          <p:cNvSpPr>
            <a:spLocks noChangeArrowheads="1"/>
          </p:cNvSpPr>
          <p:nvPr/>
        </p:nvSpPr>
        <p:spPr bwMode="auto">
          <a:xfrm>
            <a:off x="2610485" y="3644900"/>
            <a:ext cx="523240" cy="365760"/>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12</a:t>
            </a:r>
            <a:endParaRPr lang="en-US" altLang="zh-CN" sz="1800">
              <a:solidFill>
                <a:schemeClr val="tx1"/>
              </a:solidFill>
              <a:latin typeface="Times New Roman" panose="02020603050405020304" pitchFamily="18" charset="0"/>
            </a:endParaRPr>
          </a:p>
        </p:txBody>
      </p:sp>
      <p:sp>
        <p:nvSpPr>
          <p:cNvPr id="45" name="Rectangle 43"/>
          <p:cNvSpPr>
            <a:spLocks noChangeArrowheads="1"/>
          </p:cNvSpPr>
          <p:nvPr/>
        </p:nvSpPr>
        <p:spPr bwMode="auto">
          <a:xfrm>
            <a:off x="4790440" y="3644900"/>
            <a:ext cx="408940" cy="365760"/>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6</a:t>
            </a:r>
            <a:endParaRPr lang="en-US" altLang="zh-CN" sz="1800">
              <a:solidFill>
                <a:schemeClr val="tx1"/>
              </a:solidFill>
              <a:latin typeface="Times New Roman" panose="02020603050405020304" pitchFamily="18" charset="0"/>
            </a:endParaRPr>
          </a:p>
        </p:txBody>
      </p:sp>
      <p:sp>
        <p:nvSpPr>
          <p:cNvPr id="46" name="Rectangle 43"/>
          <p:cNvSpPr>
            <a:spLocks noChangeArrowheads="1"/>
          </p:cNvSpPr>
          <p:nvPr/>
        </p:nvSpPr>
        <p:spPr bwMode="auto">
          <a:xfrm>
            <a:off x="5052060" y="3644900"/>
            <a:ext cx="2123440" cy="365760"/>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5    4    3    2    1    0</a:t>
            </a:r>
            <a:endParaRPr lang="en-US" altLang="zh-CN" sz="1800">
              <a:solidFill>
                <a:schemeClr val="tx1"/>
              </a:solidFill>
              <a:latin typeface="Times New Roman" panose="02020603050405020304" pitchFamily="18" charset="0"/>
            </a:endParaRPr>
          </a:p>
        </p:txBody>
      </p:sp>
      <p:sp>
        <p:nvSpPr>
          <p:cNvPr id="47" name="Rectangle 34"/>
          <p:cNvSpPr>
            <a:spLocks noChangeArrowheads="1"/>
          </p:cNvSpPr>
          <p:nvPr/>
        </p:nvSpPr>
        <p:spPr bwMode="auto">
          <a:xfrm>
            <a:off x="3277870" y="4039235"/>
            <a:ext cx="5232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rgbClr val="3333FF"/>
                </a:solidFill>
                <a:latin typeface="Times New Roman" panose="02020603050405020304" pitchFamily="18" charset="0"/>
              </a:rPr>
              <a:t>011</a:t>
            </a:r>
            <a:endParaRPr lang="en-US" altLang="zh-CN" sz="1800">
              <a:solidFill>
                <a:srgbClr val="3333FF"/>
              </a:solidFill>
              <a:latin typeface="Times New Roman" panose="02020603050405020304" pitchFamily="18" charset="0"/>
            </a:endParaRPr>
          </a:p>
        </p:txBody>
      </p:sp>
      <p:sp>
        <p:nvSpPr>
          <p:cNvPr id="48" name="Rectangle 34"/>
          <p:cNvSpPr>
            <a:spLocks noChangeArrowheads="1"/>
          </p:cNvSpPr>
          <p:nvPr/>
        </p:nvSpPr>
        <p:spPr bwMode="auto">
          <a:xfrm>
            <a:off x="4382770" y="4026535"/>
            <a:ext cx="5232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rgbClr val="C00000"/>
                </a:solidFill>
                <a:latin typeface="Times New Roman" panose="02020603050405020304" pitchFamily="18" charset="0"/>
              </a:rPr>
              <a:t>000</a:t>
            </a:r>
            <a:endParaRPr lang="en-US" altLang="zh-CN" sz="1800">
              <a:solidFill>
                <a:srgbClr val="C00000"/>
              </a:solidFill>
              <a:latin typeface="Times New Roman" panose="02020603050405020304" pitchFamily="18" charset="0"/>
            </a:endParaRPr>
          </a:p>
        </p:txBody>
      </p:sp>
      <p:sp>
        <p:nvSpPr>
          <p:cNvPr id="49" name="右大括号 48"/>
          <p:cNvSpPr/>
          <p:nvPr/>
        </p:nvSpPr>
        <p:spPr>
          <a:xfrm rot="5400000">
            <a:off x="3991610" y="3572510"/>
            <a:ext cx="242570" cy="2075815"/>
          </a:xfrm>
          <a:prstGeom prst="righ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50" name="Rectangle 34"/>
          <p:cNvSpPr>
            <a:spLocks noChangeArrowheads="1"/>
          </p:cNvSpPr>
          <p:nvPr/>
        </p:nvSpPr>
        <p:spPr bwMode="auto">
          <a:xfrm>
            <a:off x="5868035" y="4685665"/>
            <a:ext cx="11912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未</a:t>
            </a:r>
            <a:r>
              <a:rPr lang="zh-CN" altLang="en-US" sz="1800">
                <a:solidFill>
                  <a:schemeClr val="tx1"/>
                </a:solidFill>
                <a:latin typeface="Times New Roman" panose="02020603050405020304" pitchFamily="18" charset="0"/>
              </a:rPr>
              <a:t>定义</a:t>
            </a:r>
            <a:endParaRPr lang="zh-CN" altLang="en-US" sz="1800">
              <a:solidFill>
                <a:schemeClr val="tx1"/>
              </a:solidFill>
              <a:latin typeface="Times New Roman" panose="02020603050405020304" pitchFamily="18" charset="0"/>
            </a:endParaRPr>
          </a:p>
        </p:txBody>
      </p:sp>
      <p:sp>
        <p:nvSpPr>
          <p:cNvPr id="51" name="右大括号 50"/>
          <p:cNvSpPr/>
          <p:nvPr/>
        </p:nvSpPr>
        <p:spPr>
          <a:xfrm rot="5400000">
            <a:off x="6106160" y="3611880"/>
            <a:ext cx="229870" cy="2010410"/>
          </a:xfrm>
          <a:prstGeom prst="rightBrace">
            <a:avLst>
              <a:gd name="adj1" fmla="val 8333"/>
              <a:gd name="adj2" fmla="val 50504"/>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52" name="文本框 51"/>
          <p:cNvSpPr txBox="1"/>
          <p:nvPr/>
        </p:nvSpPr>
        <p:spPr>
          <a:xfrm>
            <a:off x="1813560" y="4466590"/>
            <a:ext cx="1581150" cy="368300"/>
          </a:xfrm>
          <a:prstGeom prst="rect">
            <a:avLst/>
          </a:prstGeom>
          <a:noFill/>
        </p:spPr>
        <p:txBody>
          <a:bodyPr wrap="square" rtlCol="0">
            <a:spAutoFit/>
          </a:bodyPr>
          <a:p>
            <a:r>
              <a:rPr lang="en-US" altLang="zh-CN" sz="1800">
                <a:solidFill>
                  <a:srgbClr val="C00000"/>
                </a:solidFill>
                <a:latin typeface="宋体" panose="02010600030101010101" pitchFamily="2" charset="-122"/>
                <a:ea typeface="宋体" panose="02010600030101010101" pitchFamily="2" charset="-122"/>
                <a:cs typeface="宋体" panose="02010600030101010101" pitchFamily="2" charset="-122"/>
              </a:rPr>
              <a:t>JSR</a:t>
            </a:r>
            <a:r>
              <a:rPr lang="zh-CN" altLang="en-US" sz="1800">
                <a:latin typeface="宋体" panose="02010600030101010101" pitchFamily="2" charset="-122"/>
                <a:ea typeface="宋体" panose="02010600030101010101" pitchFamily="2" charset="-122"/>
                <a:cs typeface="宋体" panose="02010600030101010101" pitchFamily="2" charset="-122"/>
              </a:rPr>
              <a:t>操作码</a:t>
            </a:r>
            <a:endParaRPr lang="zh-CN" altLang="en-US" sz="1800">
              <a:latin typeface="宋体" panose="02010600030101010101" pitchFamily="2" charset="-122"/>
              <a:ea typeface="宋体" panose="02010600030101010101" pitchFamily="2" charset="-122"/>
              <a:cs typeface="宋体" panose="02010600030101010101" pitchFamily="2" charset="-122"/>
            </a:endParaRPr>
          </a:p>
        </p:txBody>
      </p:sp>
      <p:cxnSp>
        <p:nvCxnSpPr>
          <p:cNvPr id="3" name="直接箭头连接符 2"/>
          <p:cNvCxnSpPr/>
          <p:nvPr/>
        </p:nvCxnSpPr>
        <p:spPr>
          <a:xfrm flipH="1" flipV="1">
            <a:off x="2195195" y="2715260"/>
            <a:ext cx="1304925" cy="1330325"/>
          </a:xfrm>
          <a:prstGeom prst="straightConnector1">
            <a:avLst/>
          </a:prstGeom>
          <a:solidFill>
            <a:srgbClr val="FFFF00"/>
          </a:solidFill>
          <a:ln w="12700" cap="flat" cmpd="sng" algn="ctr">
            <a:solidFill>
              <a:srgbClr val="3333FF"/>
            </a:solidFill>
            <a:prstDash val="dash"/>
            <a:round/>
            <a:headEnd type="none" w="med" len="med"/>
            <a:tailEnd type="arrow" w="med" len="med"/>
          </a:ln>
        </p:spPr>
      </p:cxnSp>
      <p:sp>
        <p:nvSpPr>
          <p:cNvPr id="4" name="文本框 3"/>
          <p:cNvSpPr txBox="1"/>
          <p:nvPr/>
        </p:nvSpPr>
        <p:spPr>
          <a:xfrm>
            <a:off x="4643755" y="5210810"/>
            <a:ext cx="1967865" cy="398780"/>
          </a:xfrm>
          <a:prstGeom prst="rect">
            <a:avLst/>
          </a:prstGeom>
          <a:noFill/>
        </p:spPr>
        <p:txBody>
          <a:bodyPr wrap="square" rtlCol="0">
            <a:spAutoFit/>
          </a:bodyPr>
          <a:p>
            <a:r>
              <a:rPr lang="zh-CN" altLang="en-US" u="sng">
                <a:solidFill>
                  <a:srgbClr val="C00000"/>
                </a:solidFill>
                <a:latin typeface="宋体" panose="02010600030101010101" pitchFamily="2" charset="-122"/>
                <a:ea typeface="宋体" panose="02010600030101010101" pitchFamily="2" charset="-122"/>
              </a:rPr>
              <a:t>寄存器寻址</a:t>
            </a:r>
            <a:endParaRPr lang="zh-CN" altLang="en-US" u="sng">
              <a:solidFill>
                <a:srgbClr val="C00000"/>
              </a:solidFill>
              <a:latin typeface="宋体" panose="02010600030101010101" pitchFamily="2" charset="-122"/>
              <a:ea typeface="宋体" panose="02010600030101010101" pitchFamily="2" charset="-122"/>
            </a:endParaRPr>
          </a:p>
        </p:txBody>
      </p:sp>
      <p:cxnSp>
        <p:nvCxnSpPr>
          <p:cNvPr id="5" name="直接箭头连接符 4"/>
          <p:cNvCxnSpPr/>
          <p:nvPr/>
        </p:nvCxnSpPr>
        <p:spPr>
          <a:xfrm>
            <a:off x="4745355" y="4293235"/>
            <a:ext cx="744220" cy="917575"/>
          </a:xfrm>
          <a:prstGeom prst="straightConnector1">
            <a:avLst/>
          </a:prstGeom>
          <a:solidFill>
            <a:srgbClr val="FFFF00"/>
          </a:solidFill>
          <a:ln w="12700" cap="flat" cmpd="sng" algn="ctr">
            <a:solidFill>
              <a:srgbClr val="C00000"/>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4212"/>
                                        </p:tgtEl>
                                        <p:attrNameLst>
                                          <p:attrName>style.visibility</p:attrName>
                                        </p:attrNameLst>
                                      </p:cBhvr>
                                      <p:to>
                                        <p:strVal val="visible"/>
                                      </p:to>
                                    </p:set>
                                    <p:animEffect transition="in" filter="blinds(horizontal)">
                                      <p:cBhvr>
                                        <p:cTn id="7" dur="500"/>
                                        <p:tgtEl>
                                          <p:spTgt spid="942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94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2" grpId="0"/>
      <p:bldP spid="94213"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Rectangle 2"/>
          <p:cNvSpPr/>
          <p:nvPr/>
        </p:nvSpPr>
        <p:spPr>
          <a:xfrm>
            <a:off x="0" y="0"/>
            <a:ext cx="4881563" cy="965200"/>
          </a:xfrm>
          <a:prstGeom prst="rect">
            <a:avLst/>
          </a:prstGeom>
          <a:noFill/>
          <a:ln w="28575">
            <a:noFill/>
          </a:ln>
        </p:spPr>
        <p:txBody>
          <a:bodyPr wrap="none" tIns="101568" bIns="101568"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b="1" dirty="0">
                <a:latin typeface="黑体" panose="02010609060101010101" pitchFamily="49" charset="-122"/>
                <a:ea typeface="黑体" panose="02010609060101010101" pitchFamily="49" charset="-122"/>
              </a:rPr>
              <a:t>3.4.2  </a:t>
            </a:r>
            <a:r>
              <a:rPr lang="zh-CN" altLang="en-US" b="1" dirty="0">
                <a:latin typeface="黑体" panose="02010609060101010101" pitchFamily="49" charset="-122"/>
                <a:ea typeface="黑体" panose="02010609060101010101" pitchFamily="49" charset="-122"/>
              </a:rPr>
              <a:t>模型机的时序系统</a:t>
            </a:r>
            <a:endParaRPr lang="zh-CN" altLang="en-US" b="1" dirty="0">
              <a:latin typeface="黑体" panose="02010609060101010101" pitchFamily="49" charset="-122"/>
              <a:ea typeface="黑体" panose="02010609060101010101" pitchFamily="49" charset="-122"/>
            </a:endParaRPr>
          </a:p>
          <a:p>
            <a:pPr marL="0" lvl="0" indent="0">
              <a:spcBef>
                <a:spcPct val="0"/>
              </a:spcBef>
              <a:buNone/>
            </a:pPr>
            <a:endParaRPr lang="en-US" altLang="zh-CN" sz="1800" dirty="0"/>
          </a:p>
        </p:txBody>
      </p:sp>
      <p:sp>
        <p:nvSpPr>
          <p:cNvPr id="95235" name="Text Box 3"/>
          <p:cNvSpPr txBox="1"/>
          <p:nvPr/>
        </p:nvSpPr>
        <p:spPr>
          <a:xfrm>
            <a:off x="0" y="620713"/>
            <a:ext cx="9144000" cy="1322070"/>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latin typeface="宋体" panose="02010600030101010101" pitchFamily="2" charset="-122"/>
              </a:rPr>
              <a:t>    </a:t>
            </a:r>
            <a:r>
              <a:rPr lang="zh-CN" altLang="en-US" sz="2400" b="1" dirty="0">
                <a:latin typeface="宋体" panose="02010600030101010101" pitchFamily="2" charset="-122"/>
              </a:rPr>
              <a:t>组合逻辑控制器依靠不同的时间标志，使</a:t>
            </a:r>
            <a:r>
              <a:rPr lang="en-US" altLang="zh-CN" sz="2400" b="1" dirty="0">
                <a:latin typeface="宋体" panose="02010600030101010101" pitchFamily="2" charset="-122"/>
              </a:rPr>
              <a:t>CPU</a:t>
            </a:r>
            <a:r>
              <a:rPr lang="zh-CN" altLang="en-US" sz="2400" b="1" dirty="0">
                <a:latin typeface="宋体" panose="02010600030101010101" pitchFamily="2" charset="-122"/>
              </a:rPr>
              <a:t>分步工作。模型机采用前述的三级时序系统，即将时序信号分为</a:t>
            </a:r>
            <a:r>
              <a:rPr lang="zh-CN" altLang="en-US" sz="2800" b="1" dirty="0">
                <a:solidFill>
                  <a:srgbClr val="3333FF"/>
                </a:solidFill>
                <a:latin typeface="宋体" panose="02010600030101010101" pitchFamily="2" charset="-122"/>
              </a:rPr>
              <a:t>工作周期</a:t>
            </a:r>
            <a:r>
              <a:rPr lang="zh-CN" altLang="en-US" sz="2400" b="1" dirty="0">
                <a:latin typeface="宋体" panose="02010600030101010101" pitchFamily="2" charset="-122"/>
              </a:rPr>
              <a:t>、</a:t>
            </a:r>
            <a:r>
              <a:rPr lang="zh-CN" altLang="en-US" sz="2800" b="1" dirty="0">
                <a:solidFill>
                  <a:srgbClr val="3333FF"/>
                </a:solidFill>
                <a:latin typeface="宋体" panose="02010600030101010101" pitchFamily="2" charset="-122"/>
              </a:rPr>
              <a:t>节拍</a:t>
            </a:r>
            <a:r>
              <a:rPr lang="zh-CN" altLang="en-US" sz="2400" b="1" dirty="0">
                <a:latin typeface="宋体" panose="02010600030101010101" pitchFamily="2" charset="-122"/>
              </a:rPr>
              <a:t>和</a:t>
            </a:r>
            <a:r>
              <a:rPr lang="zh-CN" altLang="en-US" sz="2800" b="1" dirty="0">
                <a:solidFill>
                  <a:srgbClr val="3333FF"/>
                </a:solidFill>
                <a:latin typeface="宋体" panose="02010600030101010101" pitchFamily="2" charset="-122"/>
              </a:rPr>
              <a:t>工作脉冲</a:t>
            </a:r>
            <a:r>
              <a:rPr lang="zh-CN" altLang="en-US" sz="2400" b="1" dirty="0">
                <a:latin typeface="宋体" panose="02010600030101010101" pitchFamily="2" charset="-122"/>
              </a:rPr>
              <a:t>。</a:t>
            </a:r>
            <a:endParaRPr lang="zh-CN" altLang="en-US" sz="2400" b="1" dirty="0">
              <a:latin typeface="宋体" panose="02010600030101010101" pitchFamily="2" charset="-122"/>
            </a:endParaRPr>
          </a:p>
        </p:txBody>
      </p:sp>
      <p:sp>
        <p:nvSpPr>
          <p:cNvPr id="95236" name="Rectangle 4"/>
          <p:cNvSpPr/>
          <p:nvPr/>
        </p:nvSpPr>
        <p:spPr>
          <a:xfrm>
            <a:off x="107950" y="1989138"/>
            <a:ext cx="3671888" cy="965200"/>
          </a:xfrm>
          <a:prstGeom prst="rect">
            <a:avLst/>
          </a:prstGeom>
          <a:noFill/>
          <a:ln w="28575">
            <a:noFill/>
          </a:ln>
        </p:spPr>
        <p:txBody>
          <a:bodyPr tIns="101568" bIns="101568"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．工作周期划分</a:t>
            </a:r>
            <a:endParaRPr lang="zh-CN" altLang="en-US" b="1" dirty="0">
              <a:latin typeface="黑体" panose="02010609060101010101" pitchFamily="49" charset="-122"/>
              <a:ea typeface="黑体" panose="02010609060101010101" pitchFamily="49" charset="-122"/>
            </a:endParaRPr>
          </a:p>
          <a:p>
            <a:pPr marL="0" lvl="0" indent="0">
              <a:spcBef>
                <a:spcPct val="0"/>
              </a:spcBef>
              <a:buNone/>
            </a:pPr>
            <a:endParaRPr lang="en-US" altLang="zh-CN" sz="1800" dirty="0"/>
          </a:p>
        </p:txBody>
      </p:sp>
      <p:sp>
        <p:nvSpPr>
          <p:cNvPr id="95237" name="Rectangle 5"/>
          <p:cNvSpPr/>
          <p:nvPr/>
        </p:nvSpPr>
        <p:spPr>
          <a:xfrm>
            <a:off x="468313" y="2636838"/>
            <a:ext cx="2554287" cy="457200"/>
          </a:xfrm>
          <a:prstGeom prst="rect">
            <a:avLst/>
          </a:prstGeom>
          <a:noFill/>
          <a:ln w="2857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solidFill>
                  <a:srgbClr val="3333FF"/>
                </a:solidFill>
                <a:latin typeface="黑体" panose="02010609060101010101" pitchFamily="49" charset="-122"/>
                <a:ea typeface="黑体" panose="02010609060101010101" pitchFamily="49" charset="-122"/>
              </a:rPr>
              <a:t>（</a:t>
            </a:r>
            <a:r>
              <a:rPr lang="en-US" altLang="zh-CN" sz="2400" b="1" dirty="0">
                <a:solidFill>
                  <a:srgbClr val="3333FF"/>
                </a:solidFill>
                <a:latin typeface="黑体" panose="02010609060101010101" pitchFamily="49" charset="-122"/>
                <a:ea typeface="黑体" panose="02010609060101010101" pitchFamily="49" charset="-122"/>
              </a:rPr>
              <a:t>1</a:t>
            </a:r>
            <a:r>
              <a:rPr lang="zh-CN" altLang="en-US" sz="2400" b="1" dirty="0">
                <a:solidFill>
                  <a:srgbClr val="3333FF"/>
                </a:solidFill>
                <a:latin typeface="黑体" panose="02010609060101010101" pitchFamily="49" charset="-122"/>
                <a:ea typeface="黑体" panose="02010609060101010101" pitchFamily="49" charset="-122"/>
              </a:rPr>
              <a:t>）取指周期</a:t>
            </a:r>
            <a:r>
              <a:rPr lang="en-US" altLang="zh-CN" sz="2400" b="1" dirty="0">
                <a:solidFill>
                  <a:srgbClr val="3333FF"/>
                </a:solidFill>
                <a:latin typeface="黑体" panose="02010609060101010101" pitchFamily="49" charset="-122"/>
                <a:ea typeface="黑体" panose="02010609060101010101" pitchFamily="49" charset="-122"/>
              </a:rPr>
              <a:t>FT</a:t>
            </a:r>
            <a:r>
              <a:rPr lang="en-US" altLang="zh-CN" sz="2000" b="1" dirty="0">
                <a:ea typeface="黑体" panose="02010609060101010101" pitchFamily="49" charset="-122"/>
              </a:rPr>
              <a:t> </a:t>
            </a:r>
            <a:endParaRPr lang="en-US" altLang="zh-CN" sz="2000" b="1" dirty="0">
              <a:ea typeface="黑体" panose="02010609060101010101" pitchFamily="49" charset="-122"/>
            </a:endParaRPr>
          </a:p>
        </p:txBody>
      </p:sp>
      <p:sp>
        <p:nvSpPr>
          <p:cNvPr id="95238" name="AutoShape 6"/>
          <p:cNvSpPr/>
          <p:nvPr/>
        </p:nvSpPr>
        <p:spPr>
          <a:xfrm>
            <a:off x="3995738" y="2071688"/>
            <a:ext cx="3529012" cy="914400"/>
          </a:xfrm>
          <a:prstGeom prst="borderCallout1">
            <a:avLst>
              <a:gd name="adj1" fmla="val 108333"/>
              <a:gd name="adj2" fmla="val 96759"/>
              <a:gd name="adj3" fmla="val 108333"/>
              <a:gd name="adj4" fmla="val -36120"/>
            </a:avLst>
          </a:prstGeom>
          <a:solidFill>
            <a:srgbClr val="FFFF00"/>
          </a:solidFill>
          <a:ln w="285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zh-CN" altLang="en-US" sz="2400" b="1" dirty="0">
                <a:solidFill>
                  <a:srgbClr val="3333FF"/>
                </a:solidFill>
                <a:latin typeface="宋体" panose="02010600030101010101" pitchFamily="2" charset="-122"/>
              </a:rPr>
              <a:t>在取指周期</a:t>
            </a:r>
            <a:r>
              <a:rPr lang="en-US" altLang="zh-CN" sz="2400" b="1" dirty="0">
                <a:solidFill>
                  <a:srgbClr val="FF0000"/>
                </a:solidFill>
                <a:latin typeface="宋体" panose="02010600030101010101" pitchFamily="2" charset="-122"/>
              </a:rPr>
              <a:t>FT</a:t>
            </a:r>
            <a:r>
              <a:rPr lang="zh-CN" altLang="en-US" sz="2400" b="1" dirty="0">
                <a:solidFill>
                  <a:srgbClr val="3333FF"/>
                </a:solidFill>
                <a:latin typeface="宋体" panose="02010600030101010101" pitchFamily="2" charset="-122"/>
              </a:rPr>
              <a:t>中完成取指所需的操作</a:t>
            </a:r>
            <a:r>
              <a:rPr lang="zh-CN" altLang="en-US" sz="2000" b="1" dirty="0">
                <a:ea typeface="黑体" panose="02010609060101010101" pitchFamily="49" charset="-122"/>
              </a:rPr>
              <a:t> </a:t>
            </a:r>
            <a:endParaRPr lang="zh-CN" altLang="en-US" sz="2000" b="1" dirty="0">
              <a:ea typeface="黑体" panose="02010609060101010101" pitchFamily="49" charset="-122"/>
            </a:endParaRPr>
          </a:p>
        </p:txBody>
      </p:sp>
      <p:sp>
        <p:nvSpPr>
          <p:cNvPr id="95239" name="Rectangle 7"/>
          <p:cNvSpPr/>
          <p:nvPr/>
        </p:nvSpPr>
        <p:spPr>
          <a:xfrm>
            <a:off x="452438" y="3213100"/>
            <a:ext cx="2247900" cy="457200"/>
          </a:xfrm>
          <a:prstGeom prst="rect">
            <a:avLst/>
          </a:prstGeom>
          <a:noFill/>
          <a:ln w="2857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solidFill>
                  <a:srgbClr val="3333FF"/>
                </a:solidFill>
                <a:latin typeface="黑体" panose="02010609060101010101" pitchFamily="49" charset="-122"/>
                <a:ea typeface="黑体" panose="02010609060101010101" pitchFamily="49" charset="-122"/>
              </a:rPr>
              <a:t>（</a:t>
            </a:r>
            <a:r>
              <a:rPr lang="en-US" altLang="zh-CN" sz="2400" b="1" dirty="0">
                <a:solidFill>
                  <a:srgbClr val="3333FF"/>
                </a:solidFill>
                <a:latin typeface="黑体" panose="02010609060101010101" pitchFamily="49" charset="-122"/>
                <a:ea typeface="黑体" panose="02010609060101010101" pitchFamily="49" charset="-122"/>
              </a:rPr>
              <a:t>2</a:t>
            </a:r>
            <a:r>
              <a:rPr lang="zh-CN" altLang="en-US" sz="2400" b="1" dirty="0">
                <a:solidFill>
                  <a:srgbClr val="3333FF"/>
                </a:solidFill>
                <a:latin typeface="黑体" panose="02010609060101010101" pitchFamily="49" charset="-122"/>
                <a:ea typeface="黑体" panose="02010609060101010101" pitchFamily="49" charset="-122"/>
              </a:rPr>
              <a:t>）源周期</a:t>
            </a:r>
            <a:r>
              <a:rPr lang="en-US" altLang="zh-CN" sz="2400" b="1" dirty="0">
                <a:solidFill>
                  <a:srgbClr val="3333FF"/>
                </a:solidFill>
                <a:latin typeface="黑体" panose="02010609060101010101" pitchFamily="49" charset="-122"/>
                <a:ea typeface="黑体" panose="02010609060101010101" pitchFamily="49" charset="-122"/>
              </a:rPr>
              <a:t>ST</a:t>
            </a:r>
            <a:r>
              <a:rPr lang="en-US" altLang="zh-CN" sz="2000" b="1" dirty="0">
                <a:ea typeface="黑体" panose="02010609060101010101" pitchFamily="49" charset="-122"/>
              </a:rPr>
              <a:t> </a:t>
            </a:r>
            <a:endParaRPr lang="en-US" altLang="zh-CN" sz="2000" b="1" dirty="0">
              <a:ea typeface="黑体" panose="02010609060101010101" pitchFamily="49" charset="-122"/>
            </a:endParaRPr>
          </a:p>
        </p:txBody>
      </p:sp>
      <p:sp>
        <p:nvSpPr>
          <p:cNvPr id="95240" name="AutoShape 8"/>
          <p:cNvSpPr/>
          <p:nvPr/>
        </p:nvSpPr>
        <p:spPr>
          <a:xfrm>
            <a:off x="3924300" y="2659063"/>
            <a:ext cx="3529013" cy="914400"/>
          </a:xfrm>
          <a:prstGeom prst="borderCallout1">
            <a:avLst>
              <a:gd name="adj1" fmla="val 108333"/>
              <a:gd name="adj2" fmla="val 96759"/>
              <a:gd name="adj3" fmla="val 108333"/>
              <a:gd name="adj4" fmla="val -45162"/>
            </a:avLst>
          </a:prstGeom>
          <a:solidFill>
            <a:srgbClr val="FFFF00"/>
          </a:solidFill>
          <a:ln w="285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zh-CN" altLang="en-US" sz="2400" b="1" dirty="0">
                <a:solidFill>
                  <a:srgbClr val="3333FF"/>
                </a:solidFill>
                <a:latin typeface="宋体" panose="02010600030101010101" pitchFamily="2" charset="-122"/>
              </a:rPr>
              <a:t>如果需要从主存中读取源操作数，则进入</a:t>
            </a:r>
            <a:r>
              <a:rPr lang="en-US" altLang="zh-CN" sz="2400" b="1" dirty="0">
                <a:solidFill>
                  <a:srgbClr val="FF0000"/>
                </a:solidFill>
                <a:latin typeface="宋体" panose="02010600030101010101" pitchFamily="2" charset="-122"/>
              </a:rPr>
              <a:t>ST</a:t>
            </a:r>
            <a:r>
              <a:rPr lang="zh-CN" altLang="en-US" sz="2400" b="1" dirty="0">
                <a:solidFill>
                  <a:srgbClr val="3333FF"/>
                </a:solidFill>
                <a:latin typeface="宋体" panose="02010600030101010101" pitchFamily="2" charset="-122"/>
              </a:rPr>
              <a:t>。</a:t>
            </a:r>
            <a:r>
              <a:rPr lang="zh-CN" altLang="en-US" sz="2000" b="1" dirty="0">
                <a:ea typeface="黑体" panose="02010609060101010101" pitchFamily="49" charset="-122"/>
              </a:rPr>
              <a:t> </a:t>
            </a:r>
            <a:endParaRPr lang="zh-CN" altLang="en-US" sz="2000" b="1" dirty="0">
              <a:ea typeface="黑体" panose="02010609060101010101" pitchFamily="49" charset="-122"/>
            </a:endParaRPr>
          </a:p>
        </p:txBody>
      </p:sp>
      <p:sp>
        <p:nvSpPr>
          <p:cNvPr id="95241" name="Rectangle 9"/>
          <p:cNvSpPr/>
          <p:nvPr/>
        </p:nvSpPr>
        <p:spPr>
          <a:xfrm>
            <a:off x="468313" y="3789363"/>
            <a:ext cx="2638425" cy="457200"/>
          </a:xfrm>
          <a:prstGeom prst="rect">
            <a:avLst/>
          </a:prstGeom>
          <a:noFill/>
          <a:ln w="2857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solidFill>
                  <a:srgbClr val="3333FF"/>
                </a:solidFill>
                <a:latin typeface="黑体" panose="02010609060101010101" pitchFamily="49" charset="-122"/>
                <a:ea typeface="黑体" panose="02010609060101010101" pitchFamily="49" charset="-122"/>
              </a:rPr>
              <a:t>（</a:t>
            </a:r>
            <a:r>
              <a:rPr lang="en-US" altLang="zh-CN" sz="2400" b="1" dirty="0">
                <a:solidFill>
                  <a:srgbClr val="3333FF"/>
                </a:solidFill>
                <a:latin typeface="黑体" panose="02010609060101010101" pitchFamily="49" charset="-122"/>
                <a:ea typeface="黑体" panose="02010609060101010101" pitchFamily="49" charset="-122"/>
              </a:rPr>
              <a:t>3</a:t>
            </a:r>
            <a:r>
              <a:rPr lang="zh-CN" altLang="en-US" sz="2400" b="1" dirty="0">
                <a:solidFill>
                  <a:srgbClr val="3333FF"/>
                </a:solidFill>
                <a:latin typeface="黑体" panose="02010609060101010101" pitchFamily="49" charset="-122"/>
                <a:ea typeface="黑体" panose="02010609060101010101" pitchFamily="49" charset="-122"/>
              </a:rPr>
              <a:t>）目的周期</a:t>
            </a:r>
            <a:r>
              <a:rPr lang="en-US" altLang="zh-CN" sz="2400" b="1" dirty="0">
                <a:solidFill>
                  <a:srgbClr val="3333FF"/>
                </a:solidFill>
                <a:latin typeface="黑体" panose="02010609060101010101" pitchFamily="49" charset="-122"/>
                <a:ea typeface="黑体" panose="02010609060101010101" pitchFamily="49" charset="-122"/>
              </a:rPr>
              <a:t>DT </a:t>
            </a:r>
            <a:endParaRPr lang="en-US" altLang="zh-CN" sz="2400" b="1" dirty="0">
              <a:solidFill>
                <a:srgbClr val="3333FF"/>
              </a:solidFill>
              <a:latin typeface="黑体" panose="02010609060101010101" pitchFamily="49" charset="-122"/>
              <a:ea typeface="黑体" panose="02010609060101010101" pitchFamily="49" charset="-122"/>
            </a:endParaRPr>
          </a:p>
        </p:txBody>
      </p:sp>
      <p:sp>
        <p:nvSpPr>
          <p:cNvPr id="95242" name="AutoShape 10"/>
          <p:cNvSpPr/>
          <p:nvPr/>
        </p:nvSpPr>
        <p:spPr>
          <a:xfrm>
            <a:off x="4356100" y="3225800"/>
            <a:ext cx="4319588" cy="914400"/>
          </a:xfrm>
          <a:prstGeom prst="borderCallout1">
            <a:avLst>
              <a:gd name="adj1" fmla="val 108333"/>
              <a:gd name="adj2" fmla="val 97352"/>
              <a:gd name="adj3" fmla="val 108333"/>
              <a:gd name="adj4" fmla="val -38148"/>
            </a:avLst>
          </a:prstGeom>
          <a:solidFill>
            <a:srgbClr val="FFFF00"/>
          </a:solidFill>
          <a:ln w="285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zh-CN" altLang="en-US" sz="2400" b="1" dirty="0">
                <a:solidFill>
                  <a:srgbClr val="3333FF"/>
                </a:solidFill>
                <a:latin typeface="宋体" panose="02010600030101010101" pitchFamily="2" charset="-122"/>
              </a:rPr>
              <a:t>如果需要从主存中读取目的地址或目的操作数</a:t>
            </a:r>
            <a:r>
              <a:rPr lang="zh-CN" altLang="en-US" sz="1400" b="1" dirty="0">
                <a:solidFill>
                  <a:srgbClr val="3333FF"/>
                </a:solidFill>
                <a:latin typeface="宋体" panose="02010600030101010101" pitchFamily="2" charset="-122"/>
              </a:rPr>
              <a:t>，</a:t>
            </a:r>
            <a:r>
              <a:rPr lang="zh-CN" altLang="en-US" sz="2400" b="1" dirty="0">
                <a:solidFill>
                  <a:srgbClr val="3333FF"/>
                </a:solidFill>
                <a:latin typeface="宋体" panose="02010600030101010101" pitchFamily="2" charset="-122"/>
              </a:rPr>
              <a:t>则进入</a:t>
            </a:r>
            <a:r>
              <a:rPr lang="en-US" altLang="zh-CN" sz="2400" b="1" dirty="0">
                <a:solidFill>
                  <a:srgbClr val="FF0000"/>
                </a:solidFill>
                <a:latin typeface="宋体" panose="02010600030101010101" pitchFamily="2" charset="-122"/>
              </a:rPr>
              <a:t>DT</a:t>
            </a:r>
            <a:r>
              <a:rPr lang="zh-CN" altLang="en-US" sz="2000" b="1" dirty="0">
                <a:ea typeface="黑体" panose="02010609060101010101" pitchFamily="49" charset="-122"/>
              </a:rPr>
              <a:t>。 </a:t>
            </a:r>
            <a:endParaRPr lang="zh-CN" altLang="en-US" sz="2000" b="1" dirty="0">
              <a:ea typeface="黑体" panose="02010609060101010101" pitchFamily="49" charset="-122"/>
            </a:endParaRPr>
          </a:p>
        </p:txBody>
      </p:sp>
      <p:sp>
        <p:nvSpPr>
          <p:cNvPr id="95243" name="Rectangle 11"/>
          <p:cNvSpPr/>
          <p:nvPr/>
        </p:nvSpPr>
        <p:spPr>
          <a:xfrm>
            <a:off x="468313" y="4441825"/>
            <a:ext cx="2554287" cy="457200"/>
          </a:xfrm>
          <a:prstGeom prst="rect">
            <a:avLst/>
          </a:prstGeom>
          <a:noFill/>
          <a:ln w="2857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solidFill>
                  <a:srgbClr val="3333FF"/>
                </a:solidFill>
                <a:latin typeface="黑体" panose="02010609060101010101" pitchFamily="49" charset="-122"/>
                <a:ea typeface="黑体" panose="02010609060101010101" pitchFamily="49" charset="-122"/>
              </a:rPr>
              <a:t>（</a:t>
            </a:r>
            <a:r>
              <a:rPr lang="en-US" altLang="zh-CN" sz="2400" b="1" dirty="0">
                <a:solidFill>
                  <a:srgbClr val="3333FF"/>
                </a:solidFill>
                <a:latin typeface="黑体" panose="02010609060101010101" pitchFamily="49" charset="-122"/>
                <a:ea typeface="黑体" panose="02010609060101010101" pitchFamily="49" charset="-122"/>
              </a:rPr>
              <a:t>4</a:t>
            </a:r>
            <a:r>
              <a:rPr lang="zh-CN" altLang="en-US" sz="2400" b="1" dirty="0">
                <a:solidFill>
                  <a:srgbClr val="3333FF"/>
                </a:solidFill>
                <a:latin typeface="黑体" panose="02010609060101010101" pitchFamily="49" charset="-122"/>
                <a:ea typeface="黑体" panose="02010609060101010101" pitchFamily="49" charset="-122"/>
              </a:rPr>
              <a:t>）执行周期</a:t>
            </a:r>
            <a:r>
              <a:rPr lang="en-US" altLang="zh-CN" sz="2400" b="1" dirty="0">
                <a:solidFill>
                  <a:srgbClr val="3333FF"/>
                </a:solidFill>
                <a:latin typeface="黑体" panose="02010609060101010101" pitchFamily="49" charset="-122"/>
                <a:ea typeface="黑体" panose="02010609060101010101" pitchFamily="49" charset="-122"/>
              </a:rPr>
              <a:t>ET</a:t>
            </a:r>
            <a:r>
              <a:rPr lang="en-US" altLang="zh-CN" sz="2000" b="1" dirty="0">
                <a:ea typeface="黑体" panose="02010609060101010101" pitchFamily="49" charset="-122"/>
              </a:rPr>
              <a:t> </a:t>
            </a:r>
            <a:endParaRPr lang="en-US" altLang="zh-CN" sz="2000" b="1" dirty="0">
              <a:ea typeface="黑体" panose="02010609060101010101" pitchFamily="49" charset="-122"/>
            </a:endParaRPr>
          </a:p>
        </p:txBody>
      </p:sp>
      <p:sp>
        <p:nvSpPr>
          <p:cNvPr id="95244" name="AutoShape 12"/>
          <p:cNvSpPr/>
          <p:nvPr/>
        </p:nvSpPr>
        <p:spPr>
          <a:xfrm>
            <a:off x="3707448" y="3225800"/>
            <a:ext cx="5184775" cy="1568450"/>
          </a:xfrm>
          <a:prstGeom prst="borderCallout1">
            <a:avLst>
              <a:gd name="adj1" fmla="val 104856"/>
              <a:gd name="adj2" fmla="val 97796"/>
              <a:gd name="adj3" fmla="val 104856"/>
              <a:gd name="adj4" fmla="val -21616"/>
            </a:avLst>
          </a:prstGeom>
          <a:solidFill>
            <a:srgbClr val="FFFF00"/>
          </a:solidFill>
          <a:ln w="285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l" eaLnBrk="1" hangingPunct="1">
              <a:spcBef>
                <a:spcPct val="50000"/>
              </a:spcBef>
              <a:buNone/>
            </a:pPr>
            <a:r>
              <a:rPr lang="zh-CN" altLang="en-US" sz="2400" b="1" dirty="0">
                <a:solidFill>
                  <a:srgbClr val="3333FF"/>
                </a:solidFill>
                <a:latin typeface="宋体" panose="02010600030101010101" pitchFamily="2" charset="-122"/>
              </a:rPr>
              <a:t>在取得操作数后，则进入</a:t>
            </a:r>
            <a:r>
              <a:rPr lang="en-US" altLang="zh-CN" sz="2400" b="1" dirty="0">
                <a:solidFill>
                  <a:srgbClr val="FF0000"/>
                </a:solidFill>
                <a:latin typeface="宋体" panose="02010600030101010101" pitchFamily="2" charset="-122"/>
              </a:rPr>
              <a:t>ET</a:t>
            </a:r>
            <a:r>
              <a:rPr lang="zh-CN" altLang="en-US" sz="2400" b="1" dirty="0">
                <a:solidFill>
                  <a:srgbClr val="3333FF"/>
                </a:solidFill>
                <a:latin typeface="宋体" panose="02010600030101010101" pitchFamily="2" charset="-122"/>
              </a:rPr>
              <a:t>，</a:t>
            </a:r>
            <a:r>
              <a:rPr lang="zh-CN" altLang="en-US" sz="2000" b="1" dirty="0">
                <a:solidFill>
                  <a:srgbClr val="3333FF"/>
                </a:solidFill>
                <a:ea typeface="黑体" panose="02010609060101010101" pitchFamily="49" charset="-122"/>
              </a:rPr>
              <a:t>在</a:t>
            </a:r>
            <a:r>
              <a:rPr lang="en-US" altLang="zh-CN" sz="2400" b="1" dirty="0">
                <a:solidFill>
                  <a:srgbClr val="3333FF"/>
                </a:solidFill>
                <a:latin typeface="宋体" panose="02010600030101010101" pitchFamily="2" charset="-122"/>
              </a:rPr>
              <a:t>ET</a:t>
            </a:r>
            <a:r>
              <a:rPr lang="zh-CN" altLang="en-US" sz="2400" b="1" dirty="0">
                <a:solidFill>
                  <a:srgbClr val="3333FF"/>
                </a:solidFill>
                <a:latin typeface="宋体" panose="02010600030101010101" pitchFamily="2" charset="-122"/>
              </a:rPr>
              <a:t>中将依据</a:t>
            </a:r>
            <a:r>
              <a:rPr lang="en-US" altLang="zh-CN" sz="2400" b="1" dirty="0">
                <a:solidFill>
                  <a:srgbClr val="3333FF"/>
                </a:solidFill>
                <a:latin typeface="宋体" panose="02010600030101010101" pitchFamily="2" charset="-122"/>
              </a:rPr>
              <a:t>IR</a:t>
            </a:r>
            <a:r>
              <a:rPr lang="zh-CN" altLang="en-US" sz="2400" b="1" dirty="0">
                <a:solidFill>
                  <a:srgbClr val="3333FF"/>
                </a:solidFill>
                <a:latin typeface="宋体" panose="02010600030101010101" pitchFamily="2" charset="-122"/>
              </a:rPr>
              <a:t>中操作码执行相应操作，如传送、算术运算、逻辑运算、获得转移地址等</a:t>
            </a:r>
            <a:r>
              <a:rPr lang="zh-CN" altLang="en-US" sz="2000" b="1" dirty="0">
                <a:solidFill>
                  <a:srgbClr val="3333FF"/>
                </a:solidFill>
                <a:ea typeface="黑体" panose="02010609060101010101" pitchFamily="49" charset="-122"/>
              </a:rPr>
              <a:t> </a:t>
            </a:r>
            <a:endParaRPr lang="zh-CN" altLang="en-US" sz="2000" b="1" dirty="0">
              <a:solidFill>
                <a:srgbClr val="3333FF"/>
              </a:solidFill>
              <a:ea typeface="黑体" panose="02010609060101010101" pitchFamily="49" charset="-122"/>
            </a:endParaRPr>
          </a:p>
        </p:txBody>
      </p:sp>
      <p:sp>
        <p:nvSpPr>
          <p:cNvPr id="95245" name="Rectangle 13"/>
          <p:cNvSpPr/>
          <p:nvPr/>
        </p:nvSpPr>
        <p:spPr>
          <a:xfrm>
            <a:off x="468313" y="5157788"/>
            <a:ext cx="3167062" cy="457200"/>
          </a:xfrm>
          <a:prstGeom prst="rect">
            <a:avLst/>
          </a:prstGeom>
          <a:noFill/>
          <a:ln w="2857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solidFill>
                  <a:srgbClr val="3333FF"/>
                </a:solidFill>
                <a:latin typeface="黑体" panose="02010609060101010101" pitchFamily="49" charset="-122"/>
                <a:ea typeface="黑体" panose="02010609060101010101" pitchFamily="49" charset="-122"/>
              </a:rPr>
              <a:t>（</a:t>
            </a:r>
            <a:r>
              <a:rPr lang="en-US" altLang="zh-CN" sz="2400" b="1" dirty="0">
                <a:solidFill>
                  <a:srgbClr val="3333FF"/>
                </a:solidFill>
                <a:latin typeface="黑体" panose="02010609060101010101" pitchFamily="49" charset="-122"/>
                <a:ea typeface="黑体" panose="02010609060101010101" pitchFamily="49" charset="-122"/>
              </a:rPr>
              <a:t>5</a:t>
            </a:r>
            <a:r>
              <a:rPr lang="zh-CN" altLang="en-US" sz="2400" b="1" dirty="0">
                <a:solidFill>
                  <a:srgbClr val="3333FF"/>
                </a:solidFill>
                <a:latin typeface="黑体" panose="02010609060101010101" pitchFamily="49" charset="-122"/>
                <a:ea typeface="黑体" panose="02010609060101010101" pitchFamily="49" charset="-122"/>
              </a:rPr>
              <a:t>）中断响应周期</a:t>
            </a:r>
            <a:r>
              <a:rPr lang="en-US" altLang="zh-CN" sz="2400" b="1" dirty="0">
                <a:solidFill>
                  <a:srgbClr val="3333FF"/>
                </a:solidFill>
                <a:latin typeface="黑体" panose="02010609060101010101" pitchFamily="49" charset="-122"/>
                <a:ea typeface="黑体" panose="02010609060101010101" pitchFamily="49" charset="-122"/>
              </a:rPr>
              <a:t>IT</a:t>
            </a:r>
            <a:r>
              <a:rPr lang="en-US" altLang="zh-CN" sz="2000" b="1" dirty="0">
                <a:ea typeface="黑体" panose="02010609060101010101" pitchFamily="49" charset="-122"/>
              </a:rPr>
              <a:t> </a:t>
            </a:r>
            <a:endParaRPr lang="en-US" altLang="zh-CN" sz="2000" b="1" dirty="0">
              <a:ea typeface="黑体" panose="02010609060101010101" pitchFamily="49" charset="-122"/>
            </a:endParaRPr>
          </a:p>
        </p:txBody>
      </p:sp>
      <p:sp>
        <p:nvSpPr>
          <p:cNvPr id="95246" name="Rectangle 14"/>
          <p:cNvSpPr/>
          <p:nvPr/>
        </p:nvSpPr>
        <p:spPr>
          <a:xfrm>
            <a:off x="468313" y="5846763"/>
            <a:ext cx="3382962" cy="457200"/>
          </a:xfrm>
          <a:prstGeom prst="rect">
            <a:avLst/>
          </a:prstGeom>
          <a:noFill/>
          <a:ln w="2857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solidFill>
                  <a:srgbClr val="3333FF"/>
                </a:solidFill>
                <a:latin typeface="黑体" panose="02010609060101010101" pitchFamily="49" charset="-122"/>
                <a:ea typeface="黑体" panose="02010609060101010101" pitchFamily="49" charset="-122"/>
              </a:rPr>
              <a:t>（</a:t>
            </a:r>
            <a:r>
              <a:rPr lang="en-US" altLang="zh-CN" sz="2400" b="1" dirty="0">
                <a:solidFill>
                  <a:srgbClr val="3333FF"/>
                </a:solidFill>
                <a:latin typeface="黑体" panose="02010609060101010101" pitchFamily="49" charset="-122"/>
                <a:ea typeface="黑体" panose="02010609060101010101" pitchFamily="49" charset="-122"/>
              </a:rPr>
              <a:t>6</a:t>
            </a:r>
            <a:r>
              <a:rPr lang="zh-CN" altLang="en-US" sz="2400" b="1" dirty="0">
                <a:solidFill>
                  <a:srgbClr val="3333FF"/>
                </a:solidFill>
                <a:latin typeface="黑体" panose="02010609060101010101" pitchFamily="49" charset="-122"/>
                <a:ea typeface="黑体" panose="02010609060101010101" pitchFamily="49" charset="-122"/>
              </a:rPr>
              <a:t>）</a:t>
            </a:r>
            <a:r>
              <a:rPr lang="en-US" altLang="zh-CN" sz="2400" b="1" dirty="0">
                <a:solidFill>
                  <a:srgbClr val="3333FF"/>
                </a:solidFill>
                <a:latin typeface="黑体" panose="02010609060101010101" pitchFamily="49" charset="-122"/>
                <a:ea typeface="黑体" panose="02010609060101010101" pitchFamily="49" charset="-122"/>
              </a:rPr>
              <a:t>DMA</a:t>
            </a:r>
            <a:r>
              <a:rPr lang="zh-CN" altLang="en-US" sz="2400" b="1" dirty="0">
                <a:solidFill>
                  <a:srgbClr val="3333FF"/>
                </a:solidFill>
                <a:latin typeface="黑体" panose="02010609060101010101" pitchFamily="49" charset="-122"/>
                <a:ea typeface="黑体" panose="02010609060101010101" pitchFamily="49" charset="-122"/>
              </a:rPr>
              <a:t>传送周期</a:t>
            </a:r>
            <a:r>
              <a:rPr lang="en-US" altLang="zh-CN" sz="2400" b="1" dirty="0">
                <a:solidFill>
                  <a:srgbClr val="3333FF"/>
                </a:solidFill>
                <a:latin typeface="黑体" panose="02010609060101010101" pitchFamily="49" charset="-122"/>
                <a:ea typeface="黑体" panose="02010609060101010101" pitchFamily="49" charset="-122"/>
              </a:rPr>
              <a:t>DMAT</a:t>
            </a:r>
            <a:r>
              <a:rPr lang="en-US" altLang="zh-CN" sz="2000" b="1" dirty="0">
                <a:latin typeface="黑体" panose="02010609060101010101" pitchFamily="49" charset="-122"/>
                <a:ea typeface="黑体" panose="02010609060101010101" pitchFamily="49" charset="-122"/>
              </a:rPr>
              <a:t> </a:t>
            </a:r>
            <a:endParaRPr lang="en-US" altLang="zh-CN" sz="20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5234"/>
                                        </p:tgtEl>
                                        <p:attrNameLst>
                                          <p:attrName>style.visibility</p:attrName>
                                        </p:attrNameLst>
                                      </p:cBhvr>
                                      <p:to>
                                        <p:strVal val="visible"/>
                                      </p:to>
                                    </p:set>
                                    <p:animEffect transition="in" filter="blinds(horizontal)">
                                      <p:cBhvr>
                                        <p:cTn id="7" dur="500"/>
                                        <p:tgtEl>
                                          <p:spTgt spid="9523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5235"/>
                                        </p:tgtEl>
                                        <p:attrNameLst>
                                          <p:attrName>style.visibility</p:attrName>
                                        </p:attrNameLst>
                                      </p:cBhvr>
                                      <p:to>
                                        <p:strVal val="visible"/>
                                      </p:to>
                                    </p:set>
                                    <p:animEffect transition="in" filter="randombar(horizontal)">
                                      <p:cBhvr>
                                        <p:cTn id="12" dur="500"/>
                                        <p:tgtEl>
                                          <p:spTgt spid="9523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952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9523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8" presetClass="entr" presetSubtype="12" fill="hold" grpId="0" nodeType="clickEffect">
                                  <p:stCondLst>
                                    <p:cond delay="0"/>
                                  </p:stCondLst>
                                  <p:childTnLst>
                                    <p:set>
                                      <p:cBhvr>
                                        <p:cTn id="24" dur="1" fill="hold">
                                          <p:stCondLst>
                                            <p:cond delay="0"/>
                                          </p:stCondLst>
                                        </p:cTn>
                                        <p:tgtEl>
                                          <p:spTgt spid="95238"/>
                                        </p:tgtEl>
                                        <p:attrNameLst>
                                          <p:attrName>style.visibility</p:attrName>
                                        </p:attrNameLst>
                                      </p:cBhvr>
                                      <p:to>
                                        <p:strVal val="visible"/>
                                      </p:to>
                                    </p:set>
                                    <p:animEffect transition="in" filter="strips(downLeft)">
                                      <p:cBhvr>
                                        <p:cTn id="25" dur="500"/>
                                        <p:tgtEl>
                                          <p:spTgt spid="9523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9523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8" presetClass="entr" presetSubtype="12" fill="hold" grpId="0" nodeType="clickEffect">
                                  <p:stCondLst>
                                    <p:cond delay="0"/>
                                  </p:stCondLst>
                                  <p:childTnLst>
                                    <p:set>
                                      <p:cBhvr>
                                        <p:cTn id="33" dur="1" fill="hold">
                                          <p:stCondLst>
                                            <p:cond delay="0"/>
                                          </p:stCondLst>
                                        </p:cTn>
                                        <p:tgtEl>
                                          <p:spTgt spid="95240"/>
                                        </p:tgtEl>
                                        <p:attrNameLst>
                                          <p:attrName>style.visibility</p:attrName>
                                        </p:attrNameLst>
                                      </p:cBhvr>
                                      <p:to>
                                        <p:strVal val="visible"/>
                                      </p:to>
                                    </p:set>
                                    <p:animEffect transition="in" filter="strips(downLeft)">
                                      <p:cBhvr>
                                        <p:cTn id="34" dur="500"/>
                                        <p:tgtEl>
                                          <p:spTgt spid="95240"/>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9524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8" presetClass="entr" presetSubtype="12" fill="hold" grpId="0" nodeType="clickEffect">
                                  <p:stCondLst>
                                    <p:cond delay="0"/>
                                  </p:stCondLst>
                                  <p:childTnLst>
                                    <p:set>
                                      <p:cBhvr>
                                        <p:cTn id="42" dur="1" fill="hold">
                                          <p:stCondLst>
                                            <p:cond delay="0"/>
                                          </p:stCondLst>
                                        </p:cTn>
                                        <p:tgtEl>
                                          <p:spTgt spid="95242"/>
                                        </p:tgtEl>
                                        <p:attrNameLst>
                                          <p:attrName>style.visibility</p:attrName>
                                        </p:attrNameLst>
                                      </p:cBhvr>
                                      <p:to>
                                        <p:strVal val="visible"/>
                                      </p:to>
                                    </p:set>
                                    <p:animEffect transition="in" filter="strips(downLeft)">
                                      <p:cBhvr>
                                        <p:cTn id="43" dur="500"/>
                                        <p:tgtEl>
                                          <p:spTgt spid="95242"/>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9524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8" presetClass="entr" presetSubtype="12" fill="hold" grpId="0" nodeType="clickEffect">
                                  <p:stCondLst>
                                    <p:cond delay="0"/>
                                  </p:stCondLst>
                                  <p:childTnLst>
                                    <p:set>
                                      <p:cBhvr>
                                        <p:cTn id="51" dur="1" fill="hold">
                                          <p:stCondLst>
                                            <p:cond delay="0"/>
                                          </p:stCondLst>
                                        </p:cTn>
                                        <p:tgtEl>
                                          <p:spTgt spid="95244"/>
                                        </p:tgtEl>
                                        <p:attrNameLst>
                                          <p:attrName>style.visibility</p:attrName>
                                        </p:attrNameLst>
                                      </p:cBhvr>
                                      <p:to>
                                        <p:strVal val="visible"/>
                                      </p:to>
                                    </p:set>
                                    <p:animEffect transition="in" filter="strips(downLeft)">
                                      <p:cBhvr>
                                        <p:cTn id="52" dur="500"/>
                                        <p:tgtEl>
                                          <p:spTgt spid="95244"/>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9524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95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4" grpId="0"/>
      <p:bldP spid="95235" grpId="0"/>
      <p:bldP spid="95236" grpId="0"/>
      <p:bldP spid="95237" grpId="0"/>
      <p:bldP spid="95238" grpId="0" bldLvl="0" animBg="1"/>
      <p:bldP spid="95239" grpId="0"/>
      <p:bldP spid="95240" grpId="0" bldLvl="0" animBg="1"/>
      <p:bldP spid="95241" grpId="0"/>
      <p:bldP spid="95242" grpId="0" bldLvl="0" animBg="1"/>
      <p:bldP spid="95243" grpId="0"/>
      <p:bldP spid="95244" grpId="0" bldLvl="0" animBg="1"/>
      <p:bldP spid="95245" grpId="0"/>
      <p:bldP spid="95246"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2"/>
          <p:cNvSpPr/>
          <p:nvPr/>
        </p:nvSpPr>
        <p:spPr>
          <a:xfrm>
            <a:off x="132398" y="275273"/>
            <a:ext cx="3681095" cy="521970"/>
          </a:xfrm>
          <a:prstGeom prst="rect">
            <a:avLst/>
          </a:prstGeom>
          <a:noFill/>
          <a:ln w="2857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solidFill>
                  <a:srgbClr val="3333FF"/>
                </a:solidFill>
                <a:latin typeface="黑体" panose="02010609060101010101" pitchFamily="49" charset="-122"/>
                <a:ea typeface="黑体" panose="02010609060101010101" pitchFamily="49" charset="-122"/>
              </a:rPr>
              <a:t>（</a:t>
            </a:r>
            <a:r>
              <a:rPr lang="en-US" altLang="zh-CN" sz="2800" b="1" dirty="0">
                <a:solidFill>
                  <a:srgbClr val="3333FF"/>
                </a:solidFill>
                <a:latin typeface="黑体" panose="02010609060101010101" pitchFamily="49" charset="-122"/>
                <a:ea typeface="黑体" panose="02010609060101010101" pitchFamily="49" charset="-122"/>
              </a:rPr>
              <a:t>5</a:t>
            </a:r>
            <a:r>
              <a:rPr lang="zh-CN" altLang="en-US" sz="2800" b="1" dirty="0">
                <a:solidFill>
                  <a:srgbClr val="3333FF"/>
                </a:solidFill>
                <a:latin typeface="黑体" panose="02010609060101010101" pitchFamily="49" charset="-122"/>
                <a:ea typeface="黑体" panose="02010609060101010101" pitchFamily="49" charset="-122"/>
              </a:rPr>
              <a:t>）中断响应周期</a:t>
            </a:r>
            <a:r>
              <a:rPr lang="en-US" altLang="zh-CN" sz="2800" b="1" dirty="0">
                <a:solidFill>
                  <a:srgbClr val="3333FF"/>
                </a:solidFill>
                <a:latin typeface="黑体" panose="02010609060101010101" pitchFamily="49" charset="-122"/>
                <a:ea typeface="黑体" panose="02010609060101010101" pitchFamily="49" charset="-122"/>
              </a:rPr>
              <a:t>IT</a:t>
            </a:r>
            <a:r>
              <a:rPr lang="en-US" altLang="zh-CN" sz="2800" b="1" dirty="0">
                <a:ea typeface="黑体" panose="02010609060101010101" pitchFamily="49" charset="-122"/>
              </a:rPr>
              <a:t> </a:t>
            </a:r>
            <a:endParaRPr lang="en-US" altLang="zh-CN" sz="2800" b="1" dirty="0">
              <a:ea typeface="黑体" panose="02010609060101010101" pitchFamily="49" charset="-122"/>
            </a:endParaRPr>
          </a:p>
        </p:txBody>
      </p:sp>
      <p:sp>
        <p:nvSpPr>
          <p:cNvPr id="82949" name="Rectangle 4"/>
          <p:cNvSpPr>
            <a:spLocks noChangeArrowheads="1"/>
          </p:cNvSpPr>
          <p:nvPr/>
        </p:nvSpPr>
        <p:spPr bwMode="auto">
          <a:xfrm>
            <a:off x="394970" y="980440"/>
            <a:ext cx="8412480" cy="2306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defRPr/>
            </a:pPr>
            <a:r>
              <a:rPr kumimoji="1" lang="zh-CN" altLang="en-US" sz="2400" b="1" i="0" u="none" strike="noStrike" kern="1200" cap="none" spc="0" normalizeH="0" baseline="0" noProof="0" dirty="0" smtClean="0">
                <a:ln>
                  <a:noFill/>
                </a:ln>
                <a:solidFill>
                  <a:srgbClr val="C00000"/>
                </a:solidFill>
                <a:effectLst/>
                <a:uLnTx/>
                <a:uFillTx/>
                <a:latin typeface="+mn-ea"/>
                <a:ea typeface="+mn-ea"/>
                <a:cs typeface="+mn-cs"/>
              </a:rPr>
              <a:t>中断方式：</a:t>
            </a:r>
            <a:r>
              <a:rPr kumimoji="1" lang="zh-CN" altLang="en-US" sz="2400" b="1" i="0" u="none" strike="noStrike" kern="1200" cap="none" spc="0" normalizeH="0" baseline="0" noProof="0" dirty="0" smtClean="0">
                <a:ln>
                  <a:noFill/>
                </a:ln>
                <a:solidFill>
                  <a:schemeClr val="tx1"/>
                </a:solidFill>
                <a:effectLst/>
                <a:uLnTx/>
                <a:uFillTx/>
                <a:latin typeface="+mn-ea"/>
                <a:ea typeface="+mn-ea"/>
                <a:cs typeface="+mn-cs"/>
              </a:rPr>
              <a:t>由于某些</a:t>
            </a:r>
            <a:r>
              <a:rPr kumimoji="1" lang="zh-CN" altLang="en-US" sz="2400" b="1" i="0" u="none" strike="noStrike" kern="1200" cap="none" spc="0" normalizeH="0" baseline="0" noProof="0" dirty="0" smtClean="0">
                <a:ln>
                  <a:noFill/>
                </a:ln>
                <a:solidFill>
                  <a:srgbClr val="FF0000"/>
                </a:solidFill>
                <a:effectLst/>
                <a:uLnTx/>
                <a:uFillTx/>
                <a:latin typeface="+mn-ea"/>
                <a:ea typeface="+mn-ea"/>
                <a:cs typeface="+mn-cs"/>
              </a:rPr>
              <a:t>异常</a:t>
            </a:r>
            <a:r>
              <a:rPr kumimoji="1" lang="zh-CN" altLang="en-US" sz="2400" b="1" i="0" u="none" strike="noStrike" kern="1200" cap="none" spc="0" normalizeH="0" baseline="0" noProof="0" dirty="0" smtClean="0">
                <a:ln>
                  <a:noFill/>
                </a:ln>
                <a:solidFill>
                  <a:schemeClr val="tx1"/>
                </a:solidFill>
                <a:effectLst/>
                <a:uLnTx/>
                <a:uFillTx/>
                <a:latin typeface="+mn-ea"/>
                <a:ea typeface="+mn-ea"/>
                <a:cs typeface="+mn-cs"/>
              </a:rPr>
              <a:t>情况或特殊</a:t>
            </a:r>
            <a:r>
              <a:rPr kumimoji="1" lang="zh-CN" altLang="en-US" sz="2400" b="1" i="0" u="none" strike="noStrike" kern="1200" cap="none" spc="0" normalizeH="0" baseline="0" noProof="0" dirty="0" smtClean="0">
                <a:ln>
                  <a:noFill/>
                </a:ln>
                <a:solidFill>
                  <a:srgbClr val="FF0000"/>
                </a:solidFill>
                <a:effectLst/>
                <a:uLnTx/>
                <a:uFillTx/>
                <a:latin typeface="+mn-ea"/>
                <a:ea typeface="+mn-ea"/>
                <a:cs typeface="+mn-cs"/>
              </a:rPr>
              <a:t>请求</a:t>
            </a:r>
            <a:r>
              <a:rPr kumimoji="1" lang="zh-CN" altLang="en-US" sz="2400" b="1" i="0" u="none" strike="noStrike" kern="1200" cap="none" spc="0" normalizeH="0" baseline="0" noProof="0" dirty="0" smtClean="0">
                <a:ln>
                  <a:noFill/>
                </a:ln>
                <a:solidFill>
                  <a:schemeClr val="tx1"/>
                </a:solidFill>
                <a:effectLst/>
                <a:uLnTx/>
                <a:uFillTx/>
                <a:latin typeface="+mn-ea"/>
                <a:ea typeface="+mn-ea"/>
                <a:cs typeface="+mn-cs"/>
              </a:rPr>
              <a:t>，引起</a:t>
            </a:r>
            <a:r>
              <a:rPr kumimoji="1" lang="en-US" altLang="zh-CN" sz="2400" b="1" i="0" u="none" strike="noStrike" kern="1200" cap="none" spc="0" normalizeH="0" baseline="0" noProof="0" dirty="0" smtClean="0">
                <a:ln>
                  <a:noFill/>
                </a:ln>
                <a:solidFill>
                  <a:srgbClr val="FF0000"/>
                </a:solidFill>
                <a:effectLst/>
                <a:uLnTx/>
                <a:uFillTx/>
                <a:latin typeface="+mn-ea"/>
                <a:ea typeface="+mn-ea"/>
                <a:cs typeface="+mn-cs"/>
              </a:rPr>
              <a:t>CPU</a:t>
            </a:r>
            <a:r>
              <a:rPr kumimoji="1" lang="zh-CN" altLang="en-US" sz="2400" b="1" i="0" u="none" strike="noStrike" kern="1200" cap="none" spc="0" normalizeH="0" baseline="0" noProof="0" dirty="0" smtClean="0">
                <a:ln>
                  <a:noFill/>
                </a:ln>
                <a:solidFill>
                  <a:srgbClr val="FF0000"/>
                </a:solidFill>
                <a:effectLst/>
                <a:uLnTx/>
                <a:uFillTx/>
                <a:latin typeface="+mn-ea"/>
                <a:ea typeface="+mn-ea"/>
                <a:cs typeface="+mn-cs"/>
              </a:rPr>
              <a:t>暂停</a:t>
            </a:r>
            <a:r>
              <a:rPr kumimoji="1" lang="zh-CN" altLang="en-US" sz="2400" b="1" i="0" u="none" strike="noStrike" kern="1200" cap="none" spc="0" normalizeH="0" baseline="0" noProof="0" dirty="0" smtClean="0">
                <a:ln>
                  <a:noFill/>
                </a:ln>
                <a:solidFill>
                  <a:schemeClr val="tx1"/>
                </a:solidFill>
                <a:effectLst/>
                <a:uLnTx/>
                <a:uFillTx/>
                <a:latin typeface="+mn-ea"/>
                <a:ea typeface="+mn-ea"/>
                <a:cs typeface="+mn-cs"/>
              </a:rPr>
              <a:t>执行</a:t>
            </a:r>
            <a:r>
              <a:rPr kumimoji="1" lang="zh-CN" altLang="en-US" sz="2400" b="1" i="0" u="none" strike="noStrike" kern="1200" cap="none" spc="0" normalizeH="0" baseline="0" noProof="0" dirty="0" smtClean="0">
                <a:ln>
                  <a:noFill/>
                </a:ln>
                <a:solidFill>
                  <a:srgbClr val="FF0000"/>
                </a:solidFill>
                <a:effectLst/>
                <a:uLnTx/>
                <a:uFillTx/>
                <a:latin typeface="+mn-ea"/>
                <a:ea typeface="+mn-ea"/>
                <a:cs typeface="+mn-cs"/>
              </a:rPr>
              <a:t>当前程序</a:t>
            </a:r>
            <a:r>
              <a:rPr kumimoji="1" lang="zh-CN" altLang="en-US" sz="2400" b="1" i="0" u="none" strike="noStrike" kern="1200" cap="none" spc="0" normalizeH="0" baseline="0" noProof="0" dirty="0" smtClean="0">
                <a:ln>
                  <a:noFill/>
                </a:ln>
                <a:solidFill>
                  <a:schemeClr val="tx1"/>
                </a:solidFill>
                <a:effectLst/>
                <a:uLnTx/>
                <a:uFillTx/>
                <a:latin typeface="+mn-ea"/>
                <a:ea typeface="+mn-ea"/>
                <a:cs typeface="+mn-cs"/>
              </a:rPr>
              <a:t>，转去执行</a:t>
            </a:r>
            <a:r>
              <a:rPr kumimoji="1" lang="zh-CN" altLang="en-US" sz="2400" b="1" i="0" u="none" strike="noStrike" kern="1200" cap="none" spc="0" normalizeH="0" baseline="0" noProof="0" dirty="0" smtClean="0">
                <a:ln>
                  <a:noFill/>
                </a:ln>
                <a:solidFill>
                  <a:srgbClr val="FF0000"/>
                </a:solidFill>
                <a:effectLst/>
                <a:uLnTx/>
                <a:uFillTx/>
                <a:latin typeface="+mn-ea"/>
                <a:ea typeface="+mn-ea"/>
                <a:cs typeface="+mn-cs"/>
              </a:rPr>
              <a:t>中断处理子程序</a:t>
            </a:r>
            <a:r>
              <a:rPr kumimoji="1" lang="zh-CN" altLang="en-US" sz="2400" b="1" i="0" u="none" strike="noStrike" kern="1200" cap="none" spc="0" normalizeH="0" baseline="0" noProof="0" dirty="0" smtClean="0">
                <a:ln>
                  <a:noFill/>
                </a:ln>
                <a:solidFill>
                  <a:schemeClr val="tx1"/>
                </a:solidFill>
                <a:effectLst/>
                <a:uLnTx/>
                <a:uFillTx/>
                <a:latin typeface="+mn-ea"/>
                <a:ea typeface="+mn-ea"/>
                <a:cs typeface="+mn-cs"/>
              </a:rPr>
              <a:t>，以处理这些情况或请求，等处理完后又返回原程序断点继续执行，这一过程就称为中断。 </a:t>
            </a:r>
            <a:endParaRPr kumimoji="1" lang="zh-CN" altLang="en-US" sz="2400" b="1"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82950" name="Rectangle 5"/>
          <p:cNvSpPr>
            <a:spLocks noChangeArrowheads="1"/>
          </p:cNvSpPr>
          <p:nvPr/>
        </p:nvSpPr>
        <p:spPr bwMode="auto">
          <a:xfrm>
            <a:off x="295275" y="3500438"/>
            <a:ext cx="8512175" cy="1753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defRPr/>
            </a:pPr>
            <a:r>
              <a:rPr kumimoji="1" lang="en-US" altLang="zh-CN" sz="2400" b="0" i="0" u="none" strike="noStrike" kern="1200" cap="none" spc="0" normalizeH="0" baseline="0" noProof="0" dirty="0" smtClean="0">
                <a:ln>
                  <a:noFill/>
                </a:ln>
                <a:solidFill>
                  <a:schemeClr val="tx1"/>
                </a:solidFill>
                <a:effectLst/>
                <a:uLnTx/>
                <a:uFillTx/>
                <a:latin typeface="+mn-ea"/>
                <a:ea typeface="+mn-ea"/>
                <a:cs typeface="+mn-cs"/>
              </a:rPr>
              <a:t>   </a:t>
            </a:r>
            <a:r>
              <a:rPr kumimoji="1" lang="en-US" altLang="zh-CN" sz="2400" b="1" i="0" u="none" strike="noStrike" kern="1200" cap="none" spc="0" normalizeH="0" baseline="0" noProof="0" dirty="0" smtClean="0">
                <a:ln>
                  <a:noFill/>
                </a:ln>
                <a:solidFill>
                  <a:schemeClr val="tx1"/>
                </a:solidFill>
                <a:effectLst/>
                <a:uLnTx/>
                <a:uFillTx/>
                <a:latin typeface="+mn-ea"/>
                <a:ea typeface="+mn-ea"/>
                <a:cs typeface="+mn-cs"/>
              </a:rPr>
              <a:t>CPU</a:t>
            </a:r>
            <a:r>
              <a:rPr kumimoji="1" lang="zh-CN" altLang="en-US" sz="2400" b="1" i="0" u="none" strike="noStrike" kern="1200" cap="none" spc="0" normalizeH="0" baseline="0" noProof="0" dirty="0" smtClean="0">
                <a:ln>
                  <a:noFill/>
                </a:ln>
                <a:solidFill>
                  <a:schemeClr val="tx1"/>
                </a:solidFill>
                <a:effectLst/>
                <a:uLnTx/>
                <a:uFillTx/>
                <a:latin typeface="+mn-ea"/>
                <a:ea typeface="+mn-ea"/>
                <a:cs typeface="+mn-cs"/>
              </a:rPr>
              <a:t>在响应中断请求之后，进入中断响应周期</a:t>
            </a:r>
            <a:r>
              <a:rPr kumimoji="1" lang="en-US" altLang="zh-CN" sz="2400" b="1" i="0" u="none" strike="noStrike" kern="1200" cap="none" spc="0" normalizeH="0" baseline="0" noProof="0" dirty="0" smtClean="0">
                <a:ln>
                  <a:noFill/>
                </a:ln>
                <a:solidFill>
                  <a:srgbClr val="FF0000"/>
                </a:solidFill>
                <a:effectLst/>
                <a:uLnTx/>
                <a:uFillTx/>
                <a:latin typeface="+mn-ea"/>
                <a:ea typeface="+mn-ea"/>
                <a:cs typeface="+mn-cs"/>
              </a:rPr>
              <a:t>IT</a:t>
            </a:r>
            <a:r>
              <a:rPr kumimoji="1" lang="zh-CN" altLang="en-US" sz="2400" b="1" i="0" u="none" strike="noStrike" kern="1200" cap="none" spc="0" normalizeH="0" baseline="0" noProof="0" dirty="0" smtClean="0">
                <a:ln>
                  <a:noFill/>
                </a:ln>
                <a:solidFill>
                  <a:schemeClr val="tx1"/>
                </a:solidFill>
                <a:effectLst/>
                <a:uLnTx/>
                <a:uFillTx/>
                <a:latin typeface="+mn-ea"/>
                <a:ea typeface="+mn-ea"/>
                <a:cs typeface="+mn-cs"/>
              </a:rPr>
              <a:t>。在</a:t>
            </a:r>
            <a:r>
              <a:rPr kumimoji="1" lang="en-US" altLang="zh-CN" sz="2400" b="1" i="0" u="none" strike="noStrike" kern="1200" cap="none" spc="0" normalizeH="0" baseline="0" noProof="0" dirty="0" smtClean="0">
                <a:ln>
                  <a:noFill/>
                </a:ln>
                <a:solidFill>
                  <a:srgbClr val="FF0000"/>
                </a:solidFill>
                <a:effectLst/>
                <a:uLnTx/>
                <a:uFillTx/>
                <a:latin typeface="+mn-ea"/>
                <a:ea typeface="+mn-ea"/>
                <a:cs typeface="+mn-cs"/>
              </a:rPr>
              <a:t>IT</a:t>
            </a:r>
            <a:r>
              <a:rPr kumimoji="1" lang="zh-CN" altLang="en-US" sz="2400" b="1" i="0" u="none" strike="noStrike" kern="1200" cap="none" spc="0" normalizeH="0" baseline="0" noProof="0" dirty="0" smtClean="0">
                <a:ln>
                  <a:noFill/>
                </a:ln>
                <a:solidFill>
                  <a:schemeClr val="tx1"/>
                </a:solidFill>
                <a:effectLst/>
                <a:uLnTx/>
                <a:uFillTx/>
                <a:latin typeface="+mn-ea"/>
                <a:ea typeface="+mn-ea"/>
                <a:cs typeface="+mn-cs"/>
              </a:rPr>
              <a:t>中将直接依靠硬件进行</a:t>
            </a:r>
            <a:r>
              <a:rPr kumimoji="1" lang="zh-CN" altLang="en-US" sz="2400" b="1" i="0" u="none" strike="noStrike" kern="1200" cap="none" spc="0" normalizeH="0" baseline="0" noProof="0" dirty="0" smtClean="0">
                <a:ln>
                  <a:noFill/>
                </a:ln>
                <a:solidFill>
                  <a:srgbClr val="C00000"/>
                </a:solidFill>
                <a:effectLst/>
                <a:uLnTx/>
                <a:uFillTx/>
                <a:latin typeface="+mn-ea"/>
                <a:ea typeface="+mn-ea"/>
                <a:cs typeface="+mn-cs"/>
              </a:rPr>
              <a:t>关中断</a:t>
            </a:r>
            <a:r>
              <a:rPr kumimoji="1" lang="zh-CN" altLang="en-US" sz="2400" b="1" i="0" u="none" strike="noStrike" kern="1200" cap="none" spc="0" normalizeH="0" baseline="0" noProof="0" dirty="0" smtClean="0">
                <a:ln>
                  <a:noFill/>
                </a:ln>
                <a:solidFill>
                  <a:schemeClr val="tx1"/>
                </a:solidFill>
                <a:effectLst/>
                <a:uLnTx/>
                <a:uFillTx/>
                <a:latin typeface="+mn-ea"/>
                <a:ea typeface="+mn-ea"/>
                <a:cs typeface="+mn-cs"/>
              </a:rPr>
              <a:t>、</a:t>
            </a:r>
            <a:r>
              <a:rPr kumimoji="1" lang="zh-CN" altLang="en-US" sz="2400" b="1" i="0" u="none" strike="noStrike" kern="1200" cap="none" spc="0" normalizeH="0" baseline="0" noProof="0" dirty="0" smtClean="0">
                <a:ln>
                  <a:noFill/>
                </a:ln>
                <a:solidFill>
                  <a:srgbClr val="C00000"/>
                </a:solidFill>
                <a:effectLst/>
                <a:uLnTx/>
                <a:uFillTx/>
                <a:latin typeface="+mn-ea"/>
                <a:ea typeface="+mn-ea"/>
                <a:cs typeface="+mn-cs"/>
              </a:rPr>
              <a:t>保存断点</a:t>
            </a:r>
            <a:r>
              <a:rPr kumimoji="1" lang="zh-CN" altLang="en-US" sz="2400" b="1" i="0" u="none" strike="noStrike" kern="1200" cap="none" spc="0" normalizeH="0" baseline="0" noProof="0" dirty="0" smtClean="0">
                <a:ln>
                  <a:noFill/>
                </a:ln>
                <a:solidFill>
                  <a:schemeClr val="tx1"/>
                </a:solidFill>
                <a:effectLst/>
                <a:uLnTx/>
                <a:uFillTx/>
                <a:latin typeface="+mn-ea"/>
                <a:ea typeface="+mn-ea"/>
                <a:cs typeface="+mn-cs"/>
              </a:rPr>
              <a:t>、</a:t>
            </a:r>
            <a:r>
              <a:rPr kumimoji="1" lang="zh-CN" altLang="en-US" sz="2400" b="1" i="0" u="none" strike="noStrike" kern="1200" cap="none" spc="0" normalizeH="0" baseline="0" noProof="0" dirty="0" smtClean="0">
                <a:ln>
                  <a:noFill/>
                </a:ln>
                <a:solidFill>
                  <a:srgbClr val="C00000"/>
                </a:solidFill>
                <a:effectLst/>
                <a:uLnTx/>
                <a:uFillTx/>
                <a:latin typeface="+mn-ea"/>
                <a:ea typeface="+mn-ea"/>
                <a:cs typeface="+mn-cs"/>
              </a:rPr>
              <a:t>转处理程序入口</a:t>
            </a:r>
            <a:r>
              <a:rPr kumimoji="1" lang="zh-CN" altLang="en-US" sz="2400" b="1" i="0" u="none" strike="noStrike" kern="1200" cap="none" spc="0" normalizeH="0" baseline="0" noProof="0" dirty="0" smtClean="0">
                <a:ln>
                  <a:noFill/>
                </a:ln>
                <a:solidFill>
                  <a:schemeClr val="tx1"/>
                </a:solidFill>
                <a:effectLst/>
                <a:uLnTx/>
                <a:uFillTx/>
                <a:latin typeface="+mn-ea"/>
                <a:ea typeface="+mn-ea"/>
                <a:cs typeface="+mn-cs"/>
              </a:rPr>
              <a:t>等操作。</a:t>
            </a:r>
            <a:r>
              <a:rPr kumimoji="1" lang="en-US" altLang="zh-CN" sz="2400" b="1" i="0" u="none" strike="noStrike" kern="1200" cap="none" spc="0" normalizeH="0" baseline="0" noProof="0" dirty="0" smtClean="0">
                <a:ln>
                  <a:noFill/>
                </a:ln>
                <a:solidFill>
                  <a:srgbClr val="3333FF"/>
                </a:solidFill>
                <a:effectLst/>
                <a:uLnTx/>
                <a:uFillTx/>
                <a:latin typeface="+mn-ea"/>
                <a:ea typeface="+mn-ea"/>
                <a:cs typeface="+mn-cs"/>
              </a:rPr>
              <a:t>IT</a:t>
            </a:r>
            <a:r>
              <a:rPr kumimoji="1" lang="zh-CN" altLang="en-US" sz="2400" b="1" i="0" u="none" strike="noStrike" kern="1200" cap="none" spc="0" normalizeH="0" baseline="0" noProof="0" dirty="0" smtClean="0">
                <a:ln>
                  <a:noFill/>
                </a:ln>
                <a:solidFill>
                  <a:srgbClr val="3333FF"/>
                </a:solidFill>
                <a:effectLst/>
                <a:uLnTx/>
                <a:uFillTx/>
                <a:latin typeface="+mn-ea"/>
                <a:ea typeface="+mn-ea"/>
                <a:cs typeface="+mn-cs"/>
              </a:rPr>
              <a:t>结束后</a:t>
            </a:r>
            <a:r>
              <a:rPr kumimoji="1" lang="zh-CN" altLang="en-US" sz="2400" b="1" i="0" u="none" strike="noStrike" kern="1200" cap="none" spc="0" normalizeH="0" baseline="0" noProof="0" dirty="0" smtClean="0">
                <a:ln>
                  <a:noFill/>
                </a:ln>
                <a:solidFill>
                  <a:schemeClr val="tx1"/>
                </a:solidFill>
                <a:effectLst/>
                <a:uLnTx/>
                <a:uFillTx/>
                <a:latin typeface="+mn-ea"/>
                <a:ea typeface="+mn-ea"/>
                <a:cs typeface="+mn-cs"/>
              </a:rPr>
              <a:t>，</a:t>
            </a:r>
            <a:r>
              <a:rPr kumimoji="1" lang="zh-CN" altLang="en-US" sz="2400" b="1" i="0" u="none" strike="noStrike" kern="1200" cap="none" spc="0" normalizeH="0" baseline="0" noProof="0" dirty="0" smtClean="0">
                <a:ln>
                  <a:noFill/>
                </a:ln>
                <a:solidFill>
                  <a:srgbClr val="3333FF"/>
                </a:solidFill>
                <a:effectLst/>
                <a:uLnTx/>
                <a:uFillTx/>
                <a:latin typeface="+mn-ea"/>
                <a:ea typeface="+mn-ea"/>
                <a:cs typeface="+mn-cs"/>
              </a:rPr>
              <a:t>进入</a:t>
            </a:r>
            <a:r>
              <a:rPr kumimoji="1" lang="zh-CN" altLang="en-US" sz="2400" b="1" i="0" u="none" strike="noStrike" kern="1200" cap="none" spc="0" normalizeH="0" baseline="0" noProof="0" dirty="0" smtClean="0">
                <a:ln>
                  <a:noFill/>
                </a:ln>
                <a:solidFill>
                  <a:schemeClr val="tx1"/>
                </a:solidFill>
                <a:effectLst/>
                <a:uLnTx/>
                <a:uFillTx/>
                <a:latin typeface="+mn-ea"/>
                <a:ea typeface="+mn-ea"/>
                <a:cs typeface="+mn-cs"/>
              </a:rPr>
              <a:t>取指周期</a:t>
            </a:r>
            <a:r>
              <a:rPr kumimoji="1" lang="en-US" altLang="zh-CN" sz="2400" b="1" i="0" u="none" strike="noStrike" kern="1200" cap="none" spc="0" normalizeH="0" baseline="0" noProof="0" dirty="0" smtClean="0">
                <a:ln>
                  <a:noFill/>
                </a:ln>
                <a:solidFill>
                  <a:srgbClr val="3333FF"/>
                </a:solidFill>
                <a:effectLst/>
                <a:uLnTx/>
                <a:uFillTx/>
                <a:latin typeface="+mn-ea"/>
                <a:ea typeface="+mn-ea"/>
                <a:cs typeface="+mn-cs"/>
              </a:rPr>
              <a:t>FT</a:t>
            </a:r>
            <a:r>
              <a:rPr kumimoji="1" lang="zh-CN" altLang="en-US" sz="2400" b="1" i="0" u="none" strike="noStrike" kern="1200" cap="none" spc="0" normalizeH="0" baseline="0" noProof="0" dirty="0" smtClean="0">
                <a:ln>
                  <a:noFill/>
                </a:ln>
                <a:solidFill>
                  <a:schemeClr val="tx1"/>
                </a:solidFill>
                <a:effectLst/>
                <a:uLnTx/>
                <a:uFillTx/>
                <a:latin typeface="+mn-ea"/>
                <a:ea typeface="+mn-ea"/>
                <a:cs typeface="+mn-cs"/>
              </a:rPr>
              <a:t>，开始执行中断处理程序。</a:t>
            </a:r>
            <a:r>
              <a:rPr kumimoji="1" lang="zh-CN" altLang="en-US" sz="2400" b="0" i="0" u="none" strike="noStrike" kern="1200" cap="none" spc="0" normalizeH="0" baseline="0" noProof="0" dirty="0" smtClean="0">
                <a:ln>
                  <a:noFill/>
                </a:ln>
                <a:solidFill>
                  <a:schemeClr val="tx1"/>
                </a:solidFill>
                <a:effectLst/>
                <a:uLnTx/>
                <a:uFillTx/>
                <a:latin typeface="+mn-ea"/>
                <a:ea typeface="+mn-ea"/>
                <a:cs typeface="+mn-cs"/>
              </a:rPr>
              <a:t> </a:t>
            </a:r>
            <a:endParaRPr kumimoji="1" lang="zh-CN" altLang="en-US" sz="2400" b="0" i="0" u="none" strike="noStrike" kern="120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62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8"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9" name="Rectangle 3"/>
          <p:cNvSpPr/>
          <p:nvPr/>
        </p:nvSpPr>
        <p:spPr>
          <a:xfrm>
            <a:off x="323533" y="300038"/>
            <a:ext cx="3945255" cy="521970"/>
          </a:xfrm>
          <a:prstGeom prst="rect">
            <a:avLst/>
          </a:prstGeom>
          <a:noFill/>
          <a:ln w="2857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solidFill>
                  <a:srgbClr val="3333FF"/>
                </a:solidFill>
                <a:latin typeface="黑体" panose="02010609060101010101" pitchFamily="49" charset="-122"/>
                <a:ea typeface="黑体" panose="02010609060101010101" pitchFamily="49" charset="-122"/>
              </a:rPr>
              <a:t>（</a:t>
            </a:r>
            <a:r>
              <a:rPr lang="en-US" altLang="zh-CN" sz="2800" b="1" dirty="0">
                <a:solidFill>
                  <a:srgbClr val="3333FF"/>
                </a:solidFill>
                <a:latin typeface="黑体" panose="02010609060101010101" pitchFamily="49" charset="-122"/>
                <a:ea typeface="黑体" panose="02010609060101010101" pitchFamily="49" charset="-122"/>
              </a:rPr>
              <a:t>6</a:t>
            </a:r>
            <a:r>
              <a:rPr lang="zh-CN" altLang="en-US" sz="2800" b="1" dirty="0">
                <a:solidFill>
                  <a:srgbClr val="3333FF"/>
                </a:solidFill>
                <a:latin typeface="黑体" panose="02010609060101010101" pitchFamily="49" charset="-122"/>
                <a:ea typeface="黑体" panose="02010609060101010101" pitchFamily="49" charset="-122"/>
              </a:rPr>
              <a:t>）</a:t>
            </a:r>
            <a:r>
              <a:rPr lang="en-US" altLang="zh-CN" sz="2800" b="1" dirty="0">
                <a:solidFill>
                  <a:srgbClr val="3333FF"/>
                </a:solidFill>
                <a:latin typeface="黑体" panose="02010609060101010101" pitchFamily="49" charset="-122"/>
                <a:ea typeface="黑体" panose="02010609060101010101" pitchFamily="49" charset="-122"/>
              </a:rPr>
              <a:t>DMA</a:t>
            </a:r>
            <a:r>
              <a:rPr lang="zh-CN" altLang="en-US" sz="2800" b="1" dirty="0">
                <a:solidFill>
                  <a:srgbClr val="3333FF"/>
                </a:solidFill>
                <a:latin typeface="黑体" panose="02010609060101010101" pitchFamily="49" charset="-122"/>
                <a:ea typeface="黑体" panose="02010609060101010101" pitchFamily="49" charset="-122"/>
              </a:rPr>
              <a:t>传送周期</a:t>
            </a:r>
            <a:r>
              <a:rPr lang="en-US" altLang="zh-CN" sz="2800" b="1" dirty="0">
                <a:solidFill>
                  <a:srgbClr val="3333FF"/>
                </a:solidFill>
                <a:latin typeface="黑体" panose="02010609060101010101" pitchFamily="49" charset="-122"/>
                <a:ea typeface="黑体" panose="02010609060101010101" pitchFamily="49" charset="-122"/>
              </a:rPr>
              <a:t>DMAT</a:t>
            </a:r>
            <a:r>
              <a:rPr lang="en-US" altLang="zh-CN" sz="2800" b="1" dirty="0">
                <a:latin typeface="黑体" panose="02010609060101010101" pitchFamily="49" charset="-122"/>
                <a:ea typeface="黑体" panose="02010609060101010101" pitchFamily="49" charset="-122"/>
              </a:rPr>
              <a:t> </a:t>
            </a:r>
            <a:endParaRPr lang="en-US" altLang="zh-CN" sz="2800" b="1" dirty="0">
              <a:latin typeface="黑体" panose="02010609060101010101" pitchFamily="49" charset="-122"/>
              <a:ea typeface="黑体" panose="02010609060101010101" pitchFamily="49" charset="-122"/>
            </a:endParaRPr>
          </a:p>
        </p:txBody>
      </p:sp>
      <p:sp>
        <p:nvSpPr>
          <p:cNvPr id="86023" name="Rectangle 6"/>
          <p:cNvSpPr/>
          <p:nvPr/>
        </p:nvSpPr>
        <p:spPr>
          <a:xfrm>
            <a:off x="251460" y="836295"/>
            <a:ext cx="8639175" cy="2861310"/>
          </a:xfrm>
          <a:prstGeom prst="rect">
            <a:avLst/>
          </a:prstGeom>
          <a:noFill/>
          <a:ln w="9525">
            <a:noFill/>
          </a:ln>
        </p:spPr>
        <p:txBody>
          <a:bodyPr wrap="squar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400" b="1" dirty="0">
                <a:solidFill>
                  <a:srgbClr val="C00000"/>
                </a:solidFill>
                <a:latin typeface="Times New Roman" panose="02020603050405020304" pitchFamily="18" charset="0"/>
              </a:rPr>
              <a:t>DMA</a:t>
            </a:r>
            <a:r>
              <a:rPr lang="zh-CN" altLang="en-US" sz="2400" b="1" dirty="0">
                <a:solidFill>
                  <a:srgbClr val="C00000"/>
                </a:solidFill>
                <a:latin typeface="Times New Roman" panose="02020603050405020304" pitchFamily="18" charset="0"/>
              </a:rPr>
              <a:t>（</a:t>
            </a:r>
            <a:r>
              <a:rPr lang="en-US" altLang="zh-CN" sz="2400" b="1" dirty="0">
                <a:solidFill>
                  <a:srgbClr val="C00000"/>
                </a:solidFill>
                <a:latin typeface="Times New Roman" panose="02020603050405020304" pitchFamily="18" charset="0"/>
              </a:rPr>
              <a:t>Direct Memory Access</a:t>
            </a:r>
            <a:r>
              <a:rPr lang="zh-CN" altLang="en-US" sz="2400" b="1" dirty="0">
                <a:solidFill>
                  <a:srgbClr val="C00000"/>
                </a:solidFill>
                <a:latin typeface="Times New Roman" panose="02020603050405020304" pitchFamily="18" charset="0"/>
              </a:rPr>
              <a:t>）即直接访存方式：</a:t>
            </a:r>
            <a:r>
              <a:rPr lang="zh-CN" altLang="en-US" sz="2400" b="1" dirty="0">
                <a:latin typeface="Times New Roman" panose="02020603050405020304" pitchFamily="18" charset="0"/>
              </a:rPr>
              <a:t>在主存储器与</a:t>
            </a:r>
            <a:r>
              <a:rPr lang="en-US" altLang="zh-CN" sz="2400" b="1" dirty="0">
                <a:latin typeface="Times New Roman" panose="02020603050405020304" pitchFamily="18" charset="0"/>
              </a:rPr>
              <a:t>I/O</a:t>
            </a:r>
            <a:r>
              <a:rPr lang="zh-CN" altLang="en-US" sz="2400" b="1" dirty="0">
                <a:latin typeface="Times New Roman" panose="02020603050405020304" pitchFamily="18" charset="0"/>
              </a:rPr>
              <a:t>接口之间建立直接的数据传送通路，由专门的</a:t>
            </a:r>
            <a:r>
              <a:rPr lang="en-US" altLang="zh-CN" sz="2400" b="1" dirty="0">
                <a:solidFill>
                  <a:srgbClr val="C00000"/>
                </a:solidFill>
                <a:latin typeface="Times New Roman" panose="02020603050405020304" pitchFamily="18" charset="0"/>
              </a:rPr>
              <a:t>DMA</a:t>
            </a:r>
            <a:r>
              <a:rPr lang="zh-CN" altLang="en-US" sz="2400" b="1" dirty="0">
                <a:solidFill>
                  <a:srgbClr val="C00000"/>
                </a:solidFill>
                <a:latin typeface="Times New Roman" panose="02020603050405020304" pitchFamily="18" charset="0"/>
              </a:rPr>
              <a:t>控制器</a:t>
            </a:r>
            <a:r>
              <a:rPr lang="zh-CN" altLang="en-US" sz="2400" b="1" dirty="0">
                <a:latin typeface="Times New Roman" panose="02020603050405020304" pitchFamily="18" charset="0"/>
              </a:rPr>
              <a:t>控制主存和</a:t>
            </a:r>
            <a:r>
              <a:rPr lang="en-US" altLang="zh-CN" sz="2400" b="1" dirty="0">
                <a:latin typeface="Times New Roman" panose="02020603050405020304" pitchFamily="18" charset="0"/>
              </a:rPr>
              <a:t>I/O</a:t>
            </a:r>
            <a:r>
              <a:rPr lang="zh-CN" altLang="en-US" sz="2400" b="1" dirty="0">
                <a:latin typeface="Times New Roman" panose="02020603050405020304" pitchFamily="18" charset="0"/>
              </a:rPr>
              <a:t>接口间的数据传送，在传送时不需</a:t>
            </a:r>
            <a:r>
              <a:rPr lang="en-US" altLang="zh-CN" sz="2400" b="1" dirty="0">
                <a:latin typeface="Times New Roman" panose="02020603050405020304" pitchFamily="18" charset="0"/>
              </a:rPr>
              <a:t>CPU</a:t>
            </a:r>
            <a:r>
              <a:rPr lang="zh-CN" altLang="en-US" sz="2400" b="1" dirty="0">
                <a:latin typeface="Times New Roman" panose="02020603050405020304" pitchFamily="18" charset="0"/>
              </a:rPr>
              <a:t>干预。由于传送过程完全由硬件实现，所花费的时间短，因此能满足高速数据传送的需要。 </a:t>
            </a:r>
            <a:endParaRPr lang="zh-CN" altLang="en-US" sz="2400" b="1" dirty="0">
              <a:latin typeface="Times New Roman" panose="02020603050405020304" pitchFamily="18" charset="0"/>
            </a:endParaRPr>
          </a:p>
        </p:txBody>
      </p:sp>
      <p:sp>
        <p:nvSpPr>
          <p:cNvPr id="82952" name="Rectangle 7"/>
          <p:cNvSpPr>
            <a:spLocks noChangeArrowheads="1"/>
          </p:cNvSpPr>
          <p:nvPr/>
        </p:nvSpPr>
        <p:spPr bwMode="auto">
          <a:xfrm>
            <a:off x="178753" y="3789205"/>
            <a:ext cx="8788400" cy="2306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defRPr/>
            </a:pPr>
            <a:r>
              <a:rPr kumimoji="1"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r>
              <a:rPr lang="en-US" altLang="zh-CN" sz="2400" b="1" i="0" u="none" strike="noStrike" kern="1200" cap="none" spc="0" normalizeH="0" baseline="0" dirty="0">
                <a:solidFill>
                  <a:schemeClr val="tx1"/>
                </a:solidFill>
                <a:latin typeface="Times New Roman" panose="02020603050405020304" pitchFamily="18" charset="0"/>
                <a:ea typeface="+mn-ea"/>
                <a:cs typeface="+mn-cs"/>
              </a:rPr>
              <a:t>CPU响应DMA请求之后，进入</a:t>
            </a:r>
            <a:r>
              <a:rPr lang="en-US" altLang="zh-CN" sz="2400" b="1" i="0" u="none" strike="noStrike" kern="1200" cap="none" spc="0" normalizeH="0" baseline="0" dirty="0">
                <a:solidFill>
                  <a:srgbClr val="C00000"/>
                </a:solidFill>
                <a:latin typeface="Times New Roman" panose="02020603050405020304" pitchFamily="18" charset="0"/>
                <a:ea typeface="+mn-ea"/>
                <a:cs typeface="+mn-cs"/>
              </a:rPr>
              <a:t>DMAT</a:t>
            </a:r>
            <a:r>
              <a:rPr lang="en-US" altLang="zh-CN" sz="2400" b="1" i="0" u="none" strike="noStrike" kern="1200" cap="none" spc="0" normalizeH="0" baseline="0" dirty="0">
                <a:solidFill>
                  <a:schemeClr val="tx1"/>
                </a:solidFill>
                <a:latin typeface="Times New Roman" panose="02020603050405020304" pitchFamily="18" charset="0"/>
                <a:ea typeface="+mn-ea"/>
                <a:cs typeface="+mn-cs"/>
              </a:rPr>
              <a:t>。在DMAT中，CPU交出系统总线的控制权，即MAR、MDR与系统总线脱钩（呈高阻态）。改由</a:t>
            </a:r>
            <a:r>
              <a:rPr lang="en-US" altLang="zh-CN" sz="2400" b="1" i="0" u="none" strike="noStrike" kern="1200" cap="none" spc="0" normalizeH="0" baseline="0" dirty="0">
                <a:solidFill>
                  <a:srgbClr val="C00000"/>
                </a:solidFill>
                <a:latin typeface="Times New Roman" panose="02020603050405020304" pitchFamily="18" charset="0"/>
                <a:ea typeface="+mn-ea"/>
                <a:cs typeface="+mn-cs"/>
              </a:rPr>
              <a:t>DMA控制器</a:t>
            </a:r>
            <a:r>
              <a:rPr lang="en-US" altLang="zh-CN" sz="2400" b="1" i="0" u="none" strike="noStrike" kern="1200" cap="none" spc="0" normalizeH="0" baseline="0" dirty="0">
                <a:solidFill>
                  <a:schemeClr val="tx1"/>
                </a:solidFill>
                <a:latin typeface="Times New Roman" panose="02020603050405020304" pitchFamily="18" charset="0"/>
                <a:ea typeface="+mn-ea"/>
                <a:cs typeface="+mn-cs"/>
              </a:rPr>
              <a:t>控制系统总线，实现</a:t>
            </a:r>
            <a:r>
              <a:rPr lang="en-US" altLang="zh-CN" sz="2400" b="1" i="0" u="none" strike="noStrike" kern="1200" cap="none" spc="0" normalizeH="0" baseline="0" dirty="0">
                <a:solidFill>
                  <a:srgbClr val="C00000"/>
                </a:solidFill>
                <a:latin typeface="Times New Roman" panose="02020603050405020304" pitchFamily="18" charset="0"/>
                <a:ea typeface="+mn-ea"/>
                <a:cs typeface="+mn-cs"/>
              </a:rPr>
              <a:t>主存</a:t>
            </a:r>
            <a:r>
              <a:rPr lang="en-US" altLang="zh-CN" sz="2400" b="1" i="0" u="none" strike="noStrike" kern="1200" cap="none" spc="0" normalizeH="0" baseline="0" dirty="0">
                <a:solidFill>
                  <a:schemeClr val="tx1"/>
                </a:solidFill>
                <a:latin typeface="Times New Roman" panose="02020603050405020304" pitchFamily="18" charset="0"/>
                <a:ea typeface="+mn-ea"/>
                <a:cs typeface="+mn-cs"/>
              </a:rPr>
              <a:t>与</a:t>
            </a:r>
            <a:r>
              <a:rPr lang="en-US" altLang="zh-CN" sz="2400" b="1" i="0" u="none" strike="noStrike" kern="1200" cap="none" spc="0" normalizeH="0" baseline="0" dirty="0">
                <a:solidFill>
                  <a:srgbClr val="C00000"/>
                </a:solidFill>
                <a:latin typeface="Times New Roman" panose="02020603050405020304" pitchFamily="18" charset="0"/>
                <a:ea typeface="+mn-ea"/>
                <a:cs typeface="+mn-cs"/>
              </a:rPr>
              <a:t>I/O接口</a:t>
            </a:r>
            <a:r>
              <a:rPr lang="en-US" altLang="zh-CN" sz="2400" b="1" i="0" u="none" strike="noStrike" kern="1200" cap="none" spc="0" normalizeH="0" baseline="0" dirty="0">
                <a:solidFill>
                  <a:schemeClr val="tx1"/>
                </a:solidFill>
                <a:latin typeface="Times New Roman" panose="02020603050405020304" pitchFamily="18" charset="0"/>
                <a:ea typeface="+mn-ea"/>
                <a:cs typeface="+mn-cs"/>
              </a:rPr>
              <a:t>间的</a:t>
            </a:r>
            <a:r>
              <a:rPr lang="en-US" altLang="zh-CN" sz="2400" b="1" i="0" u="none" strike="noStrike" kern="1200" cap="none" spc="0" normalizeH="0" baseline="0" dirty="0">
                <a:solidFill>
                  <a:srgbClr val="C00000"/>
                </a:solidFill>
                <a:latin typeface="Times New Roman" panose="02020603050405020304" pitchFamily="18" charset="0"/>
                <a:ea typeface="+mn-ea"/>
                <a:cs typeface="+mn-cs"/>
              </a:rPr>
              <a:t>数据</a:t>
            </a:r>
            <a:r>
              <a:rPr lang="en-US" altLang="zh-CN" sz="2400" b="1" i="0" u="none" strike="noStrike" kern="1200" cap="none" spc="0" normalizeH="0" baseline="0" dirty="0">
                <a:solidFill>
                  <a:schemeClr val="tx1"/>
                </a:solidFill>
                <a:latin typeface="Times New Roman" panose="02020603050405020304" pitchFamily="18" charset="0"/>
                <a:ea typeface="+mn-ea"/>
                <a:cs typeface="+mn-cs"/>
              </a:rPr>
              <a:t>直接</a:t>
            </a:r>
            <a:r>
              <a:rPr lang="en-US" altLang="zh-CN" sz="2400" b="1" i="0" u="none" strike="noStrike" kern="1200" cap="none" spc="0" normalizeH="0" baseline="0" dirty="0">
                <a:solidFill>
                  <a:srgbClr val="C00000"/>
                </a:solidFill>
                <a:latin typeface="Times New Roman" panose="02020603050405020304" pitchFamily="18" charset="0"/>
                <a:ea typeface="+mn-ea"/>
                <a:cs typeface="+mn-cs"/>
              </a:rPr>
              <a:t>传送</a:t>
            </a:r>
            <a:r>
              <a:rPr lang="en-US" altLang="zh-CN" sz="2400" b="1" i="0" u="none" strike="noStrike" kern="1200" cap="none" spc="0" normalizeH="0" baseline="0" dirty="0">
                <a:solidFill>
                  <a:schemeClr val="tx1"/>
                </a:solidFill>
                <a:latin typeface="Times New Roman" panose="02020603050405020304" pitchFamily="18" charset="0"/>
                <a:ea typeface="+mn-ea"/>
                <a:cs typeface="+mn-cs"/>
              </a:rPr>
              <a:t>，因此对CPU来说，DMAT是一个空操作周期。</a:t>
            </a:r>
            <a:r>
              <a:rPr kumimoji="1" lang="zh-CN" altLang="en-US" sz="2400" b="1" i="0" u="none" strike="noStrike" kern="1200" cap="none" spc="0" normalizeH="0" baseline="0" noProof="0" dirty="0" smtClean="0">
                <a:ln>
                  <a:noFill/>
                </a:ln>
                <a:solidFill>
                  <a:schemeClr val="tx1"/>
                </a:solidFill>
                <a:effectLst/>
                <a:uLnTx/>
                <a:uFillTx/>
                <a:latin typeface="+mn-ea"/>
                <a:ea typeface="+mn-ea"/>
                <a:cs typeface="+mn-cs"/>
              </a:rPr>
              <a:t> </a:t>
            </a:r>
            <a:endParaRPr kumimoji="1" lang="zh-CN" altLang="en-US" sz="2400" b="1" i="0" u="none" strike="noStrike" kern="120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6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AutoShape 2"/>
          <p:cNvSpPr/>
          <p:nvPr/>
        </p:nvSpPr>
        <p:spPr>
          <a:xfrm>
            <a:off x="900113" y="765175"/>
            <a:ext cx="1008062" cy="360363"/>
          </a:xfrm>
          <a:prstGeom prst="flowChartProcess">
            <a:avLst/>
          </a:prstGeom>
          <a:solidFill>
            <a:srgbClr val="FFFF00"/>
          </a:solidFill>
          <a:ln w="2857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ea typeface="黑体" panose="02010609060101010101" pitchFamily="49" charset="-122"/>
              </a:rPr>
              <a:t>FT</a:t>
            </a:r>
            <a:endParaRPr lang="en-US" altLang="zh-CN" sz="2400" b="1" dirty="0">
              <a:ea typeface="黑体" panose="02010609060101010101" pitchFamily="49" charset="-122"/>
            </a:endParaRPr>
          </a:p>
        </p:txBody>
      </p:sp>
      <p:sp>
        <p:nvSpPr>
          <p:cNvPr id="97283" name="AutoShape 3"/>
          <p:cNvSpPr/>
          <p:nvPr/>
        </p:nvSpPr>
        <p:spPr>
          <a:xfrm>
            <a:off x="900113" y="1557338"/>
            <a:ext cx="1008062" cy="360362"/>
          </a:xfrm>
          <a:prstGeom prst="flowChartProcess">
            <a:avLst/>
          </a:prstGeom>
          <a:solidFill>
            <a:srgbClr val="FFFF00"/>
          </a:solidFill>
          <a:ln w="2857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ea typeface="黑体" panose="02010609060101010101" pitchFamily="49" charset="-122"/>
              </a:rPr>
              <a:t>ST</a:t>
            </a:r>
            <a:endParaRPr lang="en-US" altLang="zh-CN" sz="2400" b="1" dirty="0">
              <a:ea typeface="黑体" panose="02010609060101010101" pitchFamily="49" charset="-122"/>
            </a:endParaRPr>
          </a:p>
        </p:txBody>
      </p:sp>
      <p:sp>
        <p:nvSpPr>
          <p:cNvPr id="97284" name="AutoShape 4"/>
          <p:cNvSpPr/>
          <p:nvPr/>
        </p:nvSpPr>
        <p:spPr>
          <a:xfrm>
            <a:off x="900113" y="2420938"/>
            <a:ext cx="1008062" cy="360362"/>
          </a:xfrm>
          <a:prstGeom prst="flowChartProcess">
            <a:avLst/>
          </a:prstGeom>
          <a:solidFill>
            <a:srgbClr val="FFFF00"/>
          </a:solidFill>
          <a:ln w="2857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ea typeface="黑体" panose="02010609060101010101" pitchFamily="49" charset="-122"/>
              </a:rPr>
              <a:t>DT</a:t>
            </a:r>
            <a:endParaRPr lang="en-US" altLang="zh-CN" sz="2400" b="1" dirty="0">
              <a:ea typeface="黑体" panose="02010609060101010101" pitchFamily="49" charset="-122"/>
            </a:endParaRPr>
          </a:p>
        </p:txBody>
      </p:sp>
      <p:sp>
        <p:nvSpPr>
          <p:cNvPr id="97285" name="AutoShape 5"/>
          <p:cNvSpPr/>
          <p:nvPr/>
        </p:nvSpPr>
        <p:spPr>
          <a:xfrm>
            <a:off x="3276600" y="5445125"/>
            <a:ext cx="1008063" cy="360363"/>
          </a:xfrm>
          <a:prstGeom prst="flowChartProcess">
            <a:avLst/>
          </a:prstGeom>
          <a:solidFill>
            <a:srgbClr val="FFFF00"/>
          </a:solidFill>
          <a:ln w="2857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ea typeface="黑体" panose="02010609060101010101" pitchFamily="49" charset="-122"/>
              </a:rPr>
              <a:t>IT</a:t>
            </a:r>
            <a:endParaRPr lang="en-US" altLang="zh-CN" sz="2400" b="1" dirty="0">
              <a:ea typeface="黑体" panose="02010609060101010101" pitchFamily="49" charset="-122"/>
            </a:endParaRPr>
          </a:p>
        </p:txBody>
      </p:sp>
      <p:sp>
        <p:nvSpPr>
          <p:cNvPr id="97286" name="AutoShape 6"/>
          <p:cNvSpPr/>
          <p:nvPr/>
        </p:nvSpPr>
        <p:spPr>
          <a:xfrm>
            <a:off x="900113" y="3284538"/>
            <a:ext cx="1008062" cy="360362"/>
          </a:xfrm>
          <a:prstGeom prst="flowChartProcess">
            <a:avLst/>
          </a:prstGeom>
          <a:solidFill>
            <a:srgbClr val="FFFF00"/>
          </a:solidFill>
          <a:ln w="2857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ea typeface="黑体" panose="02010609060101010101" pitchFamily="49" charset="-122"/>
              </a:rPr>
              <a:t>ET</a:t>
            </a:r>
            <a:endParaRPr lang="en-US" altLang="zh-CN" sz="2400" b="1" dirty="0">
              <a:ea typeface="黑体" panose="02010609060101010101" pitchFamily="49" charset="-122"/>
            </a:endParaRPr>
          </a:p>
        </p:txBody>
      </p:sp>
      <p:sp>
        <p:nvSpPr>
          <p:cNvPr id="97287" name="AutoShape 7"/>
          <p:cNvSpPr/>
          <p:nvPr/>
        </p:nvSpPr>
        <p:spPr>
          <a:xfrm>
            <a:off x="827088" y="5445125"/>
            <a:ext cx="1008062" cy="360363"/>
          </a:xfrm>
          <a:prstGeom prst="flowChartProcess">
            <a:avLst/>
          </a:prstGeom>
          <a:solidFill>
            <a:srgbClr val="FFFF00"/>
          </a:solidFill>
          <a:ln w="2857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ea typeface="黑体" panose="02010609060101010101" pitchFamily="49" charset="-122"/>
              </a:rPr>
              <a:t>DMAT</a:t>
            </a:r>
            <a:endParaRPr lang="en-US" altLang="zh-CN" sz="2400" b="1" dirty="0">
              <a:ea typeface="黑体" panose="02010609060101010101" pitchFamily="49" charset="-122"/>
            </a:endParaRPr>
          </a:p>
        </p:txBody>
      </p:sp>
      <p:sp>
        <p:nvSpPr>
          <p:cNvPr id="97288" name="AutoShape 8"/>
          <p:cNvSpPr/>
          <p:nvPr/>
        </p:nvSpPr>
        <p:spPr>
          <a:xfrm>
            <a:off x="611188" y="4292600"/>
            <a:ext cx="1511300" cy="649288"/>
          </a:xfrm>
          <a:prstGeom prst="flowChartDecision">
            <a:avLst/>
          </a:prstGeom>
          <a:solidFill>
            <a:srgbClr val="FFFF00"/>
          </a:solidFill>
          <a:ln w="2857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1400" b="1" dirty="0">
                <a:ea typeface="黑体" panose="02010609060101010101" pitchFamily="49" charset="-122"/>
              </a:rPr>
              <a:t>DMA</a:t>
            </a:r>
            <a:r>
              <a:rPr lang="zh-CN" altLang="en-US" sz="1400" b="1" dirty="0"/>
              <a:t>请</a:t>
            </a:r>
            <a:r>
              <a:rPr lang="zh-CN" altLang="en-US" sz="1600" b="1" dirty="0"/>
              <a:t>求？</a:t>
            </a:r>
            <a:endParaRPr lang="zh-CN" altLang="en-US" sz="1600" b="1" dirty="0"/>
          </a:p>
        </p:txBody>
      </p:sp>
      <p:sp>
        <p:nvSpPr>
          <p:cNvPr id="97289" name="AutoShape 9"/>
          <p:cNvSpPr/>
          <p:nvPr/>
        </p:nvSpPr>
        <p:spPr>
          <a:xfrm>
            <a:off x="3059113" y="4292600"/>
            <a:ext cx="1368425" cy="649288"/>
          </a:xfrm>
          <a:prstGeom prst="flowChartDecision">
            <a:avLst/>
          </a:prstGeom>
          <a:solidFill>
            <a:srgbClr val="FFFF00"/>
          </a:solidFill>
          <a:ln w="2857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zh-CN" altLang="en-US" sz="1600" b="1" dirty="0"/>
              <a:t>中断？</a:t>
            </a:r>
            <a:endParaRPr lang="zh-CN" altLang="en-US" sz="1600" b="1" dirty="0"/>
          </a:p>
        </p:txBody>
      </p:sp>
      <p:cxnSp>
        <p:nvCxnSpPr>
          <p:cNvPr id="97290" name="AutoShape 10"/>
          <p:cNvCxnSpPr>
            <a:stCxn id="97282" idx="2"/>
            <a:endCxn id="97283" idx="0"/>
          </p:cNvCxnSpPr>
          <p:nvPr/>
        </p:nvCxnSpPr>
        <p:spPr>
          <a:xfrm>
            <a:off x="1404938" y="1139825"/>
            <a:ext cx="0" cy="403225"/>
          </a:xfrm>
          <a:prstGeom prst="straightConnector1">
            <a:avLst/>
          </a:prstGeom>
          <a:ln w="28575" cap="flat" cmpd="sng">
            <a:solidFill>
              <a:srgbClr val="000000"/>
            </a:solidFill>
            <a:prstDash val="solid"/>
            <a:headEnd type="none" w="med" len="med"/>
            <a:tailEnd type="triangle" w="med" len="med"/>
          </a:ln>
        </p:spPr>
      </p:cxnSp>
      <p:cxnSp>
        <p:nvCxnSpPr>
          <p:cNvPr id="97291" name="AutoShape 11"/>
          <p:cNvCxnSpPr>
            <a:stCxn id="97283" idx="2"/>
            <a:endCxn id="97284" idx="0"/>
          </p:cNvCxnSpPr>
          <p:nvPr/>
        </p:nvCxnSpPr>
        <p:spPr>
          <a:xfrm>
            <a:off x="1404938" y="1931988"/>
            <a:ext cx="0" cy="474662"/>
          </a:xfrm>
          <a:prstGeom prst="straightConnector1">
            <a:avLst/>
          </a:prstGeom>
          <a:ln w="28575" cap="flat" cmpd="sng">
            <a:solidFill>
              <a:srgbClr val="000000"/>
            </a:solidFill>
            <a:prstDash val="solid"/>
            <a:headEnd type="none" w="med" len="med"/>
            <a:tailEnd type="triangle" w="med" len="med"/>
          </a:ln>
        </p:spPr>
      </p:cxnSp>
      <p:cxnSp>
        <p:nvCxnSpPr>
          <p:cNvPr id="97292" name="AutoShape 12"/>
          <p:cNvCxnSpPr>
            <a:stCxn id="97284" idx="2"/>
            <a:endCxn id="97286" idx="0"/>
          </p:cNvCxnSpPr>
          <p:nvPr/>
        </p:nvCxnSpPr>
        <p:spPr>
          <a:xfrm>
            <a:off x="1404938" y="2795588"/>
            <a:ext cx="0" cy="474662"/>
          </a:xfrm>
          <a:prstGeom prst="straightConnector1">
            <a:avLst/>
          </a:prstGeom>
          <a:ln w="28575" cap="flat" cmpd="sng">
            <a:solidFill>
              <a:srgbClr val="000000"/>
            </a:solidFill>
            <a:prstDash val="solid"/>
            <a:headEnd type="none" w="med" len="med"/>
            <a:tailEnd type="triangle" w="med" len="med"/>
          </a:ln>
        </p:spPr>
      </p:cxnSp>
      <p:cxnSp>
        <p:nvCxnSpPr>
          <p:cNvPr id="97293" name="AutoShape 13"/>
          <p:cNvCxnSpPr>
            <a:stCxn id="97286" idx="2"/>
            <a:endCxn id="97288" idx="0"/>
          </p:cNvCxnSpPr>
          <p:nvPr/>
        </p:nvCxnSpPr>
        <p:spPr>
          <a:xfrm flipH="1">
            <a:off x="1366838" y="3659188"/>
            <a:ext cx="38100" cy="619125"/>
          </a:xfrm>
          <a:prstGeom prst="straightConnector1">
            <a:avLst/>
          </a:prstGeom>
          <a:ln w="28575" cap="flat" cmpd="sng">
            <a:solidFill>
              <a:srgbClr val="000000"/>
            </a:solidFill>
            <a:prstDash val="solid"/>
            <a:headEnd type="none" w="med" len="med"/>
            <a:tailEnd type="triangle" w="med" len="med"/>
          </a:ln>
        </p:spPr>
      </p:cxnSp>
      <p:cxnSp>
        <p:nvCxnSpPr>
          <p:cNvPr id="97294" name="AutoShape 14"/>
          <p:cNvCxnSpPr/>
          <p:nvPr/>
        </p:nvCxnSpPr>
        <p:spPr>
          <a:xfrm>
            <a:off x="1366838" y="4941888"/>
            <a:ext cx="0" cy="474345"/>
          </a:xfrm>
          <a:prstGeom prst="straightConnector1">
            <a:avLst/>
          </a:prstGeom>
          <a:ln w="28575" cap="flat" cmpd="sng">
            <a:solidFill>
              <a:srgbClr val="000000"/>
            </a:solidFill>
            <a:prstDash val="solid"/>
            <a:headEnd type="none" w="med" len="med"/>
            <a:tailEnd type="triangle" w="med" len="med"/>
          </a:ln>
        </p:spPr>
      </p:cxnSp>
      <p:cxnSp>
        <p:nvCxnSpPr>
          <p:cNvPr id="97295" name="AutoShape 15"/>
          <p:cNvCxnSpPr>
            <a:stCxn id="97288" idx="3"/>
            <a:endCxn id="97289" idx="1"/>
          </p:cNvCxnSpPr>
          <p:nvPr/>
        </p:nvCxnSpPr>
        <p:spPr>
          <a:xfrm>
            <a:off x="2136775" y="4618038"/>
            <a:ext cx="908050" cy="0"/>
          </a:xfrm>
          <a:prstGeom prst="straightConnector1">
            <a:avLst/>
          </a:prstGeom>
          <a:ln w="28575" cap="flat" cmpd="sng">
            <a:solidFill>
              <a:srgbClr val="000000"/>
            </a:solidFill>
            <a:prstDash val="solid"/>
            <a:headEnd type="none" w="med" len="med"/>
            <a:tailEnd type="triangle" w="med" len="med"/>
          </a:ln>
        </p:spPr>
      </p:cxnSp>
      <p:cxnSp>
        <p:nvCxnSpPr>
          <p:cNvPr id="97296" name="AutoShape 16"/>
          <p:cNvCxnSpPr>
            <a:stCxn id="97289" idx="2"/>
          </p:cNvCxnSpPr>
          <p:nvPr/>
        </p:nvCxnSpPr>
        <p:spPr>
          <a:xfrm>
            <a:off x="3743325" y="4956175"/>
            <a:ext cx="3175" cy="460375"/>
          </a:xfrm>
          <a:prstGeom prst="straightConnector1">
            <a:avLst/>
          </a:prstGeom>
          <a:ln w="28575" cap="flat" cmpd="sng">
            <a:solidFill>
              <a:srgbClr val="000000"/>
            </a:solidFill>
            <a:prstDash val="solid"/>
            <a:headEnd type="none" w="med" len="med"/>
            <a:tailEnd type="triangle" w="med" len="med"/>
          </a:ln>
        </p:spPr>
      </p:cxnSp>
      <p:cxnSp>
        <p:nvCxnSpPr>
          <p:cNvPr id="97297" name="AutoShape 17"/>
          <p:cNvCxnSpPr/>
          <p:nvPr/>
        </p:nvCxnSpPr>
        <p:spPr>
          <a:xfrm rot="-10800000" flipH="1">
            <a:off x="827088" y="4292600"/>
            <a:ext cx="554037" cy="1347788"/>
          </a:xfrm>
          <a:prstGeom prst="bentConnector4">
            <a:avLst>
              <a:gd name="adj1" fmla="val -77648"/>
              <a:gd name="adj2" fmla="val 115903"/>
            </a:avLst>
          </a:prstGeom>
          <a:ln w="28575" cap="flat" cmpd="sng">
            <a:solidFill>
              <a:srgbClr val="000000"/>
            </a:solidFill>
            <a:prstDash val="solid"/>
            <a:miter/>
            <a:headEnd type="none" w="med" len="med"/>
            <a:tailEnd type="triangle" w="med" len="med"/>
          </a:ln>
        </p:spPr>
      </p:cxnSp>
      <p:cxnSp>
        <p:nvCxnSpPr>
          <p:cNvPr id="97298" name="AutoShape 18"/>
          <p:cNvCxnSpPr/>
          <p:nvPr/>
        </p:nvCxnSpPr>
        <p:spPr>
          <a:xfrm flipH="1" flipV="1">
            <a:off x="1403350" y="765175"/>
            <a:ext cx="3036888" cy="3867150"/>
          </a:xfrm>
          <a:prstGeom prst="bentConnector4">
            <a:avLst>
              <a:gd name="adj1" fmla="val -11505"/>
              <a:gd name="adj2" fmla="val 105542"/>
            </a:avLst>
          </a:prstGeom>
          <a:ln w="28575" cap="flat" cmpd="sng">
            <a:solidFill>
              <a:srgbClr val="000000"/>
            </a:solidFill>
            <a:prstDash val="solid"/>
            <a:miter/>
            <a:headEnd type="none" w="med" len="med"/>
            <a:tailEnd type="triangle" w="med" len="med"/>
          </a:ln>
        </p:spPr>
      </p:cxnSp>
      <p:cxnSp>
        <p:nvCxnSpPr>
          <p:cNvPr id="97299" name="AutoShape 19"/>
          <p:cNvCxnSpPr/>
          <p:nvPr/>
        </p:nvCxnSpPr>
        <p:spPr>
          <a:xfrm rot="-5400000" flipV="1">
            <a:off x="57150" y="2111375"/>
            <a:ext cx="5068888" cy="2376488"/>
          </a:xfrm>
          <a:prstGeom prst="bentConnector5">
            <a:avLst>
              <a:gd name="adj1" fmla="val -4227"/>
              <a:gd name="adj2" fmla="val -42153"/>
              <a:gd name="adj3" fmla="val 104227"/>
            </a:avLst>
          </a:prstGeom>
          <a:ln w="28575" cap="flat" cmpd="sng">
            <a:solidFill>
              <a:srgbClr val="000000"/>
            </a:solidFill>
            <a:prstDash val="solid"/>
            <a:miter/>
            <a:headEnd type="none" w="med" len="med"/>
            <a:tailEnd type="triangle" w="med" len="med"/>
          </a:ln>
        </p:spPr>
      </p:cxnSp>
      <p:cxnSp>
        <p:nvCxnSpPr>
          <p:cNvPr id="97300" name="AutoShape 20"/>
          <p:cNvCxnSpPr/>
          <p:nvPr/>
        </p:nvCxnSpPr>
        <p:spPr>
          <a:xfrm rot="-5400000" flipH="1">
            <a:off x="930275" y="1597025"/>
            <a:ext cx="1462088" cy="517525"/>
          </a:xfrm>
          <a:prstGeom prst="bentConnector4">
            <a:avLst>
              <a:gd name="adj1" fmla="val 12486"/>
              <a:gd name="adj2" fmla="val 356134"/>
            </a:avLst>
          </a:prstGeom>
          <a:ln w="28575" cap="flat" cmpd="sng">
            <a:solidFill>
              <a:srgbClr val="000000"/>
            </a:solidFill>
            <a:prstDash val="solid"/>
            <a:miter/>
            <a:headEnd type="none" w="med" len="med"/>
            <a:tailEnd type="triangle" w="med" len="med"/>
          </a:ln>
        </p:spPr>
      </p:cxnSp>
      <p:cxnSp>
        <p:nvCxnSpPr>
          <p:cNvPr id="97301" name="AutoShape 21"/>
          <p:cNvCxnSpPr/>
          <p:nvPr/>
        </p:nvCxnSpPr>
        <p:spPr>
          <a:xfrm rot="-5400000" flipH="1">
            <a:off x="498475" y="2028825"/>
            <a:ext cx="2325688" cy="517525"/>
          </a:xfrm>
          <a:prstGeom prst="bentConnector4">
            <a:avLst>
              <a:gd name="adj1" fmla="val 7644"/>
              <a:gd name="adj2" fmla="val 354907"/>
            </a:avLst>
          </a:prstGeom>
          <a:ln w="28575" cap="flat" cmpd="sng">
            <a:solidFill>
              <a:srgbClr val="000000"/>
            </a:solidFill>
            <a:prstDash val="solid"/>
            <a:miter/>
            <a:headEnd type="none" w="med" len="med"/>
            <a:tailEnd type="triangle" w="med" len="med"/>
          </a:ln>
        </p:spPr>
      </p:cxnSp>
      <p:sp>
        <p:nvSpPr>
          <p:cNvPr id="97302" name="Text Box 22"/>
          <p:cNvSpPr txBox="1"/>
          <p:nvPr/>
        </p:nvSpPr>
        <p:spPr>
          <a:xfrm>
            <a:off x="971550" y="4941888"/>
            <a:ext cx="288925" cy="457200"/>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ea typeface="黑体" panose="02010609060101010101" pitchFamily="49" charset="-122"/>
              </a:rPr>
              <a:t>Y</a:t>
            </a:r>
            <a:endParaRPr lang="en-US" altLang="zh-CN" sz="2400" b="1" dirty="0">
              <a:ea typeface="黑体" panose="02010609060101010101" pitchFamily="49" charset="-122"/>
            </a:endParaRPr>
          </a:p>
        </p:txBody>
      </p:sp>
      <p:sp>
        <p:nvSpPr>
          <p:cNvPr id="97303" name="Text Box 23"/>
          <p:cNvSpPr txBox="1"/>
          <p:nvPr/>
        </p:nvSpPr>
        <p:spPr>
          <a:xfrm>
            <a:off x="3203575" y="4941888"/>
            <a:ext cx="288925" cy="457200"/>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ea typeface="黑体" panose="02010609060101010101" pitchFamily="49" charset="-122"/>
              </a:rPr>
              <a:t>Y</a:t>
            </a:r>
            <a:endParaRPr lang="en-US" altLang="zh-CN" sz="2400" b="1" dirty="0">
              <a:ea typeface="黑体" panose="02010609060101010101" pitchFamily="49" charset="-122"/>
            </a:endParaRPr>
          </a:p>
        </p:txBody>
      </p:sp>
      <p:sp>
        <p:nvSpPr>
          <p:cNvPr id="97304" name="Text Box 24"/>
          <p:cNvSpPr txBox="1"/>
          <p:nvPr/>
        </p:nvSpPr>
        <p:spPr>
          <a:xfrm>
            <a:off x="2411413" y="4149725"/>
            <a:ext cx="360362" cy="457200"/>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ea typeface="黑体" panose="02010609060101010101" pitchFamily="49" charset="-122"/>
              </a:rPr>
              <a:t>N</a:t>
            </a:r>
            <a:endParaRPr lang="en-US" altLang="zh-CN" sz="2400" b="1" dirty="0">
              <a:ea typeface="黑体" panose="02010609060101010101" pitchFamily="49" charset="-122"/>
            </a:endParaRPr>
          </a:p>
        </p:txBody>
      </p:sp>
      <p:sp>
        <p:nvSpPr>
          <p:cNvPr id="97305" name="Text Box 25"/>
          <p:cNvSpPr txBox="1"/>
          <p:nvPr/>
        </p:nvSpPr>
        <p:spPr>
          <a:xfrm>
            <a:off x="4284663" y="4249738"/>
            <a:ext cx="360362" cy="457200"/>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ea typeface="黑体" panose="02010609060101010101" pitchFamily="49" charset="-122"/>
              </a:rPr>
              <a:t>N</a:t>
            </a:r>
            <a:endParaRPr lang="en-US" altLang="zh-CN" sz="2400" b="1" dirty="0">
              <a:ea typeface="黑体" panose="02010609060101010101" pitchFamily="49" charset="-122"/>
            </a:endParaRPr>
          </a:p>
        </p:txBody>
      </p:sp>
      <p:sp>
        <p:nvSpPr>
          <p:cNvPr id="97306" name="Rectangle 26"/>
          <p:cNvSpPr/>
          <p:nvPr/>
        </p:nvSpPr>
        <p:spPr>
          <a:xfrm>
            <a:off x="1547813" y="6140450"/>
            <a:ext cx="2592387" cy="457200"/>
          </a:xfrm>
          <a:prstGeom prst="rect">
            <a:avLst/>
          </a:prstGeom>
          <a:noFill/>
          <a:ln w="28575">
            <a:noFill/>
          </a:ln>
        </p:spPr>
        <p:txBody>
          <a:bodyPr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rgbClr val="3333FF"/>
                </a:solidFill>
                <a:latin typeface="宋体" panose="02010600030101010101" pitchFamily="2" charset="-122"/>
              </a:rPr>
              <a:t>CPU</a:t>
            </a:r>
            <a:r>
              <a:rPr lang="zh-CN" altLang="en-US" sz="2400" b="1" dirty="0">
                <a:solidFill>
                  <a:srgbClr val="3333FF"/>
                </a:solidFill>
                <a:latin typeface="宋体" panose="02010600030101010101" pitchFamily="2" charset="-122"/>
              </a:rPr>
              <a:t>控制流程</a:t>
            </a:r>
            <a:endParaRPr lang="zh-CN" altLang="en-US" sz="2400" b="1" dirty="0">
              <a:solidFill>
                <a:srgbClr val="3333FF"/>
              </a:solidFill>
              <a:latin typeface="宋体" panose="02010600030101010101" pitchFamily="2" charset="-122"/>
            </a:endParaRPr>
          </a:p>
        </p:txBody>
      </p:sp>
      <p:sp>
        <p:nvSpPr>
          <p:cNvPr id="97307" name="Rectangle 27"/>
          <p:cNvSpPr/>
          <p:nvPr/>
        </p:nvSpPr>
        <p:spPr>
          <a:xfrm>
            <a:off x="4787900" y="1582103"/>
            <a:ext cx="4356100" cy="829945"/>
          </a:xfrm>
          <a:prstGeom prst="rect">
            <a:avLst/>
          </a:prstGeom>
          <a:noFill/>
          <a:ln w="28575">
            <a:noFill/>
          </a:ln>
        </p:spPr>
        <p:txBody>
          <a:bodyPr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solidFill>
                  <a:srgbClr val="3333FF"/>
                </a:solidFill>
              </a:rPr>
              <a:t>例</a:t>
            </a:r>
            <a:r>
              <a:rPr lang="en-US" altLang="zh-CN" sz="2400" b="1" dirty="0">
                <a:solidFill>
                  <a:srgbClr val="3333FF"/>
                </a:solidFill>
              </a:rPr>
              <a:t>. </a:t>
            </a:r>
            <a:r>
              <a:rPr lang="zh-CN" altLang="en-US" sz="2400" b="1" dirty="0">
                <a:solidFill>
                  <a:srgbClr val="3333FF"/>
                </a:solidFill>
              </a:rPr>
              <a:t>双操作数指令</a:t>
            </a:r>
            <a:r>
              <a:rPr lang="zh-CN" altLang="en-US" sz="2400" b="1" dirty="0">
                <a:solidFill>
                  <a:srgbClr val="3333FF"/>
                </a:solidFill>
                <a:latin typeface="宋体" panose="02010600030101010101" pitchFamily="2" charset="-122"/>
              </a:rPr>
              <a:t>的工作周期变化为</a:t>
            </a:r>
            <a:r>
              <a:rPr lang="en-US" altLang="zh-CN" sz="2400" b="1" dirty="0">
                <a:solidFill>
                  <a:srgbClr val="3333FF"/>
                </a:solidFill>
                <a:latin typeface="宋体" panose="02010600030101010101" pitchFamily="2" charset="-122"/>
              </a:rPr>
              <a:t>:  </a:t>
            </a:r>
            <a:endParaRPr lang="en-US" altLang="zh-CN" sz="2400" b="1" dirty="0">
              <a:solidFill>
                <a:srgbClr val="3333FF"/>
              </a:solidFill>
              <a:latin typeface="宋体" panose="02010600030101010101" pitchFamily="2" charset="-122"/>
            </a:endParaRPr>
          </a:p>
        </p:txBody>
      </p:sp>
      <p:sp>
        <p:nvSpPr>
          <p:cNvPr id="97308" name="Rectangle 28"/>
          <p:cNvSpPr/>
          <p:nvPr/>
        </p:nvSpPr>
        <p:spPr>
          <a:xfrm>
            <a:off x="4968875" y="2522538"/>
            <a:ext cx="4175125" cy="457200"/>
          </a:xfrm>
          <a:prstGeom prst="rect">
            <a:avLst/>
          </a:prstGeom>
          <a:noFill/>
          <a:ln w="2857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rgbClr val="CB0101"/>
                </a:solidFill>
                <a:latin typeface="宋体" panose="02010600030101010101" pitchFamily="2" charset="-122"/>
              </a:rPr>
              <a:t>FT→ST→DT→ET→</a:t>
            </a:r>
            <a:r>
              <a:rPr lang="zh-CN" altLang="en-US" sz="2400" b="1" dirty="0">
                <a:solidFill>
                  <a:srgbClr val="CB0101"/>
                </a:solidFill>
                <a:latin typeface="宋体" panose="02010600030101010101" pitchFamily="2" charset="-122"/>
              </a:rPr>
              <a:t>（</a:t>
            </a:r>
            <a:r>
              <a:rPr lang="en-US" altLang="zh-CN" sz="2400" b="1" dirty="0">
                <a:solidFill>
                  <a:srgbClr val="CB0101"/>
                </a:solidFill>
                <a:latin typeface="宋体" panose="02010600030101010101" pitchFamily="2" charset="-122"/>
              </a:rPr>
              <a:t>FT……</a:t>
            </a:r>
            <a:r>
              <a:rPr lang="zh-CN" altLang="en-US" sz="2400" b="1" dirty="0">
                <a:solidFill>
                  <a:srgbClr val="CB0101"/>
                </a:solidFill>
                <a:latin typeface="宋体" panose="02010600030101010101" pitchFamily="2" charset="-122"/>
              </a:rPr>
              <a:t>）</a:t>
            </a:r>
            <a:endParaRPr lang="zh-CN" altLang="en-US" sz="2400" b="1" dirty="0">
              <a:solidFill>
                <a:srgbClr val="CB0101"/>
              </a:solidFill>
              <a:latin typeface="宋体" panose="02010600030101010101" pitchFamily="2" charset="-122"/>
            </a:endParaRPr>
          </a:p>
        </p:txBody>
      </p:sp>
      <p:sp>
        <p:nvSpPr>
          <p:cNvPr id="97309" name="Rectangle 29"/>
          <p:cNvSpPr/>
          <p:nvPr/>
        </p:nvSpPr>
        <p:spPr>
          <a:xfrm>
            <a:off x="4787900" y="3166428"/>
            <a:ext cx="4140200" cy="829945"/>
          </a:xfrm>
          <a:prstGeom prst="rect">
            <a:avLst/>
          </a:prstGeom>
          <a:noFill/>
          <a:ln w="28575">
            <a:noFill/>
          </a:ln>
        </p:spPr>
        <p:txBody>
          <a:bodyPr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solidFill>
                  <a:srgbClr val="3333FF"/>
                </a:solidFill>
              </a:rPr>
              <a:t>例</a:t>
            </a:r>
            <a:r>
              <a:rPr lang="en-US" altLang="zh-CN" sz="2400" b="1" dirty="0">
                <a:solidFill>
                  <a:srgbClr val="3333FF"/>
                </a:solidFill>
              </a:rPr>
              <a:t>. </a:t>
            </a:r>
            <a:r>
              <a:rPr lang="zh-CN" altLang="en-US" sz="2400" b="1" dirty="0">
                <a:solidFill>
                  <a:srgbClr val="3333FF"/>
                </a:solidFill>
              </a:rPr>
              <a:t>单操作数指令的</a:t>
            </a:r>
            <a:r>
              <a:rPr lang="zh-CN" altLang="en-US" sz="2400" b="1" dirty="0">
                <a:solidFill>
                  <a:srgbClr val="3333FF"/>
                </a:solidFill>
                <a:latin typeface="Times New Roman" panose="02020603050405020304" pitchFamily="18" charset="0"/>
              </a:rPr>
              <a:t>工作周期变化为</a:t>
            </a:r>
            <a:r>
              <a:rPr lang="en-US" altLang="zh-CN" sz="2400" b="1" dirty="0">
                <a:solidFill>
                  <a:srgbClr val="3333FF"/>
                </a:solidFill>
                <a:latin typeface="Times New Roman" panose="02020603050405020304" pitchFamily="18" charset="0"/>
              </a:rPr>
              <a:t>:</a:t>
            </a:r>
            <a:r>
              <a:rPr lang="en-US" altLang="zh-CN" sz="2400" b="1" dirty="0">
                <a:ea typeface="黑体" panose="02010609060101010101" pitchFamily="49" charset="-122"/>
              </a:rPr>
              <a:t> </a:t>
            </a:r>
            <a:endParaRPr lang="en-US" altLang="zh-CN" sz="2400" b="1" dirty="0">
              <a:ea typeface="黑体" panose="02010609060101010101" pitchFamily="49" charset="-122"/>
            </a:endParaRPr>
          </a:p>
        </p:txBody>
      </p:sp>
      <p:sp>
        <p:nvSpPr>
          <p:cNvPr id="97310" name="Rectangle 30"/>
          <p:cNvSpPr/>
          <p:nvPr/>
        </p:nvSpPr>
        <p:spPr>
          <a:xfrm>
            <a:off x="5219700" y="4106863"/>
            <a:ext cx="3560763" cy="457200"/>
          </a:xfrm>
          <a:prstGeom prst="rect">
            <a:avLst/>
          </a:prstGeom>
          <a:noFill/>
          <a:ln w="2857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rgbClr val="CB0101"/>
                </a:solidFill>
                <a:latin typeface="宋体" panose="02010600030101010101" pitchFamily="2" charset="-122"/>
              </a:rPr>
              <a:t>FT→DT→ET→</a:t>
            </a:r>
            <a:r>
              <a:rPr lang="zh-CN" altLang="en-US" sz="2400" b="1" dirty="0">
                <a:solidFill>
                  <a:srgbClr val="CB0101"/>
                </a:solidFill>
                <a:latin typeface="宋体" panose="02010600030101010101" pitchFamily="2" charset="-122"/>
              </a:rPr>
              <a:t>（</a:t>
            </a:r>
            <a:r>
              <a:rPr lang="en-US" altLang="zh-CN" sz="2400" b="1" dirty="0">
                <a:solidFill>
                  <a:srgbClr val="CB0101"/>
                </a:solidFill>
                <a:latin typeface="宋体" panose="02010600030101010101" pitchFamily="2" charset="-122"/>
              </a:rPr>
              <a:t>FT……</a:t>
            </a:r>
            <a:r>
              <a:rPr lang="zh-CN" altLang="en-US" sz="2400" b="1" dirty="0">
                <a:solidFill>
                  <a:srgbClr val="CB0101"/>
                </a:solidFill>
                <a:latin typeface="宋体" panose="02010600030101010101" pitchFamily="2" charset="-122"/>
              </a:rPr>
              <a:t>）</a:t>
            </a:r>
            <a:endParaRPr lang="zh-CN" altLang="en-US" sz="2400" b="1" dirty="0">
              <a:solidFill>
                <a:srgbClr val="CB0101"/>
              </a:solidFill>
              <a:latin typeface="宋体" panose="02010600030101010101" pitchFamily="2" charset="-122"/>
            </a:endParaRPr>
          </a:p>
        </p:txBody>
      </p:sp>
      <p:sp>
        <p:nvSpPr>
          <p:cNvPr id="97311" name="Rectangle 31"/>
          <p:cNvSpPr/>
          <p:nvPr/>
        </p:nvSpPr>
        <p:spPr>
          <a:xfrm>
            <a:off x="5003800" y="5149216"/>
            <a:ext cx="4333875" cy="829945"/>
          </a:xfrm>
          <a:prstGeom prst="rect">
            <a:avLst/>
          </a:prstGeom>
          <a:noFill/>
          <a:ln w="28575">
            <a:noFill/>
          </a:ln>
        </p:spPr>
        <p:txBody>
          <a:bodyPr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solidFill>
                  <a:srgbClr val="3333FF"/>
                </a:solidFill>
                <a:latin typeface="宋体" panose="02010600030101010101" pitchFamily="2" charset="-122"/>
              </a:rPr>
              <a:t>例</a:t>
            </a:r>
            <a:r>
              <a:rPr lang="en-US" altLang="zh-CN" sz="2400" b="1" dirty="0">
                <a:solidFill>
                  <a:srgbClr val="3333FF"/>
                </a:solidFill>
                <a:latin typeface="宋体" panose="02010600030101010101" pitchFamily="2" charset="-122"/>
              </a:rPr>
              <a:t>. </a:t>
            </a:r>
            <a:r>
              <a:rPr lang="zh-CN" altLang="en-US" sz="2400" b="1" dirty="0">
                <a:solidFill>
                  <a:srgbClr val="3333FF"/>
                </a:solidFill>
                <a:latin typeface="宋体" panose="02010600030101010101" pitchFamily="2" charset="-122"/>
              </a:rPr>
              <a:t>转移指令的</a:t>
            </a:r>
            <a:r>
              <a:rPr lang="zh-CN" altLang="en-US" sz="2400" b="1" dirty="0">
                <a:solidFill>
                  <a:srgbClr val="3333FF"/>
                </a:solidFill>
                <a:latin typeface="Times New Roman" panose="02020603050405020304" pitchFamily="18" charset="0"/>
              </a:rPr>
              <a:t>工作周期变化为</a:t>
            </a:r>
            <a:r>
              <a:rPr lang="en-US" altLang="zh-CN" sz="2400" b="1" dirty="0">
                <a:solidFill>
                  <a:srgbClr val="3333FF"/>
                </a:solidFill>
                <a:latin typeface="Times New Roman" panose="02020603050405020304" pitchFamily="18" charset="0"/>
              </a:rPr>
              <a:t>:</a:t>
            </a:r>
            <a:r>
              <a:rPr lang="en-US" altLang="zh-CN" sz="2400" b="1" dirty="0">
                <a:ea typeface="黑体" panose="02010609060101010101" pitchFamily="49" charset="-122"/>
              </a:rPr>
              <a:t> </a:t>
            </a:r>
            <a:endParaRPr lang="en-US" altLang="zh-CN" sz="2400" b="1" dirty="0">
              <a:ea typeface="黑体" panose="02010609060101010101" pitchFamily="49" charset="-122"/>
            </a:endParaRPr>
          </a:p>
        </p:txBody>
      </p:sp>
      <p:sp>
        <p:nvSpPr>
          <p:cNvPr id="97312" name="Rectangle 32"/>
          <p:cNvSpPr/>
          <p:nvPr/>
        </p:nvSpPr>
        <p:spPr>
          <a:xfrm>
            <a:off x="5651500" y="5834063"/>
            <a:ext cx="2946400" cy="457200"/>
          </a:xfrm>
          <a:prstGeom prst="rect">
            <a:avLst/>
          </a:prstGeom>
          <a:noFill/>
          <a:ln w="2857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rgbClr val="CB0101"/>
                </a:solidFill>
                <a:latin typeface="宋体" panose="02010600030101010101" pitchFamily="2" charset="-122"/>
              </a:rPr>
              <a:t>FT→ET→</a:t>
            </a:r>
            <a:r>
              <a:rPr lang="zh-CN" altLang="en-US" sz="2400" b="1" dirty="0">
                <a:solidFill>
                  <a:srgbClr val="CB0101"/>
                </a:solidFill>
                <a:latin typeface="宋体" panose="02010600030101010101" pitchFamily="2" charset="-122"/>
              </a:rPr>
              <a:t>（</a:t>
            </a:r>
            <a:r>
              <a:rPr lang="en-US" altLang="zh-CN" sz="2400" b="1" dirty="0">
                <a:solidFill>
                  <a:srgbClr val="CB0101"/>
                </a:solidFill>
                <a:latin typeface="宋体" panose="02010600030101010101" pitchFamily="2" charset="-122"/>
              </a:rPr>
              <a:t>FT……</a:t>
            </a:r>
            <a:r>
              <a:rPr lang="zh-CN" altLang="en-US" sz="2400" b="1" dirty="0">
                <a:solidFill>
                  <a:srgbClr val="CB0101"/>
                </a:solidFill>
                <a:latin typeface="宋体" panose="02010600030101010101" pitchFamily="2" charset="-122"/>
              </a:rPr>
              <a:t>）</a:t>
            </a:r>
            <a:endParaRPr lang="zh-CN" altLang="en-US" sz="2400" b="1" dirty="0">
              <a:solidFill>
                <a:srgbClr val="CB0101"/>
              </a:solidFill>
              <a:latin typeface="宋体" panose="02010600030101010101" pitchFamily="2" charset="-122"/>
            </a:endParaRPr>
          </a:p>
        </p:txBody>
      </p:sp>
      <p:sp>
        <p:nvSpPr>
          <p:cNvPr id="97313" name="Rectangle 33"/>
          <p:cNvSpPr/>
          <p:nvPr/>
        </p:nvSpPr>
        <p:spPr>
          <a:xfrm>
            <a:off x="4895850" y="39688"/>
            <a:ext cx="4140200" cy="1570037"/>
          </a:xfrm>
          <a:prstGeom prst="rect">
            <a:avLst/>
          </a:prstGeom>
          <a:noFill/>
          <a:ln w="28575">
            <a:noFill/>
          </a:ln>
        </p:spPr>
        <p:txBody>
          <a:bodyPr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zh-CN" sz="2400" b="1" dirty="0"/>
              <a:t>不同类型指令所需的工作周期可能不同</a:t>
            </a:r>
            <a:r>
              <a:rPr lang="zh-CN" altLang="en-US" sz="2400" b="1" dirty="0"/>
              <a:t>。</a:t>
            </a:r>
            <a:endParaRPr lang="en-US" altLang="zh-CN" sz="2400" b="1" dirty="0"/>
          </a:p>
          <a:p>
            <a:pPr marL="0" lvl="0" indent="0" eaLnBrk="1" hangingPunct="1">
              <a:spcBef>
                <a:spcPct val="0"/>
              </a:spcBef>
              <a:buNone/>
            </a:pPr>
            <a:r>
              <a:rPr lang="zh-CN" altLang="en-US" sz="2400" b="1" dirty="0"/>
              <a:t>左图描述了指令执行时工作周期状态变化流程。</a:t>
            </a:r>
            <a:r>
              <a:rPr lang="zh-CN" altLang="en-US" sz="2400" b="1" dirty="0">
                <a:solidFill>
                  <a:srgbClr val="3333FF"/>
                </a:solidFill>
                <a:latin typeface="宋体" panose="02010600030101010101" pitchFamily="2" charset="-122"/>
              </a:rPr>
              <a:t>  </a:t>
            </a:r>
            <a:endParaRPr lang="zh-CN" altLang="en-US" sz="2400" b="1" dirty="0">
              <a:solidFill>
                <a:srgbClr val="3333FF"/>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728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97283"/>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97284"/>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97285"/>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97286"/>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97287"/>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97288"/>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97289"/>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nodeType="afterEffect">
                                  <p:stCondLst>
                                    <p:cond delay="0"/>
                                  </p:stCondLst>
                                  <p:childTnLst>
                                    <p:set>
                                      <p:cBhvr>
                                        <p:cTn id="30" dur="1" fill="hold">
                                          <p:stCondLst>
                                            <p:cond delay="499"/>
                                          </p:stCondLst>
                                        </p:cTn>
                                        <p:tgtEl>
                                          <p:spTgt spid="97290"/>
                                        </p:tgtEl>
                                        <p:attrNameLst>
                                          <p:attrName>style.visibility</p:attrName>
                                        </p:attrNameLst>
                                      </p:cBhvr>
                                      <p:to>
                                        <p:strVal val="visible"/>
                                      </p:to>
                                    </p:set>
                                  </p:childTnLst>
                                </p:cTn>
                              </p:par>
                            </p:childTnLst>
                          </p:cTn>
                        </p:par>
                        <p:par>
                          <p:cTn id="31" fill="hold">
                            <p:stCondLst>
                              <p:cond delay="4500"/>
                            </p:stCondLst>
                            <p:childTnLst>
                              <p:par>
                                <p:cTn id="32" presetID="1" presetClass="entr" presetSubtype="0" fill="hold" nodeType="afterEffect">
                                  <p:stCondLst>
                                    <p:cond delay="0"/>
                                  </p:stCondLst>
                                  <p:childTnLst>
                                    <p:set>
                                      <p:cBhvr>
                                        <p:cTn id="33" dur="1" fill="hold">
                                          <p:stCondLst>
                                            <p:cond delay="499"/>
                                          </p:stCondLst>
                                        </p:cTn>
                                        <p:tgtEl>
                                          <p:spTgt spid="97291"/>
                                        </p:tgtEl>
                                        <p:attrNameLst>
                                          <p:attrName>style.visibility</p:attrName>
                                        </p:attrNameLst>
                                      </p:cBhvr>
                                      <p:to>
                                        <p:strVal val="visible"/>
                                      </p:to>
                                    </p:set>
                                  </p:childTnLst>
                                </p:cTn>
                              </p:par>
                            </p:childTnLst>
                          </p:cTn>
                        </p:par>
                        <p:par>
                          <p:cTn id="34" fill="hold">
                            <p:stCondLst>
                              <p:cond delay="5000"/>
                            </p:stCondLst>
                            <p:childTnLst>
                              <p:par>
                                <p:cTn id="35" presetID="1" presetClass="entr" presetSubtype="0" fill="hold" nodeType="afterEffect">
                                  <p:stCondLst>
                                    <p:cond delay="0"/>
                                  </p:stCondLst>
                                  <p:childTnLst>
                                    <p:set>
                                      <p:cBhvr>
                                        <p:cTn id="36" dur="1" fill="hold">
                                          <p:stCondLst>
                                            <p:cond delay="499"/>
                                          </p:stCondLst>
                                        </p:cTn>
                                        <p:tgtEl>
                                          <p:spTgt spid="97292"/>
                                        </p:tgtEl>
                                        <p:attrNameLst>
                                          <p:attrName>style.visibility</p:attrName>
                                        </p:attrNameLst>
                                      </p:cBhvr>
                                      <p:to>
                                        <p:strVal val="visible"/>
                                      </p:to>
                                    </p:set>
                                  </p:childTnLst>
                                </p:cTn>
                              </p:par>
                            </p:childTnLst>
                          </p:cTn>
                        </p:par>
                        <p:par>
                          <p:cTn id="37" fill="hold">
                            <p:stCondLst>
                              <p:cond delay="5500"/>
                            </p:stCondLst>
                            <p:childTnLst>
                              <p:par>
                                <p:cTn id="38" presetID="1" presetClass="entr" presetSubtype="0" fill="hold" nodeType="afterEffect">
                                  <p:stCondLst>
                                    <p:cond delay="0"/>
                                  </p:stCondLst>
                                  <p:childTnLst>
                                    <p:set>
                                      <p:cBhvr>
                                        <p:cTn id="39" dur="1" fill="hold">
                                          <p:stCondLst>
                                            <p:cond delay="499"/>
                                          </p:stCondLst>
                                        </p:cTn>
                                        <p:tgtEl>
                                          <p:spTgt spid="97293"/>
                                        </p:tgtEl>
                                        <p:attrNameLst>
                                          <p:attrName>style.visibility</p:attrName>
                                        </p:attrNameLst>
                                      </p:cBhvr>
                                      <p:to>
                                        <p:strVal val="visible"/>
                                      </p:to>
                                    </p:set>
                                  </p:childTnLst>
                                </p:cTn>
                              </p:par>
                            </p:childTnLst>
                          </p:cTn>
                        </p:par>
                        <p:par>
                          <p:cTn id="40" fill="hold">
                            <p:stCondLst>
                              <p:cond delay="6000"/>
                            </p:stCondLst>
                            <p:childTnLst>
                              <p:par>
                                <p:cTn id="41" presetID="1" presetClass="entr" presetSubtype="0" fill="hold" nodeType="afterEffect">
                                  <p:stCondLst>
                                    <p:cond delay="0"/>
                                  </p:stCondLst>
                                  <p:childTnLst>
                                    <p:set>
                                      <p:cBhvr>
                                        <p:cTn id="42" dur="1" fill="hold">
                                          <p:stCondLst>
                                            <p:cond delay="499"/>
                                          </p:stCondLst>
                                        </p:cTn>
                                        <p:tgtEl>
                                          <p:spTgt spid="97294"/>
                                        </p:tgtEl>
                                        <p:attrNameLst>
                                          <p:attrName>style.visibility</p:attrName>
                                        </p:attrNameLst>
                                      </p:cBhvr>
                                      <p:to>
                                        <p:strVal val="visible"/>
                                      </p:to>
                                    </p:set>
                                  </p:childTnLst>
                                </p:cTn>
                              </p:par>
                            </p:childTnLst>
                          </p:cTn>
                        </p:par>
                        <p:par>
                          <p:cTn id="43" fill="hold">
                            <p:stCondLst>
                              <p:cond delay="6500"/>
                            </p:stCondLst>
                            <p:childTnLst>
                              <p:par>
                                <p:cTn id="44" presetID="1" presetClass="entr" presetSubtype="0" fill="hold" nodeType="afterEffect">
                                  <p:stCondLst>
                                    <p:cond delay="0"/>
                                  </p:stCondLst>
                                  <p:childTnLst>
                                    <p:set>
                                      <p:cBhvr>
                                        <p:cTn id="45" dur="1" fill="hold">
                                          <p:stCondLst>
                                            <p:cond delay="499"/>
                                          </p:stCondLst>
                                        </p:cTn>
                                        <p:tgtEl>
                                          <p:spTgt spid="97295"/>
                                        </p:tgtEl>
                                        <p:attrNameLst>
                                          <p:attrName>style.visibility</p:attrName>
                                        </p:attrNameLst>
                                      </p:cBhvr>
                                      <p:to>
                                        <p:strVal val="visible"/>
                                      </p:to>
                                    </p:set>
                                  </p:childTnLst>
                                </p:cTn>
                              </p:par>
                            </p:childTnLst>
                          </p:cTn>
                        </p:par>
                        <p:par>
                          <p:cTn id="46" fill="hold">
                            <p:stCondLst>
                              <p:cond delay="7000"/>
                            </p:stCondLst>
                            <p:childTnLst>
                              <p:par>
                                <p:cTn id="47" presetID="1" presetClass="entr" presetSubtype="0" fill="hold" nodeType="afterEffect">
                                  <p:stCondLst>
                                    <p:cond delay="0"/>
                                  </p:stCondLst>
                                  <p:childTnLst>
                                    <p:set>
                                      <p:cBhvr>
                                        <p:cTn id="48" dur="1" fill="hold">
                                          <p:stCondLst>
                                            <p:cond delay="499"/>
                                          </p:stCondLst>
                                        </p:cTn>
                                        <p:tgtEl>
                                          <p:spTgt spid="97296"/>
                                        </p:tgtEl>
                                        <p:attrNameLst>
                                          <p:attrName>style.visibility</p:attrName>
                                        </p:attrNameLst>
                                      </p:cBhvr>
                                      <p:to>
                                        <p:strVal val="visible"/>
                                      </p:to>
                                    </p:set>
                                  </p:childTnLst>
                                </p:cTn>
                              </p:par>
                            </p:childTnLst>
                          </p:cTn>
                        </p:par>
                        <p:par>
                          <p:cTn id="49" fill="hold">
                            <p:stCondLst>
                              <p:cond delay="7500"/>
                            </p:stCondLst>
                            <p:childTnLst>
                              <p:par>
                                <p:cTn id="50" presetID="1" presetClass="entr" presetSubtype="0" fill="hold" nodeType="afterEffect">
                                  <p:stCondLst>
                                    <p:cond delay="0"/>
                                  </p:stCondLst>
                                  <p:childTnLst>
                                    <p:set>
                                      <p:cBhvr>
                                        <p:cTn id="51" dur="1" fill="hold">
                                          <p:stCondLst>
                                            <p:cond delay="499"/>
                                          </p:stCondLst>
                                        </p:cTn>
                                        <p:tgtEl>
                                          <p:spTgt spid="97297"/>
                                        </p:tgtEl>
                                        <p:attrNameLst>
                                          <p:attrName>style.visibility</p:attrName>
                                        </p:attrNameLst>
                                      </p:cBhvr>
                                      <p:to>
                                        <p:strVal val="visible"/>
                                      </p:to>
                                    </p:set>
                                  </p:childTnLst>
                                </p:cTn>
                              </p:par>
                            </p:childTnLst>
                          </p:cTn>
                        </p:par>
                        <p:par>
                          <p:cTn id="52" fill="hold">
                            <p:stCondLst>
                              <p:cond delay="8000"/>
                            </p:stCondLst>
                            <p:childTnLst>
                              <p:par>
                                <p:cTn id="53" presetID="1" presetClass="entr" presetSubtype="0" fill="hold" nodeType="afterEffect">
                                  <p:stCondLst>
                                    <p:cond delay="0"/>
                                  </p:stCondLst>
                                  <p:childTnLst>
                                    <p:set>
                                      <p:cBhvr>
                                        <p:cTn id="54" dur="1" fill="hold">
                                          <p:stCondLst>
                                            <p:cond delay="499"/>
                                          </p:stCondLst>
                                        </p:cTn>
                                        <p:tgtEl>
                                          <p:spTgt spid="97298"/>
                                        </p:tgtEl>
                                        <p:attrNameLst>
                                          <p:attrName>style.visibility</p:attrName>
                                        </p:attrNameLst>
                                      </p:cBhvr>
                                      <p:to>
                                        <p:strVal val="visible"/>
                                      </p:to>
                                    </p:set>
                                  </p:childTnLst>
                                </p:cTn>
                              </p:par>
                            </p:childTnLst>
                          </p:cTn>
                        </p:par>
                        <p:par>
                          <p:cTn id="55" fill="hold">
                            <p:stCondLst>
                              <p:cond delay="8500"/>
                            </p:stCondLst>
                            <p:childTnLst>
                              <p:par>
                                <p:cTn id="56" presetID="1" presetClass="entr" presetSubtype="0" fill="hold" nodeType="afterEffect">
                                  <p:stCondLst>
                                    <p:cond delay="0"/>
                                  </p:stCondLst>
                                  <p:childTnLst>
                                    <p:set>
                                      <p:cBhvr>
                                        <p:cTn id="57" dur="1" fill="hold">
                                          <p:stCondLst>
                                            <p:cond delay="499"/>
                                          </p:stCondLst>
                                        </p:cTn>
                                        <p:tgtEl>
                                          <p:spTgt spid="97299"/>
                                        </p:tgtEl>
                                        <p:attrNameLst>
                                          <p:attrName>style.visibility</p:attrName>
                                        </p:attrNameLst>
                                      </p:cBhvr>
                                      <p:to>
                                        <p:strVal val="visible"/>
                                      </p:to>
                                    </p:set>
                                  </p:childTnLst>
                                </p:cTn>
                              </p:par>
                            </p:childTnLst>
                          </p:cTn>
                        </p:par>
                        <p:par>
                          <p:cTn id="58" fill="hold">
                            <p:stCondLst>
                              <p:cond delay="9000"/>
                            </p:stCondLst>
                            <p:childTnLst>
                              <p:par>
                                <p:cTn id="59" presetID="1" presetClass="entr" presetSubtype="0" fill="hold" nodeType="afterEffect">
                                  <p:stCondLst>
                                    <p:cond delay="0"/>
                                  </p:stCondLst>
                                  <p:childTnLst>
                                    <p:set>
                                      <p:cBhvr>
                                        <p:cTn id="60" dur="1" fill="hold">
                                          <p:stCondLst>
                                            <p:cond delay="499"/>
                                          </p:stCondLst>
                                        </p:cTn>
                                        <p:tgtEl>
                                          <p:spTgt spid="97300"/>
                                        </p:tgtEl>
                                        <p:attrNameLst>
                                          <p:attrName>style.visibility</p:attrName>
                                        </p:attrNameLst>
                                      </p:cBhvr>
                                      <p:to>
                                        <p:strVal val="visible"/>
                                      </p:to>
                                    </p:set>
                                  </p:childTnLst>
                                </p:cTn>
                              </p:par>
                            </p:childTnLst>
                          </p:cTn>
                        </p:par>
                        <p:par>
                          <p:cTn id="61" fill="hold">
                            <p:stCondLst>
                              <p:cond delay="9500"/>
                            </p:stCondLst>
                            <p:childTnLst>
                              <p:par>
                                <p:cTn id="62" presetID="1" presetClass="entr" presetSubtype="0" fill="hold" nodeType="afterEffect">
                                  <p:stCondLst>
                                    <p:cond delay="0"/>
                                  </p:stCondLst>
                                  <p:childTnLst>
                                    <p:set>
                                      <p:cBhvr>
                                        <p:cTn id="63" dur="1" fill="hold">
                                          <p:stCondLst>
                                            <p:cond delay="499"/>
                                          </p:stCondLst>
                                        </p:cTn>
                                        <p:tgtEl>
                                          <p:spTgt spid="97301"/>
                                        </p:tgtEl>
                                        <p:attrNameLst>
                                          <p:attrName>style.visibility</p:attrName>
                                        </p:attrNameLst>
                                      </p:cBhvr>
                                      <p:to>
                                        <p:strVal val="visible"/>
                                      </p:to>
                                    </p:set>
                                  </p:childTnLst>
                                </p:cTn>
                              </p:par>
                            </p:childTnLst>
                          </p:cTn>
                        </p:par>
                        <p:par>
                          <p:cTn id="64" fill="hold">
                            <p:stCondLst>
                              <p:cond delay="10000"/>
                            </p:stCondLst>
                            <p:childTnLst>
                              <p:par>
                                <p:cTn id="65" presetID="1" presetClass="entr" presetSubtype="0" fill="hold" grpId="0" nodeType="afterEffect">
                                  <p:stCondLst>
                                    <p:cond delay="0"/>
                                  </p:stCondLst>
                                  <p:childTnLst>
                                    <p:set>
                                      <p:cBhvr>
                                        <p:cTn id="66" dur="1" fill="hold">
                                          <p:stCondLst>
                                            <p:cond delay="499"/>
                                          </p:stCondLst>
                                        </p:cTn>
                                        <p:tgtEl>
                                          <p:spTgt spid="97302"/>
                                        </p:tgtEl>
                                        <p:attrNameLst>
                                          <p:attrName>style.visibility</p:attrName>
                                        </p:attrNameLst>
                                      </p:cBhvr>
                                      <p:to>
                                        <p:strVal val="visible"/>
                                      </p:to>
                                    </p:set>
                                  </p:childTnLst>
                                </p:cTn>
                              </p:par>
                            </p:childTnLst>
                          </p:cTn>
                        </p:par>
                        <p:par>
                          <p:cTn id="67" fill="hold">
                            <p:stCondLst>
                              <p:cond delay="10500"/>
                            </p:stCondLst>
                            <p:childTnLst>
                              <p:par>
                                <p:cTn id="68" presetID="1" presetClass="entr" presetSubtype="0" fill="hold" grpId="0" nodeType="afterEffect">
                                  <p:stCondLst>
                                    <p:cond delay="0"/>
                                  </p:stCondLst>
                                  <p:childTnLst>
                                    <p:set>
                                      <p:cBhvr>
                                        <p:cTn id="69" dur="1" fill="hold">
                                          <p:stCondLst>
                                            <p:cond delay="499"/>
                                          </p:stCondLst>
                                        </p:cTn>
                                        <p:tgtEl>
                                          <p:spTgt spid="97303"/>
                                        </p:tgtEl>
                                        <p:attrNameLst>
                                          <p:attrName>style.visibility</p:attrName>
                                        </p:attrNameLst>
                                      </p:cBhvr>
                                      <p:to>
                                        <p:strVal val="visible"/>
                                      </p:to>
                                    </p:set>
                                  </p:childTnLst>
                                </p:cTn>
                              </p:par>
                            </p:childTnLst>
                          </p:cTn>
                        </p:par>
                        <p:par>
                          <p:cTn id="70" fill="hold">
                            <p:stCondLst>
                              <p:cond delay="11000"/>
                            </p:stCondLst>
                            <p:childTnLst>
                              <p:par>
                                <p:cTn id="71" presetID="1" presetClass="entr" presetSubtype="0" fill="hold" grpId="0" nodeType="afterEffect">
                                  <p:stCondLst>
                                    <p:cond delay="0"/>
                                  </p:stCondLst>
                                  <p:childTnLst>
                                    <p:set>
                                      <p:cBhvr>
                                        <p:cTn id="72" dur="1" fill="hold">
                                          <p:stCondLst>
                                            <p:cond delay="499"/>
                                          </p:stCondLst>
                                        </p:cTn>
                                        <p:tgtEl>
                                          <p:spTgt spid="97304"/>
                                        </p:tgtEl>
                                        <p:attrNameLst>
                                          <p:attrName>style.visibility</p:attrName>
                                        </p:attrNameLst>
                                      </p:cBhvr>
                                      <p:to>
                                        <p:strVal val="visible"/>
                                      </p:to>
                                    </p:set>
                                  </p:childTnLst>
                                </p:cTn>
                              </p:par>
                            </p:childTnLst>
                          </p:cTn>
                        </p:par>
                        <p:par>
                          <p:cTn id="73" fill="hold">
                            <p:stCondLst>
                              <p:cond delay="11500"/>
                            </p:stCondLst>
                            <p:childTnLst>
                              <p:par>
                                <p:cTn id="74" presetID="1" presetClass="entr" presetSubtype="0" fill="hold" grpId="0" nodeType="afterEffect">
                                  <p:stCondLst>
                                    <p:cond delay="0"/>
                                  </p:stCondLst>
                                  <p:childTnLst>
                                    <p:set>
                                      <p:cBhvr>
                                        <p:cTn id="75" dur="1" fill="hold">
                                          <p:stCondLst>
                                            <p:cond delay="499"/>
                                          </p:stCondLst>
                                        </p:cTn>
                                        <p:tgtEl>
                                          <p:spTgt spid="97305"/>
                                        </p:tgtEl>
                                        <p:attrNameLst>
                                          <p:attrName>style.visibility</p:attrName>
                                        </p:attrNameLst>
                                      </p:cBhvr>
                                      <p:to>
                                        <p:strVal val="visible"/>
                                      </p:to>
                                    </p:set>
                                  </p:childTnLst>
                                </p:cTn>
                              </p:par>
                            </p:childTnLst>
                          </p:cTn>
                        </p:par>
                        <p:par>
                          <p:cTn id="76" fill="hold">
                            <p:stCondLst>
                              <p:cond delay="12000"/>
                            </p:stCondLst>
                            <p:childTnLst>
                              <p:par>
                                <p:cTn id="77" presetID="1" presetClass="entr" presetSubtype="0" fill="hold" grpId="0" nodeType="afterEffect">
                                  <p:stCondLst>
                                    <p:cond delay="0"/>
                                  </p:stCondLst>
                                  <p:childTnLst>
                                    <p:set>
                                      <p:cBhvr>
                                        <p:cTn id="78" dur="1" fill="hold">
                                          <p:stCondLst>
                                            <p:cond delay="499"/>
                                          </p:stCondLst>
                                        </p:cTn>
                                        <p:tgtEl>
                                          <p:spTgt spid="9730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97307"/>
                                        </p:tgtEl>
                                        <p:attrNameLst>
                                          <p:attrName>style.visibility</p:attrName>
                                        </p:attrNameLst>
                                      </p:cBhvr>
                                      <p:to>
                                        <p:strVal val="visible"/>
                                      </p:to>
                                    </p:set>
                                    <p:animEffect transition="in" filter="blinds(horizontal)">
                                      <p:cBhvr>
                                        <p:cTn id="83" dur="500"/>
                                        <p:tgtEl>
                                          <p:spTgt spid="97307"/>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499"/>
                                          </p:stCondLst>
                                        </p:cTn>
                                        <p:tgtEl>
                                          <p:spTgt spid="97308"/>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97309"/>
                                        </p:tgtEl>
                                        <p:attrNameLst>
                                          <p:attrName>style.visibility</p:attrName>
                                        </p:attrNameLst>
                                      </p:cBhvr>
                                      <p:to>
                                        <p:strVal val="visible"/>
                                      </p:to>
                                    </p:set>
                                    <p:animEffect transition="in" filter="blinds(horizontal)">
                                      <p:cBhvr>
                                        <p:cTn id="92" dur="500"/>
                                        <p:tgtEl>
                                          <p:spTgt spid="97309"/>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499"/>
                                          </p:stCondLst>
                                        </p:cTn>
                                        <p:tgtEl>
                                          <p:spTgt spid="97310"/>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grpId="0" nodeType="clickEffect">
                                  <p:stCondLst>
                                    <p:cond delay="0"/>
                                  </p:stCondLst>
                                  <p:childTnLst>
                                    <p:set>
                                      <p:cBhvr>
                                        <p:cTn id="100" dur="1" fill="hold">
                                          <p:stCondLst>
                                            <p:cond delay="0"/>
                                          </p:stCondLst>
                                        </p:cTn>
                                        <p:tgtEl>
                                          <p:spTgt spid="97311"/>
                                        </p:tgtEl>
                                        <p:attrNameLst>
                                          <p:attrName>style.visibility</p:attrName>
                                        </p:attrNameLst>
                                      </p:cBhvr>
                                      <p:to>
                                        <p:strVal val="visible"/>
                                      </p:to>
                                    </p:set>
                                    <p:animEffect transition="in" filter="blinds(horizontal)">
                                      <p:cBhvr>
                                        <p:cTn id="101" dur="500"/>
                                        <p:tgtEl>
                                          <p:spTgt spid="97311"/>
                                        </p:tgtEl>
                                      </p:cBhvr>
                                    </p:animEffec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499"/>
                                          </p:stCondLst>
                                        </p:cTn>
                                        <p:tgtEl>
                                          <p:spTgt spid="97312"/>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grpId="0" nodeType="clickEffect">
                                  <p:stCondLst>
                                    <p:cond delay="0"/>
                                  </p:stCondLst>
                                  <p:childTnLst>
                                    <p:set>
                                      <p:cBhvr>
                                        <p:cTn id="109" dur="1" fill="hold">
                                          <p:stCondLst>
                                            <p:cond delay="0"/>
                                          </p:stCondLst>
                                        </p:cTn>
                                        <p:tgtEl>
                                          <p:spTgt spid="97313"/>
                                        </p:tgtEl>
                                        <p:attrNameLst>
                                          <p:attrName>style.visibility</p:attrName>
                                        </p:attrNameLst>
                                      </p:cBhvr>
                                      <p:to>
                                        <p:strVal val="visible"/>
                                      </p:to>
                                    </p:set>
                                    <p:animEffect transition="in" filter="blinds(horizontal)">
                                      <p:cBhvr>
                                        <p:cTn id="110" dur="500"/>
                                        <p:tgtEl>
                                          <p:spTgt spid="973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bldLvl="0" animBg="1"/>
      <p:bldP spid="97283" grpId="0" bldLvl="0" animBg="1"/>
      <p:bldP spid="97284" grpId="0" bldLvl="0" animBg="1"/>
      <p:bldP spid="97285" grpId="0" bldLvl="0" animBg="1"/>
      <p:bldP spid="97286" grpId="0" bldLvl="0" animBg="1"/>
      <p:bldP spid="97287" grpId="0" bldLvl="0" animBg="1"/>
      <p:bldP spid="97288" grpId="0" bldLvl="0" animBg="1"/>
      <p:bldP spid="97289" grpId="0" bldLvl="0" animBg="1"/>
      <p:bldP spid="97302" grpId="0"/>
      <p:bldP spid="97303" grpId="0"/>
      <p:bldP spid="97304" grpId="0"/>
      <p:bldP spid="97305" grpId="0"/>
      <p:bldP spid="97306" grpId="0"/>
      <p:bldP spid="97307" grpId="0"/>
      <p:bldP spid="97308" grpId="0"/>
      <p:bldP spid="97309" grpId="0"/>
      <p:bldP spid="97310" grpId="0"/>
      <p:bldP spid="97311" grpId="0"/>
      <p:bldP spid="97312" grpId="0"/>
      <p:bldP spid="97313"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Text Box 2"/>
          <p:cNvSpPr txBox="1"/>
          <p:nvPr/>
        </p:nvSpPr>
        <p:spPr>
          <a:xfrm>
            <a:off x="0" y="0"/>
            <a:ext cx="4859338" cy="579438"/>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．节拍（时钟周期）</a:t>
            </a:r>
            <a:r>
              <a:rPr lang="en-US" altLang="zh-CN" b="1" dirty="0">
                <a:latin typeface="黑体" panose="02010609060101010101" pitchFamily="49" charset="-122"/>
                <a:ea typeface="黑体" panose="02010609060101010101" pitchFamily="49" charset="-122"/>
              </a:rPr>
              <a:t>T</a:t>
            </a:r>
            <a:r>
              <a:rPr lang="en-US" altLang="zh-CN" sz="2400" b="1" dirty="0">
                <a:ea typeface="黑体" panose="02010609060101010101" pitchFamily="49" charset="-122"/>
              </a:rPr>
              <a:t> </a:t>
            </a:r>
            <a:endParaRPr lang="en-US" altLang="zh-CN" sz="2400" b="1" dirty="0">
              <a:ea typeface="黑体" panose="02010609060101010101" pitchFamily="49" charset="-122"/>
            </a:endParaRPr>
          </a:p>
        </p:txBody>
      </p:sp>
      <p:sp>
        <p:nvSpPr>
          <p:cNvPr id="98307" name="Rectangle 3"/>
          <p:cNvSpPr/>
          <p:nvPr/>
        </p:nvSpPr>
        <p:spPr>
          <a:xfrm>
            <a:off x="0" y="519113"/>
            <a:ext cx="9144000" cy="884237"/>
          </a:xfrm>
          <a:prstGeom prst="rect">
            <a:avLst/>
          </a:prstGeom>
          <a:noFill/>
          <a:ln w="28575">
            <a:noFill/>
          </a:ln>
        </p:spPr>
        <p:txBody>
          <a:bodyPr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    </a:t>
            </a:r>
            <a:r>
              <a:rPr lang="zh-CN" altLang="en-US" sz="2400" b="1" dirty="0"/>
              <a:t>每个工作周期的操作需要分成若干步完成，为此将工作周期划分成若干</a:t>
            </a:r>
            <a:r>
              <a:rPr lang="zh-CN" altLang="en-US" sz="2800" b="1" dirty="0">
                <a:solidFill>
                  <a:srgbClr val="C00000"/>
                </a:solidFill>
              </a:rPr>
              <a:t>节拍</a:t>
            </a:r>
            <a:r>
              <a:rPr lang="zh-CN" altLang="en-US" sz="2400" b="1" dirty="0"/>
              <a:t>。</a:t>
            </a:r>
            <a:endParaRPr lang="zh-CN" altLang="en-US" sz="2400" b="1" dirty="0"/>
          </a:p>
        </p:txBody>
      </p:sp>
      <p:sp>
        <p:nvSpPr>
          <p:cNvPr id="98308" name="Rectangle 4"/>
          <p:cNvSpPr/>
          <p:nvPr/>
        </p:nvSpPr>
        <p:spPr>
          <a:xfrm>
            <a:off x="0" y="1376363"/>
            <a:ext cx="9144000" cy="1262062"/>
          </a:xfrm>
          <a:prstGeom prst="rect">
            <a:avLst/>
          </a:prstGeom>
          <a:noFill/>
          <a:ln w="28575">
            <a:noFill/>
          </a:ln>
        </p:spPr>
        <p:txBody>
          <a:bodyPr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latin typeface="宋体" panose="02010600030101010101" pitchFamily="2" charset="-122"/>
              </a:rPr>
              <a:t>    </a:t>
            </a:r>
            <a:r>
              <a:rPr lang="zh-CN" altLang="en-US" sz="2400" b="1" dirty="0">
                <a:latin typeface="宋体" panose="02010600030101010101" pitchFamily="2" charset="-122"/>
              </a:rPr>
              <a:t>在模型机中，为了简化时序控制，将</a:t>
            </a:r>
            <a:r>
              <a:rPr lang="en-US" altLang="zh-CN" sz="2400" b="1" dirty="0">
                <a:latin typeface="宋体" panose="02010600030101010101" pitchFamily="2" charset="-122"/>
              </a:rPr>
              <a:t>CPU</a:t>
            </a:r>
            <a:r>
              <a:rPr lang="zh-CN" altLang="en-US" sz="2400" b="1" dirty="0">
                <a:latin typeface="宋体" panose="02010600030101010101" pitchFamily="2" charset="-122"/>
              </a:rPr>
              <a:t>内部操作与访问主存的操作统一考虑。</a:t>
            </a:r>
            <a:r>
              <a:rPr lang="zh-CN" altLang="en-US" sz="2800" b="1" dirty="0">
                <a:solidFill>
                  <a:srgbClr val="C00000"/>
                </a:solidFill>
                <a:latin typeface="宋体" panose="02010600030101010101" pitchFamily="2" charset="-122"/>
              </a:rPr>
              <a:t>节拍宽度为最长微操作所需的时间</a:t>
            </a:r>
            <a:r>
              <a:rPr lang="zh-CN" altLang="en-US" sz="2400" b="1" dirty="0">
                <a:latin typeface="宋体" panose="02010600030101010101" pitchFamily="2" charset="-122"/>
              </a:rPr>
              <a:t>，即访问主存操作所需的时间。</a:t>
            </a:r>
            <a:r>
              <a:rPr lang="zh-CN" altLang="en-US" sz="2400" b="1" dirty="0">
                <a:ea typeface="黑体" panose="02010609060101010101" pitchFamily="49" charset="-122"/>
              </a:rPr>
              <a:t> </a:t>
            </a:r>
            <a:endParaRPr lang="zh-CN" altLang="en-US" sz="2400" b="1" dirty="0">
              <a:ea typeface="黑体" panose="02010609060101010101" pitchFamily="49" charset="-122"/>
            </a:endParaRPr>
          </a:p>
        </p:txBody>
      </p:sp>
      <p:sp>
        <p:nvSpPr>
          <p:cNvPr id="98309" name="Text Box 5"/>
          <p:cNvSpPr txBox="1"/>
          <p:nvPr/>
        </p:nvSpPr>
        <p:spPr>
          <a:xfrm>
            <a:off x="35560" y="2670493"/>
            <a:ext cx="2700338" cy="579437"/>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黑体" panose="02010609060101010101" pitchFamily="49" charset="-122"/>
                <a:ea typeface="黑体" panose="02010609060101010101" pitchFamily="49" charset="-122"/>
              </a:rPr>
              <a:t>3</a:t>
            </a:r>
            <a:r>
              <a:rPr lang="zh-CN" altLang="en-US" b="1" dirty="0">
                <a:latin typeface="黑体" panose="02010609060101010101" pitchFamily="49" charset="-122"/>
                <a:ea typeface="黑体" panose="02010609060101010101" pitchFamily="49" charset="-122"/>
              </a:rPr>
              <a:t>．工作脉冲</a:t>
            </a:r>
            <a:r>
              <a:rPr lang="en-US" altLang="zh-CN" b="1" dirty="0">
                <a:latin typeface="黑体" panose="02010609060101010101" pitchFamily="49" charset="-122"/>
                <a:ea typeface="黑体" panose="02010609060101010101" pitchFamily="49" charset="-122"/>
              </a:rPr>
              <a:t>P</a:t>
            </a:r>
            <a:endParaRPr lang="en-US" altLang="zh-CN" b="1" dirty="0">
              <a:latin typeface="黑体" panose="02010609060101010101" pitchFamily="49" charset="-122"/>
              <a:ea typeface="黑体" panose="02010609060101010101" pitchFamily="49" charset="-122"/>
            </a:endParaRPr>
          </a:p>
        </p:txBody>
      </p:sp>
      <p:sp>
        <p:nvSpPr>
          <p:cNvPr id="98311" name="Rectangle 7"/>
          <p:cNvSpPr/>
          <p:nvPr/>
        </p:nvSpPr>
        <p:spPr>
          <a:xfrm>
            <a:off x="36830" y="3212783"/>
            <a:ext cx="9144000" cy="1187450"/>
          </a:xfrm>
          <a:prstGeom prst="rect">
            <a:avLst/>
          </a:prstGeom>
          <a:noFill/>
          <a:ln w="28575">
            <a:noFill/>
          </a:ln>
        </p:spPr>
        <p:txBody>
          <a:bodyPr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latin typeface="宋体" panose="02010600030101010101" pitchFamily="2" charset="-122"/>
              </a:rPr>
              <a:t>    </a:t>
            </a:r>
            <a:r>
              <a:rPr lang="zh-CN" altLang="en-US" sz="2400" b="1" dirty="0">
                <a:latin typeface="宋体" panose="02010600030101010101" pitchFamily="2" charset="-122"/>
              </a:rPr>
              <a:t>在节拍中执行的有些操作需要同步定时脉冲，如将稳定的运算结果打入寄存器、周期状态切换等。为此，模型机在每个节拍的末尾发一个工作脉冲</a:t>
            </a:r>
            <a:r>
              <a:rPr lang="en-US" altLang="zh-CN" sz="2400" b="1" dirty="0">
                <a:latin typeface="宋体" panose="02010600030101010101" pitchFamily="2" charset="-122"/>
              </a:rPr>
              <a:t>P</a:t>
            </a:r>
            <a:r>
              <a:rPr lang="zh-CN" altLang="en-US" sz="2400" b="1" dirty="0">
                <a:latin typeface="宋体" panose="02010600030101010101" pitchFamily="2" charset="-122"/>
              </a:rPr>
              <a:t>，作为各种同步脉冲的来源，如左图。 </a:t>
            </a:r>
            <a:endParaRPr lang="zh-CN" altLang="en-US" sz="2400" b="1" dirty="0">
              <a:latin typeface="宋体" panose="02010600030101010101" pitchFamily="2" charset="-122"/>
            </a:endParaRPr>
          </a:p>
        </p:txBody>
      </p:sp>
      <p:sp>
        <p:nvSpPr>
          <p:cNvPr id="98313" name="Text Box 9"/>
          <p:cNvSpPr txBox="1"/>
          <p:nvPr/>
        </p:nvSpPr>
        <p:spPr>
          <a:xfrm>
            <a:off x="3420110" y="4375150"/>
            <a:ext cx="5704840" cy="2553335"/>
          </a:xfrm>
          <a:prstGeom prst="rect">
            <a:avLst/>
          </a:prstGeom>
          <a:noFill/>
          <a:ln w="2857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solidFill>
                  <a:schemeClr val="accent2"/>
                </a:solidFill>
                <a:latin typeface="宋体" panose="02010600030101010101" pitchFamily="2" charset="-122"/>
              </a:rPr>
              <a:t>工作脉冲</a:t>
            </a:r>
            <a:r>
              <a:rPr lang="en-US" altLang="zh-CN" sz="2400" b="1" dirty="0">
                <a:solidFill>
                  <a:srgbClr val="C00000"/>
                </a:solidFill>
                <a:latin typeface="宋体" panose="02010600030101010101" pitchFamily="2" charset="-122"/>
              </a:rPr>
              <a:t>P</a:t>
            </a:r>
            <a:r>
              <a:rPr lang="zh-CN" altLang="en-US" sz="2400" b="1" dirty="0">
                <a:solidFill>
                  <a:srgbClr val="C00000"/>
                </a:solidFill>
                <a:latin typeface="宋体" panose="02010600030101010101" pitchFamily="2" charset="-122"/>
              </a:rPr>
              <a:t>的前沿</a:t>
            </a:r>
            <a:r>
              <a:rPr lang="zh-CN" altLang="en-US" sz="2400" b="1" dirty="0">
                <a:solidFill>
                  <a:schemeClr val="accent2"/>
                </a:solidFill>
                <a:latin typeface="宋体" panose="02010600030101010101" pitchFamily="2" charset="-122"/>
              </a:rPr>
              <a:t>：</a:t>
            </a:r>
            <a:r>
              <a:rPr lang="zh-CN" altLang="en-US" sz="2000" b="1" dirty="0">
                <a:solidFill>
                  <a:srgbClr val="C00000"/>
                </a:solidFill>
                <a:latin typeface="宋体" panose="02010600030101010101" pitchFamily="2" charset="-122"/>
              </a:rPr>
              <a:t>上升沿</a:t>
            </a:r>
            <a:r>
              <a:rPr lang="zh-CN" altLang="en-US" sz="2000" b="1" dirty="0">
                <a:latin typeface="宋体" panose="02010600030101010101" pitchFamily="2" charset="-122"/>
              </a:rPr>
              <a:t>作为打入寄存器的定时信号，它标志着一次数据通路操作的完成。</a:t>
            </a:r>
            <a:endParaRPr lang="zh-CN" altLang="en-US" sz="2000" b="1" dirty="0">
              <a:latin typeface="宋体" panose="02010600030101010101" pitchFamily="2" charset="-122"/>
            </a:endParaRPr>
          </a:p>
          <a:p>
            <a:pPr marL="0" lvl="0" indent="0" eaLnBrk="1" hangingPunct="1">
              <a:spcBef>
                <a:spcPct val="50000"/>
              </a:spcBef>
              <a:buNone/>
            </a:pPr>
            <a:r>
              <a:rPr lang="en-US" altLang="zh-CN" sz="2400" b="1" dirty="0">
                <a:solidFill>
                  <a:srgbClr val="C00000"/>
                </a:solidFill>
                <a:latin typeface="宋体" panose="02010600030101010101" pitchFamily="2" charset="-122"/>
              </a:rPr>
              <a:t>P</a:t>
            </a:r>
            <a:r>
              <a:rPr lang="zh-CN" altLang="en-US" sz="2400" b="1" dirty="0">
                <a:solidFill>
                  <a:srgbClr val="C00000"/>
                </a:solidFill>
                <a:latin typeface="宋体" panose="02010600030101010101" pitchFamily="2" charset="-122"/>
              </a:rPr>
              <a:t>的后沿</a:t>
            </a:r>
            <a:r>
              <a:rPr lang="zh-CN" altLang="en-US" sz="2400" b="1" dirty="0">
                <a:solidFill>
                  <a:schemeClr val="accent2"/>
                </a:solidFill>
                <a:latin typeface="宋体" panose="02010600030101010101" pitchFamily="2" charset="-122"/>
              </a:rPr>
              <a:t>：</a:t>
            </a:r>
            <a:r>
              <a:rPr lang="zh-CN" altLang="en-US" sz="2000" b="1" dirty="0">
                <a:latin typeface="宋体" panose="02010600030101010101" pitchFamily="2" charset="-122"/>
              </a:rPr>
              <a:t>作为节拍、工作周期切换的定时信号，在此刻对节拍计数器</a:t>
            </a:r>
            <a:r>
              <a:rPr lang="en-US" altLang="zh-CN" sz="2000" b="1" dirty="0">
                <a:latin typeface="宋体" panose="02010600030101010101" pitchFamily="2" charset="-122"/>
              </a:rPr>
              <a:t>T</a:t>
            </a:r>
            <a:r>
              <a:rPr lang="zh-CN" altLang="en-US" sz="2000" b="1" dirty="0">
                <a:latin typeface="宋体" panose="02010600030101010101" pitchFamily="2" charset="-122"/>
              </a:rPr>
              <a:t>计数、打入新的工作周期状态。但是，由于触发器的脉冲端要求</a:t>
            </a:r>
            <a:r>
              <a:rPr lang="zh-CN" altLang="en-US" sz="2000" b="1" dirty="0">
                <a:solidFill>
                  <a:srgbClr val="C00000"/>
                </a:solidFill>
                <a:effectLst/>
                <a:latin typeface="宋体" panose="02010600030101010101" pitchFamily="2" charset="-122"/>
              </a:rPr>
              <a:t>上升沿</a:t>
            </a:r>
            <a:r>
              <a:rPr lang="zh-CN" altLang="en-US" sz="2000" b="1" dirty="0">
                <a:latin typeface="宋体" panose="02010600030101010101" pitchFamily="2" charset="-122"/>
              </a:rPr>
              <a:t>打入，因此节拍、周期等的切换实际上是利用</a:t>
            </a:r>
            <a:r>
              <a:rPr lang="en-US" altLang="zh-CN" sz="2000" b="1" dirty="0">
                <a:latin typeface="宋体" panose="02010600030101010101" pitchFamily="2" charset="-122"/>
              </a:rPr>
              <a:t>P</a:t>
            </a:r>
            <a:r>
              <a:rPr lang="zh-CN" altLang="en-US" sz="2000" b="1" dirty="0">
                <a:latin typeface="宋体" panose="02010600030101010101" pitchFamily="2" charset="-122"/>
              </a:rPr>
              <a:t>的反向脉冲</a:t>
            </a:r>
            <a:r>
              <a:rPr lang="zh-CN" altLang="en-US" sz="2000" b="1" dirty="0">
                <a:solidFill>
                  <a:srgbClr val="C00000"/>
                </a:solidFill>
                <a:latin typeface="宋体" panose="02010600030101010101" pitchFamily="2" charset="-122"/>
                <a:sym typeface="Symbol" panose="05050102010706020507" charset="0"/>
              </a:rPr>
              <a:t></a:t>
            </a:r>
            <a:r>
              <a:rPr lang="en-US" altLang="zh-CN" sz="2000" b="1" dirty="0">
                <a:solidFill>
                  <a:srgbClr val="C00000"/>
                </a:solidFill>
                <a:latin typeface="宋体" panose="02010600030101010101" pitchFamily="2" charset="-122"/>
                <a:sym typeface="Symbol" panose="05050102010706020507" charset="0"/>
              </a:rPr>
              <a:t>P</a:t>
            </a:r>
            <a:r>
              <a:rPr lang="zh-CN" altLang="en-US" sz="2000" b="1" dirty="0">
                <a:latin typeface="宋体" panose="02010600030101010101" pitchFamily="2" charset="-122"/>
                <a:sym typeface="Symbol" panose="05050102010706020507" charset="0"/>
              </a:rPr>
              <a:t>的上升沿实现</a:t>
            </a:r>
            <a:r>
              <a:rPr lang="zh-CN" altLang="en-US" sz="2000" b="1" dirty="0">
                <a:latin typeface="宋体" panose="02010600030101010101" pitchFamily="2" charset="-122"/>
              </a:rPr>
              <a:t>。</a:t>
            </a:r>
            <a:endParaRPr lang="en-US" altLang="zh-CN" sz="2000" b="1" dirty="0">
              <a:solidFill>
                <a:srgbClr val="C00000"/>
              </a:solidFill>
              <a:latin typeface="宋体" panose="02010600030101010101" pitchFamily="2" charset="-122"/>
              <a:sym typeface="Symbol" panose="05050102010706020507" charset="0"/>
            </a:endParaRPr>
          </a:p>
        </p:txBody>
      </p:sp>
      <p:cxnSp>
        <p:nvCxnSpPr>
          <p:cNvPr id="4" name="直接连接符 3"/>
          <p:cNvCxnSpPr/>
          <p:nvPr/>
        </p:nvCxnSpPr>
        <p:spPr>
          <a:xfrm>
            <a:off x="438150" y="5110480"/>
            <a:ext cx="566420" cy="0"/>
          </a:xfrm>
          <a:prstGeom prst="line">
            <a:avLst/>
          </a:prstGeom>
          <a:solidFill>
            <a:srgbClr val="FFFF00"/>
          </a:solidFill>
          <a:ln w="28575" cap="flat" cmpd="sng" algn="ctr">
            <a:solidFill>
              <a:srgbClr val="000000"/>
            </a:solidFill>
            <a:prstDash val="solid"/>
            <a:round/>
            <a:headEnd type="none" w="med" len="med"/>
            <a:tailEnd type="none" w="med" len="med"/>
          </a:ln>
        </p:spPr>
      </p:cxnSp>
      <p:cxnSp>
        <p:nvCxnSpPr>
          <p:cNvPr id="5" name="直接连接符 4"/>
          <p:cNvCxnSpPr/>
          <p:nvPr/>
        </p:nvCxnSpPr>
        <p:spPr>
          <a:xfrm flipH="1">
            <a:off x="1004570" y="4681855"/>
            <a:ext cx="635" cy="428625"/>
          </a:xfrm>
          <a:prstGeom prst="line">
            <a:avLst/>
          </a:prstGeom>
          <a:solidFill>
            <a:srgbClr val="FFFF00"/>
          </a:solidFill>
          <a:ln w="28575" cap="flat" cmpd="sng" algn="ctr">
            <a:solidFill>
              <a:srgbClr val="000000"/>
            </a:solidFill>
            <a:prstDash val="solid"/>
            <a:round/>
            <a:headEnd type="none" w="med" len="med"/>
            <a:tailEnd type="none" w="med" len="med"/>
          </a:ln>
        </p:spPr>
      </p:cxnSp>
      <p:cxnSp>
        <p:nvCxnSpPr>
          <p:cNvPr id="6" name="直接连接符 5"/>
          <p:cNvCxnSpPr/>
          <p:nvPr/>
        </p:nvCxnSpPr>
        <p:spPr>
          <a:xfrm flipH="1">
            <a:off x="2733675" y="4681855"/>
            <a:ext cx="635" cy="428625"/>
          </a:xfrm>
          <a:prstGeom prst="line">
            <a:avLst/>
          </a:prstGeom>
          <a:solidFill>
            <a:srgbClr val="FFFF00"/>
          </a:solidFill>
          <a:ln w="28575" cap="flat" cmpd="sng" algn="ctr">
            <a:solidFill>
              <a:srgbClr val="000000"/>
            </a:solidFill>
            <a:prstDash val="solid"/>
            <a:round/>
            <a:headEnd type="none" w="med" len="med"/>
            <a:tailEnd type="none" w="med" len="med"/>
          </a:ln>
        </p:spPr>
      </p:cxnSp>
      <p:cxnSp>
        <p:nvCxnSpPr>
          <p:cNvPr id="7" name="直接连接符 6"/>
          <p:cNvCxnSpPr/>
          <p:nvPr/>
        </p:nvCxnSpPr>
        <p:spPr>
          <a:xfrm>
            <a:off x="1004570" y="4681855"/>
            <a:ext cx="1729740" cy="0"/>
          </a:xfrm>
          <a:prstGeom prst="line">
            <a:avLst/>
          </a:prstGeom>
          <a:solidFill>
            <a:srgbClr val="FFFF00"/>
          </a:solidFill>
          <a:ln w="28575" cap="flat" cmpd="sng" algn="ctr">
            <a:solidFill>
              <a:srgbClr val="000000"/>
            </a:solidFill>
            <a:prstDash val="solid"/>
            <a:round/>
            <a:headEnd type="none" w="med" len="med"/>
            <a:tailEnd type="none" w="med" len="med"/>
          </a:ln>
        </p:spPr>
      </p:cxnSp>
      <p:cxnSp>
        <p:nvCxnSpPr>
          <p:cNvPr id="8" name="直接连接符 7"/>
          <p:cNvCxnSpPr/>
          <p:nvPr/>
        </p:nvCxnSpPr>
        <p:spPr>
          <a:xfrm>
            <a:off x="2733040" y="5110480"/>
            <a:ext cx="566420" cy="0"/>
          </a:xfrm>
          <a:prstGeom prst="line">
            <a:avLst/>
          </a:prstGeom>
          <a:solidFill>
            <a:srgbClr val="FFFF00"/>
          </a:solidFill>
          <a:ln w="28575" cap="flat" cmpd="sng" algn="ctr">
            <a:solidFill>
              <a:srgbClr val="000000"/>
            </a:solidFill>
            <a:prstDash val="solid"/>
            <a:round/>
            <a:headEnd type="none" w="med" len="med"/>
            <a:tailEnd type="none" w="med" len="med"/>
          </a:ln>
        </p:spPr>
      </p:cxnSp>
      <p:cxnSp>
        <p:nvCxnSpPr>
          <p:cNvPr id="9" name="直接连接符 8"/>
          <p:cNvCxnSpPr/>
          <p:nvPr/>
        </p:nvCxnSpPr>
        <p:spPr>
          <a:xfrm>
            <a:off x="1005205" y="5801995"/>
            <a:ext cx="1430020" cy="0"/>
          </a:xfrm>
          <a:prstGeom prst="line">
            <a:avLst/>
          </a:prstGeom>
          <a:solidFill>
            <a:srgbClr val="FFFF00"/>
          </a:solidFill>
          <a:ln w="28575" cap="flat" cmpd="sng" algn="ctr">
            <a:solidFill>
              <a:srgbClr val="000000"/>
            </a:solidFill>
            <a:prstDash val="solid"/>
            <a:round/>
            <a:headEnd type="none" w="med" len="med"/>
            <a:tailEnd type="none" w="med" len="med"/>
          </a:ln>
        </p:spPr>
      </p:cxnSp>
      <p:cxnSp>
        <p:nvCxnSpPr>
          <p:cNvPr id="10" name="直接连接符 9"/>
          <p:cNvCxnSpPr/>
          <p:nvPr/>
        </p:nvCxnSpPr>
        <p:spPr>
          <a:xfrm flipH="1">
            <a:off x="2434590" y="5373370"/>
            <a:ext cx="635" cy="428625"/>
          </a:xfrm>
          <a:prstGeom prst="line">
            <a:avLst/>
          </a:prstGeom>
          <a:solidFill>
            <a:srgbClr val="FFFF00"/>
          </a:solidFill>
          <a:ln w="28575" cap="flat" cmpd="sng" algn="ctr">
            <a:solidFill>
              <a:srgbClr val="000000"/>
            </a:solidFill>
            <a:prstDash val="solid"/>
            <a:round/>
            <a:headEnd type="triangle" w="med" len="med"/>
            <a:tailEnd type="none" w="med" len="med"/>
          </a:ln>
        </p:spPr>
      </p:cxnSp>
      <p:cxnSp>
        <p:nvCxnSpPr>
          <p:cNvPr id="11" name="直接连接符 10"/>
          <p:cNvCxnSpPr/>
          <p:nvPr/>
        </p:nvCxnSpPr>
        <p:spPr>
          <a:xfrm flipH="1">
            <a:off x="2724150" y="5373370"/>
            <a:ext cx="635" cy="428625"/>
          </a:xfrm>
          <a:prstGeom prst="line">
            <a:avLst/>
          </a:prstGeom>
          <a:solidFill>
            <a:srgbClr val="FFFF00"/>
          </a:solidFill>
          <a:ln w="28575" cap="flat" cmpd="sng" algn="ctr">
            <a:solidFill>
              <a:srgbClr val="000000"/>
            </a:solidFill>
            <a:prstDash val="solid"/>
            <a:round/>
            <a:headEnd type="none" w="med" len="med"/>
            <a:tailEnd type="triangle" w="med" len="med"/>
          </a:ln>
        </p:spPr>
      </p:cxnSp>
      <p:cxnSp>
        <p:nvCxnSpPr>
          <p:cNvPr id="12" name="直接连接符 11"/>
          <p:cNvCxnSpPr/>
          <p:nvPr/>
        </p:nvCxnSpPr>
        <p:spPr>
          <a:xfrm>
            <a:off x="2435225" y="5373370"/>
            <a:ext cx="289560" cy="0"/>
          </a:xfrm>
          <a:prstGeom prst="line">
            <a:avLst/>
          </a:prstGeom>
          <a:solidFill>
            <a:srgbClr val="FFFF00"/>
          </a:solidFill>
          <a:ln w="28575" cap="flat" cmpd="sng" algn="ctr">
            <a:solidFill>
              <a:srgbClr val="000000"/>
            </a:solidFill>
            <a:prstDash val="solid"/>
            <a:round/>
            <a:headEnd type="none" w="med" len="med"/>
            <a:tailEnd type="none" w="med" len="med"/>
          </a:ln>
        </p:spPr>
      </p:cxnSp>
      <p:cxnSp>
        <p:nvCxnSpPr>
          <p:cNvPr id="13" name="直接连接符 12"/>
          <p:cNvCxnSpPr/>
          <p:nvPr/>
        </p:nvCxnSpPr>
        <p:spPr>
          <a:xfrm>
            <a:off x="2723515" y="5801995"/>
            <a:ext cx="566420" cy="0"/>
          </a:xfrm>
          <a:prstGeom prst="line">
            <a:avLst/>
          </a:prstGeom>
          <a:solidFill>
            <a:srgbClr val="FFFF00"/>
          </a:solidFill>
          <a:ln w="28575" cap="flat" cmpd="sng" algn="ctr">
            <a:solidFill>
              <a:srgbClr val="000000"/>
            </a:solidFill>
            <a:prstDash val="solid"/>
            <a:round/>
            <a:headEnd type="none" w="med" len="med"/>
            <a:tailEnd type="none" w="med" len="med"/>
          </a:ln>
        </p:spPr>
      </p:cxnSp>
      <p:cxnSp>
        <p:nvCxnSpPr>
          <p:cNvPr id="14" name="直接连接符 13"/>
          <p:cNvCxnSpPr/>
          <p:nvPr/>
        </p:nvCxnSpPr>
        <p:spPr>
          <a:xfrm>
            <a:off x="2737485" y="4375150"/>
            <a:ext cx="0" cy="2434590"/>
          </a:xfrm>
          <a:prstGeom prst="line">
            <a:avLst/>
          </a:prstGeom>
          <a:solidFill>
            <a:srgbClr val="FFFF00"/>
          </a:solidFill>
          <a:ln w="3175" cap="flat" cmpd="sng" algn="ctr">
            <a:solidFill>
              <a:srgbClr val="000000"/>
            </a:solidFill>
            <a:prstDash val="dash"/>
            <a:round/>
            <a:headEnd type="none" w="med" len="med"/>
            <a:tailEnd type="none" w="med" len="med"/>
          </a:ln>
        </p:spPr>
      </p:cxnSp>
      <p:cxnSp>
        <p:nvCxnSpPr>
          <p:cNvPr id="15" name="直接连接符 14"/>
          <p:cNvCxnSpPr/>
          <p:nvPr/>
        </p:nvCxnSpPr>
        <p:spPr>
          <a:xfrm>
            <a:off x="1005205" y="6165215"/>
            <a:ext cx="1440180" cy="0"/>
          </a:xfrm>
          <a:prstGeom prst="line">
            <a:avLst/>
          </a:prstGeom>
          <a:solidFill>
            <a:srgbClr val="FFFF00"/>
          </a:solidFill>
          <a:ln w="28575" cap="flat" cmpd="sng" algn="ctr">
            <a:solidFill>
              <a:srgbClr val="000000"/>
            </a:solidFill>
            <a:prstDash val="solid"/>
            <a:round/>
            <a:headEnd type="none" w="med" len="med"/>
            <a:tailEnd type="none" w="med" len="med"/>
          </a:ln>
        </p:spPr>
      </p:cxnSp>
      <p:cxnSp>
        <p:nvCxnSpPr>
          <p:cNvPr id="16" name="直接连接符 15"/>
          <p:cNvCxnSpPr/>
          <p:nvPr/>
        </p:nvCxnSpPr>
        <p:spPr>
          <a:xfrm flipH="1">
            <a:off x="2444115" y="6165215"/>
            <a:ext cx="635" cy="428625"/>
          </a:xfrm>
          <a:prstGeom prst="line">
            <a:avLst/>
          </a:prstGeom>
          <a:solidFill>
            <a:srgbClr val="FFFF00"/>
          </a:solidFill>
          <a:ln w="28575" cap="flat" cmpd="sng" algn="ctr">
            <a:solidFill>
              <a:srgbClr val="000000"/>
            </a:solidFill>
            <a:prstDash val="solid"/>
            <a:round/>
            <a:headEnd type="none" w="med" len="med"/>
            <a:tailEnd type="none" w="med" len="med"/>
          </a:ln>
        </p:spPr>
      </p:cxnSp>
      <p:cxnSp>
        <p:nvCxnSpPr>
          <p:cNvPr id="17" name="直接连接符 16"/>
          <p:cNvCxnSpPr/>
          <p:nvPr/>
        </p:nvCxnSpPr>
        <p:spPr>
          <a:xfrm flipH="1">
            <a:off x="2733675" y="6165215"/>
            <a:ext cx="635" cy="428625"/>
          </a:xfrm>
          <a:prstGeom prst="line">
            <a:avLst/>
          </a:prstGeom>
          <a:solidFill>
            <a:srgbClr val="FFFF00"/>
          </a:solidFill>
          <a:ln w="28575" cap="flat" cmpd="sng" algn="ctr">
            <a:solidFill>
              <a:srgbClr val="C00000"/>
            </a:solidFill>
            <a:prstDash val="solid"/>
            <a:round/>
            <a:headEnd type="triangle" w="med" len="med"/>
            <a:tailEnd type="none" w="med" len="med"/>
          </a:ln>
        </p:spPr>
      </p:cxnSp>
      <p:cxnSp>
        <p:nvCxnSpPr>
          <p:cNvPr id="18" name="直接连接符 17"/>
          <p:cNvCxnSpPr/>
          <p:nvPr/>
        </p:nvCxnSpPr>
        <p:spPr>
          <a:xfrm>
            <a:off x="2446020" y="6593840"/>
            <a:ext cx="289560" cy="0"/>
          </a:xfrm>
          <a:prstGeom prst="line">
            <a:avLst/>
          </a:prstGeom>
          <a:solidFill>
            <a:srgbClr val="FFFF00"/>
          </a:solidFill>
          <a:ln w="28575" cap="flat" cmpd="sng" algn="ctr">
            <a:solidFill>
              <a:srgbClr val="000000"/>
            </a:solidFill>
            <a:prstDash val="solid"/>
            <a:round/>
            <a:headEnd type="none" w="med" len="med"/>
            <a:tailEnd type="none" w="med" len="med"/>
          </a:ln>
        </p:spPr>
      </p:cxnSp>
      <p:cxnSp>
        <p:nvCxnSpPr>
          <p:cNvPr id="19" name="直接连接符 18"/>
          <p:cNvCxnSpPr/>
          <p:nvPr/>
        </p:nvCxnSpPr>
        <p:spPr>
          <a:xfrm>
            <a:off x="2736215" y="6165215"/>
            <a:ext cx="566420" cy="0"/>
          </a:xfrm>
          <a:prstGeom prst="line">
            <a:avLst/>
          </a:prstGeom>
          <a:solidFill>
            <a:srgbClr val="FFFF00"/>
          </a:solidFill>
          <a:ln w="28575" cap="flat" cmpd="sng" algn="ctr">
            <a:solidFill>
              <a:srgbClr val="000000"/>
            </a:solidFill>
            <a:prstDash val="solid"/>
            <a:round/>
            <a:headEnd type="none" w="med" len="med"/>
            <a:tailEnd type="none" w="med" len="med"/>
          </a:ln>
        </p:spPr>
      </p:cxnSp>
      <p:sp>
        <p:nvSpPr>
          <p:cNvPr id="20" name="文本框 19"/>
          <p:cNvSpPr txBox="1"/>
          <p:nvPr/>
        </p:nvSpPr>
        <p:spPr>
          <a:xfrm>
            <a:off x="-3175" y="4793615"/>
            <a:ext cx="479425" cy="398780"/>
          </a:xfrm>
          <a:prstGeom prst="rect">
            <a:avLst/>
          </a:prstGeom>
          <a:noFill/>
        </p:spPr>
        <p:txBody>
          <a:bodyPr wrap="square" rtlCol="0">
            <a:spAutoFit/>
          </a:bodyPr>
          <a:p>
            <a:r>
              <a:rPr lang="en-US" altLang="zh-CN"/>
              <a:t>T</a:t>
            </a:r>
            <a:endParaRPr lang="en-US" altLang="zh-CN"/>
          </a:p>
        </p:txBody>
      </p:sp>
      <p:sp>
        <p:nvSpPr>
          <p:cNvPr id="21" name="文本框 20"/>
          <p:cNvSpPr txBox="1"/>
          <p:nvPr/>
        </p:nvSpPr>
        <p:spPr>
          <a:xfrm>
            <a:off x="-3175" y="5539105"/>
            <a:ext cx="479425" cy="398780"/>
          </a:xfrm>
          <a:prstGeom prst="rect">
            <a:avLst/>
          </a:prstGeom>
          <a:noFill/>
        </p:spPr>
        <p:txBody>
          <a:bodyPr wrap="square" rtlCol="0">
            <a:spAutoFit/>
          </a:bodyPr>
          <a:p>
            <a:r>
              <a:rPr lang="en-US" altLang="zh-CN"/>
              <a:t>P</a:t>
            </a:r>
            <a:endParaRPr lang="en-US" altLang="zh-CN"/>
          </a:p>
        </p:txBody>
      </p:sp>
      <p:grpSp>
        <p:nvGrpSpPr>
          <p:cNvPr id="36" name="组合 35"/>
          <p:cNvGrpSpPr/>
          <p:nvPr/>
        </p:nvGrpSpPr>
        <p:grpSpPr>
          <a:xfrm rot="0">
            <a:off x="-3175" y="6089650"/>
            <a:ext cx="478790" cy="398780"/>
            <a:chOff x="1417" y="4379"/>
            <a:chExt cx="754" cy="628"/>
          </a:xfrm>
        </p:grpSpPr>
        <p:sp>
          <p:nvSpPr>
            <p:cNvPr id="22" name="文本框 21"/>
            <p:cNvSpPr txBox="1"/>
            <p:nvPr/>
          </p:nvSpPr>
          <p:spPr>
            <a:xfrm>
              <a:off x="1417" y="4379"/>
              <a:ext cx="755" cy="628"/>
            </a:xfrm>
            <a:prstGeom prst="rect">
              <a:avLst/>
            </a:prstGeom>
            <a:noFill/>
          </p:spPr>
          <p:txBody>
            <a:bodyPr wrap="square" rtlCol="0">
              <a:spAutoFit/>
            </a:bodyPr>
            <a:p>
              <a:r>
                <a:rPr lang="en-US" altLang="zh-CN"/>
                <a:t>P</a:t>
              </a:r>
              <a:endParaRPr lang="en-US" altLang="zh-CN"/>
            </a:p>
          </p:txBody>
        </p:sp>
        <p:cxnSp>
          <p:nvCxnSpPr>
            <p:cNvPr id="23" name="直接连接符 22"/>
            <p:cNvCxnSpPr/>
            <p:nvPr/>
          </p:nvCxnSpPr>
          <p:spPr>
            <a:xfrm>
              <a:off x="1563" y="4423"/>
              <a:ext cx="232" cy="0"/>
            </a:xfrm>
            <a:prstGeom prst="line">
              <a:avLst/>
            </a:prstGeom>
            <a:solidFill>
              <a:srgbClr val="FFFF00"/>
            </a:solidFill>
            <a:ln w="28575" cap="flat" cmpd="sng" algn="ctr">
              <a:solidFill>
                <a:srgbClr val="000000"/>
              </a:solidFill>
              <a:prstDash val="solid"/>
              <a:round/>
              <a:headEnd type="none" w="med" len="med"/>
              <a:tailEnd type="none" w="med" len="med"/>
            </a:ln>
          </p:spPr>
        </p:cxnSp>
      </p:grpSp>
      <p:cxnSp>
        <p:nvCxnSpPr>
          <p:cNvPr id="28" name="直接连接符 27"/>
          <p:cNvCxnSpPr/>
          <p:nvPr/>
        </p:nvCxnSpPr>
        <p:spPr>
          <a:xfrm flipH="1">
            <a:off x="716915" y="5423535"/>
            <a:ext cx="635" cy="428625"/>
          </a:xfrm>
          <a:prstGeom prst="line">
            <a:avLst/>
          </a:prstGeom>
          <a:solidFill>
            <a:srgbClr val="FFFF00"/>
          </a:solidFill>
          <a:ln w="28575" cap="flat" cmpd="sng" algn="ctr">
            <a:solidFill>
              <a:srgbClr val="000000"/>
            </a:solidFill>
            <a:prstDash val="solid"/>
            <a:round/>
            <a:headEnd type="triangle" w="med" len="med"/>
            <a:tailEnd type="none" w="med" len="med"/>
          </a:ln>
        </p:spPr>
      </p:cxnSp>
      <p:cxnSp>
        <p:nvCxnSpPr>
          <p:cNvPr id="29" name="直接连接符 28"/>
          <p:cNvCxnSpPr/>
          <p:nvPr/>
        </p:nvCxnSpPr>
        <p:spPr>
          <a:xfrm flipH="1">
            <a:off x="1006475" y="5423535"/>
            <a:ext cx="635" cy="428625"/>
          </a:xfrm>
          <a:prstGeom prst="line">
            <a:avLst/>
          </a:prstGeom>
          <a:solidFill>
            <a:srgbClr val="FFFF00"/>
          </a:solidFill>
          <a:ln w="28575" cap="flat" cmpd="sng" algn="ctr">
            <a:solidFill>
              <a:srgbClr val="000000"/>
            </a:solidFill>
            <a:prstDash val="solid"/>
            <a:round/>
            <a:headEnd type="none" w="med" len="med"/>
            <a:tailEnd type="triangle" w="med" len="med"/>
          </a:ln>
        </p:spPr>
      </p:cxnSp>
      <p:cxnSp>
        <p:nvCxnSpPr>
          <p:cNvPr id="30" name="直接连接符 29"/>
          <p:cNvCxnSpPr/>
          <p:nvPr/>
        </p:nvCxnSpPr>
        <p:spPr>
          <a:xfrm>
            <a:off x="717550" y="5423535"/>
            <a:ext cx="289560" cy="0"/>
          </a:xfrm>
          <a:prstGeom prst="line">
            <a:avLst/>
          </a:prstGeom>
          <a:solidFill>
            <a:srgbClr val="FFFF00"/>
          </a:solidFill>
          <a:ln w="28575" cap="flat" cmpd="sng" algn="ctr">
            <a:solidFill>
              <a:srgbClr val="000000"/>
            </a:solidFill>
            <a:prstDash val="solid"/>
            <a:round/>
            <a:headEnd type="none" w="med" len="med"/>
            <a:tailEnd type="none" w="med" len="med"/>
          </a:ln>
        </p:spPr>
      </p:cxnSp>
      <p:cxnSp>
        <p:nvCxnSpPr>
          <p:cNvPr id="31" name="直接连接符 30"/>
          <p:cNvCxnSpPr/>
          <p:nvPr/>
        </p:nvCxnSpPr>
        <p:spPr>
          <a:xfrm>
            <a:off x="438150" y="5852160"/>
            <a:ext cx="279400" cy="0"/>
          </a:xfrm>
          <a:prstGeom prst="line">
            <a:avLst/>
          </a:prstGeom>
          <a:solidFill>
            <a:srgbClr val="FFFF00"/>
          </a:solidFill>
          <a:ln w="28575" cap="flat" cmpd="sng" algn="ctr">
            <a:solidFill>
              <a:srgbClr val="000000"/>
            </a:solidFill>
            <a:prstDash val="solid"/>
            <a:round/>
            <a:headEnd type="none" w="med" len="med"/>
            <a:tailEnd type="none" w="med" len="med"/>
          </a:ln>
        </p:spPr>
      </p:cxnSp>
      <p:cxnSp>
        <p:nvCxnSpPr>
          <p:cNvPr id="32" name="直接连接符 31"/>
          <p:cNvCxnSpPr/>
          <p:nvPr/>
        </p:nvCxnSpPr>
        <p:spPr>
          <a:xfrm flipH="1">
            <a:off x="705485" y="6165215"/>
            <a:ext cx="635" cy="428625"/>
          </a:xfrm>
          <a:prstGeom prst="line">
            <a:avLst/>
          </a:prstGeom>
          <a:solidFill>
            <a:srgbClr val="FFFF00"/>
          </a:solidFill>
          <a:ln w="28575" cap="flat" cmpd="sng" algn="ctr">
            <a:solidFill>
              <a:srgbClr val="000000"/>
            </a:solidFill>
            <a:prstDash val="solid"/>
            <a:round/>
            <a:headEnd type="none" w="med" len="med"/>
            <a:tailEnd type="none" w="med" len="med"/>
          </a:ln>
        </p:spPr>
      </p:cxnSp>
      <p:cxnSp>
        <p:nvCxnSpPr>
          <p:cNvPr id="33" name="直接连接符 32"/>
          <p:cNvCxnSpPr/>
          <p:nvPr/>
        </p:nvCxnSpPr>
        <p:spPr>
          <a:xfrm flipH="1">
            <a:off x="995045" y="6165215"/>
            <a:ext cx="635" cy="428625"/>
          </a:xfrm>
          <a:prstGeom prst="line">
            <a:avLst/>
          </a:prstGeom>
          <a:solidFill>
            <a:srgbClr val="FFFF00"/>
          </a:solidFill>
          <a:ln w="28575" cap="flat" cmpd="sng" algn="ctr">
            <a:solidFill>
              <a:srgbClr val="C00000"/>
            </a:solidFill>
            <a:prstDash val="solid"/>
            <a:round/>
            <a:headEnd type="triangle" w="med" len="med"/>
            <a:tailEnd type="none" w="med" len="med"/>
          </a:ln>
        </p:spPr>
      </p:cxnSp>
      <p:cxnSp>
        <p:nvCxnSpPr>
          <p:cNvPr id="34" name="直接连接符 33"/>
          <p:cNvCxnSpPr/>
          <p:nvPr/>
        </p:nvCxnSpPr>
        <p:spPr>
          <a:xfrm>
            <a:off x="707390" y="6593840"/>
            <a:ext cx="289560" cy="0"/>
          </a:xfrm>
          <a:prstGeom prst="line">
            <a:avLst/>
          </a:prstGeom>
          <a:solidFill>
            <a:srgbClr val="FFFF00"/>
          </a:solidFill>
          <a:ln w="28575" cap="flat" cmpd="sng" algn="ctr">
            <a:solidFill>
              <a:srgbClr val="000000"/>
            </a:solidFill>
            <a:prstDash val="solid"/>
            <a:round/>
            <a:headEnd type="none" w="med" len="med"/>
            <a:tailEnd type="none" w="med" len="med"/>
          </a:ln>
        </p:spPr>
      </p:cxnSp>
      <p:cxnSp>
        <p:nvCxnSpPr>
          <p:cNvPr id="35" name="直接连接符 34"/>
          <p:cNvCxnSpPr/>
          <p:nvPr/>
        </p:nvCxnSpPr>
        <p:spPr>
          <a:xfrm>
            <a:off x="426085" y="6162040"/>
            <a:ext cx="279400" cy="0"/>
          </a:xfrm>
          <a:prstGeom prst="line">
            <a:avLst/>
          </a:prstGeom>
          <a:solidFill>
            <a:srgbClr val="FFFF00"/>
          </a:solidFill>
          <a:ln w="28575" cap="flat" cmpd="sng" algn="ctr">
            <a:solidFill>
              <a:srgbClr val="000000"/>
            </a:solidFill>
            <a:prstDash val="solid"/>
            <a:round/>
            <a:headEnd type="none" w="med" len="med"/>
            <a:tailEnd type="none" w="med" len="med"/>
          </a:ln>
        </p:spPr>
      </p:cxnSp>
      <p:cxnSp>
        <p:nvCxnSpPr>
          <p:cNvPr id="37" name="直接连接符 36"/>
          <p:cNvCxnSpPr/>
          <p:nvPr/>
        </p:nvCxnSpPr>
        <p:spPr>
          <a:xfrm>
            <a:off x="998220" y="4434205"/>
            <a:ext cx="0" cy="2434590"/>
          </a:xfrm>
          <a:prstGeom prst="line">
            <a:avLst/>
          </a:prstGeom>
          <a:solidFill>
            <a:srgbClr val="FFFF00"/>
          </a:solidFill>
          <a:ln w="3175" cap="flat" cmpd="sng" algn="ctr">
            <a:solidFill>
              <a:srgbClr val="000000"/>
            </a:solidFill>
            <a:prstDash val="dash"/>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8306"/>
                                        </p:tgtEl>
                                        <p:attrNameLst>
                                          <p:attrName>style.visibility</p:attrName>
                                        </p:attrNameLst>
                                      </p:cBhvr>
                                      <p:to>
                                        <p:strVal val="visible"/>
                                      </p:to>
                                    </p:set>
                                    <p:animEffect transition="in" filter="blinds(horizontal)">
                                      <p:cBhvr>
                                        <p:cTn id="7" dur="500"/>
                                        <p:tgtEl>
                                          <p:spTgt spid="9830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9830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9830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8309"/>
                                        </p:tgtEl>
                                        <p:attrNameLst>
                                          <p:attrName>style.visibility</p:attrName>
                                        </p:attrNameLst>
                                      </p:cBhvr>
                                      <p:to>
                                        <p:strVal val="visible"/>
                                      </p:to>
                                    </p:set>
                                    <p:animEffect transition="in" filter="blinds(horizontal)">
                                      <p:cBhvr>
                                        <p:cTn id="20" dur="500"/>
                                        <p:tgtEl>
                                          <p:spTgt spid="98309"/>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983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983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6" grpId="0"/>
      <p:bldP spid="98307" grpId="0"/>
      <p:bldP spid="98308" grpId="0"/>
      <p:bldP spid="98309" grpId="0"/>
      <p:bldP spid="98311" grpId="0"/>
      <p:bldP spid="98313"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Rectangle 2"/>
          <p:cNvSpPr/>
          <p:nvPr/>
        </p:nvSpPr>
        <p:spPr>
          <a:xfrm>
            <a:off x="215900" y="306388"/>
            <a:ext cx="4284663" cy="690562"/>
          </a:xfrm>
          <a:prstGeom prst="rect">
            <a:avLst/>
          </a:prstGeom>
          <a:noFill/>
          <a:ln w="28575">
            <a:noFill/>
          </a:ln>
        </p:spPr>
        <p:txBody>
          <a:bodyPr tIns="101568" bIns="101568"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b="1" dirty="0">
                <a:latin typeface="黑体" panose="02010609060101010101" pitchFamily="49" charset="-122"/>
                <a:ea typeface="黑体" panose="02010609060101010101" pitchFamily="49" charset="-122"/>
              </a:rPr>
              <a:t>3.4.3  </a:t>
            </a:r>
            <a:r>
              <a:rPr lang="zh-CN" altLang="en-US" b="1" dirty="0">
                <a:latin typeface="黑体" panose="02010609060101010101" pitchFamily="49" charset="-122"/>
                <a:ea typeface="黑体" panose="02010609060101010101" pitchFamily="49" charset="-122"/>
              </a:rPr>
              <a:t>指令流程</a:t>
            </a:r>
            <a:endParaRPr lang="zh-CN" altLang="en-US" sz="1800" b="1" dirty="0"/>
          </a:p>
        </p:txBody>
      </p:sp>
      <p:sp>
        <p:nvSpPr>
          <p:cNvPr id="99331" name="Rectangle 3"/>
          <p:cNvSpPr/>
          <p:nvPr/>
        </p:nvSpPr>
        <p:spPr>
          <a:xfrm>
            <a:off x="9525" y="1022350"/>
            <a:ext cx="9144000" cy="946150"/>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latin typeface="宋体" panose="02010600030101010101" pitchFamily="2" charset="-122"/>
              </a:rPr>
              <a:t>    </a:t>
            </a:r>
            <a:r>
              <a:rPr lang="zh-CN" altLang="en-US" sz="2400" b="1" dirty="0">
                <a:latin typeface="宋体" panose="02010600030101010101" pitchFamily="2" charset="-122"/>
              </a:rPr>
              <a:t>分析指令流程是为了在寄存器这一层次分析</a:t>
            </a:r>
            <a:r>
              <a:rPr lang="zh-CN" altLang="en-US" sz="2800" b="1" dirty="0">
                <a:solidFill>
                  <a:srgbClr val="C00000"/>
                </a:solidFill>
                <a:latin typeface="宋体" panose="02010600030101010101" pitchFamily="2" charset="-122"/>
              </a:rPr>
              <a:t>指令的读取</a:t>
            </a:r>
            <a:r>
              <a:rPr lang="zh-CN" altLang="en-US" sz="2800" b="1" dirty="0">
                <a:solidFill>
                  <a:srgbClr val="3333FF"/>
                </a:solidFill>
                <a:latin typeface="宋体" panose="02010600030101010101" pitchFamily="2" charset="-122"/>
              </a:rPr>
              <a:t>与</a:t>
            </a:r>
            <a:r>
              <a:rPr lang="zh-CN" altLang="en-US" sz="2800" b="1" dirty="0">
                <a:solidFill>
                  <a:srgbClr val="C00000"/>
                </a:solidFill>
                <a:latin typeface="宋体" panose="02010600030101010101" pitchFamily="2" charset="-122"/>
              </a:rPr>
              <a:t>执行过程</a:t>
            </a:r>
            <a:r>
              <a:rPr lang="zh-CN" altLang="en-US" sz="2400" b="1" dirty="0">
                <a:latin typeface="宋体" panose="02010600030101010101" pitchFamily="2" charset="-122"/>
              </a:rPr>
              <a:t>，也就是讨论</a:t>
            </a:r>
            <a:r>
              <a:rPr lang="en-US" altLang="zh-CN" sz="2400" b="1" dirty="0">
                <a:latin typeface="宋体" panose="02010600030101010101" pitchFamily="2" charset="-122"/>
              </a:rPr>
              <a:t>CPU</a:t>
            </a:r>
            <a:r>
              <a:rPr lang="zh-CN" altLang="en-US" sz="2400" b="1" dirty="0">
                <a:latin typeface="宋体" panose="02010600030101010101" pitchFamily="2" charset="-122"/>
              </a:rPr>
              <a:t>的</a:t>
            </a:r>
            <a:r>
              <a:rPr lang="zh-CN" altLang="en-US" sz="2800" b="1" dirty="0">
                <a:solidFill>
                  <a:srgbClr val="3333FF"/>
                </a:solidFill>
                <a:latin typeface="宋体" panose="02010600030101010101" pitchFamily="2" charset="-122"/>
              </a:rPr>
              <a:t>工作机制。</a:t>
            </a:r>
            <a:endParaRPr lang="zh-CN" altLang="en-US" sz="2800" b="1" dirty="0">
              <a:solidFill>
                <a:srgbClr val="3333FF"/>
              </a:solidFill>
              <a:latin typeface="宋体" panose="02010600030101010101" pitchFamily="2" charset="-122"/>
            </a:endParaRPr>
          </a:p>
        </p:txBody>
      </p:sp>
      <p:sp>
        <p:nvSpPr>
          <p:cNvPr id="2" name="矩形 1"/>
          <p:cNvSpPr/>
          <p:nvPr/>
        </p:nvSpPr>
        <p:spPr>
          <a:xfrm>
            <a:off x="215900" y="2420938"/>
            <a:ext cx="8712200" cy="3416300"/>
          </a:xfrm>
          <a:prstGeom prst="rect">
            <a:avLst/>
          </a:prstGeom>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拟定指令流程通常有两种方法：</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5000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一种方法是以</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工作周期</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为线索，按工作周期分别拟定各类指令在本工作周期内的操作流程，其优点是便于综合与化简微命令的逻辑式，容易取得比较优化的结果；</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5000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另一种方法是以</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指令</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为线索，按指令类型分别拟定指令流程，其优点是对</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不同</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指令的执行过程拟定出清晰的线索，便于理解</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CPU</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的工作过程。本节的</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模型机</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设计</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就</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采用</a:t>
            </a:r>
            <a:r>
              <a:rPr kumimoji="0" lang="zh-CN" altLang="en-US" sz="2400" b="1" i="0" u="none" strike="noStrike" kern="1200" cap="none" spc="0" normalizeH="0" baseline="0" noProof="0" dirty="0">
                <a:ln>
                  <a:noFill/>
                </a:ln>
                <a:solidFill>
                  <a:srgbClr val="C00000"/>
                </a:solidFill>
                <a:effectLst/>
                <a:uLnTx/>
                <a:uFillTx/>
                <a:latin typeface="+mn-ea"/>
                <a:ea typeface="+mn-ea"/>
                <a:cs typeface="+mn-cs"/>
              </a:rPr>
              <a:t>此</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方法</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，再插入中断周期与</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DMA</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周期的流程。</a:t>
            </a:r>
            <a:endParaRPr kumimoji="0" lang="zh-CN" altLang="zh-CN" sz="24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9330"/>
                                        </p:tgtEl>
                                        <p:attrNameLst>
                                          <p:attrName>style.visibility</p:attrName>
                                        </p:attrNameLst>
                                      </p:cBhvr>
                                      <p:to>
                                        <p:strVal val="visible"/>
                                      </p:to>
                                    </p:set>
                                    <p:animEffect transition="in" filter="randombar(horizontal)">
                                      <p:cBhvr>
                                        <p:cTn id="7" dur="500"/>
                                        <p:tgtEl>
                                          <p:spTgt spid="993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9331"/>
                                        </p:tgtEl>
                                        <p:attrNameLst>
                                          <p:attrName>style.visibility</p:attrName>
                                        </p:attrNameLst>
                                      </p:cBhvr>
                                      <p:to>
                                        <p:strVal val="visible"/>
                                      </p:to>
                                    </p:set>
                                    <p:animEffect transition="in" filter="blinds(horizontal)">
                                      <p:cBhvr>
                                        <p:cTn id="12" dur="500"/>
                                        <p:tgtEl>
                                          <p:spTgt spid="99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0" grpId="0"/>
      <p:bldP spid="99331"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2" name="Rectangle 4"/>
          <p:cNvSpPr/>
          <p:nvPr/>
        </p:nvSpPr>
        <p:spPr>
          <a:xfrm>
            <a:off x="288925" y="331788"/>
            <a:ext cx="3455988" cy="690562"/>
          </a:xfrm>
          <a:prstGeom prst="rect">
            <a:avLst/>
          </a:prstGeom>
          <a:noFill/>
          <a:ln w="28575">
            <a:noFill/>
          </a:ln>
        </p:spPr>
        <p:txBody>
          <a:bodyPr tIns="101568" bIns="101568"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．取指周期</a:t>
            </a:r>
            <a:r>
              <a:rPr lang="en-US" altLang="zh-CN" b="1" dirty="0">
                <a:latin typeface="黑体" panose="02010609060101010101" pitchFamily="49" charset="-122"/>
                <a:ea typeface="黑体" panose="02010609060101010101" pitchFamily="49" charset="-122"/>
              </a:rPr>
              <a:t>FT</a:t>
            </a:r>
            <a:endParaRPr lang="en-US" altLang="zh-CN" b="1" dirty="0"/>
          </a:p>
        </p:txBody>
      </p:sp>
      <p:sp>
        <p:nvSpPr>
          <p:cNvPr id="99333" name="Rectangle 5"/>
          <p:cNvSpPr/>
          <p:nvPr/>
        </p:nvSpPr>
        <p:spPr>
          <a:xfrm>
            <a:off x="306388" y="1276350"/>
            <a:ext cx="4067175" cy="519113"/>
          </a:xfrm>
          <a:prstGeom prst="rect">
            <a:avLst/>
          </a:prstGeom>
          <a:noFill/>
          <a:ln w="28575">
            <a:noFill/>
          </a:ln>
        </p:spPr>
        <p:txBody>
          <a:bodyPr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）进入</a:t>
            </a:r>
            <a:r>
              <a:rPr lang="en-US" altLang="zh-CN" sz="2800" b="1" dirty="0">
                <a:latin typeface="黑体" panose="02010609060101010101" pitchFamily="49" charset="-122"/>
                <a:ea typeface="黑体" panose="02010609060101010101" pitchFamily="49" charset="-122"/>
              </a:rPr>
              <a:t>FT</a:t>
            </a:r>
            <a:r>
              <a:rPr lang="zh-CN" altLang="en-US" sz="2800" b="1" dirty="0">
                <a:latin typeface="黑体" panose="02010609060101010101" pitchFamily="49" charset="-122"/>
                <a:ea typeface="黑体" panose="02010609060101010101" pitchFamily="49" charset="-122"/>
              </a:rPr>
              <a:t>的条件</a:t>
            </a:r>
            <a:endParaRPr lang="zh-CN" altLang="en-US" sz="2800" b="1" dirty="0">
              <a:latin typeface="黑体" panose="02010609060101010101" pitchFamily="49" charset="-122"/>
              <a:ea typeface="黑体" panose="02010609060101010101" pitchFamily="49" charset="-122"/>
            </a:endParaRPr>
          </a:p>
        </p:txBody>
      </p:sp>
      <p:sp>
        <p:nvSpPr>
          <p:cNvPr id="99334" name="Text Box 6"/>
          <p:cNvSpPr txBox="1"/>
          <p:nvPr/>
        </p:nvSpPr>
        <p:spPr>
          <a:xfrm>
            <a:off x="636905" y="1844675"/>
            <a:ext cx="2962275" cy="90297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eaLnBrk="1" hangingPunct="1">
              <a:lnSpc>
                <a:spcPct val="110000"/>
              </a:lnSpc>
              <a:spcBef>
                <a:spcPts val="50"/>
              </a:spcBef>
              <a:spcAft>
                <a:spcPts val="0"/>
              </a:spcAft>
              <a:buFont typeface="Arial" panose="020B0604020202020204" pitchFamily="34" charset="0"/>
              <a:buChar char="•"/>
            </a:pPr>
            <a:r>
              <a:rPr lang="zh-CN" altLang="en-US" sz="2400" b="1" dirty="0">
                <a:solidFill>
                  <a:schemeClr val="tx1"/>
                </a:solidFill>
                <a:latin typeface="宋体" panose="02010600030101010101" pitchFamily="2" charset="-122"/>
              </a:rPr>
              <a:t>初始化时，</a:t>
            </a:r>
            <a:r>
              <a:rPr lang="zh-CN" altLang="en-US" sz="2400" b="1" dirty="0">
                <a:solidFill>
                  <a:schemeClr val="tx1"/>
                </a:solidFill>
                <a:latin typeface="宋体" panose="02010600030101010101" pitchFamily="2" charset="-122"/>
              </a:rPr>
              <a:t>由复位</a:t>
            </a:r>
            <a:r>
              <a:rPr lang="zh-CN" altLang="en-US" sz="2400" b="1" dirty="0">
                <a:solidFill>
                  <a:schemeClr val="tx1"/>
                </a:solidFill>
                <a:latin typeface="宋体" panose="02010600030101010101" pitchFamily="2" charset="-122"/>
              </a:rPr>
              <a:t>信号置</a:t>
            </a:r>
            <a:r>
              <a:rPr lang="en-US" altLang="zh-CN" sz="2400" b="1" dirty="0">
                <a:solidFill>
                  <a:srgbClr val="CB0101"/>
                </a:solidFill>
                <a:latin typeface="宋体" panose="02010600030101010101" pitchFamily="2" charset="-122"/>
              </a:rPr>
              <a:t>FT</a:t>
            </a:r>
            <a:r>
              <a:rPr lang="zh-CN" altLang="en-US" sz="2400" b="1" dirty="0">
                <a:solidFill>
                  <a:srgbClr val="CB0101"/>
                </a:solidFill>
                <a:latin typeface="宋体" panose="02010600030101010101" pitchFamily="2" charset="-122"/>
              </a:rPr>
              <a:t>为</a:t>
            </a:r>
            <a:r>
              <a:rPr lang="en-US" altLang="zh-CN" sz="2400" b="1" dirty="0">
                <a:solidFill>
                  <a:srgbClr val="CB0101"/>
                </a:solidFill>
                <a:latin typeface="宋体" panose="02010600030101010101" pitchFamily="2" charset="-122"/>
              </a:rPr>
              <a:t>1</a:t>
            </a:r>
            <a:endParaRPr lang="zh-CN" altLang="en-US" sz="2400" b="1" dirty="0">
              <a:solidFill>
                <a:srgbClr val="CB0101"/>
              </a:solidFill>
              <a:latin typeface="宋体" panose="02010600030101010101" pitchFamily="2" charset="-122"/>
            </a:endParaRPr>
          </a:p>
        </p:txBody>
      </p:sp>
      <p:sp>
        <p:nvSpPr>
          <p:cNvPr id="99335" name="Text Box 7"/>
          <p:cNvSpPr txBox="1"/>
          <p:nvPr/>
        </p:nvSpPr>
        <p:spPr>
          <a:xfrm>
            <a:off x="636905" y="2961005"/>
            <a:ext cx="4291330" cy="21202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eaLnBrk="1" hangingPunct="1">
              <a:lnSpc>
                <a:spcPct val="80000"/>
              </a:lnSpc>
              <a:spcBef>
                <a:spcPct val="50000"/>
              </a:spcBef>
            </a:pPr>
            <a:r>
              <a:rPr lang="zh-CN" altLang="en-US" sz="2400" b="1" dirty="0">
                <a:solidFill>
                  <a:schemeClr val="tx1"/>
                </a:solidFill>
                <a:latin typeface="宋体" panose="02010600030101010101" pitchFamily="2" charset="-122"/>
              </a:rPr>
              <a:t>程序正常运行时，时钟开放，</a:t>
            </a:r>
            <a:endParaRPr lang="zh-CN" altLang="en-US" sz="2400" b="1" dirty="0">
              <a:solidFill>
                <a:schemeClr val="tx1"/>
              </a:solidFill>
              <a:latin typeface="宋体" panose="02010600030101010101" pitchFamily="2" charset="-122"/>
            </a:endParaRPr>
          </a:p>
          <a:p>
            <a:pPr marL="0" lvl="0" indent="0" eaLnBrk="1" hangingPunct="1">
              <a:lnSpc>
                <a:spcPts val="3380"/>
              </a:lnSpc>
              <a:spcBef>
                <a:spcPts val="0"/>
              </a:spcBef>
              <a:buNone/>
            </a:pPr>
            <a:r>
              <a:rPr lang="en-US" altLang="zh-CN" sz="2400" b="1" dirty="0">
                <a:solidFill>
                  <a:srgbClr val="CB0101"/>
                </a:solidFill>
                <a:latin typeface="宋体" panose="02010600030101010101" pitchFamily="2" charset="-122"/>
              </a:rPr>
              <a:t>  </a:t>
            </a:r>
            <a:r>
              <a:rPr lang="zh-CN" altLang="en-US" sz="2400" b="1" dirty="0">
                <a:solidFill>
                  <a:srgbClr val="CB0101"/>
                </a:solidFill>
                <a:latin typeface="宋体" panose="02010600030101010101" pitchFamily="2" charset="-122"/>
              </a:rPr>
              <a:t>如要进入</a:t>
            </a:r>
            <a:r>
              <a:rPr lang="en-US" altLang="zh-CN" sz="2400" b="1" dirty="0">
                <a:solidFill>
                  <a:srgbClr val="3333FF"/>
                </a:solidFill>
                <a:latin typeface="宋体" panose="02010600030101010101" pitchFamily="2" charset="-122"/>
              </a:rPr>
              <a:t>FT</a:t>
            </a:r>
            <a:r>
              <a:rPr lang="en-US" altLang="zh-CN" sz="2400" b="1" dirty="0">
                <a:solidFill>
                  <a:srgbClr val="CB0101"/>
                </a:solidFill>
                <a:latin typeface="宋体" panose="02010600030101010101" pitchFamily="2" charset="-122"/>
              </a:rPr>
              <a:t>,</a:t>
            </a:r>
            <a:r>
              <a:rPr lang="zh-CN" altLang="en-US" sz="2400" b="1" dirty="0">
                <a:solidFill>
                  <a:srgbClr val="CB0101"/>
                </a:solidFill>
                <a:latin typeface="宋体" panose="02010600030101010101" pitchFamily="2" charset="-122"/>
              </a:rPr>
              <a:t>则在触发器</a:t>
            </a:r>
            <a:r>
              <a:rPr lang="en-US" altLang="zh-CN" sz="2400" b="1" dirty="0">
                <a:solidFill>
                  <a:srgbClr val="CB0101"/>
                </a:solidFill>
                <a:latin typeface="宋体" panose="02010600030101010101" pitchFamily="2" charset="-122"/>
              </a:rPr>
              <a:t>D</a:t>
            </a:r>
            <a:r>
              <a:rPr lang="zh-CN" altLang="en-US" sz="2400" b="1" dirty="0">
                <a:solidFill>
                  <a:srgbClr val="CB0101"/>
                </a:solidFill>
                <a:latin typeface="宋体" panose="02010600030101010101" pitchFamily="2" charset="-122"/>
              </a:rPr>
              <a:t>端准备好</a:t>
            </a:r>
            <a:r>
              <a:rPr lang="en-US" altLang="zh-CN" sz="2400" b="1" dirty="0">
                <a:solidFill>
                  <a:srgbClr val="3333FF"/>
                </a:solidFill>
                <a:latin typeface="宋体" panose="02010600030101010101" pitchFamily="2" charset="-122"/>
              </a:rPr>
              <a:t>1</a:t>
            </a:r>
            <a:r>
              <a:rPr lang="en-US" altLang="zh-CN" sz="2400" b="1" dirty="0">
                <a:solidFill>
                  <a:srgbClr val="3333FF"/>
                </a:solidFill>
                <a:latin typeface="宋体" panose="02010600030101010101" pitchFamily="2" charset="-122"/>
                <a:cs typeface="Times New Roman" panose="02020603050405020304" pitchFamily="18" charset="0"/>
                <a:sym typeface="+mn-ea"/>
              </a:rPr>
              <a:t>→FT</a:t>
            </a:r>
            <a:r>
              <a:rPr lang="zh-CN" altLang="en-US" sz="2400" b="1" dirty="0">
                <a:solidFill>
                  <a:srgbClr val="C00000"/>
                </a:solidFill>
                <a:latin typeface="宋体" panose="02010600030101010101" pitchFamily="2" charset="-122"/>
                <a:cs typeface="Times New Roman" panose="02020603050405020304" pitchFamily="18" charset="0"/>
                <a:sym typeface="+mn-ea"/>
              </a:rPr>
              <a:t>条件，</a:t>
            </a:r>
            <a:r>
              <a:rPr lang="zh-CN" altLang="en-US" sz="2400" b="1" dirty="0">
                <a:solidFill>
                  <a:srgbClr val="CB0101"/>
                </a:solidFill>
                <a:latin typeface="宋体" panose="02010600030101010101" pitchFamily="2" charset="-122"/>
              </a:rPr>
              <a:t>由</a:t>
            </a:r>
            <a:r>
              <a:rPr lang="en-US" altLang="zh-CN" sz="2400" b="1" dirty="0">
                <a:solidFill>
                  <a:srgbClr val="3333FF"/>
                </a:solidFill>
                <a:latin typeface="宋体" panose="02010600030101010101" pitchFamily="2" charset="-122"/>
              </a:rPr>
              <a:t>CP</a:t>
            </a:r>
            <a:r>
              <a:rPr lang="en-US" altLang="zh-CN" sz="2400" b="1" baseline="-25000" dirty="0">
                <a:solidFill>
                  <a:srgbClr val="3333FF"/>
                </a:solidFill>
                <a:uFillTx/>
                <a:latin typeface="宋体" panose="02010600030101010101" pitchFamily="2" charset="-122"/>
              </a:rPr>
              <a:t>FT</a:t>
            </a:r>
            <a:r>
              <a:rPr lang="zh-CN" altLang="en-US" sz="2400" b="1" dirty="0">
                <a:solidFill>
                  <a:srgbClr val="CB0101"/>
                </a:solidFill>
                <a:latin typeface="宋体" panose="02010600030101010101" pitchFamily="2" charset="-122"/>
              </a:rPr>
              <a:t>的上升沿（</a:t>
            </a:r>
            <a:r>
              <a:rPr lang="en-US" altLang="zh-CN" sz="2400" b="1" dirty="0">
                <a:solidFill>
                  <a:srgbClr val="CB0101"/>
                </a:solidFill>
                <a:latin typeface="宋体" panose="02010600030101010101" pitchFamily="2" charset="-122"/>
                <a:sym typeface="Symbol" panose="05050102010706020507" charset="0"/>
              </a:rPr>
              <a:t>P</a:t>
            </a:r>
            <a:r>
              <a:rPr lang="zh-CN" altLang="en-US" sz="2400" b="1" dirty="0">
                <a:solidFill>
                  <a:srgbClr val="CB0101"/>
                </a:solidFill>
                <a:latin typeface="宋体" panose="02010600030101010101" pitchFamily="2" charset="-122"/>
              </a:rPr>
              <a:t>脉冲</a:t>
            </a:r>
            <a:r>
              <a:rPr lang="zh-CN" altLang="en-US" sz="2400" b="1" dirty="0">
                <a:solidFill>
                  <a:srgbClr val="CB0101"/>
                </a:solidFill>
                <a:latin typeface="宋体" panose="02010600030101010101" pitchFamily="2" charset="-122"/>
              </a:rPr>
              <a:t>上升沿）同步打入</a:t>
            </a:r>
            <a:r>
              <a:rPr lang="en-US" altLang="zh-CN" sz="2400" b="1" dirty="0">
                <a:solidFill>
                  <a:srgbClr val="3333FF"/>
                </a:solidFill>
                <a:latin typeface="宋体" panose="02010600030101010101" pitchFamily="2" charset="-122"/>
              </a:rPr>
              <a:t>FT</a:t>
            </a:r>
            <a:endParaRPr lang="en-US" altLang="zh-CN" sz="2400" b="1" dirty="0">
              <a:solidFill>
                <a:srgbClr val="3333FF"/>
              </a:solidFill>
              <a:latin typeface="宋体" panose="02010600030101010101" pitchFamily="2" charset="-122"/>
            </a:endParaRPr>
          </a:p>
        </p:txBody>
      </p:sp>
      <p:grpSp>
        <p:nvGrpSpPr>
          <p:cNvPr id="99336" name="Group 8"/>
          <p:cNvGrpSpPr/>
          <p:nvPr/>
        </p:nvGrpSpPr>
        <p:grpSpPr>
          <a:xfrm>
            <a:off x="4859338" y="1516063"/>
            <a:ext cx="3810000" cy="1905000"/>
            <a:chOff x="3168" y="2016"/>
            <a:chExt cx="2400" cy="1200"/>
          </a:xfrm>
        </p:grpSpPr>
        <p:sp>
          <p:nvSpPr>
            <p:cNvPr id="90155" name="Rectangle 9"/>
            <p:cNvSpPr/>
            <p:nvPr/>
          </p:nvSpPr>
          <p:spPr>
            <a:xfrm>
              <a:off x="3744" y="2256"/>
              <a:ext cx="1248" cy="720"/>
            </a:xfrm>
            <a:prstGeom prst="rect">
              <a:avLst/>
            </a:prstGeom>
            <a:solidFill>
              <a:schemeClr val="accent1"/>
            </a:solidFill>
            <a:ln w="38100" cap="sq" cmpd="sng">
              <a:solidFill>
                <a:schemeClr val="tx1"/>
              </a:solid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endParaRPr lang="zh-CN" altLang="en-US" sz="2000" b="1" dirty="0">
                <a:ea typeface="黑体" panose="02010609060101010101" pitchFamily="49" charset="-122"/>
              </a:endParaRPr>
            </a:p>
          </p:txBody>
        </p:sp>
        <p:sp>
          <p:nvSpPr>
            <p:cNvPr id="90156" name="Text Box 10"/>
            <p:cNvSpPr txBox="1"/>
            <p:nvPr/>
          </p:nvSpPr>
          <p:spPr>
            <a:xfrm>
              <a:off x="4176" y="2448"/>
              <a:ext cx="672" cy="365"/>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solidFill>
                    <a:srgbClr val="3333FF"/>
                  </a:solidFill>
                  <a:latin typeface="黑体" panose="02010609060101010101" pitchFamily="49" charset="-122"/>
                  <a:ea typeface="黑体" panose="02010609060101010101" pitchFamily="49" charset="-122"/>
                </a:rPr>
                <a:t>FT</a:t>
              </a:r>
              <a:endParaRPr lang="en-US" altLang="zh-CN" b="1" dirty="0">
                <a:solidFill>
                  <a:srgbClr val="3333FF"/>
                </a:solidFill>
                <a:latin typeface="黑体" panose="02010609060101010101" pitchFamily="49" charset="-122"/>
                <a:ea typeface="黑体" panose="02010609060101010101" pitchFamily="49" charset="-122"/>
              </a:endParaRPr>
            </a:p>
          </p:txBody>
        </p:sp>
        <p:sp>
          <p:nvSpPr>
            <p:cNvPr id="90157" name="Text Box 11"/>
            <p:cNvSpPr txBox="1"/>
            <p:nvPr/>
          </p:nvSpPr>
          <p:spPr>
            <a:xfrm>
              <a:off x="3744" y="2400"/>
              <a:ext cx="576" cy="327"/>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solidFill>
                    <a:schemeClr val="bg2"/>
                  </a:solidFill>
                  <a:latin typeface="黑体" panose="02010609060101010101" pitchFamily="49" charset="-122"/>
                  <a:ea typeface="黑体" panose="02010609060101010101" pitchFamily="49" charset="-122"/>
                </a:rPr>
                <a:t>S</a:t>
              </a:r>
              <a:endParaRPr lang="en-US" altLang="zh-CN" sz="2800" b="1" dirty="0">
                <a:solidFill>
                  <a:schemeClr val="bg2"/>
                </a:solidFill>
                <a:latin typeface="黑体" panose="02010609060101010101" pitchFamily="49" charset="-122"/>
                <a:ea typeface="黑体" panose="02010609060101010101" pitchFamily="49" charset="-122"/>
              </a:endParaRPr>
            </a:p>
          </p:txBody>
        </p:sp>
        <p:sp>
          <p:nvSpPr>
            <p:cNvPr id="90158" name="Text Box 12"/>
            <p:cNvSpPr txBox="1"/>
            <p:nvPr/>
          </p:nvSpPr>
          <p:spPr>
            <a:xfrm>
              <a:off x="4800" y="2400"/>
              <a:ext cx="576" cy="327"/>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solidFill>
                    <a:schemeClr val="bg2"/>
                  </a:solidFill>
                  <a:latin typeface="黑体" panose="02010609060101010101" pitchFamily="49" charset="-122"/>
                  <a:ea typeface="黑体" panose="02010609060101010101" pitchFamily="49" charset="-122"/>
                </a:rPr>
                <a:t>R</a:t>
              </a:r>
              <a:endParaRPr lang="en-US" altLang="zh-CN" sz="2800" b="1" dirty="0">
                <a:solidFill>
                  <a:schemeClr val="bg2"/>
                </a:solidFill>
                <a:latin typeface="黑体" panose="02010609060101010101" pitchFamily="49" charset="-122"/>
                <a:ea typeface="黑体" panose="02010609060101010101" pitchFamily="49" charset="-122"/>
              </a:endParaRPr>
            </a:p>
          </p:txBody>
        </p:sp>
        <p:sp>
          <p:nvSpPr>
            <p:cNvPr id="90159" name="Text Box 13"/>
            <p:cNvSpPr txBox="1"/>
            <p:nvPr/>
          </p:nvSpPr>
          <p:spPr>
            <a:xfrm>
              <a:off x="3792" y="2688"/>
              <a:ext cx="576" cy="327"/>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solidFill>
                    <a:schemeClr val="bg2"/>
                  </a:solidFill>
                  <a:latin typeface="黑体" panose="02010609060101010101" pitchFamily="49" charset="-122"/>
                  <a:ea typeface="黑体" panose="02010609060101010101" pitchFamily="49" charset="-122"/>
                </a:rPr>
                <a:t>D</a:t>
              </a:r>
              <a:endParaRPr lang="en-US" altLang="zh-CN" sz="2800" b="1" dirty="0">
                <a:solidFill>
                  <a:schemeClr val="bg2"/>
                </a:solidFill>
                <a:latin typeface="黑体" panose="02010609060101010101" pitchFamily="49" charset="-122"/>
                <a:ea typeface="黑体" panose="02010609060101010101" pitchFamily="49" charset="-122"/>
              </a:endParaRPr>
            </a:p>
          </p:txBody>
        </p:sp>
        <p:sp>
          <p:nvSpPr>
            <p:cNvPr id="90160" name="Text Box 14"/>
            <p:cNvSpPr txBox="1"/>
            <p:nvPr/>
          </p:nvSpPr>
          <p:spPr>
            <a:xfrm>
              <a:off x="4704" y="2688"/>
              <a:ext cx="576" cy="327"/>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solidFill>
                    <a:schemeClr val="bg2"/>
                  </a:solidFill>
                  <a:latin typeface="黑体" panose="02010609060101010101" pitchFamily="49" charset="-122"/>
                  <a:ea typeface="黑体" panose="02010609060101010101" pitchFamily="49" charset="-122"/>
                </a:rPr>
                <a:t>C</a:t>
              </a:r>
              <a:endParaRPr lang="en-US" altLang="zh-CN" sz="2800" b="1" dirty="0">
                <a:solidFill>
                  <a:schemeClr val="bg2"/>
                </a:solidFill>
                <a:latin typeface="黑体" panose="02010609060101010101" pitchFamily="49" charset="-122"/>
                <a:ea typeface="黑体" panose="02010609060101010101" pitchFamily="49" charset="-122"/>
              </a:endParaRPr>
            </a:p>
          </p:txBody>
        </p:sp>
        <p:sp>
          <p:nvSpPr>
            <p:cNvPr id="90161" name="Text Box 15"/>
            <p:cNvSpPr txBox="1"/>
            <p:nvPr/>
          </p:nvSpPr>
          <p:spPr>
            <a:xfrm>
              <a:off x="4656" y="2208"/>
              <a:ext cx="576" cy="327"/>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solidFill>
                    <a:schemeClr val="bg2"/>
                  </a:solidFill>
                  <a:latin typeface="黑体" panose="02010609060101010101" pitchFamily="49" charset="-122"/>
                  <a:ea typeface="黑体" panose="02010609060101010101" pitchFamily="49" charset="-122"/>
                </a:rPr>
                <a:t>Q</a:t>
              </a:r>
              <a:endParaRPr lang="en-US" altLang="zh-CN" sz="2800" b="1" dirty="0">
                <a:solidFill>
                  <a:schemeClr val="bg2"/>
                </a:solidFill>
                <a:latin typeface="黑体" panose="02010609060101010101" pitchFamily="49" charset="-122"/>
                <a:ea typeface="黑体" panose="02010609060101010101" pitchFamily="49" charset="-122"/>
              </a:endParaRPr>
            </a:p>
          </p:txBody>
        </p:sp>
        <p:sp>
          <p:nvSpPr>
            <p:cNvPr id="90162" name="Text Box 16"/>
            <p:cNvSpPr txBox="1"/>
            <p:nvPr/>
          </p:nvSpPr>
          <p:spPr>
            <a:xfrm>
              <a:off x="3840" y="2208"/>
              <a:ext cx="576" cy="327"/>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solidFill>
                    <a:schemeClr val="bg2"/>
                  </a:solidFill>
                  <a:latin typeface="黑体" panose="02010609060101010101" pitchFamily="49" charset="-122"/>
                  <a:ea typeface="黑体" panose="02010609060101010101" pitchFamily="49" charset="-122"/>
                </a:rPr>
                <a:t>Q</a:t>
              </a:r>
              <a:endParaRPr lang="en-US" altLang="zh-CN" sz="2800" b="1" dirty="0">
                <a:solidFill>
                  <a:schemeClr val="bg2"/>
                </a:solidFill>
                <a:latin typeface="黑体" panose="02010609060101010101" pitchFamily="49" charset="-122"/>
                <a:ea typeface="黑体" panose="02010609060101010101" pitchFamily="49" charset="-122"/>
              </a:endParaRPr>
            </a:p>
          </p:txBody>
        </p:sp>
        <p:sp>
          <p:nvSpPr>
            <p:cNvPr id="90163" name="Line 17"/>
            <p:cNvSpPr/>
            <p:nvPr/>
          </p:nvSpPr>
          <p:spPr>
            <a:xfrm>
              <a:off x="3888" y="2304"/>
              <a:ext cx="144" cy="0"/>
            </a:xfrm>
            <a:prstGeom prst="line">
              <a:avLst/>
            </a:prstGeom>
            <a:ln w="19050" cap="sq" cmpd="sng">
              <a:solidFill>
                <a:schemeClr val="bg2"/>
              </a:solidFill>
              <a:prstDash val="solid"/>
              <a:headEnd type="none" w="sm" len="sm"/>
              <a:tailEnd type="none" w="sm" len="sm"/>
            </a:ln>
          </p:spPr>
        </p:sp>
        <p:sp>
          <p:nvSpPr>
            <p:cNvPr id="90164" name="Line 18"/>
            <p:cNvSpPr/>
            <p:nvPr/>
          </p:nvSpPr>
          <p:spPr>
            <a:xfrm>
              <a:off x="4800" y="2016"/>
              <a:ext cx="0" cy="240"/>
            </a:xfrm>
            <a:prstGeom prst="line">
              <a:avLst/>
            </a:prstGeom>
            <a:ln w="38100" cap="sq" cmpd="sng">
              <a:solidFill>
                <a:schemeClr val="tx1"/>
              </a:solidFill>
              <a:prstDash val="solid"/>
              <a:headEnd type="none" w="sm" len="sm"/>
              <a:tailEnd type="none" w="sm" len="sm"/>
            </a:ln>
          </p:spPr>
        </p:sp>
        <p:sp>
          <p:nvSpPr>
            <p:cNvPr id="90165" name="Line 19"/>
            <p:cNvSpPr/>
            <p:nvPr/>
          </p:nvSpPr>
          <p:spPr>
            <a:xfrm>
              <a:off x="3936" y="2976"/>
              <a:ext cx="0" cy="240"/>
            </a:xfrm>
            <a:prstGeom prst="line">
              <a:avLst/>
            </a:prstGeom>
            <a:ln w="38100" cap="sq" cmpd="sng">
              <a:solidFill>
                <a:schemeClr val="tx1"/>
              </a:solidFill>
              <a:prstDash val="solid"/>
              <a:headEnd type="none" w="sm" len="sm"/>
              <a:tailEnd type="none" w="sm" len="sm"/>
            </a:ln>
          </p:spPr>
        </p:sp>
        <p:sp>
          <p:nvSpPr>
            <p:cNvPr id="90166" name="Line 20"/>
            <p:cNvSpPr/>
            <p:nvPr/>
          </p:nvSpPr>
          <p:spPr>
            <a:xfrm>
              <a:off x="4800" y="2976"/>
              <a:ext cx="0" cy="240"/>
            </a:xfrm>
            <a:prstGeom prst="line">
              <a:avLst/>
            </a:prstGeom>
            <a:ln w="38100" cap="sq" cmpd="sng">
              <a:solidFill>
                <a:schemeClr val="tx1"/>
              </a:solidFill>
              <a:prstDash val="solid"/>
              <a:headEnd type="none" w="sm" len="sm"/>
              <a:tailEnd type="none" w="sm" len="sm"/>
            </a:ln>
          </p:spPr>
        </p:sp>
        <p:sp>
          <p:nvSpPr>
            <p:cNvPr id="90167" name="Line 21"/>
            <p:cNvSpPr/>
            <p:nvPr/>
          </p:nvSpPr>
          <p:spPr>
            <a:xfrm>
              <a:off x="5088" y="2592"/>
              <a:ext cx="480" cy="0"/>
            </a:xfrm>
            <a:prstGeom prst="line">
              <a:avLst/>
            </a:prstGeom>
            <a:ln w="38100" cap="sq" cmpd="sng">
              <a:solidFill>
                <a:schemeClr val="tx1"/>
              </a:solidFill>
              <a:prstDash val="solid"/>
              <a:headEnd type="none" w="sm" len="sm"/>
              <a:tailEnd type="none" w="sm" len="sm"/>
            </a:ln>
          </p:spPr>
        </p:sp>
        <p:sp>
          <p:nvSpPr>
            <p:cNvPr id="90168" name="Line 22"/>
            <p:cNvSpPr/>
            <p:nvPr/>
          </p:nvSpPr>
          <p:spPr>
            <a:xfrm>
              <a:off x="3168" y="2592"/>
              <a:ext cx="480" cy="0"/>
            </a:xfrm>
            <a:prstGeom prst="line">
              <a:avLst/>
            </a:prstGeom>
            <a:ln w="38100" cap="sq" cmpd="sng">
              <a:solidFill>
                <a:schemeClr val="tx1"/>
              </a:solidFill>
              <a:prstDash val="solid"/>
              <a:headEnd type="none" w="sm" len="sm"/>
              <a:tailEnd type="none" w="sm" len="sm"/>
            </a:ln>
          </p:spPr>
        </p:sp>
        <p:sp>
          <p:nvSpPr>
            <p:cNvPr id="90169" name="Oval 23"/>
            <p:cNvSpPr/>
            <p:nvPr/>
          </p:nvSpPr>
          <p:spPr>
            <a:xfrm>
              <a:off x="3648" y="2544"/>
              <a:ext cx="96" cy="96"/>
            </a:xfrm>
            <a:prstGeom prst="ellipse">
              <a:avLst/>
            </a:prstGeom>
            <a:solidFill>
              <a:schemeClr val="tx1"/>
            </a:solidFill>
            <a:ln w="19050" cap="sq" cmpd="sng">
              <a:solidFill>
                <a:schemeClr val="accent1"/>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endParaRPr lang="zh-CN" altLang="en-US" sz="2000" b="1" dirty="0">
                <a:ea typeface="黑体" panose="02010609060101010101" pitchFamily="49" charset="-122"/>
              </a:endParaRPr>
            </a:p>
          </p:txBody>
        </p:sp>
        <p:sp>
          <p:nvSpPr>
            <p:cNvPr id="90170" name="Oval 24"/>
            <p:cNvSpPr/>
            <p:nvPr/>
          </p:nvSpPr>
          <p:spPr>
            <a:xfrm>
              <a:off x="4992" y="2544"/>
              <a:ext cx="96" cy="96"/>
            </a:xfrm>
            <a:prstGeom prst="ellipse">
              <a:avLst/>
            </a:prstGeom>
            <a:solidFill>
              <a:schemeClr val="tx1"/>
            </a:solidFill>
            <a:ln w="19050" cap="sq" cmpd="sng">
              <a:solidFill>
                <a:schemeClr val="accent1"/>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endParaRPr lang="zh-CN" altLang="en-US" sz="2000" b="1" dirty="0">
                <a:ea typeface="黑体" panose="02010609060101010101" pitchFamily="49" charset="-122"/>
              </a:endParaRPr>
            </a:p>
          </p:txBody>
        </p:sp>
      </p:grpSp>
      <p:grpSp>
        <p:nvGrpSpPr>
          <p:cNvPr id="99353" name="Group 25"/>
          <p:cNvGrpSpPr/>
          <p:nvPr/>
        </p:nvGrpSpPr>
        <p:grpSpPr>
          <a:xfrm>
            <a:off x="4554538" y="1897063"/>
            <a:ext cx="1143000" cy="522287"/>
            <a:chOff x="1632" y="2928"/>
            <a:chExt cx="720" cy="329"/>
          </a:xfrm>
        </p:grpSpPr>
        <p:sp>
          <p:nvSpPr>
            <p:cNvPr id="90153" name="Text Box 26"/>
            <p:cNvSpPr txBox="1"/>
            <p:nvPr/>
          </p:nvSpPr>
          <p:spPr>
            <a:xfrm>
              <a:off x="1632" y="2928"/>
              <a:ext cx="720" cy="329"/>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solidFill>
                    <a:srgbClr val="3333FF"/>
                  </a:solidFill>
                  <a:latin typeface="Times New Roman" panose="02020603050405020304" pitchFamily="18" charset="0"/>
                </a:rPr>
                <a:t>复位</a:t>
              </a:r>
              <a:endParaRPr lang="zh-CN" altLang="en-US" sz="2800" b="1" dirty="0">
                <a:solidFill>
                  <a:srgbClr val="3333FF"/>
                </a:solidFill>
                <a:latin typeface="Times New Roman" panose="02020603050405020304" pitchFamily="18" charset="0"/>
              </a:endParaRPr>
            </a:p>
          </p:txBody>
        </p:sp>
        <p:sp>
          <p:nvSpPr>
            <p:cNvPr id="90154" name="Line 27"/>
            <p:cNvSpPr/>
            <p:nvPr/>
          </p:nvSpPr>
          <p:spPr>
            <a:xfrm>
              <a:off x="1680" y="2928"/>
              <a:ext cx="480" cy="0"/>
            </a:xfrm>
            <a:prstGeom prst="line">
              <a:avLst/>
            </a:prstGeom>
            <a:ln w="12700" cap="sq" cmpd="sng">
              <a:solidFill>
                <a:srgbClr val="3366FF"/>
              </a:solidFill>
              <a:prstDash val="solid"/>
              <a:headEnd type="none" w="sm" len="sm"/>
              <a:tailEnd type="none" w="sm" len="sm"/>
            </a:ln>
          </p:spPr>
        </p:sp>
      </p:grpSp>
      <p:sp>
        <p:nvSpPr>
          <p:cNvPr id="99356" name="Text Box 28"/>
          <p:cNvSpPr txBox="1"/>
          <p:nvPr/>
        </p:nvSpPr>
        <p:spPr>
          <a:xfrm>
            <a:off x="7450138" y="1211263"/>
            <a:ext cx="990600" cy="5794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solidFill>
                  <a:srgbClr val="3333FF"/>
                </a:solidFill>
                <a:latin typeface="黑体" panose="02010609060101010101" pitchFamily="49" charset="-122"/>
                <a:ea typeface="黑体" panose="02010609060101010101" pitchFamily="49" charset="-122"/>
              </a:rPr>
              <a:t>1</a:t>
            </a:r>
            <a:endParaRPr lang="en-US" altLang="zh-CN" b="1" dirty="0">
              <a:solidFill>
                <a:srgbClr val="3333FF"/>
              </a:solidFill>
              <a:latin typeface="黑体" panose="02010609060101010101" pitchFamily="49" charset="-122"/>
              <a:ea typeface="黑体" panose="02010609060101010101" pitchFamily="49" charset="-122"/>
            </a:endParaRPr>
          </a:p>
        </p:txBody>
      </p:sp>
      <p:grpSp>
        <p:nvGrpSpPr>
          <p:cNvPr id="99357" name="Group 29"/>
          <p:cNvGrpSpPr/>
          <p:nvPr/>
        </p:nvGrpSpPr>
        <p:grpSpPr>
          <a:xfrm>
            <a:off x="5316538" y="3421063"/>
            <a:ext cx="1524000" cy="579437"/>
            <a:chOff x="3504" y="3216"/>
            <a:chExt cx="960" cy="365"/>
          </a:xfrm>
        </p:grpSpPr>
        <p:sp>
          <p:nvSpPr>
            <p:cNvPr id="90151" name="Text Box 30"/>
            <p:cNvSpPr txBox="1"/>
            <p:nvPr/>
          </p:nvSpPr>
          <p:spPr>
            <a:xfrm>
              <a:off x="3504" y="3216"/>
              <a:ext cx="960"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solidFill>
                    <a:srgbClr val="3333FF"/>
                  </a:solidFill>
                  <a:latin typeface="黑体" panose="02010609060101010101" pitchFamily="49" charset="-122"/>
                  <a:ea typeface="黑体" panose="02010609060101010101" pitchFamily="49" charset="-122"/>
                </a:rPr>
                <a:t>1  FT</a:t>
              </a:r>
              <a:endParaRPr lang="en-US" altLang="zh-CN" b="1" dirty="0">
                <a:solidFill>
                  <a:srgbClr val="3333FF"/>
                </a:solidFill>
                <a:latin typeface="黑体" panose="02010609060101010101" pitchFamily="49" charset="-122"/>
                <a:ea typeface="黑体" panose="02010609060101010101" pitchFamily="49" charset="-122"/>
              </a:endParaRPr>
            </a:p>
          </p:txBody>
        </p:sp>
        <p:sp>
          <p:nvSpPr>
            <p:cNvPr id="90152" name="Line 31"/>
            <p:cNvSpPr/>
            <p:nvPr/>
          </p:nvSpPr>
          <p:spPr>
            <a:xfrm>
              <a:off x="3696" y="3408"/>
              <a:ext cx="192" cy="0"/>
            </a:xfrm>
            <a:prstGeom prst="line">
              <a:avLst/>
            </a:prstGeom>
            <a:ln w="12700" cap="sq" cmpd="sng">
              <a:solidFill>
                <a:srgbClr val="3366FF"/>
              </a:solidFill>
              <a:prstDash val="solid"/>
              <a:headEnd type="none" w="sm" len="sm"/>
              <a:tailEnd type="triangle" w="med" len="med"/>
            </a:ln>
          </p:spPr>
        </p:sp>
      </p:grpSp>
      <p:grpSp>
        <p:nvGrpSpPr>
          <p:cNvPr id="99360" name="Group 32"/>
          <p:cNvGrpSpPr/>
          <p:nvPr/>
        </p:nvGrpSpPr>
        <p:grpSpPr>
          <a:xfrm>
            <a:off x="5240338" y="4030663"/>
            <a:ext cx="1447800" cy="304800"/>
            <a:chOff x="3456" y="3648"/>
            <a:chExt cx="912" cy="192"/>
          </a:xfrm>
        </p:grpSpPr>
        <p:sp>
          <p:nvSpPr>
            <p:cNvPr id="90146" name="Line 33"/>
            <p:cNvSpPr/>
            <p:nvPr/>
          </p:nvSpPr>
          <p:spPr>
            <a:xfrm>
              <a:off x="3456" y="3840"/>
              <a:ext cx="192" cy="0"/>
            </a:xfrm>
            <a:prstGeom prst="line">
              <a:avLst/>
            </a:prstGeom>
            <a:ln w="28575" cap="sq" cmpd="sng">
              <a:solidFill>
                <a:srgbClr val="0000FF"/>
              </a:solidFill>
              <a:prstDash val="solid"/>
              <a:headEnd type="none" w="sm" len="sm"/>
              <a:tailEnd type="none" w="sm" len="sm"/>
            </a:ln>
          </p:spPr>
        </p:sp>
        <p:sp>
          <p:nvSpPr>
            <p:cNvPr id="90147" name="Line 34"/>
            <p:cNvSpPr/>
            <p:nvPr/>
          </p:nvSpPr>
          <p:spPr>
            <a:xfrm flipV="1">
              <a:off x="3648" y="3648"/>
              <a:ext cx="0" cy="192"/>
            </a:xfrm>
            <a:prstGeom prst="line">
              <a:avLst/>
            </a:prstGeom>
            <a:ln w="28575" cap="sq" cmpd="sng">
              <a:solidFill>
                <a:srgbClr val="3366FF"/>
              </a:solidFill>
              <a:prstDash val="solid"/>
              <a:headEnd type="none" w="sm" len="sm"/>
              <a:tailEnd type="none" w="sm" len="sm"/>
            </a:ln>
          </p:spPr>
        </p:sp>
        <p:sp>
          <p:nvSpPr>
            <p:cNvPr id="90148" name="Line 35"/>
            <p:cNvSpPr/>
            <p:nvPr/>
          </p:nvSpPr>
          <p:spPr>
            <a:xfrm>
              <a:off x="3648" y="3648"/>
              <a:ext cx="480" cy="0"/>
            </a:xfrm>
            <a:prstGeom prst="line">
              <a:avLst/>
            </a:prstGeom>
            <a:ln w="28575" cap="sq" cmpd="sng">
              <a:solidFill>
                <a:srgbClr val="3366FF"/>
              </a:solidFill>
              <a:prstDash val="solid"/>
              <a:headEnd type="none" w="sm" len="sm"/>
              <a:tailEnd type="none" w="sm" len="sm"/>
            </a:ln>
          </p:spPr>
        </p:sp>
        <p:sp>
          <p:nvSpPr>
            <p:cNvPr id="90149" name="Line 36"/>
            <p:cNvSpPr/>
            <p:nvPr/>
          </p:nvSpPr>
          <p:spPr>
            <a:xfrm>
              <a:off x="4128" y="3648"/>
              <a:ext cx="0" cy="192"/>
            </a:xfrm>
            <a:prstGeom prst="line">
              <a:avLst/>
            </a:prstGeom>
            <a:ln w="28575" cap="sq" cmpd="sng">
              <a:solidFill>
                <a:srgbClr val="3366FF"/>
              </a:solidFill>
              <a:prstDash val="solid"/>
              <a:headEnd type="none" w="sm" len="sm"/>
              <a:tailEnd type="none" w="sm" len="sm"/>
            </a:ln>
          </p:spPr>
        </p:sp>
        <p:sp>
          <p:nvSpPr>
            <p:cNvPr id="90150" name="Line 37"/>
            <p:cNvSpPr/>
            <p:nvPr/>
          </p:nvSpPr>
          <p:spPr>
            <a:xfrm>
              <a:off x="4128" y="3840"/>
              <a:ext cx="240" cy="0"/>
            </a:xfrm>
            <a:prstGeom prst="line">
              <a:avLst/>
            </a:prstGeom>
            <a:ln w="28575" cap="sq" cmpd="sng">
              <a:solidFill>
                <a:srgbClr val="3366FF"/>
              </a:solidFill>
              <a:prstDash val="solid"/>
              <a:headEnd type="none" w="sm" len="sm"/>
              <a:tailEnd type="none" w="sm" len="sm"/>
            </a:ln>
          </p:spPr>
        </p:sp>
      </p:grpSp>
      <p:sp>
        <p:nvSpPr>
          <p:cNvPr id="99366" name="Text Box 38"/>
          <p:cNvSpPr txBox="1"/>
          <p:nvPr/>
        </p:nvSpPr>
        <p:spPr>
          <a:xfrm>
            <a:off x="7110413" y="3394075"/>
            <a:ext cx="1524000" cy="5835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solidFill>
                  <a:srgbClr val="3333FF"/>
                </a:solidFill>
                <a:latin typeface="黑体" panose="02010609060101010101" pitchFamily="49" charset="-122"/>
                <a:ea typeface="黑体" panose="02010609060101010101" pitchFamily="49" charset="-122"/>
              </a:rPr>
              <a:t>CP</a:t>
            </a:r>
            <a:r>
              <a:rPr lang="en-US" altLang="zh-CN" b="1" baseline="-25000" dirty="0">
                <a:solidFill>
                  <a:srgbClr val="3333FF"/>
                </a:solidFill>
                <a:uFillTx/>
                <a:latin typeface="黑体" panose="02010609060101010101" pitchFamily="49" charset="-122"/>
                <a:ea typeface="黑体" panose="02010609060101010101" pitchFamily="49" charset="-122"/>
              </a:rPr>
              <a:t>FT</a:t>
            </a:r>
            <a:endParaRPr lang="en-US" altLang="zh-CN" b="1" baseline="-25000" dirty="0">
              <a:solidFill>
                <a:srgbClr val="3333FF"/>
              </a:solidFill>
              <a:uFillTx/>
              <a:latin typeface="黑体" panose="02010609060101010101" pitchFamily="49" charset="-122"/>
              <a:ea typeface="黑体" panose="02010609060101010101" pitchFamily="49" charset="-122"/>
            </a:endParaRPr>
          </a:p>
        </p:txBody>
      </p:sp>
      <p:grpSp>
        <p:nvGrpSpPr>
          <p:cNvPr id="99367" name="Group 39"/>
          <p:cNvGrpSpPr/>
          <p:nvPr/>
        </p:nvGrpSpPr>
        <p:grpSpPr>
          <a:xfrm>
            <a:off x="7278688" y="4049713"/>
            <a:ext cx="1143000" cy="304800"/>
            <a:chOff x="4752" y="3648"/>
            <a:chExt cx="720" cy="192"/>
          </a:xfrm>
        </p:grpSpPr>
        <p:sp>
          <p:nvSpPr>
            <p:cNvPr id="90141" name="Line 40"/>
            <p:cNvSpPr/>
            <p:nvPr/>
          </p:nvSpPr>
          <p:spPr>
            <a:xfrm>
              <a:off x="5040" y="3840"/>
              <a:ext cx="192" cy="0"/>
            </a:xfrm>
            <a:prstGeom prst="line">
              <a:avLst/>
            </a:prstGeom>
            <a:ln w="28575" cap="sq" cmpd="sng">
              <a:solidFill>
                <a:srgbClr val="3366FF"/>
              </a:solidFill>
              <a:prstDash val="solid"/>
              <a:headEnd type="none" w="sm" len="sm"/>
              <a:tailEnd type="none" w="sm" len="sm"/>
            </a:ln>
          </p:spPr>
        </p:sp>
        <p:sp>
          <p:nvSpPr>
            <p:cNvPr id="90142" name="Line 41"/>
            <p:cNvSpPr/>
            <p:nvPr/>
          </p:nvSpPr>
          <p:spPr>
            <a:xfrm flipV="1">
              <a:off x="5040" y="3648"/>
              <a:ext cx="0" cy="192"/>
            </a:xfrm>
            <a:prstGeom prst="line">
              <a:avLst/>
            </a:prstGeom>
            <a:ln w="28575" cap="sq" cmpd="sng">
              <a:solidFill>
                <a:srgbClr val="3366FF"/>
              </a:solidFill>
              <a:prstDash val="solid"/>
              <a:headEnd type="none" w="sm" len="sm"/>
              <a:tailEnd type="none" w="sm" len="sm"/>
            </a:ln>
          </p:spPr>
        </p:sp>
        <p:sp>
          <p:nvSpPr>
            <p:cNvPr id="90143" name="Line 42"/>
            <p:cNvSpPr/>
            <p:nvPr/>
          </p:nvSpPr>
          <p:spPr>
            <a:xfrm>
              <a:off x="4752" y="3648"/>
              <a:ext cx="288" cy="0"/>
            </a:xfrm>
            <a:prstGeom prst="line">
              <a:avLst/>
            </a:prstGeom>
            <a:ln w="28575" cap="sq" cmpd="sng">
              <a:solidFill>
                <a:srgbClr val="3366FF"/>
              </a:solidFill>
              <a:prstDash val="solid"/>
              <a:headEnd type="none" w="sm" len="sm"/>
              <a:tailEnd type="none" w="sm" len="sm"/>
            </a:ln>
          </p:spPr>
        </p:sp>
        <p:sp>
          <p:nvSpPr>
            <p:cNvPr id="90144" name="Line 43"/>
            <p:cNvSpPr/>
            <p:nvPr/>
          </p:nvSpPr>
          <p:spPr>
            <a:xfrm>
              <a:off x="5232" y="3648"/>
              <a:ext cx="0" cy="192"/>
            </a:xfrm>
            <a:prstGeom prst="line">
              <a:avLst/>
            </a:prstGeom>
            <a:ln w="28575" cap="sq" cmpd="sng">
              <a:solidFill>
                <a:srgbClr val="3366FF"/>
              </a:solidFill>
              <a:prstDash val="solid"/>
              <a:headEnd type="none" w="sm" len="sm"/>
              <a:tailEnd type="none" w="sm" len="sm"/>
            </a:ln>
          </p:spPr>
        </p:sp>
        <p:sp>
          <p:nvSpPr>
            <p:cNvPr id="90145" name="Line 44"/>
            <p:cNvSpPr/>
            <p:nvPr/>
          </p:nvSpPr>
          <p:spPr>
            <a:xfrm>
              <a:off x="5232" y="3648"/>
              <a:ext cx="240" cy="0"/>
            </a:xfrm>
            <a:prstGeom prst="line">
              <a:avLst/>
            </a:prstGeom>
            <a:ln w="28575" cap="sq" cmpd="sng">
              <a:solidFill>
                <a:srgbClr val="FFFF00"/>
              </a:solidFill>
              <a:prstDash val="solid"/>
              <a:headEnd type="none" w="sm" len="sm"/>
              <a:tailEnd type="none" w="sm" len="sm"/>
            </a:ln>
          </p:spPr>
        </p:sp>
      </p:grpSp>
      <p:sp>
        <p:nvSpPr>
          <p:cNvPr id="99373" name="Line 45"/>
          <p:cNvSpPr/>
          <p:nvPr/>
        </p:nvSpPr>
        <p:spPr>
          <a:xfrm>
            <a:off x="8059738" y="4106863"/>
            <a:ext cx="533400" cy="381000"/>
          </a:xfrm>
          <a:prstGeom prst="line">
            <a:avLst/>
          </a:prstGeom>
          <a:ln w="28575" cap="sq" cmpd="sng">
            <a:solidFill>
              <a:schemeClr val="tx1"/>
            </a:solidFill>
            <a:prstDash val="solid"/>
            <a:headEnd type="triangle" w="med" len="med"/>
            <a:tailEnd type="none" w="med" len="med"/>
          </a:ln>
        </p:spPr>
      </p:sp>
      <p:grpSp>
        <p:nvGrpSpPr>
          <p:cNvPr id="99374" name="Group 46"/>
          <p:cNvGrpSpPr/>
          <p:nvPr/>
        </p:nvGrpSpPr>
        <p:grpSpPr>
          <a:xfrm>
            <a:off x="7278688" y="4049713"/>
            <a:ext cx="1143000" cy="304800"/>
            <a:chOff x="4752" y="3648"/>
            <a:chExt cx="720" cy="192"/>
          </a:xfrm>
        </p:grpSpPr>
        <p:sp>
          <p:nvSpPr>
            <p:cNvPr id="90136" name="Line 47"/>
            <p:cNvSpPr/>
            <p:nvPr/>
          </p:nvSpPr>
          <p:spPr>
            <a:xfrm>
              <a:off x="5040" y="3840"/>
              <a:ext cx="192" cy="0"/>
            </a:xfrm>
            <a:prstGeom prst="line">
              <a:avLst/>
            </a:prstGeom>
            <a:ln w="28575" cap="sq" cmpd="sng">
              <a:solidFill>
                <a:srgbClr val="3366FF"/>
              </a:solidFill>
              <a:prstDash val="solid"/>
              <a:headEnd type="none" w="sm" len="sm"/>
              <a:tailEnd type="none" w="sm" len="sm"/>
            </a:ln>
          </p:spPr>
        </p:sp>
        <p:sp>
          <p:nvSpPr>
            <p:cNvPr id="90137" name="Line 48"/>
            <p:cNvSpPr/>
            <p:nvPr/>
          </p:nvSpPr>
          <p:spPr>
            <a:xfrm flipV="1">
              <a:off x="5040" y="3648"/>
              <a:ext cx="0" cy="192"/>
            </a:xfrm>
            <a:prstGeom prst="line">
              <a:avLst/>
            </a:prstGeom>
            <a:ln w="28575" cap="sq" cmpd="sng">
              <a:solidFill>
                <a:srgbClr val="3366FF"/>
              </a:solidFill>
              <a:prstDash val="solid"/>
              <a:headEnd type="none" w="sm" len="sm"/>
              <a:tailEnd type="none" w="sm" len="sm"/>
            </a:ln>
          </p:spPr>
        </p:sp>
        <p:sp>
          <p:nvSpPr>
            <p:cNvPr id="90138" name="Line 49"/>
            <p:cNvSpPr/>
            <p:nvPr/>
          </p:nvSpPr>
          <p:spPr>
            <a:xfrm>
              <a:off x="4752" y="3648"/>
              <a:ext cx="288" cy="0"/>
            </a:xfrm>
            <a:prstGeom prst="line">
              <a:avLst/>
            </a:prstGeom>
            <a:ln w="28575" cap="sq" cmpd="sng">
              <a:solidFill>
                <a:srgbClr val="3366FF"/>
              </a:solidFill>
              <a:prstDash val="solid"/>
              <a:headEnd type="none" w="sm" len="sm"/>
              <a:tailEnd type="none" w="sm" len="sm"/>
            </a:ln>
          </p:spPr>
        </p:sp>
        <p:sp>
          <p:nvSpPr>
            <p:cNvPr id="90139" name="Line 50"/>
            <p:cNvSpPr/>
            <p:nvPr/>
          </p:nvSpPr>
          <p:spPr>
            <a:xfrm>
              <a:off x="5232" y="3648"/>
              <a:ext cx="0" cy="192"/>
            </a:xfrm>
            <a:prstGeom prst="line">
              <a:avLst/>
            </a:prstGeom>
            <a:ln w="28575" cap="sq" cmpd="sng">
              <a:solidFill>
                <a:srgbClr val="3366FF"/>
              </a:solidFill>
              <a:prstDash val="solid"/>
              <a:headEnd type="none" w="sm" len="sm"/>
              <a:tailEnd type="none" w="sm" len="sm"/>
            </a:ln>
          </p:spPr>
        </p:sp>
        <p:sp>
          <p:nvSpPr>
            <p:cNvPr id="90140" name="Line 51"/>
            <p:cNvSpPr/>
            <p:nvPr/>
          </p:nvSpPr>
          <p:spPr>
            <a:xfrm>
              <a:off x="5232" y="3648"/>
              <a:ext cx="240" cy="0"/>
            </a:xfrm>
            <a:prstGeom prst="line">
              <a:avLst/>
            </a:prstGeom>
            <a:ln w="28575" cap="sq" cmpd="sng">
              <a:solidFill>
                <a:srgbClr val="3366FF"/>
              </a:solidFill>
              <a:prstDash val="solid"/>
              <a:headEnd type="none" w="sm" len="sm"/>
              <a:tailEnd type="none" w="sm" len="sm"/>
            </a:ln>
          </p:spPr>
        </p:sp>
      </p:grpSp>
      <p:sp>
        <p:nvSpPr>
          <p:cNvPr id="99380" name="Rectangle 52"/>
          <p:cNvSpPr/>
          <p:nvPr/>
        </p:nvSpPr>
        <p:spPr>
          <a:xfrm>
            <a:off x="5346700" y="4595813"/>
            <a:ext cx="3025775" cy="457200"/>
          </a:xfrm>
          <a:prstGeom prst="rect">
            <a:avLst/>
          </a:prstGeom>
          <a:noFill/>
          <a:ln w="2857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取指周期状态触发器</a:t>
            </a:r>
            <a:r>
              <a:rPr lang="zh-CN" altLang="en-US" sz="2400" b="1" dirty="0">
                <a:ea typeface="黑体" panose="02010609060101010101" pitchFamily="49" charset="-122"/>
              </a:rPr>
              <a:t> </a:t>
            </a:r>
            <a:endParaRPr lang="zh-CN" altLang="en-US" sz="2400" b="1" dirty="0">
              <a:ea typeface="黑体" panose="02010609060101010101" pitchFamily="49" charset="-122"/>
            </a:endParaRPr>
          </a:p>
        </p:txBody>
      </p:sp>
      <p:sp>
        <p:nvSpPr>
          <p:cNvPr id="99381" name="Rectangle 53"/>
          <p:cNvSpPr/>
          <p:nvPr/>
        </p:nvSpPr>
        <p:spPr>
          <a:xfrm>
            <a:off x="0" y="5300663"/>
            <a:ext cx="5326063" cy="457200"/>
          </a:xfrm>
          <a:prstGeom prst="rect">
            <a:avLst/>
          </a:prstGeom>
          <a:noFill/>
          <a:ln w="2857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latin typeface="宋体" panose="02010600030101010101" pitchFamily="2" charset="-122"/>
              </a:rPr>
              <a:t>产生控制信号</a:t>
            </a:r>
            <a:r>
              <a:rPr lang="en-US" altLang="zh-CN" sz="2400" b="1" dirty="0">
                <a:latin typeface="宋体" panose="02010600030101010101" pitchFamily="2" charset="-122"/>
              </a:rPr>
              <a:t>1→FT</a:t>
            </a:r>
            <a:r>
              <a:rPr lang="zh-CN" altLang="en-US" sz="2400" b="1" dirty="0">
                <a:latin typeface="宋体" panose="02010600030101010101" pitchFamily="2" charset="-122"/>
              </a:rPr>
              <a:t>的逻辑条件如下：</a:t>
            </a:r>
            <a:r>
              <a:rPr lang="zh-CN" altLang="en-US" sz="2400" b="1" dirty="0">
                <a:ea typeface="黑体" panose="02010609060101010101" pitchFamily="49" charset="-122"/>
              </a:rPr>
              <a:t> </a:t>
            </a:r>
            <a:endParaRPr lang="zh-CN" altLang="en-US" sz="2400" b="1" dirty="0">
              <a:ea typeface="黑体" panose="02010609060101010101" pitchFamily="49" charset="-122"/>
            </a:endParaRPr>
          </a:p>
        </p:txBody>
      </p:sp>
      <p:sp>
        <p:nvSpPr>
          <p:cNvPr id="90130" name="Rectangle 54"/>
          <p:cNvSpPr/>
          <p:nvPr/>
        </p:nvSpPr>
        <p:spPr>
          <a:xfrm>
            <a:off x="0" y="3306763"/>
            <a:ext cx="9144000" cy="0"/>
          </a:xfrm>
          <a:prstGeom prst="rect">
            <a:avLst/>
          </a:prstGeom>
          <a:noFill/>
          <a:ln w="2857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endParaRPr lang="zh-CN" altLang="en-US" sz="2000" b="1" dirty="0">
              <a:ea typeface="黑体" panose="02010609060101010101" pitchFamily="49" charset="-122"/>
            </a:endParaRPr>
          </a:p>
        </p:txBody>
      </p:sp>
      <p:sp>
        <p:nvSpPr>
          <p:cNvPr id="99383" name="Rectangle 55"/>
          <p:cNvSpPr/>
          <p:nvPr/>
        </p:nvSpPr>
        <p:spPr>
          <a:xfrm>
            <a:off x="0" y="6021388"/>
            <a:ext cx="8748713" cy="396875"/>
          </a:xfrm>
          <a:prstGeom prst="rect">
            <a:avLst/>
          </a:prstGeom>
          <a:noFill/>
          <a:ln w="28575">
            <a:noFill/>
          </a:ln>
        </p:spPr>
        <p:txBody>
          <a:bodyPr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000" b="1" dirty="0">
                <a:solidFill>
                  <a:srgbClr val="C00000"/>
                </a:solidFill>
                <a:latin typeface="宋体" panose="02010600030101010101" pitchFamily="2" charset="-122"/>
                <a:cs typeface="Times New Roman" panose="02020603050405020304" pitchFamily="18" charset="0"/>
              </a:rPr>
              <a:t>1→FT= ET</a:t>
            </a:r>
            <a:r>
              <a:rPr lang="zh-CN" altLang="en-US" sz="2000" b="1" dirty="0">
                <a:solidFill>
                  <a:srgbClr val="C00000"/>
                </a:solidFill>
                <a:latin typeface="宋体" panose="02010600030101010101" pitchFamily="2" charset="-122"/>
                <a:cs typeface="Times New Roman" panose="02020603050405020304" pitchFamily="18" charset="0"/>
              </a:rPr>
              <a:t>（</a:t>
            </a:r>
            <a:r>
              <a:rPr lang="en-US" altLang="zh-CN" sz="2000" b="1" dirty="0">
                <a:solidFill>
                  <a:srgbClr val="C00000"/>
                </a:solidFill>
                <a:latin typeface="宋体" panose="02010600030101010101" pitchFamily="2" charset="-122"/>
                <a:cs typeface="Times New Roman" panose="02020603050405020304" pitchFamily="18" charset="0"/>
              </a:rPr>
              <a:t>1→IT</a:t>
            </a:r>
            <a:r>
              <a:rPr lang="en-US" altLang="zh-CN" sz="2000" b="1" dirty="0">
                <a:solidFill>
                  <a:srgbClr val="C00000"/>
                </a:solidFill>
                <a:latin typeface="宋体" panose="02010600030101010101" pitchFamily="2" charset="-122"/>
                <a:ea typeface="Times New Roman" panose="02020603050405020304" pitchFamily="18" charset="0"/>
              </a:rPr>
              <a:t>·</a:t>
            </a:r>
            <a:r>
              <a:rPr lang="en-US" altLang="zh-CN" sz="2000" b="1" dirty="0">
                <a:solidFill>
                  <a:srgbClr val="C00000"/>
                </a:solidFill>
                <a:latin typeface="宋体" panose="02010600030101010101" pitchFamily="2" charset="-122"/>
                <a:cs typeface="Times New Roman" panose="02020603050405020304" pitchFamily="18" charset="0"/>
              </a:rPr>
              <a:t>1→DMAT</a:t>
            </a:r>
            <a:r>
              <a:rPr lang="zh-CN" altLang="en-US" sz="2000" b="1" dirty="0">
                <a:solidFill>
                  <a:srgbClr val="C00000"/>
                </a:solidFill>
                <a:latin typeface="宋体" panose="02010600030101010101" pitchFamily="2" charset="-122"/>
                <a:cs typeface="Times New Roman" panose="02020603050405020304" pitchFamily="18" charset="0"/>
              </a:rPr>
              <a:t>）</a:t>
            </a:r>
            <a:r>
              <a:rPr lang="en-US" altLang="zh-CN" sz="2000" b="1" dirty="0">
                <a:solidFill>
                  <a:srgbClr val="C00000"/>
                </a:solidFill>
                <a:latin typeface="宋体" panose="02010600030101010101" pitchFamily="2" charset="-122"/>
                <a:cs typeface="Times New Roman" panose="02020603050405020304" pitchFamily="18" charset="0"/>
              </a:rPr>
              <a:t>+ IT + DMAT</a:t>
            </a:r>
            <a:r>
              <a:rPr lang="zh-CN" altLang="en-US" sz="2000" b="1" dirty="0">
                <a:solidFill>
                  <a:srgbClr val="C00000"/>
                </a:solidFill>
                <a:latin typeface="宋体" panose="02010600030101010101" pitchFamily="2" charset="-122"/>
                <a:cs typeface="Times New Roman" panose="02020603050405020304" pitchFamily="18" charset="0"/>
              </a:rPr>
              <a:t>（</a:t>
            </a:r>
            <a:r>
              <a:rPr lang="en-US" altLang="zh-CN" sz="2000" b="1" dirty="0">
                <a:solidFill>
                  <a:srgbClr val="C00000"/>
                </a:solidFill>
                <a:latin typeface="宋体" panose="02010600030101010101" pitchFamily="2" charset="-122"/>
                <a:cs typeface="Times New Roman" panose="02020603050405020304" pitchFamily="18" charset="0"/>
              </a:rPr>
              <a:t>1→IT</a:t>
            </a:r>
            <a:r>
              <a:rPr lang="en-US" altLang="zh-CN" sz="2000" b="1" dirty="0">
                <a:solidFill>
                  <a:srgbClr val="C00000"/>
                </a:solidFill>
                <a:latin typeface="宋体" panose="02010600030101010101" pitchFamily="2" charset="-122"/>
                <a:ea typeface="Times New Roman" panose="02020603050405020304" pitchFamily="18" charset="0"/>
              </a:rPr>
              <a:t>·</a:t>
            </a:r>
            <a:r>
              <a:rPr lang="en-US" altLang="zh-CN" sz="2000" b="1" dirty="0">
                <a:solidFill>
                  <a:srgbClr val="C00000"/>
                </a:solidFill>
                <a:latin typeface="宋体" panose="02010600030101010101" pitchFamily="2" charset="-122"/>
                <a:cs typeface="Times New Roman" panose="02020603050405020304" pitchFamily="18" charset="0"/>
              </a:rPr>
              <a:t>1→DMAT</a:t>
            </a:r>
            <a:r>
              <a:rPr lang="zh-CN" altLang="en-US" sz="2000" b="1" dirty="0">
                <a:solidFill>
                  <a:srgbClr val="C00000"/>
                </a:solidFill>
                <a:latin typeface="宋体" panose="02010600030101010101" pitchFamily="2" charset="-122"/>
                <a:cs typeface="Times New Roman" panose="02020603050405020304" pitchFamily="18" charset="0"/>
              </a:rPr>
              <a:t>）</a:t>
            </a:r>
            <a:endParaRPr lang="zh-CN" altLang="en-US" sz="2000" b="1" dirty="0">
              <a:solidFill>
                <a:srgbClr val="C00000"/>
              </a:solidFill>
              <a:latin typeface="宋体" panose="02010600030101010101" pitchFamily="2" charset="-122"/>
              <a:ea typeface="Times New Roman" panose="02020603050405020304" pitchFamily="18" charset="0"/>
            </a:endParaRPr>
          </a:p>
        </p:txBody>
      </p:sp>
      <p:sp>
        <p:nvSpPr>
          <p:cNvPr id="99384" name="Line 56"/>
          <p:cNvSpPr/>
          <p:nvPr/>
        </p:nvSpPr>
        <p:spPr>
          <a:xfrm>
            <a:off x="2267585" y="6092825"/>
            <a:ext cx="647700" cy="0"/>
          </a:xfrm>
          <a:prstGeom prst="line">
            <a:avLst/>
          </a:prstGeom>
          <a:ln w="28575" cap="flat" cmpd="sng">
            <a:solidFill>
              <a:srgbClr val="C00000"/>
            </a:solidFill>
            <a:prstDash val="solid"/>
            <a:headEnd type="none" w="med" len="med"/>
            <a:tailEnd type="none" w="med" len="med"/>
          </a:ln>
        </p:spPr>
      </p:sp>
      <p:sp>
        <p:nvSpPr>
          <p:cNvPr id="99385" name="Line 57"/>
          <p:cNvSpPr/>
          <p:nvPr/>
        </p:nvSpPr>
        <p:spPr>
          <a:xfrm>
            <a:off x="3060065" y="6092825"/>
            <a:ext cx="1008063" cy="0"/>
          </a:xfrm>
          <a:prstGeom prst="line">
            <a:avLst/>
          </a:prstGeom>
          <a:ln w="28575" cap="flat" cmpd="sng">
            <a:solidFill>
              <a:srgbClr val="C00000"/>
            </a:solidFill>
            <a:prstDash val="solid"/>
            <a:headEnd type="none" w="med" len="med"/>
            <a:tailEnd type="none" w="med" len="med"/>
          </a:ln>
        </p:spPr>
      </p:sp>
      <p:sp>
        <p:nvSpPr>
          <p:cNvPr id="99386" name="Line 58"/>
          <p:cNvSpPr/>
          <p:nvPr/>
        </p:nvSpPr>
        <p:spPr>
          <a:xfrm>
            <a:off x="5940108" y="6092825"/>
            <a:ext cx="647700" cy="0"/>
          </a:xfrm>
          <a:prstGeom prst="line">
            <a:avLst/>
          </a:prstGeom>
          <a:ln w="28575" cap="flat" cmpd="sng">
            <a:solidFill>
              <a:srgbClr val="C00000"/>
            </a:solidFill>
            <a:prstDash val="solid"/>
            <a:headEnd type="none" w="med" len="med"/>
            <a:tailEnd type="none" w="med" len="med"/>
          </a:ln>
        </p:spPr>
      </p:sp>
      <p:sp>
        <p:nvSpPr>
          <p:cNvPr id="99387" name="Line 59"/>
          <p:cNvSpPr/>
          <p:nvPr/>
        </p:nvSpPr>
        <p:spPr>
          <a:xfrm>
            <a:off x="6872288" y="6092825"/>
            <a:ext cx="863600" cy="0"/>
          </a:xfrm>
          <a:prstGeom prst="line">
            <a:avLst/>
          </a:prstGeom>
          <a:ln w="28575" cap="flat" cmpd="sng">
            <a:solidFill>
              <a:srgbClr val="C00000"/>
            </a:solidFill>
            <a:prstDash val="solid"/>
            <a:headEnd type="none" w="med" len="med"/>
            <a:tailEnd type="none" w="med" len="med"/>
          </a:ln>
        </p:spPr>
      </p:sp>
      <p:grpSp>
        <p:nvGrpSpPr>
          <p:cNvPr id="4" name="组合 3"/>
          <p:cNvGrpSpPr/>
          <p:nvPr/>
        </p:nvGrpSpPr>
        <p:grpSpPr>
          <a:xfrm>
            <a:off x="8604885" y="4364990"/>
            <a:ext cx="383540" cy="398780"/>
            <a:chOff x="13653" y="6987"/>
            <a:chExt cx="604" cy="628"/>
          </a:xfrm>
        </p:grpSpPr>
        <p:sp>
          <p:nvSpPr>
            <p:cNvPr id="2" name="文本框 1"/>
            <p:cNvSpPr txBox="1"/>
            <p:nvPr/>
          </p:nvSpPr>
          <p:spPr>
            <a:xfrm>
              <a:off x="13653" y="6987"/>
              <a:ext cx="605" cy="628"/>
            </a:xfrm>
            <a:prstGeom prst="rect">
              <a:avLst/>
            </a:prstGeom>
            <a:noFill/>
          </p:spPr>
          <p:txBody>
            <a:bodyPr wrap="square" rtlCol="0">
              <a:spAutoFit/>
            </a:bodyPr>
            <a:p>
              <a:r>
                <a:rPr lang="en-US" altLang="zh-CN"/>
                <a:t>P</a:t>
              </a:r>
              <a:endParaRPr lang="en-US" altLang="zh-CN"/>
            </a:p>
          </p:txBody>
        </p:sp>
        <p:cxnSp>
          <p:nvCxnSpPr>
            <p:cNvPr id="3" name="直接连接符 2"/>
            <p:cNvCxnSpPr/>
            <p:nvPr/>
          </p:nvCxnSpPr>
          <p:spPr>
            <a:xfrm>
              <a:off x="13735" y="7022"/>
              <a:ext cx="383" cy="0"/>
            </a:xfrm>
            <a:prstGeom prst="line">
              <a:avLst/>
            </a:prstGeom>
            <a:solidFill>
              <a:srgbClr val="FFFF00"/>
            </a:solidFill>
            <a:ln w="28575" cap="flat" cmpd="sng" algn="ctr">
              <a:solidFill>
                <a:srgbClr val="000000"/>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99332"/>
                                        </p:tgtEl>
                                        <p:attrNameLst>
                                          <p:attrName>style.visibility</p:attrName>
                                        </p:attrNameLst>
                                      </p:cBhvr>
                                      <p:to>
                                        <p:strVal val="visible"/>
                                      </p:to>
                                    </p:set>
                                    <p:anim calcmode="lin" valueType="num">
                                      <p:cBhvr>
                                        <p:cTn id="7" dur="500" fill="hold"/>
                                        <p:tgtEl>
                                          <p:spTgt spid="99332"/>
                                        </p:tgtEl>
                                        <p:attrNameLst>
                                          <p:attrName>ppt_w</p:attrName>
                                        </p:attrNameLst>
                                      </p:cBhvr>
                                      <p:tavLst>
                                        <p:tav tm="0">
                                          <p:val>
                                            <p:fltVal val="0.000000"/>
                                          </p:val>
                                        </p:tav>
                                        <p:tav tm="100000">
                                          <p:val>
                                            <p:strVal val="#ppt_w"/>
                                          </p:val>
                                        </p:tav>
                                      </p:tavLst>
                                    </p:anim>
                                    <p:anim calcmode="lin" valueType="num">
                                      <p:cBhvr>
                                        <p:cTn id="8" dur="500" fill="hold"/>
                                        <p:tgtEl>
                                          <p:spTgt spid="99332"/>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993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99334"/>
                                        </p:tgtEl>
                                        <p:attrNameLst>
                                          <p:attrName>style.visibility</p:attrName>
                                        </p:attrNameLst>
                                      </p:cBhvr>
                                      <p:to>
                                        <p:strVal val="visible"/>
                                      </p:to>
                                    </p:set>
                                    <p:animEffect transition="in" filter="slide(fromBottom)">
                                      <p:cBhvr>
                                        <p:cTn id="17" dur="500"/>
                                        <p:tgtEl>
                                          <p:spTgt spid="99334"/>
                                        </p:tgtEl>
                                      </p:cBhvr>
                                    </p:animEffect>
                                  </p:childTnLst>
                                </p:cTn>
                              </p:par>
                            </p:childTnLst>
                          </p:cTn>
                        </p:par>
                        <p:par>
                          <p:cTn id="18" fill="hold">
                            <p:stCondLst>
                              <p:cond delay="500"/>
                            </p:stCondLst>
                            <p:childTnLst>
                              <p:par>
                                <p:cTn id="19" presetID="12" presetClass="entr" presetSubtype="4" fill="hold" grpId="0" nodeType="afterEffect">
                                  <p:stCondLst>
                                    <p:cond delay="0"/>
                                  </p:stCondLst>
                                  <p:childTnLst>
                                    <p:set>
                                      <p:cBhvr>
                                        <p:cTn id="20" dur="1" fill="hold">
                                          <p:stCondLst>
                                            <p:cond delay="0"/>
                                          </p:stCondLst>
                                        </p:cTn>
                                        <p:tgtEl>
                                          <p:spTgt spid="99335"/>
                                        </p:tgtEl>
                                        <p:attrNameLst>
                                          <p:attrName>style.visibility</p:attrName>
                                        </p:attrNameLst>
                                      </p:cBhvr>
                                      <p:to>
                                        <p:strVal val="visible"/>
                                      </p:to>
                                    </p:set>
                                    <p:animEffect transition="in" filter="slide(fromBottom)">
                                      <p:cBhvr>
                                        <p:cTn id="21" dur="500"/>
                                        <p:tgtEl>
                                          <p:spTgt spid="99335"/>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99336"/>
                                        </p:tgtEl>
                                        <p:attrNameLst>
                                          <p:attrName>style.visibility</p:attrName>
                                        </p:attrNameLst>
                                      </p:cBhvr>
                                      <p:to>
                                        <p:strVal val="visible"/>
                                      </p:to>
                                    </p:set>
                                    <p:animEffect transition="in" filter="checkerboard(across)">
                                      <p:cBhvr>
                                        <p:cTn id="26" dur="500"/>
                                        <p:tgtEl>
                                          <p:spTgt spid="99336"/>
                                        </p:tgtEl>
                                      </p:cBhvr>
                                    </p:animEffect>
                                  </p:childTnLst>
                                </p:cTn>
                              </p:par>
                            </p:childTnLst>
                          </p:cTn>
                        </p:par>
                        <p:par>
                          <p:cTn id="27" fill="hold">
                            <p:stCondLst>
                              <p:cond delay="500"/>
                            </p:stCondLst>
                            <p:childTnLst>
                              <p:par>
                                <p:cTn id="28" presetID="5" presetClass="entr" presetSubtype="10" fill="hold" nodeType="afterEffect">
                                  <p:stCondLst>
                                    <p:cond delay="0"/>
                                  </p:stCondLst>
                                  <p:childTnLst>
                                    <p:set>
                                      <p:cBhvr>
                                        <p:cTn id="29" dur="1" fill="hold">
                                          <p:stCondLst>
                                            <p:cond delay="0"/>
                                          </p:stCondLst>
                                        </p:cTn>
                                        <p:tgtEl>
                                          <p:spTgt spid="99353"/>
                                        </p:tgtEl>
                                        <p:attrNameLst>
                                          <p:attrName>style.visibility</p:attrName>
                                        </p:attrNameLst>
                                      </p:cBhvr>
                                      <p:to>
                                        <p:strVal val="visible"/>
                                      </p:to>
                                    </p:set>
                                    <p:animEffect transition="in" filter="checkerboard(across)">
                                      <p:cBhvr>
                                        <p:cTn id="30" dur="500"/>
                                        <p:tgtEl>
                                          <p:spTgt spid="99353"/>
                                        </p:tgtEl>
                                      </p:cBhvr>
                                    </p:animEffect>
                                  </p:childTnLst>
                                </p:cTn>
                              </p:par>
                            </p:childTnLst>
                          </p:cTn>
                        </p:par>
                        <p:par>
                          <p:cTn id="31" fill="hold">
                            <p:stCondLst>
                              <p:cond delay="1000"/>
                            </p:stCondLst>
                            <p:childTnLst>
                              <p:par>
                                <p:cTn id="32" presetID="5" presetClass="entr" presetSubtype="10" fill="hold" grpId="0" nodeType="afterEffect">
                                  <p:stCondLst>
                                    <p:cond delay="0"/>
                                  </p:stCondLst>
                                  <p:childTnLst>
                                    <p:set>
                                      <p:cBhvr>
                                        <p:cTn id="33" dur="1" fill="hold">
                                          <p:stCondLst>
                                            <p:cond delay="0"/>
                                          </p:stCondLst>
                                        </p:cTn>
                                        <p:tgtEl>
                                          <p:spTgt spid="99356"/>
                                        </p:tgtEl>
                                        <p:attrNameLst>
                                          <p:attrName>style.visibility</p:attrName>
                                        </p:attrNameLst>
                                      </p:cBhvr>
                                      <p:to>
                                        <p:strVal val="visible"/>
                                      </p:to>
                                    </p:set>
                                    <p:animEffect transition="in" filter="checkerboard(across)">
                                      <p:cBhvr>
                                        <p:cTn id="34" dur="500"/>
                                        <p:tgtEl>
                                          <p:spTgt spid="99356"/>
                                        </p:tgtEl>
                                      </p:cBhvr>
                                    </p:animEffect>
                                  </p:childTnLst>
                                </p:cTn>
                              </p:par>
                            </p:childTnLst>
                          </p:cTn>
                        </p:par>
                        <p:par>
                          <p:cTn id="35" fill="hold">
                            <p:stCondLst>
                              <p:cond delay="1500"/>
                            </p:stCondLst>
                            <p:childTnLst>
                              <p:par>
                                <p:cTn id="36" presetID="5" presetClass="entr" presetSubtype="10" fill="hold" nodeType="afterEffect">
                                  <p:stCondLst>
                                    <p:cond delay="0"/>
                                  </p:stCondLst>
                                  <p:childTnLst>
                                    <p:set>
                                      <p:cBhvr>
                                        <p:cTn id="37" dur="1" fill="hold">
                                          <p:stCondLst>
                                            <p:cond delay="0"/>
                                          </p:stCondLst>
                                        </p:cTn>
                                        <p:tgtEl>
                                          <p:spTgt spid="99357"/>
                                        </p:tgtEl>
                                        <p:attrNameLst>
                                          <p:attrName>style.visibility</p:attrName>
                                        </p:attrNameLst>
                                      </p:cBhvr>
                                      <p:to>
                                        <p:strVal val="visible"/>
                                      </p:to>
                                    </p:set>
                                    <p:animEffect transition="in" filter="checkerboard(across)">
                                      <p:cBhvr>
                                        <p:cTn id="38" dur="500"/>
                                        <p:tgtEl>
                                          <p:spTgt spid="99357"/>
                                        </p:tgtEl>
                                      </p:cBhvr>
                                    </p:animEffect>
                                  </p:childTnLst>
                                </p:cTn>
                              </p:par>
                            </p:childTnLst>
                          </p:cTn>
                        </p:par>
                        <p:par>
                          <p:cTn id="39" fill="hold">
                            <p:stCondLst>
                              <p:cond delay="2000"/>
                            </p:stCondLst>
                            <p:childTnLst>
                              <p:par>
                                <p:cTn id="40" presetID="5" presetClass="entr" presetSubtype="10" fill="hold" nodeType="afterEffect">
                                  <p:stCondLst>
                                    <p:cond delay="0"/>
                                  </p:stCondLst>
                                  <p:childTnLst>
                                    <p:set>
                                      <p:cBhvr>
                                        <p:cTn id="41" dur="1" fill="hold">
                                          <p:stCondLst>
                                            <p:cond delay="0"/>
                                          </p:stCondLst>
                                        </p:cTn>
                                        <p:tgtEl>
                                          <p:spTgt spid="99360"/>
                                        </p:tgtEl>
                                        <p:attrNameLst>
                                          <p:attrName>style.visibility</p:attrName>
                                        </p:attrNameLst>
                                      </p:cBhvr>
                                      <p:to>
                                        <p:strVal val="visible"/>
                                      </p:to>
                                    </p:set>
                                    <p:animEffect transition="in" filter="checkerboard(across)">
                                      <p:cBhvr>
                                        <p:cTn id="42" dur="500"/>
                                        <p:tgtEl>
                                          <p:spTgt spid="99360"/>
                                        </p:tgtEl>
                                      </p:cBhvr>
                                    </p:animEffect>
                                  </p:childTnLst>
                                </p:cTn>
                              </p:par>
                            </p:childTnLst>
                          </p:cTn>
                        </p:par>
                        <p:par>
                          <p:cTn id="43" fill="hold">
                            <p:stCondLst>
                              <p:cond delay="2500"/>
                            </p:stCondLst>
                            <p:childTnLst>
                              <p:par>
                                <p:cTn id="44" presetID="5" presetClass="entr" presetSubtype="10" fill="hold" grpId="0" nodeType="afterEffect">
                                  <p:stCondLst>
                                    <p:cond delay="0"/>
                                  </p:stCondLst>
                                  <p:childTnLst>
                                    <p:set>
                                      <p:cBhvr>
                                        <p:cTn id="45" dur="1" fill="hold">
                                          <p:stCondLst>
                                            <p:cond delay="0"/>
                                          </p:stCondLst>
                                        </p:cTn>
                                        <p:tgtEl>
                                          <p:spTgt spid="99366"/>
                                        </p:tgtEl>
                                        <p:attrNameLst>
                                          <p:attrName>style.visibility</p:attrName>
                                        </p:attrNameLst>
                                      </p:cBhvr>
                                      <p:to>
                                        <p:strVal val="visible"/>
                                      </p:to>
                                    </p:set>
                                    <p:animEffect transition="in" filter="checkerboard(across)">
                                      <p:cBhvr>
                                        <p:cTn id="46" dur="500"/>
                                        <p:tgtEl>
                                          <p:spTgt spid="99366"/>
                                        </p:tgtEl>
                                      </p:cBhvr>
                                    </p:animEffect>
                                  </p:childTnLst>
                                </p:cTn>
                              </p:par>
                            </p:childTnLst>
                          </p:cTn>
                        </p:par>
                        <p:par>
                          <p:cTn id="47" fill="hold">
                            <p:stCondLst>
                              <p:cond delay="3000"/>
                            </p:stCondLst>
                            <p:childTnLst>
                              <p:par>
                                <p:cTn id="48" presetID="5" presetClass="entr" presetSubtype="10" fill="hold" nodeType="afterEffect">
                                  <p:stCondLst>
                                    <p:cond delay="0"/>
                                  </p:stCondLst>
                                  <p:childTnLst>
                                    <p:set>
                                      <p:cBhvr>
                                        <p:cTn id="49" dur="1" fill="hold">
                                          <p:stCondLst>
                                            <p:cond delay="0"/>
                                          </p:stCondLst>
                                        </p:cTn>
                                        <p:tgtEl>
                                          <p:spTgt spid="99367"/>
                                        </p:tgtEl>
                                        <p:attrNameLst>
                                          <p:attrName>style.visibility</p:attrName>
                                        </p:attrNameLst>
                                      </p:cBhvr>
                                      <p:to>
                                        <p:strVal val="visible"/>
                                      </p:to>
                                    </p:set>
                                    <p:animEffect transition="in" filter="checkerboard(across)">
                                      <p:cBhvr>
                                        <p:cTn id="50" dur="500"/>
                                        <p:tgtEl>
                                          <p:spTgt spid="99367"/>
                                        </p:tgtEl>
                                      </p:cBhvr>
                                    </p:animEffect>
                                  </p:childTnLst>
                                </p:cTn>
                              </p:par>
                            </p:childTnLst>
                          </p:cTn>
                        </p:par>
                        <p:par>
                          <p:cTn id="51" fill="hold">
                            <p:stCondLst>
                              <p:cond delay="3500"/>
                            </p:stCondLst>
                            <p:childTnLst>
                              <p:par>
                                <p:cTn id="52" presetID="5" presetClass="entr" presetSubtype="10" fill="hold" nodeType="afterEffect">
                                  <p:stCondLst>
                                    <p:cond delay="0"/>
                                  </p:stCondLst>
                                  <p:childTnLst>
                                    <p:set>
                                      <p:cBhvr>
                                        <p:cTn id="53" dur="1" fill="hold">
                                          <p:stCondLst>
                                            <p:cond delay="0"/>
                                          </p:stCondLst>
                                        </p:cTn>
                                        <p:tgtEl>
                                          <p:spTgt spid="99373"/>
                                        </p:tgtEl>
                                        <p:attrNameLst>
                                          <p:attrName>style.visibility</p:attrName>
                                        </p:attrNameLst>
                                      </p:cBhvr>
                                      <p:to>
                                        <p:strVal val="visible"/>
                                      </p:to>
                                    </p:set>
                                    <p:animEffect transition="in" filter="checkerboard(across)">
                                      <p:cBhvr>
                                        <p:cTn id="54" dur="500"/>
                                        <p:tgtEl>
                                          <p:spTgt spid="99373"/>
                                        </p:tgtEl>
                                      </p:cBhvr>
                                    </p:animEffect>
                                  </p:childTnLst>
                                </p:cTn>
                              </p:par>
                            </p:childTnLst>
                          </p:cTn>
                        </p:par>
                        <p:par>
                          <p:cTn id="55" fill="hold">
                            <p:stCondLst>
                              <p:cond delay="4000"/>
                            </p:stCondLst>
                            <p:childTnLst>
                              <p:par>
                                <p:cTn id="56" presetID="5" presetClass="entr" presetSubtype="10" fill="hold" nodeType="afterEffect">
                                  <p:stCondLst>
                                    <p:cond delay="0"/>
                                  </p:stCondLst>
                                  <p:childTnLst>
                                    <p:set>
                                      <p:cBhvr>
                                        <p:cTn id="57" dur="1" fill="hold">
                                          <p:stCondLst>
                                            <p:cond delay="0"/>
                                          </p:stCondLst>
                                        </p:cTn>
                                        <p:tgtEl>
                                          <p:spTgt spid="99374"/>
                                        </p:tgtEl>
                                        <p:attrNameLst>
                                          <p:attrName>style.visibility</p:attrName>
                                        </p:attrNameLst>
                                      </p:cBhvr>
                                      <p:to>
                                        <p:strVal val="visible"/>
                                      </p:to>
                                    </p:set>
                                    <p:animEffect transition="in" filter="checkerboard(across)">
                                      <p:cBhvr>
                                        <p:cTn id="58" dur="500"/>
                                        <p:tgtEl>
                                          <p:spTgt spid="99374"/>
                                        </p:tgtEl>
                                      </p:cBhvr>
                                    </p:animEffect>
                                  </p:childTnLst>
                                </p:cTn>
                              </p:par>
                            </p:childTnLst>
                          </p:cTn>
                        </p:par>
                        <p:par>
                          <p:cTn id="59" fill="hold">
                            <p:stCondLst>
                              <p:cond delay="4500"/>
                            </p:stCondLst>
                            <p:childTnLst>
                              <p:par>
                                <p:cTn id="60" presetID="5" presetClass="entr" presetSubtype="10" fill="hold" grpId="0" nodeType="afterEffect">
                                  <p:stCondLst>
                                    <p:cond delay="0"/>
                                  </p:stCondLst>
                                  <p:childTnLst>
                                    <p:set>
                                      <p:cBhvr>
                                        <p:cTn id="61" dur="1" fill="hold">
                                          <p:stCondLst>
                                            <p:cond delay="0"/>
                                          </p:stCondLst>
                                        </p:cTn>
                                        <p:tgtEl>
                                          <p:spTgt spid="99380"/>
                                        </p:tgtEl>
                                        <p:attrNameLst>
                                          <p:attrName>style.visibility</p:attrName>
                                        </p:attrNameLst>
                                      </p:cBhvr>
                                      <p:to>
                                        <p:strVal val="visible"/>
                                      </p:to>
                                    </p:set>
                                    <p:animEffect transition="in" filter="checkerboard(across)">
                                      <p:cBhvr>
                                        <p:cTn id="62" dur="500"/>
                                        <p:tgtEl>
                                          <p:spTgt spid="99380"/>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9938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99383"/>
                                        </p:tgtEl>
                                        <p:attrNameLst>
                                          <p:attrName>style.visibility</p:attrName>
                                        </p:attrNameLst>
                                      </p:cBhvr>
                                      <p:to>
                                        <p:strVal val="visible"/>
                                      </p:to>
                                    </p:set>
                                  </p:childTnLst>
                                </p:cTn>
                              </p:par>
                            </p:childTnLst>
                          </p:cTn>
                        </p:par>
                        <p:par>
                          <p:cTn id="71" fill="hold">
                            <p:stCondLst>
                              <p:cond delay="500"/>
                            </p:stCondLst>
                            <p:childTnLst>
                              <p:par>
                                <p:cTn id="72" presetID="1" presetClass="entr" presetSubtype="0" fill="hold" nodeType="afterEffect">
                                  <p:stCondLst>
                                    <p:cond delay="0"/>
                                  </p:stCondLst>
                                  <p:childTnLst>
                                    <p:set>
                                      <p:cBhvr>
                                        <p:cTn id="73" dur="1" fill="hold">
                                          <p:stCondLst>
                                            <p:cond delay="499"/>
                                          </p:stCondLst>
                                        </p:cTn>
                                        <p:tgtEl>
                                          <p:spTgt spid="99384"/>
                                        </p:tgtEl>
                                        <p:attrNameLst>
                                          <p:attrName>style.visibility</p:attrName>
                                        </p:attrNameLst>
                                      </p:cBhvr>
                                      <p:to>
                                        <p:strVal val="visible"/>
                                      </p:to>
                                    </p:set>
                                  </p:childTnLst>
                                </p:cTn>
                              </p:par>
                            </p:childTnLst>
                          </p:cTn>
                        </p:par>
                        <p:par>
                          <p:cTn id="74" fill="hold">
                            <p:stCondLst>
                              <p:cond delay="1000"/>
                            </p:stCondLst>
                            <p:childTnLst>
                              <p:par>
                                <p:cTn id="75" presetID="1" presetClass="entr" presetSubtype="0" fill="hold" nodeType="afterEffect">
                                  <p:stCondLst>
                                    <p:cond delay="0"/>
                                  </p:stCondLst>
                                  <p:childTnLst>
                                    <p:set>
                                      <p:cBhvr>
                                        <p:cTn id="76" dur="1" fill="hold">
                                          <p:stCondLst>
                                            <p:cond delay="499"/>
                                          </p:stCondLst>
                                        </p:cTn>
                                        <p:tgtEl>
                                          <p:spTgt spid="99385"/>
                                        </p:tgtEl>
                                        <p:attrNameLst>
                                          <p:attrName>style.visibility</p:attrName>
                                        </p:attrNameLst>
                                      </p:cBhvr>
                                      <p:to>
                                        <p:strVal val="visible"/>
                                      </p:to>
                                    </p:set>
                                  </p:childTnLst>
                                </p:cTn>
                              </p:par>
                            </p:childTnLst>
                          </p:cTn>
                        </p:par>
                        <p:par>
                          <p:cTn id="77" fill="hold">
                            <p:stCondLst>
                              <p:cond delay="1500"/>
                            </p:stCondLst>
                            <p:childTnLst>
                              <p:par>
                                <p:cTn id="78" presetID="1" presetClass="entr" presetSubtype="0" fill="hold" nodeType="afterEffect">
                                  <p:stCondLst>
                                    <p:cond delay="0"/>
                                  </p:stCondLst>
                                  <p:childTnLst>
                                    <p:set>
                                      <p:cBhvr>
                                        <p:cTn id="79" dur="1" fill="hold">
                                          <p:stCondLst>
                                            <p:cond delay="499"/>
                                          </p:stCondLst>
                                        </p:cTn>
                                        <p:tgtEl>
                                          <p:spTgt spid="99386"/>
                                        </p:tgtEl>
                                        <p:attrNameLst>
                                          <p:attrName>style.visibility</p:attrName>
                                        </p:attrNameLst>
                                      </p:cBhvr>
                                      <p:to>
                                        <p:strVal val="visible"/>
                                      </p:to>
                                    </p:set>
                                  </p:childTnLst>
                                </p:cTn>
                              </p:par>
                            </p:childTnLst>
                          </p:cTn>
                        </p:par>
                        <p:par>
                          <p:cTn id="80" fill="hold">
                            <p:stCondLst>
                              <p:cond delay="2000"/>
                            </p:stCondLst>
                            <p:childTnLst>
                              <p:par>
                                <p:cTn id="81" presetID="1" presetClass="entr" presetSubtype="0" fill="hold" nodeType="afterEffect">
                                  <p:stCondLst>
                                    <p:cond delay="0"/>
                                  </p:stCondLst>
                                  <p:childTnLst>
                                    <p:set>
                                      <p:cBhvr>
                                        <p:cTn id="82" dur="1" fill="hold">
                                          <p:stCondLst>
                                            <p:cond delay="499"/>
                                          </p:stCondLst>
                                        </p:cTn>
                                        <p:tgtEl>
                                          <p:spTgt spid="993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2" grpId="0"/>
      <p:bldP spid="99333" grpId="0"/>
      <p:bldP spid="99334" grpId="0"/>
      <p:bldP spid="99335" grpId="0"/>
      <p:bldP spid="99356" grpId="0"/>
      <p:bldP spid="99366" grpId="0"/>
      <p:bldP spid="99380" grpId="0"/>
      <p:bldP spid="99381" grpId="0"/>
      <p:bldP spid="99383"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2"/>
          <p:cNvSpPr/>
          <p:nvPr/>
        </p:nvSpPr>
        <p:spPr>
          <a:xfrm>
            <a:off x="0" y="627063"/>
            <a:ext cx="3097213" cy="519112"/>
          </a:xfrm>
          <a:prstGeom prst="rect">
            <a:avLst/>
          </a:prstGeom>
          <a:noFill/>
          <a:ln w="28575">
            <a:noFill/>
          </a:ln>
        </p:spPr>
        <p:txBody>
          <a:bodyPr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）取指流程</a:t>
            </a:r>
            <a:endParaRPr lang="zh-CN" altLang="en-US" sz="2800" b="1" dirty="0">
              <a:latin typeface="黑体" panose="02010609060101010101" pitchFamily="49" charset="-122"/>
              <a:ea typeface="黑体" panose="02010609060101010101" pitchFamily="49" charset="-122"/>
            </a:endParaRPr>
          </a:p>
        </p:txBody>
      </p:sp>
      <p:sp>
        <p:nvSpPr>
          <p:cNvPr id="100355" name="AutoShape 3"/>
          <p:cNvSpPr/>
          <p:nvPr/>
        </p:nvSpPr>
        <p:spPr>
          <a:xfrm>
            <a:off x="5580063" y="360363"/>
            <a:ext cx="2303462" cy="673100"/>
          </a:xfrm>
          <a:prstGeom prst="flowChartProcess">
            <a:avLst/>
          </a:prstGeom>
          <a:solidFill>
            <a:srgbClr val="FFFF00"/>
          </a:solidFill>
          <a:ln w="2857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rgbClr val="C00000"/>
                </a:solidFill>
                <a:ea typeface="黑体" panose="02010609060101010101" pitchFamily="49" charset="-122"/>
              </a:rPr>
              <a:t>PC</a:t>
            </a:r>
            <a:r>
              <a:rPr lang="en-US" altLang="zh-CN" sz="2400" b="1" dirty="0">
                <a:solidFill>
                  <a:srgbClr val="C00000"/>
                </a:solidFill>
              </a:rPr>
              <a:t>→MAR</a:t>
            </a:r>
            <a:endParaRPr lang="en-US" altLang="zh-CN" sz="2400" b="1" dirty="0">
              <a:solidFill>
                <a:srgbClr val="C00000"/>
              </a:solidFill>
            </a:endParaRPr>
          </a:p>
        </p:txBody>
      </p:sp>
      <p:sp>
        <p:nvSpPr>
          <p:cNvPr id="100356" name="AutoShape 4"/>
          <p:cNvSpPr/>
          <p:nvPr/>
        </p:nvSpPr>
        <p:spPr>
          <a:xfrm>
            <a:off x="5580380" y="1386205"/>
            <a:ext cx="2303145" cy="909955"/>
          </a:xfrm>
          <a:prstGeom prst="flowChartProcess">
            <a:avLst/>
          </a:prstGeom>
          <a:solidFill>
            <a:srgbClr val="FFFF00"/>
          </a:solidFill>
          <a:ln w="2857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lnSpc>
                <a:spcPct val="70000"/>
              </a:lnSpc>
              <a:spcBef>
                <a:spcPct val="50000"/>
              </a:spcBef>
              <a:buNone/>
            </a:pPr>
            <a:r>
              <a:rPr lang="en-US" altLang="zh-CN" sz="2400" b="1" dirty="0">
                <a:solidFill>
                  <a:srgbClr val="C00000"/>
                </a:solidFill>
                <a:ea typeface="黑体" panose="02010609060101010101" pitchFamily="49" charset="-122"/>
              </a:rPr>
              <a:t>M</a:t>
            </a:r>
            <a:r>
              <a:rPr lang="en-US" altLang="zh-CN" sz="2400" b="1" dirty="0">
                <a:solidFill>
                  <a:srgbClr val="C00000"/>
                </a:solidFill>
              </a:rPr>
              <a:t>→MDR→IR</a:t>
            </a:r>
            <a:endParaRPr lang="en-US" altLang="zh-CN" sz="2400" b="1" dirty="0"/>
          </a:p>
          <a:p>
            <a:pPr marL="0" lvl="0" indent="0" algn="ctr" eaLnBrk="1" hangingPunct="1">
              <a:lnSpc>
                <a:spcPct val="70000"/>
              </a:lnSpc>
              <a:spcBef>
                <a:spcPct val="50000"/>
              </a:spcBef>
              <a:buNone/>
            </a:pPr>
            <a:r>
              <a:rPr lang="en-US" altLang="zh-CN" sz="2400" b="1" dirty="0"/>
              <a:t>PC+1→PC</a:t>
            </a:r>
            <a:endParaRPr lang="en-US" altLang="zh-CN" sz="2400" b="1" dirty="0"/>
          </a:p>
        </p:txBody>
      </p:sp>
      <p:sp>
        <p:nvSpPr>
          <p:cNvPr id="100357" name="Text Box 5"/>
          <p:cNvSpPr txBox="1"/>
          <p:nvPr/>
        </p:nvSpPr>
        <p:spPr>
          <a:xfrm>
            <a:off x="4714875" y="369888"/>
            <a:ext cx="720725" cy="457200"/>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latin typeface="宋体" panose="02010600030101010101" pitchFamily="2" charset="-122"/>
              </a:rPr>
              <a:t>FT</a:t>
            </a:r>
            <a:r>
              <a:rPr lang="en-US" altLang="zh-CN" sz="1800" b="1" dirty="0">
                <a:latin typeface="宋体" panose="02010600030101010101" pitchFamily="2" charset="-122"/>
              </a:rPr>
              <a:t>0</a:t>
            </a:r>
            <a:endParaRPr lang="en-US" altLang="zh-CN" sz="1800" b="1" dirty="0">
              <a:latin typeface="宋体" panose="02010600030101010101" pitchFamily="2" charset="-122"/>
            </a:endParaRPr>
          </a:p>
        </p:txBody>
      </p:sp>
      <p:sp>
        <p:nvSpPr>
          <p:cNvPr id="100358" name="Text Box 6"/>
          <p:cNvSpPr txBox="1"/>
          <p:nvPr/>
        </p:nvSpPr>
        <p:spPr>
          <a:xfrm>
            <a:off x="4716463" y="1593850"/>
            <a:ext cx="719137" cy="457200"/>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latin typeface="宋体" panose="02010600030101010101" pitchFamily="2" charset="-122"/>
              </a:rPr>
              <a:t>FT</a:t>
            </a:r>
            <a:r>
              <a:rPr lang="en-US" altLang="zh-CN" sz="1800" b="1" dirty="0">
                <a:latin typeface="宋体" panose="02010600030101010101" pitchFamily="2" charset="-122"/>
              </a:rPr>
              <a:t>1</a:t>
            </a:r>
            <a:endParaRPr lang="en-US" altLang="zh-CN" sz="1800" b="1" dirty="0">
              <a:latin typeface="宋体" panose="02010600030101010101" pitchFamily="2" charset="-122"/>
            </a:endParaRPr>
          </a:p>
        </p:txBody>
      </p:sp>
      <p:sp>
        <p:nvSpPr>
          <p:cNvPr id="91144" name="Line 7"/>
          <p:cNvSpPr/>
          <p:nvPr/>
        </p:nvSpPr>
        <p:spPr>
          <a:xfrm>
            <a:off x="6732270" y="13335"/>
            <a:ext cx="635" cy="347345"/>
          </a:xfrm>
          <a:prstGeom prst="line">
            <a:avLst/>
          </a:prstGeom>
          <a:ln w="28575" cap="flat" cmpd="sng">
            <a:solidFill>
              <a:srgbClr val="000000"/>
            </a:solidFill>
            <a:prstDash val="solid"/>
            <a:headEnd type="none" w="med" len="med"/>
            <a:tailEnd type="triangle" w="med" len="med"/>
          </a:ln>
        </p:spPr>
      </p:sp>
      <p:cxnSp>
        <p:nvCxnSpPr>
          <p:cNvPr id="100360" name="AutoShape 8"/>
          <p:cNvCxnSpPr>
            <a:stCxn id="100355" idx="2"/>
            <a:endCxn id="100356" idx="0"/>
          </p:cNvCxnSpPr>
          <p:nvPr/>
        </p:nvCxnSpPr>
        <p:spPr>
          <a:xfrm>
            <a:off x="6731953" y="1033780"/>
            <a:ext cx="0" cy="352425"/>
          </a:xfrm>
          <a:prstGeom prst="straightConnector1">
            <a:avLst/>
          </a:prstGeom>
          <a:ln w="28575" cap="flat" cmpd="sng">
            <a:solidFill>
              <a:srgbClr val="000000"/>
            </a:solidFill>
            <a:prstDash val="solid"/>
            <a:headEnd type="none" w="med" len="med"/>
            <a:tailEnd type="triangle" w="med" len="med"/>
          </a:ln>
        </p:spPr>
      </p:cxnSp>
      <p:sp>
        <p:nvSpPr>
          <p:cNvPr id="100361" name="Line 9"/>
          <p:cNvSpPr/>
          <p:nvPr/>
        </p:nvSpPr>
        <p:spPr>
          <a:xfrm>
            <a:off x="6732270" y="2296160"/>
            <a:ext cx="1905" cy="335280"/>
          </a:xfrm>
          <a:prstGeom prst="line">
            <a:avLst/>
          </a:prstGeom>
          <a:ln w="28575" cap="flat" cmpd="sng">
            <a:solidFill>
              <a:srgbClr val="000000"/>
            </a:solidFill>
            <a:prstDash val="solid"/>
            <a:headEnd type="none" w="med" len="med"/>
            <a:tailEnd type="triangle" w="med" len="med"/>
          </a:ln>
        </p:spPr>
      </p:sp>
      <p:sp>
        <p:nvSpPr>
          <p:cNvPr id="100362" name="Rectangle 10"/>
          <p:cNvSpPr/>
          <p:nvPr/>
        </p:nvSpPr>
        <p:spPr>
          <a:xfrm>
            <a:off x="-37147" y="1772920"/>
            <a:ext cx="3436937" cy="519113"/>
          </a:xfrm>
          <a:prstGeom prst="rect">
            <a:avLst/>
          </a:prstGeom>
          <a:noFill/>
          <a:ln w="2857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3</a:t>
            </a:r>
            <a:r>
              <a:rPr lang="zh-CN" altLang="en-US" sz="2800" b="1" dirty="0">
                <a:latin typeface="黑体" panose="02010609060101010101" pitchFamily="49" charset="-122"/>
                <a:ea typeface="黑体" panose="02010609060101010101" pitchFamily="49" charset="-122"/>
              </a:rPr>
              <a:t>）微操作时间表</a:t>
            </a:r>
            <a:endParaRPr lang="zh-CN" altLang="en-US" sz="2800" b="1" dirty="0">
              <a:latin typeface="黑体" panose="02010609060101010101" pitchFamily="49" charset="-122"/>
              <a:ea typeface="黑体" panose="02010609060101010101" pitchFamily="49" charset="-122"/>
            </a:endParaRPr>
          </a:p>
        </p:txBody>
      </p:sp>
      <p:graphicFrame>
        <p:nvGraphicFramePr>
          <p:cNvPr id="100363" name="Group 11"/>
          <p:cNvGraphicFramePr>
            <a:graphicFrameLocks noGrp="1"/>
          </p:cNvGraphicFramePr>
          <p:nvPr>
            <p:custDataLst>
              <p:tags r:id="rId1"/>
            </p:custDataLst>
          </p:nvPr>
        </p:nvGraphicFramePr>
        <p:xfrm>
          <a:off x="0" y="2720975"/>
          <a:ext cx="9144000" cy="4135439"/>
        </p:xfrm>
        <a:graphic>
          <a:graphicData uri="http://schemas.openxmlformats.org/drawingml/2006/table">
            <a:tbl>
              <a:tblPr/>
              <a:tblGrid>
                <a:gridCol w="2987675"/>
                <a:gridCol w="3024188"/>
                <a:gridCol w="987425"/>
                <a:gridCol w="2144712"/>
              </a:tblGrid>
              <a:tr h="369939">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FT</a:t>
                      </a:r>
                      <a:r>
                        <a:rPr kumimoji="0" lang="zh-CN" altLang="en-US"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工作周期状态与节拍序号</a:t>
                      </a:r>
                      <a:endParaRPr kumimoji="0" lang="zh-CN" altLang="en-US"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本拍中应发的电平型微命令</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本拍中应发的脉冲型微命令</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r>
              <a:tr h="627150">
                <a:tc rowSpan="2">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rgbClr val="3333FF"/>
                          </a:solidFill>
                          <a:effectLst/>
                          <a:latin typeface="宋体" panose="02010600030101010101" pitchFamily="2" charset="-122"/>
                          <a:ea typeface="宋体" panose="02010600030101010101" pitchFamily="2" charset="-122"/>
                          <a:cs typeface="Times New Roman" panose="02020603050405020304" pitchFamily="18" charset="0"/>
                        </a:rPr>
                        <a:t>FT</a:t>
                      </a:r>
                      <a:r>
                        <a:rPr kumimoji="0" lang="en-US" altLang="zh-CN" sz="2400" b="1" i="0" u="none" strike="noStrike" cap="none" normalizeH="0" baseline="-30000" smtClean="0">
                          <a:ln>
                            <a:noFill/>
                          </a:ln>
                          <a:solidFill>
                            <a:srgbClr val="3333FF"/>
                          </a:solidFill>
                          <a:effectLst/>
                          <a:latin typeface="宋体" panose="02010600030101010101" pitchFamily="2" charset="-122"/>
                          <a:ea typeface="宋体" panose="02010600030101010101" pitchFamily="2" charset="-122"/>
                          <a:cs typeface="Times New Roman" panose="02020603050405020304" pitchFamily="18" charset="0"/>
                        </a:rPr>
                        <a:t>0</a:t>
                      </a:r>
                      <a:endParaRPr kumimoji="0" lang="en-US" altLang="zh-CN" sz="2400" b="1" i="0" u="none" strike="noStrike" cap="none" normalizeH="0" baseline="0" smtClean="0">
                        <a:ln>
                          <a:noFill/>
                        </a:ln>
                        <a:solidFill>
                          <a:srgbClr val="3333FF"/>
                        </a:solidFill>
                        <a:effectLst/>
                        <a:latin typeface="宋体" panose="02010600030101010101" pitchFamily="2" charset="-122"/>
                        <a:ea typeface="宋体" panose="02010600030101010101" pitchFamily="2" charset="-122"/>
                        <a:cs typeface="Times New Roman" panose="02020603050405020304"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rgbClr val="C00000"/>
                          </a:solidFill>
                          <a:effectLst/>
                          <a:latin typeface="宋体" panose="02010600030101010101" pitchFamily="2" charset="-122"/>
                          <a:ea typeface="宋体" panose="02010600030101010101" pitchFamily="2" charset="-122"/>
                          <a:cs typeface="Times New Roman" panose="02020603050405020304" pitchFamily="18" charset="0"/>
                        </a:rPr>
                        <a:t>PC</a:t>
                      </a:r>
                      <a:r>
                        <a:rPr kumimoji="0" lang="en-US" altLang="zh-CN" sz="2400" b="1" i="0" u="none" strike="noStrike" cap="none" normalizeH="0" baseline="-30000" smtClean="0">
                          <a:ln>
                            <a:noFill/>
                          </a:ln>
                          <a:solidFill>
                            <a:srgbClr val="C00000"/>
                          </a:solidFill>
                          <a:effectLst/>
                          <a:latin typeface="宋体" panose="02010600030101010101" pitchFamily="2" charset="-122"/>
                          <a:ea typeface="宋体" panose="02010600030101010101" pitchFamily="2" charset="-122"/>
                          <a:cs typeface="Times New Roman" panose="02020603050405020304" pitchFamily="18" charset="0"/>
                        </a:rPr>
                        <a:t>OUT</a:t>
                      </a:r>
                      <a:endParaRPr kumimoji="0" lang="en-US" altLang="zh-CN" sz="2400" b="1" i="0" u="none" strike="noStrike" cap="none" normalizeH="0" baseline="0" smtClean="0">
                        <a:ln>
                          <a:noFill/>
                        </a:ln>
                        <a:solidFill>
                          <a:srgbClr val="C00000"/>
                        </a:solidFill>
                        <a:effectLst/>
                        <a:latin typeface="宋体" panose="02010600030101010101" pitchFamily="2" charset="-122"/>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smtClean="0">
                          <a:ln>
                            <a:noFill/>
                          </a:ln>
                          <a:solidFill>
                            <a:srgbClr val="3333FF"/>
                          </a:solidFill>
                          <a:effectLst/>
                          <a:latin typeface="宋体" panose="02010600030101010101" pitchFamily="2" charset="-122"/>
                          <a:ea typeface="宋体" panose="02010600030101010101" pitchFamily="2" charset="-122"/>
                          <a:cs typeface="Times New Roman" panose="02020603050405020304" pitchFamily="18" charset="0"/>
                        </a:rPr>
                        <a:t>T+1</a:t>
                      </a:r>
                      <a:endParaRPr kumimoji="0" lang="en-US" altLang="zh-CN" sz="2400" b="1" i="0" u="none" strike="noStrike" cap="none" normalizeH="0" baseline="0" smtClean="0">
                        <a:ln>
                          <a:noFill/>
                        </a:ln>
                        <a:solidFill>
                          <a:srgbClr val="3333FF"/>
                        </a:solidFill>
                        <a:effectLst/>
                        <a:latin typeface="宋体" panose="02010600030101010101" pitchFamily="2" charset="-122"/>
                        <a:ea typeface="宋体" panose="02010600030101010101" pitchFamily="2" charset="-122"/>
                        <a:cs typeface="Times New Roman" panose="02020603050405020304"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r>
              <a:tr h="612733">
                <a:tc vMerge="1">
                  <a:tcPr/>
                </a:tc>
                <a:tc vMerge="1">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rgbClr val="3333FF"/>
                          </a:solidFill>
                          <a:effectLst/>
                          <a:latin typeface="宋体" panose="02010600030101010101" pitchFamily="2" charset="-122"/>
                          <a:ea typeface="宋体" panose="02010600030101010101" pitchFamily="2" charset="-122"/>
                          <a:cs typeface="Times New Roman" panose="02020603050405020304" pitchFamily="18" charset="0"/>
                        </a:rPr>
                        <a:t>P</a:t>
                      </a:r>
                      <a:endParaRPr kumimoji="0" lang="en-US" altLang="zh-CN" sz="2400" b="1" i="0" u="none" strike="noStrike" cap="none" normalizeH="0" baseline="0" smtClean="0">
                        <a:ln>
                          <a:noFill/>
                        </a:ln>
                        <a:solidFill>
                          <a:srgbClr val="3333FF"/>
                        </a:solidFill>
                        <a:effectLst/>
                        <a:latin typeface="宋体" panose="02010600030101010101" pitchFamily="2" charset="-122"/>
                        <a:ea typeface="宋体" panose="02010600030101010101" pitchFamily="2" charset="-122"/>
                        <a:cs typeface="Times New Roman" panose="02020603050405020304"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50000"/>
                        </a:spcBef>
                        <a:spcAft>
                          <a:spcPct val="0"/>
                        </a:spcAft>
                        <a:buClrTx/>
                        <a:buSzTx/>
                        <a:buFontTx/>
                        <a:buNone/>
                      </a:pPr>
                      <a:r>
                        <a:rPr kumimoji="0" lang="en-US" altLang="zh-CN" sz="1800" b="1" i="0" u="none" strike="noStrike" cap="none" normalizeH="0" baseline="0" dirty="0" smtClean="0">
                          <a:ln>
                            <a:noFill/>
                          </a:ln>
                          <a:solidFill>
                            <a:srgbClr val="C00000"/>
                          </a:solidFill>
                          <a:effectLst/>
                          <a:latin typeface="宋体" panose="02010600030101010101" pitchFamily="2" charset="-122"/>
                          <a:ea typeface="宋体" panose="02010600030101010101" pitchFamily="2" charset="-122"/>
                        </a:rPr>
                        <a:t>CPMAR</a:t>
                      </a:r>
                      <a:endParaRPr kumimoji="0" lang="en-US" altLang="zh-CN" sz="1800" b="1" i="0" u="none" strike="noStrike" cap="none" normalizeH="0" baseline="0" dirty="0" smtClean="0">
                        <a:ln>
                          <a:noFill/>
                        </a:ln>
                        <a:solidFill>
                          <a:srgbClr val="3333FF"/>
                        </a:solidFill>
                        <a:effectLst/>
                        <a:latin typeface="宋体" panose="02010600030101010101" pitchFamily="2" charset="-122"/>
                        <a:ea typeface="宋体" panose="02010600030101010101" pitchFamily="2" charset="-122"/>
                      </a:endParaRPr>
                    </a:p>
                    <a:p>
                      <a:pPr marL="0" marR="0" lvl="0" indent="0" algn="ctr" defTabSz="914400" rtl="0" eaLnBrk="1" fontAlgn="base" latinLnBrk="0" hangingPunct="1">
                        <a:lnSpc>
                          <a:spcPct val="70000"/>
                        </a:lnSpc>
                        <a:spcBef>
                          <a:spcPct val="50000"/>
                        </a:spcBef>
                        <a:spcAft>
                          <a:spcPct val="0"/>
                        </a:spcAft>
                        <a:buClrTx/>
                        <a:buSzTx/>
                        <a:buFontTx/>
                        <a:buNone/>
                      </a:pPr>
                      <a:r>
                        <a:rPr kumimoji="0" lang="en-US" altLang="zh-CN" sz="1800" b="1" i="0" u="none" strike="noStrike" cap="none" normalizeH="0" baseline="0" dirty="0" smtClean="0">
                          <a:ln>
                            <a:noFill/>
                          </a:ln>
                          <a:solidFill>
                            <a:srgbClr val="3333FF"/>
                          </a:solidFill>
                          <a:effectLst/>
                          <a:latin typeface="宋体" panose="02010600030101010101" pitchFamily="2" charset="-122"/>
                          <a:ea typeface="宋体" panose="02010600030101010101" pitchFamily="2" charset="-122"/>
                        </a:rPr>
                        <a:t>CP</a:t>
                      </a:r>
                      <a:r>
                        <a:rPr kumimoji="0" lang="en-US" altLang="zh-CN" sz="1800" b="1" i="0" baseline="-25000" dirty="0" smtClean="0">
                          <a:ln>
                            <a:noFill/>
                          </a:ln>
                          <a:solidFill>
                            <a:srgbClr val="3333FF"/>
                          </a:solidFill>
                          <a:effectLst/>
                          <a:uFillTx/>
                          <a:latin typeface="宋体" panose="02010600030101010101" pitchFamily="2" charset="-122"/>
                          <a:ea typeface="宋体" panose="02010600030101010101" pitchFamily="2" charset="-122"/>
                        </a:rPr>
                        <a:t>T</a:t>
                      </a:r>
                      <a:r>
                        <a:rPr kumimoji="0" lang="zh-CN" altLang="en-US" sz="1800" b="1" i="0" u="none" strike="noStrike" cap="none" normalizeH="0" baseline="0" dirty="0" smtClean="0">
                          <a:ln>
                            <a:noFill/>
                          </a:ln>
                          <a:solidFill>
                            <a:srgbClr val="3333FF"/>
                          </a:solidFill>
                          <a:effectLst/>
                          <a:latin typeface="宋体" panose="02010600030101010101" pitchFamily="2" charset="-122"/>
                          <a:ea typeface="宋体" panose="02010600030101010101" pitchFamily="2" charset="-122"/>
                        </a:rPr>
                        <a:t>（</a:t>
                      </a:r>
                      <a:r>
                        <a:rPr kumimoji="0" lang="en-US" altLang="zh-CN" sz="1800" b="1" i="0" u="none" strike="noStrike" cap="none" normalizeH="0" baseline="0" dirty="0" smtClean="0">
                          <a:ln>
                            <a:noFill/>
                          </a:ln>
                          <a:solidFill>
                            <a:srgbClr val="3333FF"/>
                          </a:solidFill>
                          <a:effectLst/>
                          <a:latin typeface="宋体" panose="02010600030101010101" pitchFamily="2" charset="-122"/>
                          <a:ea typeface="宋体" panose="02010600030101010101" pitchFamily="2" charset="-122"/>
                        </a:rPr>
                        <a:t>P</a:t>
                      </a:r>
                      <a:r>
                        <a:rPr kumimoji="0" lang="zh-CN" altLang="en-US" sz="1800" b="1" i="0" u="none" strike="noStrike" cap="none" normalizeH="0" baseline="0" dirty="0" smtClean="0">
                          <a:ln>
                            <a:noFill/>
                          </a:ln>
                          <a:solidFill>
                            <a:srgbClr val="3333FF"/>
                          </a:solidFill>
                          <a:effectLst/>
                          <a:latin typeface="宋体" panose="02010600030101010101" pitchFamily="2" charset="-122"/>
                          <a:ea typeface="宋体" panose="02010600030101010101" pitchFamily="2" charset="-122"/>
                        </a:rPr>
                        <a:t>）</a:t>
                      </a:r>
                      <a:endParaRPr kumimoji="0" lang="en-US" altLang="zh-CN" sz="1800" b="1" i="0" u="none" strike="noStrike" cap="none" normalizeH="0" baseline="0" dirty="0" smtClean="0">
                        <a:ln>
                          <a:noFill/>
                        </a:ln>
                        <a:solidFill>
                          <a:srgbClr val="3333FF"/>
                        </a:solidFill>
                        <a:effectLst/>
                        <a:latin typeface="宋体" panose="02010600030101010101" pitchFamily="2" charset="-122"/>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232">
                <a:tc rowSpan="2">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rgbClr val="3333FF"/>
                          </a:solidFill>
                          <a:effectLst/>
                          <a:latin typeface="宋体" panose="02010600030101010101" pitchFamily="2" charset="-122"/>
                          <a:ea typeface="宋体" panose="02010600030101010101" pitchFamily="2" charset="-122"/>
                          <a:cs typeface="Times New Roman" panose="02020603050405020304" pitchFamily="18" charset="0"/>
                        </a:rPr>
                        <a:t>FT</a:t>
                      </a:r>
                      <a:r>
                        <a:rPr kumimoji="0" lang="en-US" altLang="zh-CN" sz="2400" b="1" i="0" u="none" strike="noStrike" cap="none" normalizeH="0" baseline="-30000" smtClean="0">
                          <a:ln>
                            <a:noFill/>
                          </a:ln>
                          <a:solidFill>
                            <a:srgbClr val="3333FF"/>
                          </a:solidFill>
                          <a:effectLst/>
                          <a:latin typeface="宋体" panose="02010600030101010101" pitchFamily="2" charset="-122"/>
                          <a:ea typeface="宋体" panose="02010600030101010101" pitchFamily="2" charset="-122"/>
                          <a:cs typeface="Times New Roman" panose="02020603050405020304" pitchFamily="18" charset="0"/>
                        </a:rPr>
                        <a:t>1</a:t>
                      </a:r>
                      <a:endParaRPr kumimoji="0" lang="en-US" altLang="zh-CN" sz="2400" b="1" i="0" u="none" strike="noStrike" cap="none" normalizeH="0" baseline="0" smtClean="0">
                        <a:ln>
                          <a:noFill/>
                        </a:ln>
                        <a:solidFill>
                          <a:srgbClr val="3333FF"/>
                        </a:solidFill>
                        <a:effectLst/>
                        <a:latin typeface="宋体" panose="02010600030101010101" pitchFamily="2" charset="-122"/>
                        <a:ea typeface="宋体" panose="02010600030101010101" pitchFamily="2" charset="-122"/>
                        <a:cs typeface="Times New Roman" panose="02020603050405020304"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rgbClr val="C00000"/>
                          </a:solidFill>
                          <a:effectLst/>
                          <a:latin typeface="宋体" panose="02010600030101010101" pitchFamily="2" charset="-122"/>
                          <a:ea typeface="宋体" panose="02010600030101010101" pitchFamily="2" charset="-122"/>
                          <a:cs typeface="Times New Roman" panose="02020603050405020304" pitchFamily="18" charset="0"/>
                        </a:rPr>
                        <a:t>EMAR</a:t>
                      </a:r>
                      <a:r>
                        <a:rPr kumimoji="0" lang="zh-CN" altLang="en-US" sz="1800" b="1" i="0" u="none" strike="noStrike" cap="none" normalizeH="0" baseline="0" dirty="0" smtClean="0">
                          <a:ln>
                            <a:noFill/>
                          </a:ln>
                          <a:solidFill>
                            <a:srgbClr val="C00000"/>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800" b="1" i="0" u="none" strike="noStrike" cap="none" normalizeH="0" baseline="0" dirty="0" smtClean="0">
                          <a:ln>
                            <a:noFill/>
                          </a:ln>
                          <a:solidFill>
                            <a:srgbClr val="C00000"/>
                          </a:solidFill>
                          <a:effectLst/>
                          <a:latin typeface="宋体" panose="02010600030101010101" pitchFamily="2" charset="-122"/>
                          <a:ea typeface="宋体" panose="02010600030101010101" pitchFamily="2" charset="-122"/>
                          <a:cs typeface="Times New Roman" panose="02020603050405020304" pitchFamily="18" charset="0"/>
                        </a:rPr>
                        <a:t>RD</a:t>
                      </a:r>
                      <a:r>
                        <a:rPr kumimoji="0" lang="zh-CN" altLang="en-US" sz="1800" b="1" i="0" u="none" strike="noStrike" cap="none" normalizeH="0" baseline="0" dirty="0" smtClean="0">
                          <a:ln>
                            <a:noFill/>
                          </a:ln>
                          <a:solidFill>
                            <a:srgbClr val="C00000"/>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800" b="1" i="0" u="none" strike="noStrike" cap="none" normalizeH="0" baseline="0" dirty="0" smtClean="0">
                          <a:ln>
                            <a:noFill/>
                          </a:ln>
                          <a:solidFill>
                            <a:srgbClr val="C00000"/>
                          </a:solidFill>
                          <a:effectLst/>
                          <a:latin typeface="宋体" panose="02010600030101010101" pitchFamily="2" charset="-122"/>
                          <a:ea typeface="宋体" panose="02010600030101010101" pitchFamily="2" charset="-122"/>
                          <a:cs typeface="Times New Roman" panose="02020603050405020304" pitchFamily="18" charset="0"/>
                        </a:rPr>
                        <a:t>SMDR</a:t>
                      </a:r>
                      <a:endParaRPr kumimoji="0" lang="en-US" altLang="zh-CN" sz="1800" b="1" i="0" u="none" strike="noStrike" cap="none" normalizeH="0" baseline="0" dirty="0" smtClean="0">
                        <a:ln>
                          <a:noFill/>
                        </a:ln>
                        <a:solidFill>
                          <a:srgbClr val="C00000"/>
                        </a:solidFill>
                        <a:effectLst/>
                        <a:latin typeface="宋体" panose="02010600030101010101" pitchFamily="2" charset="-122"/>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rgbClr val="C00000"/>
                          </a:solidFill>
                          <a:effectLst/>
                          <a:latin typeface="宋体" panose="02010600030101010101" pitchFamily="2" charset="-122"/>
                          <a:ea typeface="宋体" panose="02010600030101010101" pitchFamily="2" charset="-122"/>
                          <a:cs typeface="Times New Roman" panose="02020603050405020304" pitchFamily="18" charset="0"/>
                        </a:rPr>
                        <a:t>MDR</a:t>
                      </a:r>
                      <a:r>
                        <a:rPr kumimoji="0" lang="en-US" altLang="zh-CN" sz="1800" b="1" i="0" u="none" strike="noStrike" cap="none" normalizeH="0" baseline="-30000" dirty="0" smtClean="0">
                          <a:ln>
                            <a:noFill/>
                          </a:ln>
                          <a:solidFill>
                            <a:srgbClr val="C00000"/>
                          </a:solidFill>
                          <a:effectLst/>
                          <a:latin typeface="宋体" panose="02010600030101010101" pitchFamily="2" charset="-122"/>
                          <a:ea typeface="宋体" panose="02010600030101010101" pitchFamily="2" charset="-122"/>
                          <a:cs typeface="Times New Roman" panose="02020603050405020304" pitchFamily="18" charset="0"/>
                        </a:rPr>
                        <a:t>OUT</a:t>
                      </a:r>
                      <a:endParaRPr kumimoji="0" lang="en-US" altLang="zh-CN" sz="1800" b="1" i="0" u="none" strike="noStrike" cap="none" normalizeH="0" baseline="0" dirty="0" smtClean="0">
                        <a:ln>
                          <a:noFill/>
                        </a:ln>
                        <a:solidFill>
                          <a:srgbClr val="3333FF"/>
                        </a:solidFill>
                        <a:effectLst/>
                        <a:latin typeface="宋体" panose="02010600030101010101" pitchFamily="2" charset="-122"/>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PC+1</a:t>
                      </a:r>
                      <a:endParaRPr kumimoji="0" lang="en-US" altLang="zh-CN" sz="1800" b="1" i="0" u="none" strike="noStrike" cap="none" normalizeH="0" baseline="0" dirty="0" smtClean="0">
                        <a:ln>
                          <a:noFill/>
                        </a:ln>
                        <a:solidFill>
                          <a:srgbClr val="3333FF"/>
                        </a:solidFill>
                        <a:effectLst/>
                        <a:latin typeface="宋体" panose="02010600030101010101" pitchFamily="2" charset="-122"/>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rgbClr val="3333FF"/>
                          </a:solidFill>
                          <a:effectLst/>
                          <a:latin typeface="宋体" panose="02010600030101010101" pitchFamily="2" charset="-122"/>
                          <a:ea typeface="宋体" panose="02010600030101010101" pitchFamily="2" charset="-122"/>
                          <a:cs typeface="Times New Roman" panose="02020603050405020304" pitchFamily="18" charset="0"/>
                        </a:rPr>
                        <a:t>T=0</a:t>
                      </a:r>
                      <a:endParaRPr kumimoji="0" lang="en-US" altLang="zh-CN" sz="1800" b="1" i="0" u="none" strike="noStrike" cap="none" normalizeH="0" baseline="0" dirty="0" smtClean="0">
                        <a:ln>
                          <a:noFill/>
                        </a:ln>
                        <a:solidFill>
                          <a:srgbClr val="3333FF"/>
                        </a:solidFill>
                        <a:effectLst/>
                        <a:latin typeface="宋体" panose="02010600030101010101" pitchFamily="2" charset="-122"/>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rgbClr val="3333FF"/>
                          </a:solidFill>
                          <a:effectLst/>
                          <a:latin typeface="宋体" panose="02010600030101010101" pitchFamily="2" charset="-122"/>
                          <a:ea typeface="宋体" panose="02010600030101010101" pitchFamily="2" charset="-122"/>
                          <a:cs typeface="Times New Roman" panose="02020603050405020304" pitchFamily="18" charset="0"/>
                        </a:rPr>
                        <a:t>1→ST [</a:t>
                      </a:r>
                      <a:r>
                        <a:rPr kumimoji="0" lang="zh-CN" altLang="en-US" sz="1800" b="1" i="0" u="none" strike="noStrike" cap="none" normalizeH="0" baseline="0" dirty="0" smtClean="0">
                          <a:ln>
                            <a:noFill/>
                          </a:ln>
                          <a:solidFill>
                            <a:srgbClr val="3333FF"/>
                          </a:solidFill>
                          <a:effectLst/>
                          <a:latin typeface="宋体" panose="02010600030101010101" pitchFamily="2" charset="-122"/>
                          <a:ea typeface="宋体" panose="02010600030101010101" pitchFamily="2" charset="-122"/>
                          <a:cs typeface="Times New Roman" panose="02020603050405020304" pitchFamily="18" charset="0"/>
                        </a:rPr>
                        <a:t>逻辑式</a:t>
                      </a:r>
                      <a:r>
                        <a:rPr kumimoji="0" lang="en-US" altLang="zh-CN" sz="1800" b="1" i="0" u="none" strike="noStrike" cap="none" normalizeH="0" baseline="0" dirty="0" smtClean="0">
                          <a:ln>
                            <a:noFill/>
                          </a:ln>
                          <a:solidFill>
                            <a:srgbClr val="3333FF"/>
                          </a:solidFill>
                          <a:effectLst/>
                          <a:latin typeface="宋体" panose="02010600030101010101" pitchFamily="2" charset="-122"/>
                          <a:ea typeface="宋体" panose="02010600030101010101" pitchFamily="2" charset="-122"/>
                          <a:cs typeface="Times New Roman" panose="02020603050405020304" pitchFamily="18" charset="0"/>
                        </a:rPr>
                        <a:t>1]</a:t>
                      </a:r>
                      <a:endParaRPr kumimoji="0" lang="en-US" altLang="zh-CN" sz="1800" b="1" i="0" u="none" strike="noStrike" cap="none" normalizeH="0" baseline="0" dirty="0" smtClean="0">
                        <a:ln>
                          <a:noFill/>
                        </a:ln>
                        <a:solidFill>
                          <a:srgbClr val="3333FF"/>
                        </a:solidFill>
                        <a:effectLst/>
                        <a:latin typeface="宋体" panose="02010600030101010101" pitchFamily="2" charset="-122"/>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rgbClr val="3333FF"/>
                          </a:solidFill>
                          <a:effectLst/>
                          <a:latin typeface="宋体" panose="02010600030101010101" pitchFamily="2" charset="-122"/>
                          <a:ea typeface="宋体" panose="02010600030101010101" pitchFamily="2" charset="-122"/>
                          <a:cs typeface="Times New Roman" panose="02020603050405020304" pitchFamily="18" charset="0"/>
                        </a:rPr>
                        <a:t>1→DT [</a:t>
                      </a:r>
                      <a:r>
                        <a:rPr kumimoji="0" lang="zh-CN" altLang="en-US" sz="1800" b="1" i="0" u="none" strike="noStrike" cap="none" normalizeH="0" baseline="0" dirty="0" smtClean="0">
                          <a:ln>
                            <a:noFill/>
                          </a:ln>
                          <a:solidFill>
                            <a:srgbClr val="3333FF"/>
                          </a:solidFill>
                          <a:effectLst/>
                          <a:latin typeface="宋体" panose="02010600030101010101" pitchFamily="2" charset="-122"/>
                          <a:ea typeface="宋体" panose="02010600030101010101" pitchFamily="2" charset="-122"/>
                          <a:cs typeface="Times New Roman" panose="02020603050405020304" pitchFamily="18" charset="0"/>
                        </a:rPr>
                        <a:t>逻辑式</a:t>
                      </a:r>
                      <a:r>
                        <a:rPr kumimoji="0" lang="en-US" altLang="zh-CN" sz="1800" b="1" i="0" u="none" strike="noStrike" cap="none" normalizeH="0" baseline="0" dirty="0" smtClean="0">
                          <a:ln>
                            <a:noFill/>
                          </a:ln>
                          <a:solidFill>
                            <a:srgbClr val="3333FF"/>
                          </a:solidFill>
                          <a:effectLst/>
                          <a:latin typeface="宋体" panose="02010600030101010101" pitchFamily="2" charset="-122"/>
                          <a:ea typeface="宋体" panose="02010600030101010101" pitchFamily="2" charset="-122"/>
                          <a:cs typeface="Times New Roman" panose="02020603050405020304" pitchFamily="18" charset="0"/>
                        </a:rPr>
                        <a:t>2]</a:t>
                      </a:r>
                      <a:endParaRPr kumimoji="0" lang="en-US" altLang="zh-CN" sz="1800" b="1" i="0" u="none" strike="noStrike" cap="none" normalizeH="0" baseline="0" dirty="0" smtClean="0">
                        <a:ln>
                          <a:noFill/>
                        </a:ln>
                        <a:solidFill>
                          <a:srgbClr val="3333FF"/>
                        </a:solidFill>
                        <a:effectLst/>
                        <a:latin typeface="宋体" panose="02010600030101010101" pitchFamily="2" charset="-122"/>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rgbClr val="3333FF"/>
                          </a:solidFill>
                          <a:effectLst/>
                          <a:latin typeface="宋体" panose="02010600030101010101" pitchFamily="2" charset="-122"/>
                          <a:ea typeface="宋体" panose="02010600030101010101" pitchFamily="2" charset="-122"/>
                          <a:cs typeface="Times New Roman" panose="02020603050405020304" pitchFamily="18" charset="0"/>
                        </a:rPr>
                        <a:t>1→ET [</a:t>
                      </a:r>
                      <a:r>
                        <a:rPr kumimoji="0" lang="zh-CN" altLang="en-US" sz="1800" b="1" i="0" u="none" strike="noStrike" cap="none" normalizeH="0" baseline="0" dirty="0" smtClean="0">
                          <a:ln>
                            <a:noFill/>
                          </a:ln>
                          <a:solidFill>
                            <a:srgbClr val="3333FF"/>
                          </a:solidFill>
                          <a:effectLst/>
                          <a:latin typeface="宋体" panose="02010600030101010101" pitchFamily="2" charset="-122"/>
                          <a:ea typeface="宋体" panose="02010600030101010101" pitchFamily="2" charset="-122"/>
                          <a:cs typeface="Times New Roman" panose="02020603050405020304" pitchFamily="18" charset="0"/>
                        </a:rPr>
                        <a:t>逻辑式</a:t>
                      </a:r>
                      <a:r>
                        <a:rPr kumimoji="0" lang="en-US" altLang="zh-CN" sz="1800" b="1" i="0" u="none" strike="noStrike" cap="none" normalizeH="0" baseline="0" dirty="0" smtClean="0">
                          <a:ln>
                            <a:noFill/>
                          </a:ln>
                          <a:solidFill>
                            <a:srgbClr val="3333FF"/>
                          </a:solidFill>
                          <a:effectLst/>
                          <a:latin typeface="宋体" panose="02010600030101010101" pitchFamily="2" charset="-122"/>
                          <a:ea typeface="宋体" panose="02010600030101010101" pitchFamily="2" charset="-122"/>
                          <a:cs typeface="Times New Roman" panose="02020603050405020304" pitchFamily="18" charset="0"/>
                        </a:rPr>
                        <a:t>3]</a:t>
                      </a:r>
                      <a:endParaRPr kumimoji="0" lang="en-US" altLang="zh-CN" sz="1800" b="1" i="0" u="none" strike="noStrike" cap="none" normalizeH="0" baseline="0" dirty="0" smtClean="0">
                        <a:ln>
                          <a:noFill/>
                        </a:ln>
                        <a:solidFill>
                          <a:srgbClr val="3333FF"/>
                        </a:solidFill>
                        <a:effectLst/>
                        <a:latin typeface="宋体" panose="02010600030101010101" pitchFamily="2" charset="-122"/>
                        <a:ea typeface="宋体" panose="02010600030101010101" pitchFamily="2" charset="-122"/>
                        <a:cs typeface="Times New Roman" panose="02020603050405020304"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r>
              <a:tr h="2007385">
                <a:tc vMerge="1">
                  <a:tcPr/>
                </a:tc>
                <a:tc vMerge="1">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rgbClr val="3333FF"/>
                          </a:solidFill>
                          <a:effectLst/>
                          <a:latin typeface="宋体" panose="02010600030101010101" pitchFamily="2" charset="-122"/>
                          <a:ea typeface="宋体" panose="02010600030101010101" pitchFamily="2" charset="-122"/>
                          <a:cs typeface="Times New Roman" panose="02020603050405020304" pitchFamily="18" charset="0"/>
                        </a:rPr>
                        <a:t>P</a:t>
                      </a:r>
                      <a:endParaRPr kumimoji="0" lang="en-US" altLang="zh-CN" sz="2400" b="1" i="0" u="none" strike="noStrike" cap="none" normalizeH="0" baseline="0" smtClean="0">
                        <a:ln>
                          <a:noFill/>
                        </a:ln>
                        <a:solidFill>
                          <a:srgbClr val="3333FF"/>
                        </a:solidFill>
                        <a:effectLst/>
                        <a:latin typeface="宋体" panose="02010600030101010101" pitchFamily="2" charset="-122"/>
                        <a:ea typeface="宋体" panose="02010600030101010101" pitchFamily="2" charset="-122"/>
                        <a:cs typeface="Times New Roman" panose="02020603050405020304"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50000"/>
                        </a:spcBef>
                        <a:spcAft>
                          <a:spcPct val="0"/>
                        </a:spcAft>
                        <a:buClrTx/>
                        <a:buSzTx/>
                        <a:buFontTx/>
                        <a:buNone/>
                      </a:pPr>
                      <a:r>
                        <a:rPr kumimoji="0" lang="en-US" altLang="zh-CN" sz="1800" b="1" i="0" u="none" strike="noStrike" cap="none" normalizeH="0" baseline="0" dirty="0" smtClean="0">
                          <a:ln>
                            <a:noFill/>
                          </a:ln>
                          <a:solidFill>
                            <a:srgbClr val="C00000"/>
                          </a:solidFill>
                          <a:effectLst/>
                          <a:latin typeface="宋体" panose="02010600030101010101" pitchFamily="2" charset="-122"/>
                          <a:ea typeface="宋体" panose="02010600030101010101" pitchFamily="2" charset="-122"/>
                        </a:rPr>
                        <a:t>CP</a:t>
                      </a:r>
                      <a:r>
                        <a:rPr kumimoji="0" lang="en-US" altLang="zh-CN" sz="1800" b="1" i="0" baseline="-25000" dirty="0" smtClean="0">
                          <a:ln>
                            <a:noFill/>
                          </a:ln>
                          <a:solidFill>
                            <a:srgbClr val="C00000"/>
                          </a:solidFill>
                          <a:effectLst/>
                          <a:uFillTx/>
                          <a:latin typeface="宋体" panose="02010600030101010101" pitchFamily="2" charset="-122"/>
                          <a:ea typeface="宋体" panose="02010600030101010101" pitchFamily="2" charset="-122"/>
                        </a:rPr>
                        <a:t>IR</a:t>
                      </a:r>
                      <a:endParaRPr kumimoji="0" lang="en-US" altLang="zh-CN" sz="1800" b="1" i="0" baseline="-25000" dirty="0" smtClean="0">
                        <a:ln>
                          <a:noFill/>
                        </a:ln>
                        <a:solidFill>
                          <a:srgbClr val="3333FF"/>
                        </a:solidFill>
                        <a:effectLst/>
                        <a:uFillTx/>
                        <a:latin typeface="宋体" panose="02010600030101010101" pitchFamily="2" charset="-122"/>
                        <a:ea typeface="宋体" panose="02010600030101010101" pitchFamily="2" charset="-122"/>
                      </a:endParaRPr>
                    </a:p>
                    <a:p>
                      <a:pPr marL="0" marR="0" lvl="0" indent="0" algn="ctr" defTabSz="914400" rtl="0" eaLnBrk="1" fontAlgn="base" latinLnBrk="0" hangingPunct="1">
                        <a:lnSpc>
                          <a:spcPct val="70000"/>
                        </a:lnSpc>
                        <a:spcBef>
                          <a:spcPct val="5000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CP</a:t>
                      </a:r>
                      <a:r>
                        <a:rPr kumimoji="0" lang="en-US" altLang="zh-CN" sz="1800" b="1" i="0" baseline="-25000" dirty="0" smtClean="0">
                          <a:ln>
                            <a:noFill/>
                          </a:ln>
                          <a:solidFill>
                            <a:schemeClr val="tx1"/>
                          </a:solidFill>
                          <a:effectLst/>
                          <a:uFillTx/>
                          <a:latin typeface="宋体" panose="02010600030101010101" pitchFamily="2" charset="-122"/>
                          <a:ea typeface="宋体" panose="02010600030101010101" pitchFamily="2" charset="-122"/>
                        </a:rPr>
                        <a:t>PC</a:t>
                      </a:r>
                      <a:endParaRPr kumimoji="0" lang="en-US" altLang="zh-CN" sz="1800" b="1" i="0" u="none" strike="noStrike" cap="none" normalizeH="0" baseline="0" dirty="0" smtClean="0">
                        <a:ln>
                          <a:noFill/>
                        </a:ln>
                        <a:solidFill>
                          <a:srgbClr val="3333FF"/>
                        </a:solidFill>
                        <a:effectLst/>
                        <a:latin typeface="宋体" panose="02010600030101010101" pitchFamily="2" charset="-122"/>
                        <a:ea typeface="宋体" panose="02010600030101010101" pitchFamily="2" charset="-122"/>
                      </a:endParaRPr>
                    </a:p>
                    <a:p>
                      <a:pPr marL="0" marR="0" lvl="0" indent="0" algn="ctr" defTabSz="914400" rtl="0" eaLnBrk="1" fontAlgn="base" latinLnBrk="0" hangingPunct="1">
                        <a:lnSpc>
                          <a:spcPct val="70000"/>
                        </a:lnSpc>
                        <a:spcBef>
                          <a:spcPct val="50000"/>
                        </a:spcBef>
                        <a:spcAft>
                          <a:spcPct val="0"/>
                        </a:spcAft>
                        <a:buClrTx/>
                        <a:buSzTx/>
                        <a:buFontTx/>
                        <a:buNone/>
                      </a:pPr>
                      <a:r>
                        <a:rPr kumimoji="0" lang="en-US" altLang="zh-CN" sz="1800" b="1" i="0" u="none" strike="noStrike" cap="none" normalizeH="0" baseline="0" dirty="0" smtClean="0">
                          <a:ln>
                            <a:noFill/>
                          </a:ln>
                          <a:solidFill>
                            <a:srgbClr val="3333FF"/>
                          </a:solidFill>
                          <a:effectLst/>
                          <a:latin typeface="宋体" panose="02010600030101010101" pitchFamily="2" charset="-122"/>
                          <a:ea typeface="宋体" panose="02010600030101010101" pitchFamily="2" charset="-122"/>
                        </a:rPr>
                        <a:t>CP</a:t>
                      </a:r>
                      <a:r>
                        <a:rPr kumimoji="0" lang="en-US" altLang="zh-CN" sz="1800" b="1" i="0" baseline="-25000" dirty="0" smtClean="0">
                          <a:ln>
                            <a:noFill/>
                          </a:ln>
                          <a:solidFill>
                            <a:srgbClr val="3333FF"/>
                          </a:solidFill>
                          <a:effectLst/>
                          <a:uFillTx/>
                          <a:latin typeface="宋体" panose="02010600030101010101" pitchFamily="2" charset="-122"/>
                          <a:ea typeface="宋体" panose="02010600030101010101" pitchFamily="2" charset="-122"/>
                        </a:rPr>
                        <a:t>T</a:t>
                      </a:r>
                      <a:r>
                        <a:rPr kumimoji="0" lang="zh-CN" altLang="en-US" sz="1800" b="1" i="0" u="none" strike="noStrike" cap="none" normalizeH="0" baseline="0" dirty="0" smtClean="0">
                          <a:ln>
                            <a:noFill/>
                          </a:ln>
                          <a:solidFill>
                            <a:srgbClr val="3333FF"/>
                          </a:solidFill>
                          <a:effectLst/>
                          <a:latin typeface="宋体" panose="02010600030101010101" pitchFamily="2" charset="-122"/>
                          <a:ea typeface="宋体" panose="02010600030101010101" pitchFamily="2" charset="-122"/>
                        </a:rPr>
                        <a:t>（</a:t>
                      </a:r>
                      <a:r>
                        <a:rPr kumimoji="0" lang="en-US" altLang="zh-CN" sz="1800" b="1" i="0" u="none" strike="noStrike" cap="none" normalizeH="0" baseline="0" dirty="0" smtClean="0">
                          <a:ln>
                            <a:noFill/>
                          </a:ln>
                          <a:solidFill>
                            <a:srgbClr val="3333FF"/>
                          </a:solidFill>
                          <a:effectLst/>
                          <a:latin typeface="宋体" panose="02010600030101010101" pitchFamily="2" charset="-122"/>
                          <a:ea typeface="宋体" panose="02010600030101010101" pitchFamily="2" charset="-122"/>
                        </a:rPr>
                        <a:t>P</a:t>
                      </a:r>
                      <a:r>
                        <a:rPr kumimoji="0" lang="zh-CN" altLang="en-US" sz="1800" b="1" i="0" u="none" strike="noStrike" cap="none" normalizeH="0" baseline="0" dirty="0" smtClean="0">
                          <a:ln>
                            <a:noFill/>
                          </a:ln>
                          <a:solidFill>
                            <a:srgbClr val="3333FF"/>
                          </a:solidFill>
                          <a:effectLst/>
                          <a:latin typeface="宋体" panose="02010600030101010101" pitchFamily="2" charset="-122"/>
                          <a:ea typeface="宋体" panose="02010600030101010101" pitchFamily="2" charset="-122"/>
                        </a:rPr>
                        <a:t>）</a:t>
                      </a:r>
                      <a:endParaRPr kumimoji="0" lang="en-US" altLang="zh-CN" sz="1800" b="1" i="0" u="none" strike="noStrike" cap="none" normalizeH="0" baseline="0" dirty="0" smtClean="0">
                        <a:ln>
                          <a:noFill/>
                        </a:ln>
                        <a:solidFill>
                          <a:srgbClr val="3333FF"/>
                        </a:solidFill>
                        <a:effectLst/>
                        <a:latin typeface="宋体" panose="02010600030101010101" pitchFamily="2" charset="-122"/>
                        <a:ea typeface="宋体" panose="02010600030101010101" pitchFamily="2" charset="-122"/>
                      </a:endParaRPr>
                    </a:p>
                    <a:p>
                      <a:pPr marL="0" marR="0" lvl="0" indent="0" algn="ctr" defTabSz="914400" rtl="0" eaLnBrk="1" fontAlgn="base" latinLnBrk="0" hangingPunct="1">
                        <a:lnSpc>
                          <a:spcPct val="70000"/>
                        </a:lnSpc>
                        <a:spcBef>
                          <a:spcPct val="50000"/>
                        </a:spcBef>
                        <a:spcAft>
                          <a:spcPct val="0"/>
                        </a:spcAft>
                        <a:buClrTx/>
                        <a:buSzTx/>
                        <a:buFontTx/>
                        <a:buNone/>
                      </a:pPr>
                      <a:r>
                        <a:rPr kumimoji="0" lang="en-US" altLang="zh-CN" sz="1800" b="1" i="0" u="none" strike="noStrike" cap="none" normalizeH="0" baseline="0" dirty="0" smtClean="0">
                          <a:ln>
                            <a:noFill/>
                          </a:ln>
                          <a:solidFill>
                            <a:srgbClr val="3333FF"/>
                          </a:solidFill>
                          <a:effectLst/>
                          <a:latin typeface="宋体" panose="02010600030101010101" pitchFamily="2" charset="-122"/>
                          <a:ea typeface="宋体" panose="02010600030101010101" pitchFamily="2" charset="-122"/>
                        </a:rPr>
                        <a:t>CP</a:t>
                      </a:r>
                      <a:r>
                        <a:rPr kumimoji="0" lang="en-US" altLang="zh-CN" sz="1800" b="1" i="0" baseline="-25000" dirty="0" smtClean="0">
                          <a:ln>
                            <a:noFill/>
                          </a:ln>
                          <a:solidFill>
                            <a:srgbClr val="3333FF"/>
                          </a:solidFill>
                          <a:effectLst/>
                          <a:uFillTx/>
                          <a:latin typeface="宋体" panose="02010600030101010101" pitchFamily="2" charset="-122"/>
                          <a:ea typeface="宋体" panose="02010600030101010101" pitchFamily="2" charset="-122"/>
                        </a:rPr>
                        <a:t>ST</a:t>
                      </a:r>
                      <a:r>
                        <a:rPr kumimoji="0" lang="zh-CN" altLang="en-US" sz="1800" b="1" i="0" u="none" strike="noStrike" cap="none" normalizeH="0" baseline="0" dirty="0" smtClean="0">
                          <a:ln>
                            <a:noFill/>
                          </a:ln>
                          <a:solidFill>
                            <a:srgbClr val="3333FF"/>
                          </a:solidFill>
                          <a:effectLst/>
                          <a:latin typeface="宋体" panose="02010600030101010101" pitchFamily="2" charset="-122"/>
                          <a:ea typeface="宋体" panose="02010600030101010101" pitchFamily="2" charset="-122"/>
                        </a:rPr>
                        <a:t>（</a:t>
                      </a:r>
                      <a:r>
                        <a:rPr kumimoji="0" lang="en-US" altLang="zh-CN" sz="1800" b="1" i="0" u="none" strike="noStrike" cap="none" normalizeH="0" baseline="0" dirty="0" smtClean="0">
                          <a:ln>
                            <a:noFill/>
                          </a:ln>
                          <a:solidFill>
                            <a:srgbClr val="3333FF"/>
                          </a:solidFill>
                          <a:effectLst/>
                          <a:latin typeface="宋体" panose="02010600030101010101" pitchFamily="2" charset="-122"/>
                          <a:ea typeface="宋体" panose="02010600030101010101" pitchFamily="2" charset="-122"/>
                        </a:rPr>
                        <a:t>P</a:t>
                      </a:r>
                      <a:r>
                        <a:rPr kumimoji="0" lang="zh-CN" altLang="en-US" sz="1800" b="1" i="0" u="none" strike="noStrike" cap="none" normalizeH="0" baseline="0" dirty="0" smtClean="0">
                          <a:ln>
                            <a:noFill/>
                          </a:ln>
                          <a:solidFill>
                            <a:srgbClr val="3333FF"/>
                          </a:solidFill>
                          <a:effectLst/>
                          <a:latin typeface="宋体" panose="02010600030101010101" pitchFamily="2" charset="-122"/>
                          <a:ea typeface="宋体" panose="02010600030101010101" pitchFamily="2" charset="-122"/>
                        </a:rPr>
                        <a:t>）</a:t>
                      </a:r>
                      <a:endParaRPr kumimoji="0" lang="en-US" altLang="zh-CN" sz="1800" b="1" i="0" u="none" strike="noStrike" cap="none" normalizeH="0" baseline="0" dirty="0" smtClean="0">
                        <a:ln>
                          <a:noFill/>
                        </a:ln>
                        <a:solidFill>
                          <a:srgbClr val="3333FF"/>
                        </a:solidFill>
                        <a:effectLst/>
                        <a:latin typeface="宋体" panose="02010600030101010101" pitchFamily="2" charset="-122"/>
                        <a:ea typeface="宋体" panose="02010600030101010101" pitchFamily="2" charset="-122"/>
                      </a:endParaRPr>
                    </a:p>
                    <a:p>
                      <a:pPr marL="0" marR="0" lvl="0" indent="0" algn="ctr" defTabSz="914400" rtl="0" eaLnBrk="1" fontAlgn="base" latinLnBrk="0" hangingPunct="1">
                        <a:lnSpc>
                          <a:spcPct val="65000"/>
                        </a:lnSpc>
                        <a:spcBef>
                          <a:spcPct val="50000"/>
                        </a:spcBef>
                        <a:spcAft>
                          <a:spcPct val="0"/>
                        </a:spcAft>
                        <a:buClrTx/>
                        <a:buSzTx/>
                        <a:buFontTx/>
                        <a:buNone/>
                      </a:pPr>
                      <a:r>
                        <a:rPr kumimoji="0" lang="en-US" altLang="zh-CN" sz="1800" b="1" i="0" u="none" strike="noStrike" cap="none" normalizeH="0" baseline="0" dirty="0" smtClean="0">
                          <a:ln>
                            <a:noFill/>
                          </a:ln>
                          <a:solidFill>
                            <a:srgbClr val="3333FF"/>
                          </a:solidFill>
                          <a:effectLst/>
                          <a:latin typeface="宋体" panose="02010600030101010101" pitchFamily="2" charset="-122"/>
                          <a:ea typeface="宋体" panose="02010600030101010101" pitchFamily="2" charset="-122"/>
                        </a:rPr>
                        <a:t>CP</a:t>
                      </a:r>
                      <a:r>
                        <a:rPr kumimoji="0" lang="en-US" altLang="zh-CN" sz="1800" b="1" i="0" baseline="-25000" dirty="0" smtClean="0">
                          <a:ln>
                            <a:noFill/>
                          </a:ln>
                          <a:solidFill>
                            <a:srgbClr val="3333FF"/>
                          </a:solidFill>
                          <a:effectLst/>
                          <a:uFillTx/>
                          <a:latin typeface="宋体" panose="02010600030101010101" pitchFamily="2" charset="-122"/>
                          <a:ea typeface="宋体" panose="02010600030101010101" pitchFamily="2" charset="-122"/>
                        </a:rPr>
                        <a:t>DT</a:t>
                      </a:r>
                      <a:r>
                        <a:rPr kumimoji="0" lang="zh-CN" altLang="en-US" sz="1800" b="1" i="0" u="none" strike="noStrike" cap="none" normalizeH="0" baseline="0" dirty="0" smtClean="0">
                          <a:ln>
                            <a:noFill/>
                          </a:ln>
                          <a:solidFill>
                            <a:srgbClr val="3333FF"/>
                          </a:solidFill>
                          <a:effectLst/>
                          <a:latin typeface="宋体" panose="02010600030101010101" pitchFamily="2" charset="-122"/>
                          <a:ea typeface="宋体" panose="02010600030101010101" pitchFamily="2" charset="-122"/>
                        </a:rPr>
                        <a:t>（</a:t>
                      </a:r>
                      <a:r>
                        <a:rPr kumimoji="0" lang="en-US" altLang="zh-CN" sz="1800" b="1" i="0" u="none" strike="noStrike" cap="none" normalizeH="0" baseline="0" dirty="0" smtClean="0">
                          <a:ln>
                            <a:noFill/>
                          </a:ln>
                          <a:solidFill>
                            <a:srgbClr val="3333FF"/>
                          </a:solidFill>
                          <a:effectLst/>
                          <a:latin typeface="宋体" panose="02010600030101010101" pitchFamily="2" charset="-122"/>
                          <a:ea typeface="宋体" panose="02010600030101010101" pitchFamily="2" charset="-122"/>
                        </a:rPr>
                        <a:t>P</a:t>
                      </a:r>
                      <a:r>
                        <a:rPr kumimoji="0" lang="zh-CN" altLang="en-US" sz="1800" b="1" i="0" u="none" strike="noStrike" cap="none" normalizeH="0" baseline="0" dirty="0" smtClean="0">
                          <a:ln>
                            <a:noFill/>
                          </a:ln>
                          <a:solidFill>
                            <a:srgbClr val="3333FF"/>
                          </a:solidFill>
                          <a:effectLst/>
                          <a:latin typeface="宋体" panose="02010600030101010101" pitchFamily="2" charset="-122"/>
                          <a:ea typeface="宋体" panose="02010600030101010101" pitchFamily="2" charset="-122"/>
                        </a:rPr>
                        <a:t>）</a:t>
                      </a:r>
                      <a:endParaRPr kumimoji="0" lang="en-US" altLang="zh-CN" sz="1800" b="1" i="0" u="none" strike="noStrike" cap="none" normalizeH="0" baseline="0" dirty="0" smtClean="0">
                        <a:ln>
                          <a:noFill/>
                        </a:ln>
                        <a:solidFill>
                          <a:srgbClr val="3333FF"/>
                        </a:solidFill>
                        <a:effectLst/>
                        <a:latin typeface="宋体" panose="02010600030101010101" pitchFamily="2" charset="-122"/>
                        <a:ea typeface="宋体" panose="02010600030101010101" pitchFamily="2" charset="-122"/>
                      </a:endParaRPr>
                    </a:p>
                    <a:p>
                      <a:pPr marL="0" marR="0" lvl="0" indent="0" algn="ctr" defTabSz="914400" rtl="0" eaLnBrk="1" fontAlgn="base" latinLnBrk="0" hangingPunct="1">
                        <a:lnSpc>
                          <a:spcPct val="65000"/>
                        </a:lnSpc>
                        <a:spcBef>
                          <a:spcPct val="50000"/>
                        </a:spcBef>
                        <a:spcAft>
                          <a:spcPct val="0"/>
                        </a:spcAft>
                        <a:buClrTx/>
                        <a:buSzTx/>
                        <a:buFontTx/>
                        <a:buNone/>
                      </a:pPr>
                      <a:r>
                        <a:rPr kumimoji="0" lang="en-US" altLang="zh-CN" sz="1800" b="1" i="0" u="none" strike="noStrike" cap="none" normalizeH="0" baseline="0" dirty="0" smtClean="0">
                          <a:ln>
                            <a:noFill/>
                          </a:ln>
                          <a:solidFill>
                            <a:srgbClr val="3333FF"/>
                          </a:solidFill>
                          <a:effectLst/>
                          <a:latin typeface="宋体" panose="02010600030101010101" pitchFamily="2" charset="-122"/>
                          <a:ea typeface="宋体" panose="02010600030101010101" pitchFamily="2" charset="-122"/>
                        </a:rPr>
                        <a:t>CP</a:t>
                      </a:r>
                      <a:r>
                        <a:rPr kumimoji="0" lang="en-US" altLang="zh-CN" sz="1800" b="1" i="0" baseline="-25000" dirty="0" smtClean="0">
                          <a:ln>
                            <a:noFill/>
                          </a:ln>
                          <a:solidFill>
                            <a:srgbClr val="3333FF"/>
                          </a:solidFill>
                          <a:effectLst/>
                          <a:uFillTx/>
                          <a:latin typeface="宋体" panose="02010600030101010101" pitchFamily="2" charset="-122"/>
                          <a:ea typeface="宋体" panose="02010600030101010101" pitchFamily="2" charset="-122"/>
                        </a:rPr>
                        <a:t>ET</a:t>
                      </a:r>
                      <a:r>
                        <a:rPr kumimoji="0" lang="zh-CN" altLang="en-US" sz="1800" b="1" i="0" u="none" strike="noStrike" cap="none" normalizeH="0" baseline="0" dirty="0" smtClean="0">
                          <a:ln>
                            <a:noFill/>
                          </a:ln>
                          <a:solidFill>
                            <a:srgbClr val="3333FF"/>
                          </a:solidFill>
                          <a:effectLst/>
                          <a:latin typeface="宋体" panose="02010600030101010101" pitchFamily="2" charset="-122"/>
                          <a:ea typeface="宋体" panose="02010600030101010101" pitchFamily="2" charset="-122"/>
                        </a:rPr>
                        <a:t>（</a:t>
                      </a:r>
                      <a:r>
                        <a:rPr kumimoji="0" lang="en-US" altLang="zh-CN" sz="1800" b="1" i="0" u="none" strike="noStrike" cap="none" normalizeH="0" baseline="0" dirty="0" smtClean="0">
                          <a:ln>
                            <a:noFill/>
                          </a:ln>
                          <a:solidFill>
                            <a:srgbClr val="3333FF"/>
                          </a:solidFill>
                          <a:effectLst/>
                          <a:latin typeface="宋体" panose="02010600030101010101" pitchFamily="2" charset="-122"/>
                          <a:ea typeface="宋体" panose="02010600030101010101" pitchFamily="2" charset="-122"/>
                        </a:rPr>
                        <a:t>P</a:t>
                      </a:r>
                      <a:r>
                        <a:rPr kumimoji="0" lang="zh-CN" altLang="en-US" sz="1800" b="1" i="0" u="none" strike="noStrike" cap="none" normalizeH="0" baseline="0" dirty="0" smtClean="0">
                          <a:ln>
                            <a:noFill/>
                          </a:ln>
                          <a:solidFill>
                            <a:srgbClr val="3333FF"/>
                          </a:solidFill>
                          <a:effectLst/>
                          <a:latin typeface="宋体" panose="02010600030101010101" pitchFamily="2" charset="-122"/>
                          <a:ea typeface="宋体" panose="02010600030101010101" pitchFamily="2" charset="-122"/>
                        </a:rPr>
                        <a:t>）</a:t>
                      </a:r>
                      <a:r>
                        <a:rPr kumimoji="0" lang="en-US" altLang="zh-CN" sz="24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 </a:t>
                      </a:r>
                      <a:endParaRPr kumimoji="0" lang="en-US" altLang="zh-CN" sz="2400" b="0"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cxnSp>
        <p:nvCxnSpPr>
          <p:cNvPr id="91174" name="直接连接符 4"/>
          <p:cNvCxnSpPr/>
          <p:nvPr/>
        </p:nvCxnSpPr>
        <p:spPr>
          <a:xfrm>
            <a:off x="8172450" y="4017963"/>
            <a:ext cx="215900" cy="0"/>
          </a:xfrm>
          <a:prstGeom prst="line">
            <a:avLst/>
          </a:prstGeom>
          <a:ln w="28575" cap="flat" cmpd="sng">
            <a:solidFill>
              <a:srgbClr val="3333FF"/>
            </a:solidFill>
            <a:prstDash val="solid"/>
            <a:headEnd type="none" w="med" len="med"/>
            <a:tailEnd type="none" w="med" len="med"/>
          </a:ln>
        </p:spPr>
      </p:cxnSp>
      <p:cxnSp>
        <p:nvCxnSpPr>
          <p:cNvPr id="91175" name="直接连接符 17"/>
          <p:cNvCxnSpPr/>
          <p:nvPr/>
        </p:nvCxnSpPr>
        <p:spPr>
          <a:xfrm>
            <a:off x="8172450" y="5516563"/>
            <a:ext cx="215900" cy="0"/>
          </a:xfrm>
          <a:prstGeom prst="line">
            <a:avLst/>
          </a:prstGeom>
          <a:ln w="28575" cap="flat" cmpd="sng">
            <a:solidFill>
              <a:srgbClr val="3333FF"/>
            </a:solidFill>
            <a:prstDash val="solid"/>
            <a:headEnd type="none" w="med" len="med"/>
            <a:tailEnd type="none" w="med" len="med"/>
          </a:ln>
        </p:spPr>
      </p:cxnSp>
      <p:cxnSp>
        <p:nvCxnSpPr>
          <p:cNvPr id="91176" name="直接连接符 18"/>
          <p:cNvCxnSpPr/>
          <p:nvPr/>
        </p:nvCxnSpPr>
        <p:spPr>
          <a:xfrm>
            <a:off x="8205788" y="5842000"/>
            <a:ext cx="215900" cy="0"/>
          </a:xfrm>
          <a:prstGeom prst="line">
            <a:avLst/>
          </a:prstGeom>
          <a:ln w="28575" cap="flat" cmpd="sng">
            <a:solidFill>
              <a:srgbClr val="3333FF"/>
            </a:solidFill>
            <a:prstDash val="solid"/>
            <a:headEnd type="none" w="med" len="med"/>
            <a:tailEnd type="none" w="med" len="med"/>
          </a:ln>
        </p:spPr>
      </p:cxnSp>
      <p:cxnSp>
        <p:nvCxnSpPr>
          <p:cNvPr id="91177" name="直接连接符 19"/>
          <p:cNvCxnSpPr/>
          <p:nvPr/>
        </p:nvCxnSpPr>
        <p:spPr>
          <a:xfrm>
            <a:off x="8205788" y="6165850"/>
            <a:ext cx="215900" cy="0"/>
          </a:xfrm>
          <a:prstGeom prst="line">
            <a:avLst/>
          </a:prstGeom>
          <a:ln w="28575" cap="flat" cmpd="sng">
            <a:solidFill>
              <a:srgbClr val="3333FF"/>
            </a:solidFill>
            <a:prstDash val="solid"/>
            <a:headEnd type="none" w="med" len="med"/>
            <a:tailEnd type="none" w="med" len="med"/>
          </a:ln>
        </p:spPr>
      </p:cxnSp>
      <p:cxnSp>
        <p:nvCxnSpPr>
          <p:cNvPr id="91178" name="直接连接符 20"/>
          <p:cNvCxnSpPr/>
          <p:nvPr/>
        </p:nvCxnSpPr>
        <p:spPr>
          <a:xfrm>
            <a:off x="8247063" y="6526213"/>
            <a:ext cx="215900" cy="0"/>
          </a:xfrm>
          <a:prstGeom prst="line">
            <a:avLst/>
          </a:prstGeom>
          <a:ln w="28575" cap="flat" cmpd="sng">
            <a:solidFill>
              <a:srgbClr val="3333FF"/>
            </a:solidFill>
            <a:prstDash val="solid"/>
            <a:headEnd type="none" w="med" len="med"/>
            <a:tailEnd type="none" w="med" len="med"/>
          </a:ln>
        </p:spPr>
      </p:cxnSp>
      <p:sp>
        <p:nvSpPr>
          <p:cNvPr id="2" name="文本框 1"/>
          <p:cNvSpPr txBox="1"/>
          <p:nvPr/>
        </p:nvSpPr>
        <p:spPr>
          <a:xfrm>
            <a:off x="611505" y="2292350"/>
            <a:ext cx="1995805" cy="398780"/>
          </a:xfrm>
          <a:prstGeom prst="rect">
            <a:avLst/>
          </a:prstGeom>
          <a:noFill/>
        </p:spPr>
        <p:txBody>
          <a:bodyPr wrap="square" rtlCol="0">
            <a:spAutoFit/>
          </a:bodyPr>
          <a:p>
            <a:r>
              <a:rPr lang="zh-CN" altLang="en-US">
                <a:solidFill>
                  <a:srgbClr val="3333FF"/>
                </a:solidFill>
                <a:latin typeface="宋体" panose="02010600030101010101" pitchFamily="2" charset="-122"/>
                <a:ea typeface="宋体" panose="02010600030101010101" pitchFamily="2" charset="-122"/>
                <a:cs typeface="宋体" panose="02010600030101010101" pitchFamily="2" charset="-122"/>
              </a:rPr>
              <a:t>（</a:t>
            </a:r>
            <a:r>
              <a:rPr lang="en-US" altLang="zh-CN">
                <a:solidFill>
                  <a:srgbClr val="3333FF"/>
                </a:solidFill>
                <a:latin typeface="宋体" panose="02010600030101010101" pitchFamily="2" charset="-122"/>
                <a:ea typeface="宋体" panose="02010600030101010101" pitchFamily="2" charset="-122"/>
                <a:cs typeface="宋体" panose="02010600030101010101" pitchFamily="2" charset="-122"/>
              </a:rPr>
              <a:t>FT0= FT.T</a:t>
            </a:r>
            <a:r>
              <a:rPr lang="en-US" altLang="zh-CN" baseline="-25000">
                <a:solidFill>
                  <a:srgbClr val="3333FF"/>
                </a:solidFill>
                <a:uFillTx/>
                <a:latin typeface="宋体" panose="02010600030101010101" pitchFamily="2" charset="-122"/>
                <a:ea typeface="宋体" panose="02010600030101010101" pitchFamily="2" charset="-122"/>
                <a:cs typeface="宋体" panose="02010600030101010101" pitchFamily="2" charset="-122"/>
              </a:rPr>
              <a:t>0</a:t>
            </a:r>
            <a:r>
              <a:rPr lang="zh-CN" altLang="en-US">
                <a:solidFill>
                  <a:srgbClr val="3333FF"/>
                </a:solidFill>
                <a:latin typeface="宋体" panose="02010600030101010101" pitchFamily="2" charset="-122"/>
                <a:ea typeface="宋体" panose="02010600030101010101" pitchFamily="2" charset="-122"/>
                <a:cs typeface="宋体" panose="02010600030101010101" pitchFamily="2" charset="-122"/>
              </a:rPr>
              <a:t>）</a:t>
            </a:r>
            <a:endParaRPr lang="zh-CN" altLang="en-US">
              <a:solidFill>
                <a:srgbClr val="3333FF"/>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0354"/>
                                        </p:tgtEl>
                                        <p:attrNameLst>
                                          <p:attrName>style.visibility</p:attrName>
                                        </p:attrNameLst>
                                      </p:cBhvr>
                                      <p:to>
                                        <p:strVal val="visible"/>
                                      </p:to>
                                    </p:set>
                                    <p:animEffect transition="in" filter="blinds(horizontal)">
                                      <p:cBhvr>
                                        <p:cTn id="7" dur="500"/>
                                        <p:tgtEl>
                                          <p:spTgt spid="10035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00355"/>
                                        </p:tgtEl>
                                        <p:attrNameLst>
                                          <p:attrName>style.visibility</p:attrName>
                                        </p:attrNameLst>
                                      </p:cBhvr>
                                      <p:to>
                                        <p:strVal val="visible"/>
                                      </p:to>
                                    </p:set>
                                    <p:animEffect transition="in" filter="randombar(horizontal)">
                                      <p:cBhvr>
                                        <p:cTn id="12" dur="500"/>
                                        <p:tgtEl>
                                          <p:spTgt spid="100355"/>
                                        </p:tgtEl>
                                      </p:cBhvr>
                                    </p:animEffect>
                                  </p:childTnLst>
                                </p:cTn>
                              </p:par>
                            </p:childTnLst>
                          </p:cTn>
                        </p:par>
                        <p:par>
                          <p:cTn id="13" fill="hold">
                            <p:stCondLst>
                              <p:cond delay="500"/>
                            </p:stCondLst>
                            <p:childTnLst>
                              <p:par>
                                <p:cTn id="14" presetID="14" presetClass="entr" presetSubtype="10" fill="hold" grpId="0" nodeType="afterEffect">
                                  <p:stCondLst>
                                    <p:cond delay="0"/>
                                  </p:stCondLst>
                                  <p:childTnLst>
                                    <p:set>
                                      <p:cBhvr>
                                        <p:cTn id="15" dur="1" fill="hold">
                                          <p:stCondLst>
                                            <p:cond delay="0"/>
                                          </p:stCondLst>
                                        </p:cTn>
                                        <p:tgtEl>
                                          <p:spTgt spid="100356"/>
                                        </p:tgtEl>
                                        <p:attrNameLst>
                                          <p:attrName>style.visibility</p:attrName>
                                        </p:attrNameLst>
                                      </p:cBhvr>
                                      <p:to>
                                        <p:strVal val="visible"/>
                                      </p:to>
                                    </p:set>
                                    <p:animEffect transition="in" filter="randombar(horizontal)">
                                      <p:cBhvr>
                                        <p:cTn id="16" dur="500"/>
                                        <p:tgtEl>
                                          <p:spTgt spid="100356"/>
                                        </p:tgtEl>
                                      </p:cBhvr>
                                    </p:animEffect>
                                  </p:childTnLst>
                                </p:cTn>
                              </p:par>
                            </p:childTnLst>
                          </p:cTn>
                        </p:par>
                        <p:par>
                          <p:cTn id="17" fill="hold">
                            <p:stCondLst>
                              <p:cond delay="1000"/>
                            </p:stCondLst>
                            <p:childTnLst>
                              <p:par>
                                <p:cTn id="18" presetID="14" presetClass="entr" presetSubtype="10" fill="hold" grpId="0" nodeType="afterEffect">
                                  <p:stCondLst>
                                    <p:cond delay="0"/>
                                  </p:stCondLst>
                                  <p:childTnLst>
                                    <p:set>
                                      <p:cBhvr>
                                        <p:cTn id="19" dur="1" fill="hold">
                                          <p:stCondLst>
                                            <p:cond delay="0"/>
                                          </p:stCondLst>
                                        </p:cTn>
                                        <p:tgtEl>
                                          <p:spTgt spid="100357"/>
                                        </p:tgtEl>
                                        <p:attrNameLst>
                                          <p:attrName>style.visibility</p:attrName>
                                        </p:attrNameLst>
                                      </p:cBhvr>
                                      <p:to>
                                        <p:strVal val="visible"/>
                                      </p:to>
                                    </p:set>
                                    <p:animEffect transition="in" filter="randombar(horizontal)">
                                      <p:cBhvr>
                                        <p:cTn id="20" dur="500"/>
                                        <p:tgtEl>
                                          <p:spTgt spid="100357"/>
                                        </p:tgtEl>
                                      </p:cBhvr>
                                    </p:animEffect>
                                  </p:childTnLst>
                                </p:cTn>
                              </p:par>
                            </p:childTnLst>
                          </p:cTn>
                        </p:par>
                        <p:par>
                          <p:cTn id="21" fill="hold">
                            <p:stCondLst>
                              <p:cond delay="1500"/>
                            </p:stCondLst>
                            <p:childTnLst>
                              <p:par>
                                <p:cTn id="22" presetID="14" presetClass="entr" presetSubtype="10" fill="hold" grpId="0" nodeType="afterEffect">
                                  <p:stCondLst>
                                    <p:cond delay="0"/>
                                  </p:stCondLst>
                                  <p:childTnLst>
                                    <p:set>
                                      <p:cBhvr>
                                        <p:cTn id="23" dur="1" fill="hold">
                                          <p:stCondLst>
                                            <p:cond delay="0"/>
                                          </p:stCondLst>
                                        </p:cTn>
                                        <p:tgtEl>
                                          <p:spTgt spid="100358"/>
                                        </p:tgtEl>
                                        <p:attrNameLst>
                                          <p:attrName>style.visibility</p:attrName>
                                        </p:attrNameLst>
                                      </p:cBhvr>
                                      <p:to>
                                        <p:strVal val="visible"/>
                                      </p:to>
                                    </p:set>
                                    <p:animEffect transition="in" filter="randombar(horizontal)">
                                      <p:cBhvr>
                                        <p:cTn id="24" dur="500"/>
                                        <p:tgtEl>
                                          <p:spTgt spid="100358"/>
                                        </p:tgtEl>
                                      </p:cBhvr>
                                    </p:animEffect>
                                  </p:childTnLst>
                                </p:cTn>
                              </p:par>
                            </p:childTnLst>
                          </p:cTn>
                        </p:par>
                        <p:par>
                          <p:cTn id="25" fill="hold">
                            <p:stCondLst>
                              <p:cond delay="2000"/>
                            </p:stCondLst>
                            <p:childTnLst>
                              <p:par>
                                <p:cTn id="26" presetID="14" presetClass="entr" presetSubtype="10" fill="hold" nodeType="afterEffect">
                                  <p:stCondLst>
                                    <p:cond delay="0"/>
                                  </p:stCondLst>
                                  <p:childTnLst>
                                    <p:set>
                                      <p:cBhvr>
                                        <p:cTn id="27" dur="1" fill="hold">
                                          <p:stCondLst>
                                            <p:cond delay="0"/>
                                          </p:stCondLst>
                                        </p:cTn>
                                        <p:tgtEl>
                                          <p:spTgt spid="100360"/>
                                        </p:tgtEl>
                                        <p:attrNameLst>
                                          <p:attrName>style.visibility</p:attrName>
                                        </p:attrNameLst>
                                      </p:cBhvr>
                                      <p:to>
                                        <p:strVal val="visible"/>
                                      </p:to>
                                    </p:set>
                                    <p:animEffect transition="in" filter="randombar(horizontal)">
                                      <p:cBhvr>
                                        <p:cTn id="28" dur="500"/>
                                        <p:tgtEl>
                                          <p:spTgt spid="100360"/>
                                        </p:tgtEl>
                                      </p:cBhvr>
                                    </p:animEffect>
                                  </p:childTnLst>
                                </p:cTn>
                              </p:par>
                            </p:childTnLst>
                          </p:cTn>
                        </p:par>
                        <p:par>
                          <p:cTn id="29" fill="hold">
                            <p:stCondLst>
                              <p:cond delay="2500"/>
                            </p:stCondLst>
                            <p:childTnLst>
                              <p:par>
                                <p:cTn id="30" presetID="14" presetClass="entr" presetSubtype="10" fill="hold" nodeType="afterEffect">
                                  <p:stCondLst>
                                    <p:cond delay="0"/>
                                  </p:stCondLst>
                                  <p:childTnLst>
                                    <p:set>
                                      <p:cBhvr>
                                        <p:cTn id="31" dur="1" fill="hold">
                                          <p:stCondLst>
                                            <p:cond delay="0"/>
                                          </p:stCondLst>
                                        </p:cTn>
                                        <p:tgtEl>
                                          <p:spTgt spid="100361"/>
                                        </p:tgtEl>
                                        <p:attrNameLst>
                                          <p:attrName>style.visibility</p:attrName>
                                        </p:attrNameLst>
                                      </p:cBhvr>
                                      <p:to>
                                        <p:strVal val="visible"/>
                                      </p:to>
                                    </p:set>
                                    <p:animEffect transition="in" filter="randombar(horizontal)">
                                      <p:cBhvr>
                                        <p:cTn id="32" dur="500"/>
                                        <p:tgtEl>
                                          <p:spTgt spid="10036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0362"/>
                                        </p:tgtEl>
                                        <p:attrNameLst>
                                          <p:attrName>style.visibility</p:attrName>
                                        </p:attrNameLst>
                                      </p:cBhvr>
                                      <p:to>
                                        <p:strVal val="visible"/>
                                      </p:to>
                                    </p:set>
                                    <p:animEffect transition="in" filter="blinds(horizontal)">
                                      <p:cBhvr>
                                        <p:cTn id="37" dur="500"/>
                                        <p:tgtEl>
                                          <p:spTgt spid="100362"/>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100363"/>
                                        </p:tgtEl>
                                        <p:attrNameLst>
                                          <p:attrName>style.visibility</p:attrName>
                                        </p:attrNameLst>
                                      </p:cBhvr>
                                      <p:to>
                                        <p:strVal val="visible"/>
                                      </p:to>
                                    </p:set>
                                    <p:animEffect transition="in" filter="slide(fromBottom)">
                                      <p:cBhvr>
                                        <p:cTn id="42" dur="500"/>
                                        <p:tgtEl>
                                          <p:spTgt spid="100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4" grpId="0"/>
      <p:bldP spid="100355" grpId="0" bldLvl="0" animBg="1"/>
      <p:bldP spid="100356" grpId="0" bldLvl="0" animBg="1"/>
      <p:bldP spid="100357" grpId="0"/>
      <p:bldP spid="100358" grpId="0"/>
      <p:bldP spid="10036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6" name="Text Box 4"/>
          <p:cNvSpPr txBox="1"/>
          <p:nvPr/>
        </p:nvSpPr>
        <p:spPr>
          <a:xfrm>
            <a:off x="0" y="0"/>
            <a:ext cx="9144000" cy="8842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latin typeface="宋体" panose="02010600030101010101" pitchFamily="2" charset="-122"/>
              </a:rPr>
              <a:t>    CPU</a:t>
            </a:r>
            <a:r>
              <a:rPr lang="zh-CN" altLang="en-US" sz="2400" b="1" dirty="0">
                <a:latin typeface="宋体" panose="02010600030101010101" pitchFamily="2" charset="-122"/>
              </a:rPr>
              <a:t>数据通路结构只采用</a:t>
            </a:r>
            <a:r>
              <a:rPr lang="zh-CN" altLang="en-US" sz="2800" b="1" dirty="0">
                <a:solidFill>
                  <a:srgbClr val="3333FF"/>
                </a:solidFill>
                <a:latin typeface="宋体" panose="02010600030101010101" pitchFamily="2" charset="-122"/>
              </a:rPr>
              <a:t>一组内总线</a:t>
            </a:r>
            <a:r>
              <a:rPr lang="zh-CN" altLang="en-US" sz="2400" b="1" dirty="0">
                <a:latin typeface="宋体" panose="02010600030101010101" pitchFamily="2" charset="-122"/>
              </a:rPr>
              <a:t>，它是</a:t>
            </a:r>
            <a:r>
              <a:rPr lang="zh-CN" altLang="en-US" sz="2800" b="1" dirty="0">
                <a:solidFill>
                  <a:srgbClr val="3333FF"/>
                </a:solidFill>
                <a:latin typeface="宋体" panose="02010600030101010101" pitchFamily="2" charset="-122"/>
              </a:rPr>
              <a:t>双向</a:t>
            </a:r>
            <a:r>
              <a:rPr lang="zh-CN" altLang="en-US" sz="2400" b="1" dirty="0">
                <a:latin typeface="宋体" panose="02010600030101010101" pitchFamily="2" charset="-122"/>
              </a:rPr>
              <a:t>总线。通用寄存器组、其他寄存器和</a:t>
            </a:r>
            <a:r>
              <a:rPr lang="en-US" altLang="zh-CN" sz="2400" b="1" dirty="0">
                <a:latin typeface="宋体" panose="02010600030101010101" pitchFamily="2" charset="-122"/>
              </a:rPr>
              <a:t>ALU</a:t>
            </a:r>
            <a:r>
              <a:rPr lang="zh-CN" altLang="en-US" sz="2400" b="1" dirty="0">
                <a:latin typeface="宋体" panose="02010600030101010101" pitchFamily="2" charset="-122"/>
              </a:rPr>
              <a:t>均连在这组内总线上。</a:t>
            </a:r>
            <a:r>
              <a:rPr lang="zh-CN" altLang="en-US" sz="2400" dirty="0">
                <a:ea typeface="黑体" panose="02010609060101010101" pitchFamily="49" charset="-122"/>
              </a:rPr>
              <a:t> </a:t>
            </a:r>
            <a:endParaRPr lang="zh-CN" altLang="en-US" sz="2400" dirty="0">
              <a:ea typeface="黑体" panose="02010609060101010101" pitchFamily="49" charset="-122"/>
            </a:endParaRPr>
          </a:p>
        </p:txBody>
      </p:sp>
      <p:sp>
        <p:nvSpPr>
          <p:cNvPr id="13317" name="Text Box 5"/>
          <p:cNvSpPr txBox="1"/>
          <p:nvPr/>
        </p:nvSpPr>
        <p:spPr>
          <a:xfrm>
            <a:off x="0" y="836613"/>
            <a:ext cx="9144000" cy="8223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latin typeface="宋体" panose="02010600030101010101" pitchFamily="2" charset="-122"/>
              </a:rPr>
              <a:t>    CPU</a:t>
            </a:r>
            <a:r>
              <a:rPr lang="zh-CN" altLang="en-US" sz="2400" b="1" dirty="0">
                <a:latin typeface="宋体" panose="02010600030101010101" pitchFamily="2" charset="-122"/>
              </a:rPr>
              <a:t>内各寄存器间的数据传送必须通过内总线进行，</a:t>
            </a:r>
            <a:r>
              <a:rPr lang="en-US" altLang="zh-CN" sz="2400" b="1" dirty="0">
                <a:latin typeface="宋体" panose="02010600030101010101" pitchFamily="2" charset="-122"/>
              </a:rPr>
              <a:t>ALU</a:t>
            </a:r>
            <a:r>
              <a:rPr lang="zh-CN" altLang="en-US" sz="2400" b="1" dirty="0">
                <a:latin typeface="宋体" panose="02010600030101010101" pitchFamily="2" charset="-122"/>
              </a:rPr>
              <a:t>通过内总线得到操作数，其运算结果也经内总线输出。</a:t>
            </a:r>
            <a:r>
              <a:rPr lang="zh-CN" altLang="en-US" sz="2400" dirty="0">
                <a:ea typeface="黑体" panose="02010609060101010101" pitchFamily="49" charset="-122"/>
              </a:rPr>
              <a:t> </a:t>
            </a:r>
            <a:endParaRPr lang="zh-CN" altLang="en-US" sz="2400" dirty="0">
              <a:ea typeface="黑体" panose="02010609060101010101" pitchFamily="49" charset="-122"/>
            </a:endParaRPr>
          </a:p>
        </p:txBody>
      </p:sp>
      <p:sp>
        <p:nvSpPr>
          <p:cNvPr id="13318" name="Text Box 6"/>
          <p:cNvSpPr txBox="1"/>
          <p:nvPr/>
        </p:nvSpPr>
        <p:spPr>
          <a:xfrm>
            <a:off x="0" y="1628775"/>
            <a:ext cx="4647565" cy="52197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一种多组内总线结构</a:t>
            </a:r>
            <a:endParaRPr lang="zh-CN" altLang="en-US" sz="2800" b="1" dirty="0">
              <a:latin typeface="黑体" panose="02010609060101010101" pitchFamily="49" charset="-122"/>
              <a:ea typeface="黑体" panose="02010609060101010101" pitchFamily="49" charset="-122"/>
            </a:endParaRPr>
          </a:p>
        </p:txBody>
      </p:sp>
      <p:pic>
        <p:nvPicPr>
          <p:cNvPr id="13319" name="Picture 7" descr="3X04"/>
          <p:cNvPicPr>
            <a:picLocks noChangeAspect="1"/>
          </p:cNvPicPr>
          <p:nvPr>
            <p:ph/>
          </p:nvPr>
        </p:nvPicPr>
        <p:blipFill>
          <a:blip r:embed="rId1"/>
          <a:srcRect/>
          <a:stretch>
            <a:fillRect/>
          </a:stretch>
        </p:blipFill>
        <p:spPr>
          <a:xfrm>
            <a:off x="1331913" y="2205038"/>
            <a:ext cx="6985000" cy="3168650"/>
          </a:xfrm>
        </p:spPr>
      </p:pic>
      <p:sp>
        <p:nvSpPr>
          <p:cNvPr id="13321" name="Text Box 9"/>
          <p:cNvSpPr txBox="1"/>
          <p:nvPr/>
        </p:nvSpPr>
        <p:spPr>
          <a:xfrm>
            <a:off x="2844800" y="5348288"/>
            <a:ext cx="374332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000" b="1" dirty="0">
                <a:latin typeface="宋体" panose="02010600030101010101" pitchFamily="2" charset="-122"/>
              </a:rPr>
              <a:t>采用三总线结构的</a:t>
            </a:r>
            <a:r>
              <a:rPr lang="en-US" altLang="zh-CN" sz="2000" b="1" dirty="0">
                <a:latin typeface="宋体" panose="02010600030101010101" pitchFamily="2" charset="-122"/>
              </a:rPr>
              <a:t>CPU</a:t>
            </a:r>
            <a:r>
              <a:rPr lang="zh-CN" altLang="en-US" sz="2000" b="1" dirty="0">
                <a:latin typeface="宋体" panose="02010600030101010101" pitchFamily="2" charset="-122"/>
              </a:rPr>
              <a:t>数据通路</a:t>
            </a:r>
            <a:r>
              <a:rPr lang="zh-CN" altLang="en-US" sz="2400" dirty="0">
                <a:ea typeface="黑体" panose="02010609060101010101" pitchFamily="49" charset="-122"/>
              </a:rPr>
              <a:t> </a:t>
            </a:r>
            <a:endParaRPr lang="zh-CN" altLang="en-US" sz="2400" dirty="0">
              <a:ea typeface="黑体" panose="02010609060101010101" pitchFamily="49" charset="-122"/>
            </a:endParaRPr>
          </a:p>
        </p:txBody>
      </p:sp>
      <p:sp>
        <p:nvSpPr>
          <p:cNvPr id="13322" name="Text Box 10"/>
          <p:cNvSpPr txBox="1"/>
          <p:nvPr/>
        </p:nvSpPr>
        <p:spPr>
          <a:xfrm>
            <a:off x="0" y="5775325"/>
            <a:ext cx="9144000" cy="8223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latin typeface="宋体" panose="02010600030101010101" pitchFamily="2" charset="-122"/>
              </a:rPr>
              <a:t>    </a:t>
            </a:r>
            <a:r>
              <a:rPr lang="zh-CN" altLang="en-US" sz="2400" b="1" dirty="0">
                <a:latin typeface="宋体" panose="02010600030101010101" pitchFamily="2" charset="-122"/>
              </a:rPr>
              <a:t>为了提高</a:t>
            </a:r>
            <a:r>
              <a:rPr lang="en-US" altLang="zh-CN" sz="2400" b="1" dirty="0">
                <a:latin typeface="宋体" panose="02010600030101010101" pitchFamily="2" charset="-122"/>
              </a:rPr>
              <a:t>CPU</a:t>
            </a:r>
            <a:r>
              <a:rPr lang="zh-CN" altLang="en-US" sz="2400" b="1" dirty="0">
                <a:latin typeface="宋体" panose="02010600030101010101" pitchFamily="2" charset="-122"/>
              </a:rPr>
              <a:t>的工作速度，一种方法是在</a:t>
            </a:r>
            <a:r>
              <a:rPr lang="en-US" altLang="zh-CN" sz="2400" b="1" dirty="0">
                <a:latin typeface="宋体" panose="02010600030101010101" pitchFamily="2" charset="-122"/>
              </a:rPr>
              <a:t>CPU</a:t>
            </a:r>
            <a:r>
              <a:rPr lang="zh-CN" altLang="en-US" sz="2400" b="1" dirty="0">
                <a:latin typeface="宋体" panose="02010600030101010101" pitchFamily="2" charset="-122"/>
              </a:rPr>
              <a:t>内部设置多组内总线，使几个数据传送操作能够同时进行，即实现部分并行操作。</a:t>
            </a:r>
            <a:endParaRPr lang="zh-CN" altLang="en-US" sz="2400" b="1"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blinds(horizontal)">
                                      <p:cBhvr>
                                        <p:cTn id="7" dur="500"/>
                                        <p:tgtEl>
                                          <p:spTgt spid="133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317"/>
                                        </p:tgtEl>
                                        <p:attrNameLst>
                                          <p:attrName>style.visibility</p:attrName>
                                        </p:attrNameLst>
                                      </p:cBhvr>
                                      <p:to>
                                        <p:strVal val="visible"/>
                                      </p:to>
                                    </p:set>
                                    <p:animEffect transition="in" filter="blinds(horizontal)">
                                      <p:cBhvr>
                                        <p:cTn id="12" dur="500"/>
                                        <p:tgtEl>
                                          <p:spTgt spid="133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318"/>
                                        </p:tgtEl>
                                        <p:attrNameLst>
                                          <p:attrName>style.visibility</p:attrName>
                                        </p:attrNameLst>
                                      </p:cBhvr>
                                      <p:to>
                                        <p:strVal val="visible"/>
                                      </p:to>
                                    </p:set>
                                    <p:animEffect transition="in" filter="blinds(horizontal)">
                                      <p:cBhvr>
                                        <p:cTn id="17" dur="500"/>
                                        <p:tgtEl>
                                          <p:spTgt spid="133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319"/>
                                        </p:tgtEl>
                                        <p:attrNameLst>
                                          <p:attrName>style.visibility</p:attrName>
                                        </p:attrNameLst>
                                      </p:cBhvr>
                                      <p:to>
                                        <p:strVal val="visible"/>
                                      </p:to>
                                    </p:set>
                                    <p:animEffect transition="in" filter="blinds(horizontal)">
                                      <p:cBhvr>
                                        <p:cTn id="22" dur="500"/>
                                        <p:tgtEl>
                                          <p:spTgt spid="1331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321"/>
                                        </p:tgtEl>
                                        <p:attrNameLst>
                                          <p:attrName>style.visibility</p:attrName>
                                        </p:attrNameLst>
                                      </p:cBhvr>
                                      <p:to>
                                        <p:strVal val="visible"/>
                                      </p:to>
                                    </p:set>
                                    <p:animEffect transition="in" filter="blinds(horizontal)">
                                      <p:cBhvr>
                                        <p:cTn id="27" dur="500"/>
                                        <p:tgtEl>
                                          <p:spTgt spid="1332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322"/>
                                        </p:tgtEl>
                                        <p:attrNameLst>
                                          <p:attrName>style.visibility</p:attrName>
                                        </p:attrNameLst>
                                      </p:cBhvr>
                                      <p:to>
                                        <p:strVal val="visible"/>
                                      </p:to>
                                    </p:set>
                                    <p:animEffect transition="in" filter="blinds(horizontal)">
                                      <p:cBhvr>
                                        <p:cTn id="32" dur="500"/>
                                        <p:tgtEl>
                                          <p:spTgt spid="13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13317" grpId="0"/>
      <p:bldP spid="13318" grpId="0"/>
      <p:bldP spid="13321" grpId="0"/>
      <p:bldP spid="13322"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250825" y="188913"/>
            <a:ext cx="8435975" cy="1754188"/>
          </a:xfrm>
          <a:prstGeom prst="rect">
            <a:avLst/>
          </a:prstGeom>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CPU</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可能共需上百个微命令，</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微操作时间表中</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只列出其中在本拍内有效的微命令，无效的微命令或为</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0</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的状态电平则不必列出。</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下面</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分析</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FT</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操作时间表中各个微命令的含义。</a:t>
            </a:r>
            <a:endParaRPr kumimoji="0" lang="zh-CN" altLang="zh-CN" sz="2400" b="1" i="0" u="none" strike="noStrike" kern="1200" cap="none" spc="0" normalizeH="0" baseline="0" noProof="0" dirty="0">
              <a:ln>
                <a:noFill/>
              </a:ln>
              <a:solidFill>
                <a:schemeClr val="tx1"/>
              </a:solidFill>
              <a:effectLst/>
              <a:uLnTx/>
              <a:uFillTx/>
              <a:latin typeface="+mn-ea"/>
              <a:ea typeface="+mn-ea"/>
              <a:cs typeface="+mn-cs"/>
            </a:endParaRPr>
          </a:p>
        </p:txBody>
      </p:sp>
      <p:sp>
        <p:nvSpPr>
          <p:cNvPr id="6" name="矩形 5"/>
          <p:cNvSpPr/>
          <p:nvPr/>
        </p:nvSpPr>
        <p:spPr>
          <a:xfrm>
            <a:off x="63500" y="2030413"/>
            <a:ext cx="8353425" cy="1016000"/>
          </a:xfrm>
          <a:prstGeom prst="rect">
            <a:avLst/>
          </a:prstGeom>
        </p:spPr>
        <p:txBody>
          <a:bodyPr>
            <a:spAutoFit/>
          </a:bodyPr>
          <a:lstStyle/>
          <a:p>
            <a:pPr marL="342900" marR="0" lvl="0" indent="-342900" algn="l" defTabSz="914400" rtl="0" eaLnBrk="1" fontAlgn="base" latinLnBrk="0" hangingPunct="1">
              <a:lnSpc>
                <a:spcPct val="100000"/>
              </a:lnSpc>
              <a:spcBef>
                <a:spcPct val="50000"/>
              </a:spcBef>
              <a:spcAft>
                <a:spcPct val="0"/>
              </a:spcAft>
              <a:buClrTx/>
              <a:buSzTx/>
              <a:buFont typeface="Arial" panose="020B0604020202020204" pitchFamily="34" charset="0"/>
              <a:buChar char="•"/>
              <a:defRPr/>
            </a:pPr>
            <a:r>
              <a:rPr kumimoji="0" lang="en-US" altLang="zh-CN" sz="2400" b="1" i="0" u="none" strike="noStrike" kern="1200" cap="none" spc="0" normalizeH="0" baseline="0" noProof="0" dirty="0">
                <a:ln>
                  <a:noFill/>
                </a:ln>
                <a:solidFill>
                  <a:srgbClr val="3333FF"/>
                </a:solidFill>
                <a:effectLst/>
                <a:uLnTx/>
                <a:uFillTx/>
                <a:latin typeface="+mn-ea"/>
                <a:ea typeface="+mn-ea"/>
                <a:cs typeface="+mn-cs"/>
              </a:rPr>
              <a:t>FT</a:t>
            </a:r>
            <a:r>
              <a:rPr kumimoji="0" lang="en-US" altLang="zh-CN" sz="2400" b="1" i="0" u="none" strike="noStrike" kern="1200" cap="none" spc="0" normalizeH="0" baseline="-25000" noProof="0" dirty="0">
                <a:ln>
                  <a:noFill/>
                </a:ln>
                <a:solidFill>
                  <a:srgbClr val="3333FF"/>
                </a:solidFill>
                <a:effectLst/>
                <a:uLnTx/>
                <a:uFillTx/>
                <a:latin typeface="+mn-ea"/>
                <a:ea typeface="+mn-ea"/>
                <a:cs typeface="+mn-cs"/>
              </a:rPr>
              <a:t>0</a:t>
            </a:r>
            <a:r>
              <a:rPr kumimoji="0" lang="en-US" altLang="zh-CN" sz="2400" b="1" i="0" u="none" strike="noStrike" kern="1200" cap="none" spc="0" normalizeH="0" baseline="0" noProof="0" dirty="0">
                <a:ln>
                  <a:noFill/>
                </a:ln>
                <a:solidFill>
                  <a:srgbClr val="3333FF"/>
                </a:solidFill>
                <a:effectLst/>
                <a:uLnTx/>
                <a:uFillTx/>
                <a:latin typeface="+mn-ea"/>
                <a:ea typeface="+mn-ea"/>
                <a:cs typeface="+mn-cs"/>
              </a:rPr>
              <a:t> </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完成</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PC</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MAR</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操作</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的</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控制信号</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PC</a:t>
            </a:r>
            <a:r>
              <a:rPr kumimoji="0" lang="en-US" altLang="zh-CN" sz="2400" b="1" i="0" u="none" strike="noStrike" kern="1200" cap="none" spc="0" normalizeH="0" baseline="-25000" noProof="0" dirty="0">
                <a:ln>
                  <a:noFill/>
                </a:ln>
                <a:solidFill>
                  <a:srgbClr val="C00000"/>
                </a:solidFill>
                <a:effectLst/>
                <a:uLnTx/>
                <a:uFillTx/>
                <a:latin typeface="+mn-ea"/>
                <a:ea typeface="+mn-ea"/>
                <a:cs typeface="+mn-cs"/>
              </a:rPr>
              <a:t>OUT</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CP</a:t>
            </a:r>
            <a:r>
              <a:rPr kumimoji="0" lang="en-US" altLang="zh-CN" sz="2400" b="1" i="0" u="none" strike="noStrike" kern="1200" cap="none" spc="0" normalizeH="0" baseline="-25000" noProof="0" dirty="0">
                <a:ln>
                  <a:noFill/>
                </a:ln>
                <a:solidFill>
                  <a:srgbClr val="C00000"/>
                </a:solidFill>
                <a:effectLst/>
                <a:uLnTx/>
                <a:uFillTx/>
                <a:latin typeface="+mn-ea"/>
                <a:ea typeface="+mn-ea"/>
                <a:cs typeface="+mn-cs"/>
              </a:rPr>
              <a:t>MAR</a:t>
            </a:r>
            <a:r>
              <a:rPr kumimoji="0" lang="en-US" altLang="zh-CN" sz="2400" b="1" i="0" u="none" strike="noStrike" kern="1200" cap="none" spc="0" normalizeH="0" baseline="-25000" noProof="0" dirty="0">
                <a:ln>
                  <a:noFill/>
                </a:ln>
                <a:solidFill>
                  <a:schemeClr val="tx1"/>
                </a:solidFill>
                <a:effectLst/>
                <a:uLnTx/>
                <a:uFillTx/>
                <a:latin typeface="+mn-ea"/>
                <a:ea typeface="+mn-ea"/>
                <a:cs typeface="+mn-cs"/>
              </a:rPr>
              <a:t> </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控制信号</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T+1</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CP</a:t>
            </a:r>
            <a:r>
              <a:rPr kumimoji="0" lang="en-US" altLang="zh-CN" sz="2400" b="1" i="0" u="none" strike="noStrike" kern="1200" cap="none" spc="0" normalizeH="0" baseline="-25000" noProof="0" dirty="0">
                <a:ln>
                  <a:noFill/>
                </a:ln>
                <a:solidFill>
                  <a:srgbClr val="C00000"/>
                </a:solidFill>
                <a:effectLst/>
                <a:uLnTx/>
                <a:uFillTx/>
                <a:latin typeface="+mn-ea"/>
                <a:ea typeface="+mn-ea"/>
                <a:cs typeface="+mn-cs"/>
              </a:rPr>
              <a:t>T</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控制转入下一个节拍</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FT</a:t>
            </a:r>
            <a:r>
              <a:rPr kumimoji="0" lang="en-US" altLang="zh-CN" sz="2400" b="1" i="0" u="none" strike="noStrike" kern="1200" cap="none" spc="0" normalizeH="0" baseline="-25000" noProof="0" dirty="0">
                <a:ln>
                  <a:noFill/>
                </a:ln>
                <a:solidFill>
                  <a:srgbClr val="C00000"/>
                </a:solidFill>
                <a:effectLst/>
                <a:uLnTx/>
                <a:uFillTx/>
                <a:latin typeface="+mn-ea"/>
                <a:ea typeface="+mn-ea"/>
                <a:cs typeface="+mn-cs"/>
              </a:rPr>
              <a:t>1</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a:t>
            </a:r>
            <a:endParaRPr kumimoji="0" lang="zh-CN" altLang="en-US" sz="2400" b="1" i="0" u="none" strike="noStrike" kern="1200" cap="none" spc="0" normalizeH="0" baseline="0" noProof="0" dirty="0">
              <a:ln>
                <a:noFill/>
              </a:ln>
              <a:solidFill>
                <a:srgbClr val="C00000"/>
              </a:solidFill>
              <a:effectLst/>
              <a:uLnTx/>
              <a:uFillTx/>
              <a:latin typeface="+mn-ea"/>
              <a:ea typeface="+mn-ea"/>
              <a:cs typeface="+mn-cs"/>
            </a:endParaRPr>
          </a:p>
        </p:txBody>
      </p:sp>
      <p:sp>
        <p:nvSpPr>
          <p:cNvPr id="7" name="矩形 6"/>
          <p:cNvSpPr/>
          <p:nvPr/>
        </p:nvSpPr>
        <p:spPr>
          <a:xfrm>
            <a:off x="63500" y="3195638"/>
            <a:ext cx="9080500" cy="1014413"/>
          </a:xfrm>
          <a:prstGeom prst="rect">
            <a:avLst/>
          </a:prstGeom>
        </p:spPr>
        <p:txBody>
          <a:bodyPr>
            <a:spAutoFit/>
          </a:bodyPr>
          <a:lstStyle/>
          <a:p>
            <a:pPr marL="342900" marR="0" lvl="0" indent="-342900" algn="l" defTabSz="914400" rtl="0" eaLnBrk="1" fontAlgn="base" latinLnBrk="0" hangingPunct="1">
              <a:lnSpc>
                <a:spcPct val="100000"/>
              </a:lnSpc>
              <a:spcBef>
                <a:spcPct val="50000"/>
              </a:spcBef>
              <a:spcAft>
                <a:spcPct val="0"/>
              </a:spcAft>
              <a:buClrTx/>
              <a:buSzTx/>
              <a:buFont typeface="Arial" panose="020B0604020202020204" pitchFamily="34" charset="0"/>
              <a:buChar char="•"/>
              <a:defRPr/>
            </a:pPr>
            <a:r>
              <a:rPr kumimoji="0" lang="en-US" altLang="zh-CN" sz="2400" b="1" i="0" u="none" strike="noStrike" kern="1200" cap="none" spc="0" normalizeH="0" baseline="0" noProof="0" dirty="0">
                <a:ln>
                  <a:noFill/>
                </a:ln>
                <a:solidFill>
                  <a:srgbClr val="3333FF"/>
                </a:solidFill>
                <a:effectLst/>
                <a:uLnTx/>
                <a:uFillTx/>
                <a:latin typeface="+mn-ea"/>
                <a:ea typeface="+mn-ea"/>
                <a:cs typeface="+mn-cs"/>
              </a:rPr>
              <a:t>FT</a:t>
            </a:r>
            <a:r>
              <a:rPr kumimoji="0" lang="en-US" altLang="zh-CN" sz="2400" b="1" i="0" u="none" strike="noStrike" kern="1200" cap="none" spc="0" normalizeH="0" baseline="-25000" noProof="0" dirty="0">
                <a:ln>
                  <a:noFill/>
                </a:ln>
                <a:solidFill>
                  <a:srgbClr val="3333FF"/>
                </a:solidFill>
                <a:effectLst/>
                <a:uLnTx/>
                <a:uFillTx/>
                <a:latin typeface="+mn-ea"/>
                <a:ea typeface="+mn-ea"/>
                <a:cs typeface="+mn-cs"/>
              </a:rPr>
              <a:t>1 </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完成</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M</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MDR</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IR</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控制信号</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EMAR</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RD</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SMDR</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MDR</a:t>
            </a:r>
            <a:r>
              <a:rPr kumimoji="0" lang="en-US" altLang="zh-CN" sz="2400" b="1" i="0" u="none" strike="noStrike" kern="1200" cap="none" spc="0" normalizeH="0" baseline="-25000" noProof="0" dirty="0">
                <a:ln>
                  <a:noFill/>
                </a:ln>
                <a:solidFill>
                  <a:srgbClr val="C00000"/>
                </a:solidFill>
                <a:effectLst/>
                <a:uLnTx/>
                <a:uFillTx/>
                <a:latin typeface="+mn-ea"/>
                <a:ea typeface="+mn-ea"/>
                <a:cs typeface="+mn-cs"/>
              </a:rPr>
              <a:t>OUT</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CP</a:t>
            </a:r>
            <a:r>
              <a:rPr kumimoji="0" lang="en-US" altLang="zh-CN" sz="2400" b="1" i="0" u="none" strike="noStrike" kern="1200" cap="none" spc="0" normalizeH="0" baseline="-25000" noProof="0" dirty="0">
                <a:ln>
                  <a:noFill/>
                </a:ln>
                <a:solidFill>
                  <a:srgbClr val="C00000"/>
                </a:solidFill>
                <a:effectLst/>
                <a:uLnTx/>
                <a:uFillTx/>
                <a:latin typeface="+mn-ea"/>
                <a:ea typeface="+mn-ea"/>
                <a:cs typeface="+mn-cs"/>
              </a:rPr>
              <a:t>IR</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en-US" altLang="zh-CN" sz="2400" b="1" i="0" u="none" strike="noStrike" kern="1200" cap="none" spc="0" normalizeH="0" baseline="0" noProof="0" dirty="0">
                <a:ln>
                  <a:noFill/>
                </a:ln>
                <a:solidFill>
                  <a:srgbClr val="3333FF"/>
                </a:solidFill>
                <a:effectLst/>
                <a:uLnTx/>
                <a:uFillTx/>
                <a:latin typeface="+mn-ea"/>
                <a:ea typeface="+mn-ea"/>
                <a:cs typeface="+mn-cs"/>
              </a:rPr>
              <a:t>PC+1</a:t>
            </a:r>
            <a:r>
              <a:rPr kumimoji="0" lang="zh-CN" altLang="zh-CN" sz="2400" b="1" i="0" u="none" strike="noStrike" kern="1200" cap="none" spc="0" normalizeH="0" baseline="0" noProof="0" dirty="0">
                <a:ln>
                  <a:noFill/>
                </a:ln>
                <a:solidFill>
                  <a:srgbClr val="3333FF"/>
                </a:solidFill>
                <a:effectLst/>
                <a:uLnTx/>
                <a:uFillTx/>
                <a:latin typeface="+mn-ea"/>
                <a:ea typeface="+mn-ea"/>
                <a:cs typeface="+mn-cs"/>
              </a:rPr>
              <a:t>→</a:t>
            </a:r>
            <a:r>
              <a:rPr kumimoji="0" lang="en-US" altLang="zh-CN" sz="2400" b="1" i="0" u="none" strike="noStrike" kern="1200" cap="none" spc="0" normalizeH="0" baseline="0" noProof="0" dirty="0">
                <a:ln>
                  <a:noFill/>
                </a:ln>
                <a:solidFill>
                  <a:srgbClr val="3333FF"/>
                </a:solidFill>
                <a:effectLst/>
                <a:uLnTx/>
                <a:uFillTx/>
                <a:latin typeface="+mn-ea"/>
                <a:ea typeface="+mn-ea"/>
                <a:cs typeface="+mn-cs"/>
              </a:rPr>
              <a:t>PC</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控制信号：</a:t>
            </a:r>
            <a:r>
              <a:rPr kumimoji="0" lang="en-US" altLang="zh-CN" sz="2400" b="1" i="0" u="none" strike="noStrike" kern="1200" cap="none" spc="0" normalizeH="0" baseline="0" noProof="0" dirty="0">
                <a:ln>
                  <a:noFill/>
                </a:ln>
                <a:solidFill>
                  <a:srgbClr val="3333FF"/>
                </a:solidFill>
                <a:effectLst/>
                <a:uLnTx/>
                <a:uFillTx/>
                <a:latin typeface="+mn-ea"/>
                <a:ea typeface="+mn-ea"/>
                <a:cs typeface="+mn-cs"/>
              </a:rPr>
              <a:t>PC+1</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1" i="0" u="none" strike="noStrike" kern="1200" cap="none" spc="0" normalizeH="0" baseline="0" noProof="0" dirty="0">
                <a:ln>
                  <a:noFill/>
                </a:ln>
                <a:solidFill>
                  <a:srgbClr val="3333FF"/>
                </a:solidFill>
                <a:effectLst/>
                <a:uLnTx/>
                <a:uFillTx/>
                <a:latin typeface="+mn-ea"/>
                <a:ea typeface="+mn-ea"/>
                <a:cs typeface="+mn-cs"/>
              </a:rPr>
              <a:t>CP</a:t>
            </a:r>
            <a:r>
              <a:rPr kumimoji="0" lang="en-US" altLang="zh-CN" sz="2400" b="1" i="0" u="none" strike="noStrike" kern="1200" cap="none" spc="0" normalizeH="0" baseline="-25000" noProof="0" dirty="0">
                <a:ln>
                  <a:noFill/>
                </a:ln>
                <a:solidFill>
                  <a:srgbClr val="3333FF"/>
                </a:solidFill>
                <a:effectLst/>
                <a:uLnTx/>
                <a:uFillTx/>
                <a:latin typeface="+mn-ea"/>
                <a:ea typeface="+mn-ea"/>
                <a:cs typeface="+mn-cs"/>
              </a:rPr>
              <a:t>PC</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1" i="0" u="none" strike="noStrike" kern="1200" cap="none" spc="0" normalizeH="0" baseline="0" noProof="0" dirty="0">
              <a:ln>
                <a:noFill/>
              </a:ln>
              <a:solidFill>
                <a:schemeClr val="tx1"/>
              </a:solidFill>
              <a:effectLst/>
              <a:uLnTx/>
              <a:uFillTx/>
              <a:latin typeface="+mn-ea"/>
              <a:ea typeface="+mn-ea"/>
              <a:cs typeface="+mn-cs"/>
            </a:endParaRPr>
          </a:p>
        </p:txBody>
      </p:sp>
      <p:sp>
        <p:nvSpPr>
          <p:cNvPr id="8" name="矩形 7"/>
          <p:cNvSpPr/>
          <p:nvPr/>
        </p:nvSpPr>
        <p:spPr>
          <a:xfrm>
            <a:off x="63500" y="4210050"/>
            <a:ext cx="8901113" cy="2387600"/>
          </a:xfrm>
          <a:prstGeom prst="rect">
            <a:avLst/>
          </a:prstGeom>
          <a:solidFill>
            <a:srgbClr val="FFFF00"/>
          </a:solidFill>
        </p:spPr>
        <p:txBody>
          <a:bodyPr>
            <a:spAutoFit/>
          </a:bodyPr>
          <a:lstStyle/>
          <a:p>
            <a:pPr marL="0" marR="0" lvl="0" indent="0" algn="l" defTabSz="914400" rtl="0" eaLnBrk="1" fontAlgn="base" latinLnBrk="0" hangingPunct="1">
              <a:lnSpc>
                <a:spcPct val="120000"/>
              </a:lnSpc>
              <a:spcBef>
                <a:spcPts val="50"/>
              </a:spcBef>
              <a:spcAft>
                <a:spcPts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zh-CN" b="1" i="0" u="none" strike="noStrike" kern="1200" cap="none" spc="0" normalizeH="0" baseline="0" noProof="0" dirty="0">
                <a:ln>
                  <a:noFill/>
                </a:ln>
                <a:solidFill>
                  <a:schemeClr val="tx1"/>
                </a:solidFill>
                <a:effectLst/>
                <a:uLnTx/>
                <a:uFillTx/>
                <a:latin typeface="+mn-ea"/>
                <a:ea typeface="+mn-ea"/>
                <a:cs typeface="+mn-cs"/>
              </a:rPr>
              <a:t>在</a:t>
            </a:r>
            <a:r>
              <a:rPr kumimoji="0" lang="en-US" altLang="zh-CN" b="1" i="0" u="none" strike="noStrike" kern="1200" cap="none" spc="0" normalizeH="0" baseline="0" noProof="0" dirty="0">
                <a:ln>
                  <a:noFill/>
                </a:ln>
                <a:solidFill>
                  <a:srgbClr val="C00000"/>
                </a:solidFill>
                <a:effectLst/>
                <a:uLnTx/>
                <a:uFillTx/>
                <a:latin typeface="+mn-ea"/>
                <a:ea typeface="黑体" panose="02010609060101010101" pitchFamily="49" charset="-122"/>
                <a:cs typeface="+mn-cs"/>
              </a:rPr>
              <a:t>FT</a:t>
            </a:r>
            <a:r>
              <a:rPr kumimoji="0" lang="en-US" altLang="zh-CN" b="1" i="0" u="none" strike="noStrike" kern="1200" cap="none" spc="0" normalizeH="0" baseline="-25000" noProof="0" dirty="0">
                <a:ln>
                  <a:noFill/>
                </a:ln>
                <a:solidFill>
                  <a:srgbClr val="C00000"/>
                </a:solidFill>
                <a:effectLst/>
                <a:uLnTx/>
                <a:uFillTx/>
                <a:latin typeface="+mn-ea"/>
                <a:ea typeface="黑体" panose="02010609060101010101" pitchFamily="49" charset="-122"/>
                <a:cs typeface="+mn-cs"/>
              </a:rPr>
              <a:t>1</a:t>
            </a:r>
            <a:r>
              <a:rPr kumimoji="0" lang="zh-CN" altLang="zh-CN" b="1" i="0" u="none" strike="noStrike" kern="1200" cap="none" spc="0" normalizeH="0" baseline="0" noProof="0" dirty="0">
                <a:ln>
                  <a:noFill/>
                </a:ln>
                <a:solidFill>
                  <a:schemeClr val="tx1"/>
                </a:solidFill>
                <a:effectLst/>
                <a:uLnTx/>
                <a:uFillTx/>
                <a:latin typeface="+mn-ea"/>
                <a:ea typeface="+mn-ea"/>
                <a:cs typeface="+mn-cs"/>
              </a:rPr>
              <a:t>取指周期结束时，需根据已取到</a:t>
            </a:r>
            <a:r>
              <a:rPr kumimoji="0" lang="en-US" altLang="zh-CN" b="1" i="0" u="none" strike="noStrike" kern="1200" cap="none" spc="0" normalizeH="0" baseline="0" noProof="0" dirty="0">
                <a:ln>
                  <a:noFill/>
                </a:ln>
                <a:solidFill>
                  <a:srgbClr val="C00000"/>
                </a:solidFill>
                <a:effectLst/>
                <a:uLnTx/>
                <a:uFillTx/>
                <a:latin typeface="+mn-ea"/>
                <a:ea typeface="+mn-ea"/>
                <a:cs typeface="+mn-cs"/>
              </a:rPr>
              <a:t>IR</a:t>
            </a:r>
            <a:r>
              <a:rPr kumimoji="0" lang="zh-CN" altLang="zh-CN" b="1" i="0" u="none" strike="noStrike" kern="1200" cap="none" spc="0" normalizeH="0" baseline="0" noProof="0" dirty="0">
                <a:ln>
                  <a:noFill/>
                </a:ln>
                <a:solidFill>
                  <a:schemeClr val="tx1"/>
                </a:solidFill>
                <a:effectLst/>
                <a:uLnTx/>
                <a:uFillTx/>
                <a:latin typeface="+mn-ea"/>
                <a:ea typeface="+mn-ea"/>
                <a:cs typeface="+mn-cs"/>
              </a:rPr>
              <a:t>中的指令操作码与寻址方式，判断应转入哪个周期，因此</a:t>
            </a:r>
            <a:r>
              <a:rPr kumimoji="0" lang="en-US" altLang="zh-CN" b="1" i="0" u="none" strike="noStrike" kern="1200" cap="none" spc="0" normalizeH="0" baseline="0" noProof="0" dirty="0">
                <a:ln>
                  <a:noFill/>
                </a:ln>
                <a:solidFill>
                  <a:srgbClr val="C00000"/>
                </a:solidFill>
                <a:effectLst/>
                <a:uLnTx/>
                <a:uFillTx/>
                <a:latin typeface="+mn-ea"/>
                <a:ea typeface="+mn-ea"/>
                <a:cs typeface="+mn-cs"/>
              </a:rPr>
              <a:t>1</a:t>
            </a:r>
            <a:r>
              <a:rPr kumimoji="0" lang="zh-CN" altLang="zh-CN" b="1" i="0" u="none" strike="noStrike" kern="1200" cap="none" spc="0" normalizeH="0" baseline="0" noProof="0" dirty="0">
                <a:ln>
                  <a:noFill/>
                </a:ln>
                <a:solidFill>
                  <a:srgbClr val="C00000"/>
                </a:solidFill>
                <a:effectLst/>
                <a:uLnTx/>
                <a:uFillTx/>
                <a:latin typeface="+mn-ea"/>
                <a:ea typeface="+mn-ea"/>
                <a:cs typeface="+mn-cs"/>
              </a:rPr>
              <a:t>→</a:t>
            </a:r>
            <a:r>
              <a:rPr kumimoji="0" lang="en-US" altLang="zh-CN" b="1" i="0" u="none" strike="noStrike" kern="1200" cap="none" spc="0" normalizeH="0" baseline="0" noProof="0" dirty="0">
                <a:ln>
                  <a:noFill/>
                </a:ln>
                <a:solidFill>
                  <a:srgbClr val="C00000"/>
                </a:solidFill>
                <a:effectLst/>
                <a:uLnTx/>
                <a:uFillTx/>
                <a:latin typeface="+mn-ea"/>
                <a:ea typeface="+mn-ea"/>
                <a:cs typeface="+mn-cs"/>
              </a:rPr>
              <a:t>ST</a:t>
            </a:r>
            <a:r>
              <a:rPr kumimoji="0" lang="zh-CN" altLang="zh-CN" b="1" i="0" u="none" strike="noStrike" kern="1200" cap="none" spc="0" normalizeH="0" baseline="0" noProof="0" dirty="0">
                <a:ln>
                  <a:noFill/>
                </a:ln>
                <a:solidFill>
                  <a:schemeClr val="tx1"/>
                </a:solidFill>
                <a:effectLst/>
                <a:uLnTx/>
                <a:uFillTx/>
                <a:latin typeface="+mn-ea"/>
                <a:ea typeface="+mn-ea"/>
                <a:cs typeface="+mn-cs"/>
              </a:rPr>
              <a:t>、</a:t>
            </a:r>
            <a:r>
              <a:rPr kumimoji="0" lang="en-US" altLang="zh-CN" b="1" i="0" u="none" strike="noStrike" kern="1200" cap="none" spc="0" normalizeH="0" baseline="0" noProof="0" dirty="0">
                <a:ln>
                  <a:noFill/>
                </a:ln>
                <a:solidFill>
                  <a:srgbClr val="C00000"/>
                </a:solidFill>
                <a:effectLst/>
                <a:uLnTx/>
                <a:uFillTx/>
                <a:latin typeface="+mn-ea"/>
                <a:ea typeface="+mn-ea"/>
                <a:cs typeface="+mn-cs"/>
              </a:rPr>
              <a:t>1</a:t>
            </a:r>
            <a:r>
              <a:rPr kumimoji="0" lang="zh-CN" altLang="zh-CN" b="1" i="0" u="none" strike="noStrike" kern="1200" cap="none" spc="0" normalizeH="0" baseline="0" noProof="0" dirty="0">
                <a:ln>
                  <a:noFill/>
                </a:ln>
                <a:solidFill>
                  <a:srgbClr val="C00000"/>
                </a:solidFill>
                <a:effectLst/>
                <a:uLnTx/>
                <a:uFillTx/>
                <a:latin typeface="+mn-ea"/>
                <a:ea typeface="+mn-ea"/>
                <a:cs typeface="+mn-cs"/>
              </a:rPr>
              <a:t>→</a:t>
            </a:r>
            <a:r>
              <a:rPr kumimoji="0" lang="en-US" altLang="zh-CN" b="1" i="0" u="none" strike="noStrike" kern="1200" cap="none" spc="0" normalizeH="0" baseline="0" noProof="0" dirty="0">
                <a:ln>
                  <a:noFill/>
                </a:ln>
                <a:solidFill>
                  <a:srgbClr val="C00000"/>
                </a:solidFill>
                <a:effectLst/>
                <a:uLnTx/>
                <a:uFillTx/>
                <a:latin typeface="+mn-ea"/>
                <a:ea typeface="+mn-ea"/>
                <a:cs typeface="+mn-cs"/>
              </a:rPr>
              <a:t>DT</a:t>
            </a:r>
            <a:r>
              <a:rPr kumimoji="0" lang="zh-CN" altLang="zh-CN" b="1" i="0" u="none" strike="noStrike" kern="1200" cap="none" spc="0" normalizeH="0" baseline="0" noProof="0" dirty="0">
                <a:ln>
                  <a:noFill/>
                </a:ln>
                <a:solidFill>
                  <a:schemeClr val="tx1"/>
                </a:solidFill>
                <a:effectLst/>
                <a:uLnTx/>
                <a:uFillTx/>
                <a:latin typeface="+mn-ea"/>
                <a:ea typeface="+mn-ea"/>
                <a:cs typeface="+mn-cs"/>
              </a:rPr>
              <a:t>、</a:t>
            </a:r>
            <a:r>
              <a:rPr kumimoji="0" lang="en-US" altLang="zh-CN" b="1" i="0" u="none" strike="noStrike" kern="1200" cap="none" spc="0" normalizeH="0" baseline="0" noProof="0" dirty="0">
                <a:ln>
                  <a:noFill/>
                </a:ln>
                <a:solidFill>
                  <a:srgbClr val="C00000"/>
                </a:solidFill>
                <a:effectLst/>
                <a:uLnTx/>
                <a:uFillTx/>
                <a:latin typeface="+mn-ea"/>
                <a:ea typeface="+mn-ea"/>
                <a:cs typeface="+mn-cs"/>
              </a:rPr>
              <a:t>1</a:t>
            </a:r>
            <a:r>
              <a:rPr kumimoji="0" lang="zh-CN" altLang="zh-CN" b="1" i="0" u="none" strike="noStrike" kern="1200" cap="none" spc="0" normalizeH="0" baseline="0" noProof="0" dirty="0">
                <a:ln>
                  <a:noFill/>
                </a:ln>
                <a:solidFill>
                  <a:srgbClr val="C00000"/>
                </a:solidFill>
                <a:effectLst/>
                <a:uLnTx/>
                <a:uFillTx/>
                <a:latin typeface="+mn-ea"/>
                <a:ea typeface="+mn-ea"/>
                <a:cs typeface="+mn-cs"/>
              </a:rPr>
              <a:t>→</a:t>
            </a:r>
            <a:r>
              <a:rPr kumimoji="0" lang="en-US" altLang="zh-CN" b="1" i="0" u="none" strike="noStrike" kern="1200" cap="none" spc="0" normalizeH="0" baseline="0" noProof="0" dirty="0">
                <a:ln>
                  <a:noFill/>
                </a:ln>
                <a:solidFill>
                  <a:srgbClr val="C00000"/>
                </a:solidFill>
                <a:effectLst/>
                <a:uLnTx/>
                <a:uFillTx/>
                <a:latin typeface="+mn-ea"/>
                <a:ea typeface="+mn-ea"/>
                <a:cs typeface="+mn-cs"/>
              </a:rPr>
              <a:t>ET</a:t>
            </a:r>
            <a:r>
              <a:rPr kumimoji="0" lang="zh-CN" altLang="zh-CN" b="1" i="0" u="none" strike="noStrike" kern="1200" cap="none" spc="0" normalizeH="0" baseline="0" noProof="0" dirty="0">
                <a:ln>
                  <a:noFill/>
                </a:ln>
                <a:solidFill>
                  <a:schemeClr val="tx1"/>
                </a:solidFill>
                <a:effectLst/>
                <a:uLnTx/>
                <a:uFillTx/>
                <a:latin typeface="+mn-ea"/>
                <a:ea typeface="+mn-ea"/>
                <a:cs typeface="+mn-cs"/>
              </a:rPr>
              <a:t>这三个电位信号中只能有一个为</a:t>
            </a:r>
            <a:r>
              <a:rPr kumimoji="0" lang="en-US" altLang="zh-CN" b="1" i="0" u="none" strike="noStrike" kern="1200" cap="none" spc="0" normalizeH="0" baseline="0" noProof="0" dirty="0">
                <a:ln>
                  <a:noFill/>
                </a:ln>
                <a:solidFill>
                  <a:srgbClr val="C00000"/>
                </a:solidFill>
                <a:effectLst/>
                <a:uLnTx/>
                <a:uFillTx/>
                <a:latin typeface="+mn-ea"/>
                <a:ea typeface="+mn-ea"/>
                <a:cs typeface="+mn-cs"/>
              </a:rPr>
              <a:t>1</a:t>
            </a:r>
            <a:r>
              <a:rPr kumimoji="0" lang="zh-CN" altLang="zh-CN" b="1" i="0" u="none" strike="noStrike" kern="1200" cap="none" spc="0" normalizeH="0" baseline="0" noProof="0" dirty="0">
                <a:ln>
                  <a:noFill/>
                </a:ln>
                <a:solidFill>
                  <a:schemeClr val="tx1"/>
                </a:solidFill>
                <a:effectLst/>
                <a:uLnTx/>
                <a:uFillTx/>
                <a:latin typeface="+mn-ea"/>
                <a:ea typeface="+mn-ea"/>
                <a:cs typeface="+mn-cs"/>
              </a:rPr>
              <a:t>，其余两个为</a:t>
            </a:r>
            <a:r>
              <a:rPr kumimoji="0" lang="en-US" altLang="zh-CN" b="1" i="0" u="none" strike="noStrike" kern="1200" cap="none" spc="0" normalizeH="0" baseline="0" noProof="0" dirty="0">
                <a:ln>
                  <a:noFill/>
                </a:ln>
                <a:solidFill>
                  <a:schemeClr val="tx1"/>
                </a:solidFill>
                <a:effectLst/>
                <a:uLnTx/>
                <a:uFillTx/>
                <a:latin typeface="+mn-ea"/>
                <a:ea typeface="+mn-ea"/>
                <a:cs typeface="+mn-cs"/>
              </a:rPr>
              <a:t>0</a:t>
            </a:r>
            <a:r>
              <a:rPr kumimoji="0" lang="zh-CN" altLang="zh-CN" b="1" i="0" u="none" strike="noStrike" kern="1200" cap="none" spc="0" normalizeH="0" baseline="0" noProof="0" dirty="0">
                <a:ln>
                  <a:noFill/>
                </a:ln>
                <a:solidFill>
                  <a:schemeClr val="tx1"/>
                </a:solidFill>
                <a:effectLst/>
                <a:uLnTx/>
                <a:uFillTx/>
                <a:latin typeface="+mn-ea"/>
                <a:ea typeface="+mn-ea"/>
                <a:cs typeface="+mn-cs"/>
              </a:rPr>
              <a:t>。三个逻辑式略去未写，其逻辑条件主要涉及操作码与寻址方式。</a:t>
            </a:r>
            <a:endParaRPr kumimoji="0" lang="en-US" altLang="zh-CN"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20000"/>
              </a:lnSpc>
              <a:spcBef>
                <a:spcPts val="50"/>
              </a:spcBef>
              <a:spcAft>
                <a:spcPts val="0"/>
              </a:spcAft>
              <a:buClrTx/>
              <a:buSzTx/>
              <a:buFontTx/>
              <a:buNone/>
              <a:defRPr/>
            </a:pPr>
            <a:r>
              <a:rPr kumimoji="0" lang="en-US" altLang="zh-CN" b="1" i="0" u="none" strike="noStrike" kern="1200" cap="none" spc="0" normalizeH="0" baseline="0" noProof="0" dirty="0">
                <a:ln>
                  <a:noFill/>
                </a:ln>
                <a:solidFill>
                  <a:schemeClr val="tx1"/>
                </a:solidFill>
                <a:effectLst/>
                <a:uLnTx/>
                <a:uFillTx/>
                <a:latin typeface="+mn-ea"/>
                <a:ea typeface="+mn-ea"/>
                <a:cs typeface="+mn-cs"/>
              </a:rPr>
              <a:t>    </a:t>
            </a:r>
            <a:r>
              <a:rPr kumimoji="0" lang="zh-CN" altLang="zh-CN" b="1" i="0" u="none" strike="noStrike" kern="1200" cap="none" spc="0" normalizeH="0" baseline="0" noProof="0" dirty="0">
                <a:ln>
                  <a:noFill/>
                </a:ln>
                <a:solidFill>
                  <a:schemeClr val="tx1"/>
                </a:solidFill>
                <a:effectLst/>
                <a:uLnTx/>
                <a:uFillTx/>
                <a:latin typeface="+mn-ea"/>
                <a:ea typeface="+mn-ea"/>
                <a:cs typeface="+mn-cs"/>
              </a:rPr>
              <a:t>当周期状态发生转换时，</a:t>
            </a:r>
            <a:r>
              <a:rPr kumimoji="0" lang="en-US" altLang="zh-CN" b="1" i="0" u="none" strike="noStrike" kern="1200" cap="none" spc="0" normalizeH="0" baseline="0" noProof="0" dirty="0">
                <a:ln>
                  <a:noFill/>
                </a:ln>
                <a:solidFill>
                  <a:srgbClr val="C00000"/>
                </a:solidFill>
                <a:effectLst/>
                <a:uLnTx/>
                <a:uFillTx/>
                <a:latin typeface="+mn-ea"/>
                <a:ea typeface="+mn-ea"/>
                <a:cs typeface="+mn-cs"/>
              </a:rPr>
              <a:t>FT</a:t>
            </a:r>
            <a:r>
              <a:rPr kumimoji="0" lang="zh-CN" altLang="zh-CN" b="1" i="0" u="none" strike="noStrike" kern="1200" cap="none" spc="0" normalizeH="0" baseline="0" noProof="0" dirty="0">
                <a:ln>
                  <a:noFill/>
                </a:ln>
                <a:solidFill>
                  <a:srgbClr val="C00000"/>
                </a:solidFill>
                <a:effectLst/>
                <a:uLnTx/>
                <a:uFillTx/>
                <a:latin typeface="+mn-ea"/>
                <a:ea typeface="+mn-ea"/>
                <a:cs typeface="+mn-cs"/>
              </a:rPr>
              <a:t>触发器</a:t>
            </a:r>
            <a:r>
              <a:rPr kumimoji="0" lang="zh-CN" altLang="zh-CN" b="1" i="0" u="none" strike="noStrike" kern="1200" cap="none" spc="0" normalizeH="0" baseline="0" noProof="0" dirty="0">
                <a:ln>
                  <a:noFill/>
                </a:ln>
                <a:solidFill>
                  <a:schemeClr val="tx1"/>
                </a:solidFill>
                <a:effectLst/>
                <a:uLnTx/>
                <a:uFillTx/>
                <a:latin typeface="+mn-ea"/>
                <a:ea typeface="+mn-ea"/>
                <a:cs typeface="+mn-cs"/>
              </a:rPr>
              <a:t>的</a:t>
            </a:r>
            <a:r>
              <a:rPr kumimoji="0" lang="en-US" altLang="zh-CN" b="1" i="0" u="none" strike="noStrike" kern="1200" cap="none" spc="0" normalizeH="0" baseline="0" noProof="0" dirty="0">
                <a:ln>
                  <a:noFill/>
                </a:ln>
                <a:solidFill>
                  <a:schemeClr val="tx1"/>
                </a:solidFill>
                <a:effectLst/>
                <a:uLnTx/>
                <a:uFillTx/>
                <a:latin typeface="+mn-ea"/>
                <a:ea typeface="+mn-ea"/>
                <a:cs typeface="+mn-cs"/>
              </a:rPr>
              <a:t>D</a:t>
            </a:r>
            <a:r>
              <a:rPr kumimoji="0" lang="zh-CN" altLang="zh-CN" b="1" i="0" u="none" strike="noStrike" kern="1200" cap="none" spc="0" normalizeH="0" baseline="0" noProof="0" dirty="0">
                <a:ln>
                  <a:noFill/>
                </a:ln>
                <a:solidFill>
                  <a:schemeClr val="tx1"/>
                </a:solidFill>
                <a:effectLst/>
                <a:uLnTx/>
                <a:uFillTx/>
                <a:latin typeface="+mn-ea"/>
                <a:ea typeface="+mn-ea"/>
                <a:cs typeface="+mn-cs"/>
              </a:rPr>
              <a:t>端</a:t>
            </a:r>
            <a:r>
              <a:rPr kumimoji="0" lang="en-US" altLang="zh-CN" b="1" i="0" u="none" strike="noStrike" kern="1200" cap="none" spc="0" normalizeH="0" baseline="0" noProof="0" dirty="0">
                <a:ln>
                  <a:noFill/>
                </a:ln>
                <a:solidFill>
                  <a:srgbClr val="C00000"/>
                </a:solidFill>
                <a:effectLst/>
                <a:uLnTx/>
                <a:uFillTx/>
                <a:latin typeface="+mn-ea"/>
                <a:ea typeface="+mn-ea"/>
                <a:cs typeface="+mn-cs"/>
              </a:rPr>
              <a:t>1</a:t>
            </a:r>
            <a:r>
              <a:rPr kumimoji="0" lang="zh-CN" altLang="zh-CN" b="1" i="0" u="none" strike="noStrike" kern="1200" cap="none" spc="0" normalizeH="0" baseline="0" noProof="0" dirty="0">
                <a:ln>
                  <a:noFill/>
                </a:ln>
                <a:solidFill>
                  <a:srgbClr val="C00000"/>
                </a:solidFill>
                <a:effectLst/>
                <a:uLnTx/>
                <a:uFillTx/>
                <a:latin typeface="+mn-ea"/>
                <a:ea typeface="+mn-ea"/>
                <a:cs typeface="+mn-cs"/>
              </a:rPr>
              <a:t>→</a:t>
            </a:r>
            <a:r>
              <a:rPr kumimoji="0" lang="en-US" altLang="zh-CN" b="1" i="0" u="none" strike="noStrike" kern="1200" cap="none" spc="0" normalizeH="0" baseline="0" noProof="0" dirty="0">
                <a:ln>
                  <a:noFill/>
                </a:ln>
                <a:solidFill>
                  <a:srgbClr val="C00000"/>
                </a:solidFill>
                <a:effectLst/>
                <a:uLnTx/>
                <a:uFillTx/>
                <a:latin typeface="+mn-ea"/>
                <a:ea typeface="+mn-ea"/>
                <a:cs typeface="+mn-cs"/>
              </a:rPr>
              <a:t>FT</a:t>
            </a:r>
            <a:r>
              <a:rPr kumimoji="0" lang="zh-CN" altLang="zh-CN" b="1" i="0" u="none" strike="noStrike" kern="1200" cap="none" spc="0" normalizeH="0" baseline="0" noProof="0" dirty="0">
                <a:ln>
                  <a:noFill/>
                </a:ln>
                <a:solidFill>
                  <a:schemeClr val="tx1"/>
                </a:solidFill>
                <a:effectLst/>
                <a:uLnTx/>
                <a:uFillTx/>
                <a:latin typeface="+mn-ea"/>
                <a:ea typeface="+mn-ea"/>
                <a:cs typeface="+mn-cs"/>
              </a:rPr>
              <a:t>为</a:t>
            </a:r>
            <a:r>
              <a:rPr kumimoji="0" lang="en-US" altLang="zh-CN" b="1" i="0" u="none" strike="noStrike" kern="1200" cap="none" spc="0" normalizeH="0" baseline="0" noProof="0" dirty="0">
                <a:ln>
                  <a:noFill/>
                </a:ln>
                <a:solidFill>
                  <a:srgbClr val="C00000"/>
                </a:solidFill>
                <a:effectLst/>
                <a:uLnTx/>
                <a:uFillTx/>
                <a:latin typeface="+mn-ea"/>
                <a:ea typeface="+mn-ea"/>
                <a:cs typeface="+mn-cs"/>
              </a:rPr>
              <a:t>0</a:t>
            </a:r>
            <a:r>
              <a:rPr kumimoji="0" lang="zh-CN" altLang="zh-CN" b="1" i="0" u="none" strike="noStrike" kern="1200" cap="none" spc="0" normalizeH="0" baseline="0" noProof="0" dirty="0">
                <a:ln>
                  <a:noFill/>
                </a:ln>
                <a:solidFill>
                  <a:schemeClr val="tx1"/>
                </a:solidFill>
                <a:effectLst/>
                <a:uLnTx/>
                <a:uFillTx/>
                <a:latin typeface="+mn-ea"/>
                <a:ea typeface="+mn-ea"/>
                <a:cs typeface="+mn-cs"/>
              </a:rPr>
              <a:t>，</a:t>
            </a:r>
            <a:r>
              <a:rPr kumimoji="0" lang="en-US" altLang="zh-CN" b="1" i="0" u="none" strike="noStrike" kern="1200" cap="none" spc="0" normalizeH="0" baseline="0" noProof="0" dirty="0">
                <a:ln>
                  <a:noFill/>
                </a:ln>
                <a:solidFill>
                  <a:srgbClr val="C00000"/>
                </a:solidFill>
                <a:effectLst/>
                <a:uLnTx/>
                <a:uFillTx/>
                <a:latin typeface="+mn-ea"/>
                <a:ea typeface="+mn-ea"/>
                <a:cs typeface="+mn-cs"/>
              </a:rPr>
              <a:t>CP</a:t>
            </a:r>
            <a:r>
              <a:rPr kumimoji="0" lang="en-US" altLang="zh-CN" b="1" i="0" u="none" strike="noStrike" kern="1200" cap="none" spc="0" normalizeH="0" baseline="-25000" noProof="0" dirty="0">
                <a:ln>
                  <a:noFill/>
                </a:ln>
                <a:solidFill>
                  <a:srgbClr val="C00000"/>
                </a:solidFill>
                <a:effectLst/>
                <a:uLnTx/>
                <a:uFillTx/>
                <a:latin typeface="+mn-ea"/>
                <a:ea typeface="+mn-ea"/>
                <a:cs typeface="+mn-cs"/>
              </a:rPr>
              <a:t>FT</a:t>
            </a:r>
            <a:r>
              <a:rPr kumimoji="0" lang="zh-CN" altLang="zh-CN" b="1" i="0" u="none" strike="noStrike" kern="1200" cap="none" spc="0" normalizeH="0" baseline="0" noProof="0" dirty="0">
                <a:ln>
                  <a:noFill/>
                </a:ln>
                <a:solidFill>
                  <a:schemeClr val="tx1"/>
                </a:solidFill>
                <a:effectLst/>
                <a:uLnTx/>
                <a:uFillTx/>
                <a:latin typeface="+mn-ea"/>
                <a:ea typeface="+mn-ea"/>
                <a:cs typeface="+mn-cs"/>
              </a:rPr>
              <a:t>将其打入</a:t>
            </a:r>
            <a:r>
              <a:rPr kumimoji="0" lang="en-US" altLang="zh-CN" b="1" i="0" u="none" strike="noStrike" kern="1200" cap="none" spc="0" normalizeH="0" baseline="0" noProof="0" dirty="0">
                <a:ln>
                  <a:noFill/>
                </a:ln>
                <a:solidFill>
                  <a:srgbClr val="C00000"/>
                </a:solidFill>
                <a:effectLst/>
                <a:uLnTx/>
                <a:uFillTx/>
                <a:latin typeface="+mn-ea"/>
                <a:ea typeface="+mn-ea"/>
                <a:cs typeface="+mn-cs"/>
              </a:rPr>
              <a:t>0</a:t>
            </a:r>
            <a:r>
              <a:rPr kumimoji="0" lang="zh-CN" altLang="zh-CN" b="1" i="0" u="none" strike="noStrike" kern="1200" cap="none" spc="0" normalizeH="0" baseline="0" noProof="0" dirty="0">
                <a:ln>
                  <a:noFill/>
                </a:ln>
                <a:solidFill>
                  <a:schemeClr val="tx1"/>
                </a:solidFill>
                <a:effectLst/>
                <a:uLnTx/>
                <a:uFillTx/>
                <a:latin typeface="+mn-ea"/>
                <a:ea typeface="+mn-ea"/>
                <a:cs typeface="+mn-cs"/>
              </a:rPr>
              <a:t>。在周期状态结束时，</a:t>
            </a:r>
            <a:r>
              <a:rPr kumimoji="0" lang="en-US" altLang="zh-CN" b="1" i="0" u="none" strike="noStrike" kern="1200" cap="none" spc="0" normalizeH="0" baseline="0" noProof="0" dirty="0">
                <a:ln>
                  <a:noFill/>
                </a:ln>
                <a:solidFill>
                  <a:srgbClr val="C00000"/>
                </a:solidFill>
                <a:effectLst/>
                <a:uLnTx/>
                <a:uFillTx/>
                <a:latin typeface="+mn-ea"/>
                <a:ea typeface="+mn-ea"/>
                <a:cs typeface="+mn-cs"/>
              </a:rPr>
              <a:t>T+1</a:t>
            </a:r>
            <a:r>
              <a:rPr kumimoji="0" lang="zh-CN" altLang="zh-CN" b="1" i="0" u="none" strike="noStrike" kern="1200" cap="none" spc="0" normalizeH="0" baseline="0" noProof="0" dirty="0">
                <a:ln>
                  <a:noFill/>
                </a:ln>
                <a:solidFill>
                  <a:schemeClr val="tx1"/>
                </a:solidFill>
                <a:effectLst/>
                <a:uLnTx/>
                <a:uFillTx/>
                <a:latin typeface="+mn-ea"/>
                <a:ea typeface="+mn-ea"/>
                <a:cs typeface="+mn-cs"/>
              </a:rPr>
              <a:t>为</a:t>
            </a:r>
            <a:r>
              <a:rPr kumimoji="0" lang="en-US" altLang="zh-CN" b="1" i="0" u="none" strike="noStrike" kern="1200" cap="none" spc="0" normalizeH="0" baseline="0" noProof="0" dirty="0">
                <a:ln>
                  <a:noFill/>
                </a:ln>
                <a:solidFill>
                  <a:srgbClr val="C00000"/>
                </a:solidFill>
                <a:effectLst/>
                <a:uLnTx/>
                <a:uFillTx/>
                <a:latin typeface="+mn-ea"/>
                <a:ea typeface="+mn-ea"/>
                <a:cs typeface="+mn-cs"/>
              </a:rPr>
              <a:t>0</a:t>
            </a:r>
            <a:r>
              <a:rPr kumimoji="0" lang="zh-CN" altLang="zh-CN" b="1" i="0" u="none" strike="noStrike" kern="1200" cap="none" spc="0" normalizeH="0" baseline="0" noProof="0" dirty="0">
                <a:ln>
                  <a:noFill/>
                </a:ln>
                <a:solidFill>
                  <a:schemeClr val="tx1"/>
                </a:solidFill>
                <a:effectLst/>
                <a:uLnTx/>
                <a:uFillTx/>
                <a:latin typeface="+mn-ea"/>
                <a:ea typeface="+mn-ea"/>
                <a:cs typeface="+mn-cs"/>
              </a:rPr>
              <a:t>，由</a:t>
            </a:r>
            <a:r>
              <a:rPr kumimoji="0" lang="en-US" altLang="zh-CN" b="1" i="0" u="none" strike="noStrike" kern="1200" cap="none" spc="0" normalizeH="0" baseline="0" noProof="0" dirty="0">
                <a:ln>
                  <a:noFill/>
                </a:ln>
                <a:solidFill>
                  <a:srgbClr val="C00000"/>
                </a:solidFill>
                <a:effectLst/>
                <a:uLnTx/>
                <a:uFillTx/>
                <a:latin typeface="+mn-ea"/>
                <a:ea typeface="+mn-ea"/>
                <a:cs typeface="+mn-cs"/>
              </a:rPr>
              <a:t>CP</a:t>
            </a:r>
            <a:r>
              <a:rPr kumimoji="0" lang="en-US" altLang="zh-CN" b="1" i="0" u="none" strike="noStrike" kern="1200" cap="none" spc="0" normalizeH="0" baseline="-25000" noProof="0" dirty="0">
                <a:ln>
                  <a:noFill/>
                </a:ln>
                <a:solidFill>
                  <a:srgbClr val="C00000"/>
                </a:solidFill>
                <a:effectLst/>
                <a:uLnTx/>
                <a:uFillTx/>
                <a:latin typeface="+mn-ea"/>
                <a:ea typeface="+mn-ea"/>
                <a:cs typeface="+mn-cs"/>
              </a:rPr>
              <a:t>T</a:t>
            </a:r>
            <a:r>
              <a:rPr kumimoji="0" lang="zh-CN" altLang="zh-CN" b="1" i="0" u="none" strike="noStrike" kern="1200" cap="none" spc="0" normalizeH="0" baseline="0" noProof="0" dirty="0">
                <a:ln>
                  <a:noFill/>
                </a:ln>
                <a:solidFill>
                  <a:schemeClr val="tx1"/>
                </a:solidFill>
                <a:effectLst/>
                <a:uLnTx/>
                <a:uFillTx/>
                <a:latin typeface="+mn-ea"/>
                <a:ea typeface="+mn-ea"/>
                <a:cs typeface="+mn-cs"/>
              </a:rPr>
              <a:t>使</a:t>
            </a:r>
            <a:r>
              <a:rPr kumimoji="0" lang="en-US" altLang="zh-CN" b="1" i="0" u="none" strike="noStrike" kern="1200" cap="none" spc="0" normalizeH="0" baseline="0" noProof="0" dirty="0">
                <a:ln>
                  <a:noFill/>
                </a:ln>
                <a:solidFill>
                  <a:schemeClr val="tx1"/>
                </a:solidFill>
                <a:effectLst/>
                <a:uLnTx/>
                <a:uFillTx/>
                <a:latin typeface="+mn-ea"/>
                <a:ea typeface="+mn-ea"/>
                <a:cs typeface="+mn-cs"/>
              </a:rPr>
              <a:t>T</a:t>
            </a:r>
            <a:r>
              <a:rPr kumimoji="0" lang="zh-CN" altLang="zh-CN" b="1" i="0" u="none" strike="noStrike" kern="1200" cap="none" spc="0" normalizeH="0" baseline="0" noProof="0" dirty="0">
                <a:ln>
                  <a:noFill/>
                </a:ln>
                <a:solidFill>
                  <a:schemeClr val="tx1"/>
                </a:solidFill>
                <a:effectLst/>
                <a:uLnTx/>
                <a:uFillTx/>
                <a:latin typeface="+mn-ea"/>
                <a:ea typeface="+mn-ea"/>
                <a:cs typeface="+mn-cs"/>
              </a:rPr>
              <a:t>计数器置</a:t>
            </a:r>
            <a:r>
              <a:rPr kumimoji="0" lang="en-US" altLang="zh-CN" b="1" i="0" u="none" strike="noStrike" kern="1200" cap="none" spc="0" normalizeH="0" baseline="0" noProof="0" dirty="0">
                <a:ln>
                  <a:noFill/>
                </a:ln>
                <a:solidFill>
                  <a:schemeClr val="tx1"/>
                </a:solidFill>
                <a:effectLst/>
                <a:uLnTx/>
                <a:uFillTx/>
                <a:latin typeface="+mn-ea"/>
                <a:ea typeface="+mn-ea"/>
                <a:cs typeface="+mn-cs"/>
              </a:rPr>
              <a:t>0</a:t>
            </a:r>
            <a:r>
              <a:rPr kumimoji="0" lang="zh-CN" altLang="zh-CN" b="1" i="0" u="none" strike="noStrike" kern="1200" cap="none" spc="0" normalizeH="0" baseline="0" noProof="0" dirty="0">
                <a:ln>
                  <a:noFill/>
                </a:ln>
                <a:solidFill>
                  <a:schemeClr val="tx1"/>
                </a:solidFill>
                <a:effectLst/>
                <a:uLnTx/>
                <a:uFillTx/>
                <a:latin typeface="+mn-ea"/>
                <a:ea typeface="+mn-ea"/>
                <a:cs typeface="+mn-cs"/>
              </a:rPr>
              <a:t>。</a:t>
            </a:r>
            <a:endParaRPr kumimoji="0" lang="zh-CN" altLang="en-US"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Rectangle 2"/>
          <p:cNvSpPr/>
          <p:nvPr/>
        </p:nvSpPr>
        <p:spPr>
          <a:xfrm>
            <a:off x="0" y="0"/>
            <a:ext cx="2881313" cy="690563"/>
          </a:xfrm>
          <a:prstGeom prst="rect">
            <a:avLst/>
          </a:prstGeom>
          <a:noFill/>
          <a:ln w="28575">
            <a:noFill/>
          </a:ln>
        </p:spPr>
        <p:txBody>
          <a:bodyPr tIns="101568" bIns="101568"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MOV</a:t>
            </a:r>
            <a:r>
              <a:rPr lang="zh-CN" altLang="en-US" b="1" dirty="0">
                <a:latin typeface="黑体" panose="02010609060101010101" pitchFamily="49" charset="-122"/>
                <a:ea typeface="黑体" panose="02010609060101010101" pitchFamily="49" charset="-122"/>
              </a:rPr>
              <a:t>指令</a:t>
            </a:r>
            <a:endParaRPr lang="zh-CN" altLang="en-US" b="1" dirty="0">
              <a:latin typeface="黑体" panose="02010609060101010101" pitchFamily="49" charset="-122"/>
              <a:ea typeface="黑体" panose="02010609060101010101" pitchFamily="49" charset="-122"/>
            </a:endParaRPr>
          </a:p>
        </p:txBody>
      </p:sp>
      <p:sp>
        <p:nvSpPr>
          <p:cNvPr id="101380" name="Text Box 4"/>
          <p:cNvSpPr txBox="1"/>
          <p:nvPr/>
        </p:nvSpPr>
        <p:spPr>
          <a:xfrm>
            <a:off x="268605" y="704850"/>
            <a:ext cx="8227695" cy="460375"/>
          </a:xfrm>
          <a:prstGeom prst="rect">
            <a:avLst/>
          </a:prstGeom>
          <a:noFill/>
          <a:ln w="2857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solidFill>
                  <a:srgbClr val="3333FF"/>
                </a:solidFill>
                <a:latin typeface="宋体" panose="02010600030101010101" pitchFamily="2" charset="-122"/>
              </a:rPr>
              <a:t>（</a:t>
            </a:r>
            <a:r>
              <a:rPr lang="en-US" altLang="zh-CN" sz="2400" b="1" dirty="0">
                <a:solidFill>
                  <a:srgbClr val="3333FF"/>
                </a:solidFill>
                <a:latin typeface="宋体" panose="02010600030101010101" pitchFamily="2" charset="-122"/>
              </a:rPr>
              <a:t>1</a:t>
            </a:r>
            <a:r>
              <a:rPr lang="zh-CN" altLang="en-US" sz="2400" b="1" dirty="0">
                <a:solidFill>
                  <a:srgbClr val="3333FF"/>
                </a:solidFill>
                <a:latin typeface="宋体" panose="02010600030101010101" pitchFamily="2" charset="-122"/>
              </a:rPr>
              <a:t>）</a:t>
            </a:r>
            <a:r>
              <a:rPr lang="en-US" altLang="zh-CN" sz="2400" b="1" dirty="0">
                <a:solidFill>
                  <a:srgbClr val="3333FF"/>
                </a:solidFill>
                <a:latin typeface="宋体" panose="02010600030101010101" pitchFamily="2" charset="-122"/>
              </a:rPr>
              <a:t>MOV</a:t>
            </a:r>
            <a:r>
              <a:rPr lang="zh-CN" altLang="en-US" sz="2400" b="1" dirty="0">
                <a:solidFill>
                  <a:srgbClr val="3333FF"/>
                </a:solidFill>
                <a:latin typeface="宋体" panose="02010600030101010101" pitchFamily="2" charset="-122"/>
              </a:rPr>
              <a:t>指令</a:t>
            </a:r>
            <a:r>
              <a:rPr lang="zh-CN" altLang="en-US" sz="2400" b="1" dirty="0">
                <a:solidFill>
                  <a:srgbClr val="C00000"/>
                </a:solidFill>
                <a:latin typeface="宋体" panose="02010600030101010101" pitchFamily="2" charset="-122"/>
              </a:rPr>
              <a:t>取指令</a:t>
            </a:r>
            <a:r>
              <a:rPr lang="zh-CN" altLang="en-US" sz="2400" b="1" dirty="0">
                <a:solidFill>
                  <a:srgbClr val="3333FF"/>
                </a:solidFill>
                <a:latin typeface="宋体" panose="02010600030101010101" pitchFamily="2" charset="-122"/>
              </a:rPr>
              <a:t>周期和</a:t>
            </a:r>
            <a:r>
              <a:rPr lang="zh-CN" altLang="en-US" sz="2400" b="1" dirty="0">
                <a:solidFill>
                  <a:srgbClr val="C00000"/>
                </a:solidFill>
                <a:latin typeface="宋体" panose="02010600030101010101" pitchFamily="2" charset="-122"/>
              </a:rPr>
              <a:t>取源操作数</a:t>
            </a:r>
            <a:r>
              <a:rPr lang="zh-CN" altLang="en-US" sz="2400" b="1" dirty="0">
                <a:solidFill>
                  <a:srgbClr val="3333FF"/>
                </a:solidFill>
                <a:latin typeface="宋体" panose="02010600030101010101" pitchFamily="2" charset="-122"/>
              </a:rPr>
              <a:t>周期流程图</a:t>
            </a:r>
            <a:endParaRPr lang="zh-CN" altLang="en-US" sz="2400" b="1" dirty="0">
              <a:solidFill>
                <a:srgbClr val="3333FF"/>
              </a:solidFill>
              <a:latin typeface="宋体" panose="02010600030101010101" pitchFamily="2" charset="-122"/>
            </a:endParaRPr>
          </a:p>
        </p:txBody>
      </p:sp>
      <p:grpSp>
        <p:nvGrpSpPr>
          <p:cNvPr id="93188" name="组合 3"/>
          <p:cNvGrpSpPr/>
          <p:nvPr/>
        </p:nvGrpSpPr>
        <p:grpSpPr>
          <a:xfrm>
            <a:off x="0" y="1525588"/>
            <a:ext cx="9144000" cy="4775200"/>
            <a:chOff x="0" y="1525431"/>
            <a:chExt cx="9144000" cy="4774605"/>
          </a:xfrm>
        </p:grpSpPr>
        <p:pic>
          <p:nvPicPr>
            <p:cNvPr id="93189" name="图片 18" descr="3X26"/>
            <p:cNvPicPr>
              <a:picLocks noChangeAspect="1"/>
            </p:cNvPicPr>
            <p:nvPr/>
          </p:nvPicPr>
          <p:blipFill>
            <a:blip r:embed="rId1"/>
            <a:srcRect b="50000"/>
            <a:stretch>
              <a:fillRect/>
            </a:stretch>
          </p:blipFill>
          <p:spPr>
            <a:xfrm>
              <a:off x="0" y="1525431"/>
              <a:ext cx="9144000" cy="4774605"/>
            </a:xfrm>
            <a:prstGeom prst="rect">
              <a:avLst/>
            </a:prstGeom>
            <a:noFill/>
            <a:ln w="9525">
              <a:noFill/>
            </a:ln>
          </p:spPr>
        </p:pic>
        <p:cxnSp>
          <p:nvCxnSpPr>
            <p:cNvPr id="93190" name="直接连接符 2"/>
            <p:cNvCxnSpPr/>
            <p:nvPr/>
          </p:nvCxnSpPr>
          <p:spPr>
            <a:xfrm>
              <a:off x="4860040" y="6093370"/>
              <a:ext cx="0" cy="206666"/>
            </a:xfrm>
            <a:prstGeom prst="line">
              <a:avLst/>
            </a:prstGeom>
            <a:ln w="28575" cap="flat" cmpd="sng">
              <a:solidFill>
                <a:srgbClr val="000000"/>
              </a:solidFill>
              <a:prstDash val="soli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1378"/>
                                        </p:tgtEl>
                                        <p:attrNameLst>
                                          <p:attrName>style.visibility</p:attrName>
                                        </p:attrNameLst>
                                      </p:cBhvr>
                                      <p:to>
                                        <p:strVal val="visible"/>
                                      </p:to>
                                    </p:set>
                                    <p:animEffect transition="in" filter="blinds(horizontal)">
                                      <p:cBhvr>
                                        <p:cTn id="7" dur="500"/>
                                        <p:tgtEl>
                                          <p:spTgt spid="10137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013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8" grpId="0"/>
      <p:bldP spid="101380"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Text Box 2"/>
          <p:cNvSpPr txBox="1"/>
          <p:nvPr/>
        </p:nvSpPr>
        <p:spPr>
          <a:xfrm>
            <a:off x="141605" y="141605"/>
            <a:ext cx="7214870" cy="460375"/>
          </a:xfrm>
          <a:prstGeom prst="rect">
            <a:avLst/>
          </a:prstGeom>
          <a:noFill/>
          <a:ln w="2857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solidFill>
                  <a:srgbClr val="3333FF"/>
                </a:solidFill>
                <a:latin typeface="宋体" panose="02010600030101010101" pitchFamily="2" charset="-122"/>
              </a:rPr>
              <a:t>（</a:t>
            </a:r>
            <a:r>
              <a:rPr lang="en-US" altLang="zh-CN" sz="2400" b="1" dirty="0">
                <a:solidFill>
                  <a:srgbClr val="3333FF"/>
                </a:solidFill>
                <a:latin typeface="宋体" panose="02010600030101010101" pitchFamily="2" charset="-122"/>
              </a:rPr>
              <a:t>2</a:t>
            </a:r>
            <a:r>
              <a:rPr lang="zh-CN" altLang="en-US" sz="2400" b="1" dirty="0">
                <a:solidFill>
                  <a:srgbClr val="3333FF"/>
                </a:solidFill>
                <a:latin typeface="宋体" panose="02010600030101010101" pitchFamily="2" charset="-122"/>
              </a:rPr>
              <a:t>）</a:t>
            </a:r>
            <a:r>
              <a:rPr lang="en-US" altLang="zh-CN" sz="2400" b="1" dirty="0">
                <a:solidFill>
                  <a:srgbClr val="3333FF"/>
                </a:solidFill>
                <a:latin typeface="宋体" panose="02010600030101010101" pitchFamily="2" charset="-122"/>
              </a:rPr>
              <a:t>MOV</a:t>
            </a:r>
            <a:r>
              <a:rPr lang="zh-CN" altLang="en-US" sz="2400" b="1" dirty="0">
                <a:solidFill>
                  <a:srgbClr val="3333FF"/>
                </a:solidFill>
                <a:latin typeface="宋体" panose="02010600030101010101" pitchFamily="2" charset="-122"/>
              </a:rPr>
              <a:t>指令</a:t>
            </a:r>
            <a:r>
              <a:rPr lang="zh-CN" altLang="en-US" sz="2400" b="1" dirty="0">
                <a:solidFill>
                  <a:srgbClr val="C00000"/>
                </a:solidFill>
                <a:latin typeface="宋体" panose="02010600030101010101" pitchFamily="2" charset="-122"/>
              </a:rPr>
              <a:t>取目的地址</a:t>
            </a:r>
            <a:r>
              <a:rPr lang="zh-CN" altLang="en-US" sz="2400" b="1" dirty="0">
                <a:solidFill>
                  <a:srgbClr val="3333FF"/>
                </a:solidFill>
                <a:latin typeface="宋体" panose="02010600030101010101" pitchFamily="2" charset="-122"/>
              </a:rPr>
              <a:t>和</a:t>
            </a:r>
            <a:r>
              <a:rPr lang="zh-CN" altLang="en-US" sz="2400" b="1" dirty="0">
                <a:solidFill>
                  <a:srgbClr val="C00000"/>
                </a:solidFill>
                <a:latin typeface="宋体" panose="02010600030101010101" pitchFamily="2" charset="-122"/>
              </a:rPr>
              <a:t>执行</a:t>
            </a:r>
            <a:r>
              <a:rPr lang="zh-CN" altLang="en-US" sz="2400" b="1" dirty="0">
                <a:solidFill>
                  <a:srgbClr val="3333FF"/>
                </a:solidFill>
                <a:latin typeface="宋体" panose="02010600030101010101" pitchFamily="2" charset="-122"/>
              </a:rPr>
              <a:t>周期流程图</a:t>
            </a:r>
            <a:endParaRPr lang="zh-CN" altLang="en-US" sz="2400" b="1" dirty="0">
              <a:solidFill>
                <a:srgbClr val="3333FF"/>
              </a:solidFill>
              <a:latin typeface="宋体" panose="02010600030101010101" pitchFamily="2" charset="-122"/>
            </a:endParaRPr>
          </a:p>
        </p:txBody>
      </p:sp>
      <p:grpSp>
        <p:nvGrpSpPr>
          <p:cNvPr id="94212" name="组合 3"/>
          <p:cNvGrpSpPr/>
          <p:nvPr/>
        </p:nvGrpSpPr>
        <p:grpSpPr>
          <a:xfrm>
            <a:off x="141288" y="704850"/>
            <a:ext cx="8840787" cy="4668838"/>
            <a:chOff x="123400" y="1412719"/>
            <a:chExt cx="8841210" cy="4832505"/>
          </a:xfrm>
        </p:grpSpPr>
        <p:pic>
          <p:nvPicPr>
            <p:cNvPr id="94214" name="图片 16" descr="3X26"/>
            <p:cNvPicPr>
              <a:picLocks noChangeAspect="1"/>
            </p:cNvPicPr>
            <p:nvPr/>
          </p:nvPicPr>
          <p:blipFill>
            <a:blip r:embed="rId1"/>
            <a:srcRect t="47314"/>
            <a:stretch>
              <a:fillRect/>
            </a:stretch>
          </p:blipFill>
          <p:spPr>
            <a:xfrm>
              <a:off x="123400" y="1412719"/>
              <a:ext cx="8841210" cy="4832505"/>
            </a:xfrm>
            <a:prstGeom prst="rect">
              <a:avLst/>
            </a:prstGeom>
            <a:noFill/>
            <a:ln w="9525">
              <a:noFill/>
            </a:ln>
          </p:spPr>
        </p:pic>
        <p:cxnSp>
          <p:nvCxnSpPr>
            <p:cNvPr id="94215" name="直接连接符 2"/>
            <p:cNvCxnSpPr/>
            <p:nvPr/>
          </p:nvCxnSpPr>
          <p:spPr>
            <a:xfrm>
              <a:off x="4860040" y="1412719"/>
              <a:ext cx="0" cy="144021"/>
            </a:xfrm>
            <a:prstGeom prst="line">
              <a:avLst/>
            </a:prstGeom>
            <a:ln w="28575" cap="flat" cmpd="sng">
              <a:solidFill>
                <a:srgbClr val="000000"/>
              </a:solidFill>
              <a:prstDash val="solid"/>
              <a:headEnd type="none" w="med" len="med"/>
              <a:tailEnd type="none" w="med" len="med"/>
            </a:ln>
          </p:spPr>
        </p:cxnSp>
      </p:grpSp>
      <p:sp>
        <p:nvSpPr>
          <p:cNvPr id="5" name="矩形 4"/>
          <p:cNvSpPr/>
          <p:nvPr/>
        </p:nvSpPr>
        <p:spPr>
          <a:xfrm>
            <a:off x="250825" y="5424488"/>
            <a:ext cx="8281988" cy="1420495"/>
          </a:xfrm>
          <a:prstGeom prst="rect">
            <a:avLst/>
          </a:prstGeom>
        </p:spPr>
        <p:txBody>
          <a:bodyPr>
            <a:spAutoFit/>
          </a:bodyPr>
          <a:lstStyle/>
          <a:p>
            <a:pPr marL="0" marR="0" lvl="0" indent="0" algn="l" defTabSz="914400" rtl="0" eaLnBrk="1" fontAlgn="base" latinLnBrk="0" hangingPunct="1">
              <a:lnSpc>
                <a:spcPct val="120000"/>
              </a:lnSpc>
              <a:spcBef>
                <a:spcPts val="50"/>
              </a:spcBef>
              <a:spcAft>
                <a:spcPts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以上是对</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MOV</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指令的全面分析，根据</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源操作数</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和</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目的地址</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寻址方式</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不同存在若干分支选择。如果是</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一条确定的指令，</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CPU</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将作出唯一的解释与执行</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黑体" panose="02010609060101010101" pitchFamily="49" charset="-122"/>
                <a:cs typeface="+mn-cs"/>
              </a:rPr>
              <a:t>。</a:t>
            </a:r>
            <a:endPar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02"/>
                                        </p:tgtEl>
                                        <p:attrNameLst>
                                          <p:attrName>style.visibility</p:attrName>
                                        </p:attrNameLst>
                                      </p:cBhvr>
                                      <p:to>
                                        <p:strVal val="visible"/>
                                      </p:to>
                                    </p:set>
                                    <p:animEffect transition="in" filter="blinds(horizontal)">
                                      <p:cBhvr>
                                        <p:cTn id="7" dur="500"/>
                                        <p:tgtEl>
                                          <p:spTgt spid="1024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矩形 17"/>
          <p:cNvSpPr/>
          <p:nvPr/>
        </p:nvSpPr>
        <p:spPr>
          <a:xfrm>
            <a:off x="-36830" y="188278"/>
            <a:ext cx="8362950" cy="1198880"/>
          </a:xfrm>
          <a:prstGeom prst="rect">
            <a:avLst/>
          </a:prstGeom>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【例】</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拟出指令</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MOV  R0</a:t>
            </a:r>
            <a:r>
              <a:rPr kumimoji="0" lang="zh-CN" altLang="en-US" sz="2400" b="1" i="0" u="none" strike="noStrike" kern="1200" cap="none" spc="0" normalizeH="0" baseline="0" noProof="0" dirty="0">
                <a:ln>
                  <a:noFill/>
                </a:ln>
                <a:solidFill>
                  <a:srgbClr val="C00000"/>
                </a:solidFill>
                <a:effectLst/>
                <a:uLnTx/>
                <a:uFillTx/>
                <a:latin typeface="+mn-ea"/>
                <a:ea typeface="+mn-ea"/>
                <a:cs typeface="+mn-cs"/>
              </a:rPr>
              <a:t>，</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a:t>
            </a:r>
            <a:r>
              <a:rPr kumimoji="0" lang="zh-CN" altLang="en-US" sz="2400" b="1" i="0" u="none" strike="noStrike" kern="1200" cap="none" spc="0" normalizeH="0" baseline="0" noProof="0" dirty="0">
                <a:ln>
                  <a:noFill/>
                </a:ln>
                <a:solidFill>
                  <a:srgbClr val="C00000"/>
                </a:solidFill>
                <a:effectLst/>
                <a:uLnTx/>
                <a:uFillTx/>
                <a:latin typeface="+mn-ea"/>
                <a:ea typeface="+mn-ea"/>
                <a:cs typeface="+mn-cs"/>
              </a:rPr>
              <a:t>（</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R1</a:t>
            </a:r>
            <a:r>
              <a:rPr kumimoji="0" lang="zh-CN" altLang="en-US" sz="2400" b="1" i="0" u="none" strike="noStrike" kern="1200" cap="none" spc="0" normalizeH="0" baseline="0" noProof="0" dirty="0">
                <a:ln>
                  <a:noFill/>
                </a:ln>
                <a:solidFill>
                  <a:srgbClr val="C00000"/>
                </a:solidFill>
                <a:effectLst/>
                <a:uLnTx/>
                <a:uFillTx/>
                <a:latin typeface="+mn-ea"/>
                <a:ea typeface="+mn-ea"/>
                <a:cs typeface="+mn-cs"/>
              </a:rPr>
              <a:t>）</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的读取与执行流程</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操作</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，其中源操作数寻址方式为</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en-US" altLang="zh-CN" sz="2400" b="1" i="0" u="none" strike="noStrike" kern="1200" cap="none" spc="0" normalizeH="0" baseline="0" noProof="0" dirty="0">
                <a:ln>
                  <a:noFill/>
                </a:ln>
                <a:solidFill>
                  <a:srgbClr val="3333FF"/>
                </a:solidFill>
                <a:effectLst/>
                <a:uLnTx/>
                <a:uFillTx/>
                <a:latin typeface="+mn-ea"/>
                <a:ea typeface="+mn-ea"/>
                <a:cs typeface="+mn-cs"/>
              </a:rPr>
              <a:t>-</a:t>
            </a:r>
            <a:r>
              <a:rPr kumimoji="0" lang="zh-CN" altLang="en-US" sz="2400" b="1" i="0" u="none" strike="noStrike" kern="1200" cap="none" spc="0" normalizeH="0" baseline="0" noProof="0" dirty="0">
                <a:ln>
                  <a:noFill/>
                </a:ln>
                <a:solidFill>
                  <a:srgbClr val="3333FF"/>
                </a:solidFill>
                <a:effectLst/>
                <a:uLnTx/>
                <a:uFillTx/>
                <a:latin typeface="+mn-ea"/>
                <a:ea typeface="+mn-ea"/>
                <a:cs typeface="+mn-cs"/>
              </a:rPr>
              <a:t>（</a:t>
            </a:r>
            <a:r>
              <a:rPr kumimoji="0" lang="en-US" altLang="zh-CN" sz="2400" b="1" i="0" u="none" strike="noStrike" kern="1200" cap="none" spc="0" normalizeH="0" baseline="0" noProof="0" dirty="0">
                <a:ln>
                  <a:noFill/>
                </a:ln>
                <a:solidFill>
                  <a:srgbClr val="3333FF"/>
                </a:solidFill>
                <a:effectLst/>
                <a:uLnTx/>
                <a:uFillTx/>
                <a:latin typeface="+mn-ea"/>
                <a:ea typeface="+mn-ea"/>
                <a:cs typeface="+mn-cs"/>
              </a:rPr>
              <a:t>R1</a:t>
            </a:r>
            <a:r>
              <a:rPr kumimoji="0" lang="zh-CN" altLang="en-US" sz="2400" b="1" i="0" u="none" strike="noStrike" kern="1200" cap="none" spc="0" normalizeH="0" baseline="0" noProof="0" dirty="0">
                <a:ln>
                  <a:noFill/>
                </a:ln>
                <a:solidFill>
                  <a:srgbClr val="3333FF"/>
                </a:solidFill>
                <a:effectLst/>
                <a:uLnTx/>
                <a:uFillTx/>
                <a:latin typeface="+mn-ea"/>
                <a:ea typeface="+mn-ea"/>
                <a:cs typeface="+mn-cs"/>
              </a:rPr>
              <a:t>）</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该指令占</a:t>
            </a:r>
            <a:r>
              <a:rPr kumimoji="0" lang="zh-CN" altLang="en-US" sz="2400" b="1" i="0" u="none" strike="noStrike" kern="1200" cap="none" spc="0" normalizeH="0" baseline="0" noProof="0" dirty="0">
                <a:ln>
                  <a:noFill/>
                </a:ln>
                <a:solidFill>
                  <a:srgbClr val="C00000"/>
                </a:solidFill>
                <a:effectLst/>
                <a:uLnTx/>
                <a:uFillTx/>
                <a:latin typeface="+mn-ea"/>
                <a:ea typeface="+mn-ea"/>
                <a:cs typeface="+mn-cs"/>
              </a:rPr>
              <a:t>一个</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存储</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单元。</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p:txBody>
      </p:sp>
      <p:sp>
        <p:nvSpPr>
          <p:cNvPr id="95236" name="Rectangle 14"/>
          <p:cNvSpPr/>
          <p:nvPr/>
        </p:nvSpPr>
        <p:spPr>
          <a:xfrm>
            <a:off x="-252730" y="1418273"/>
            <a:ext cx="7143115" cy="3784600"/>
          </a:xfrm>
          <a:prstGeom prst="rect">
            <a:avLst/>
          </a:prstGeom>
          <a:noFill/>
          <a:ln w="28575">
            <a:noFill/>
          </a:ln>
        </p:spPr>
        <p:txBody>
          <a:bodyPr wrap="squar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539750">
              <a:lnSpc>
                <a:spcPct val="150000"/>
              </a:lnSpc>
              <a:spcBef>
                <a:spcPct val="50000"/>
              </a:spcBef>
              <a:buNone/>
            </a:pPr>
            <a:r>
              <a:rPr lang="en-US" altLang="zh-CN" sz="2000" b="1" dirty="0">
                <a:solidFill>
                  <a:schemeClr val="tx1"/>
                </a:solidFill>
                <a:latin typeface="Times New Roman" panose="02020603050405020304" pitchFamily="18" charset="0"/>
                <a:ea typeface="黑体" panose="02010609060101010101" pitchFamily="49" charset="-122"/>
              </a:rPr>
              <a:t>FT</a:t>
            </a:r>
            <a:r>
              <a:rPr lang="en-US" altLang="zh-CN" sz="2000" b="1" baseline="-30000" dirty="0">
                <a:solidFill>
                  <a:schemeClr val="tx1"/>
                </a:solidFill>
                <a:latin typeface="Times New Roman" panose="02020603050405020304" pitchFamily="18" charset="0"/>
                <a:ea typeface="黑体" panose="02010609060101010101" pitchFamily="49" charset="-122"/>
              </a:rPr>
              <a:t>0</a:t>
            </a:r>
            <a:r>
              <a:rPr lang="en-US" altLang="zh-CN" sz="2000" b="1" dirty="0">
                <a:solidFill>
                  <a:schemeClr val="tx1"/>
                </a:solidFill>
                <a:latin typeface="Times New Roman" panose="02020603050405020304" pitchFamily="18" charset="0"/>
                <a:ea typeface="黑体" panose="02010609060101010101" pitchFamily="49" charset="-122"/>
              </a:rPr>
              <a:t>   PC→MAR</a:t>
            </a:r>
            <a:endParaRPr lang="en-US" altLang="zh-CN" sz="2000" b="1" dirty="0">
              <a:solidFill>
                <a:schemeClr val="tx1"/>
              </a:solidFill>
              <a:ea typeface="黑体" panose="02010609060101010101" pitchFamily="49" charset="-122"/>
            </a:endParaRPr>
          </a:p>
          <a:p>
            <a:pPr marL="0" lvl="0" indent="539750">
              <a:lnSpc>
                <a:spcPct val="150000"/>
              </a:lnSpc>
              <a:spcBef>
                <a:spcPct val="0"/>
              </a:spcBef>
              <a:buNone/>
            </a:pPr>
            <a:r>
              <a:rPr lang="en-US" altLang="zh-CN" sz="2000" b="1" dirty="0">
                <a:solidFill>
                  <a:schemeClr val="tx1"/>
                </a:solidFill>
                <a:latin typeface="Times New Roman" panose="02020603050405020304" pitchFamily="18" charset="0"/>
                <a:ea typeface="黑体" panose="02010609060101010101" pitchFamily="49" charset="-122"/>
              </a:rPr>
              <a:t>FT</a:t>
            </a:r>
            <a:r>
              <a:rPr lang="en-US" altLang="zh-CN" sz="2000" b="1" baseline="-30000" dirty="0">
                <a:solidFill>
                  <a:schemeClr val="tx1"/>
                </a:solidFill>
                <a:latin typeface="Times New Roman" panose="02020603050405020304" pitchFamily="18" charset="0"/>
                <a:ea typeface="黑体" panose="02010609060101010101" pitchFamily="49" charset="-122"/>
              </a:rPr>
              <a:t>1     </a:t>
            </a:r>
            <a:r>
              <a:rPr lang="en-US" altLang="zh-CN" sz="2000" b="1" dirty="0">
                <a:solidFill>
                  <a:schemeClr val="tx1"/>
                </a:solidFill>
                <a:latin typeface="Times New Roman" panose="02020603050405020304" pitchFamily="18" charset="0"/>
                <a:ea typeface="黑体" panose="02010609060101010101" pitchFamily="49" charset="-122"/>
              </a:rPr>
              <a:t>M→MDR→IR</a:t>
            </a:r>
            <a:r>
              <a:rPr lang="zh-CN" altLang="en-US" sz="2000" b="1" dirty="0">
                <a:solidFill>
                  <a:schemeClr val="tx1"/>
                </a:solidFill>
                <a:latin typeface="Times New Roman" panose="02020603050405020304" pitchFamily="18" charset="0"/>
                <a:ea typeface="黑体" panose="02010609060101010101" pitchFamily="49" charset="-122"/>
              </a:rPr>
              <a:t>，</a:t>
            </a:r>
            <a:r>
              <a:rPr lang="en-US" altLang="zh-CN" sz="2000" b="1" dirty="0">
                <a:solidFill>
                  <a:schemeClr val="tx1"/>
                </a:solidFill>
                <a:latin typeface="Times New Roman" panose="02020603050405020304" pitchFamily="18" charset="0"/>
                <a:ea typeface="黑体" panose="02010609060101010101" pitchFamily="49" charset="-122"/>
              </a:rPr>
              <a:t>PC+1→PC</a:t>
            </a:r>
            <a:endParaRPr lang="en-US" altLang="zh-CN" sz="2000" b="1" dirty="0">
              <a:solidFill>
                <a:srgbClr val="C00000"/>
              </a:solidFill>
              <a:ea typeface="黑体" panose="02010609060101010101" pitchFamily="49" charset="-122"/>
            </a:endParaRPr>
          </a:p>
          <a:p>
            <a:pPr marL="0" lvl="0" indent="539750">
              <a:lnSpc>
                <a:spcPct val="150000"/>
              </a:lnSpc>
              <a:spcBef>
                <a:spcPct val="0"/>
              </a:spcBef>
              <a:buNone/>
            </a:pPr>
            <a:r>
              <a:rPr lang="en-US" altLang="zh-CN" sz="2000" b="1" dirty="0">
                <a:solidFill>
                  <a:srgbClr val="C00000"/>
                </a:solidFill>
                <a:latin typeface="Times New Roman" panose="02020603050405020304" pitchFamily="18" charset="0"/>
                <a:ea typeface="黑体" panose="02010609060101010101" pitchFamily="49" charset="-122"/>
              </a:rPr>
              <a:t>ST</a:t>
            </a:r>
            <a:r>
              <a:rPr lang="en-US" altLang="zh-CN" sz="2000" b="1" baseline="-30000" dirty="0">
                <a:solidFill>
                  <a:srgbClr val="C00000"/>
                </a:solidFill>
                <a:latin typeface="Times New Roman" panose="02020603050405020304" pitchFamily="18" charset="0"/>
                <a:ea typeface="黑体" panose="02010609060101010101" pitchFamily="49" charset="-122"/>
              </a:rPr>
              <a:t>0     </a:t>
            </a:r>
            <a:r>
              <a:rPr lang="en-US" altLang="zh-CN" sz="2000" b="1" dirty="0">
                <a:solidFill>
                  <a:srgbClr val="C00000"/>
                </a:solidFill>
                <a:latin typeface="Times New Roman" panose="02020603050405020304" pitchFamily="18" charset="0"/>
                <a:ea typeface="黑体" panose="02010609060101010101" pitchFamily="49" charset="-122"/>
              </a:rPr>
              <a:t>R1-1→Z</a:t>
            </a:r>
            <a:endParaRPr lang="en-US" altLang="zh-CN" sz="2000" b="1" dirty="0">
              <a:solidFill>
                <a:srgbClr val="C00000"/>
              </a:solidFill>
              <a:ea typeface="黑体" panose="02010609060101010101" pitchFamily="49" charset="-122"/>
            </a:endParaRPr>
          </a:p>
          <a:p>
            <a:pPr marL="0" lvl="0" indent="539750">
              <a:lnSpc>
                <a:spcPct val="150000"/>
              </a:lnSpc>
              <a:spcBef>
                <a:spcPct val="0"/>
              </a:spcBef>
              <a:buNone/>
            </a:pPr>
            <a:r>
              <a:rPr lang="en-US" altLang="zh-CN" sz="2000" b="1" dirty="0">
                <a:solidFill>
                  <a:srgbClr val="C00000"/>
                </a:solidFill>
                <a:latin typeface="Times New Roman" panose="02020603050405020304" pitchFamily="18" charset="0"/>
                <a:ea typeface="黑体" panose="02010609060101010101" pitchFamily="49" charset="-122"/>
              </a:rPr>
              <a:t>ST</a:t>
            </a:r>
            <a:r>
              <a:rPr lang="en-US" altLang="zh-CN" sz="2000" b="1" baseline="-30000" dirty="0">
                <a:solidFill>
                  <a:srgbClr val="C00000"/>
                </a:solidFill>
                <a:latin typeface="Times New Roman" panose="02020603050405020304" pitchFamily="18" charset="0"/>
                <a:ea typeface="黑体" panose="02010609060101010101" pitchFamily="49" charset="-122"/>
              </a:rPr>
              <a:t>1     </a:t>
            </a:r>
            <a:r>
              <a:rPr lang="en-US" altLang="zh-CN" sz="2000" b="1" dirty="0">
                <a:solidFill>
                  <a:srgbClr val="C00000"/>
                </a:solidFill>
                <a:latin typeface="Times New Roman" panose="02020603050405020304" pitchFamily="18" charset="0"/>
                <a:ea typeface="黑体" panose="02010609060101010101" pitchFamily="49" charset="-122"/>
              </a:rPr>
              <a:t>Z→MAR</a:t>
            </a:r>
            <a:r>
              <a:rPr lang="zh-CN" altLang="en-US" sz="2000" b="1" dirty="0">
                <a:solidFill>
                  <a:srgbClr val="C00000"/>
                </a:solidFill>
                <a:latin typeface="Times New Roman" panose="02020603050405020304" pitchFamily="18" charset="0"/>
                <a:ea typeface="黑体" panose="02010609060101010101" pitchFamily="49" charset="-122"/>
              </a:rPr>
              <a:t>、</a:t>
            </a:r>
            <a:r>
              <a:rPr lang="en-US" altLang="zh-CN" sz="2000" b="1" dirty="0">
                <a:solidFill>
                  <a:srgbClr val="C00000"/>
                </a:solidFill>
                <a:latin typeface="Times New Roman" panose="02020603050405020304" pitchFamily="18" charset="0"/>
                <a:ea typeface="黑体" panose="02010609060101010101" pitchFamily="49" charset="-122"/>
              </a:rPr>
              <a:t>R1</a:t>
            </a:r>
            <a:r>
              <a:rPr lang="zh-CN" altLang="en-US" sz="2000" b="1" dirty="0">
                <a:solidFill>
                  <a:srgbClr val="C00000"/>
                </a:solidFill>
                <a:latin typeface="Times New Roman" panose="02020603050405020304" pitchFamily="18" charset="0"/>
                <a:ea typeface="黑体" panose="02010609060101010101" pitchFamily="49" charset="-122"/>
              </a:rPr>
              <a:t>；源操作数地址</a:t>
            </a:r>
            <a:r>
              <a:rPr lang="zh-CN" altLang="en-US" sz="2000" b="1" dirty="0">
                <a:solidFill>
                  <a:schemeClr val="tx1"/>
                </a:solidFill>
                <a:latin typeface="Times New Roman" panose="02020603050405020304" pitchFamily="18" charset="0"/>
                <a:ea typeface="黑体" panose="02010609060101010101" pitchFamily="49" charset="-122"/>
              </a:rPr>
              <a:t>送</a:t>
            </a:r>
            <a:r>
              <a:rPr lang="en-US" altLang="zh-CN" sz="2000" b="1" dirty="0">
                <a:solidFill>
                  <a:srgbClr val="C00000"/>
                </a:solidFill>
                <a:latin typeface="Times New Roman" panose="02020603050405020304" pitchFamily="18" charset="0"/>
                <a:ea typeface="黑体" panose="02010609060101010101" pitchFamily="49" charset="-122"/>
              </a:rPr>
              <a:t>MAR</a:t>
            </a:r>
            <a:r>
              <a:rPr lang="zh-CN" altLang="en-US" sz="2000" b="1" dirty="0">
                <a:solidFill>
                  <a:srgbClr val="C00000"/>
                </a:solidFill>
                <a:latin typeface="Times New Roman" panose="02020603050405020304" pitchFamily="18" charset="0"/>
                <a:ea typeface="黑体" panose="02010609060101010101" pitchFamily="49" charset="-122"/>
              </a:rPr>
              <a:t>和</a:t>
            </a:r>
            <a:r>
              <a:rPr lang="en-US" altLang="zh-CN" sz="2000" b="1" dirty="0">
                <a:solidFill>
                  <a:srgbClr val="C00000"/>
                </a:solidFill>
                <a:latin typeface="Times New Roman" panose="02020603050405020304" pitchFamily="18" charset="0"/>
                <a:ea typeface="黑体" panose="02010609060101010101" pitchFamily="49" charset="-122"/>
              </a:rPr>
              <a:t>R1</a:t>
            </a:r>
            <a:endParaRPr lang="en-US" altLang="zh-CN" sz="2000" b="1" dirty="0">
              <a:solidFill>
                <a:srgbClr val="C00000"/>
              </a:solidFill>
              <a:ea typeface="黑体" panose="02010609060101010101" pitchFamily="49" charset="-122"/>
            </a:endParaRPr>
          </a:p>
          <a:p>
            <a:pPr marL="0" lvl="0" indent="539750">
              <a:lnSpc>
                <a:spcPct val="150000"/>
              </a:lnSpc>
              <a:spcBef>
                <a:spcPct val="0"/>
              </a:spcBef>
              <a:buNone/>
            </a:pPr>
            <a:r>
              <a:rPr lang="en-US" altLang="zh-CN" sz="2000" b="1" dirty="0">
                <a:solidFill>
                  <a:srgbClr val="C00000"/>
                </a:solidFill>
                <a:latin typeface="Times New Roman" panose="02020603050405020304" pitchFamily="18" charset="0"/>
                <a:ea typeface="黑体" panose="02010609060101010101" pitchFamily="49" charset="-122"/>
              </a:rPr>
              <a:t>ST</a:t>
            </a:r>
            <a:r>
              <a:rPr lang="en-US" altLang="zh-CN" sz="2000" b="1" baseline="-30000" dirty="0">
                <a:solidFill>
                  <a:srgbClr val="C00000"/>
                </a:solidFill>
                <a:latin typeface="Times New Roman" panose="02020603050405020304" pitchFamily="18" charset="0"/>
                <a:ea typeface="黑体" panose="02010609060101010101" pitchFamily="49" charset="-122"/>
              </a:rPr>
              <a:t>2    </a:t>
            </a:r>
            <a:r>
              <a:rPr lang="en-US" altLang="zh-CN" sz="2000" b="1" dirty="0">
                <a:solidFill>
                  <a:srgbClr val="C00000"/>
                </a:solidFill>
                <a:latin typeface="Times New Roman" panose="02020603050405020304" pitchFamily="18" charset="0"/>
                <a:ea typeface="黑体" panose="02010609060101010101" pitchFamily="49" charset="-122"/>
              </a:rPr>
              <a:t>M→MDR→C</a:t>
            </a:r>
            <a:r>
              <a:rPr lang="zh-CN" altLang="en-US" sz="2000" b="1" dirty="0">
                <a:solidFill>
                  <a:srgbClr val="C00000"/>
                </a:solidFill>
                <a:latin typeface="Times New Roman" panose="02020603050405020304" pitchFamily="18" charset="0"/>
                <a:ea typeface="黑体" panose="02010609060101010101" pitchFamily="49" charset="-122"/>
              </a:rPr>
              <a:t>；读源操作数</a:t>
            </a:r>
            <a:endParaRPr lang="en-US" altLang="zh-CN" sz="2000" b="1" dirty="0">
              <a:solidFill>
                <a:srgbClr val="C00000"/>
              </a:solidFill>
              <a:ea typeface="黑体" panose="02010609060101010101" pitchFamily="49" charset="-122"/>
            </a:endParaRPr>
          </a:p>
          <a:p>
            <a:pPr marL="0" lvl="0" indent="539750">
              <a:lnSpc>
                <a:spcPct val="150000"/>
              </a:lnSpc>
              <a:spcBef>
                <a:spcPct val="0"/>
              </a:spcBef>
              <a:buNone/>
            </a:pPr>
            <a:r>
              <a:rPr lang="en-US" altLang="zh-CN" sz="2000" b="1" dirty="0">
                <a:solidFill>
                  <a:srgbClr val="3333FF"/>
                </a:solidFill>
                <a:latin typeface="Times New Roman" panose="02020603050405020304" pitchFamily="18" charset="0"/>
                <a:ea typeface="黑体" panose="02010609060101010101" pitchFamily="49" charset="-122"/>
              </a:rPr>
              <a:t>DT</a:t>
            </a:r>
            <a:r>
              <a:rPr lang="en-US" altLang="zh-CN" sz="2000" b="1" baseline="-30000" dirty="0">
                <a:solidFill>
                  <a:srgbClr val="3333FF"/>
                </a:solidFill>
                <a:latin typeface="Times New Roman" panose="02020603050405020304" pitchFamily="18" charset="0"/>
                <a:ea typeface="黑体" panose="02010609060101010101" pitchFamily="49" charset="-122"/>
              </a:rPr>
              <a:t>0    </a:t>
            </a:r>
            <a:r>
              <a:rPr lang="en-US" altLang="zh-CN" sz="2000" b="1" dirty="0">
                <a:solidFill>
                  <a:srgbClr val="3333FF"/>
                </a:solidFill>
                <a:latin typeface="Times New Roman" panose="02020603050405020304" pitchFamily="18" charset="0"/>
                <a:ea typeface="黑体" panose="02010609060101010101" pitchFamily="49" charset="-122"/>
              </a:rPr>
              <a:t>R0→MAR</a:t>
            </a:r>
            <a:r>
              <a:rPr lang="zh-CN" altLang="en-US" sz="2000" b="1" dirty="0">
                <a:solidFill>
                  <a:srgbClr val="3333FF"/>
                </a:solidFill>
                <a:latin typeface="Times New Roman" panose="02020603050405020304" pitchFamily="18" charset="0"/>
                <a:ea typeface="黑体" panose="02010609060101010101" pitchFamily="49" charset="-122"/>
              </a:rPr>
              <a:t>；目的地址送</a:t>
            </a:r>
            <a:r>
              <a:rPr lang="en-US" altLang="zh-CN" sz="2000" b="1" dirty="0">
                <a:solidFill>
                  <a:srgbClr val="3333FF"/>
                </a:solidFill>
                <a:latin typeface="Times New Roman" panose="02020603050405020304" pitchFamily="18" charset="0"/>
                <a:ea typeface="黑体" panose="02010609060101010101" pitchFamily="49" charset="-122"/>
              </a:rPr>
              <a:t>MAR</a:t>
            </a:r>
            <a:endParaRPr lang="en-US" altLang="zh-CN" sz="2000" b="1" dirty="0">
              <a:solidFill>
                <a:srgbClr val="C00000"/>
              </a:solidFill>
              <a:ea typeface="黑体" panose="02010609060101010101" pitchFamily="49" charset="-122"/>
            </a:endParaRPr>
          </a:p>
          <a:p>
            <a:pPr marL="0" lvl="0" indent="539750">
              <a:lnSpc>
                <a:spcPct val="150000"/>
              </a:lnSpc>
              <a:spcBef>
                <a:spcPct val="0"/>
              </a:spcBef>
              <a:buNone/>
            </a:pPr>
            <a:r>
              <a:rPr lang="en-US" altLang="zh-CN" sz="2000" b="1" dirty="0">
                <a:solidFill>
                  <a:srgbClr val="C00000"/>
                </a:solidFill>
                <a:latin typeface="Times New Roman" panose="02020603050405020304" pitchFamily="18" charset="0"/>
                <a:ea typeface="黑体" panose="02010609060101010101" pitchFamily="49" charset="-122"/>
              </a:rPr>
              <a:t>ET</a:t>
            </a:r>
            <a:r>
              <a:rPr lang="en-US" altLang="zh-CN" sz="2000" b="1" baseline="-30000" dirty="0">
                <a:solidFill>
                  <a:srgbClr val="C00000"/>
                </a:solidFill>
                <a:latin typeface="Times New Roman" panose="02020603050405020304" pitchFamily="18" charset="0"/>
                <a:ea typeface="黑体" panose="02010609060101010101" pitchFamily="49" charset="-122"/>
              </a:rPr>
              <a:t>0     </a:t>
            </a:r>
            <a:r>
              <a:rPr lang="en-US" altLang="zh-CN" sz="2000" b="1" dirty="0">
                <a:solidFill>
                  <a:srgbClr val="C00000"/>
                </a:solidFill>
                <a:latin typeface="Times New Roman" panose="02020603050405020304" pitchFamily="18" charset="0"/>
                <a:ea typeface="黑体" panose="02010609060101010101" pitchFamily="49" charset="-122"/>
              </a:rPr>
              <a:t>C→MDR</a:t>
            </a:r>
            <a:endParaRPr lang="en-US" altLang="zh-CN" sz="2000" b="1" dirty="0">
              <a:solidFill>
                <a:srgbClr val="C00000"/>
              </a:solidFill>
              <a:ea typeface="黑体" panose="02010609060101010101" pitchFamily="49" charset="-122"/>
            </a:endParaRPr>
          </a:p>
          <a:p>
            <a:pPr marL="0" lvl="0" indent="539750">
              <a:lnSpc>
                <a:spcPct val="150000"/>
              </a:lnSpc>
              <a:spcBef>
                <a:spcPct val="0"/>
              </a:spcBef>
              <a:buNone/>
            </a:pPr>
            <a:r>
              <a:rPr lang="en-US" altLang="zh-CN" sz="2000" b="1" dirty="0">
                <a:solidFill>
                  <a:srgbClr val="C00000"/>
                </a:solidFill>
                <a:latin typeface="Times New Roman" panose="02020603050405020304" pitchFamily="18" charset="0"/>
                <a:ea typeface="黑体" panose="02010609060101010101" pitchFamily="49" charset="-122"/>
              </a:rPr>
              <a:t>ET</a:t>
            </a:r>
            <a:r>
              <a:rPr lang="en-US" altLang="zh-CN" sz="2000" b="1" baseline="-30000" dirty="0">
                <a:solidFill>
                  <a:srgbClr val="C00000"/>
                </a:solidFill>
                <a:latin typeface="Times New Roman" panose="02020603050405020304" pitchFamily="18" charset="0"/>
                <a:ea typeface="黑体" panose="02010609060101010101" pitchFamily="49" charset="-122"/>
              </a:rPr>
              <a:t>1     </a:t>
            </a:r>
            <a:r>
              <a:rPr lang="en-US" altLang="zh-CN" sz="2000" b="1" dirty="0">
                <a:solidFill>
                  <a:srgbClr val="C00000"/>
                </a:solidFill>
                <a:latin typeface="Times New Roman" panose="02020603050405020304" pitchFamily="18" charset="0"/>
                <a:ea typeface="黑体" panose="02010609060101010101" pitchFamily="49" charset="-122"/>
              </a:rPr>
              <a:t>MDR→M</a:t>
            </a:r>
            <a:r>
              <a:rPr lang="zh-CN" altLang="en-US" sz="2000" b="1" dirty="0">
                <a:solidFill>
                  <a:srgbClr val="C00000"/>
                </a:solidFill>
                <a:latin typeface="Times New Roman" panose="02020603050405020304" pitchFamily="18" charset="0"/>
                <a:ea typeface="黑体" panose="02010609060101010101" pitchFamily="49" charset="-122"/>
              </a:rPr>
              <a:t>；源操作数</a:t>
            </a:r>
            <a:r>
              <a:rPr lang="zh-CN" altLang="en-US" sz="2000" b="1" dirty="0">
                <a:solidFill>
                  <a:schemeClr val="tx1"/>
                </a:solidFill>
                <a:latin typeface="Times New Roman" panose="02020603050405020304" pitchFamily="18" charset="0"/>
                <a:ea typeface="黑体" panose="02010609060101010101" pitchFamily="49" charset="-122"/>
              </a:rPr>
              <a:t>写到</a:t>
            </a:r>
            <a:r>
              <a:rPr lang="zh-CN" altLang="en-US" sz="2000" b="1" dirty="0">
                <a:solidFill>
                  <a:srgbClr val="C00000"/>
                </a:solidFill>
                <a:latin typeface="Times New Roman" panose="02020603050405020304" pitchFamily="18" charset="0"/>
                <a:ea typeface="黑体" panose="02010609060101010101" pitchFamily="49" charset="-122"/>
              </a:rPr>
              <a:t>目的地址</a:t>
            </a:r>
            <a:r>
              <a:rPr lang="zh-CN" altLang="en-US" sz="2000" b="1" dirty="0">
                <a:solidFill>
                  <a:schemeClr val="tx1"/>
                </a:solidFill>
                <a:latin typeface="Times New Roman" panose="02020603050405020304" pitchFamily="18" charset="0"/>
                <a:ea typeface="黑体" panose="02010609060101010101" pitchFamily="49" charset="-122"/>
              </a:rPr>
              <a:t>指向的</a:t>
            </a:r>
            <a:r>
              <a:rPr lang="zh-CN" altLang="en-US" sz="2000" b="1" dirty="0">
                <a:solidFill>
                  <a:srgbClr val="C00000"/>
                </a:solidFill>
                <a:latin typeface="Times New Roman" panose="02020603050405020304" pitchFamily="18" charset="0"/>
                <a:ea typeface="黑体" panose="02010609060101010101" pitchFamily="49" charset="-122"/>
              </a:rPr>
              <a:t>存储</a:t>
            </a:r>
            <a:r>
              <a:rPr lang="zh-CN" altLang="en-US" sz="2000" b="1" dirty="0">
                <a:solidFill>
                  <a:srgbClr val="C00000"/>
                </a:solidFill>
                <a:latin typeface="Times New Roman" panose="02020603050405020304" pitchFamily="18" charset="0"/>
                <a:ea typeface="黑体" panose="02010609060101010101" pitchFamily="49" charset="-122"/>
              </a:rPr>
              <a:t>单元</a:t>
            </a:r>
            <a:endParaRPr lang="zh-CN" altLang="en-US" sz="2000" b="1" dirty="0">
              <a:solidFill>
                <a:srgbClr val="C00000"/>
              </a:solidFill>
              <a:latin typeface="Times New Roman" panose="02020603050405020304" pitchFamily="18" charset="0"/>
              <a:ea typeface="黑体" panose="02010609060101010101" pitchFamily="49" charset="-122"/>
            </a:endParaRPr>
          </a:p>
        </p:txBody>
      </p:sp>
      <p:sp>
        <p:nvSpPr>
          <p:cNvPr id="20" name="矩形 19"/>
          <p:cNvSpPr/>
          <p:nvPr/>
        </p:nvSpPr>
        <p:spPr>
          <a:xfrm>
            <a:off x="125413" y="5484813"/>
            <a:ext cx="9037638" cy="1420495"/>
          </a:xfrm>
          <a:prstGeom prst="rect">
            <a:avLst/>
          </a:prstGeom>
        </p:spPr>
        <p:txBody>
          <a:bodyPr>
            <a:spAutoFit/>
          </a:bodyPr>
          <a:lstStyle/>
          <a:p>
            <a:pPr marL="0" marR="0" lvl="0" indent="0" algn="l" defTabSz="914400" rtl="0" eaLnBrk="1" fontAlgn="base" latinLnBrk="0" hangingPunct="1">
              <a:lnSpc>
                <a:spcPct val="120000"/>
              </a:lnSpc>
              <a:spcBef>
                <a:spcPts val="50"/>
              </a:spcBef>
              <a:spcAft>
                <a:spcPts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独立地看本指令，</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ET</a:t>
            </a:r>
            <a:r>
              <a:rPr kumimoji="0" lang="en-US" altLang="zh-CN" sz="2400" b="1" i="0" u="none" strike="noStrike" kern="1200" cap="none" spc="0" normalizeH="0" baseline="-25000" noProof="0" dirty="0">
                <a:ln>
                  <a:noFill/>
                </a:ln>
                <a:solidFill>
                  <a:schemeClr val="tx1"/>
                </a:solidFill>
                <a:effectLst/>
                <a:uLnTx/>
                <a:uFillTx/>
                <a:latin typeface="+mn-ea"/>
                <a:ea typeface="+mn-ea"/>
                <a:cs typeface="+mn-cs"/>
              </a:rPr>
              <a:t>0</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的操作是多余的。考虑到其他指令的需要，在</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DT</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中很可能使用</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MDR</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，则</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ET</a:t>
            </a:r>
            <a:r>
              <a:rPr kumimoji="0" lang="en-US" altLang="zh-CN" sz="2400" b="1" i="0" u="none" strike="noStrike" kern="1200" cap="none" spc="0" normalizeH="0" baseline="-25000" noProof="0" dirty="0">
                <a:ln>
                  <a:noFill/>
                </a:ln>
                <a:solidFill>
                  <a:schemeClr val="tx1"/>
                </a:solidFill>
                <a:effectLst/>
                <a:uLnTx/>
                <a:uFillTx/>
                <a:latin typeface="+mn-ea"/>
                <a:ea typeface="+mn-ea"/>
                <a:cs typeface="+mn-cs"/>
              </a:rPr>
              <a:t>0</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的操作就有必要了，这样还可以规整指令流程简化逻辑</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实现。</a:t>
            </a:r>
            <a:endParaRPr kumimoji="0" lang="zh-CN" altLang="zh-CN" sz="2400" b="1" i="0" u="none" strike="noStrike" kern="1200" cap="none" spc="0" normalizeH="0" baseline="0" noProof="0" dirty="0">
              <a:ln>
                <a:noFill/>
              </a:ln>
              <a:solidFill>
                <a:schemeClr val="tx1"/>
              </a:solidFill>
              <a:effectLst/>
              <a:uLnTx/>
              <a:uFillTx/>
              <a:latin typeface="+mn-ea"/>
              <a:ea typeface="+mn-ea"/>
              <a:cs typeface="+mn-cs"/>
            </a:endParaRPr>
          </a:p>
        </p:txBody>
      </p:sp>
      <p:sp>
        <p:nvSpPr>
          <p:cNvPr id="26" name="矩形 25"/>
          <p:cNvSpPr/>
          <p:nvPr/>
        </p:nvSpPr>
        <p:spPr>
          <a:xfrm>
            <a:off x="6948170" y="1412875"/>
            <a:ext cx="1584325" cy="32283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1" name="直接连接符 30"/>
          <p:cNvCxnSpPr/>
          <p:nvPr/>
        </p:nvCxnSpPr>
        <p:spPr>
          <a:xfrm>
            <a:off x="6938010" y="2188210"/>
            <a:ext cx="1584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6938010" y="2476500"/>
            <a:ext cx="1584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927850" y="2787015"/>
            <a:ext cx="1584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927850" y="3074670"/>
            <a:ext cx="1584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2"/>
          <p:cNvSpPr txBox="1"/>
          <p:nvPr/>
        </p:nvSpPr>
        <p:spPr>
          <a:xfrm>
            <a:off x="7077710" y="1019810"/>
            <a:ext cx="1220470" cy="398780"/>
          </a:xfrm>
          <a:prstGeom prst="rect">
            <a:avLst/>
          </a:prstGeom>
          <a:noFill/>
          <a:ln>
            <a:noFill/>
          </a:ln>
        </p:spPr>
        <p:txBody>
          <a:bodyPr wrap="square" rtlCol="0">
            <a:spAutoFit/>
          </a:bodyPr>
          <a:p>
            <a:r>
              <a:rPr lang="zh-CN" altLang="en-US" sz="2000" b="1" dirty="0" smtClean="0"/>
              <a:t>主</a:t>
            </a:r>
            <a:r>
              <a:rPr lang="zh-CN" altLang="en-US" sz="2000" b="1" dirty="0" smtClean="0"/>
              <a:t>存储器</a:t>
            </a:r>
            <a:endParaRPr lang="zh-CN" altLang="en-US" sz="2000" b="1" dirty="0" smtClean="0"/>
          </a:p>
        </p:txBody>
      </p:sp>
      <p:sp>
        <p:nvSpPr>
          <p:cNvPr id="9" name="TextBox 9"/>
          <p:cNvSpPr txBox="1"/>
          <p:nvPr/>
        </p:nvSpPr>
        <p:spPr>
          <a:xfrm>
            <a:off x="7011670" y="2162175"/>
            <a:ext cx="1556385" cy="337185"/>
          </a:xfrm>
          <a:prstGeom prst="rect">
            <a:avLst/>
          </a:prstGeom>
          <a:noFill/>
          <a:ln>
            <a:noFill/>
          </a:ln>
        </p:spPr>
        <p:txBody>
          <a:bodyPr wrap="square" rtlCol="0">
            <a:spAutoFit/>
          </a:bodyPr>
          <a:p>
            <a:r>
              <a:rPr lang="en-US" altLang="zh-CN" sz="1600" b="1" dirty="0" smtClean="0">
                <a:solidFill>
                  <a:srgbClr val="C00000"/>
                </a:solidFill>
              </a:rPr>
              <a:t>MOV R0,-(R1)</a:t>
            </a:r>
            <a:endParaRPr lang="en-US" altLang="zh-CN" sz="1600" b="1" dirty="0" smtClean="0">
              <a:solidFill>
                <a:srgbClr val="C00000"/>
              </a:solidFill>
            </a:endParaRPr>
          </a:p>
        </p:txBody>
      </p:sp>
      <p:sp>
        <p:nvSpPr>
          <p:cNvPr id="30" name="TextBox 9"/>
          <p:cNvSpPr txBox="1"/>
          <p:nvPr/>
        </p:nvSpPr>
        <p:spPr>
          <a:xfrm>
            <a:off x="7012305" y="2437130"/>
            <a:ext cx="1555750" cy="337185"/>
          </a:xfrm>
          <a:prstGeom prst="rect">
            <a:avLst/>
          </a:prstGeom>
          <a:noFill/>
          <a:ln>
            <a:noFill/>
          </a:ln>
        </p:spPr>
        <p:txBody>
          <a:bodyPr wrap="square" rtlCol="0">
            <a:spAutoFit/>
          </a:bodyPr>
          <a:p>
            <a:r>
              <a:rPr lang="zh-CN" altLang="en-US" sz="1600" b="1" dirty="0" smtClean="0"/>
              <a:t>下一条</a:t>
            </a:r>
            <a:r>
              <a:rPr lang="zh-CN" altLang="en-US" sz="1600" b="1" dirty="0" smtClean="0"/>
              <a:t>指令</a:t>
            </a:r>
            <a:endParaRPr lang="zh-CN" altLang="en-US" sz="1600" b="1" dirty="0" smtClean="0"/>
          </a:p>
        </p:txBody>
      </p:sp>
      <p:cxnSp>
        <p:nvCxnSpPr>
          <p:cNvPr id="99" name="直接连接符 98"/>
          <p:cNvCxnSpPr/>
          <p:nvPr/>
        </p:nvCxnSpPr>
        <p:spPr>
          <a:xfrm>
            <a:off x="6948170" y="3961130"/>
            <a:ext cx="1584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6948170" y="4293235"/>
            <a:ext cx="1584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6948170" y="3404235"/>
            <a:ext cx="1584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肘形连接符 18"/>
          <p:cNvCxnSpPr/>
          <p:nvPr/>
        </p:nvCxnSpPr>
        <p:spPr>
          <a:xfrm rot="5400000" flipV="1">
            <a:off x="6130925" y="1557020"/>
            <a:ext cx="359410" cy="1223645"/>
          </a:xfrm>
          <a:prstGeom prst="bentConnector2">
            <a:avLst/>
          </a:prstGeom>
          <a:solidFill>
            <a:srgbClr val="FFFF00"/>
          </a:solidFill>
          <a:ln w="12700" cap="flat" cmpd="sng" algn="ctr">
            <a:solidFill>
              <a:schemeClr val="tx1"/>
            </a:solidFill>
            <a:prstDash val="dash"/>
            <a:round/>
            <a:headEnd type="none" w="med" len="med"/>
            <a:tailEnd type="arrow" w="med" len="med"/>
          </a:ln>
        </p:spPr>
      </p:cxnSp>
      <p:sp>
        <p:nvSpPr>
          <p:cNvPr id="49" name="文本框 48"/>
          <p:cNvSpPr txBox="1"/>
          <p:nvPr/>
        </p:nvSpPr>
        <p:spPr>
          <a:xfrm>
            <a:off x="8495030" y="1346200"/>
            <a:ext cx="720090" cy="306705"/>
          </a:xfrm>
          <a:prstGeom prst="rect">
            <a:avLst/>
          </a:prstGeom>
          <a:noFill/>
        </p:spPr>
        <p:txBody>
          <a:bodyPr wrap="none" rtlCol="0" anchor="t">
            <a:spAutoFit/>
          </a:bodyPr>
          <a:p>
            <a:r>
              <a:rPr lang="zh-CN" altLang="en-US" sz="1400">
                <a:solidFill>
                  <a:schemeClr val="tx1"/>
                </a:solidFill>
                <a:latin typeface="宋体" panose="02010600030101010101" pitchFamily="2" charset="-122"/>
                <a:ea typeface="宋体" panose="02010600030101010101" pitchFamily="2" charset="-122"/>
                <a:sym typeface="+mn-ea"/>
              </a:rPr>
              <a:t>低地址</a:t>
            </a:r>
            <a:endParaRPr lang="zh-CN" altLang="en-US" sz="1400">
              <a:solidFill>
                <a:schemeClr val="tx1"/>
              </a:solidFill>
              <a:latin typeface="宋体" panose="02010600030101010101" pitchFamily="2" charset="-122"/>
              <a:ea typeface="宋体" panose="02010600030101010101" pitchFamily="2" charset="-122"/>
              <a:sym typeface="+mn-ea"/>
            </a:endParaRPr>
          </a:p>
        </p:txBody>
      </p:sp>
      <p:sp>
        <p:nvSpPr>
          <p:cNvPr id="23" name="文本框 22"/>
          <p:cNvSpPr txBox="1"/>
          <p:nvPr/>
        </p:nvSpPr>
        <p:spPr>
          <a:xfrm>
            <a:off x="4398645" y="1558290"/>
            <a:ext cx="439420" cy="398780"/>
          </a:xfrm>
          <a:prstGeom prst="rect">
            <a:avLst/>
          </a:prstGeom>
          <a:noFill/>
        </p:spPr>
        <p:txBody>
          <a:bodyPr wrap="none" rtlCol="0" anchor="t">
            <a:spAutoFit/>
          </a:bodyPr>
          <a:p>
            <a:r>
              <a:rPr lang="en-US" altLang="zh-CN">
                <a:solidFill>
                  <a:schemeClr val="tx1"/>
                </a:solidFill>
                <a:latin typeface="宋体" panose="02010600030101010101" pitchFamily="2" charset="-122"/>
                <a:ea typeface="宋体" panose="02010600030101010101" pitchFamily="2" charset="-122"/>
                <a:sym typeface="+mn-ea"/>
              </a:rPr>
              <a:t>PC</a:t>
            </a:r>
            <a:endParaRPr lang="en-US" altLang="zh-CN">
              <a:solidFill>
                <a:schemeClr val="tx1"/>
              </a:solidFill>
              <a:latin typeface="宋体" panose="02010600030101010101" pitchFamily="2" charset="-122"/>
              <a:ea typeface="宋体" panose="02010600030101010101" pitchFamily="2" charset="-122"/>
              <a:sym typeface="+mn-ea"/>
            </a:endParaRPr>
          </a:p>
        </p:txBody>
      </p:sp>
      <p:sp>
        <p:nvSpPr>
          <p:cNvPr id="24" name="文本框 23"/>
          <p:cNvSpPr txBox="1"/>
          <p:nvPr/>
        </p:nvSpPr>
        <p:spPr>
          <a:xfrm>
            <a:off x="4813300" y="1620520"/>
            <a:ext cx="1821815" cy="368300"/>
          </a:xfrm>
          <a:prstGeom prst="rect">
            <a:avLst/>
          </a:prstGeom>
          <a:noFill/>
          <a:ln>
            <a:solidFill>
              <a:schemeClr val="tx1"/>
            </a:solidFill>
          </a:ln>
        </p:spPr>
        <p:txBody>
          <a:bodyPr wrap="square" rtlCol="0">
            <a:spAutoFit/>
          </a:bodyPr>
          <a:p>
            <a:pPr algn="l"/>
            <a:r>
              <a:rPr lang="en-US" altLang="zh-CN" sz="1800">
                <a:ln>
                  <a:noFill/>
                </a:ln>
                <a:solidFill>
                  <a:srgbClr val="3333FF"/>
                </a:solidFill>
                <a:latin typeface="宋体" panose="02010600030101010101" pitchFamily="2" charset="-122"/>
                <a:ea typeface="宋体" panose="02010600030101010101" pitchFamily="2" charset="-122"/>
              </a:rPr>
              <a:t> </a:t>
            </a:r>
            <a:r>
              <a:rPr lang="zh-CN" altLang="en-US" sz="1800">
                <a:ln>
                  <a:noFill/>
                </a:ln>
                <a:solidFill>
                  <a:schemeClr val="tx1"/>
                </a:solidFill>
                <a:latin typeface="宋体" panose="02010600030101010101" pitchFamily="2" charset="-122"/>
                <a:ea typeface="宋体" panose="02010600030101010101" pitchFamily="2" charset="-122"/>
              </a:rPr>
              <a:t>当前指令地址</a:t>
            </a:r>
            <a:endParaRPr lang="zh-CN" altLang="en-US" sz="1800">
              <a:ln>
                <a:noFill/>
              </a:ln>
              <a:solidFill>
                <a:schemeClr val="tx1"/>
              </a:solidFill>
              <a:latin typeface="宋体" panose="02010600030101010101" pitchFamily="2" charset="-122"/>
              <a:ea typeface="宋体" panose="02010600030101010101" pitchFamily="2" charset="-122"/>
            </a:endParaRPr>
          </a:p>
        </p:txBody>
      </p:sp>
      <p:cxnSp>
        <p:nvCxnSpPr>
          <p:cNvPr id="37" name="肘形连接符 36"/>
          <p:cNvCxnSpPr/>
          <p:nvPr/>
        </p:nvCxnSpPr>
        <p:spPr>
          <a:xfrm>
            <a:off x="5724525" y="2359025"/>
            <a:ext cx="220980" cy="208915"/>
          </a:xfrm>
          <a:prstGeom prst="bentConnector3">
            <a:avLst>
              <a:gd name="adj1" fmla="val -7183"/>
            </a:avLst>
          </a:prstGeom>
          <a:solidFill>
            <a:srgbClr val="FFFF00"/>
          </a:solidFill>
          <a:ln w="12700" cap="flat" cmpd="sng" algn="ctr">
            <a:solidFill>
              <a:srgbClr val="C00000"/>
            </a:solidFill>
            <a:prstDash val="sysDash"/>
            <a:round/>
            <a:headEnd type="none" w="med" len="med"/>
            <a:tailEnd type="arrow" w="med" len="med"/>
          </a:ln>
        </p:spPr>
      </p:cxnSp>
      <p:sp>
        <p:nvSpPr>
          <p:cNvPr id="48" name="文本框 47"/>
          <p:cNvSpPr txBox="1"/>
          <p:nvPr/>
        </p:nvSpPr>
        <p:spPr>
          <a:xfrm>
            <a:off x="5868035" y="2414905"/>
            <a:ext cx="492125" cy="306705"/>
          </a:xfrm>
          <a:prstGeom prst="rect">
            <a:avLst/>
          </a:prstGeom>
          <a:noFill/>
        </p:spPr>
        <p:txBody>
          <a:bodyPr wrap="square" rtlCol="0">
            <a:spAutoFit/>
          </a:bodyPr>
          <a:p>
            <a:r>
              <a:rPr lang="en-US" altLang="zh-CN" sz="1400">
                <a:solidFill>
                  <a:srgbClr val="C00000"/>
                </a:solidFill>
              </a:rPr>
              <a:t>+1</a:t>
            </a:r>
            <a:endParaRPr lang="en-US" altLang="zh-CN" sz="1400">
              <a:solidFill>
                <a:srgbClr val="C00000"/>
              </a:solidFill>
            </a:endParaRPr>
          </a:p>
        </p:txBody>
      </p:sp>
      <p:cxnSp>
        <p:nvCxnSpPr>
          <p:cNvPr id="5" name="直接箭头连接符 4"/>
          <p:cNvCxnSpPr/>
          <p:nvPr/>
        </p:nvCxnSpPr>
        <p:spPr>
          <a:xfrm>
            <a:off x="6246495" y="2567940"/>
            <a:ext cx="681355" cy="0"/>
          </a:xfrm>
          <a:prstGeom prst="straightConnector1">
            <a:avLst/>
          </a:prstGeom>
          <a:solidFill>
            <a:srgbClr val="FFFF00"/>
          </a:solidFill>
          <a:ln w="12700" cap="flat" cmpd="sng" algn="ctr">
            <a:solidFill>
              <a:srgbClr val="C00000"/>
            </a:solidFill>
            <a:prstDash val="sysDash"/>
            <a:round/>
            <a:headEnd type="none" w="med" len="med"/>
            <a:tailEnd type="arrow" w="med" len="med"/>
          </a:ln>
        </p:spPr>
      </p:cxnSp>
      <p:cxnSp>
        <p:nvCxnSpPr>
          <p:cNvPr id="16" name="直接箭头连接符 15"/>
          <p:cNvCxnSpPr/>
          <p:nvPr/>
        </p:nvCxnSpPr>
        <p:spPr>
          <a:xfrm>
            <a:off x="4222750" y="2188210"/>
            <a:ext cx="1429385" cy="376555"/>
          </a:xfrm>
          <a:prstGeom prst="straightConnector1">
            <a:avLst/>
          </a:prstGeom>
          <a:solidFill>
            <a:srgbClr val="FFFF00"/>
          </a:solidFill>
          <a:ln w="12700" cap="flat" cmpd="sng" algn="ctr">
            <a:solidFill>
              <a:srgbClr val="C00000"/>
            </a:solidFill>
            <a:prstDash val="dash"/>
            <a:round/>
            <a:headEnd type="none" w="med" len="med"/>
            <a:tailEnd type="arrow" w="med" len="med"/>
          </a:ln>
        </p:spPr>
      </p:cxnSp>
      <p:cxnSp>
        <p:nvCxnSpPr>
          <p:cNvPr id="28" name="直接箭头连接符 27"/>
          <p:cNvCxnSpPr/>
          <p:nvPr/>
        </p:nvCxnSpPr>
        <p:spPr>
          <a:xfrm>
            <a:off x="3347720" y="1743710"/>
            <a:ext cx="1152525" cy="0"/>
          </a:xfrm>
          <a:prstGeom prst="straightConnector1">
            <a:avLst/>
          </a:prstGeom>
          <a:solidFill>
            <a:srgbClr val="FFFF00"/>
          </a:solidFill>
          <a:ln w="12700" cap="flat" cmpd="sng" algn="ctr">
            <a:solidFill>
              <a:srgbClr val="000000"/>
            </a:solidFill>
            <a:prstDash val="sysDash"/>
            <a:round/>
            <a:headEnd type="none" w="med" len="med"/>
            <a:tailEnd type="arrow" w="med" len="med"/>
          </a:ln>
        </p:spPr>
      </p:cxnSp>
      <p:cxnSp>
        <p:nvCxnSpPr>
          <p:cNvPr id="36" name="肘形连接符 35"/>
          <p:cNvCxnSpPr/>
          <p:nvPr/>
        </p:nvCxnSpPr>
        <p:spPr>
          <a:xfrm flipV="1">
            <a:off x="1043305" y="1394460"/>
            <a:ext cx="2304415" cy="163830"/>
          </a:xfrm>
          <a:prstGeom prst="bentConnector3">
            <a:avLst>
              <a:gd name="adj1" fmla="val -413"/>
            </a:avLst>
          </a:prstGeom>
          <a:solidFill>
            <a:srgbClr val="FFFF00"/>
          </a:solidFill>
          <a:ln w="12700" cap="flat" cmpd="sng" algn="ctr">
            <a:solidFill>
              <a:srgbClr val="000000"/>
            </a:solidFill>
            <a:prstDash val="sysDash"/>
            <a:round/>
            <a:headEnd type="none" w="med" len="med"/>
            <a:tailEnd type="none" w="med" len="med"/>
          </a:ln>
        </p:spPr>
      </p:cxnSp>
      <p:cxnSp>
        <p:nvCxnSpPr>
          <p:cNvPr id="39" name="直接连接符 38"/>
          <p:cNvCxnSpPr/>
          <p:nvPr/>
        </p:nvCxnSpPr>
        <p:spPr>
          <a:xfrm>
            <a:off x="3347085" y="1372870"/>
            <a:ext cx="635" cy="370840"/>
          </a:xfrm>
          <a:prstGeom prst="line">
            <a:avLst/>
          </a:prstGeom>
          <a:solidFill>
            <a:srgbClr val="FFFF00"/>
          </a:solidFill>
          <a:ln w="12700" cap="flat" cmpd="sng" algn="ctr">
            <a:solidFill>
              <a:srgbClr val="000000"/>
            </a:solidFill>
            <a:prstDash val="sysDash"/>
            <a:round/>
            <a:headEnd type="none" w="med" len="med"/>
            <a:tailEnd type="none" w="med" len="med"/>
          </a:ln>
        </p:spPr>
      </p:cxn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Rectangle 2"/>
          <p:cNvSpPr/>
          <p:nvPr/>
        </p:nvSpPr>
        <p:spPr>
          <a:xfrm>
            <a:off x="0" y="0"/>
            <a:ext cx="3514725" cy="690563"/>
          </a:xfrm>
          <a:prstGeom prst="rect">
            <a:avLst/>
          </a:prstGeom>
          <a:noFill/>
          <a:ln w="28575">
            <a:noFill/>
          </a:ln>
        </p:spPr>
        <p:txBody>
          <a:bodyPr wrap="none" tIns="101568" bIns="101568"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b="1" dirty="0">
                <a:latin typeface="黑体" panose="02010609060101010101" pitchFamily="49" charset="-122"/>
                <a:ea typeface="黑体" panose="02010609060101010101" pitchFamily="49" charset="-122"/>
              </a:rPr>
              <a:t>3</a:t>
            </a:r>
            <a:r>
              <a:rPr lang="zh-CN" altLang="en-US" b="1" dirty="0">
                <a:latin typeface="黑体" panose="02010609060101010101" pitchFamily="49" charset="-122"/>
                <a:ea typeface="黑体" panose="02010609060101010101" pitchFamily="49" charset="-122"/>
              </a:rPr>
              <a:t>．双操作数指令</a:t>
            </a:r>
            <a:endParaRPr lang="zh-CN" altLang="en-US" b="1" dirty="0">
              <a:latin typeface="黑体" panose="02010609060101010101" pitchFamily="49" charset="-122"/>
              <a:ea typeface="黑体" panose="02010609060101010101" pitchFamily="49" charset="-122"/>
            </a:endParaRPr>
          </a:p>
        </p:txBody>
      </p:sp>
      <p:sp>
        <p:nvSpPr>
          <p:cNvPr id="103427" name="Rectangle 3"/>
          <p:cNvSpPr/>
          <p:nvPr/>
        </p:nvSpPr>
        <p:spPr>
          <a:xfrm>
            <a:off x="0" y="560388"/>
            <a:ext cx="9144000" cy="946150"/>
          </a:xfrm>
          <a:prstGeom prst="rect">
            <a:avLst/>
          </a:prstGeom>
          <a:noFill/>
          <a:ln w="28575">
            <a:noFill/>
          </a:ln>
        </p:spPr>
        <p:txBody>
          <a:bodyPr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latin typeface="宋体" panose="02010600030101010101" pitchFamily="2" charset="-122"/>
              </a:rPr>
              <a:t>   </a:t>
            </a:r>
            <a:r>
              <a:rPr lang="zh-CN" altLang="en-US" sz="2400" b="1" dirty="0">
                <a:latin typeface="宋体" panose="02010600030101010101" pitchFamily="2" charset="-122"/>
              </a:rPr>
              <a:t>双操作数指令共有</a:t>
            </a:r>
            <a:r>
              <a:rPr lang="en-US" altLang="zh-CN" sz="2400" b="1" dirty="0">
                <a:latin typeface="宋体" panose="02010600030101010101" pitchFamily="2" charset="-122"/>
              </a:rPr>
              <a:t>5</a:t>
            </a:r>
            <a:r>
              <a:rPr lang="zh-CN" altLang="en-US" sz="2400" b="1" dirty="0">
                <a:latin typeface="宋体" panose="02010600030101010101" pitchFamily="2" charset="-122"/>
              </a:rPr>
              <a:t>条：加</a:t>
            </a:r>
            <a:r>
              <a:rPr lang="en-US" altLang="zh-CN" sz="2800" b="1" dirty="0">
                <a:solidFill>
                  <a:srgbClr val="3333FF"/>
                </a:solidFill>
                <a:latin typeface="宋体" panose="02010600030101010101" pitchFamily="2" charset="-122"/>
              </a:rPr>
              <a:t>ADD</a:t>
            </a:r>
            <a:r>
              <a:rPr lang="zh-CN" altLang="en-US" sz="2400" b="1" dirty="0">
                <a:latin typeface="宋体" panose="02010600030101010101" pitchFamily="2" charset="-122"/>
              </a:rPr>
              <a:t>、减</a:t>
            </a:r>
            <a:r>
              <a:rPr lang="en-US" altLang="zh-CN" sz="2800" b="1" dirty="0">
                <a:solidFill>
                  <a:srgbClr val="3333FF"/>
                </a:solidFill>
                <a:latin typeface="宋体" panose="02010600030101010101" pitchFamily="2" charset="-122"/>
              </a:rPr>
              <a:t>SUB</a:t>
            </a:r>
            <a:r>
              <a:rPr lang="zh-CN" altLang="en-US" sz="2400" b="1" dirty="0">
                <a:latin typeface="宋体" panose="02010600030101010101" pitchFamily="2" charset="-122"/>
              </a:rPr>
              <a:t>、与</a:t>
            </a:r>
            <a:r>
              <a:rPr lang="en-US" altLang="zh-CN" sz="2800" b="1" dirty="0">
                <a:solidFill>
                  <a:srgbClr val="3333FF"/>
                </a:solidFill>
                <a:latin typeface="宋体" panose="02010600030101010101" pitchFamily="2" charset="-122"/>
              </a:rPr>
              <a:t>AND</a:t>
            </a:r>
            <a:r>
              <a:rPr lang="zh-CN" altLang="en-US" sz="2400" b="1" dirty="0">
                <a:latin typeface="宋体" panose="02010600030101010101" pitchFamily="2" charset="-122"/>
              </a:rPr>
              <a:t>、或</a:t>
            </a:r>
            <a:r>
              <a:rPr lang="en-US" altLang="zh-CN" sz="2800" b="1" dirty="0">
                <a:solidFill>
                  <a:srgbClr val="3333FF"/>
                </a:solidFill>
                <a:latin typeface="宋体" panose="02010600030101010101" pitchFamily="2" charset="-122"/>
              </a:rPr>
              <a:t>OR</a:t>
            </a:r>
            <a:r>
              <a:rPr lang="zh-CN" altLang="en-US" sz="2400" b="1" dirty="0">
                <a:latin typeface="宋体" panose="02010600030101010101" pitchFamily="2" charset="-122"/>
              </a:rPr>
              <a:t>、异或</a:t>
            </a:r>
            <a:r>
              <a:rPr lang="en-US" altLang="zh-CN" sz="2800" b="1" dirty="0">
                <a:solidFill>
                  <a:srgbClr val="3333FF"/>
                </a:solidFill>
                <a:latin typeface="宋体" panose="02010600030101010101" pitchFamily="2" charset="-122"/>
              </a:rPr>
              <a:t>EOR</a:t>
            </a:r>
            <a:r>
              <a:rPr lang="zh-CN" altLang="en-US" sz="2400" b="1" dirty="0">
                <a:latin typeface="宋体" panose="02010600030101010101" pitchFamily="2" charset="-122"/>
              </a:rPr>
              <a:t>，其指令流程图</a:t>
            </a:r>
            <a:r>
              <a:rPr lang="zh-CN" altLang="en-US" sz="2400" b="1" dirty="0">
                <a:ea typeface="黑体" panose="02010609060101010101" pitchFamily="49" charset="-122"/>
              </a:rPr>
              <a:t>：</a:t>
            </a:r>
            <a:endParaRPr lang="zh-CN" altLang="en-US" sz="2400" b="1" dirty="0">
              <a:ea typeface="黑体" panose="02010609060101010101" pitchFamily="49" charset="-122"/>
            </a:endParaRPr>
          </a:p>
        </p:txBody>
      </p:sp>
      <p:pic>
        <p:nvPicPr>
          <p:cNvPr id="108" name="图片 10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1460" y="1484630"/>
            <a:ext cx="8702040" cy="5433695"/>
          </a:xfrm>
          <a:prstGeom prst="rect">
            <a:avLst/>
          </a:prstGeom>
        </p:spPr>
      </p:pic>
      <p:sp>
        <p:nvSpPr>
          <p:cNvPr id="103439" name="AutoShape 15"/>
          <p:cNvSpPr/>
          <p:nvPr/>
        </p:nvSpPr>
        <p:spPr>
          <a:xfrm>
            <a:off x="6300788" y="1341438"/>
            <a:ext cx="2303462" cy="647700"/>
          </a:xfrm>
          <a:prstGeom prst="wedgeRoundRectCallout">
            <a:avLst>
              <a:gd name="adj1" fmla="val -93222"/>
              <a:gd name="adj2" fmla="val 120144"/>
              <a:gd name="adj3" fmla="val 16667"/>
            </a:avLst>
          </a:prstGeom>
          <a:solidFill>
            <a:srgbClr val="FFFF00"/>
          </a:solidFill>
          <a:ln w="285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zh-CN" altLang="en-US" sz="2400" b="1" dirty="0">
                <a:ea typeface="黑体" panose="02010609060101010101" pitchFamily="49" charset="-122"/>
              </a:rPr>
              <a:t>与</a:t>
            </a:r>
            <a:r>
              <a:rPr lang="en-US" altLang="zh-CN" sz="2400" b="1" dirty="0">
                <a:ea typeface="黑体" panose="02010609060101010101" pitchFamily="49" charset="-122"/>
              </a:rPr>
              <a:t>MOV</a:t>
            </a:r>
            <a:r>
              <a:rPr lang="zh-CN" altLang="en-US" sz="2400" b="1" dirty="0">
                <a:ea typeface="黑体" panose="02010609060101010101" pitchFamily="49" charset="-122"/>
              </a:rPr>
              <a:t>相同</a:t>
            </a:r>
            <a:endParaRPr lang="zh-CN" altLang="en-US" sz="2400" b="1" dirty="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3426"/>
                                        </p:tgtEl>
                                        <p:attrNameLst>
                                          <p:attrName>style.visibility</p:attrName>
                                        </p:attrNameLst>
                                      </p:cBhvr>
                                      <p:to>
                                        <p:strVal val="visible"/>
                                      </p:to>
                                    </p:set>
                                    <p:animEffect transition="in" filter="blinds(horizontal)">
                                      <p:cBhvr>
                                        <p:cTn id="7" dur="500"/>
                                        <p:tgtEl>
                                          <p:spTgt spid="10342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03427"/>
                                        </p:tgtEl>
                                        <p:attrNameLst>
                                          <p:attrName>style.visibility</p:attrName>
                                        </p:attrNameLst>
                                      </p:cBhvr>
                                      <p:to>
                                        <p:strVal val="visible"/>
                                      </p:to>
                                    </p:set>
                                    <p:animEffect transition="in" filter="randombar(horizontal)">
                                      <p:cBhvr>
                                        <p:cTn id="12" dur="500"/>
                                        <p:tgtEl>
                                          <p:spTgt spid="10342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103439"/>
                                        </p:tgtEl>
                                        <p:attrNameLst>
                                          <p:attrName>style.visibility</p:attrName>
                                        </p:attrNameLst>
                                      </p:cBhvr>
                                      <p:to>
                                        <p:strVal val="visible"/>
                                      </p:to>
                                    </p:set>
                                    <p:animEffect transition="in" filter="strips(downLeft)">
                                      <p:cBhvr>
                                        <p:cTn id="17" dur="500"/>
                                        <p:tgtEl>
                                          <p:spTgt spid="103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6" grpId="0"/>
      <p:bldP spid="103427" grpId="0"/>
      <p:bldP spid="103439" grpId="0" bldLvl="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矩形 17"/>
          <p:cNvSpPr/>
          <p:nvPr/>
        </p:nvSpPr>
        <p:spPr>
          <a:xfrm>
            <a:off x="323215" y="81915"/>
            <a:ext cx="8606155" cy="1198880"/>
          </a:xfrm>
          <a:prstGeom prst="rect">
            <a:avLst/>
          </a:prstGeom>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【例】</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拟出指令</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SUB  </a:t>
            </a:r>
            <a:r>
              <a:rPr kumimoji="0" lang="en-US" sz="2400" b="1" i="0" u="none" strike="noStrike" kern="1200" cap="none" spc="0" normalizeH="0" baseline="0" noProof="0" dirty="0">
                <a:ln>
                  <a:noFill/>
                </a:ln>
                <a:solidFill>
                  <a:srgbClr val="C00000"/>
                </a:solidFill>
                <a:effectLst/>
                <a:uLnTx/>
                <a:uFillTx/>
                <a:latin typeface="+mn-ea"/>
                <a:ea typeface="+mn-ea"/>
                <a:cs typeface="+mn-cs"/>
              </a:rPr>
              <a:t>DI</a:t>
            </a:r>
            <a:r>
              <a:rPr kumimoji="0" lang="zh-CN" altLang="en-US" sz="2400" b="1" i="0" u="none" strike="noStrike" kern="1200" cap="none" spc="0" normalizeH="0" baseline="0" noProof="0" dirty="0">
                <a:ln>
                  <a:noFill/>
                </a:ln>
                <a:solidFill>
                  <a:srgbClr val="C00000"/>
                </a:solidFill>
                <a:effectLst/>
                <a:uLnTx/>
                <a:uFillTx/>
                <a:latin typeface="+mn-ea"/>
                <a:ea typeface="+mn-ea"/>
                <a:cs typeface="+mn-cs"/>
              </a:rPr>
              <a:t>，</a:t>
            </a:r>
            <a:r>
              <a:rPr kumimoji="0" lang="en-US" sz="2400" b="1" i="0" u="none" strike="noStrike" kern="1200" cap="none" spc="0" normalizeH="0" baseline="0" noProof="0" dirty="0">
                <a:ln>
                  <a:noFill/>
                </a:ln>
                <a:solidFill>
                  <a:srgbClr val="C00000"/>
                </a:solidFill>
                <a:effectLst/>
                <a:uLnTx/>
                <a:uFillTx/>
                <a:latin typeface="+mn-ea"/>
                <a:ea typeface="+mn-ea"/>
                <a:cs typeface="+mn-cs"/>
              </a:rPr>
              <a:t>0F9H</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的读取与执行流程</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操作</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，其中源操作数寻址方式为</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立即寻址</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目的操作数为</a:t>
            </a:r>
            <a:r>
              <a:rPr kumimoji="0" lang="zh-CN" altLang="en-US" sz="2400" b="1" i="0" u="none" strike="noStrike" kern="1200" cap="none" spc="0" normalizeH="0" baseline="0" noProof="0" dirty="0">
                <a:ln>
                  <a:noFill/>
                </a:ln>
                <a:solidFill>
                  <a:srgbClr val="3333FF"/>
                </a:solidFill>
                <a:effectLst/>
                <a:uLnTx/>
                <a:uFillTx/>
                <a:latin typeface="+mn-ea"/>
                <a:ea typeface="+mn-ea"/>
                <a:cs typeface="+mn-cs"/>
              </a:rPr>
              <a:t>直接寻址</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。该指令占</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3</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个</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16</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位存储单元，如</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下图。</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p:txBody>
      </p:sp>
      <p:sp>
        <p:nvSpPr>
          <p:cNvPr id="95236" name="Rectangle 14"/>
          <p:cNvSpPr/>
          <p:nvPr/>
        </p:nvSpPr>
        <p:spPr>
          <a:xfrm>
            <a:off x="-108585" y="1340168"/>
            <a:ext cx="7661275" cy="5631180"/>
          </a:xfrm>
          <a:prstGeom prst="rect">
            <a:avLst/>
          </a:prstGeom>
          <a:noFill/>
          <a:ln w="28575">
            <a:noFill/>
          </a:ln>
        </p:spPr>
        <p:txBody>
          <a:bodyPr wrap="squar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539750">
              <a:lnSpc>
                <a:spcPct val="150000"/>
              </a:lnSpc>
              <a:spcBef>
                <a:spcPct val="50000"/>
              </a:spcBef>
              <a:buNone/>
            </a:pPr>
            <a:r>
              <a:rPr lang="en-US" altLang="zh-CN" sz="2000" b="1" dirty="0">
                <a:solidFill>
                  <a:schemeClr val="tx1"/>
                </a:solidFill>
                <a:latin typeface="Times New Roman" panose="02020603050405020304" pitchFamily="18" charset="0"/>
                <a:ea typeface="黑体" panose="02010609060101010101" pitchFamily="49" charset="-122"/>
              </a:rPr>
              <a:t>FT</a:t>
            </a:r>
            <a:r>
              <a:rPr lang="en-US" altLang="zh-CN" sz="2000" b="1" baseline="-30000" dirty="0">
                <a:solidFill>
                  <a:schemeClr val="tx1"/>
                </a:solidFill>
                <a:latin typeface="Times New Roman" panose="02020603050405020304" pitchFamily="18" charset="0"/>
                <a:ea typeface="黑体" panose="02010609060101010101" pitchFamily="49" charset="-122"/>
              </a:rPr>
              <a:t>0</a:t>
            </a:r>
            <a:r>
              <a:rPr lang="en-US" altLang="zh-CN" sz="2000" b="1" dirty="0">
                <a:solidFill>
                  <a:schemeClr val="tx1"/>
                </a:solidFill>
                <a:latin typeface="Times New Roman" panose="02020603050405020304" pitchFamily="18" charset="0"/>
                <a:ea typeface="黑体" panose="02010609060101010101" pitchFamily="49" charset="-122"/>
              </a:rPr>
              <a:t>   PC→MAR</a:t>
            </a:r>
            <a:endParaRPr lang="en-US" altLang="zh-CN" sz="2000" b="1" dirty="0">
              <a:solidFill>
                <a:schemeClr val="tx1"/>
              </a:solidFill>
              <a:ea typeface="黑体" panose="02010609060101010101" pitchFamily="49" charset="-122"/>
            </a:endParaRPr>
          </a:p>
          <a:p>
            <a:pPr marL="0" lvl="0" indent="539750">
              <a:lnSpc>
                <a:spcPct val="150000"/>
              </a:lnSpc>
              <a:spcBef>
                <a:spcPct val="0"/>
              </a:spcBef>
              <a:buNone/>
            </a:pPr>
            <a:r>
              <a:rPr lang="en-US" altLang="zh-CN" sz="2000" b="1" dirty="0">
                <a:solidFill>
                  <a:schemeClr val="tx1"/>
                </a:solidFill>
                <a:latin typeface="Times New Roman" panose="02020603050405020304" pitchFamily="18" charset="0"/>
                <a:ea typeface="黑体" panose="02010609060101010101" pitchFamily="49" charset="-122"/>
              </a:rPr>
              <a:t>FT</a:t>
            </a:r>
            <a:r>
              <a:rPr lang="en-US" altLang="zh-CN" sz="2000" b="1" baseline="-30000" dirty="0">
                <a:solidFill>
                  <a:schemeClr val="tx1"/>
                </a:solidFill>
                <a:latin typeface="Times New Roman" panose="02020603050405020304" pitchFamily="18" charset="0"/>
                <a:ea typeface="黑体" panose="02010609060101010101" pitchFamily="49" charset="-122"/>
              </a:rPr>
              <a:t>1     </a:t>
            </a:r>
            <a:r>
              <a:rPr lang="en-US" altLang="zh-CN" sz="2000" b="1" dirty="0">
                <a:solidFill>
                  <a:schemeClr val="tx1"/>
                </a:solidFill>
                <a:latin typeface="Times New Roman" panose="02020603050405020304" pitchFamily="18" charset="0"/>
                <a:ea typeface="黑体" panose="02010609060101010101" pitchFamily="49" charset="-122"/>
              </a:rPr>
              <a:t>M→MDR→IR</a:t>
            </a:r>
            <a:r>
              <a:rPr lang="zh-CN" altLang="en-US" sz="2000" b="1" dirty="0">
                <a:solidFill>
                  <a:schemeClr val="tx1"/>
                </a:solidFill>
                <a:latin typeface="Times New Roman" panose="02020603050405020304" pitchFamily="18" charset="0"/>
                <a:ea typeface="黑体" panose="02010609060101010101" pitchFamily="49" charset="-122"/>
              </a:rPr>
              <a:t>，</a:t>
            </a:r>
            <a:r>
              <a:rPr lang="en-US" altLang="zh-CN" sz="2000" b="1" dirty="0">
                <a:solidFill>
                  <a:schemeClr val="tx1"/>
                </a:solidFill>
                <a:latin typeface="Times New Roman" panose="02020603050405020304" pitchFamily="18" charset="0"/>
                <a:ea typeface="黑体" panose="02010609060101010101" pitchFamily="49" charset="-122"/>
              </a:rPr>
              <a:t>PC+1→PC</a:t>
            </a:r>
            <a:endParaRPr lang="en-US" altLang="zh-CN" sz="2000" b="1" dirty="0">
              <a:solidFill>
                <a:srgbClr val="C00000"/>
              </a:solidFill>
              <a:ea typeface="黑体" panose="02010609060101010101" pitchFamily="49" charset="-122"/>
            </a:endParaRPr>
          </a:p>
          <a:p>
            <a:pPr marL="0" lvl="0" indent="539750">
              <a:lnSpc>
                <a:spcPct val="150000"/>
              </a:lnSpc>
              <a:spcBef>
                <a:spcPct val="0"/>
              </a:spcBef>
              <a:buNone/>
            </a:pPr>
            <a:r>
              <a:rPr lang="en-US" altLang="zh-CN" sz="2000" b="1" dirty="0">
                <a:solidFill>
                  <a:srgbClr val="C00000"/>
                </a:solidFill>
                <a:latin typeface="Times New Roman" panose="02020603050405020304" pitchFamily="18" charset="0"/>
                <a:ea typeface="黑体" panose="02010609060101010101" pitchFamily="49" charset="-122"/>
              </a:rPr>
              <a:t>ST</a:t>
            </a:r>
            <a:r>
              <a:rPr lang="en-US" altLang="zh-CN" sz="2000" b="1" baseline="-30000" dirty="0">
                <a:solidFill>
                  <a:srgbClr val="C00000"/>
                </a:solidFill>
                <a:latin typeface="Times New Roman" panose="02020603050405020304" pitchFamily="18" charset="0"/>
                <a:ea typeface="黑体" panose="02010609060101010101" pitchFamily="49" charset="-122"/>
              </a:rPr>
              <a:t>0     </a:t>
            </a:r>
            <a:r>
              <a:rPr lang="en-US" altLang="zh-CN" sz="2000" b="1" dirty="0">
                <a:solidFill>
                  <a:srgbClr val="C00000"/>
                </a:solidFill>
                <a:latin typeface="Times New Roman" panose="02020603050405020304" pitchFamily="18" charset="0"/>
                <a:ea typeface="黑体" panose="02010609060101010101" pitchFamily="49" charset="-122"/>
              </a:rPr>
              <a:t>PC→MAR</a:t>
            </a:r>
            <a:r>
              <a:rPr lang="zh-CN" altLang="en-US" sz="2000" b="1" dirty="0">
                <a:solidFill>
                  <a:srgbClr val="C00000"/>
                </a:solidFill>
                <a:latin typeface="Times New Roman" panose="02020603050405020304" pitchFamily="18" charset="0"/>
                <a:ea typeface="黑体" panose="02010609060101010101" pitchFamily="49" charset="-122"/>
              </a:rPr>
              <a:t>；立即数地址</a:t>
            </a:r>
            <a:r>
              <a:rPr lang="zh-CN" altLang="en-US" sz="2000" b="1" dirty="0">
                <a:solidFill>
                  <a:schemeClr val="tx1"/>
                </a:solidFill>
                <a:latin typeface="Times New Roman" panose="02020603050405020304" pitchFamily="18" charset="0"/>
                <a:ea typeface="黑体" panose="02010609060101010101" pitchFamily="49" charset="-122"/>
              </a:rPr>
              <a:t>送</a:t>
            </a:r>
            <a:r>
              <a:rPr lang="en-US" altLang="zh-CN" sz="2000" b="1" dirty="0">
                <a:solidFill>
                  <a:srgbClr val="C00000"/>
                </a:solidFill>
                <a:latin typeface="Times New Roman" panose="02020603050405020304" pitchFamily="18" charset="0"/>
                <a:ea typeface="黑体" panose="02010609060101010101" pitchFamily="49" charset="-122"/>
              </a:rPr>
              <a:t>MAR</a:t>
            </a:r>
            <a:endParaRPr lang="en-US" altLang="zh-CN" sz="2000" b="1" dirty="0">
              <a:solidFill>
                <a:srgbClr val="C00000"/>
              </a:solidFill>
              <a:ea typeface="黑体" panose="02010609060101010101" pitchFamily="49" charset="-122"/>
            </a:endParaRPr>
          </a:p>
          <a:p>
            <a:pPr marL="0" lvl="0" indent="539750">
              <a:lnSpc>
                <a:spcPct val="150000"/>
              </a:lnSpc>
              <a:spcBef>
                <a:spcPct val="0"/>
              </a:spcBef>
              <a:buNone/>
            </a:pPr>
            <a:r>
              <a:rPr lang="en-US" altLang="zh-CN" sz="2000" b="1" dirty="0">
                <a:solidFill>
                  <a:srgbClr val="C00000"/>
                </a:solidFill>
                <a:latin typeface="Times New Roman" panose="02020603050405020304" pitchFamily="18" charset="0"/>
                <a:ea typeface="黑体" panose="02010609060101010101" pitchFamily="49" charset="-122"/>
              </a:rPr>
              <a:t>ST</a:t>
            </a:r>
            <a:r>
              <a:rPr lang="en-US" altLang="zh-CN" sz="2000" b="1" baseline="-30000" dirty="0">
                <a:solidFill>
                  <a:srgbClr val="C00000"/>
                </a:solidFill>
                <a:latin typeface="Times New Roman" panose="02020603050405020304" pitchFamily="18" charset="0"/>
                <a:ea typeface="黑体" panose="02010609060101010101" pitchFamily="49" charset="-122"/>
              </a:rPr>
              <a:t>1   </a:t>
            </a:r>
            <a:r>
              <a:rPr lang="en-US" altLang="zh-CN" sz="2000" b="1" dirty="0">
                <a:solidFill>
                  <a:srgbClr val="C00000"/>
                </a:solidFill>
                <a:uFillTx/>
                <a:latin typeface="Times New Roman" panose="02020603050405020304" pitchFamily="18" charset="0"/>
                <a:ea typeface="黑体" panose="02010609060101010101" pitchFamily="49" charset="-122"/>
              </a:rPr>
              <a:t>M</a:t>
            </a:r>
            <a:r>
              <a:rPr lang="en-US" altLang="zh-CN" sz="2000" b="1" dirty="0">
                <a:solidFill>
                  <a:srgbClr val="C00000"/>
                </a:solidFill>
                <a:latin typeface="Times New Roman" panose="02020603050405020304" pitchFamily="18" charset="0"/>
                <a:ea typeface="黑体" panose="02010609060101010101" pitchFamily="49" charset="-122"/>
              </a:rPr>
              <a:t>→MDR</a:t>
            </a:r>
            <a:r>
              <a:rPr lang="en-US" altLang="zh-CN" sz="2000" b="1" dirty="0">
                <a:solidFill>
                  <a:srgbClr val="C00000"/>
                </a:solidFill>
                <a:latin typeface="Times New Roman" panose="02020603050405020304" pitchFamily="18" charset="0"/>
                <a:ea typeface="黑体" panose="02010609060101010101" pitchFamily="49" charset="-122"/>
                <a:sym typeface="+mn-ea"/>
              </a:rPr>
              <a:t>→C</a:t>
            </a:r>
            <a:r>
              <a:rPr lang="zh-CN" altLang="en-US" sz="2000" b="1" dirty="0">
                <a:solidFill>
                  <a:srgbClr val="C00000"/>
                </a:solidFill>
                <a:latin typeface="Times New Roman" panose="02020603050405020304" pitchFamily="18" charset="0"/>
                <a:ea typeface="黑体" panose="02010609060101010101" pitchFamily="49" charset="-122"/>
                <a:sym typeface="+mn-ea"/>
              </a:rPr>
              <a:t>；读</a:t>
            </a:r>
            <a:r>
              <a:rPr lang="zh-CN" altLang="en-US" sz="2000" b="1" dirty="0">
                <a:solidFill>
                  <a:srgbClr val="C00000"/>
                </a:solidFill>
                <a:latin typeface="Times New Roman" panose="02020603050405020304" pitchFamily="18" charset="0"/>
                <a:ea typeface="黑体" panose="02010609060101010101" pitchFamily="49" charset="-122"/>
                <a:sym typeface="+mn-ea"/>
              </a:rPr>
              <a:t>立即数</a:t>
            </a:r>
            <a:endParaRPr lang="en-US" altLang="zh-CN" sz="2000" b="1" dirty="0">
              <a:solidFill>
                <a:srgbClr val="C00000"/>
              </a:solidFill>
              <a:ea typeface="黑体" panose="02010609060101010101" pitchFamily="49" charset="-122"/>
            </a:endParaRPr>
          </a:p>
          <a:p>
            <a:pPr marL="0" lvl="0" indent="539750">
              <a:lnSpc>
                <a:spcPct val="150000"/>
              </a:lnSpc>
              <a:spcBef>
                <a:spcPct val="0"/>
              </a:spcBef>
              <a:buNone/>
            </a:pPr>
            <a:r>
              <a:rPr lang="en-US" altLang="zh-CN" sz="2000" b="1" dirty="0">
                <a:solidFill>
                  <a:srgbClr val="C00000"/>
                </a:solidFill>
                <a:latin typeface="Times New Roman" panose="02020603050405020304" pitchFamily="18" charset="0"/>
                <a:ea typeface="黑体" panose="02010609060101010101" pitchFamily="49" charset="-122"/>
              </a:rPr>
              <a:t>ST</a:t>
            </a:r>
            <a:r>
              <a:rPr lang="en-US" altLang="zh-CN" sz="2000" b="1" baseline="-30000" dirty="0">
                <a:solidFill>
                  <a:srgbClr val="C00000"/>
                </a:solidFill>
                <a:latin typeface="Times New Roman" panose="02020603050405020304" pitchFamily="18" charset="0"/>
                <a:ea typeface="黑体" panose="02010609060101010101" pitchFamily="49" charset="-122"/>
              </a:rPr>
              <a:t>2    </a:t>
            </a:r>
            <a:r>
              <a:rPr lang="en-US" altLang="zh-CN" sz="2000" b="1" dirty="0">
                <a:solidFill>
                  <a:srgbClr val="C00000"/>
                </a:solidFill>
                <a:latin typeface="Times New Roman" panose="02020603050405020304" pitchFamily="18" charset="0"/>
                <a:ea typeface="黑体" panose="02010609060101010101" pitchFamily="49" charset="-122"/>
              </a:rPr>
              <a:t>PC+1→Z</a:t>
            </a:r>
            <a:endParaRPr lang="en-US" altLang="zh-CN" sz="2000" b="1" dirty="0">
              <a:solidFill>
                <a:srgbClr val="C00000"/>
              </a:solidFill>
              <a:latin typeface="Times New Roman" panose="02020603050405020304" pitchFamily="18" charset="0"/>
              <a:ea typeface="黑体" panose="02010609060101010101" pitchFamily="49" charset="-122"/>
            </a:endParaRPr>
          </a:p>
          <a:p>
            <a:pPr marL="0" lvl="0" indent="539750">
              <a:lnSpc>
                <a:spcPct val="150000"/>
              </a:lnSpc>
              <a:spcBef>
                <a:spcPct val="0"/>
              </a:spcBef>
              <a:buNone/>
            </a:pPr>
            <a:r>
              <a:rPr lang="en-US" altLang="zh-CN" sz="2000" b="1" dirty="0">
                <a:solidFill>
                  <a:srgbClr val="C00000"/>
                </a:solidFill>
                <a:latin typeface="Times New Roman" panose="02020603050405020304" pitchFamily="18" charset="0"/>
                <a:ea typeface="黑体" panose="02010609060101010101" pitchFamily="49" charset="-122"/>
                <a:sym typeface="+mn-ea"/>
              </a:rPr>
              <a:t>ST</a:t>
            </a:r>
            <a:r>
              <a:rPr lang="en-US" altLang="zh-CN" sz="2000" b="1" baseline="-30000" dirty="0">
                <a:solidFill>
                  <a:srgbClr val="C00000"/>
                </a:solidFill>
                <a:latin typeface="Times New Roman" panose="02020603050405020304" pitchFamily="18" charset="0"/>
                <a:ea typeface="黑体" panose="02010609060101010101" pitchFamily="49" charset="-122"/>
                <a:sym typeface="+mn-ea"/>
              </a:rPr>
              <a:t>3    </a:t>
            </a:r>
            <a:r>
              <a:rPr lang="en-US" altLang="zh-CN" sz="2000" b="1" dirty="0">
                <a:solidFill>
                  <a:srgbClr val="C00000"/>
                </a:solidFill>
                <a:latin typeface="Times New Roman" panose="02020603050405020304" pitchFamily="18" charset="0"/>
                <a:ea typeface="黑体" panose="02010609060101010101" pitchFamily="49" charset="-122"/>
                <a:sym typeface="+mn-ea"/>
              </a:rPr>
              <a:t>Z</a:t>
            </a:r>
            <a:r>
              <a:rPr lang="en-US" altLang="zh-CN" sz="2000" b="1" dirty="0">
                <a:solidFill>
                  <a:srgbClr val="C00000"/>
                </a:solidFill>
                <a:latin typeface="Times New Roman" panose="02020603050405020304" pitchFamily="18" charset="0"/>
                <a:ea typeface="黑体" panose="02010609060101010101" pitchFamily="49" charset="-122"/>
                <a:sym typeface="+mn-ea"/>
              </a:rPr>
              <a:t>→</a:t>
            </a:r>
            <a:r>
              <a:rPr lang="en-US" altLang="zh-CN" sz="2000" b="1" dirty="0">
                <a:solidFill>
                  <a:srgbClr val="C00000"/>
                </a:solidFill>
                <a:latin typeface="Times New Roman" panose="02020603050405020304" pitchFamily="18" charset="0"/>
                <a:ea typeface="黑体" panose="02010609060101010101" pitchFamily="49" charset="-122"/>
                <a:sym typeface="+mn-ea"/>
              </a:rPr>
              <a:t>PC</a:t>
            </a:r>
            <a:endParaRPr lang="en-US" altLang="zh-CN" sz="2000" b="1" dirty="0">
              <a:solidFill>
                <a:srgbClr val="C00000"/>
              </a:solidFill>
              <a:latin typeface="Times New Roman" panose="02020603050405020304" pitchFamily="18" charset="0"/>
              <a:ea typeface="黑体" panose="02010609060101010101" pitchFamily="49" charset="-122"/>
            </a:endParaRPr>
          </a:p>
          <a:p>
            <a:pPr marL="0" lvl="0" indent="539750">
              <a:lnSpc>
                <a:spcPct val="150000"/>
              </a:lnSpc>
              <a:spcBef>
                <a:spcPct val="0"/>
              </a:spcBef>
              <a:buNone/>
            </a:pPr>
            <a:r>
              <a:rPr lang="en-US" altLang="zh-CN" sz="2000" b="1" dirty="0">
                <a:solidFill>
                  <a:srgbClr val="3333FF"/>
                </a:solidFill>
                <a:latin typeface="Times New Roman" panose="02020603050405020304" pitchFamily="18" charset="0"/>
                <a:ea typeface="黑体" panose="02010609060101010101" pitchFamily="49" charset="-122"/>
              </a:rPr>
              <a:t>DT</a:t>
            </a:r>
            <a:r>
              <a:rPr lang="en-US" altLang="zh-CN" sz="2000" b="1" baseline="-30000" dirty="0">
                <a:solidFill>
                  <a:srgbClr val="3333FF"/>
                </a:solidFill>
                <a:latin typeface="Times New Roman" panose="02020603050405020304" pitchFamily="18" charset="0"/>
                <a:ea typeface="黑体" panose="02010609060101010101" pitchFamily="49" charset="-122"/>
              </a:rPr>
              <a:t>0    </a:t>
            </a:r>
            <a:r>
              <a:rPr lang="en-US" altLang="zh-CN" sz="2000" b="1" dirty="0">
                <a:solidFill>
                  <a:srgbClr val="3333FF"/>
                </a:solidFill>
                <a:latin typeface="Times New Roman" panose="02020603050405020304" pitchFamily="18" charset="0"/>
                <a:ea typeface="黑体" panose="02010609060101010101" pitchFamily="49" charset="-122"/>
              </a:rPr>
              <a:t>PC→MAR</a:t>
            </a:r>
            <a:r>
              <a:rPr lang="zh-CN" altLang="en-US" sz="2000" b="1" dirty="0">
                <a:solidFill>
                  <a:srgbClr val="3333FF"/>
                </a:solidFill>
                <a:latin typeface="Times New Roman" panose="02020603050405020304" pitchFamily="18" charset="0"/>
                <a:ea typeface="黑体" panose="02010609060101010101" pitchFamily="49" charset="-122"/>
              </a:rPr>
              <a:t>；</a:t>
            </a:r>
            <a:endParaRPr lang="en-US" altLang="zh-CN" sz="2000" b="1" dirty="0">
              <a:solidFill>
                <a:srgbClr val="3333FF"/>
              </a:solidFill>
              <a:latin typeface="Times New Roman" panose="02020603050405020304" pitchFamily="18" charset="0"/>
              <a:ea typeface="黑体" panose="02010609060101010101" pitchFamily="49" charset="-122"/>
            </a:endParaRPr>
          </a:p>
          <a:p>
            <a:pPr marL="0" lvl="0" indent="539750">
              <a:lnSpc>
                <a:spcPct val="150000"/>
              </a:lnSpc>
              <a:spcBef>
                <a:spcPct val="0"/>
              </a:spcBef>
              <a:buNone/>
            </a:pPr>
            <a:r>
              <a:rPr lang="en-US" altLang="zh-CN" sz="2000" b="1" dirty="0">
                <a:solidFill>
                  <a:srgbClr val="3333FF"/>
                </a:solidFill>
                <a:latin typeface="Times New Roman" panose="02020603050405020304" pitchFamily="18" charset="0"/>
                <a:ea typeface="黑体" panose="02010609060101010101" pitchFamily="49" charset="-122"/>
                <a:sym typeface="+mn-ea"/>
              </a:rPr>
              <a:t>DT</a:t>
            </a:r>
            <a:r>
              <a:rPr lang="en-US" altLang="zh-CN" sz="2000" b="1" baseline="-30000" dirty="0">
                <a:solidFill>
                  <a:srgbClr val="3333FF"/>
                </a:solidFill>
                <a:latin typeface="Times New Roman" panose="02020603050405020304" pitchFamily="18" charset="0"/>
                <a:ea typeface="黑体" panose="02010609060101010101" pitchFamily="49" charset="-122"/>
                <a:sym typeface="+mn-ea"/>
              </a:rPr>
              <a:t>1    </a:t>
            </a:r>
            <a:r>
              <a:rPr lang="en-US" altLang="zh-CN" sz="2000" b="1" dirty="0">
                <a:solidFill>
                  <a:srgbClr val="C00000"/>
                </a:solidFill>
                <a:latin typeface="Times New Roman" panose="02020603050405020304" pitchFamily="18" charset="0"/>
                <a:ea typeface="黑体" panose="02010609060101010101" pitchFamily="49" charset="-122"/>
                <a:sym typeface="+mn-ea"/>
              </a:rPr>
              <a:t>M→MDR→MAR</a:t>
            </a:r>
            <a:r>
              <a:rPr lang="zh-CN" altLang="en-US" sz="2000" b="1" dirty="0">
                <a:solidFill>
                  <a:srgbClr val="3333FF"/>
                </a:solidFill>
                <a:latin typeface="Times New Roman" panose="02020603050405020304" pitchFamily="18" charset="0"/>
                <a:ea typeface="黑体" panose="02010609060101010101" pitchFamily="49" charset="-122"/>
                <a:sym typeface="+mn-ea"/>
              </a:rPr>
              <a:t>，</a:t>
            </a:r>
            <a:r>
              <a:rPr lang="en-US" altLang="zh-CN" sz="2000" b="1" dirty="0">
                <a:solidFill>
                  <a:srgbClr val="3333FF"/>
                </a:solidFill>
                <a:latin typeface="Times New Roman" panose="02020603050405020304" pitchFamily="18" charset="0"/>
                <a:ea typeface="黑体" panose="02010609060101010101" pitchFamily="49" charset="-122"/>
                <a:sym typeface="+mn-ea"/>
              </a:rPr>
              <a:t>PC+1→PC</a:t>
            </a:r>
            <a:r>
              <a:rPr lang="zh-CN" altLang="en-US" sz="2000" b="1" dirty="0">
                <a:solidFill>
                  <a:srgbClr val="3333FF"/>
                </a:solidFill>
                <a:latin typeface="Times New Roman" panose="02020603050405020304" pitchFamily="18" charset="0"/>
                <a:ea typeface="黑体" panose="02010609060101010101" pitchFamily="49" charset="-122"/>
                <a:sym typeface="+mn-ea"/>
              </a:rPr>
              <a:t>；</a:t>
            </a:r>
            <a:r>
              <a:rPr lang="zh-CN" altLang="en-US" sz="2000" b="1" dirty="0">
                <a:solidFill>
                  <a:srgbClr val="C00000"/>
                </a:solidFill>
                <a:latin typeface="Times New Roman" panose="02020603050405020304" pitchFamily="18" charset="0"/>
                <a:ea typeface="黑体" panose="02010609060101010101" pitchFamily="49" charset="-122"/>
                <a:sym typeface="+mn-ea"/>
              </a:rPr>
              <a:t>读目的地址</a:t>
            </a:r>
            <a:r>
              <a:rPr lang="zh-CN" altLang="en-US" sz="2000" b="1" dirty="0">
                <a:solidFill>
                  <a:schemeClr val="tx1"/>
                </a:solidFill>
                <a:latin typeface="Times New Roman" panose="02020603050405020304" pitchFamily="18" charset="0"/>
                <a:ea typeface="黑体" panose="02010609060101010101" pitchFamily="49" charset="-122"/>
                <a:sym typeface="+mn-ea"/>
              </a:rPr>
              <a:t>和</a:t>
            </a:r>
            <a:r>
              <a:rPr lang="en-US" altLang="zh-CN" sz="2000" b="1" dirty="0">
                <a:solidFill>
                  <a:srgbClr val="3333FF"/>
                </a:solidFill>
                <a:latin typeface="Times New Roman" panose="02020603050405020304" pitchFamily="18" charset="0"/>
                <a:ea typeface="黑体" panose="02010609060101010101" pitchFamily="49" charset="-122"/>
                <a:sym typeface="+mn-ea"/>
              </a:rPr>
              <a:t>PC</a:t>
            </a:r>
            <a:r>
              <a:rPr lang="zh-CN" altLang="en-US" sz="2000" b="1" dirty="0">
                <a:solidFill>
                  <a:srgbClr val="3333FF"/>
                </a:solidFill>
                <a:latin typeface="Times New Roman" panose="02020603050405020304" pitchFamily="18" charset="0"/>
                <a:ea typeface="黑体" panose="02010609060101010101" pitchFamily="49" charset="-122"/>
                <a:sym typeface="+mn-ea"/>
              </a:rPr>
              <a:t>加</a:t>
            </a:r>
            <a:r>
              <a:rPr lang="en-US" altLang="zh-CN" sz="2000" b="1" dirty="0">
                <a:solidFill>
                  <a:srgbClr val="3333FF"/>
                </a:solidFill>
                <a:latin typeface="Times New Roman" panose="02020603050405020304" pitchFamily="18" charset="0"/>
                <a:ea typeface="黑体" panose="02010609060101010101" pitchFamily="49" charset="-122"/>
                <a:sym typeface="+mn-ea"/>
              </a:rPr>
              <a:t>1</a:t>
            </a:r>
            <a:endParaRPr lang="en-US" altLang="zh-CN" sz="2000" b="1" dirty="0">
              <a:solidFill>
                <a:srgbClr val="3333FF"/>
              </a:solidFill>
              <a:latin typeface="Times New Roman" panose="02020603050405020304" pitchFamily="18" charset="0"/>
              <a:ea typeface="黑体" panose="02010609060101010101" pitchFamily="49" charset="-122"/>
              <a:sym typeface="+mn-ea"/>
            </a:endParaRPr>
          </a:p>
          <a:p>
            <a:pPr marL="0" lvl="0" indent="539750">
              <a:lnSpc>
                <a:spcPct val="150000"/>
              </a:lnSpc>
              <a:spcBef>
                <a:spcPct val="0"/>
              </a:spcBef>
              <a:buNone/>
            </a:pPr>
            <a:r>
              <a:rPr lang="en-US" altLang="zh-CN" sz="2000" b="1" dirty="0">
                <a:solidFill>
                  <a:srgbClr val="3333FF"/>
                </a:solidFill>
                <a:latin typeface="Times New Roman" panose="02020603050405020304" pitchFamily="18" charset="0"/>
                <a:ea typeface="黑体" panose="02010609060101010101" pitchFamily="49" charset="-122"/>
                <a:sym typeface="+mn-ea"/>
              </a:rPr>
              <a:t>DT</a:t>
            </a:r>
            <a:r>
              <a:rPr lang="en-US" altLang="zh-CN" sz="2000" b="1" baseline="-30000" dirty="0">
                <a:solidFill>
                  <a:srgbClr val="3333FF"/>
                </a:solidFill>
                <a:latin typeface="Times New Roman" panose="02020603050405020304" pitchFamily="18" charset="0"/>
                <a:ea typeface="黑体" panose="02010609060101010101" pitchFamily="49" charset="-122"/>
                <a:sym typeface="+mn-ea"/>
              </a:rPr>
              <a:t>0    </a:t>
            </a:r>
            <a:r>
              <a:rPr lang="en-US" altLang="zh-CN" sz="2000" b="1" dirty="0">
                <a:solidFill>
                  <a:srgbClr val="3333FF"/>
                </a:solidFill>
                <a:uFillTx/>
                <a:latin typeface="Times New Roman" panose="02020603050405020304" pitchFamily="18" charset="0"/>
                <a:ea typeface="黑体" panose="02010609060101010101" pitchFamily="49" charset="-122"/>
                <a:sym typeface="+mn-ea"/>
              </a:rPr>
              <a:t>M</a:t>
            </a:r>
            <a:r>
              <a:rPr lang="en-US" altLang="zh-CN" sz="2000" b="1" dirty="0">
                <a:solidFill>
                  <a:srgbClr val="3333FF"/>
                </a:solidFill>
                <a:latin typeface="Times New Roman" panose="02020603050405020304" pitchFamily="18" charset="0"/>
                <a:ea typeface="黑体" panose="02010609060101010101" pitchFamily="49" charset="-122"/>
                <a:sym typeface="+mn-ea"/>
              </a:rPr>
              <a:t>→MDR</a:t>
            </a:r>
            <a:r>
              <a:rPr lang="en-US" altLang="zh-CN" sz="2000" b="1" dirty="0">
                <a:solidFill>
                  <a:srgbClr val="3333FF"/>
                </a:solidFill>
                <a:latin typeface="Times New Roman" panose="02020603050405020304" pitchFamily="18" charset="0"/>
                <a:ea typeface="黑体" panose="02010609060101010101" pitchFamily="49" charset="-122"/>
                <a:sym typeface="+mn-ea"/>
              </a:rPr>
              <a:t>→D</a:t>
            </a:r>
            <a:r>
              <a:rPr lang="zh-CN" altLang="en-US" sz="2000" b="1" dirty="0">
                <a:solidFill>
                  <a:srgbClr val="3333FF"/>
                </a:solidFill>
                <a:latin typeface="Times New Roman" panose="02020603050405020304" pitchFamily="18" charset="0"/>
                <a:ea typeface="黑体" panose="02010609060101010101" pitchFamily="49" charset="-122"/>
                <a:sym typeface="+mn-ea"/>
              </a:rPr>
              <a:t>；读目的操作数</a:t>
            </a:r>
            <a:endParaRPr lang="en-US" altLang="zh-CN" sz="2000" b="1" dirty="0">
              <a:solidFill>
                <a:srgbClr val="3333FF"/>
              </a:solidFill>
              <a:latin typeface="Times New Roman" panose="02020603050405020304" pitchFamily="18" charset="0"/>
              <a:ea typeface="黑体" panose="02010609060101010101" pitchFamily="49" charset="-122"/>
              <a:sym typeface="+mn-ea"/>
            </a:endParaRPr>
          </a:p>
          <a:p>
            <a:pPr marL="0" lvl="0" indent="539750">
              <a:lnSpc>
                <a:spcPct val="150000"/>
              </a:lnSpc>
              <a:spcBef>
                <a:spcPct val="0"/>
              </a:spcBef>
              <a:buNone/>
            </a:pPr>
            <a:r>
              <a:rPr lang="en-US" altLang="zh-CN" sz="2000" b="1" dirty="0">
                <a:solidFill>
                  <a:srgbClr val="C00000"/>
                </a:solidFill>
                <a:latin typeface="Times New Roman" panose="02020603050405020304" pitchFamily="18" charset="0"/>
                <a:ea typeface="黑体" panose="02010609060101010101" pitchFamily="49" charset="-122"/>
              </a:rPr>
              <a:t>ET</a:t>
            </a:r>
            <a:r>
              <a:rPr lang="en-US" altLang="zh-CN" sz="2000" b="1" baseline="-30000" dirty="0">
                <a:solidFill>
                  <a:srgbClr val="C00000"/>
                </a:solidFill>
                <a:latin typeface="Times New Roman" panose="02020603050405020304" pitchFamily="18" charset="0"/>
                <a:ea typeface="黑体" panose="02010609060101010101" pitchFamily="49" charset="-122"/>
              </a:rPr>
              <a:t>0     </a:t>
            </a:r>
            <a:r>
              <a:rPr lang="en-US" altLang="zh-CN" sz="2000" b="1" dirty="0">
                <a:solidFill>
                  <a:srgbClr val="C00000"/>
                </a:solidFill>
                <a:latin typeface="Times New Roman" panose="02020603050405020304" pitchFamily="18" charset="0"/>
                <a:ea typeface="黑体" panose="02010609060101010101" pitchFamily="49" charset="-122"/>
              </a:rPr>
              <a:t>D - </a:t>
            </a:r>
            <a:r>
              <a:rPr lang="en-US" altLang="zh-CN" sz="2000" b="1" dirty="0">
                <a:solidFill>
                  <a:srgbClr val="C00000"/>
                </a:solidFill>
                <a:latin typeface="Times New Roman" panose="02020603050405020304" pitchFamily="18" charset="0"/>
                <a:ea typeface="黑体" panose="02010609060101010101" pitchFamily="49" charset="-122"/>
                <a:sym typeface="+mn-ea"/>
              </a:rPr>
              <a:t>C</a:t>
            </a:r>
            <a:r>
              <a:rPr lang="en-US" altLang="zh-CN" sz="2000" b="1" dirty="0">
                <a:solidFill>
                  <a:srgbClr val="C00000"/>
                </a:solidFill>
                <a:latin typeface="Times New Roman" panose="02020603050405020304" pitchFamily="18" charset="0"/>
                <a:ea typeface="黑体" panose="02010609060101010101" pitchFamily="49" charset="-122"/>
              </a:rPr>
              <a:t>→Z</a:t>
            </a:r>
            <a:endParaRPr lang="en-US" altLang="zh-CN" sz="2000" b="1" dirty="0">
              <a:solidFill>
                <a:srgbClr val="C00000"/>
              </a:solidFill>
              <a:latin typeface="Times New Roman" panose="02020603050405020304" pitchFamily="18" charset="0"/>
              <a:ea typeface="黑体" panose="02010609060101010101" pitchFamily="49" charset="-122"/>
            </a:endParaRPr>
          </a:p>
          <a:p>
            <a:pPr marL="0" lvl="0" indent="539750">
              <a:lnSpc>
                <a:spcPct val="150000"/>
              </a:lnSpc>
              <a:spcBef>
                <a:spcPct val="0"/>
              </a:spcBef>
              <a:buNone/>
            </a:pPr>
            <a:r>
              <a:rPr lang="en-US" altLang="zh-CN" sz="2000" b="1" dirty="0">
                <a:solidFill>
                  <a:srgbClr val="C00000"/>
                </a:solidFill>
                <a:latin typeface="Times New Roman" panose="02020603050405020304" pitchFamily="18" charset="0"/>
                <a:ea typeface="黑体" panose="02010609060101010101" pitchFamily="49" charset="-122"/>
                <a:sym typeface="+mn-ea"/>
              </a:rPr>
              <a:t>ET</a:t>
            </a:r>
            <a:r>
              <a:rPr lang="en-US" altLang="zh-CN" sz="2000" b="1" baseline="-30000" dirty="0">
                <a:solidFill>
                  <a:srgbClr val="C00000"/>
                </a:solidFill>
                <a:latin typeface="Times New Roman" panose="02020603050405020304" pitchFamily="18" charset="0"/>
                <a:ea typeface="黑体" panose="02010609060101010101" pitchFamily="49" charset="-122"/>
                <a:sym typeface="+mn-ea"/>
              </a:rPr>
              <a:t>1     </a:t>
            </a:r>
            <a:r>
              <a:rPr lang="en-US" altLang="zh-CN" sz="2000" b="1" dirty="0">
                <a:solidFill>
                  <a:srgbClr val="C00000"/>
                </a:solidFill>
                <a:latin typeface="Times New Roman" panose="02020603050405020304" pitchFamily="18" charset="0"/>
                <a:ea typeface="黑体" panose="02010609060101010101" pitchFamily="49" charset="-122"/>
                <a:sym typeface="+mn-ea"/>
              </a:rPr>
              <a:t>Z</a:t>
            </a:r>
            <a:r>
              <a:rPr lang="en-US" altLang="zh-CN" sz="2000" b="1" dirty="0">
                <a:solidFill>
                  <a:srgbClr val="C00000"/>
                </a:solidFill>
                <a:latin typeface="Times New Roman" panose="02020603050405020304" pitchFamily="18" charset="0"/>
                <a:ea typeface="黑体" panose="02010609060101010101" pitchFamily="49" charset="-122"/>
                <a:sym typeface="+mn-ea"/>
              </a:rPr>
              <a:t>→MDR</a:t>
            </a:r>
            <a:endParaRPr lang="en-US" altLang="zh-CN" sz="2000" b="1" dirty="0">
              <a:solidFill>
                <a:srgbClr val="C00000"/>
              </a:solidFill>
              <a:latin typeface="Times New Roman" panose="02020603050405020304" pitchFamily="18" charset="0"/>
              <a:ea typeface="黑体" panose="02010609060101010101" pitchFamily="49" charset="-122"/>
              <a:sym typeface="+mn-ea"/>
            </a:endParaRPr>
          </a:p>
          <a:p>
            <a:pPr marL="0" lvl="0" indent="539750">
              <a:lnSpc>
                <a:spcPct val="150000"/>
              </a:lnSpc>
              <a:spcBef>
                <a:spcPct val="0"/>
              </a:spcBef>
              <a:buNone/>
            </a:pPr>
            <a:r>
              <a:rPr lang="en-US" altLang="zh-CN" sz="2000" b="1" dirty="0">
                <a:solidFill>
                  <a:srgbClr val="C00000"/>
                </a:solidFill>
                <a:latin typeface="Times New Roman" panose="02020603050405020304" pitchFamily="18" charset="0"/>
                <a:ea typeface="黑体" panose="02010609060101010101" pitchFamily="49" charset="-122"/>
              </a:rPr>
              <a:t>ET</a:t>
            </a:r>
            <a:r>
              <a:rPr lang="en-US" altLang="zh-CN" sz="2000" b="1" baseline="-30000" dirty="0">
                <a:solidFill>
                  <a:srgbClr val="C00000"/>
                </a:solidFill>
                <a:latin typeface="Times New Roman" panose="02020603050405020304" pitchFamily="18" charset="0"/>
                <a:ea typeface="黑体" panose="02010609060101010101" pitchFamily="49" charset="-122"/>
              </a:rPr>
              <a:t>2</a:t>
            </a:r>
            <a:r>
              <a:rPr lang="en-US" altLang="zh-CN" sz="2000" b="1" baseline="-30000" dirty="0">
                <a:solidFill>
                  <a:srgbClr val="C00000"/>
                </a:solidFill>
                <a:latin typeface="Times New Roman" panose="02020603050405020304" pitchFamily="18" charset="0"/>
                <a:ea typeface="黑体" panose="02010609060101010101" pitchFamily="49" charset="-122"/>
              </a:rPr>
              <a:t>     </a:t>
            </a:r>
            <a:r>
              <a:rPr lang="en-US" altLang="zh-CN" sz="2000" b="1" dirty="0">
                <a:solidFill>
                  <a:srgbClr val="C00000"/>
                </a:solidFill>
                <a:latin typeface="Times New Roman" panose="02020603050405020304" pitchFamily="18" charset="0"/>
                <a:ea typeface="黑体" panose="02010609060101010101" pitchFamily="49" charset="-122"/>
              </a:rPr>
              <a:t>MDR→M</a:t>
            </a:r>
            <a:endParaRPr lang="en-US" altLang="zh-CN" sz="2000" b="1" dirty="0">
              <a:solidFill>
                <a:srgbClr val="C00000"/>
              </a:solidFill>
              <a:ea typeface="黑体" panose="02010609060101010101" pitchFamily="49" charset="-122"/>
            </a:endParaRPr>
          </a:p>
        </p:txBody>
      </p:sp>
      <p:sp>
        <p:nvSpPr>
          <p:cNvPr id="26" name="矩形 25"/>
          <p:cNvSpPr/>
          <p:nvPr/>
        </p:nvSpPr>
        <p:spPr>
          <a:xfrm>
            <a:off x="6948170" y="1412875"/>
            <a:ext cx="1584325" cy="32283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TextBox 9"/>
          <p:cNvSpPr txBox="1"/>
          <p:nvPr/>
        </p:nvSpPr>
        <p:spPr>
          <a:xfrm>
            <a:off x="7272020" y="2451100"/>
            <a:ext cx="1068070" cy="337185"/>
          </a:xfrm>
          <a:prstGeom prst="rect">
            <a:avLst/>
          </a:prstGeom>
          <a:noFill/>
          <a:ln>
            <a:noFill/>
          </a:ln>
        </p:spPr>
        <p:txBody>
          <a:bodyPr wrap="square" rtlCol="0">
            <a:spAutoFit/>
          </a:bodyPr>
          <a:p>
            <a:r>
              <a:rPr lang="zh-CN" altLang="en-US" sz="1600" b="1" dirty="0" smtClean="0">
                <a:solidFill>
                  <a:srgbClr val="C00000"/>
                </a:solidFill>
              </a:rPr>
              <a:t>立即数</a:t>
            </a:r>
            <a:endParaRPr lang="zh-CN" altLang="en-US" sz="1600" b="1" dirty="0" smtClean="0">
              <a:solidFill>
                <a:srgbClr val="C00000"/>
              </a:solidFill>
            </a:endParaRPr>
          </a:p>
        </p:txBody>
      </p:sp>
      <p:cxnSp>
        <p:nvCxnSpPr>
          <p:cNvPr id="31" name="直接连接符 30"/>
          <p:cNvCxnSpPr/>
          <p:nvPr/>
        </p:nvCxnSpPr>
        <p:spPr>
          <a:xfrm>
            <a:off x="6938010" y="2188210"/>
            <a:ext cx="1584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6938010" y="2476500"/>
            <a:ext cx="1584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927850" y="2787015"/>
            <a:ext cx="1584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927850" y="3074670"/>
            <a:ext cx="1584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2"/>
          <p:cNvSpPr txBox="1"/>
          <p:nvPr/>
        </p:nvSpPr>
        <p:spPr>
          <a:xfrm>
            <a:off x="7077710" y="1019810"/>
            <a:ext cx="1220470" cy="398780"/>
          </a:xfrm>
          <a:prstGeom prst="rect">
            <a:avLst/>
          </a:prstGeom>
          <a:noFill/>
          <a:ln>
            <a:noFill/>
          </a:ln>
        </p:spPr>
        <p:txBody>
          <a:bodyPr wrap="square" rtlCol="0">
            <a:spAutoFit/>
          </a:bodyPr>
          <a:p>
            <a:r>
              <a:rPr lang="zh-CN" altLang="en-US" sz="2000" b="1" dirty="0" smtClean="0"/>
              <a:t>主</a:t>
            </a:r>
            <a:r>
              <a:rPr lang="zh-CN" altLang="en-US" sz="2000" b="1" dirty="0" smtClean="0"/>
              <a:t>存储器</a:t>
            </a:r>
            <a:endParaRPr lang="zh-CN" altLang="en-US" sz="2000" b="1" dirty="0" smtClean="0"/>
          </a:p>
        </p:txBody>
      </p:sp>
      <p:sp>
        <p:nvSpPr>
          <p:cNvPr id="9" name="TextBox 9"/>
          <p:cNvSpPr txBox="1"/>
          <p:nvPr/>
        </p:nvSpPr>
        <p:spPr>
          <a:xfrm>
            <a:off x="7011670" y="2162175"/>
            <a:ext cx="1556385" cy="337185"/>
          </a:xfrm>
          <a:prstGeom prst="rect">
            <a:avLst/>
          </a:prstGeom>
          <a:noFill/>
          <a:ln>
            <a:noFill/>
          </a:ln>
        </p:spPr>
        <p:txBody>
          <a:bodyPr wrap="square" rtlCol="0">
            <a:spAutoFit/>
          </a:bodyPr>
          <a:p>
            <a:r>
              <a:rPr lang="zh-CN" altLang="en-US" sz="1600" b="1" dirty="0" smtClean="0">
                <a:solidFill>
                  <a:srgbClr val="3333FF"/>
                </a:solidFill>
              </a:rPr>
              <a:t>操作码与寻址</a:t>
            </a:r>
            <a:endParaRPr lang="zh-CN" altLang="en-US" sz="1600" b="1" dirty="0" smtClean="0">
              <a:solidFill>
                <a:srgbClr val="3333FF"/>
              </a:solidFill>
            </a:endParaRPr>
          </a:p>
        </p:txBody>
      </p:sp>
      <p:sp>
        <p:nvSpPr>
          <p:cNvPr id="30" name="TextBox 9"/>
          <p:cNvSpPr txBox="1"/>
          <p:nvPr/>
        </p:nvSpPr>
        <p:spPr>
          <a:xfrm>
            <a:off x="7091680" y="3074670"/>
            <a:ext cx="1555750" cy="337185"/>
          </a:xfrm>
          <a:prstGeom prst="rect">
            <a:avLst/>
          </a:prstGeom>
          <a:noFill/>
          <a:ln>
            <a:noFill/>
          </a:ln>
        </p:spPr>
        <p:txBody>
          <a:bodyPr wrap="square" rtlCol="0">
            <a:spAutoFit/>
          </a:bodyPr>
          <a:p>
            <a:r>
              <a:rPr lang="zh-CN" altLang="en-US" sz="1600" b="1" dirty="0" smtClean="0"/>
              <a:t>下一条</a:t>
            </a:r>
            <a:r>
              <a:rPr lang="zh-CN" altLang="en-US" sz="1600" b="1" dirty="0" smtClean="0"/>
              <a:t>指令</a:t>
            </a:r>
            <a:endParaRPr lang="zh-CN" altLang="en-US" sz="1600" b="1" dirty="0" smtClean="0"/>
          </a:p>
        </p:txBody>
      </p:sp>
      <p:sp>
        <p:nvSpPr>
          <p:cNvPr id="38" name="右大括号 37"/>
          <p:cNvSpPr/>
          <p:nvPr/>
        </p:nvSpPr>
        <p:spPr>
          <a:xfrm>
            <a:off x="8521700" y="2162175"/>
            <a:ext cx="264795" cy="903605"/>
          </a:xfrm>
          <a:prstGeom prst="rightBrace">
            <a:avLst/>
          </a:prstGeom>
          <a:noFill/>
          <a:ln w="28575" cap="flat" cmpd="sng" algn="ctr">
            <a:solidFill>
              <a:srgbClr val="000000"/>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43" name="文本框 42"/>
          <p:cNvSpPr txBox="1"/>
          <p:nvPr/>
        </p:nvSpPr>
        <p:spPr>
          <a:xfrm>
            <a:off x="8676005" y="2188210"/>
            <a:ext cx="636270" cy="8299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当前机器指令</a:t>
            </a:r>
            <a:endParaRPr lang="zh-CN" altLang="en-US" sz="1600">
              <a:latin typeface="宋体" panose="02010600030101010101" pitchFamily="2" charset="-122"/>
              <a:ea typeface="宋体" panose="02010600030101010101" pitchFamily="2" charset="-122"/>
            </a:endParaRPr>
          </a:p>
        </p:txBody>
      </p:sp>
      <p:cxnSp>
        <p:nvCxnSpPr>
          <p:cNvPr id="99" name="直接连接符 98"/>
          <p:cNvCxnSpPr/>
          <p:nvPr/>
        </p:nvCxnSpPr>
        <p:spPr>
          <a:xfrm>
            <a:off x="6948170" y="3961130"/>
            <a:ext cx="1584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6948170" y="4293235"/>
            <a:ext cx="1584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6948170" y="3404235"/>
            <a:ext cx="1584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TextBox 9"/>
          <p:cNvSpPr txBox="1"/>
          <p:nvPr/>
        </p:nvSpPr>
        <p:spPr>
          <a:xfrm>
            <a:off x="6914515" y="2787015"/>
            <a:ext cx="1761490" cy="337185"/>
          </a:xfrm>
          <a:prstGeom prst="rect">
            <a:avLst/>
          </a:prstGeom>
          <a:noFill/>
          <a:ln>
            <a:noFill/>
          </a:ln>
        </p:spPr>
        <p:txBody>
          <a:bodyPr wrap="square" rtlCol="0">
            <a:spAutoFit/>
          </a:bodyPr>
          <a:p>
            <a:r>
              <a:rPr lang="zh-CN" altLang="en-US" sz="1600" b="1" dirty="0" smtClean="0">
                <a:solidFill>
                  <a:srgbClr val="3333FF"/>
                </a:solidFill>
              </a:rPr>
              <a:t>目的操作数地址</a:t>
            </a:r>
            <a:endParaRPr lang="zh-CN" altLang="en-US" sz="1600" b="1" dirty="0" smtClean="0">
              <a:solidFill>
                <a:srgbClr val="3333FF"/>
              </a:solidFill>
            </a:endParaRPr>
          </a:p>
        </p:txBody>
      </p:sp>
      <p:cxnSp>
        <p:nvCxnSpPr>
          <p:cNvPr id="19" name="肘形连接符 18"/>
          <p:cNvCxnSpPr/>
          <p:nvPr/>
        </p:nvCxnSpPr>
        <p:spPr>
          <a:xfrm rot="5400000" flipV="1">
            <a:off x="6130925" y="1557020"/>
            <a:ext cx="359410" cy="1223645"/>
          </a:xfrm>
          <a:prstGeom prst="bentConnector2">
            <a:avLst/>
          </a:prstGeom>
          <a:solidFill>
            <a:srgbClr val="FFFF00"/>
          </a:solidFill>
          <a:ln w="12700" cap="flat" cmpd="sng" algn="ctr">
            <a:solidFill>
              <a:schemeClr val="tx1"/>
            </a:solidFill>
            <a:prstDash val="dash"/>
            <a:round/>
            <a:headEnd type="none" w="med" len="med"/>
            <a:tailEnd type="arrow" w="med" len="med"/>
          </a:ln>
        </p:spPr>
      </p:cxnSp>
      <p:sp>
        <p:nvSpPr>
          <p:cNvPr id="49" name="文本框 48"/>
          <p:cNvSpPr txBox="1"/>
          <p:nvPr/>
        </p:nvSpPr>
        <p:spPr>
          <a:xfrm>
            <a:off x="8495030" y="1346200"/>
            <a:ext cx="720090" cy="306705"/>
          </a:xfrm>
          <a:prstGeom prst="rect">
            <a:avLst/>
          </a:prstGeom>
          <a:noFill/>
        </p:spPr>
        <p:txBody>
          <a:bodyPr wrap="none" rtlCol="0" anchor="t">
            <a:spAutoFit/>
          </a:bodyPr>
          <a:p>
            <a:r>
              <a:rPr lang="zh-CN" altLang="en-US" sz="1400">
                <a:solidFill>
                  <a:schemeClr val="tx1"/>
                </a:solidFill>
                <a:latin typeface="宋体" panose="02010600030101010101" pitchFamily="2" charset="-122"/>
                <a:ea typeface="宋体" panose="02010600030101010101" pitchFamily="2" charset="-122"/>
                <a:sym typeface="+mn-ea"/>
              </a:rPr>
              <a:t>低地址</a:t>
            </a:r>
            <a:endParaRPr lang="zh-CN" altLang="en-US" sz="1400">
              <a:solidFill>
                <a:schemeClr val="tx1"/>
              </a:solidFill>
              <a:latin typeface="宋体" panose="02010600030101010101" pitchFamily="2" charset="-122"/>
              <a:ea typeface="宋体" panose="02010600030101010101" pitchFamily="2" charset="-122"/>
              <a:sym typeface="+mn-ea"/>
            </a:endParaRPr>
          </a:p>
        </p:txBody>
      </p:sp>
      <p:sp>
        <p:nvSpPr>
          <p:cNvPr id="23" name="文本框 22"/>
          <p:cNvSpPr txBox="1"/>
          <p:nvPr/>
        </p:nvSpPr>
        <p:spPr>
          <a:xfrm>
            <a:off x="4398645" y="1558290"/>
            <a:ext cx="439420" cy="398780"/>
          </a:xfrm>
          <a:prstGeom prst="rect">
            <a:avLst/>
          </a:prstGeom>
          <a:noFill/>
        </p:spPr>
        <p:txBody>
          <a:bodyPr wrap="none" rtlCol="0" anchor="t">
            <a:spAutoFit/>
          </a:bodyPr>
          <a:p>
            <a:r>
              <a:rPr lang="en-US" altLang="zh-CN">
                <a:solidFill>
                  <a:schemeClr val="tx1"/>
                </a:solidFill>
                <a:latin typeface="宋体" panose="02010600030101010101" pitchFamily="2" charset="-122"/>
                <a:ea typeface="宋体" panose="02010600030101010101" pitchFamily="2" charset="-122"/>
                <a:sym typeface="+mn-ea"/>
              </a:rPr>
              <a:t>PC</a:t>
            </a:r>
            <a:endParaRPr lang="en-US" altLang="zh-CN">
              <a:solidFill>
                <a:schemeClr val="tx1"/>
              </a:solidFill>
              <a:latin typeface="宋体" panose="02010600030101010101" pitchFamily="2" charset="-122"/>
              <a:ea typeface="宋体" panose="02010600030101010101" pitchFamily="2" charset="-122"/>
              <a:sym typeface="+mn-ea"/>
            </a:endParaRPr>
          </a:p>
        </p:txBody>
      </p:sp>
      <p:sp>
        <p:nvSpPr>
          <p:cNvPr id="24" name="文本框 23"/>
          <p:cNvSpPr txBox="1"/>
          <p:nvPr/>
        </p:nvSpPr>
        <p:spPr>
          <a:xfrm>
            <a:off x="4813300" y="1620520"/>
            <a:ext cx="1821815" cy="368300"/>
          </a:xfrm>
          <a:prstGeom prst="rect">
            <a:avLst/>
          </a:prstGeom>
          <a:noFill/>
          <a:ln>
            <a:solidFill>
              <a:schemeClr val="tx1"/>
            </a:solidFill>
          </a:ln>
        </p:spPr>
        <p:txBody>
          <a:bodyPr wrap="square" rtlCol="0">
            <a:spAutoFit/>
          </a:bodyPr>
          <a:p>
            <a:pPr algn="l"/>
            <a:r>
              <a:rPr lang="en-US" altLang="zh-CN" sz="1800">
                <a:ln>
                  <a:noFill/>
                </a:ln>
                <a:solidFill>
                  <a:srgbClr val="3333FF"/>
                </a:solidFill>
                <a:latin typeface="宋体" panose="02010600030101010101" pitchFamily="2" charset="-122"/>
                <a:ea typeface="宋体" panose="02010600030101010101" pitchFamily="2" charset="-122"/>
              </a:rPr>
              <a:t> </a:t>
            </a:r>
            <a:r>
              <a:rPr lang="zh-CN" altLang="en-US" sz="1800">
                <a:ln>
                  <a:noFill/>
                </a:ln>
                <a:solidFill>
                  <a:schemeClr val="tx1"/>
                </a:solidFill>
                <a:latin typeface="宋体" panose="02010600030101010101" pitchFamily="2" charset="-122"/>
                <a:ea typeface="宋体" panose="02010600030101010101" pitchFamily="2" charset="-122"/>
              </a:rPr>
              <a:t>当前指令地址</a:t>
            </a:r>
            <a:endParaRPr lang="zh-CN" altLang="en-US" sz="1800">
              <a:ln>
                <a:noFill/>
              </a:ln>
              <a:solidFill>
                <a:schemeClr val="tx1"/>
              </a:solidFill>
              <a:latin typeface="宋体" panose="02010600030101010101" pitchFamily="2" charset="-122"/>
              <a:ea typeface="宋体" panose="02010600030101010101" pitchFamily="2" charset="-122"/>
            </a:endParaRPr>
          </a:p>
        </p:txBody>
      </p:sp>
      <p:cxnSp>
        <p:nvCxnSpPr>
          <p:cNvPr id="37" name="肘形连接符 36"/>
          <p:cNvCxnSpPr/>
          <p:nvPr/>
        </p:nvCxnSpPr>
        <p:spPr>
          <a:xfrm>
            <a:off x="5724525" y="2359025"/>
            <a:ext cx="220980" cy="208915"/>
          </a:xfrm>
          <a:prstGeom prst="bentConnector3">
            <a:avLst>
              <a:gd name="adj1" fmla="val -7183"/>
            </a:avLst>
          </a:prstGeom>
          <a:solidFill>
            <a:srgbClr val="FFFF00"/>
          </a:solidFill>
          <a:ln w="12700" cap="flat" cmpd="sng" algn="ctr">
            <a:solidFill>
              <a:srgbClr val="C00000"/>
            </a:solidFill>
            <a:prstDash val="sysDash"/>
            <a:round/>
            <a:headEnd type="none" w="med" len="med"/>
            <a:tailEnd type="arrow" w="med" len="med"/>
          </a:ln>
        </p:spPr>
      </p:cxnSp>
      <p:sp>
        <p:nvSpPr>
          <p:cNvPr id="48" name="文本框 47"/>
          <p:cNvSpPr txBox="1"/>
          <p:nvPr/>
        </p:nvSpPr>
        <p:spPr>
          <a:xfrm>
            <a:off x="5868035" y="2414905"/>
            <a:ext cx="492125" cy="306705"/>
          </a:xfrm>
          <a:prstGeom prst="rect">
            <a:avLst/>
          </a:prstGeom>
          <a:noFill/>
        </p:spPr>
        <p:txBody>
          <a:bodyPr wrap="square" rtlCol="0">
            <a:spAutoFit/>
          </a:bodyPr>
          <a:p>
            <a:r>
              <a:rPr lang="en-US" altLang="zh-CN" sz="1400">
                <a:solidFill>
                  <a:srgbClr val="C00000"/>
                </a:solidFill>
              </a:rPr>
              <a:t>+1</a:t>
            </a:r>
            <a:endParaRPr lang="en-US" altLang="zh-CN" sz="1400">
              <a:solidFill>
                <a:srgbClr val="C00000"/>
              </a:solidFill>
            </a:endParaRPr>
          </a:p>
        </p:txBody>
      </p:sp>
      <p:cxnSp>
        <p:nvCxnSpPr>
          <p:cNvPr id="4" name="肘形连接符 3"/>
          <p:cNvCxnSpPr>
            <a:endCxn id="104" idx="1"/>
          </p:cNvCxnSpPr>
          <p:nvPr/>
        </p:nvCxnSpPr>
        <p:spPr>
          <a:xfrm>
            <a:off x="6516370" y="2862580"/>
            <a:ext cx="398145" cy="93345"/>
          </a:xfrm>
          <a:prstGeom prst="bentConnector3">
            <a:avLst>
              <a:gd name="adj1" fmla="val 50080"/>
            </a:avLst>
          </a:prstGeom>
          <a:solidFill>
            <a:srgbClr val="FFFF00"/>
          </a:solidFill>
          <a:ln w="12700" cap="flat" cmpd="sng" algn="ctr">
            <a:solidFill>
              <a:srgbClr val="3333FF"/>
            </a:solidFill>
            <a:prstDash val="sysDash"/>
            <a:round/>
            <a:headEnd type="none" w="med" len="med"/>
            <a:tailEnd type="arrow" w="med" len="med"/>
          </a:ln>
        </p:spPr>
      </p:cxnSp>
      <p:cxnSp>
        <p:nvCxnSpPr>
          <p:cNvPr id="5" name="直接箭头连接符 4"/>
          <p:cNvCxnSpPr/>
          <p:nvPr/>
        </p:nvCxnSpPr>
        <p:spPr>
          <a:xfrm>
            <a:off x="6246495" y="2567940"/>
            <a:ext cx="681355" cy="0"/>
          </a:xfrm>
          <a:prstGeom prst="straightConnector1">
            <a:avLst/>
          </a:prstGeom>
          <a:solidFill>
            <a:srgbClr val="FFFF00"/>
          </a:solidFill>
          <a:ln w="12700" cap="flat" cmpd="sng" algn="ctr">
            <a:solidFill>
              <a:srgbClr val="C00000"/>
            </a:solidFill>
            <a:prstDash val="sysDash"/>
            <a:round/>
            <a:headEnd type="none" w="med" len="med"/>
            <a:tailEnd type="arrow" w="med" len="med"/>
          </a:ln>
        </p:spPr>
      </p:cxnSp>
      <p:cxnSp>
        <p:nvCxnSpPr>
          <p:cNvPr id="6" name="肘形连接符 5"/>
          <p:cNvCxnSpPr/>
          <p:nvPr/>
        </p:nvCxnSpPr>
        <p:spPr>
          <a:xfrm>
            <a:off x="6096000" y="2660650"/>
            <a:ext cx="220980" cy="208915"/>
          </a:xfrm>
          <a:prstGeom prst="bentConnector3">
            <a:avLst>
              <a:gd name="adj1" fmla="val -7183"/>
            </a:avLst>
          </a:prstGeom>
          <a:solidFill>
            <a:srgbClr val="FFFF00"/>
          </a:solidFill>
          <a:ln w="12700" cap="flat" cmpd="sng" algn="ctr">
            <a:solidFill>
              <a:srgbClr val="3333FF"/>
            </a:solidFill>
            <a:prstDash val="sysDash"/>
            <a:round/>
            <a:headEnd type="none" w="med" len="med"/>
            <a:tailEnd type="arrow" w="med" len="med"/>
          </a:ln>
        </p:spPr>
      </p:cxnSp>
      <p:sp>
        <p:nvSpPr>
          <p:cNvPr id="7" name="文本框 6"/>
          <p:cNvSpPr txBox="1"/>
          <p:nvPr/>
        </p:nvSpPr>
        <p:spPr>
          <a:xfrm>
            <a:off x="6228080" y="2721610"/>
            <a:ext cx="492125" cy="306705"/>
          </a:xfrm>
          <a:prstGeom prst="rect">
            <a:avLst/>
          </a:prstGeom>
          <a:noFill/>
        </p:spPr>
        <p:txBody>
          <a:bodyPr wrap="square" rtlCol="0">
            <a:spAutoFit/>
          </a:bodyPr>
          <a:p>
            <a:r>
              <a:rPr lang="en-US" altLang="zh-CN" sz="1400">
                <a:solidFill>
                  <a:srgbClr val="3333FF"/>
                </a:solidFill>
              </a:rPr>
              <a:t>+1</a:t>
            </a:r>
            <a:endParaRPr lang="en-US" altLang="zh-CN" sz="1400">
              <a:solidFill>
                <a:srgbClr val="3333FF"/>
              </a:solidFill>
            </a:endParaRPr>
          </a:p>
        </p:txBody>
      </p:sp>
      <p:cxnSp>
        <p:nvCxnSpPr>
          <p:cNvPr id="8" name="肘形连接符 7"/>
          <p:cNvCxnSpPr/>
          <p:nvPr/>
        </p:nvCxnSpPr>
        <p:spPr>
          <a:xfrm>
            <a:off x="6539865" y="3250565"/>
            <a:ext cx="398145" cy="3175"/>
          </a:xfrm>
          <a:prstGeom prst="bentConnector2">
            <a:avLst/>
          </a:prstGeom>
          <a:solidFill>
            <a:srgbClr val="FFFF00"/>
          </a:solidFill>
          <a:ln w="12700" cap="flat" cmpd="sng" algn="ctr">
            <a:solidFill>
              <a:schemeClr val="tx1"/>
            </a:solidFill>
            <a:prstDash val="dash"/>
            <a:round/>
            <a:headEnd type="none" w="med" len="med"/>
            <a:tailEnd type="arrow" w="med" len="med"/>
          </a:ln>
        </p:spPr>
      </p:cxnSp>
      <p:sp>
        <p:nvSpPr>
          <p:cNvPr id="10" name="文本框 9"/>
          <p:cNvSpPr txBox="1"/>
          <p:nvPr/>
        </p:nvSpPr>
        <p:spPr>
          <a:xfrm>
            <a:off x="6228080" y="3074670"/>
            <a:ext cx="492125" cy="306705"/>
          </a:xfrm>
          <a:prstGeom prst="rect">
            <a:avLst/>
          </a:prstGeom>
          <a:noFill/>
        </p:spPr>
        <p:txBody>
          <a:bodyPr wrap="square" rtlCol="0">
            <a:spAutoFit/>
          </a:bodyPr>
          <a:p>
            <a:r>
              <a:rPr lang="en-US" altLang="zh-CN" sz="1400">
                <a:solidFill>
                  <a:schemeClr val="tx1"/>
                </a:solidFill>
              </a:rPr>
              <a:t>+1</a:t>
            </a:r>
            <a:endParaRPr lang="en-US" altLang="zh-CN" sz="1400">
              <a:solidFill>
                <a:schemeClr val="tx1"/>
              </a:solidFill>
            </a:endParaRPr>
          </a:p>
        </p:txBody>
      </p:sp>
      <p:cxnSp>
        <p:nvCxnSpPr>
          <p:cNvPr id="13" name="直接连接符 12"/>
          <p:cNvCxnSpPr/>
          <p:nvPr/>
        </p:nvCxnSpPr>
        <p:spPr>
          <a:xfrm>
            <a:off x="6372225" y="2955925"/>
            <a:ext cx="0" cy="168275"/>
          </a:xfrm>
          <a:prstGeom prst="line">
            <a:avLst/>
          </a:prstGeom>
          <a:solidFill>
            <a:srgbClr val="FFFF00"/>
          </a:solidFill>
          <a:ln w="12700" cap="flat" cmpd="sng" algn="ctr">
            <a:solidFill>
              <a:srgbClr val="000000"/>
            </a:solidFill>
            <a:prstDash val="sysDot"/>
            <a:round/>
            <a:headEnd type="none" w="med" len="med"/>
            <a:tailEnd type="arrow" w="med" len="med"/>
          </a:ln>
        </p:spPr>
      </p:cxnSp>
      <p:cxnSp>
        <p:nvCxnSpPr>
          <p:cNvPr id="16" name="直接箭头连接符 15"/>
          <p:cNvCxnSpPr/>
          <p:nvPr/>
        </p:nvCxnSpPr>
        <p:spPr>
          <a:xfrm>
            <a:off x="4222750" y="2139315"/>
            <a:ext cx="1429385" cy="425450"/>
          </a:xfrm>
          <a:prstGeom prst="straightConnector1">
            <a:avLst/>
          </a:prstGeom>
          <a:solidFill>
            <a:srgbClr val="FFFF00"/>
          </a:solidFill>
          <a:ln w="12700" cap="flat" cmpd="sng" algn="ctr">
            <a:solidFill>
              <a:srgbClr val="C00000"/>
            </a:solidFill>
            <a:prstDash val="dash"/>
            <a:round/>
            <a:headEnd type="none" w="med" len="med"/>
            <a:tailEnd type="arrow" w="med" len="med"/>
          </a:ln>
        </p:spPr>
      </p:cxnSp>
      <p:cxnSp>
        <p:nvCxnSpPr>
          <p:cNvPr id="17" name="直接箭头连接符 16"/>
          <p:cNvCxnSpPr/>
          <p:nvPr/>
        </p:nvCxnSpPr>
        <p:spPr>
          <a:xfrm flipV="1">
            <a:off x="2195830" y="2955925"/>
            <a:ext cx="3900170" cy="544830"/>
          </a:xfrm>
          <a:prstGeom prst="straightConnector1">
            <a:avLst/>
          </a:prstGeom>
          <a:solidFill>
            <a:srgbClr val="FFFF00"/>
          </a:solidFill>
          <a:ln w="12700" cap="flat" cmpd="sng" algn="ctr">
            <a:solidFill>
              <a:srgbClr val="3333FF"/>
            </a:solidFill>
            <a:prstDash val="dash"/>
            <a:round/>
            <a:headEnd type="none" w="med" len="med"/>
            <a:tailEnd type="arrow" w="med" len="med"/>
          </a:ln>
        </p:spPr>
      </p:cxnSp>
      <p:cxnSp>
        <p:nvCxnSpPr>
          <p:cNvPr id="20" name="直接箭头连接符 19"/>
          <p:cNvCxnSpPr/>
          <p:nvPr/>
        </p:nvCxnSpPr>
        <p:spPr>
          <a:xfrm flipV="1">
            <a:off x="4267200" y="3381375"/>
            <a:ext cx="2049780" cy="1405890"/>
          </a:xfrm>
          <a:prstGeom prst="straightConnector1">
            <a:avLst/>
          </a:prstGeom>
          <a:solidFill>
            <a:srgbClr val="FFFF00"/>
          </a:solidFill>
          <a:ln w="12700" cap="flat" cmpd="sng" algn="ctr">
            <a:solidFill>
              <a:srgbClr val="000000"/>
            </a:solidFill>
            <a:prstDash val="dash"/>
            <a:round/>
            <a:headEnd type="none" w="med" len="med"/>
            <a:tailEnd type="arrow" w="med" len="med"/>
          </a:ln>
        </p:spPr>
      </p:cxnSp>
      <p:cxnSp>
        <p:nvCxnSpPr>
          <p:cNvPr id="28" name="直接箭头连接符 27"/>
          <p:cNvCxnSpPr/>
          <p:nvPr/>
        </p:nvCxnSpPr>
        <p:spPr>
          <a:xfrm>
            <a:off x="3347720" y="1743710"/>
            <a:ext cx="1152525" cy="0"/>
          </a:xfrm>
          <a:prstGeom prst="straightConnector1">
            <a:avLst/>
          </a:prstGeom>
          <a:solidFill>
            <a:srgbClr val="FFFF00"/>
          </a:solidFill>
          <a:ln w="12700" cap="flat" cmpd="sng" algn="ctr">
            <a:solidFill>
              <a:srgbClr val="000000"/>
            </a:solidFill>
            <a:prstDash val="dash"/>
            <a:round/>
            <a:headEnd type="none" w="med" len="med"/>
            <a:tailEnd type="arrow" w="med" len="med"/>
          </a:ln>
        </p:spPr>
      </p:cxnSp>
      <p:cxnSp>
        <p:nvCxnSpPr>
          <p:cNvPr id="36" name="肘形连接符 35"/>
          <p:cNvCxnSpPr/>
          <p:nvPr/>
        </p:nvCxnSpPr>
        <p:spPr>
          <a:xfrm flipV="1">
            <a:off x="1296035" y="1388110"/>
            <a:ext cx="2051685" cy="74930"/>
          </a:xfrm>
          <a:prstGeom prst="bentConnector3">
            <a:avLst>
              <a:gd name="adj1" fmla="val -897"/>
            </a:avLst>
          </a:prstGeom>
          <a:solidFill>
            <a:srgbClr val="FFFF00"/>
          </a:solidFill>
          <a:ln w="12700" cap="flat" cmpd="sng" algn="ctr">
            <a:solidFill>
              <a:srgbClr val="000000"/>
            </a:solidFill>
            <a:prstDash val="dash"/>
            <a:round/>
            <a:headEnd type="none" w="med" len="med"/>
            <a:tailEnd type="none" w="med" len="med"/>
          </a:ln>
        </p:spPr>
      </p:cxnSp>
      <p:cxnSp>
        <p:nvCxnSpPr>
          <p:cNvPr id="39" name="直接连接符 38"/>
          <p:cNvCxnSpPr/>
          <p:nvPr/>
        </p:nvCxnSpPr>
        <p:spPr>
          <a:xfrm>
            <a:off x="3347085" y="1372870"/>
            <a:ext cx="635" cy="370840"/>
          </a:xfrm>
          <a:prstGeom prst="line">
            <a:avLst/>
          </a:prstGeom>
          <a:solidFill>
            <a:srgbClr val="FFFF00"/>
          </a:solidFill>
          <a:ln w="12700" cap="flat" cmpd="sng" algn="ctr">
            <a:solidFill>
              <a:srgbClr val="000000"/>
            </a:solidFill>
            <a:prstDash val="dash"/>
            <a:round/>
            <a:headEnd type="none" w="med" len="med"/>
            <a:tailEnd type="none" w="med" len="med"/>
          </a:ln>
        </p:spPr>
      </p:cxnSp>
      <p:sp>
        <p:nvSpPr>
          <p:cNvPr id="2" name="文本框 1"/>
          <p:cNvSpPr txBox="1"/>
          <p:nvPr/>
        </p:nvSpPr>
        <p:spPr>
          <a:xfrm>
            <a:off x="5059045" y="5422900"/>
            <a:ext cx="4156075" cy="1322070"/>
          </a:xfrm>
          <a:prstGeom prst="rect">
            <a:avLst/>
          </a:prstGeom>
          <a:solidFill>
            <a:schemeClr val="bg1">
              <a:lumMod val="95000"/>
            </a:schemeClr>
          </a:solid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以上流程中，由于</a:t>
            </a:r>
            <a:r>
              <a:rPr lang="zh-CN" altLang="en-US">
                <a:solidFill>
                  <a:srgbClr val="C00000"/>
                </a:solidFill>
                <a:latin typeface="宋体" panose="02010600030101010101" pitchFamily="2" charset="-122"/>
                <a:ea typeface="宋体" panose="02010600030101010101" pitchFamily="2" charset="-122"/>
                <a:cs typeface="宋体" panose="02010600030101010101" pitchFamily="2" charset="-122"/>
              </a:rPr>
              <a:t>立即寻址</a:t>
            </a:r>
            <a:r>
              <a:rPr lang="zh-CN" altLang="en-US">
                <a:latin typeface="宋体" panose="02010600030101010101" pitchFamily="2" charset="-122"/>
                <a:ea typeface="宋体" panose="02010600030101010101" pitchFamily="2" charset="-122"/>
                <a:cs typeface="宋体" panose="02010600030101010101" pitchFamily="2" charset="-122"/>
              </a:rPr>
              <a:t>与</a:t>
            </a:r>
            <a:r>
              <a:rPr lang="zh-CN" altLang="en-US">
                <a:solidFill>
                  <a:srgbClr val="C00000"/>
                </a:solidFill>
                <a:latin typeface="宋体" panose="02010600030101010101" pitchFamily="2" charset="-122"/>
                <a:ea typeface="宋体" panose="02010600030101010101" pitchFamily="2" charset="-122"/>
                <a:cs typeface="宋体" panose="02010600030101010101" pitchFamily="2" charset="-122"/>
              </a:rPr>
              <a:t>自增型寄存器间接寻址</a:t>
            </a:r>
            <a:r>
              <a:rPr lang="zh-CN" altLang="en-US">
                <a:latin typeface="宋体" panose="02010600030101010101" pitchFamily="2" charset="-122"/>
                <a:ea typeface="宋体" panose="02010600030101010101" pitchFamily="2" charset="-122"/>
                <a:cs typeface="宋体" panose="02010600030101010101" pitchFamily="2" charset="-122"/>
              </a:rPr>
              <a:t>合并，因此用</a:t>
            </a:r>
            <a:r>
              <a:rPr lang="en-US" altLang="zh-CN">
                <a:solidFill>
                  <a:srgbClr val="C00000"/>
                </a:solidFill>
                <a:latin typeface="宋体" panose="02010600030101010101" pitchFamily="2" charset="-122"/>
                <a:ea typeface="宋体" panose="02010600030101010101" pitchFamily="2" charset="-122"/>
                <a:cs typeface="宋体" panose="02010600030101010101" pitchFamily="2" charset="-122"/>
              </a:rPr>
              <a:t>ST</a:t>
            </a:r>
            <a:r>
              <a:rPr lang="en-US" altLang="zh-CN" baseline="-25000">
                <a:solidFill>
                  <a:srgbClr val="C00000"/>
                </a:solidFill>
                <a:uFillTx/>
                <a:latin typeface="宋体" panose="02010600030101010101" pitchFamily="2" charset="-122"/>
                <a:ea typeface="宋体" panose="02010600030101010101" pitchFamily="2" charset="-122"/>
                <a:cs typeface="宋体" panose="02010600030101010101" pitchFamily="2" charset="-122"/>
              </a:rPr>
              <a:t>2</a:t>
            </a:r>
            <a:r>
              <a:rPr lang="zh-CN" altLang="en-US">
                <a:latin typeface="宋体" panose="02010600030101010101" pitchFamily="2" charset="-122"/>
                <a:ea typeface="宋体" panose="02010600030101010101" pitchFamily="2" charset="-122"/>
                <a:cs typeface="宋体" panose="02010600030101010101" pitchFamily="2" charset="-122"/>
              </a:rPr>
              <a:t>和</a:t>
            </a:r>
            <a:r>
              <a:rPr lang="en-US" altLang="zh-CN">
                <a:solidFill>
                  <a:srgbClr val="C00000"/>
                </a:solidFill>
                <a:latin typeface="宋体" panose="02010600030101010101" pitchFamily="2" charset="-122"/>
                <a:ea typeface="宋体" panose="02010600030101010101" pitchFamily="2" charset="-122"/>
                <a:cs typeface="宋体" panose="02010600030101010101" pitchFamily="2" charset="-122"/>
              </a:rPr>
              <a:t>ST</a:t>
            </a:r>
            <a:r>
              <a:rPr lang="en-US" altLang="zh-CN" baseline="-25000">
                <a:solidFill>
                  <a:srgbClr val="C00000"/>
                </a:solidFill>
                <a:uFillTx/>
                <a:latin typeface="宋体" panose="02010600030101010101" pitchFamily="2" charset="-122"/>
                <a:ea typeface="宋体" panose="02010600030101010101" pitchFamily="2" charset="-122"/>
                <a:cs typeface="宋体" panose="02010600030101010101" pitchFamily="2" charset="-122"/>
              </a:rPr>
              <a:t>3</a:t>
            </a:r>
            <a:r>
              <a:rPr lang="zh-CN" altLang="en-US">
                <a:latin typeface="宋体" panose="02010600030101010101" pitchFamily="2" charset="-122"/>
                <a:ea typeface="宋体" panose="02010600030101010101" pitchFamily="2" charset="-122"/>
                <a:cs typeface="宋体" panose="02010600030101010101" pitchFamily="2" charset="-122"/>
              </a:rPr>
              <a:t>实现</a:t>
            </a:r>
            <a:r>
              <a:rPr lang="en-US" altLang="zh-CN" dirty="0">
                <a:solidFill>
                  <a:srgbClr val="C00000"/>
                </a:solidFill>
                <a:latin typeface="宋体" panose="02010600030101010101" pitchFamily="2" charset="-122"/>
                <a:ea typeface="宋体" panose="02010600030101010101" pitchFamily="2" charset="-122"/>
                <a:cs typeface="宋体" panose="02010600030101010101" pitchFamily="2" charset="-122"/>
                <a:sym typeface="+mn-ea"/>
              </a:rPr>
              <a:t>PC+1→PC</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操作，时间上是浪费了，但操作规整</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统一</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了。</a:t>
            </a:r>
            <a:endParaRPr lang="zh-CN" altLang="en-US" dirty="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Rectangle 2"/>
          <p:cNvSpPr/>
          <p:nvPr/>
        </p:nvSpPr>
        <p:spPr>
          <a:xfrm>
            <a:off x="0" y="0"/>
            <a:ext cx="3514725" cy="690563"/>
          </a:xfrm>
          <a:prstGeom prst="rect">
            <a:avLst/>
          </a:prstGeom>
          <a:noFill/>
          <a:ln w="28575">
            <a:noFill/>
          </a:ln>
        </p:spPr>
        <p:txBody>
          <a:bodyPr wrap="none" tIns="101568" bIns="101568"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b="1" dirty="0">
                <a:latin typeface="黑体" panose="02010609060101010101" pitchFamily="49" charset="-122"/>
                <a:ea typeface="黑体" panose="02010609060101010101" pitchFamily="49" charset="-122"/>
              </a:rPr>
              <a:t>4</a:t>
            </a:r>
            <a:r>
              <a:rPr lang="zh-CN" altLang="en-US" b="1" dirty="0">
                <a:latin typeface="黑体" panose="02010609060101010101" pitchFamily="49" charset="-122"/>
                <a:ea typeface="黑体" panose="02010609060101010101" pitchFamily="49" charset="-122"/>
              </a:rPr>
              <a:t>．单操作数指令</a:t>
            </a:r>
            <a:endParaRPr lang="zh-CN" altLang="en-US" b="1" dirty="0">
              <a:latin typeface="黑体" panose="02010609060101010101" pitchFamily="49" charset="-122"/>
              <a:ea typeface="黑体" panose="02010609060101010101" pitchFamily="49" charset="-122"/>
            </a:endParaRPr>
          </a:p>
        </p:txBody>
      </p:sp>
      <p:sp>
        <p:nvSpPr>
          <p:cNvPr id="104451" name="Text Box 3"/>
          <p:cNvSpPr txBox="1"/>
          <p:nvPr/>
        </p:nvSpPr>
        <p:spPr>
          <a:xfrm>
            <a:off x="0" y="549275"/>
            <a:ext cx="9144000" cy="946150"/>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latin typeface="宋体" panose="02010600030101010101" pitchFamily="2" charset="-122"/>
              </a:rPr>
              <a:t>     </a:t>
            </a:r>
            <a:r>
              <a:rPr lang="zh-CN" altLang="en-US" sz="2400" b="1" dirty="0">
                <a:latin typeface="宋体" panose="02010600030101010101" pitchFamily="2" charset="-122"/>
              </a:rPr>
              <a:t>单操作数指令共有</a:t>
            </a:r>
            <a:r>
              <a:rPr lang="en-US" altLang="zh-CN" sz="2400" b="1" dirty="0">
                <a:latin typeface="宋体" panose="02010600030101010101" pitchFamily="2" charset="-122"/>
              </a:rPr>
              <a:t>6</a:t>
            </a:r>
            <a:r>
              <a:rPr lang="zh-CN" altLang="en-US" sz="2400" b="1" dirty="0">
                <a:latin typeface="宋体" panose="02010600030101010101" pitchFamily="2" charset="-122"/>
              </a:rPr>
              <a:t>条：求反</a:t>
            </a:r>
            <a:r>
              <a:rPr lang="en-US" altLang="zh-CN" sz="2800" b="1" dirty="0">
                <a:solidFill>
                  <a:srgbClr val="3333FF"/>
                </a:solidFill>
                <a:latin typeface="宋体" panose="02010600030101010101" pitchFamily="2" charset="-122"/>
              </a:rPr>
              <a:t>COM</a:t>
            </a:r>
            <a:r>
              <a:rPr lang="zh-CN" altLang="en-US" sz="2400" b="1" dirty="0">
                <a:latin typeface="宋体" panose="02010600030101010101" pitchFamily="2" charset="-122"/>
              </a:rPr>
              <a:t>、求补</a:t>
            </a:r>
            <a:r>
              <a:rPr lang="en-US" altLang="zh-CN" sz="2800" b="1" dirty="0">
                <a:solidFill>
                  <a:srgbClr val="3333FF"/>
                </a:solidFill>
                <a:latin typeface="宋体" panose="02010600030101010101" pitchFamily="2" charset="-122"/>
              </a:rPr>
              <a:t>NEG</a:t>
            </a:r>
            <a:r>
              <a:rPr lang="zh-CN" altLang="en-US" sz="2400" b="1" dirty="0">
                <a:latin typeface="宋体" panose="02010600030101010101" pitchFamily="2" charset="-122"/>
              </a:rPr>
              <a:t>、加“</a:t>
            </a:r>
            <a:r>
              <a:rPr lang="en-US" altLang="zh-CN" sz="2400" b="1" dirty="0">
                <a:latin typeface="宋体" panose="02010600030101010101" pitchFamily="2" charset="-122"/>
              </a:rPr>
              <a:t>1”</a:t>
            </a:r>
            <a:r>
              <a:rPr lang="en-US" altLang="zh-CN" sz="2800" b="1" dirty="0">
                <a:solidFill>
                  <a:srgbClr val="3333FF"/>
                </a:solidFill>
                <a:latin typeface="宋体" panose="02010600030101010101" pitchFamily="2" charset="-122"/>
              </a:rPr>
              <a:t>INC</a:t>
            </a:r>
            <a:r>
              <a:rPr lang="zh-CN" altLang="en-US" sz="2400" b="1" dirty="0">
                <a:latin typeface="宋体" panose="02010600030101010101" pitchFamily="2" charset="-122"/>
              </a:rPr>
              <a:t>、减“</a:t>
            </a:r>
            <a:r>
              <a:rPr lang="en-US" altLang="zh-CN" sz="2400" b="1" dirty="0">
                <a:latin typeface="宋体" panose="02010600030101010101" pitchFamily="2" charset="-122"/>
              </a:rPr>
              <a:t>1”</a:t>
            </a:r>
            <a:r>
              <a:rPr lang="en-US" altLang="zh-CN" sz="2800" b="1" dirty="0">
                <a:solidFill>
                  <a:srgbClr val="3333FF"/>
                </a:solidFill>
                <a:latin typeface="宋体" panose="02010600030101010101" pitchFamily="2" charset="-122"/>
              </a:rPr>
              <a:t>DEC</a:t>
            </a:r>
            <a:r>
              <a:rPr lang="zh-CN" altLang="en-US" sz="2400" b="1" dirty="0">
                <a:latin typeface="宋体" panose="02010600030101010101" pitchFamily="2" charset="-122"/>
              </a:rPr>
              <a:t>、左移</a:t>
            </a:r>
            <a:r>
              <a:rPr lang="en-US" altLang="zh-CN" sz="2800" b="1" dirty="0">
                <a:solidFill>
                  <a:srgbClr val="3333FF"/>
                </a:solidFill>
                <a:latin typeface="宋体" panose="02010600030101010101" pitchFamily="2" charset="-122"/>
              </a:rPr>
              <a:t>SL</a:t>
            </a:r>
            <a:r>
              <a:rPr lang="zh-CN" altLang="en-US" sz="2400" b="1" dirty="0">
                <a:latin typeface="宋体" panose="02010600030101010101" pitchFamily="2" charset="-122"/>
              </a:rPr>
              <a:t>、右移</a:t>
            </a:r>
            <a:r>
              <a:rPr lang="en-US" altLang="zh-CN" sz="2800" b="1" dirty="0">
                <a:solidFill>
                  <a:srgbClr val="3333FF"/>
                </a:solidFill>
                <a:latin typeface="宋体" panose="02010600030101010101" pitchFamily="2" charset="-122"/>
              </a:rPr>
              <a:t>SR</a:t>
            </a:r>
            <a:r>
              <a:rPr lang="zh-CN" altLang="en-US" sz="2400" b="1" dirty="0">
                <a:latin typeface="宋体" panose="02010600030101010101" pitchFamily="2" charset="-122"/>
              </a:rPr>
              <a:t>，其指令流程图如图： </a:t>
            </a:r>
            <a:endParaRPr lang="zh-CN" altLang="en-US" sz="2400" b="1" dirty="0">
              <a:latin typeface="宋体" panose="02010600030101010101" pitchFamily="2" charset="-122"/>
            </a:endParaRPr>
          </a:p>
        </p:txBody>
      </p:sp>
      <p:pic>
        <p:nvPicPr>
          <p:cNvPr id="97285" name="图片 12" descr="3X28"/>
          <p:cNvPicPr>
            <a:picLocks noChangeAspect="1"/>
          </p:cNvPicPr>
          <p:nvPr/>
        </p:nvPicPr>
        <p:blipFill>
          <a:blip r:embed="rId1"/>
          <a:stretch>
            <a:fillRect/>
          </a:stretch>
        </p:blipFill>
        <p:spPr>
          <a:xfrm>
            <a:off x="1871663" y="1498600"/>
            <a:ext cx="5400675" cy="53594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450"/>
                                        </p:tgtEl>
                                        <p:attrNameLst>
                                          <p:attrName>style.visibility</p:attrName>
                                        </p:attrNameLst>
                                      </p:cBhvr>
                                      <p:to>
                                        <p:strVal val="visible"/>
                                      </p:to>
                                    </p:set>
                                    <p:animEffect transition="in" filter="blinds(horizontal)">
                                      <p:cBhvr>
                                        <p:cTn id="7" dur="500"/>
                                        <p:tgtEl>
                                          <p:spTgt spid="10445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04451"/>
                                        </p:tgtEl>
                                        <p:attrNameLst>
                                          <p:attrName>style.visibility</p:attrName>
                                        </p:attrNameLst>
                                      </p:cBhvr>
                                      <p:to>
                                        <p:strVal val="visible"/>
                                      </p:to>
                                    </p:set>
                                    <p:animEffect transition="in" filter="randombar(horizontal)">
                                      <p:cBhvr>
                                        <p:cTn id="12" dur="500"/>
                                        <p:tgtEl>
                                          <p:spTgt spid="104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p:bldP spid="104451"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矩形 17"/>
          <p:cNvSpPr/>
          <p:nvPr/>
        </p:nvSpPr>
        <p:spPr>
          <a:xfrm>
            <a:off x="323215" y="131763"/>
            <a:ext cx="8362950" cy="1420495"/>
          </a:xfrm>
          <a:prstGeom prst="rect">
            <a:avLst/>
          </a:prstGeom>
        </p:spPr>
        <p:txBody>
          <a:bodyPr>
            <a:spAutoFit/>
          </a:bodyPr>
          <a:lstStyle/>
          <a:p>
            <a:pPr marL="0" marR="0" lvl="0" indent="0" algn="l" defTabSz="914400" rtl="0" eaLnBrk="1" fontAlgn="base" latinLnBrk="0" hangingPunct="1">
              <a:lnSpc>
                <a:spcPct val="120000"/>
              </a:lnSpc>
              <a:spcBef>
                <a:spcPts val="50"/>
              </a:spcBef>
              <a:spcAft>
                <a:spcPts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【例】</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拟出指令</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DEC  </a:t>
            </a:r>
            <a:r>
              <a:rPr kumimoji="0" lang="en-US" sz="2400" b="1" i="0" u="none" strike="noStrike" kern="1200" cap="none" spc="0" normalizeH="0" baseline="0" noProof="0" dirty="0">
                <a:ln>
                  <a:noFill/>
                </a:ln>
                <a:solidFill>
                  <a:srgbClr val="C00000"/>
                </a:solidFill>
                <a:effectLst/>
                <a:uLnTx/>
                <a:uFillTx/>
                <a:latin typeface="+mn-ea"/>
                <a:ea typeface="+mn-ea"/>
                <a:cs typeface="+mn-cs"/>
              </a:rPr>
              <a:t>X</a:t>
            </a:r>
            <a:r>
              <a:rPr kumimoji="0" lang="zh-CN" altLang="en-US" sz="2400" b="1" i="0" u="none" strike="noStrike" kern="1200" cap="none" spc="0" normalizeH="0" baseline="0" noProof="0" dirty="0">
                <a:ln>
                  <a:noFill/>
                </a:ln>
                <a:solidFill>
                  <a:srgbClr val="C00000"/>
                </a:solidFill>
                <a:effectLst/>
                <a:uLnTx/>
                <a:uFillTx/>
                <a:latin typeface="+mn-ea"/>
                <a:ea typeface="+mn-ea"/>
                <a:cs typeface="+mn-cs"/>
              </a:rPr>
              <a:t>（</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R1</a:t>
            </a:r>
            <a:r>
              <a:rPr kumimoji="0" lang="zh-CN" altLang="en-US" sz="2400" b="1" i="0" u="none" strike="noStrike" kern="1200" cap="none" spc="0" normalizeH="0" baseline="0" noProof="0" dirty="0">
                <a:ln>
                  <a:noFill/>
                </a:ln>
                <a:solidFill>
                  <a:srgbClr val="C00000"/>
                </a:solidFill>
                <a:effectLst/>
                <a:uLnTx/>
                <a:uFillTx/>
                <a:latin typeface="+mn-ea"/>
                <a:ea typeface="+mn-ea"/>
                <a:cs typeface="+mn-cs"/>
              </a:rPr>
              <a:t>）</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的读取与执行流程</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操作</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，其中操作数寻址方式为</a:t>
            </a:r>
            <a:r>
              <a:rPr kumimoji="0" lang="zh-CN" altLang="zh-CN" sz="2400" b="1" i="0" u="none" strike="noStrike" kern="1200" cap="none" spc="0" normalizeH="0" baseline="0" noProof="0" dirty="0">
                <a:ln>
                  <a:noFill/>
                </a:ln>
                <a:solidFill>
                  <a:srgbClr val="3333FF"/>
                </a:solidFill>
                <a:effectLst/>
                <a:uLnTx/>
                <a:uFillTx/>
                <a:latin typeface="+mn-ea"/>
                <a:ea typeface="+mn-ea"/>
                <a:cs typeface="+mn-cs"/>
              </a:rPr>
              <a:t>变址寻址</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。该指令占</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2</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个</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16</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位存储单元，如</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右图。</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p:txBody>
      </p:sp>
      <p:sp>
        <p:nvSpPr>
          <p:cNvPr id="95236" name="Rectangle 14"/>
          <p:cNvSpPr/>
          <p:nvPr/>
        </p:nvSpPr>
        <p:spPr>
          <a:xfrm>
            <a:off x="34925" y="1916113"/>
            <a:ext cx="7661275" cy="4707890"/>
          </a:xfrm>
          <a:prstGeom prst="rect">
            <a:avLst/>
          </a:prstGeom>
          <a:noFill/>
          <a:ln w="28575">
            <a:noFill/>
          </a:ln>
        </p:spPr>
        <p:txBody>
          <a:bodyPr wrap="squar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539750">
              <a:lnSpc>
                <a:spcPct val="150000"/>
              </a:lnSpc>
              <a:spcBef>
                <a:spcPct val="50000"/>
              </a:spcBef>
              <a:buNone/>
            </a:pPr>
            <a:r>
              <a:rPr lang="en-US" altLang="zh-CN" sz="2000" b="1" dirty="0">
                <a:solidFill>
                  <a:schemeClr val="tx1"/>
                </a:solidFill>
                <a:latin typeface="Times New Roman" panose="02020603050405020304" pitchFamily="18" charset="0"/>
                <a:ea typeface="黑体" panose="02010609060101010101" pitchFamily="49" charset="-122"/>
              </a:rPr>
              <a:t>FT</a:t>
            </a:r>
            <a:r>
              <a:rPr lang="en-US" altLang="zh-CN" sz="2000" b="1" baseline="-30000" dirty="0">
                <a:solidFill>
                  <a:schemeClr val="tx1"/>
                </a:solidFill>
                <a:latin typeface="Times New Roman" panose="02020603050405020304" pitchFamily="18" charset="0"/>
                <a:ea typeface="黑体" panose="02010609060101010101" pitchFamily="49" charset="-122"/>
              </a:rPr>
              <a:t>0</a:t>
            </a:r>
            <a:r>
              <a:rPr lang="en-US" altLang="zh-CN" sz="2000" b="1" dirty="0">
                <a:solidFill>
                  <a:schemeClr val="tx1"/>
                </a:solidFill>
                <a:latin typeface="Times New Roman" panose="02020603050405020304" pitchFamily="18" charset="0"/>
                <a:ea typeface="黑体" panose="02010609060101010101" pitchFamily="49" charset="-122"/>
              </a:rPr>
              <a:t>   PC→MAR</a:t>
            </a:r>
            <a:endParaRPr lang="en-US" altLang="zh-CN" sz="2000" b="1" dirty="0">
              <a:solidFill>
                <a:schemeClr val="tx1"/>
              </a:solidFill>
              <a:ea typeface="黑体" panose="02010609060101010101" pitchFamily="49" charset="-122"/>
            </a:endParaRPr>
          </a:p>
          <a:p>
            <a:pPr marL="0" lvl="0" indent="539750">
              <a:lnSpc>
                <a:spcPct val="150000"/>
              </a:lnSpc>
              <a:spcBef>
                <a:spcPct val="0"/>
              </a:spcBef>
              <a:buNone/>
            </a:pPr>
            <a:r>
              <a:rPr lang="en-US" altLang="zh-CN" sz="2000" b="1" dirty="0">
                <a:solidFill>
                  <a:schemeClr val="tx1"/>
                </a:solidFill>
                <a:latin typeface="Times New Roman" panose="02020603050405020304" pitchFamily="18" charset="0"/>
                <a:ea typeface="黑体" panose="02010609060101010101" pitchFamily="49" charset="-122"/>
              </a:rPr>
              <a:t>FT</a:t>
            </a:r>
            <a:r>
              <a:rPr lang="en-US" altLang="zh-CN" sz="2000" b="1" baseline="-30000" dirty="0">
                <a:solidFill>
                  <a:schemeClr val="tx1"/>
                </a:solidFill>
                <a:latin typeface="Times New Roman" panose="02020603050405020304" pitchFamily="18" charset="0"/>
                <a:ea typeface="黑体" panose="02010609060101010101" pitchFamily="49" charset="-122"/>
              </a:rPr>
              <a:t>1     </a:t>
            </a:r>
            <a:r>
              <a:rPr lang="en-US" altLang="zh-CN" sz="2000" b="1" dirty="0">
                <a:solidFill>
                  <a:schemeClr val="tx1"/>
                </a:solidFill>
                <a:latin typeface="Times New Roman" panose="02020603050405020304" pitchFamily="18" charset="0"/>
                <a:ea typeface="黑体" panose="02010609060101010101" pitchFamily="49" charset="-122"/>
              </a:rPr>
              <a:t>M→MDR→IR</a:t>
            </a:r>
            <a:r>
              <a:rPr lang="zh-CN" altLang="en-US" sz="2000" b="1" dirty="0">
                <a:solidFill>
                  <a:schemeClr val="tx1"/>
                </a:solidFill>
                <a:latin typeface="Times New Roman" panose="02020603050405020304" pitchFamily="18" charset="0"/>
                <a:ea typeface="黑体" panose="02010609060101010101" pitchFamily="49" charset="-122"/>
              </a:rPr>
              <a:t>，</a:t>
            </a:r>
            <a:r>
              <a:rPr lang="en-US" altLang="zh-CN" sz="2000" b="1" dirty="0">
                <a:solidFill>
                  <a:schemeClr val="tx1"/>
                </a:solidFill>
                <a:latin typeface="Times New Roman" panose="02020603050405020304" pitchFamily="18" charset="0"/>
                <a:ea typeface="黑体" panose="02010609060101010101" pitchFamily="49" charset="-122"/>
              </a:rPr>
              <a:t>PC+1→PC</a:t>
            </a:r>
            <a:endParaRPr lang="en-US" altLang="zh-CN" sz="2000" b="1" dirty="0">
              <a:solidFill>
                <a:srgbClr val="C00000"/>
              </a:solidFill>
              <a:ea typeface="黑体" panose="02010609060101010101" pitchFamily="49" charset="-122"/>
            </a:endParaRPr>
          </a:p>
          <a:p>
            <a:pPr marL="0" lvl="0" indent="539750">
              <a:lnSpc>
                <a:spcPct val="150000"/>
              </a:lnSpc>
              <a:spcBef>
                <a:spcPct val="0"/>
              </a:spcBef>
              <a:buNone/>
            </a:pPr>
            <a:r>
              <a:rPr lang="en-US" altLang="zh-CN" sz="2000" b="1" dirty="0">
                <a:solidFill>
                  <a:srgbClr val="C00000"/>
                </a:solidFill>
                <a:latin typeface="Times New Roman" panose="02020603050405020304" pitchFamily="18" charset="0"/>
                <a:ea typeface="黑体" panose="02010609060101010101" pitchFamily="49" charset="-122"/>
              </a:rPr>
              <a:t>DT</a:t>
            </a:r>
            <a:r>
              <a:rPr lang="en-US" altLang="zh-CN" sz="2000" b="1" baseline="-30000" dirty="0">
                <a:solidFill>
                  <a:srgbClr val="C00000"/>
                </a:solidFill>
                <a:latin typeface="Times New Roman" panose="02020603050405020304" pitchFamily="18" charset="0"/>
                <a:ea typeface="黑体" panose="02010609060101010101" pitchFamily="49" charset="-122"/>
              </a:rPr>
              <a:t>0     </a:t>
            </a:r>
            <a:r>
              <a:rPr lang="en-US" altLang="zh-CN" sz="2000" b="1" dirty="0">
                <a:solidFill>
                  <a:srgbClr val="C00000"/>
                </a:solidFill>
                <a:latin typeface="Times New Roman" panose="02020603050405020304" pitchFamily="18" charset="0"/>
                <a:ea typeface="黑体" panose="02010609060101010101" pitchFamily="49" charset="-122"/>
              </a:rPr>
              <a:t>PC→MAR</a:t>
            </a:r>
            <a:r>
              <a:rPr lang="zh-CN" altLang="en-US" sz="2000" b="1" dirty="0">
                <a:solidFill>
                  <a:srgbClr val="C00000"/>
                </a:solidFill>
                <a:latin typeface="Times New Roman" panose="02020603050405020304" pitchFamily="18" charset="0"/>
                <a:ea typeface="黑体" panose="02010609060101010101" pitchFamily="49" charset="-122"/>
              </a:rPr>
              <a:t>；</a:t>
            </a:r>
            <a:r>
              <a:rPr lang="zh-CN" altLang="en-US" sz="1800" b="1" dirty="0">
                <a:solidFill>
                  <a:srgbClr val="C00000"/>
                </a:solidFill>
                <a:latin typeface="Times New Roman" panose="02020603050405020304" pitchFamily="18" charset="0"/>
                <a:ea typeface="黑体" panose="02010609060101010101" pitchFamily="49" charset="-122"/>
              </a:rPr>
              <a:t>变址位移量地址</a:t>
            </a:r>
            <a:r>
              <a:rPr lang="zh-CN" altLang="en-US" sz="1800" b="1" dirty="0">
                <a:solidFill>
                  <a:schemeClr val="tx1"/>
                </a:solidFill>
                <a:latin typeface="Times New Roman" panose="02020603050405020304" pitchFamily="18" charset="0"/>
                <a:ea typeface="黑体" panose="02010609060101010101" pitchFamily="49" charset="-122"/>
              </a:rPr>
              <a:t>送</a:t>
            </a:r>
            <a:r>
              <a:rPr lang="en-US" altLang="zh-CN" sz="1800" b="1" dirty="0">
                <a:solidFill>
                  <a:srgbClr val="C00000"/>
                </a:solidFill>
                <a:latin typeface="Times New Roman" panose="02020603050405020304" pitchFamily="18" charset="0"/>
                <a:ea typeface="黑体" panose="02010609060101010101" pitchFamily="49" charset="-122"/>
              </a:rPr>
              <a:t>MAR</a:t>
            </a:r>
            <a:endParaRPr lang="en-US" altLang="zh-CN" sz="1800" b="1" dirty="0">
              <a:solidFill>
                <a:srgbClr val="C00000"/>
              </a:solidFill>
              <a:ea typeface="黑体" panose="02010609060101010101" pitchFamily="49" charset="-122"/>
            </a:endParaRPr>
          </a:p>
          <a:p>
            <a:pPr marL="0" lvl="0" indent="539750">
              <a:lnSpc>
                <a:spcPct val="150000"/>
              </a:lnSpc>
              <a:spcBef>
                <a:spcPct val="0"/>
              </a:spcBef>
              <a:buNone/>
            </a:pPr>
            <a:r>
              <a:rPr lang="en-US" altLang="zh-CN" sz="2000" b="1" dirty="0">
                <a:solidFill>
                  <a:srgbClr val="C00000"/>
                </a:solidFill>
                <a:latin typeface="Times New Roman" panose="02020603050405020304" pitchFamily="18" charset="0"/>
                <a:ea typeface="黑体" panose="02010609060101010101" pitchFamily="49" charset="-122"/>
              </a:rPr>
              <a:t>DT</a:t>
            </a:r>
            <a:r>
              <a:rPr lang="en-US" altLang="zh-CN" sz="2000" b="1" baseline="-30000" dirty="0">
                <a:solidFill>
                  <a:srgbClr val="C00000"/>
                </a:solidFill>
                <a:latin typeface="Times New Roman" panose="02020603050405020304" pitchFamily="18" charset="0"/>
                <a:ea typeface="黑体" panose="02010609060101010101" pitchFamily="49" charset="-122"/>
              </a:rPr>
              <a:t>1   </a:t>
            </a:r>
            <a:r>
              <a:rPr lang="en-US" altLang="zh-CN" sz="2000" b="1" dirty="0">
                <a:solidFill>
                  <a:srgbClr val="C00000"/>
                </a:solidFill>
                <a:uFillTx/>
                <a:latin typeface="Times New Roman" panose="02020603050405020304" pitchFamily="18" charset="0"/>
                <a:ea typeface="黑体" panose="02010609060101010101" pitchFamily="49" charset="-122"/>
              </a:rPr>
              <a:t>M</a:t>
            </a:r>
            <a:r>
              <a:rPr lang="en-US" altLang="zh-CN" sz="2000" b="1" dirty="0">
                <a:solidFill>
                  <a:srgbClr val="C00000"/>
                </a:solidFill>
                <a:latin typeface="Times New Roman" panose="02020603050405020304" pitchFamily="18" charset="0"/>
                <a:ea typeface="黑体" panose="02010609060101010101" pitchFamily="49" charset="-122"/>
              </a:rPr>
              <a:t>→MDR</a:t>
            </a:r>
            <a:r>
              <a:rPr lang="en-US" altLang="zh-CN" sz="2000" b="1" dirty="0">
                <a:solidFill>
                  <a:srgbClr val="C00000"/>
                </a:solidFill>
                <a:latin typeface="Times New Roman" panose="02020603050405020304" pitchFamily="18" charset="0"/>
                <a:ea typeface="黑体" panose="02010609060101010101" pitchFamily="49" charset="-122"/>
                <a:sym typeface="+mn-ea"/>
              </a:rPr>
              <a:t>→D</a:t>
            </a:r>
            <a:r>
              <a:rPr lang="zh-CN" altLang="en-US" sz="2000" b="1" dirty="0">
                <a:solidFill>
                  <a:srgbClr val="C00000"/>
                </a:solidFill>
                <a:latin typeface="Times New Roman" panose="02020603050405020304" pitchFamily="18" charset="0"/>
                <a:ea typeface="黑体" panose="02010609060101010101" pitchFamily="49" charset="-122"/>
                <a:sym typeface="+mn-ea"/>
              </a:rPr>
              <a:t>，</a:t>
            </a:r>
            <a:r>
              <a:rPr lang="en-US" altLang="zh-CN" sz="2000" b="1" dirty="0">
                <a:solidFill>
                  <a:schemeClr val="tx1"/>
                </a:solidFill>
                <a:latin typeface="Times New Roman" panose="02020603050405020304" pitchFamily="18" charset="0"/>
                <a:ea typeface="黑体" panose="02010609060101010101" pitchFamily="49" charset="-122"/>
                <a:sym typeface="+mn-ea"/>
              </a:rPr>
              <a:t>PC+1</a:t>
            </a:r>
            <a:r>
              <a:rPr lang="zh-CN" altLang="en-US" sz="2000" b="1" dirty="0">
                <a:solidFill>
                  <a:schemeClr val="tx1"/>
                </a:solidFill>
                <a:latin typeface="Times New Roman" panose="02020603050405020304" pitchFamily="18" charset="0"/>
                <a:ea typeface="黑体" panose="02010609060101010101" pitchFamily="49" charset="-122"/>
                <a:sym typeface="+mn-ea"/>
              </a:rPr>
              <a:t>→P</a:t>
            </a:r>
            <a:r>
              <a:rPr lang="en-US" altLang="zh-CN" sz="2000" b="1" dirty="0">
                <a:solidFill>
                  <a:schemeClr val="tx1"/>
                </a:solidFill>
                <a:latin typeface="Times New Roman" panose="02020603050405020304" pitchFamily="18" charset="0"/>
                <a:ea typeface="黑体" panose="02010609060101010101" pitchFamily="49" charset="-122"/>
                <a:sym typeface="+mn-ea"/>
              </a:rPr>
              <a:t>C</a:t>
            </a:r>
            <a:r>
              <a:rPr lang="zh-CN" altLang="en-US" sz="2000" b="1" dirty="0">
                <a:solidFill>
                  <a:srgbClr val="C00000"/>
                </a:solidFill>
                <a:latin typeface="Times New Roman" panose="02020603050405020304" pitchFamily="18" charset="0"/>
                <a:ea typeface="黑体" panose="02010609060101010101" pitchFamily="49" charset="-122"/>
                <a:sym typeface="+mn-ea"/>
              </a:rPr>
              <a:t>；</a:t>
            </a:r>
            <a:r>
              <a:rPr lang="zh-CN" altLang="en-US" sz="1800" b="1" dirty="0">
                <a:solidFill>
                  <a:srgbClr val="C00000"/>
                </a:solidFill>
                <a:latin typeface="Times New Roman" panose="02020603050405020304" pitchFamily="18" charset="0"/>
                <a:ea typeface="黑体" panose="02010609060101010101" pitchFamily="49" charset="-122"/>
                <a:sym typeface="+mn-ea"/>
              </a:rPr>
              <a:t>读位移量和</a:t>
            </a:r>
            <a:r>
              <a:rPr lang="en-US" altLang="zh-CN" sz="1800" b="1" dirty="0">
                <a:solidFill>
                  <a:schemeClr val="tx1"/>
                </a:solidFill>
                <a:latin typeface="Times New Roman" panose="02020603050405020304" pitchFamily="18" charset="0"/>
                <a:ea typeface="黑体" panose="02010609060101010101" pitchFamily="49" charset="-122"/>
                <a:sym typeface="+mn-ea"/>
              </a:rPr>
              <a:t>PC+1</a:t>
            </a:r>
            <a:endParaRPr lang="en-US" altLang="zh-CN" sz="1800" b="1" dirty="0">
              <a:solidFill>
                <a:schemeClr val="tx1"/>
              </a:solidFill>
              <a:ea typeface="黑体" panose="02010609060101010101" pitchFamily="49" charset="-122"/>
            </a:endParaRPr>
          </a:p>
          <a:p>
            <a:pPr marL="0" lvl="0" indent="539750">
              <a:lnSpc>
                <a:spcPct val="150000"/>
              </a:lnSpc>
              <a:spcBef>
                <a:spcPct val="0"/>
              </a:spcBef>
              <a:buNone/>
            </a:pPr>
            <a:r>
              <a:rPr lang="en-US" altLang="zh-CN" sz="2000" b="1" dirty="0">
                <a:solidFill>
                  <a:srgbClr val="C00000"/>
                </a:solidFill>
                <a:latin typeface="Times New Roman" panose="02020603050405020304" pitchFamily="18" charset="0"/>
                <a:ea typeface="黑体" panose="02010609060101010101" pitchFamily="49" charset="-122"/>
              </a:rPr>
              <a:t>DT</a:t>
            </a:r>
            <a:r>
              <a:rPr lang="en-US" altLang="zh-CN" sz="2000" b="1" baseline="-30000" dirty="0">
                <a:solidFill>
                  <a:srgbClr val="C00000"/>
                </a:solidFill>
                <a:latin typeface="Times New Roman" panose="02020603050405020304" pitchFamily="18" charset="0"/>
                <a:ea typeface="黑体" panose="02010609060101010101" pitchFamily="49" charset="-122"/>
              </a:rPr>
              <a:t>2    </a:t>
            </a:r>
            <a:r>
              <a:rPr lang="en-US" altLang="zh-CN" sz="2000" b="1" dirty="0">
                <a:solidFill>
                  <a:srgbClr val="C00000"/>
                </a:solidFill>
                <a:latin typeface="Times New Roman" panose="02020603050405020304" pitchFamily="18" charset="0"/>
                <a:ea typeface="黑体" panose="02010609060101010101" pitchFamily="49" charset="-122"/>
                <a:sym typeface="+mn-ea"/>
              </a:rPr>
              <a:t>D+</a:t>
            </a:r>
            <a:r>
              <a:rPr lang="en-US" altLang="zh-CN" sz="2000" b="1" dirty="0">
                <a:solidFill>
                  <a:srgbClr val="C00000"/>
                </a:solidFill>
                <a:latin typeface="Times New Roman" panose="02020603050405020304" pitchFamily="18" charset="0"/>
                <a:ea typeface="黑体" panose="02010609060101010101" pitchFamily="49" charset="-122"/>
              </a:rPr>
              <a:t>R1→Z</a:t>
            </a:r>
            <a:r>
              <a:rPr lang="zh-CN" altLang="en-US" sz="2000" b="1" dirty="0">
                <a:solidFill>
                  <a:srgbClr val="C00000"/>
                </a:solidFill>
                <a:latin typeface="Times New Roman" panose="02020603050405020304" pitchFamily="18" charset="0"/>
                <a:ea typeface="黑体" panose="02010609060101010101" pitchFamily="49" charset="-122"/>
              </a:rPr>
              <a:t>；</a:t>
            </a:r>
            <a:r>
              <a:rPr lang="zh-CN" altLang="en-US" sz="1800" b="1" dirty="0">
                <a:solidFill>
                  <a:schemeClr val="tx1"/>
                </a:solidFill>
                <a:latin typeface="Times New Roman" panose="02020603050405020304" pitchFamily="18" charset="0"/>
                <a:ea typeface="黑体" panose="02010609060101010101" pitchFamily="49" charset="-122"/>
              </a:rPr>
              <a:t>计算变址</a:t>
            </a:r>
            <a:r>
              <a:rPr lang="zh-CN" altLang="en-US" sz="1800" b="1" dirty="0">
                <a:solidFill>
                  <a:srgbClr val="C00000"/>
                </a:solidFill>
                <a:latin typeface="Times New Roman" panose="02020603050405020304" pitchFamily="18" charset="0"/>
                <a:ea typeface="黑体" panose="02010609060101010101" pitchFamily="49" charset="-122"/>
              </a:rPr>
              <a:t>目的操作数地址</a:t>
            </a:r>
            <a:endParaRPr lang="en-US" altLang="zh-CN" sz="1800" b="1" dirty="0">
              <a:solidFill>
                <a:srgbClr val="C00000"/>
              </a:solidFill>
              <a:latin typeface="Times New Roman" panose="02020603050405020304" pitchFamily="18" charset="0"/>
              <a:ea typeface="黑体" panose="02010609060101010101" pitchFamily="49" charset="-122"/>
            </a:endParaRPr>
          </a:p>
          <a:p>
            <a:pPr marL="0" lvl="0" indent="539750">
              <a:lnSpc>
                <a:spcPct val="150000"/>
              </a:lnSpc>
              <a:spcBef>
                <a:spcPct val="0"/>
              </a:spcBef>
              <a:buNone/>
            </a:pPr>
            <a:r>
              <a:rPr lang="en-US" altLang="zh-CN" sz="2000" b="1" dirty="0">
                <a:solidFill>
                  <a:srgbClr val="C00000"/>
                </a:solidFill>
                <a:latin typeface="Times New Roman" panose="02020603050405020304" pitchFamily="18" charset="0"/>
                <a:ea typeface="黑体" panose="02010609060101010101" pitchFamily="49" charset="-122"/>
                <a:sym typeface="+mn-ea"/>
              </a:rPr>
              <a:t>DT</a:t>
            </a:r>
            <a:r>
              <a:rPr lang="en-US" altLang="zh-CN" sz="2000" b="1" baseline="-30000" dirty="0">
                <a:solidFill>
                  <a:srgbClr val="C00000"/>
                </a:solidFill>
                <a:latin typeface="Times New Roman" panose="02020603050405020304" pitchFamily="18" charset="0"/>
                <a:ea typeface="黑体" panose="02010609060101010101" pitchFamily="49" charset="-122"/>
                <a:sym typeface="+mn-ea"/>
              </a:rPr>
              <a:t>3    </a:t>
            </a:r>
            <a:r>
              <a:rPr lang="en-US" altLang="zh-CN" sz="2000" b="1" dirty="0">
                <a:solidFill>
                  <a:srgbClr val="C00000"/>
                </a:solidFill>
                <a:latin typeface="Times New Roman" panose="02020603050405020304" pitchFamily="18" charset="0"/>
                <a:ea typeface="黑体" panose="02010609060101010101" pitchFamily="49" charset="-122"/>
                <a:sym typeface="+mn-ea"/>
              </a:rPr>
              <a:t>Z</a:t>
            </a:r>
            <a:r>
              <a:rPr lang="en-US" altLang="zh-CN" sz="2000" b="1" dirty="0">
                <a:solidFill>
                  <a:srgbClr val="C00000"/>
                </a:solidFill>
                <a:latin typeface="Times New Roman" panose="02020603050405020304" pitchFamily="18" charset="0"/>
                <a:ea typeface="黑体" panose="02010609060101010101" pitchFamily="49" charset="-122"/>
                <a:sym typeface="+mn-ea"/>
              </a:rPr>
              <a:t>→MAR</a:t>
            </a:r>
            <a:endParaRPr lang="en-US" altLang="zh-CN" sz="2000" b="1" dirty="0">
              <a:solidFill>
                <a:srgbClr val="C00000"/>
              </a:solidFill>
              <a:latin typeface="Times New Roman" panose="02020603050405020304" pitchFamily="18" charset="0"/>
              <a:ea typeface="黑体" panose="02010609060101010101" pitchFamily="49" charset="-122"/>
            </a:endParaRPr>
          </a:p>
          <a:p>
            <a:pPr marL="0" lvl="0" indent="539750">
              <a:lnSpc>
                <a:spcPct val="150000"/>
              </a:lnSpc>
              <a:spcBef>
                <a:spcPct val="0"/>
              </a:spcBef>
              <a:buNone/>
            </a:pPr>
            <a:r>
              <a:rPr lang="en-US" altLang="zh-CN" sz="2000" b="1" dirty="0">
                <a:solidFill>
                  <a:srgbClr val="C00000"/>
                </a:solidFill>
                <a:latin typeface="Times New Roman" panose="02020603050405020304" pitchFamily="18" charset="0"/>
                <a:ea typeface="黑体" panose="02010609060101010101" pitchFamily="49" charset="-122"/>
              </a:rPr>
              <a:t>DT</a:t>
            </a:r>
            <a:r>
              <a:rPr lang="en-US" altLang="zh-CN" sz="2000" b="1" baseline="-30000" dirty="0">
                <a:solidFill>
                  <a:srgbClr val="C00000"/>
                </a:solidFill>
                <a:latin typeface="Times New Roman" panose="02020603050405020304" pitchFamily="18" charset="0"/>
                <a:ea typeface="黑体" panose="02010609060101010101" pitchFamily="49" charset="-122"/>
              </a:rPr>
              <a:t>4    </a:t>
            </a:r>
            <a:r>
              <a:rPr lang="en-US" altLang="zh-CN" sz="2000" b="1" dirty="0">
                <a:solidFill>
                  <a:srgbClr val="C00000"/>
                </a:solidFill>
                <a:uFillTx/>
                <a:latin typeface="Times New Roman" panose="02020603050405020304" pitchFamily="18" charset="0"/>
                <a:ea typeface="黑体" panose="02010609060101010101" pitchFamily="49" charset="-122"/>
                <a:sym typeface="+mn-ea"/>
              </a:rPr>
              <a:t>M</a:t>
            </a:r>
            <a:r>
              <a:rPr lang="en-US" altLang="zh-CN" sz="2000" b="1" dirty="0">
                <a:solidFill>
                  <a:srgbClr val="C00000"/>
                </a:solidFill>
                <a:latin typeface="Times New Roman" panose="02020603050405020304" pitchFamily="18" charset="0"/>
                <a:ea typeface="黑体" panose="02010609060101010101" pitchFamily="49" charset="-122"/>
                <a:sym typeface="+mn-ea"/>
              </a:rPr>
              <a:t>→MDR→D</a:t>
            </a:r>
            <a:r>
              <a:rPr lang="zh-CN" altLang="en-US" sz="2000" b="1" dirty="0">
                <a:solidFill>
                  <a:srgbClr val="C00000"/>
                </a:solidFill>
                <a:latin typeface="Times New Roman" panose="02020603050405020304" pitchFamily="18" charset="0"/>
                <a:ea typeface="黑体" panose="02010609060101010101" pitchFamily="49" charset="-122"/>
                <a:sym typeface="+mn-ea"/>
              </a:rPr>
              <a:t>；</a:t>
            </a:r>
            <a:r>
              <a:rPr lang="zh-CN" altLang="en-US" sz="1800" b="1" dirty="0">
                <a:solidFill>
                  <a:srgbClr val="C00000"/>
                </a:solidFill>
                <a:latin typeface="Times New Roman" panose="02020603050405020304" pitchFamily="18" charset="0"/>
                <a:ea typeface="黑体" panose="02010609060101010101" pitchFamily="49" charset="-122"/>
                <a:sym typeface="+mn-ea"/>
              </a:rPr>
              <a:t>读目的操作数</a:t>
            </a:r>
            <a:endParaRPr lang="en-US" altLang="zh-CN" sz="1800" b="1" dirty="0">
              <a:solidFill>
                <a:srgbClr val="3333FF"/>
              </a:solidFill>
              <a:latin typeface="Times New Roman" panose="02020603050405020304" pitchFamily="18" charset="0"/>
              <a:ea typeface="黑体" panose="02010609060101010101" pitchFamily="49" charset="-122"/>
            </a:endParaRPr>
          </a:p>
          <a:p>
            <a:pPr marL="0" lvl="0" indent="539750">
              <a:lnSpc>
                <a:spcPct val="150000"/>
              </a:lnSpc>
              <a:spcBef>
                <a:spcPct val="0"/>
              </a:spcBef>
              <a:buNone/>
            </a:pPr>
            <a:r>
              <a:rPr lang="en-US" altLang="zh-CN" sz="2000" b="1" dirty="0">
                <a:solidFill>
                  <a:srgbClr val="3333FF"/>
                </a:solidFill>
                <a:latin typeface="Times New Roman" panose="02020603050405020304" pitchFamily="18" charset="0"/>
                <a:ea typeface="黑体" panose="02010609060101010101" pitchFamily="49" charset="-122"/>
              </a:rPr>
              <a:t>ET</a:t>
            </a:r>
            <a:r>
              <a:rPr lang="en-US" altLang="zh-CN" sz="2000" b="1" baseline="-30000" dirty="0">
                <a:solidFill>
                  <a:srgbClr val="3333FF"/>
                </a:solidFill>
                <a:latin typeface="Times New Roman" panose="02020603050405020304" pitchFamily="18" charset="0"/>
                <a:ea typeface="黑体" panose="02010609060101010101" pitchFamily="49" charset="-122"/>
              </a:rPr>
              <a:t>0     </a:t>
            </a:r>
            <a:r>
              <a:rPr lang="en-US" altLang="zh-CN" sz="2000" b="1" dirty="0">
                <a:solidFill>
                  <a:srgbClr val="3333FF"/>
                </a:solidFill>
                <a:latin typeface="Times New Roman" panose="02020603050405020304" pitchFamily="18" charset="0"/>
                <a:ea typeface="黑体" panose="02010609060101010101" pitchFamily="49" charset="-122"/>
              </a:rPr>
              <a:t>D - </a:t>
            </a:r>
            <a:r>
              <a:rPr lang="en-US" altLang="zh-CN" sz="2000" b="1" dirty="0">
                <a:solidFill>
                  <a:srgbClr val="3333FF"/>
                </a:solidFill>
                <a:latin typeface="Times New Roman" panose="02020603050405020304" pitchFamily="18" charset="0"/>
                <a:ea typeface="黑体" panose="02010609060101010101" pitchFamily="49" charset="-122"/>
                <a:sym typeface="+mn-ea"/>
              </a:rPr>
              <a:t>1</a:t>
            </a:r>
            <a:r>
              <a:rPr lang="en-US" altLang="zh-CN" sz="2000" b="1" dirty="0">
                <a:solidFill>
                  <a:srgbClr val="3333FF"/>
                </a:solidFill>
                <a:latin typeface="Times New Roman" panose="02020603050405020304" pitchFamily="18" charset="0"/>
                <a:ea typeface="黑体" panose="02010609060101010101" pitchFamily="49" charset="-122"/>
              </a:rPr>
              <a:t>→Z</a:t>
            </a:r>
            <a:endParaRPr lang="en-US" altLang="zh-CN" sz="2000" b="1" dirty="0">
              <a:solidFill>
                <a:srgbClr val="3333FF"/>
              </a:solidFill>
              <a:latin typeface="Times New Roman" panose="02020603050405020304" pitchFamily="18" charset="0"/>
              <a:ea typeface="黑体" panose="02010609060101010101" pitchFamily="49" charset="-122"/>
            </a:endParaRPr>
          </a:p>
          <a:p>
            <a:pPr marL="0" lvl="0" indent="539750">
              <a:lnSpc>
                <a:spcPct val="150000"/>
              </a:lnSpc>
              <a:spcBef>
                <a:spcPct val="0"/>
              </a:spcBef>
              <a:buNone/>
            </a:pPr>
            <a:r>
              <a:rPr lang="en-US" altLang="zh-CN" sz="2000" b="1" dirty="0">
                <a:solidFill>
                  <a:srgbClr val="3333FF"/>
                </a:solidFill>
                <a:latin typeface="Times New Roman" panose="02020603050405020304" pitchFamily="18" charset="0"/>
                <a:ea typeface="黑体" panose="02010609060101010101" pitchFamily="49" charset="-122"/>
                <a:sym typeface="+mn-ea"/>
              </a:rPr>
              <a:t>ET</a:t>
            </a:r>
            <a:r>
              <a:rPr lang="en-US" altLang="zh-CN" sz="2000" b="1" baseline="-30000" dirty="0">
                <a:solidFill>
                  <a:srgbClr val="3333FF"/>
                </a:solidFill>
                <a:latin typeface="Times New Roman" panose="02020603050405020304" pitchFamily="18" charset="0"/>
                <a:ea typeface="黑体" panose="02010609060101010101" pitchFamily="49" charset="-122"/>
                <a:sym typeface="+mn-ea"/>
              </a:rPr>
              <a:t>1     </a:t>
            </a:r>
            <a:r>
              <a:rPr lang="en-US" altLang="zh-CN" sz="2000" b="1" dirty="0">
                <a:solidFill>
                  <a:srgbClr val="3333FF"/>
                </a:solidFill>
                <a:latin typeface="Times New Roman" panose="02020603050405020304" pitchFamily="18" charset="0"/>
                <a:ea typeface="黑体" panose="02010609060101010101" pitchFamily="49" charset="-122"/>
                <a:sym typeface="+mn-ea"/>
              </a:rPr>
              <a:t>Z→MDR</a:t>
            </a:r>
            <a:endParaRPr lang="en-US" altLang="zh-CN" sz="2000" b="1" dirty="0">
              <a:solidFill>
                <a:srgbClr val="3333FF"/>
              </a:solidFill>
              <a:latin typeface="Times New Roman" panose="02020603050405020304" pitchFamily="18" charset="0"/>
              <a:ea typeface="黑体" panose="02010609060101010101" pitchFamily="49" charset="-122"/>
              <a:sym typeface="+mn-ea"/>
            </a:endParaRPr>
          </a:p>
          <a:p>
            <a:pPr marL="0" lvl="0" indent="539750">
              <a:lnSpc>
                <a:spcPct val="150000"/>
              </a:lnSpc>
              <a:spcBef>
                <a:spcPct val="0"/>
              </a:spcBef>
              <a:buNone/>
            </a:pPr>
            <a:r>
              <a:rPr lang="en-US" altLang="zh-CN" sz="2000" b="1" dirty="0">
                <a:solidFill>
                  <a:srgbClr val="3333FF"/>
                </a:solidFill>
                <a:latin typeface="Times New Roman" panose="02020603050405020304" pitchFamily="18" charset="0"/>
                <a:ea typeface="黑体" panose="02010609060101010101" pitchFamily="49" charset="-122"/>
              </a:rPr>
              <a:t>ET</a:t>
            </a:r>
            <a:r>
              <a:rPr lang="en-US" altLang="zh-CN" sz="2000" b="1" baseline="-30000" dirty="0">
                <a:solidFill>
                  <a:srgbClr val="3333FF"/>
                </a:solidFill>
                <a:latin typeface="Times New Roman" panose="02020603050405020304" pitchFamily="18" charset="0"/>
                <a:ea typeface="黑体" panose="02010609060101010101" pitchFamily="49" charset="-122"/>
              </a:rPr>
              <a:t>2     </a:t>
            </a:r>
            <a:r>
              <a:rPr lang="en-US" altLang="zh-CN" sz="2000" b="1" dirty="0">
                <a:solidFill>
                  <a:srgbClr val="3333FF"/>
                </a:solidFill>
                <a:latin typeface="Times New Roman" panose="02020603050405020304" pitchFamily="18" charset="0"/>
                <a:ea typeface="黑体" panose="02010609060101010101" pitchFamily="49" charset="-122"/>
              </a:rPr>
              <a:t>MDR→M</a:t>
            </a:r>
            <a:endParaRPr lang="en-US" altLang="zh-CN" sz="2000" b="1" dirty="0">
              <a:solidFill>
                <a:srgbClr val="3333FF"/>
              </a:solidFill>
              <a:latin typeface="Times New Roman" panose="02020603050405020304" pitchFamily="18" charset="0"/>
              <a:ea typeface="黑体" panose="02010609060101010101" pitchFamily="49" charset="-122"/>
            </a:endParaRPr>
          </a:p>
        </p:txBody>
      </p:sp>
      <p:sp>
        <p:nvSpPr>
          <p:cNvPr id="26" name="矩形 25"/>
          <p:cNvSpPr/>
          <p:nvPr/>
        </p:nvSpPr>
        <p:spPr>
          <a:xfrm>
            <a:off x="6948170" y="1412875"/>
            <a:ext cx="1584325" cy="32283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TextBox 9"/>
          <p:cNvSpPr txBox="1"/>
          <p:nvPr/>
        </p:nvSpPr>
        <p:spPr>
          <a:xfrm>
            <a:off x="7061835" y="2451100"/>
            <a:ext cx="1278255" cy="337185"/>
          </a:xfrm>
          <a:prstGeom prst="rect">
            <a:avLst/>
          </a:prstGeom>
          <a:noFill/>
          <a:ln>
            <a:noFill/>
          </a:ln>
        </p:spPr>
        <p:txBody>
          <a:bodyPr wrap="square" rtlCol="0">
            <a:spAutoFit/>
          </a:bodyPr>
          <a:p>
            <a:r>
              <a:rPr lang="zh-CN" altLang="en-US" sz="1600" b="1" dirty="0" smtClean="0">
                <a:solidFill>
                  <a:srgbClr val="C00000"/>
                </a:solidFill>
              </a:rPr>
              <a:t>变址</a:t>
            </a:r>
            <a:r>
              <a:rPr lang="zh-CN" altLang="en-US" sz="1600" b="1" dirty="0" smtClean="0">
                <a:solidFill>
                  <a:srgbClr val="C00000"/>
                </a:solidFill>
              </a:rPr>
              <a:t>位移量</a:t>
            </a:r>
            <a:endParaRPr lang="zh-CN" altLang="en-US" sz="1600" b="1" dirty="0" smtClean="0">
              <a:solidFill>
                <a:srgbClr val="C00000"/>
              </a:solidFill>
            </a:endParaRPr>
          </a:p>
        </p:txBody>
      </p:sp>
      <p:cxnSp>
        <p:nvCxnSpPr>
          <p:cNvPr id="31" name="直接连接符 30"/>
          <p:cNvCxnSpPr/>
          <p:nvPr/>
        </p:nvCxnSpPr>
        <p:spPr>
          <a:xfrm>
            <a:off x="6938010" y="2188210"/>
            <a:ext cx="1584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6938010" y="2476500"/>
            <a:ext cx="1584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927850" y="2787015"/>
            <a:ext cx="1584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927850" y="3074670"/>
            <a:ext cx="1584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2"/>
          <p:cNvSpPr txBox="1"/>
          <p:nvPr/>
        </p:nvSpPr>
        <p:spPr>
          <a:xfrm>
            <a:off x="7077710" y="1019810"/>
            <a:ext cx="1220470" cy="398780"/>
          </a:xfrm>
          <a:prstGeom prst="rect">
            <a:avLst/>
          </a:prstGeom>
          <a:noFill/>
          <a:ln>
            <a:noFill/>
          </a:ln>
        </p:spPr>
        <p:txBody>
          <a:bodyPr wrap="square" rtlCol="0">
            <a:spAutoFit/>
          </a:bodyPr>
          <a:p>
            <a:r>
              <a:rPr lang="zh-CN" altLang="en-US" sz="2000" b="1" dirty="0" smtClean="0"/>
              <a:t>主</a:t>
            </a:r>
            <a:r>
              <a:rPr lang="zh-CN" altLang="en-US" sz="2000" b="1" dirty="0" smtClean="0"/>
              <a:t>存储器</a:t>
            </a:r>
            <a:endParaRPr lang="zh-CN" altLang="en-US" sz="2000" b="1" dirty="0" smtClean="0"/>
          </a:p>
        </p:txBody>
      </p:sp>
      <p:sp>
        <p:nvSpPr>
          <p:cNvPr id="9" name="TextBox 9"/>
          <p:cNvSpPr txBox="1"/>
          <p:nvPr/>
        </p:nvSpPr>
        <p:spPr>
          <a:xfrm>
            <a:off x="7011670" y="2162175"/>
            <a:ext cx="1556385" cy="337185"/>
          </a:xfrm>
          <a:prstGeom prst="rect">
            <a:avLst/>
          </a:prstGeom>
          <a:noFill/>
          <a:ln>
            <a:noFill/>
          </a:ln>
        </p:spPr>
        <p:txBody>
          <a:bodyPr wrap="square" rtlCol="0">
            <a:spAutoFit/>
          </a:bodyPr>
          <a:p>
            <a:r>
              <a:rPr lang="zh-CN" altLang="en-US" sz="1600" b="1" dirty="0" smtClean="0">
                <a:solidFill>
                  <a:srgbClr val="3333FF"/>
                </a:solidFill>
              </a:rPr>
              <a:t>操作码与寻址</a:t>
            </a:r>
            <a:endParaRPr lang="zh-CN" altLang="en-US" sz="1600" b="1" dirty="0" smtClean="0">
              <a:solidFill>
                <a:srgbClr val="3333FF"/>
              </a:solidFill>
            </a:endParaRPr>
          </a:p>
        </p:txBody>
      </p:sp>
      <p:sp>
        <p:nvSpPr>
          <p:cNvPr id="38" name="右大括号 37"/>
          <p:cNvSpPr/>
          <p:nvPr/>
        </p:nvSpPr>
        <p:spPr>
          <a:xfrm>
            <a:off x="8493125" y="2209165"/>
            <a:ext cx="293370" cy="558800"/>
          </a:xfrm>
          <a:prstGeom prst="rightBrace">
            <a:avLst/>
          </a:prstGeom>
          <a:noFill/>
          <a:ln w="28575" cap="flat" cmpd="sng" algn="ctr">
            <a:solidFill>
              <a:srgbClr val="000000"/>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43" name="文本框 42"/>
          <p:cNvSpPr txBox="1"/>
          <p:nvPr/>
        </p:nvSpPr>
        <p:spPr>
          <a:xfrm>
            <a:off x="8656955" y="2061845"/>
            <a:ext cx="636270" cy="8299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当前机器指令</a:t>
            </a:r>
            <a:endParaRPr lang="zh-CN" altLang="en-US" sz="1600">
              <a:latin typeface="宋体" panose="02010600030101010101" pitchFamily="2" charset="-122"/>
              <a:ea typeface="宋体" panose="02010600030101010101" pitchFamily="2" charset="-122"/>
            </a:endParaRPr>
          </a:p>
        </p:txBody>
      </p:sp>
      <p:cxnSp>
        <p:nvCxnSpPr>
          <p:cNvPr id="99" name="直接连接符 98"/>
          <p:cNvCxnSpPr/>
          <p:nvPr/>
        </p:nvCxnSpPr>
        <p:spPr>
          <a:xfrm>
            <a:off x="6948170" y="3961130"/>
            <a:ext cx="1584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6948170" y="4293235"/>
            <a:ext cx="1584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6948170" y="3404235"/>
            <a:ext cx="1584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TextBox 9"/>
          <p:cNvSpPr txBox="1"/>
          <p:nvPr/>
        </p:nvSpPr>
        <p:spPr>
          <a:xfrm>
            <a:off x="6914515" y="2787015"/>
            <a:ext cx="1439545" cy="337185"/>
          </a:xfrm>
          <a:prstGeom prst="rect">
            <a:avLst/>
          </a:prstGeom>
          <a:noFill/>
          <a:ln>
            <a:noFill/>
          </a:ln>
        </p:spPr>
        <p:txBody>
          <a:bodyPr wrap="square" rtlCol="0">
            <a:spAutoFit/>
          </a:bodyPr>
          <a:p>
            <a:r>
              <a:rPr lang="en-US" altLang="zh-CN" sz="1600" b="1" dirty="0" smtClean="0">
                <a:solidFill>
                  <a:schemeClr val="tx1"/>
                </a:solidFill>
              </a:rPr>
              <a:t>   </a:t>
            </a:r>
            <a:r>
              <a:rPr lang="zh-CN" altLang="en-US" sz="1600" b="1" dirty="0" smtClean="0">
                <a:solidFill>
                  <a:schemeClr val="tx1"/>
                </a:solidFill>
              </a:rPr>
              <a:t>下一条指令</a:t>
            </a:r>
            <a:endParaRPr lang="zh-CN" altLang="en-US" sz="1600" b="1" dirty="0" smtClean="0">
              <a:solidFill>
                <a:schemeClr val="tx1"/>
              </a:solidFill>
            </a:endParaRPr>
          </a:p>
        </p:txBody>
      </p:sp>
      <p:cxnSp>
        <p:nvCxnSpPr>
          <p:cNvPr id="19" name="肘形连接符 18"/>
          <p:cNvCxnSpPr/>
          <p:nvPr/>
        </p:nvCxnSpPr>
        <p:spPr>
          <a:xfrm rot="5400000" flipV="1">
            <a:off x="6130925" y="1557020"/>
            <a:ext cx="359410" cy="1223645"/>
          </a:xfrm>
          <a:prstGeom prst="bentConnector2">
            <a:avLst/>
          </a:prstGeom>
          <a:solidFill>
            <a:srgbClr val="FFFF00"/>
          </a:solidFill>
          <a:ln w="12700" cap="flat" cmpd="sng" algn="ctr">
            <a:solidFill>
              <a:schemeClr val="tx1"/>
            </a:solidFill>
            <a:prstDash val="dash"/>
            <a:round/>
            <a:headEnd type="none" w="med" len="med"/>
            <a:tailEnd type="arrow" w="med" len="med"/>
          </a:ln>
        </p:spPr>
      </p:cxnSp>
      <p:sp>
        <p:nvSpPr>
          <p:cNvPr id="49" name="文本框 48"/>
          <p:cNvSpPr txBox="1"/>
          <p:nvPr/>
        </p:nvSpPr>
        <p:spPr>
          <a:xfrm>
            <a:off x="8495030" y="1346200"/>
            <a:ext cx="720090" cy="306705"/>
          </a:xfrm>
          <a:prstGeom prst="rect">
            <a:avLst/>
          </a:prstGeom>
          <a:noFill/>
        </p:spPr>
        <p:txBody>
          <a:bodyPr wrap="none" rtlCol="0" anchor="t">
            <a:spAutoFit/>
          </a:bodyPr>
          <a:p>
            <a:r>
              <a:rPr lang="zh-CN" altLang="en-US" sz="1400">
                <a:solidFill>
                  <a:schemeClr val="tx1"/>
                </a:solidFill>
                <a:latin typeface="宋体" panose="02010600030101010101" pitchFamily="2" charset="-122"/>
                <a:ea typeface="宋体" panose="02010600030101010101" pitchFamily="2" charset="-122"/>
                <a:sym typeface="+mn-ea"/>
              </a:rPr>
              <a:t>低地址</a:t>
            </a:r>
            <a:endParaRPr lang="zh-CN" altLang="en-US" sz="1400">
              <a:solidFill>
                <a:schemeClr val="tx1"/>
              </a:solidFill>
              <a:latin typeface="宋体" panose="02010600030101010101" pitchFamily="2" charset="-122"/>
              <a:ea typeface="宋体" panose="02010600030101010101" pitchFamily="2" charset="-122"/>
              <a:sym typeface="+mn-ea"/>
            </a:endParaRPr>
          </a:p>
        </p:txBody>
      </p:sp>
      <p:sp>
        <p:nvSpPr>
          <p:cNvPr id="23" name="文本框 22"/>
          <p:cNvSpPr txBox="1"/>
          <p:nvPr/>
        </p:nvSpPr>
        <p:spPr>
          <a:xfrm>
            <a:off x="4398645" y="1558290"/>
            <a:ext cx="439420" cy="398780"/>
          </a:xfrm>
          <a:prstGeom prst="rect">
            <a:avLst/>
          </a:prstGeom>
          <a:noFill/>
        </p:spPr>
        <p:txBody>
          <a:bodyPr wrap="none" rtlCol="0" anchor="t">
            <a:spAutoFit/>
          </a:bodyPr>
          <a:p>
            <a:r>
              <a:rPr lang="en-US" altLang="zh-CN">
                <a:solidFill>
                  <a:schemeClr val="tx1"/>
                </a:solidFill>
                <a:latin typeface="宋体" panose="02010600030101010101" pitchFamily="2" charset="-122"/>
                <a:ea typeface="宋体" panose="02010600030101010101" pitchFamily="2" charset="-122"/>
                <a:sym typeface="+mn-ea"/>
              </a:rPr>
              <a:t>PC</a:t>
            </a:r>
            <a:endParaRPr lang="en-US" altLang="zh-CN">
              <a:solidFill>
                <a:schemeClr val="tx1"/>
              </a:solidFill>
              <a:latin typeface="宋体" panose="02010600030101010101" pitchFamily="2" charset="-122"/>
              <a:ea typeface="宋体" panose="02010600030101010101" pitchFamily="2" charset="-122"/>
              <a:sym typeface="+mn-ea"/>
            </a:endParaRPr>
          </a:p>
        </p:txBody>
      </p:sp>
      <p:sp>
        <p:nvSpPr>
          <p:cNvPr id="24" name="文本框 23"/>
          <p:cNvSpPr txBox="1"/>
          <p:nvPr/>
        </p:nvSpPr>
        <p:spPr>
          <a:xfrm>
            <a:off x="4813300" y="1620520"/>
            <a:ext cx="1821815" cy="368300"/>
          </a:xfrm>
          <a:prstGeom prst="rect">
            <a:avLst/>
          </a:prstGeom>
          <a:noFill/>
          <a:ln>
            <a:solidFill>
              <a:schemeClr val="tx1"/>
            </a:solidFill>
          </a:ln>
        </p:spPr>
        <p:txBody>
          <a:bodyPr wrap="square" rtlCol="0">
            <a:spAutoFit/>
          </a:bodyPr>
          <a:p>
            <a:pPr algn="l"/>
            <a:r>
              <a:rPr lang="en-US" altLang="zh-CN" sz="1800">
                <a:ln>
                  <a:noFill/>
                </a:ln>
                <a:solidFill>
                  <a:srgbClr val="3333FF"/>
                </a:solidFill>
                <a:latin typeface="宋体" panose="02010600030101010101" pitchFamily="2" charset="-122"/>
                <a:ea typeface="宋体" panose="02010600030101010101" pitchFamily="2" charset="-122"/>
              </a:rPr>
              <a:t> </a:t>
            </a:r>
            <a:r>
              <a:rPr lang="zh-CN" altLang="en-US" sz="1800">
                <a:ln>
                  <a:noFill/>
                </a:ln>
                <a:solidFill>
                  <a:schemeClr val="tx1"/>
                </a:solidFill>
                <a:latin typeface="宋体" panose="02010600030101010101" pitchFamily="2" charset="-122"/>
                <a:ea typeface="宋体" panose="02010600030101010101" pitchFamily="2" charset="-122"/>
              </a:rPr>
              <a:t>当前指令地址</a:t>
            </a:r>
            <a:endParaRPr lang="zh-CN" altLang="en-US" sz="1800">
              <a:ln>
                <a:noFill/>
              </a:ln>
              <a:solidFill>
                <a:schemeClr val="tx1"/>
              </a:solidFill>
              <a:latin typeface="宋体" panose="02010600030101010101" pitchFamily="2" charset="-122"/>
              <a:ea typeface="宋体" panose="02010600030101010101" pitchFamily="2" charset="-122"/>
            </a:endParaRPr>
          </a:p>
        </p:txBody>
      </p:sp>
      <p:cxnSp>
        <p:nvCxnSpPr>
          <p:cNvPr id="37" name="肘形连接符 36"/>
          <p:cNvCxnSpPr/>
          <p:nvPr/>
        </p:nvCxnSpPr>
        <p:spPr>
          <a:xfrm>
            <a:off x="5724525" y="2359025"/>
            <a:ext cx="220980" cy="208915"/>
          </a:xfrm>
          <a:prstGeom prst="bentConnector3">
            <a:avLst>
              <a:gd name="adj1" fmla="val -7183"/>
            </a:avLst>
          </a:prstGeom>
          <a:solidFill>
            <a:srgbClr val="FFFF00"/>
          </a:solidFill>
          <a:ln w="12700" cap="flat" cmpd="sng" algn="ctr">
            <a:solidFill>
              <a:srgbClr val="C00000"/>
            </a:solidFill>
            <a:prstDash val="sysDash"/>
            <a:round/>
            <a:headEnd type="none" w="med" len="med"/>
            <a:tailEnd type="arrow" w="med" len="med"/>
          </a:ln>
        </p:spPr>
      </p:cxnSp>
      <p:sp>
        <p:nvSpPr>
          <p:cNvPr id="48" name="文本框 47"/>
          <p:cNvSpPr txBox="1"/>
          <p:nvPr/>
        </p:nvSpPr>
        <p:spPr>
          <a:xfrm>
            <a:off x="5868035" y="2414905"/>
            <a:ext cx="492125" cy="306705"/>
          </a:xfrm>
          <a:prstGeom prst="rect">
            <a:avLst/>
          </a:prstGeom>
          <a:noFill/>
        </p:spPr>
        <p:txBody>
          <a:bodyPr wrap="square" rtlCol="0">
            <a:spAutoFit/>
          </a:bodyPr>
          <a:p>
            <a:r>
              <a:rPr lang="en-US" altLang="zh-CN" sz="1400">
                <a:solidFill>
                  <a:srgbClr val="C00000"/>
                </a:solidFill>
              </a:rPr>
              <a:t>+1</a:t>
            </a:r>
            <a:endParaRPr lang="en-US" altLang="zh-CN" sz="1400">
              <a:solidFill>
                <a:srgbClr val="C00000"/>
              </a:solidFill>
            </a:endParaRPr>
          </a:p>
        </p:txBody>
      </p:sp>
      <p:cxnSp>
        <p:nvCxnSpPr>
          <p:cNvPr id="4" name="肘形连接符 3"/>
          <p:cNvCxnSpPr>
            <a:endCxn id="104" idx="1"/>
          </p:cNvCxnSpPr>
          <p:nvPr/>
        </p:nvCxnSpPr>
        <p:spPr>
          <a:xfrm>
            <a:off x="6516370" y="2862580"/>
            <a:ext cx="398145" cy="93345"/>
          </a:xfrm>
          <a:prstGeom prst="bentConnector3">
            <a:avLst>
              <a:gd name="adj1" fmla="val 50080"/>
            </a:avLst>
          </a:prstGeom>
          <a:solidFill>
            <a:srgbClr val="FFFF00"/>
          </a:solidFill>
          <a:ln w="12700" cap="flat" cmpd="sng" algn="ctr">
            <a:solidFill>
              <a:schemeClr val="tx1"/>
            </a:solidFill>
            <a:prstDash val="sysDash"/>
            <a:round/>
            <a:headEnd type="none" w="med" len="med"/>
            <a:tailEnd type="arrow" w="med" len="med"/>
          </a:ln>
        </p:spPr>
      </p:cxnSp>
      <p:cxnSp>
        <p:nvCxnSpPr>
          <p:cNvPr id="5" name="直接箭头连接符 4"/>
          <p:cNvCxnSpPr/>
          <p:nvPr/>
        </p:nvCxnSpPr>
        <p:spPr>
          <a:xfrm>
            <a:off x="6246495" y="2567940"/>
            <a:ext cx="681355" cy="0"/>
          </a:xfrm>
          <a:prstGeom prst="straightConnector1">
            <a:avLst/>
          </a:prstGeom>
          <a:solidFill>
            <a:srgbClr val="FFFF00"/>
          </a:solidFill>
          <a:ln w="12700" cap="flat" cmpd="sng" algn="ctr">
            <a:solidFill>
              <a:srgbClr val="C00000"/>
            </a:solidFill>
            <a:prstDash val="sysDash"/>
            <a:round/>
            <a:headEnd type="none" w="med" len="med"/>
            <a:tailEnd type="arrow" w="med" len="med"/>
          </a:ln>
        </p:spPr>
      </p:cxnSp>
      <p:cxnSp>
        <p:nvCxnSpPr>
          <p:cNvPr id="6" name="肘形连接符 5"/>
          <p:cNvCxnSpPr/>
          <p:nvPr/>
        </p:nvCxnSpPr>
        <p:spPr>
          <a:xfrm>
            <a:off x="6096000" y="2660650"/>
            <a:ext cx="220980" cy="208915"/>
          </a:xfrm>
          <a:prstGeom prst="bentConnector3">
            <a:avLst>
              <a:gd name="adj1" fmla="val -7183"/>
            </a:avLst>
          </a:prstGeom>
          <a:solidFill>
            <a:srgbClr val="FFFF00"/>
          </a:solidFill>
          <a:ln w="12700" cap="flat" cmpd="sng" algn="ctr">
            <a:solidFill>
              <a:schemeClr val="tx1"/>
            </a:solidFill>
            <a:prstDash val="sysDash"/>
            <a:round/>
            <a:headEnd type="none" w="med" len="med"/>
            <a:tailEnd type="arrow" w="med" len="med"/>
          </a:ln>
        </p:spPr>
      </p:cxnSp>
      <p:sp>
        <p:nvSpPr>
          <p:cNvPr id="7" name="文本框 6"/>
          <p:cNvSpPr txBox="1"/>
          <p:nvPr/>
        </p:nvSpPr>
        <p:spPr>
          <a:xfrm>
            <a:off x="6228080" y="2721610"/>
            <a:ext cx="492125" cy="306705"/>
          </a:xfrm>
          <a:prstGeom prst="rect">
            <a:avLst/>
          </a:prstGeom>
          <a:noFill/>
        </p:spPr>
        <p:txBody>
          <a:bodyPr wrap="square" rtlCol="0">
            <a:spAutoFit/>
          </a:bodyPr>
          <a:p>
            <a:r>
              <a:rPr lang="en-US" altLang="zh-CN" sz="1400">
                <a:solidFill>
                  <a:schemeClr val="tx1"/>
                </a:solidFill>
              </a:rPr>
              <a:t>+1</a:t>
            </a:r>
            <a:endParaRPr lang="en-US" altLang="zh-CN" sz="1400">
              <a:solidFill>
                <a:schemeClr val="tx1"/>
              </a:solidFill>
            </a:endParaRPr>
          </a:p>
        </p:txBody>
      </p:sp>
      <p:cxnSp>
        <p:nvCxnSpPr>
          <p:cNvPr id="16" name="直接箭头连接符 15"/>
          <p:cNvCxnSpPr/>
          <p:nvPr/>
        </p:nvCxnSpPr>
        <p:spPr>
          <a:xfrm flipV="1">
            <a:off x="4398645" y="2564765"/>
            <a:ext cx="1253490" cy="156845"/>
          </a:xfrm>
          <a:prstGeom prst="straightConnector1">
            <a:avLst/>
          </a:prstGeom>
          <a:solidFill>
            <a:srgbClr val="FFFF00"/>
          </a:solidFill>
          <a:ln w="12700" cap="flat" cmpd="sng" algn="ctr">
            <a:solidFill>
              <a:srgbClr val="C00000"/>
            </a:solidFill>
            <a:prstDash val="dash"/>
            <a:round/>
            <a:headEnd type="none" w="med" len="med"/>
            <a:tailEnd type="arrow" w="med" len="med"/>
          </a:ln>
        </p:spPr>
      </p:cxnSp>
      <p:cxnSp>
        <p:nvCxnSpPr>
          <p:cNvPr id="11" name="直接箭头连接符 10"/>
          <p:cNvCxnSpPr/>
          <p:nvPr/>
        </p:nvCxnSpPr>
        <p:spPr>
          <a:xfrm flipV="1">
            <a:off x="4067810" y="2955925"/>
            <a:ext cx="2160270" cy="549910"/>
          </a:xfrm>
          <a:prstGeom prst="straightConnector1">
            <a:avLst/>
          </a:prstGeom>
          <a:solidFill>
            <a:srgbClr val="FFFF00"/>
          </a:solidFill>
          <a:ln w="12700" cap="flat" cmpd="sng" algn="ctr">
            <a:solidFill>
              <a:schemeClr val="tx1"/>
            </a:solidFill>
            <a:prstDash val="dash"/>
            <a:round/>
            <a:headEnd type="none" w="med" len="med"/>
            <a:tailEnd type="arrow" w="med" len="med"/>
          </a:ln>
        </p:spPr>
      </p:cxnSp>
      <p:cxnSp>
        <p:nvCxnSpPr>
          <p:cNvPr id="12" name="直接箭头连接符 11"/>
          <p:cNvCxnSpPr/>
          <p:nvPr/>
        </p:nvCxnSpPr>
        <p:spPr>
          <a:xfrm flipV="1">
            <a:off x="1475105" y="1757680"/>
            <a:ext cx="2923540" cy="338455"/>
          </a:xfrm>
          <a:prstGeom prst="straightConnector1">
            <a:avLst/>
          </a:prstGeom>
          <a:solidFill>
            <a:srgbClr val="FFFF00"/>
          </a:solidFill>
          <a:ln w="12700" cap="flat" cmpd="sng" algn="ctr">
            <a:solidFill>
              <a:schemeClr val="tx1"/>
            </a:solidFill>
            <a:prstDash val="dash"/>
            <a:round/>
            <a:headEnd type="none" w="med" len="med"/>
            <a:tailEnd type="arrow" w="med" len="med"/>
          </a:ln>
        </p:spPr>
      </p:cxn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Rectangle 2"/>
          <p:cNvSpPr/>
          <p:nvPr/>
        </p:nvSpPr>
        <p:spPr>
          <a:xfrm>
            <a:off x="107315" y="44609"/>
            <a:ext cx="4883150" cy="694055"/>
          </a:xfrm>
          <a:prstGeom prst="rect">
            <a:avLst/>
          </a:prstGeom>
          <a:noFill/>
          <a:ln w="28575">
            <a:noFill/>
          </a:ln>
        </p:spPr>
        <p:txBody>
          <a:bodyPr wrap="none" tIns="101568" bIns="101568"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b="1" dirty="0">
                <a:latin typeface="黑体" panose="02010609060101010101" pitchFamily="49" charset="-122"/>
                <a:ea typeface="黑体" panose="02010609060101010101" pitchFamily="49" charset="-122"/>
              </a:rPr>
              <a:t>5</a:t>
            </a:r>
            <a:r>
              <a:rPr lang="zh-CN" altLang="en-US" b="1" dirty="0">
                <a:latin typeface="黑体" panose="02010609060101010101" pitchFamily="49" charset="-122"/>
                <a:ea typeface="黑体" panose="02010609060101010101" pitchFamily="49" charset="-122"/>
              </a:rPr>
              <a:t>．转移指令</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返回指令</a:t>
            </a:r>
            <a:r>
              <a:rPr lang="en-US" altLang="zh-CN" b="1" dirty="0">
                <a:latin typeface="黑体" panose="02010609060101010101" pitchFamily="49" charset="-122"/>
                <a:ea typeface="黑体" panose="02010609060101010101" pitchFamily="49" charset="-122"/>
              </a:rPr>
              <a:t>RST</a:t>
            </a:r>
            <a:endParaRPr lang="en-US" altLang="zh-CN" sz="1800" dirty="0"/>
          </a:p>
        </p:txBody>
      </p:sp>
      <p:grpSp>
        <p:nvGrpSpPr>
          <p:cNvPr id="3" name="组合 2"/>
          <p:cNvGrpSpPr/>
          <p:nvPr/>
        </p:nvGrpSpPr>
        <p:grpSpPr>
          <a:xfrm>
            <a:off x="250825" y="981075"/>
            <a:ext cx="8784590" cy="5544820"/>
            <a:chOff x="395" y="1545"/>
            <a:chExt cx="13834" cy="8732"/>
          </a:xfrm>
        </p:grpSpPr>
        <p:pic>
          <p:nvPicPr>
            <p:cNvPr id="98308" name="图片 17" descr="3X29"/>
            <p:cNvPicPr>
              <a:picLocks noChangeAspect="1"/>
            </p:cNvPicPr>
            <p:nvPr/>
          </p:nvPicPr>
          <p:blipFill>
            <a:blip r:embed="rId1"/>
            <a:stretch>
              <a:fillRect/>
            </a:stretch>
          </p:blipFill>
          <p:spPr>
            <a:xfrm>
              <a:off x="395" y="1545"/>
              <a:ext cx="13835" cy="8733"/>
            </a:xfrm>
            <a:prstGeom prst="rect">
              <a:avLst/>
            </a:prstGeom>
            <a:noFill/>
            <a:ln w="9525">
              <a:noFill/>
            </a:ln>
          </p:spPr>
        </p:pic>
        <p:sp>
          <p:nvSpPr>
            <p:cNvPr id="2" name="文本框 1"/>
            <p:cNvSpPr txBox="1"/>
            <p:nvPr/>
          </p:nvSpPr>
          <p:spPr>
            <a:xfrm>
              <a:off x="7427" y="1545"/>
              <a:ext cx="1084" cy="580"/>
            </a:xfrm>
            <a:prstGeom prst="rect">
              <a:avLst/>
            </a:prstGeom>
            <a:solidFill>
              <a:schemeClr val="bg1"/>
            </a:solidFill>
          </p:spPr>
          <p:txBody>
            <a:bodyPr wrap="square" rtlCol="0">
              <a:spAutoFit/>
            </a:bodyPr>
            <a:p>
              <a:r>
                <a:rPr lang="zh-CN" altLang="en-US" sz="1800"/>
                <a:t>转移，</a:t>
              </a:r>
              <a:endParaRPr lang="zh-CN" altLang="en-US" sz="18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5474"/>
                                        </p:tgtEl>
                                        <p:attrNameLst>
                                          <p:attrName>style.visibility</p:attrName>
                                        </p:attrNameLst>
                                      </p:cBhvr>
                                      <p:to>
                                        <p:strVal val="visible"/>
                                      </p:to>
                                    </p:set>
                                    <p:animEffect transition="in" filter="blinds(horizontal)">
                                      <p:cBhvr>
                                        <p:cTn id="7" dur="500"/>
                                        <p:tgtEl>
                                          <p:spTgt spid="105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4"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290830" y="44133"/>
            <a:ext cx="8642350" cy="1468755"/>
          </a:xfrm>
          <a:prstGeom prst="rect">
            <a:avLst/>
          </a:prstGeom>
        </p:spPr>
        <p:txBody>
          <a:bodyPr>
            <a:spAutoFit/>
          </a:bodyPr>
          <a:lstStyle/>
          <a:p>
            <a:pPr marL="0" marR="0" lvl="0" indent="0" algn="l" defTabSz="914400" rtl="0">
              <a:lnSpc>
                <a:spcPts val="3580"/>
              </a:lnSpc>
              <a:spcBef>
                <a:spcPts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根据指令规定的</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转移条件</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与</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PSW</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相应的位的实际状态，决定是否转移，相应地分成转移成功（</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JP</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）、转移不成功（</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NJP</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）两种可能。</a:t>
            </a:r>
            <a:endParaRPr kumimoji="0" lang="zh-CN" altLang="zh-CN" sz="2400" b="1" i="0" u="none" strike="noStrike" kern="1200" cap="none" spc="0" normalizeH="0" baseline="0" noProof="0" dirty="0">
              <a:ln>
                <a:noFill/>
              </a:ln>
              <a:solidFill>
                <a:schemeClr val="tx1"/>
              </a:solidFill>
              <a:effectLst/>
              <a:uLnTx/>
              <a:uFillTx/>
              <a:latin typeface="+mn-ea"/>
              <a:ea typeface="+mn-ea"/>
              <a:cs typeface="+mn-cs"/>
            </a:endParaRPr>
          </a:p>
        </p:txBody>
      </p:sp>
      <p:sp>
        <p:nvSpPr>
          <p:cNvPr id="6" name="矩形 5"/>
          <p:cNvSpPr/>
          <p:nvPr/>
        </p:nvSpPr>
        <p:spPr>
          <a:xfrm>
            <a:off x="413703" y="1484313"/>
            <a:ext cx="8396288" cy="1009650"/>
          </a:xfrm>
          <a:prstGeom prst="rect">
            <a:avLst/>
          </a:prstGeom>
        </p:spPr>
        <p:txBody>
          <a:bodyPr>
            <a:spAutoFit/>
          </a:bodyPr>
          <a:lstStyle/>
          <a:p>
            <a:pPr marL="0" marR="0" lvl="0" indent="0" algn="l" defTabSz="914400" rtl="0">
              <a:lnSpc>
                <a:spcPts val="3580"/>
              </a:lnSpc>
              <a:spcBef>
                <a:spcPts val="0"/>
              </a:spcBef>
              <a:spcAft>
                <a:spcPct val="0"/>
              </a:spcAft>
              <a:buClrTx/>
              <a:buSzTx/>
              <a:buFontTx/>
              <a:buNone/>
              <a:defRPr/>
            </a:pP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1</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）转移不成功</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NJP </a:t>
            </a:r>
            <a:r>
              <a:rPr kumimoji="0" lang="zh-CN" altLang="en-US" sz="2400" b="1" i="0" u="none" strike="noStrike" kern="1200" cap="none" spc="0" normalizeH="0" baseline="0" noProof="0" dirty="0">
                <a:ln>
                  <a:noFill/>
                </a:ln>
                <a:solidFill>
                  <a:srgbClr val="C00000"/>
                </a:solidFill>
                <a:effectLst/>
                <a:uLnTx/>
                <a:uFillTx/>
                <a:latin typeface="+mn-ea"/>
                <a:ea typeface="+mn-ea"/>
                <a:cs typeface="+mn-cs"/>
              </a:rPr>
              <a:t>：</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转移条件不满足</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，则程序将</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顺序执行</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。在决定下一条指令地址时有以下两种可能的情况：</a:t>
            </a:r>
            <a:endParaRPr kumimoji="0" lang="zh-CN" altLang="zh-CN" sz="2400" b="1" i="0" u="none" strike="noStrike" kern="1200" cap="none" spc="0" normalizeH="0" baseline="0" noProof="0" dirty="0">
              <a:ln>
                <a:noFill/>
              </a:ln>
              <a:solidFill>
                <a:schemeClr val="tx1"/>
              </a:solidFill>
              <a:effectLst/>
              <a:uLnTx/>
              <a:uFillTx/>
              <a:latin typeface="+mn-ea"/>
              <a:ea typeface="+mn-ea"/>
              <a:cs typeface="+mn-cs"/>
            </a:endParaRPr>
          </a:p>
        </p:txBody>
      </p:sp>
      <p:sp>
        <p:nvSpPr>
          <p:cNvPr id="10" name="矩形 9"/>
          <p:cNvSpPr/>
          <p:nvPr/>
        </p:nvSpPr>
        <p:spPr>
          <a:xfrm>
            <a:off x="500380" y="2492693"/>
            <a:ext cx="8601075" cy="1009650"/>
          </a:xfrm>
          <a:prstGeom prst="rect">
            <a:avLst/>
          </a:prstGeom>
        </p:spPr>
        <p:txBody>
          <a:bodyPr>
            <a:spAutoFit/>
          </a:bodyPr>
          <a:lstStyle/>
          <a:p>
            <a:pPr marL="0" marR="0" lvl="0" indent="0" algn="l" defTabSz="914400" rtl="0">
              <a:lnSpc>
                <a:spcPts val="3580"/>
              </a:lnSpc>
              <a:spcBef>
                <a:spcPts val="0"/>
              </a:spcBef>
              <a:spcAft>
                <a:spcPct val="0"/>
              </a:spcAft>
              <a:buClrTx/>
              <a:buSzTx/>
              <a:buFontTx/>
              <a:buNone/>
              <a:defRPr/>
            </a:pPr>
            <a:r>
              <a:rPr kumimoji="0" lang="zh-CN" altLang="zh-CN" b="1" i="0" u="none" strike="noStrike" kern="1200" cap="none" spc="0" normalizeH="0" baseline="0" noProof="0" dirty="0">
                <a:ln>
                  <a:noFill/>
                </a:ln>
                <a:solidFill>
                  <a:schemeClr val="tx1"/>
                </a:solidFill>
                <a:effectLst/>
                <a:uLnTx/>
                <a:uFillTx/>
                <a:latin typeface="+mn-ea"/>
                <a:ea typeface="+mn-ea"/>
                <a:cs typeface="+mn-cs"/>
              </a:rPr>
              <a:t>① 转移地址段中的寻址方式指定的寄存器是通用寄存器、堆栈指针</a:t>
            </a:r>
            <a:r>
              <a:rPr kumimoji="0" lang="en-US" altLang="zh-CN" b="1" i="0" u="none" strike="noStrike" kern="1200" cap="none" spc="0" normalizeH="0" baseline="0" noProof="0" dirty="0">
                <a:ln>
                  <a:noFill/>
                </a:ln>
                <a:solidFill>
                  <a:schemeClr val="tx1"/>
                </a:solidFill>
                <a:effectLst/>
                <a:uLnTx/>
                <a:uFillTx/>
                <a:latin typeface="+mn-ea"/>
                <a:ea typeface="+mn-ea"/>
                <a:cs typeface="+mn-cs"/>
              </a:rPr>
              <a:t>SP</a:t>
            </a:r>
            <a:r>
              <a:rPr kumimoji="0" lang="zh-CN" altLang="zh-CN" b="1" i="0" u="none" strike="noStrike" kern="1200" cap="none" spc="0" normalizeH="0" baseline="0" noProof="0" dirty="0">
                <a:ln>
                  <a:noFill/>
                </a:ln>
                <a:solidFill>
                  <a:schemeClr val="tx1"/>
                </a:solidFill>
                <a:effectLst/>
                <a:uLnTx/>
                <a:uFillTx/>
                <a:latin typeface="+mn-ea"/>
                <a:ea typeface="+mn-ea"/>
                <a:cs typeface="+mn-cs"/>
              </a:rPr>
              <a:t>，即指明是非</a:t>
            </a:r>
            <a:r>
              <a:rPr kumimoji="0" lang="en-US" altLang="zh-CN" b="1" i="0" u="none" strike="noStrike" kern="1200" cap="none" spc="0" normalizeH="0" baseline="0" noProof="0" dirty="0">
                <a:ln>
                  <a:noFill/>
                </a:ln>
                <a:solidFill>
                  <a:schemeClr val="tx1"/>
                </a:solidFill>
                <a:effectLst/>
                <a:uLnTx/>
                <a:uFillTx/>
                <a:latin typeface="+mn-ea"/>
                <a:ea typeface="+mn-ea"/>
                <a:cs typeface="+mn-cs"/>
              </a:rPr>
              <a:t>PC</a:t>
            </a:r>
            <a:r>
              <a:rPr kumimoji="0" lang="zh-CN" altLang="zh-CN" b="1" i="0" u="none" strike="noStrike" kern="1200" cap="none" spc="0" normalizeH="0" baseline="0" noProof="0" dirty="0">
                <a:ln>
                  <a:noFill/>
                </a:ln>
                <a:solidFill>
                  <a:schemeClr val="tx1"/>
                </a:solidFill>
                <a:effectLst/>
                <a:uLnTx/>
                <a:uFillTx/>
                <a:latin typeface="+mn-ea"/>
                <a:ea typeface="+mn-ea"/>
                <a:cs typeface="+mn-cs"/>
              </a:rPr>
              <a:t>，称为</a:t>
            </a:r>
            <a:r>
              <a:rPr kumimoji="0" lang="en-US" altLang="zh-CN" b="1" i="0" u="none" strike="noStrike" kern="1200" cap="none" spc="0" normalizeH="0" baseline="0" noProof="0" dirty="0">
                <a:ln>
                  <a:noFill/>
                </a:ln>
                <a:solidFill>
                  <a:srgbClr val="C00000"/>
                </a:solidFill>
                <a:effectLst/>
                <a:uLnTx/>
                <a:uFillTx/>
                <a:latin typeface="+mn-ea"/>
                <a:ea typeface="+mn-ea"/>
                <a:cs typeface="+mn-cs"/>
              </a:rPr>
              <a:t>PC</a:t>
            </a:r>
            <a:r>
              <a:rPr kumimoji="0" lang="zh-CN" altLang="zh-CN" b="1" i="0" u="none" strike="noStrike" kern="1200" cap="none" spc="0" normalizeH="0" baseline="0" noProof="0" dirty="0">
                <a:ln>
                  <a:noFill/>
                </a:ln>
                <a:solidFill>
                  <a:srgbClr val="C00000"/>
                </a:solidFill>
                <a:effectLst/>
                <a:uLnTx/>
                <a:uFillTx/>
                <a:latin typeface="+mn-ea"/>
                <a:ea typeface="+mn-ea"/>
                <a:cs typeface="+mn-cs"/>
              </a:rPr>
              <a:t>型</a:t>
            </a:r>
            <a:r>
              <a:rPr kumimoji="0" lang="zh-CN" altLang="zh-CN" b="1" i="0" u="none" strike="noStrike" kern="1200" cap="none" spc="0" normalizeH="0" baseline="0" noProof="0" dirty="0">
                <a:ln>
                  <a:noFill/>
                </a:ln>
                <a:solidFill>
                  <a:schemeClr val="tx1"/>
                </a:solidFill>
                <a:effectLst/>
                <a:uLnTx/>
                <a:uFillTx/>
                <a:latin typeface="+mn-ea"/>
                <a:ea typeface="+mn-ea"/>
                <a:cs typeface="+mn-cs"/>
              </a:rPr>
              <a:t>，则后继指令紧跟着当前转移指令。</a:t>
            </a:r>
            <a:endParaRPr kumimoji="0" lang="zh-CN" altLang="en-US" b="1" i="0" u="none" strike="noStrike" kern="1200" cap="none" spc="0" normalizeH="0" baseline="0" noProof="0" dirty="0">
              <a:ln>
                <a:noFill/>
              </a:ln>
              <a:solidFill>
                <a:schemeClr val="tx1"/>
              </a:solidFill>
              <a:effectLst/>
              <a:uLnTx/>
              <a:uFillTx/>
              <a:latin typeface="+mn-ea"/>
              <a:ea typeface="+mn-ea"/>
              <a:cs typeface="+mn-cs"/>
            </a:endParaRPr>
          </a:p>
        </p:txBody>
      </p:sp>
      <p:cxnSp>
        <p:nvCxnSpPr>
          <p:cNvPr id="99334" name="直接连接符 11"/>
          <p:cNvCxnSpPr/>
          <p:nvPr/>
        </p:nvCxnSpPr>
        <p:spPr>
          <a:xfrm>
            <a:off x="2627630" y="3140710"/>
            <a:ext cx="288925" cy="0"/>
          </a:xfrm>
          <a:prstGeom prst="line">
            <a:avLst/>
          </a:prstGeom>
          <a:ln w="28575" cap="flat" cmpd="sng">
            <a:solidFill>
              <a:srgbClr val="C00000"/>
            </a:solidFill>
            <a:prstDash val="solid"/>
            <a:headEnd type="none" w="med" len="med"/>
            <a:tailEnd type="none" w="med" len="med"/>
          </a:ln>
        </p:spPr>
      </p:cxnSp>
      <p:sp>
        <p:nvSpPr>
          <p:cNvPr id="13" name="矩形 12"/>
          <p:cNvSpPr/>
          <p:nvPr/>
        </p:nvSpPr>
        <p:spPr>
          <a:xfrm>
            <a:off x="500380" y="3672523"/>
            <a:ext cx="8143875" cy="1468755"/>
          </a:xfrm>
          <a:prstGeom prst="rect">
            <a:avLst/>
          </a:prstGeom>
        </p:spPr>
        <p:txBody>
          <a:bodyPr>
            <a:spAutoFit/>
          </a:bodyPr>
          <a:lstStyle/>
          <a:p>
            <a:pPr marL="0" marR="0" lvl="0" indent="0" algn="l" defTabSz="914400" rtl="0">
              <a:lnSpc>
                <a:spcPts val="3580"/>
              </a:lnSpc>
              <a:spcBef>
                <a:spcPts val="0"/>
              </a:spcBef>
              <a:spcAft>
                <a:spcPct val="0"/>
              </a:spcAft>
              <a:buClrTx/>
              <a:buSzTx/>
              <a:buFontTx/>
              <a:buNone/>
              <a:defRPr/>
            </a:pPr>
            <a:r>
              <a:rPr kumimoji="0" lang="zh-CN" altLang="zh-CN" b="1" i="0" u="none" strike="noStrike" kern="1200" cap="none" spc="0" normalizeH="0" baseline="0" noProof="0" dirty="0">
                <a:ln>
                  <a:noFill/>
                </a:ln>
                <a:solidFill>
                  <a:schemeClr val="tx1"/>
                </a:solidFill>
                <a:effectLst/>
                <a:uLnTx/>
                <a:uFillTx/>
                <a:latin typeface="+mn-ea"/>
                <a:ea typeface="+mn-ea"/>
                <a:cs typeface="+mn-cs"/>
              </a:rPr>
              <a:t>② 转移地址段中的寻址方式指定寄存器是</a:t>
            </a:r>
            <a:r>
              <a:rPr kumimoji="0" lang="en-US" altLang="zh-CN" b="1" i="0" u="none" strike="noStrike" kern="1200" cap="none" spc="0" normalizeH="0" baseline="0" noProof="0" dirty="0">
                <a:ln>
                  <a:noFill/>
                </a:ln>
                <a:solidFill>
                  <a:schemeClr val="tx1"/>
                </a:solidFill>
                <a:effectLst/>
                <a:uLnTx/>
                <a:uFillTx/>
                <a:latin typeface="+mn-ea"/>
                <a:ea typeface="+mn-ea"/>
                <a:cs typeface="+mn-cs"/>
              </a:rPr>
              <a:t>PC</a:t>
            </a:r>
            <a:r>
              <a:rPr kumimoji="0" lang="zh-CN" altLang="zh-CN" b="1" i="0" u="none" strike="noStrike" kern="1200" cap="none" spc="0" normalizeH="0" baseline="0" noProof="0" dirty="0">
                <a:ln>
                  <a:noFill/>
                </a:ln>
                <a:solidFill>
                  <a:schemeClr val="tx1"/>
                </a:solidFill>
                <a:effectLst/>
                <a:uLnTx/>
                <a:uFillTx/>
                <a:latin typeface="+mn-ea"/>
                <a:ea typeface="+mn-ea"/>
                <a:cs typeface="+mn-cs"/>
              </a:rPr>
              <a:t>，称为</a:t>
            </a:r>
            <a:r>
              <a:rPr kumimoji="0" lang="en-US" altLang="zh-CN" b="1" i="0" u="none" strike="noStrike" kern="1200" cap="none" spc="0" normalizeH="0" baseline="0" noProof="0" dirty="0">
                <a:ln>
                  <a:noFill/>
                </a:ln>
                <a:solidFill>
                  <a:srgbClr val="C00000"/>
                </a:solidFill>
                <a:effectLst/>
                <a:uLnTx/>
                <a:uFillTx/>
                <a:latin typeface="+mn-ea"/>
                <a:ea typeface="+mn-ea"/>
                <a:cs typeface="+mn-cs"/>
              </a:rPr>
              <a:t>PC</a:t>
            </a:r>
            <a:r>
              <a:rPr kumimoji="0" lang="zh-CN" altLang="zh-CN" b="1" i="0" u="none" strike="noStrike" kern="1200" cap="none" spc="0" normalizeH="0" baseline="0" noProof="0" dirty="0">
                <a:ln>
                  <a:noFill/>
                </a:ln>
                <a:solidFill>
                  <a:srgbClr val="C00000"/>
                </a:solidFill>
                <a:effectLst/>
                <a:uLnTx/>
                <a:uFillTx/>
                <a:latin typeface="+mn-ea"/>
                <a:ea typeface="+mn-ea"/>
                <a:cs typeface="+mn-cs"/>
              </a:rPr>
              <a:t>型</a:t>
            </a:r>
            <a:r>
              <a:rPr kumimoji="0" lang="zh-CN" altLang="zh-CN" b="1" i="0" u="none" strike="noStrike" kern="1200" cap="none" spc="0" normalizeH="0" baseline="0" noProof="0" dirty="0">
                <a:ln>
                  <a:noFill/>
                </a:ln>
                <a:solidFill>
                  <a:schemeClr val="tx1"/>
                </a:solidFill>
                <a:effectLst/>
                <a:uLnTx/>
                <a:uFillTx/>
                <a:latin typeface="+mn-ea"/>
                <a:ea typeface="+mn-ea"/>
                <a:cs typeface="+mn-cs"/>
              </a:rPr>
              <a:t>，则紧跟指令操作码与寻址字段之后的单元已用来存放转移地址，再下一个存储单元内容才是后继指令，所以在</a:t>
            </a:r>
            <a:r>
              <a:rPr kumimoji="0" lang="en-US" altLang="zh-CN" b="1" i="0" u="none" strike="noStrike" kern="1200" cap="none" spc="0" normalizeH="0" baseline="0" noProof="0" dirty="0">
                <a:ln>
                  <a:noFill/>
                </a:ln>
                <a:solidFill>
                  <a:schemeClr val="tx1"/>
                </a:solidFill>
                <a:effectLst/>
                <a:uLnTx/>
                <a:uFillTx/>
                <a:latin typeface="+mn-ea"/>
                <a:ea typeface="+mn-ea"/>
                <a:cs typeface="+mn-cs"/>
              </a:rPr>
              <a:t>ET</a:t>
            </a:r>
            <a:r>
              <a:rPr kumimoji="0" lang="zh-CN" altLang="zh-CN" b="1" i="0" u="none" strike="noStrike" kern="1200" cap="none" spc="0" normalizeH="0" baseline="0" noProof="0" dirty="0">
                <a:ln>
                  <a:noFill/>
                </a:ln>
                <a:solidFill>
                  <a:schemeClr val="tx1"/>
                </a:solidFill>
                <a:effectLst/>
                <a:uLnTx/>
                <a:uFillTx/>
                <a:latin typeface="+mn-ea"/>
                <a:ea typeface="+mn-ea"/>
                <a:cs typeface="+mn-cs"/>
              </a:rPr>
              <a:t>中令</a:t>
            </a:r>
            <a:r>
              <a:rPr kumimoji="0" lang="en-US" altLang="zh-CN" b="1" i="0" u="none" strike="noStrike" kern="1200" cap="none" spc="0" normalizeH="0" baseline="0" noProof="0" dirty="0">
                <a:ln>
                  <a:noFill/>
                </a:ln>
                <a:solidFill>
                  <a:schemeClr val="tx1"/>
                </a:solidFill>
                <a:effectLst/>
                <a:uLnTx/>
                <a:uFillTx/>
                <a:latin typeface="+mn-ea"/>
                <a:ea typeface="+mn-ea"/>
                <a:cs typeface="+mn-cs"/>
              </a:rPr>
              <a:t>PC</a:t>
            </a:r>
            <a:r>
              <a:rPr kumimoji="0" lang="zh-CN" altLang="zh-CN" b="1" i="0" u="none" strike="noStrike" kern="1200" cap="none" spc="0" normalizeH="0" baseline="0" noProof="0" dirty="0">
                <a:ln>
                  <a:noFill/>
                </a:ln>
                <a:solidFill>
                  <a:schemeClr val="tx1"/>
                </a:solidFill>
                <a:effectLst/>
                <a:uLnTx/>
                <a:uFillTx/>
                <a:latin typeface="+mn-ea"/>
                <a:ea typeface="+mn-ea"/>
                <a:cs typeface="+mn-cs"/>
              </a:rPr>
              <a:t>再次加</a:t>
            </a:r>
            <a:r>
              <a:rPr kumimoji="0" lang="en-US" altLang="zh-CN" b="1" i="0" u="none" strike="noStrike" kern="1200" cap="none" spc="0" normalizeH="0" baseline="0" noProof="0" dirty="0">
                <a:ln>
                  <a:noFill/>
                </a:ln>
                <a:solidFill>
                  <a:schemeClr val="tx1"/>
                </a:solidFill>
                <a:effectLst/>
                <a:uLnTx/>
                <a:uFillTx/>
                <a:latin typeface="+mn-ea"/>
                <a:ea typeface="+mn-ea"/>
                <a:cs typeface="+mn-cs"/>
              </a:rPr>
              <a:t>1</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p:txBody>
      </p:sp>
      <p:sp>
        <p:nvSpPr>
          <p:cNvPr id="14" name="矩形 13"/>
          <p:cNvSpPr/>
          <p:nvPr/>
        </p:nvSpPr>
        <p:spPr>
          <a:xfrm>
            <a:off x="381000" y="5445125"/>
            <a:ext cx="8461375" cy="1009650"/>
          </a:xfrm>
          <a:prstGeom prst="rect">
            <a:avLst/>
          </a:prstGeom>
        </p:spPr>
        <p:txBody>
          <a:bodyPr>
            <a:spAutoFit/>
          </a:bodyPr>
          <a:lstStyle/>
          <a:p>
            <a:pPr marL="0" marR="0" lvl="0" indent="0" algn="l" defTabSz="914400" rtl="0">
              <a:lnSpc>
                <a:spcPts val="3580"/>
              </a:lnSpc>
              <a:spcBef>
                <a:spcPts val="0"/>
              </a:spcBef>
              <a:spcAft>
                <a:spcPct val="0"/>
              </a:spcAft>
              <a:buClrTx/>
              <a:buSzTx/>
              <a:buFontTx/>
              <a:buNone/>
              <a:defRPr/>
            </a:pP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2</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）转移成功</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JP </a:t>
            </a:r>
            <a:r>
              <a:rPr kumimoji="0" lang="zh-CN" altLang="en-US" sz="2400" b="1" i="0" u="none" strike="noStrike" kern="1200" cap="none" spc="0" normalizeH="0" baseline="0" noProof="0" dirty="0">
                <a:ln>
                  <a:noFill/>
                </a:ln>
                <a:solidFill>
                  <a:srgbClr val="C00000"/>
                </a:solidFill>
                <a:effectLst/>
                <a:uLnTx/>
                <a:uFillTx/>
                <a:latin typeface="+mn-ea"/>
                <a:ea typeface="+mn-ea"/>
                <a:cs typeface="+mn-cs"/>
              </a:rPr>
              <a:t>：</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转移条件满足</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或是</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JMP</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指令</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，按寻址方式获得转移地址。</a:t>
            </a:r>
            <a:endParaRPr kumimoji="0" lang="zh-CN" altLang="zh-CN" sz="24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8" name="Text Box 4"/>
          <p:cNvSpPr txBox="1"/>
          <p:nvPr/>
        </p:nvSpPr>
        <p:spPr>
          <a:xfrm>
            <a:off x="144145" y="44450"/>
            <a:ext cx="4643438" cy="64516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50000"/>
              </a:spcBef>
              <a:buNone/>
            </a:pPr>
            <a:r>
              <a:rPr lang="en-US" altLang="zh-CN" sz="3600" b="1" dirty="0">
                <a:latin typeface="黑体" panose="02010609060101010101" pitchFamily="49" charset="-122"/>
                <a:ea typeface="黑体" panose="02010609060101010101" pitchFamily="49" charset="-122"/>
              </a:rPr>
              <a:t>3.1.2  </a:t>
            </a:r>
            <a:r>
              <a:rPr lang="zh-CN" altLang="en-US" sz="3600" b="1" dirty="0">
                <a:latin typeface="黑体" panose="02010609060101010101" pitchFamily="49" charset="-122"/>
                <a:ea typeface="黑体" panose="02010609060101010101" pitchFamily="49" charset="-122"/>
              </a:rPr>
              <a:t>指令执行过程</a:t>
            </a:r>
            <a:endParaRPr lang="zh-CN" altLang="en-US" sz="3600" b="1" dirty="0">
              <a:latin typeface="黑体" panose="02010609060101010101" pitchFamily="49" charset="-122"/>
              <a:ea typeface="黑体" panose="02010609060101010101" pitchFamily="49" charset="-122"/>
            </a:endParaRPr>
          </a:p>
        </p:txBody>
      </p:sp>
      <p:sp>
        <p:nvSpPr>
          <p:cNvPr id="16389" name="Text Box 5"/>
          <p:cNvSpPr txBox="1"/>
          <p:nvPr/>
        </p:nvSpPr>
        <p:spPr>
          <a:xfrm>
            <a:off x="0" y="549275"/>
            <a:ext cx="9144000" cy="11303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30000"/>
              </a:lnSpc>
              <a:spcBef>
                <a:spcPts val="50"/>
              </a:spcBef>
              <a:spcAft>
                <a:spcPts val="0"/>
              </a:spcAft>
              <a:buNone/>
            </a:pPr>
            <a:r>
              <a:rPr lang="en-US" altLang="zh-CN" sz="2400" b="1" dirty="0">
                <a:latin typeface="宋体" panose="02010600030101010101" pitchFamily="2" charset="-122"/>
              </a:rPr>
              <a:t>    CPU</a:t>
            </a:r>
            <a:r>
              <a:rPr lang="zh-CN" altLang="en-US" sz="2400" b="1" dirty="0">
                <a:latin typeface="宋体" panose="02010600030101010101" pitchFamily="2" charset="-122"/>
              </a:rPr>
              <a:t>的主要功能就是</a:t>
            </a:r>
            <a:r>
              <a:rPr lang="zh-CN" altLang="en-US" sz="2800" b="1" dirty="0">
                <a:solidFill>
                  <a:srgbClr val="3333FF"/>
                </a:solidFill>
                <a:latin typeface="宋体" panose="02010600030101010101" pitchFamily="2" charset="-122"/>
              </a:rPr>
              <a:t>执行存放在存储器中的指令序列</a:t>
            </a:r>
            <a:r>
              <a:rPr lang="zh-CN" altLang="en-US" sz="2400" b="1" dirty="0">
                <a:latin typeface="宋体" panose="02010600030101010101" pitchFamily="2" charset="-122"/>
              </a:rPr>
              <a:t>，即程序。</a:t>
            </a:r>
            <a:endParaRPr lang="zh-CN" altLang="en-US" sz="2400" b="1" dirty="0">
              <a:latin typeface="宋体" panose="02010600030101010101" pitchFamily="2" charset="-122"/>
            </a:endParaRPr>
          </a:p>
        </p:txBody>
      </p:sp>
      <p:sp>
        <p:nvSpPr>
          <p:cNvPr id="16390" name="Text Box 6"/>
          <p:cNvSpPr txBox="1"/>
          <p:nvPr/>
        </p:nvSpPr>
        <p:spPr>
          <a:xfrm>
            <a:off x="0" y="1412875"/>
            <a:ext cx="4787900" cy="73088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lnSpc>
                <a:spcPct val="130000"/>
              </a:lnSpc>
              <a:spcBef>
                <a:spcPts val="50"/>
              </a:spcBef>
              <a:spcAft>
                <a:spcPts val="0"/>
              </a:spcAft>
              <a:buNone/>
            </a:pPr>
            <a:r>
              <a:rPr lang="en-US" altLang="zh-CN" b="1" dirty="0">
                <a:latin typeface="宋体" panose="02010600030101010101" pitchFamily="2" charset="-122"/>
              </a:rPr>
              <a:t>1</a:t>
            </a:r>
            <a:r>
              <a:rPr lang="zh-CN" altLang="en-US" b="1" dirty="0">
                <a:latin typeface="宋体" panose="02010600030101010101" pitchFamily="2" charset="-122"/>
              </a:rPr>
              <a:t>．指令的分段执行过程</a:t>
            </a:r>
            <a:endParaRPr lang="zh-CN" altLang="en-US" b="1" dirty="0">
              <a:latin typeface="宋体" panose="02010600030101010101" pitchFamily="2" charset="-122"/>
            </a:endParaRPr>
          </a:p>
        </p:txBody>
      </p:sp>
      <p:sp>
        <p:nvSpPr>
          <p:cNvPr id="16391" name="Text Box 7"/>
          <p:cNvSpPr txBox="1"/>
          <p:nvPr/>
        </p:nvSpPr>
        <p:spPr>
          <a:xfrm>
            <a:off x="0" y="1844675"/>
            <a:ext cx="9144000" cy="11303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30000"/>
              </a:lnSpc>
              <a:spcBef>
                <a:spcPts val="50"/>
              </a:spcBef>
              <a:spcAft>
                <a:spcPts val="0"/>
              </a:spcAft>
              <a:buNone/>
            </a:pPr>
            <a:r>
              <a:rPr lang="en-US" altLang="zh-CN" sz="2400" b="1" dirty="0">
                <a:latin typeface="宋体" panose="02010600030101010101" pitchFamily="2" charset="-122"/>
              </a:rPr>
              <a:t>    </a:t>
            </a:r>
            <a:r>
              <a:rPr lang="zh-CN" altLang="en-US" sz="2400" b="1" dirty="0">
                <a:latin typeface="宋体" panose="02010600030101010101" pitchFamily="2" charset="-122"/>
              </a:rPr>
              <a:t>任何一条指令的执行都要经过</a:t>
            </a:r>
            <a:r>
              <a:rPr lang="zh-CN" altLang="en-US" sz="2800" b="1" dirty="0">
                <a:solidFill>
                  <a:srgbClr val="3333FF"/>
                </a:solidFill>
                <a:latin typeface="宋体" panose="02010600030101010101" pitchFamily="2" charset="-122"/>
              </a:rPr>
              <a:t>读取</a:t>
            </a:r>
            <a:r>
              <a:rPr lang="zh-CN" altLang="en-US" sz="2400" b="1" dirty="0">
                <a:latin typeface="宋体" panose="02010600030101010101" pitchFamily="2" charset="-122"/>
              </a:rPr>
              <a:t>指令、</a:t>
            </a:r>
            <a:r>
              <a:rPr lang="zh-CN" altLang="en-US" sz="2800" b="1" dirty="0">
                <a:solidFill>
                  <a:srgbClr val="3333FF"/>
                </a:solidFill>
                <a:latin typeface="宋体" panose="02010600030101010101" pitchFamily="2" charset="-122"/>
              </a:rPr>
              <a:t>分析</a:t>
            </a:r>
            <a:r>
              <a:rPr lang="zh-CN" altLang="en-US" sz="2400" b="1" dirty="0">
                <a:latin typeface="宋体" panose="02010600030101010101" pitchFamily="2" charset="-122"/>
              </a:rPr>
              <a:t>指令和</a:t>
            </a:r>
            <a:r>
              <a:rPr lang="zh-CN" altLang="en-US" sz="2800" b="1" dirty="0">
                <a:solidFill>
                  <a:srgbClr val="3333FF"/>
                </a:solidFill>
                <a:latin typeface="宋体" panose="02010600030101010101" pitchFamily="2" charset="-122"/>
              </a:rPr>
              <a:t>执行</a:t>
            </a:r>
            <a:r>
              <a:rPr lang="zh-CN" altLang="en-US" sz="2400" b="1" dirty="0">
                <a:latin typeface="宋体" panose="02010600030101010101" pitchFamily="2" charset="-122"/>
              </a:rPr>
              <a:t>指令</a:t>
            </a:r>
            <a:r>
              <a:rPr lang="en-US" altLang="zh-CN" sz="2400" b="1" dirty="0">
                <a:latin typeface="宋体" panose="02010600030101010101" pitchFamily="2" charset="-122"/>
              </a:rPr>
              <a:t>3</a:t>
            </a:r>
            <a:r>
              <a:rPr lang="zh-CN" altLang="en-US" sz="2400" b="1" dirty="0">
                <a:latin typeface="宋体" panose="02010600030101010101" pitchFamily="2" charset="-122"/>
              </a:rPr>
              <a:t>个阶段。</a:t>
            </a:r>
            <a:r>
              <a:rPr lang="zh-CN" altLang="en-US" sz="2400" dirty="0">
                <a:ea typeface="黑体" panose="02010609060101010101" pitchFamily="49" charset="-122"/>
              </a:rPr>
              <a:t> </a:t>
            </a:r>
            <a:endParaRPr lang="zh-CN" altLang="en-US" sz="2400" dirty="0">
              <a:ea typeface="黑体" panose="02010609060101010101" pitchFamily="49" charset="-122"/>
            </a:endParaRPr>
          </a:p>
        </p:txBody>
      </p:sp>
      <p:sp>
        <p:nvSpPr>
          <p:cNvPr id="16393" name="Text Box 9"/>
          <p:cNvSpPr txBox="1"/>
          <p:nvPr/>
        </p:nvSpPr>
        <p:spPr>
          <a:xfrm>
            <a:off x="323850" y="2755900"/>
            <a:ext cx="8712200" cy="257556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30000"/>
              </a:lnSpc>
              <a:spcBef>
                <a:spcPts val="50"/>
              </a:spcBef>
              <a:spcAft>
                <a:spcPts val="0"/>
              </a:spcAft>
              <a:buNone/>
            </a:pPr>
            <a:r>
              <a:rPr lang="zh-CN" altLang="en-US" sz="2800" b="1" dirty="0">
                <a:solidFill>
                  <a:srgbClr val="C00000"/>
                </a:solidFill>
                <a:latin typeface="宋体" panose="02010600030101010101" pitchFamily="2" charset="-122"/>
              </a:rPr>
              <a:t>（</a:t>
            </a:r>
            <a:r>
              <a:rPr lang="en-US" altLang="zh-CN" sz="2800" b="1" dirty="0">
                <a:solidFill>
                  <a:srgbClr val="C00000"/>
                </a:solidFill>
                <a:latin typeface="宋体" panose="02010600030101010101" pitchFamily="2" charset="-122"/>
              </a:rPr>
              <a:t>1</a:t>
            </a:r>
            <a:r>
              <a:rPr lang="zh-CN" altLang="en-US" sz="2800" b="1" dirty="0">
                <a:solidFill>
                  <a:srgbClr val="C00000"/>
                </a:solidFill>
                <a:latin typeface="宋体" panose="02010600030101010101" pitchFamily="2" charset="-122"/>
              </a:rPr>
              <a:t>）取指令：</a:t>
            </a:r>
            <a:r>
              <a:rPr lang="zh-CN" altLang="zh-CN" sz="2400" b="1" dirty="0"/>
              <a:t>根据</a:t>
            </a:r>
            <a:r>
              <a:rPr lang="en-US" altLang="zh-CN" sz="2400" b="1" dirty="0"/>
              <a:t>PC</a:t>
            </a:r>
            <a:r>
              <a:rPr lang="zh-CN" altLang="zh-CN" sz="2400" b="1" dirty="0"/>
              <a:t>提供的地址从主存储器中读取当前指令，送到主存数据缓冲器</a:t>
            </a:r>
            <a:r>
              <a:rPr lang="en-US" altLang="zh-CN" sz="2400" b="1" dirty="0"/>
              <a:t>MDR</a:t>
            </a:r>
            <a:r>
              <a:rPr lang="zh-CN" altLang="zh-CN" sz="2400" b="1" dirty="0"/>
              <a:t>中，然后再送往</a:t>
            </a:r>
            <a:r>
              <a:rPr lang="en-US" altLang="zh-CN" sz="2400" b="1" dirty="0"/>
              <a:t>CPU</a:t>
            </a:r>
            <a:r>
              <a:rPr lang="zh-CN" altLang="zh-CN" sz="2400" b="1" dirty="0"/>
              <a:t>内的指令寄存器</a:t>
            </a:r>
            <a:r>
              <a:rPr lang="en-US" altLang="zh-CN" sz="2400" b="1" dirty="0"/>
              <a:t>IR</a:t>
            </a:r>
            <a:r>
              <a:rPr lang="zh-CN" altLang="zh-CN" sz="2400" b="1" dirty="0"/>
              <a:t>中。</a:t>
            </a:r>
            <a:endParaRPr lang="en-US" altLang="zh-CN" sz="2400" b="1" dirty="0"/>
          </a:p>
          <a:p>
            <a:pPr marL="0" lvl="0" indent="0" eaLnBrk="1" hangingPunct="1">
              <a:lnSpc>
                <a:spcPct val="130000"/>
              </a:lnSpc>
              <a:spcBef>
                <a:spcPts val="50"/>
              </a:spcBef>
              <a:spcAft>
                <a:spcPts val="0"/>
              </a:spcAft>
              <a:buNone/>
            </a:pPr>
            <a:r>
              <a:rPr lang="en-US" altLang="zh-CN" sz="2400" b="1" dirty="0"/>
              <a:t>    </a:t>
            </a:r>
            <a:r>
              <a:rPr lang="zh-CN" altLang="en-US" sz="2400" b="1" dirty="0"/>
              <a:t>增量</a:t>
            </a:r>
            <a:r>
              <a:rPr lang="en-US" altLang="zh-CN" sz="2400" b="1" dirty="0"/>
              <a:t>PC</a:t>
            </a:r>
            <a:r>
              <a:rPr lang="zh-CN" altLang="zh-CN" sz="2400" b="1" dirty="0"/>
              <a:t>内容，</a:t>
            </a:r>
            <a:r>
              <a:rPr lang="zh-CN" altLang="en-US" sz="2400" b="1" dirty="0"/>
              <a:t>以</a:t>
            </a:r>
            <a:r>
              <a:rPr lang="zh-CN" altLang="zh-CN" sz="2400" b="1" dirty="0"/>
              <a:t>指向下一条指令地址或紧跟当前指令的立即数或地址码。</a:t>
            </a:r>
            <a:endParaRPr lang="zh-CN" altLang="en-US" sz="2400" b="1" dirty="0">
              <a:latin typeface="宋体" panose="02010600030101010101" pitchFamily="2" charset="-122"/>
            </a:endParaRPr>
          </a:p>
        </p:txBody>
      </p:sp>
      <p:sp>
        <p:nvSpPr>
          <p:cNvPr id="15" name="Text Box 10"/>
          <p:cNvSpPr txBox="1"/>
          <p:nvPr/>
        </p:nvSpPr>
        <p:spPr>
          <a:xfrm>
            <a:off x="323215" y="5156835"/>
            <a:ext cx="8712200" cy="161036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30000"/>
              </a:lnSpc>
              <a:spcBef>
                <a:spcPts val="50"/>
              </a:spcBef>
              <a:spcAft>
                <a:spcPts val="0"/>
              </a:spcAft>
              <a:buNone/>
            </a:pPr>
            <a:r>
              <a:rPr lang="zh-CN" altLang="en-US" sz="2800" b="1" dirty="0">
                <a:solidFill>
                  <a:srgbClr val="C00000"/>
                </a:solidFill>
                <a:latin typeface="宋体" panose="02010600030101010101" pitchFamily="2" charset="-122"/>
              </a:rPr>
              <a:t>（</a:t>
            </a:r>
            <a:r>
              <a:rPr lang="en-US" altLang="zh-CN" sz="2800" b="1" dirty="0">
                <a:solidFill>
                  <a:srgbClr val="C00000"/>
                </a:solidFill>
                <a:latin typeface="宋体" panose="02010600030101010101" pitchFamily="2" charset="-122"/>
              </a:rPr>
              <a:t>2</a:t>
            </a:r>
            <a:r>
              <a:rPr lang="zh-CN" altLang="en-US" sz="2800" b="1" dirty="0">
                <a:solidFill>
                  <a:srgbClr val="C00000"/>
                </a:solidFill>
                <a:latin typeface="宋体" panose="02010600030101010101" pitchFamily="2" charset="-122"/>
              </a:rPr>
              <a:t>）分析指令：</a:t>
            </a:r>
            <a:r>
              <a:rPr lang="zh-CN" altLang="zh-CN" sz="2400" b="1" dirty="0"/>
              <a:t>如果采用组合逻辑控制器，则通过</a:t>
            </a:r>
            <a:r>
              <a:rPr lang="zh-CN" altLang="en-US" sz="2400" b="1" dirty="0"/>
              <a:t>指令</a:t>
            </a:r>
            <a:r>
              <a:rPr lang="zh-CN" altLang="zh-CN" sz="2400" b="1" dirty="0"/>
              <a:t>译码电路译出</a:t>
            </a:r>
            <a:r>
              <a:rPr lang="en-US" altLang="zh-CN" sz="2400" b="1" dirty="0"/>
              <a:t>IR</a:t>
            </a:r>
            <a:r>
              <a:rPr lang="zh-CN" altLang="zh-CN" sz="2400" b="1" dirty="0"/>
              <a:t>中指令各字段表示什么操作，并在时序系统的配合下产生该指令对应的</a:t>
            </a:r>
            <a:r>
              <a:rPr lang="zh-CN" altLang="en-US" sz="2400" b="1" dirty="0"/>
              <a:t>控制信号送到对应的部件去控制操作</a:t>
            </a:r>
            <a:r>
              <a:rPr lang="zh-CN" altLang="zh-CN" sz="2400" b="1" dirty="0"/>
              <a:t>。</a:t>
            </a:r>
            <a:endParaRPr lang="zh-CN" altLang="en-US" sz="2800" b="1"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blinds(horizontal)">
                                      <p:cBhvr>
                                        <p:cTn id="7" dur="500"/>
                                        <p:tgtEl>
                                          <p:spTgt spid="1638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89"/>
                                        </p:tgtEl>
                                        <p:attrNameLst>
                                          <p:attrName>style.visibility</p:attrName>
                                        </p:attrNameLst>
                                      </p:cBhvr>
                                      <p:to>
                                        <p:strVal val="visible"/>
                                      </p:to>
                                    </p:set>
                                    <p:animEffect transition="in" filter="blinds(horizontal)">
                                      <p:cBhvr>
                                        <p:cTn id="12" dur="500"/>
                                        <p:tgtEl>
                                          <p:spTgt spid="1638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390"/>
                                        </p:tgtEl>
                                        <p:attrNameLst>
                                          <p:attrName>style.visibility</p:attrName>
                                        </p:attrNameLst>
                                      </p:cBhvr>
                                      <p:to>
                                        <p:strVal val="visible"/>
                                      </p:to>
                                    </p:set>
                                    <p:animEffect transition="in" filter="blinds(horizontal)">
                                      <p:cBhvr>
                                        <p:cTn id="17" dur="500"/>
                                        <p:tgtEl>
                                          <p:spTgt spid="1639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391"/>
                                        </p:tgtEl>
                                        <p:attrNameLst>
                                          <p:attrName>style.visibility</p:attrName>
                                        </p:attrNameLst>
                                      </p:cBhvr>
                                      <p:to>
                                        <p:strVal val="visible"/>
                                      </p:to>
                                    </p:set>
                                    <p:animEffect transition="in" filter="blinds(horizontal)">
                                      <p:cBhvr>
                                        <p:cTn id="22" dur="500"/>
                                        <p:tgtEl>
                                          <p:spTgt spid="1639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393"/>
                                        </p:tgtEl>
                                        <p:attrNameLst>
                                          <p:attrName>style.visibility</p:attrName>
                                        </p:attrNameLst>
                                      </p:cBhvr>
                                      <p:to>
                                        <p:strVal val="visible"/>
                                      </p:to>
                                    </p:set>
                                    <p:animEffect transition="in" filter="blinds(horizontal)">
                                      <p:cBhvr>
                                        <p:cTn id="27" dur="500"/>
                                        <p:tgtEl>
                                          <p:spTgt spid="1639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linds(horizontal)">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p:bldP spid="16389" grpId="0"/>
      <p:bldP spid="16390" grpId="0"/>
      <p:bldP spid="16391" grpId="0"/>
      <p:bldP spid="16393" grpId="0"/>
      <p:bldP spid="15"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矩形 17"/>
          <p:cNvSpPr/>
          <p:nvPr/>
        </p:nvSpPr>
        <p:spPr>
          <a:xfrm>
            <a:off x="323215" y="131763"/>
            <a:ext cx="8362950" cy="1863725"/>
          </a:xfrm>
          <a:prstGeom prst="rect">
            <a:avLst/>
          </a:prstGeom>
        </p:spPr>
        <p:txBody>
          <a:bodyPr>
            <a:spAutoFit/>
          </a:bodyPr>
          <a:lstStyle/>
          <a:p>
            <a:pPr marL="0" marR="0" lvl="0" indent="0" algn="l" defTabSz="914400" rtl="0" eaLnBrk="1" fontAlgn="base" latinLnBrk="0" hangingPunct="1">
              <a:lnSpc>
                <a:spcPct val="120000"/>
              </a:lnSpc>
              <a:spcBef>
                <a:spcPts val="50"/>
              </a:spcBef>
              <a:spcAft>
                <a:spcPts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【例】</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拟出指令</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JMP R2</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的读取与执行流程</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操作</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，其中转移地址为</a:t>
            </a:r>
            <a:r>
              <a:rPr kumimoji="0" lang="zh-CN" altLang="zh-CN" sz="2400" b="1" i="0" u="none" strike="noStrike" kern="1200" cap="none" spc="0" normalizeH="0" baseline="0" noProof="0" dirty="0">
                <a:ln>
                  <a:noFill/>
                </a:ln>
                <a:solidFill>
                  <a:srgbClr val="3333FF"/>
                </a:solidFill>
                <a:effectLst/>
                <a:uLnTx/>
                <a:uFillTx/>
                <a:latin typeface="+mn-ea"/>
                <a:ea typeface="+mn-ea"/>
                <a:cs typeface="+mn-cs"/>
              </a:rPr>
              <a:t>寄存器寻址</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方式</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JMP R2</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指令完成无条件</a:t>
            </a:r>
            <a:r>
              <a:rPr kumimoji="0" lang="zh-CN" altLang="en-US" sz="2400" b="1" i="0" u="none" strike="noStrike" kern="1200" cap="none" spc="0" normalizeH="0" baseline="0" noProof="0" dirty="0">
                <a:ln>
                  <a:noFill/>
                </a:ln>
                <a:solidFill>
                  <a:srgbClr val="C00000"/>
                </a:solidFill>
                <a:effectLst/>
                <a:uLnTx/>
                <a:uFillTx/>
                <a:latin typeface="+mn-ea"/>
                <a:ea typeface="+mn-ea"/>
                <a:cs typeface="+mn-cs"/>
              </a:rPr>
              <a:t>转移到</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R2内容指向的指令</a:t>
            </a:r>
            <a:r>
              <a:rPr kumimoji="0" lang="zh-CN" altLang="en-US" b="1" i="0" u="none" strike="noStrike" kern="1200" cap="none" spc="0" normalizeH="0" baseline="0" noProof="0" dirty="0">
                <a:ln>
                  <a:noFill/>
                </a:ln>
                <a:solidFill>
                  <a:srgbClr val="C00000"/>
                </a:solidFill>
                <a:effectLst/>
                <a:uLnTx/>
                <a:uFillTx/>
                <a:latin typeface="+mn-ea"/>
                <a:ea typeface="+mn-ea"/>
                <a:cs typeface="+mn-cs"/>
              </a:rPr>
              <a:t>（转移目标指令）</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。该指令占</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1</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个</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16</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位存储单元，如右</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下图。</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p:txBody>
      </p:sp>
      <p:sp>
        <p:nvSpPr>
          <p:cNvPr id="95236" name="Rectangle 14"/>
          <p:cNvSpPr/>
          <p:nvPr/>
        </p:nvSpPr>
        <p:spPr>
          <a:xfrm>
            <a:off x="-319405" y="2964498"/>
            <a:ext cx="6222365" cy="1938020"/>
          </a:xfrm>
          <a:prstGeom prst="rect">
            <a:avLst/>
          </a:prstGeom>
          <a:noFill/>
          <a:ln w="28575">
            <a:noFill/>
          </a:ln>
        </p:spPr>
        <p:txBody>
          <a:bodyPr wrap="squar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539750">
              <a:lnSpc>
                <a:spcPct val="150000"/>
              </a:lnSpc>
              <a:spcBef>
                <a:spcPct val="50000"/>
              </a:spcBef>
              <a:buNone/>
            </a:pPr>
            <a:r>
              <a:rPr lang="en-US" altLang="zh-CN" sz="2000" b="1" dirty="0">
                <a:solidFill>
                  <a:schemeClr val="tx1"/>
                </a:solidFill>
                <a:latin typeface="Times New Roman" panose="02020603050405020304" pitchFamily="18" charset="0"/>
                <a:ea typeface="黑体" panose="02010609060101010101" pitchFamily="49" charset="-122"/>
              </a:rPr>
              <a:t>FT</a:t>
            </a:r>
            <a:r>
              <a:rPr lang="en-US" altLang="zh-CN" sz="2000" b="1" baseline="-30000" dirty="0">
                <a:solidFill>
                  <a:schemeClr val="tx1"/>
                </a:solidFill>
                <a:latin typeface="Times New Roman" panose="02020603050405020304" pitchFamily="18" charset="0"/>
                <a:ea typeface="黑体" panose="02010609060101010101" pitchFamily="49" charset="-122"/>
              </a:rPr>
              <a:t>0</a:t>
            </a:r>
            <a:r>
              <a:rPr lang="en-US" altLang="zh-CN" sz="2000" b="1" dirty="0">
                <a:solidFill>
                  <a:schemeClr val="tx1"/>
                </a:solidFill>
                <a:latin typeface="Times New Roman" panose="02020603050405020304" pitchFamily="18" charset="0"/>
                <a:ea typeface="黑体" panose="02010609060101010101" pitchFamily="49" charset="-122"/>
              </a:rPr>
              <a:t>   PC→MAR</a:t>
            </a:r>
            <a:endParaRPr lang="en-US" altLang="zh-CN" sz="2000" b="1" dirty="0">
              <a:solidFill>
                <a:schemeClr val="tx1"/>
              </a:solidFill>
              <a:ea typeface="黑体" panose="02010609060101010101" pitchFamily="49" charset="-122"/>
            </a:endParaRPr>
          </a:p>
          <a:p>
            <a:pPr marL="0" lvl="0" indent="539750">
              <a:lnSpc>
                <a:spcPct val="150000"/>
              </a:lnSpc>
              <a:spcBef>
                <a:spcPct val="0"/>
              </a:spcBef>
              <a:buNone/>
            </a:pPr>
            <a:r>
              <a:rPr lang="en-US" altLang="zh-CN" sz="2000" b="1" dirty="0">
                <a:solidFill>
                  <a:schemeClr val="tx1"/>
                </a:solidFill>
                <a:latin typeface="Times New Roman" panose="02020603050405020304" pitchFamily="18" charset="0"/>
                <a:ea typeface="黑体" panose="02010609060101010101" pitchFamily="49" charset="-122"/>
              </a:rPr>
              <a:t>FT</a:t>
            </a:r>
            <a:r>
              <a:rPr lang="en-US" altLang="zh-CN" sz="2000" b="1" baseline="-30000" dirty="0">
                <a:solidFill>
                  <a:schemeClr val="tx1"/>
                </a:solidFill>
                <a:latin typeface="Times New Roman" panose="02020603050405020304" pitchFamily="18" charset="0"/>
                <a:ea typeface="黑体" panose="02010609060101010101" pitchFamily="49" charset="-122"/>
              </a:rPr>
              <a:t>1     </a:t>
            </a:r>
            <a:r>
              <a:rPr lang="en-US" altLang="zh-CN" sz="2000" b="1" dirty="0">
                <a:solidFill>
                  <a:schemeClr val="tx1"/>
                </a:solidFill>
                <a:latin typeface="Times New Roman" panose="02020603050405020304" pitchFamily="18" charset="0"/>
                <a:ea typeface="黑体" panose="02010609060101010101" pitchFamily="49" charset="-122"/>
              </a:rPr>
              <a:t>M→MDR→IR</a:t>
            </a:r>
            <a:r>
              <a:rPr lang="zh-CN" altLang="en-US" sz="2000" b="1" dirty="0">
                <a:solidFill>
                  <a:schemeClr val="tx1"/>
                </a:solidFill>
                <a:latin typeface="Times New Roman" panose="02020603050405020304" pitchFamily="18" charset="0"/>
                <a:ea typeface="黑体" panose="02010609060101010101" pitchFamily="49" charset="-122"/>
              </a:rPr>
              <a:t>，</a:t>
            </a:r>
            <a:r>
              <a:rPr lang="en-US" altLang="zh-CN" sz="2000" b="1" dirty="0">
                <a:solidFill>
                  <a:srgbClr val="C00000"/>
                </a:solidFill>
                <a:latin typeface="Times New Roman" panose="02020603050405020304" pitchFamily="18" charset="0"/>
                <a:ea typeface="黑体" panose="02010609060101010101" pitchFamily="49" charset="-122"/>
              </a:rPr>
              <a:t>PC+1→PC</a:t>
            </a:r>
            <a:endParaRPr lang="en-US" altLang="zh-CN" sz="2000" b="1" dirty="0">
              <a:solidFill>
                <a:srgbClr val="C00000"/>
              </a:solidFill>
              <a:ea typeface="黑体" panose="02010609060101010101" pitchFamily="49" charset="-122"/>
            </a:endParaRPr>
          </a:p>
          <a:p>
            <a:pPr marL="0" lvl="0" indent="539750">
              <a:lnSpc>
                <a:spcPct val="150000"/>
              </a:lnSpc>
              <a:spcBef>
                <a:spcPct val="0"/>
              </a:spcBef>
              <a:buNone/>
            </a:pPr>
            <a:r>
              <a:rPr lang="en-US" altLang="zh-CN" sz="2000" b="1" dirty="0">
                <a:solidFill>
                  <a:srgbClr val="C00000"/>
                </a:solidFill>
                <a:latin typeface="Times New Roman" panose="02020603050405020304" pitchFamily="18" charset="0"/>
                <a:ea typeface="黑体" panose="02010609060101010101" pitchFamily="49" charset="-122"/>
              </a:rPr>
              <a:t>ET</a:t>
            </a:r>
            <a:r>
              <a:rPr lang="en-US" altLang="zh-CN" sz="2000" b="1" baseline="-30000" dirty="0">
                <a:solidFill>
                  <a:srgbClr val="C00000"/>
                </a:solidFill>
                <a:latin typeface="Times New Roman" panose="02020603050405020304" pitchFamily="18" charset="0"/>
                <a:ea typeface="黑体" panose="02010609060101010101" pitchFamily="49" charset="-122"/>
              </a:rPr>
              <a:t>0     </a:t>
            </a:r>
            <a:r>
              <a:rPr lang="en-US" altLang="zh-CN" sz="2000" b="1" dirty="0">
                <a:solidFill>
                  <a:srgbClr val="C00000"/>
                </a:solidFill>
                <a:latin typeface="Times New Roman" panose="02020603050405020304" pitchFamily="18" charset="0"/>
                <a:ea typeface="黑体" panose="02010609060101010101" pitchFamily="49" charset="-122"/>
              </a:rPr>
              <a:t>R2→PC</a:t>
            </a:r>
            <a:r>
              <a:rPr lang="zh-CN" altLang="en-US" sz="2000" b="1" dirty="0">
                <a:solidFill>
                  <a:srgbClr val="C00000"/>
                </a:solidFill>
                <a:latin typeface="Times New Roman" panose="02020603050405020304" pitchFamily="18" charset="0"/>
                <a:ea typeface="黑体" panose="02010609060101010101" pitchFamily="49" charset="-122"/>
              </a:rPr>
              <a:t>；</a:t>
            </a:r>
            <a:r>
              <a:rPr lang="zh-CN" altLang="en-US" sz="1800" b="1" dirty="0">
                <a:solidFill>
                  <a:srgbClr val="C00000"/>
                </a:solidFill>
                <a:latin typeface="Times New Roman" panose="02020603050405020304" pitchFamily="18" charset="0"/>
                <a:ea typeface="黑体" panose="02010609060101010101" pitchFamily="49" charset="-122"/>
              </a:rPr>
              <a:t>转移地址</a:t>
            </a:r>
            <a:r>
              <a:rPr lang="zh-CN" altLang="en-US" sz="1800" b="1" dirty="0">
                <a:solidFill>
                  <a:schemeClr val="tx1"/>
                </a:solidFill>
                <a:latin typeface="Times New Roman" panose="02020603050405020304" pitchFamily="18" charset="0"/>
                <a:ea typeface="黑体" panose="02010609060101010101" pitchFamily="49" charset="-122"/>
              </a:rPr>
              <a:t>的送</a:t>
            </a:r>
            <a:r>
              <a:rPr lang="en-US" altLang="zh-CN" sz="1800" b="1" dirty="0">
                <a:solidFill>
                  <a:srgbClr val="C00000"/>
                </a:solidFill>
                <a:latin typeface="Times New Roman" panose="02020603050405020304" pitchFamily="18" charset="0"/>
                <a:ea typeface="黑体" panose="02010609060101010101" pitchFamily="49" charset="-122"/>
              </a:rPr>
              <a:t>PC</a:t>
            </a:r>
            <a:endParaRPr lang="en-US" altLang="zh-CN" sz="1800" b="1" dirty="0">
              <a:solidFill>
                <a:srgbClr val="C00000"/>
              </a:solidFill>
              <a:ea typeface="黑体" panose="02010609060101010101" pitchFamily="49" charset="-122"/>
            </a:endParaRPr>
          </a:p>
          <a:p>
            <a:pPr marL="0" lvl="0" indent="539750">
              <a:lnSpc>
                <a:spcPct val="150000"/>
              </a:lnSpc>
              <a:spcBef>
                <a:spcPct val="0"/>
              </a:spcBef>
              <a:buNone/>
            </a:pPr>
            <a:endParaRPr lang="en-US" altLang="zh-CN" sz="2000" b="1" dirty="0">
              <a:solidFill>
                <a:srgbClr val="3333FF"/>
              </a:solidFill>
              <a:latin typeface="Times New Roman" panose="02020603050405020304" pitchFamily="18" charset="0"/>
              <a:ea typeface="黑体" panose="02010609060101010101" pitchFamily="49" charset="-122"/>
            </a:endParaRPr>
          </a:p>
        </p:txBody>
      </p:sp>
      <p:sp>
        <p:nvSpPr>
          <p:cNvPr id="26" name="矩形 25"/>
          <p:cNvSpPr/>
          <p:nvPr/>
        </p:nvSpPr>
        <p:spPr>
          <a:xfrm>
            <a:off x="7020560" y="2326005"/>
            <a:ext cx="1584325" cy="38500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TextBox 9"/>
          <p:cNvSpPr txBox="1"/>
          <p:nvPr/>
        </p:nvSpPr>
        <p:spPr>
          <a:xfrm>
            <a:off x="7134225" y="3364230"/>
            <a:ext cx="1278255" cy="337185"/>
          </a:xfrm>
          <a:prstGeom prst="rect">
            <a:avLst/>
          </a:prstGeom>
          <a:noFill/>
          <a:ln>
            <a:noFill/>
          </a:ln>
        </p:spPr>
        <p:txBody>
          <a:bodyPr wrap="square" rtlCol="0">
            <a:spAutoFit/>
          </a:bodyPr>
          <a:p>
            <a:r>
              <a:rPr lang="zh-CN" altLang="en-US" sz="1600" dirty="0" smtClean="0">
                <a:solidFill>
                  <a:schemeClr val="tx1"/>
                </a:solidFill>
              </a:rPr>
              <a:t>下一条指令</a:t>
            </a:r>
            <a:endParaRPr lang="zh-CN" altLang="en-US" sz="1600" dirty="0" smtClean="0">
              <a:solidFill>
                <a:schemeClr val="tx1"/>
              </a:solidFill>
            </a:endParaRPr>
          </a:p>
        </p:txBody>
      </p:sp>
      <p:cxnSp>
        <p:nvCxnSpPr>
          <p:cNvPr id="31" name="直接连接符 30"/>
          <p:cNvCxnSpPr/>
          <p:nvPr/>
        </p:nvCxnSpPr>
        <p:spPr>
          <a:xfrm>
            <a:off x="7010400" y="3101340"/>
            <a:ext cx="1584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7010400" y="3389630"/>
            <a:ext cx="1584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7000240" y="3700145"/>
            <a:ext cx="1584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000240" y="3987800"/>
            <a:ext cx="1584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2"/>
          <p:cNvSpPr txBox="1"/>
          <p:nvPr/>
        </p:nvSpPr>
        <p:spPr>
          <a:xfrm>
            <a:off x="7150100" y="1932940"/>
            <a:ext cx="1220470" cy="398780"/>
          </a:xfrm>
          <a:prstGeom prst="rect">
            <a:avLst/>
          </a:prstGeom>
          <a:noFill/>
          <a:ln>
            <a:noFill/>
          </a:ln>
        </p:spPr>
        <p:txBody>
          <a:bodyPr wrap="square" rtlCol="0">
            <a:spAutoFit/>
          </a:bodyPr>
          <a:p>
            <a:r>
              <a:rPr lang="zh-CN" altLang="en-US" sz="2000" b="1" dirty="0" smtClean="0"/>
              <a:t>主</a:t>
            </a:r>
            <a:r>
              <a:rPr lang="zh-CN" altLang="en-US" sz="2000" b="1" dirty="0" smtClean="0"/>
              <a:t>存储器</a:t>
            </a:r>
            <a:endParaRPr lang="zh-CN" altLang="en-US" sz="2000" b="1" dirty="0" smtClean="0"/>
          </a:p>
        </p:txBody>
      </p:sp>
      <p:sp>
        <p:nvSpPr>
          <p:cNvPr id="9" name="TextBox 9"/>
          <p:cNvSpPr txBox="1"/>
          <p:nvPr/>
        </p:nvSpPr>
        <p:spPr>
          <a:xfrm>
            <a:off x="7084060" y="3075305"/>
            <a:ext cx="1556385" cy="337185"/>
          </a:xfrm>
          <a:prstGeom prst="rect">
            <a:avLst/>
          </a:prstGeom>
          <a:noFill/>
          <a:ln>
            <a:noFill/>
          </a:ln>
        </p:spPr>
        <p:txBody>
          <a:bodyPr wrap="square" rtlCol="0">
            <a:spAutoFit/>
          </a:bodyPr>
          <a:p>
            <a:r>
              <a:rPr lang="en-US" altLang="zh-CN" sz="1600" b="1" dirty="0" smtClean="0">
                <a:solidFill>
                  <a:srgbClr val="3333FF"/>
                </a:solidFill>
              </a:rPr>
              <a:t>  </a:t>
            </a:r>
            <a:r>
              <a:rPr lang="en-US" altLang="zh-CN" sz="1600" b="1" dirty="0" smtClean="0">
                <a:solidFill>
                  <a:srgbClr val="C00000"/>
                </a:solidFill>
              </a:rPr>
              <a:t>JMP  R2</a:t>
            </a:r>
            <a:endParaRPr lang="en-US" altLang="zh-CN" sz="1600" b="1" dirty="0" smtClean="0">
              <a:solidFill>
                <a:srgbClr val="C00000"/>
              </a:solidFill>
            </a:endParaRPr>
          </a:p>
        </p:txBody>
      </p:sp>
      <p:cxnSp>
        <p:nvCxnSpPr>
          <p:cNvPr id="103" name="直接连接符 102"/>
          <p:cNvCxnSpPr/>
          <p:nvPr/>
        </p:nvCxnSpPr>
        <p:spPr>
          <a:xfrm>
            <a:off x="7020560" y="4317365"/>
            <a:ext cx="1584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肘形连接符 18"/>
          <p:cNvCxnSpPr/>
          <p:nvPr/>
        </p:nvCxnSpPr>
        <p:spPr>
          <a:xfrm rot="5400000" flipV="1">
            <a:off x="6203315" y="2470150"/>
            <a:ext cx="359410" cy="1223645"/>
          </a:xfrm>
          <a:prstGeom prst="bentConnector2">
            <a:avLst/>
          </a:prstGeom>
          <a:solidFill>
            <a:srgbClr val="FFFF00"/>
          </a:solidFill>
          <a:ln w="12700" cap="flat" cmpd="sng" algn="ctr">
            <a:solidFill>
              <a:schemeClr val="tx1"/>
            </a:solidFill>
            <a:prstDash val="dash"/>
            <a:round/>
            <a:headEnd type="none" w="med" len="med"/>
            <a:tailEnd type="arrow" w="med" len="med"/>
          </a:ln>
        </p:spPr>
      </p:cxnSp>
      <p:sp>
        <p:nvSpPr>
          <p:cNvPr id="49" name="文本框 48"/>
          <p:cNvSpPr txBox="1"/>
          <p:nvPr/>
        </p:nvSpPr>
        <p:spPr>
          <a:xfrm>
            <a:off x="8567420" y="2259330"/>
            <a:ext cx="720090" cy="306705"/>
          </a:xfrm>
          <a:prstGeom prst="rect">
            <a:avLst/>
          </a:prstGeom>
          <a:noFill/>
        </p:spPr>
        <p:txBody>
          <a:bodyPr wrap="none" rtlCol="0" anchor="t">
            <a:spAutoFit/>
          </a:bodyPr>
          <a:p>
            <a:r>
              <a:rPr lang="zh-CN" altLang="en-US" sz="1400">
                <a:solidFill>
                  <a:schemeClr val="tx1"/>
                </a:solidFill>
                <a:latin typeface="宋体" panose="02010600030101010101" pitchFamily="2" charset="-122"/>
                <a:ea typeface="宋体" panose="02010600030101010101" pitchFamily="2" charset="-122"/>
                <a:sym typeface="+mn-ea"/>
              </a:rPr>
              <a:t>低地址</a:t>
            </a:r>
            <a:endParaRPr lang="zh-CN" altLang="en-US" sz="1400">
              <a:solidFill>
                <a:schemeClr val="tx1"/>
              </a:solidFill>
              <a:latin typeface="宋体" panose="02010600030101010101" pitchFamily="2" charset="-122"/>
              <a:ea typeface="宋体" panose="02010600030101010101" pitchFamily="2" charset="-122"/>
              <a:sym typeface="+mn-ea"/>
            </a:endParaRPr>
          </a:p>
        </p:txBody>
      </p:sp>
      <p:sp>
        <p:nvSpPr>
          <p:cNvPr id="23" name="文本框 22"/>
          <p:cNvSpPr txBox="1"/>
          <p:nvPr/>
        </p:nvSpPr>
        <p:spPr>
          <a:xfrm>
            <a:off x="4471035" y="2471420"/>
            <a:ext cx="439420" cy="398780"/>
          </a:xfrm>
          <a:prstGeom prst="rect">
            <a:avLst/>
          </a:prstGeom>
          <a:noFill/>
        </p:spPr>
        <p:txBody>
          <a:bodyPr wrap="none" rtlCol="0" anchor="t">
            <a:spAutoFit/>
          </a:bodyPr>
          <a:p>
            <a:r>
              <a:rPr lang="en-US" altLang="zh-CN">
                <a:solidFill>
                  <a:schemeClr val="tx1"/>
                </a:solidFill>
                <a:latin typeface="宋体" panose="02010600030101010101" pitchFamily="2" charset="-122"/>
                <a:ea typeface="宋体" panose="02010600030101010101" pitchFamily="2" charset="-122"/>
                <a:sym typeface="+mn-ea"/>
              </a:rPr>
              <a:t>PC</a:t>
            </a:r>
            <a:endParaRPr lang="en-US" altLang="zh-CN">
              <a:solidFill>
                <a:schemeClr val="tx1"/>
              </a:solidFill>
              <a:latin typeface="宋体" panose="02010600030101010101" pitchFamily="2" charset="-122"/>
              <a:ea typeface="宋体" panose="02010600030101010101" pitchFamily="2" charset="-122"/>
              <a:sym typeface="+mn-ea"/>
            </a:endParaRPr>
          </a:p>
        </p:txBody>
      </p:sp>
      <p:sp>
        <p:nvSpPr>
          <p:cNvPr id="24" name="文本框 23"/>
          <p:cNvSpPr txBox="1"/>
          <p:nvPr/>
        </p:nvSpPr>
        <p:spPr>
          <a:xfrm>
            <a:off x="4885690" y="2533650"/>
            <a:ext cx="1821815" cy="368300"/>
          </a:xfrm>
          <a:prstGeom prst="rect">
            <a:avLst/>
          </a:prstGeom>
          <a:noFill/>
          <a:ln>
            <a:solidFill>
              <a:schemeClr val="tx1"/>
            </a:solidFill>
          </a:ln>
        </p:spPr>
        <p:txBody>
          <a:bodyPr wrap="square" rtlCol="0">
            <a:spAutoFit/>
          </a:bodyPr>
          <a:p>
            <a:pPr algn="l"/>
            <a:r>
              <a:rPr lang="en-US" altLang="zh-CN" sz="1800">
                <a:ln>
                  <a:noFill/>
                </a:ln>
                <a:solidFill>
                  <a:srgbClr val="3333FF"/>
                </a:solidFill>
                <a:latin typeface="宋体" panose="02010600030101010101" pitchFamily="2" charset="-122"/>
                <a:ea typeface="宋体" panose="02010600030101010101" pitchFamily="2" charset="-122"/>
              </a:rPr>
              <a:t> </a:t>
            </a:r>
            <a:r>
              <a:rPr lang="zh-CN" altLang="en-US" sz="1800">
                <a:ln>
                  <a:noFill/>
                </a:ln>
                <a:solidFill>
                  <a:schemeClr val="tx1"/>
                </a:solidFill>
                <a:latin typeface="宋体" panose="02010600030101010101" pitchFamily="2" charset="-122"/>
                <a:ea typeface="宋体" panose="02010600030101010101" pitchFamily="2" charset="-122"/>
              </a:rPr>
              <a:t>当前指令地址</a:t>
            </a:r>
            <a:endParaRPr lang="zh-CN" altLang="en-US" sz="1800">
              <a:ln>
                <a:noFill/>
              </a:ln>
              <a:solidFill>
                <a:schemeClr val="tx1"/>
              </a:solidFill>
              <a:latin typeface="宋体" panose="02010600030101010101" pitchFamily="2" charset="-122"/>
              <a:ea typeface="宋体" panose="02010600030101010101" pitchFamily="2" charset="-122"/>
            </a:endParaRPr>
          </a:p>
        </p:txBody>
      </p:sp>
      <p:cxnSp>
        <p:nvCxnSpPr>
          <p:cNvPr id="12" name="直接箭头连接符 11"/>
          <p:cNvCxnSpPr/>
          <p:nvPr/>
        </p:nvCxnSpPr>
        <p:spPr>
          <a:xfrm flipV="1">
            <a:off x="1043940" y="2670810"/>
            <a:ext cx="3427095" cy="591185"/>
          </a:xfrm>
          <a:prstGeom prst="straightConnector1">
            <a:avLst/>
          </a:prstGeom>
          <a:solidFill>
            <a:srgbClr val="FFFF00"/>
          </a:solidFill>
          <a:ln w="12700" cap="flat" cmpd="sng" algn="ctr">
            <a:solidFill>
              <a:schemeClr val="tx1"/>
            </a:solidFill>
            <a:prstDash val="dash"/>
            <a:round/>
            <a:headEnd type="none" w="med" len="med"/>
            <a:tailEnd type="arrow" w="med" len="med"/>
          </a:ln>
        </p:spPr>
      </p:cxnSp>
      <p:cxnSp>
        <p:nvCxnSpPr>
          <p:cNvPr id="4" name="直接连接符 3"/>
          <p:cNvCxnSpPr/>
          <p:nvPr/>
        </p:nvCxnSpPr>
        <p:spPr>
          <a:xfrm>
            <a:off x="7020560" y="4635500"/>
            <a:ext cx="1584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7019925" y="4953635"/>
            <a:ext cx="1584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9"/>
          <p:cNvSpPr txBox="1"/>
          <p:nvPr/>
        </p:nvSpPr>
        <p:spPr>
          <a:xfrm>
            <a:off x="5902960" y="4606925"/>
            <a:ext cx="1247140" cy="337185"/>
          </a:xfrm>
          <a:prstGeom prst="rect">
            <a:avLst/>
          </a:prstGeom>
          <a:noFill/>
          <a:ln>
            <a:noFill/>
          </a:ln>
        </p:spPr>
        <p:txBody>
          <a:bodyPr wrap="square" rtlCol="0">
            <a:spAutoFit/>
          </a:bodyPr>
          <a:p>
            <a:r>
              <a:rPr lang="en-US" altLang="zh-CN" sz="1600" b="1" dirty="0" smtClean="0">
                <a:solidFill>
                  <a:schemeClr val="tx1"/>
                </a:solidFill>
              </a:rPr>
              <a:t>   </a:t>
            </a:r>
            <a:r>
              <a:rPr lang="zh-CN" altLang="en-US" sz="1600" b="1" dirty="0" smtClean="0">
                <a:solidFill>
                  <a:srgbClr val="C00000"/>
                </a:solidFill>
              </a:rPr>
              <a:t>转移地址</a:t>
            </a:r>
            <a:endParaRPr lang="zh-CN" altLang="en-US" sz="1600" b="1" dirty="0" smtClean="0">
              <a:solidFill>
                <a:srgbClr val="C00000"/>
              </a:solidFill>
            </a:endParaRPr>
          </a:p>
        </p:txBody>
      </p:sp>
      <p:sp>
        <p:nvSpPr>
          <p:cNvPr id="15" name="文本框 14"/>
          <p:cNvSpPr txBox="1"/>
          <p:nvPr/>
        </p:nvSpPr>
        <p:spPr>
          <a:xfrm>
            <a:off x="7107555" y="4625340"/>
            <a:ext cx="1487170" cy="306705"/>
          </a:xfrm>
          <a:prstGeom prst="rect">
            <a:avLst/>
          </a:prstGeom>
          <a:noFill/>
        </p:spPr>
        <p:txBody>
          <a:bodyPr wrap="square" rtlCol="0">
            <a:spAutoFit/>
          </a:bodyPr>
          <a:p>
            <a:r>
              <a:rPr lang="en-US" altLang="zh-CN" sz="1400">
                <a:solidFill>
                  <a:srgbClr val="FF0000"/>
                </a:solidFill>
              </a:rPr>
              <a:t>  </a:t>
            </a:r>
            <a:r>
              <a:rPr lang="zh-CN" altLang="en-US" sz="1400">
                <a:solidFill>
                  <a:srgbClr val="FF0000"/>
                </a:solidFill>
              </a:rPr>
              <a:t>转移目标指令</a:t>
            </a:r>
            <a:endParaRPr lang="zh-CN" altLang="en-US" sz="1400">
              <a:solidFill>
                <a:srgbClr val="FF0000"/>
              </a:solidFill>
            </a:endParaRPr>
          </a:p>
        </p:txBody>
      </p:sp>
      <p:cxnSp>
        <p:nvCxnSpPr>
          <p:cNvPr id="22" name="直接箭头连接符 21"/>
          <p:cNvCxnSpPr/>
          <p:nvPr/>
        </p:nvCxnSpPr>
        <p:spPr>
          <a:xfrm>
            <a:off x="1691640" y="4796790"/>
            <a:ext cx="4378325" cy="0"/>
          </a:xfrm>
          <a:prstGeom prst="straightConnector1">
            <a:avLst/>
          </a:prstGeom>
          <a:solidFill>
            <a:srgbClr val="FFFF00"/>
          </a:solidFill>
          <a:ln w="12700" cap="flat" cmpd="sng" algn="ctr">
            <a:solidFill>
              <a:srgbClr val="C00000"/>
            </a:solidFill>
            <a:prstDash val="solid"/>
            <a:round/>
            <a:headEnd type="none" w="med" len="med"/>
            <a:tailEnd type="arrow" w="med" len="med"/>
          </a:ln>
        </p:spPr>
      </p:cxnSp>
      <p:cxnSp>
        <p:nvCxnSpPr>
          <p:cNvPr id="25" name="直接连接符 24"/>
          <p:cNvCxnSpPr/>
          <p:nvPr/>
        </p:nvCxnSpPr>
        <p:spPr>
          <a:xfrm>
            <a:off x="1691640" y="4317365"/>
            <a:ext cx="0" cy="479425"/>
          </a:xfrm>
          <a:prstGeom prst="line">
            <a:avLst/>
          </a:prstGeom>
          <a:solidFill>
            <a:srgbClr val="FFFF00"/>
          </a:solidFill>
          <a:ln w="12700" cap="flat" cmpd="sng" algn="ctr">
            <a:solidFill>
              <a:srgbClr val="C00000"/>
            </a:solidFill>
            <a:prstDash val="solid"/>
            <a:round/>
            <a:headEnd type="none" w="med" len="med"/>
            <a:tailEnd type="none" w="med" len="med"/>
          </a:ln>
        </p:spPr>
      </p:cxnSp>
      <p:cxnSp>
        <p:nvCxnSpPr>
          <p:cNvPr id="6" name="直接连接符 5"/>
          <p:cNvCxnSpPr/>
          <p:nvPr/>
        </p:nvCxnSpPr>
        <p:spPr>
          <a:xfrm>
            <a:off x="7000240" y="5271770"/>
            <a:ext cx="1584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07315" y="5445125"/>
            <a:ext cx="6793230" cy="1198880"/>
          </a:xfrm>
          <a:prstGeom prst="rect">
            <a:avLst/>
          </a:prstGeom>
          <a:noFill/>
        </p:spPr>
        <p:txBody>
          <a:bodyPr wrap="square" rtlCol="0">
            <a:spAutoFit/>
          </a:bodyPr>
          <a:p>
            <a:pPr>
              <a:lnSpc>
                <a:spcPct val="120000"/>
              </a:lnSpc>
              <a:spcBef>
                <a:spcPts val="50"/>
              </a:spcBef>
              <a:spcAft>
                <a:spcPts val="0"/>
              </a:spcAft>
            </a:pPr>
            <a:r>
              <a:rPr lang="zh-CN" altLang="en-US">
                <a:latin typeface="宋体" panose="02010600030101010101" pitchFamily="2" charset="-122"/>
                <a:ea typeface="宋体" panose="02010600030101010101" pitchFamily="2" charset="-122"/>
                <a:cs typeface="宋体" panose="02010600030101010101" pitchFamily="2" charset="-122"/>
              </a:rPr>
              <a:t>以上指令流程中，尽管</a:t>
            </a:r>
            <a:r>
              <a:rPr lang="en-US" altLang="zh-CN">
                <a:solidFill>
                  <a:srgbClr val="C00000"/>
                </a:solidFill>
                <a:latin typeface="宋体" panose="02010600030101010101" pitchFamily="2" charset="-122"/>
                <a:ea typeface="宋体" panose="02010600030101010101" pitchFamily="2" charset="-122"/>
                <a:cs typeface="宋体" panose="02010600030101010101" pitchFamily="2" charset="-122"/>
              </a:rPr>
              <a:t>FT</a:t>
            </a:r>
            <a:r>
              <a:rPr lang="en-US" altLang="zh-CN" baseline="-25000">
                <a:solidFill>
                  <a:srgbClr val="C00000"/>
                </a:solidFill>
                <a:uFillTx/>
                <a:latin typeface="宋体" panose="02010600030101010101" pitchFamily="2" charset="-122"/>
                <a:ea typeface="宋体" panose="02010600030101010101" pitchFamily="2" charset="-122"/>
                <a:cs typeface="宋体" panose="02010600030101010101" pitchFamily="2" charset="-122"/>
              </a:rPr>
              <a:t>1</a:t>
            </a:r>
            <a:r>
              <a:rPr lang="zh-CN" altLang="en-US">
                <a:latin typeface="宋体" panose="02010600030101010101" pitchFamily="2" charset="-122"/>
                <a:ea typeface="宋体" panose="02010600030101010101" pitchFamily="2" charset="-122"/>
                <a:cs typeface="宋体" panose="02010600030101010101" pitchFamily="2" charset="-122"/>
              </a:rPr>
              <a:t>中的</a:t>
            </a:r>
            <a:r>
              <a:rPr lang="en-US" altLang="zh-CN" dirty="0">
                <a:solidFill>
                  <a:srgbClr val="C00000"/>
                </a:solidFill>
                <a:latin typeface="宋体" panose="02010600030101010101" pitchFamily="2" charset="-122"/>
                <a:ea typeface="宋体" panose="02010600030101010101" pitchFamily="2" charset="-122"/>
                <a:cs typeface="宋体" panose="02010600030101010101" pitchFamily="2" charset="-122"/>
                <a:sym typeface="+mn-ea"/>
              </a:rPr>
              <a:t>PC+1→PC</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操作在</a:t>
            </a:r>
            <a:r>
              <a:rPr lang="en-US" altLang="zh-CN" dirty="0">
                <a:solidFill>
                  <a:srgbClr val="C00000"/>
                </a:solidFill>
                <a:latin typeface="宋体" panose="02010600030101010101" pitchFamily="2" charset="-122"/>
                <a:ea typeface="宋体" panose="02010600030101010101" pitchFamily="2" charset="-122"/>
                <a:cs typeface="宋体" panose="02010600030101010101" pitchFamily="2" charset="-122"/>
                <a:sym typeface="+mn-ea"/>
              </a:rPr>
              <a:t>JMP R2</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的流程中是多余的，但其他非转移指令是顺序执行的，该操作是必要的。此外，</a:t>
            </a:r>
            <a:r>
              <a:rPr lang="en-US" altLang="zh-CN" dirty="0">
                <a:solidFill>
                  <a:srgbClr val="C00000"/>
                </a:solidFill>
                <a:latin typeface="宋体" panose="02010600030101010101" pitchFamily="2" charset="-122"/>
                <a:ea typeface="宋体" panose="02010600030101010101" pitchFamily="2" charset="-122"/>
                <a:cs typeface="宋体" panose="02010600030101010101" pitchFamily="2" charset="-122"/>
                <a:sym typeface="+mn-ea"/>
              </a:rPr>
              <a:t>FT</a:t>
            </a:r>
            <a:r>
              <a:rPr lang="en-US" altLang="zh-CN" baseline="-25000" dirty="0">
                <a:solidFill>
                  <a:srgbClr val="C00000"/>
                </a:solidFill>
                <a:uFillTx/>
                <a:latin typeface="宋体" panose="02010600030101010101" pitchFamily="2" charset="-122"/>
                <a:ea typeface="宋体" panose="02010600030101010101" pitchFamily="2" charset="-122"/>
                <a:cs typeface="宋体" panose="02010600030101010101" pitchFamily="2" charset="-122"/>
                <a:sym typeface="+mn-ea"/>
              </a:rPr>
              <a:t>1</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操作统一</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可简化逻辑设计。</a:t>
            </a:r>
            <a:endParaRPr lang="zh-CN" altLang="en-US" dirty="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矩形 17"/>
          <p:cNvSpPr/>
          <p:nvPr/>
        </p:nvSpPr>
        <p:spPr>
          <a:xfrm>
            <a:off x="262255" y="44133"/>
            <a:ext cx="8362950" cy="2312670"/>
          </a:xfrm>
          <a:prstGeom prst="rect">
            <a:avLst/>
          </a:prstGeom>
        </p:spPr>
        <p:txBody>
          <a:bodyPr>
            <a:spAutoFit/>
          </a:bodyPr>
          <a:lstStyle/>
          <a:p>
            <a:pPr marL="0" marR="0" lvl="0" indent="0" algn="l" defTabSz="914400" rtl="0" eaLnBrk="1" fontAlgn="base" latinLnBrk="0" hangingPunct="1">
              <a:lnSpc>
                <a:spcPct val="120000"/>
              </a:lnSpc>
              <a:spcBef>
                <a:spcPts val="50"/>
              </a:spcBef>
              <a:spcAft>
                <a:spcPts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【例】</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拟出指令</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JNC R0</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的读取与执行流程</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操作</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，其中转移地址为</a:t>
            </a:r>
            <a:r>
              <a:rPr kumimoji="0" lang="zh-CN" altLang="zh-CN" sz="2400" b="1" i="0" u="none" strike="noStrike" kern="1200" cap="none" spc="0" normalizeH="0" baseline="0" noProof="0" dirty="0">
                <a:ln>
                  <a:noFill/>
                </a:ln>
                <a:solidFill>
                  <a:srgbClr val="3333FF"/>
                </a:solidFill>
                <a:effectLst/>
                <a:uLnTx/>
                <a:uFillTx/>
                <a:latin typeface="+mn-ea"/>
                <a:ea typeface="+mn-ea"/>
                <a:cs typeface="+mn-cs"/>
              </a:rPr>
              <a:t>寄存器间接寻址</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方式</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JNC R0</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指令根据进位</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C</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是否为</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0</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确定是否转移，如果</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C=0</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转移条件满足，把</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R0</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中的</a:t>
            </a:r>
            <a:r>
              <a:rPr kumimoji="0" lang="zh-CN" altLang="en-US" sz="2400" b="1" i="0" u="none" strike="noStrike" kern="1200" cap="none" spc="0" normalizeH="0" baseline="0" noProof="0" dirty="0">
                <a:ln>
                  <a:noFill/>
                </a:ln>
                <a:solidFill>
                  <a:srgbClr val="C00000"/>
                </a:solidFill>
                <a:effectLst/>
                <a:uLnTx/>
                <a:uFillTx/>
                <a:latin typeface="+mn-ea"/>
                <a:ea typeface="+mn-ea"/>
                <a:cs typeface="+mn-cs"/>
              </a:rPr>
              <a:t>转移地址送</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PC</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实现转移；如果</a:t>
            </a:r>
            <a:r>
              <a:rPr kumimoji="0" lang="en-US" altLang="zh-CN" sz="2400" b="1" i="0" u="none" strike="noStrike" kern="1200" cap="none" spc="0" normalizeH="0" baseline="0" noProof="0" dirty="0">
                <a:ln>
                  <a:noFill/>
                </a:ln>
                <a:solidFill>
                  <a:srgbClr val="3333FF"/>
                </a:solidFill>
                <a:effectLst/>
                <a:uLnTx/>
                <a:uFillTx/>
                <a:latin typeface="+mn-ea"/>
                <a:ea typeface="+mn-ea"/>
                <a:cs typeface="+mn-cs"/>
              </a:rPr>
              <a:t>C=1</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，条件不满足，就</a:t>
            </a:r>
            <a:r>
              <a:rPr kumimoji="0" lang="zh-CN" altLang="en-US" sz="2400" b="1" i="0" u="none" strike="noStrike" kern="1200" cap="none" spc="0" normalizeH="0" baseline="0" noProof="0" dirty="0">
                <a:ln>
                  <a:noFill/>
                </a:ln>
                <a:solidFill>
                  <a:srgbClr val="3333FF"/>
                </a:solidFill>
                <a:effectLst/>
                <a:uLnTx/>
                <a:uFillTx/>
                <a:latin typeface="+mn-ea"/>
                <a:ea typeface="+mn-ea"/>
                <a:cs typeface="+mn-cs"/>
              </a:rPr>
              <a:t>顺序执行</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20000"/>
              </a:lnSpc>
              <a:spcBef>
                <a:spcPts val="50"/>
              </a:spcBef>
              <a:spcAft>
                <a:spcPts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该指令占</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1</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个</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16</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位存储单元，如右</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下图。</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p:txBody>
      </p:sp>
      <p:sp>
        <p:nvSpPr>
          <p:cNvPr id="95236" name="Rectangle 14"/>
          <p:cNvSpPr/>
          <p:nvPr/>
        </p:nvSpPr>
        <p:spPr>
          <a:xfrm>
            <a:off x="-180975" y="2564448"/>
            <a:ext cx="4899025" cy="1014730"/>
          </a:xfrm>
          <a:prstGeom prst="rect">
            <a:avLst/>
          </a:prstGeom>
          <a:noFill/>
          <a:ln w="28575">
            <a:noFill/>
          </a:ln>
        </p:spPr>
        <p:txBody>
          <a:bodyPr wrap="squar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539750">
              <a:lnSpc>
                <a:spcPct val="150000"/>
              </a:lnSpc>
              <a:spcBef>
                <a:spcPct val="50000"/>
              </a:spcBef>
              <a:buNone/>
            </a:pPr>
            <a:r>
              <a:rPr lang="en-US" altLang="zh-CN" sz="2000" b="1" dirty="0">
                <a:solidFill>
                  <a:schemeClr val="tx1"/>
                </a:solidFill>
                <a:latin typeface="Times New Roman" panose="02020603050405020304" pitchFamily="18" charset="0"/>
                <a:ea typeface="黑体" panose="02010609060101010101" pitchFamily="49" charset="-122"/>
              </a:rPr>
              <a:t>FT</a:t>
            </a:r>
            <a:r>
              <a:rPr lang="en-US" altLang="zh-CN" sz="2000" b="1" baseline="-30000" dirty="0">
                <a:solidFill>
                  <a:schemeClr val="tx1"/>
                </a:solidFill>
                <a:latin typeface="Times New Roman" panose="02020603050405020304" pitchFamily="18" charset="0"/>
                <a:ea typeface="黑体" panose="02010609060101010101" pitchFamily="49" charset="-122"/>
              </a:rPr>
              <a:t>0</a:t>
            </a:r>
            <a:r>
              <a:rPr lang="en-US" altLang="zh-CN" sz="2000" b="1" dirty="0">
                <a:solidFill>
                  <a:schemeClr val="tx1"/>
                </a:solidFill>
                <a:latin typeface="Times New Roman" panose="02020603050405020304" pitchFamily="18" charset="0"/>
                <a:ea typeface="黑体" panose="02010609060101010101" pitchFamily="49" charset="-122"/>
              </a:rPr>
              <a:t>   PC→MAR</a:t>
            </a:r>
            <a:endParaRPr lang="en-US" altLang="zh-CN" sz="2000" b="1" dirty="0">
              <a:solidFill>
                <a:schemeClr val="tx1"/>
              </a:solidFill>
              <a:ea typeface="黑体" panose="02010609060101010101" pitchFamily="49" charset="-122"/>
            </a:endParaRPr>
          </a:p>
          <a:p>
            <a:pPr marL="0" lvl="0" indent="539750">
              <a:lnSpc>
                <a:spcPct val="150000"/>
              </a:lnSpc>
              <a:spcBef>
                <a:spcPct val="0"/>
              </a:spcBef>
              <a:buNone/>
            </a:pPr>
            <a:r>
              <a:rPr lang="en-US" altLang="zh-CN" sz="2000" b="1" dirty="0">
                <a:solidFill>
                  <a:schemeClr val="tx1"/>
                </a:solidFill>
                <a:latin typeface="Times New Roman" panose="02020603050405020304" pitchFamily="18" charset="0"/>
                <a:ea typeface="黑体" panose="02010609060101010101" pitchFamily="49" charset="-122"/>
              </a:rPr>
              <a:t>FT</a:t>
            </a:r>
            <a:r>
              <a:rPr lang="en-US" altLang="zh-CN" sz="2000" b="1" baseline="-30000" dirty="0">
                <a:solidFill>
                  <a:schemeClr val="tx1"/>
                </a:solidFill>
                <a:latin typeface="Times New Roman" panose="02020603050405020304" pitchFamily="18" charset="0"/>
                <a:ea typeface="黑体" panose="02010609060101010101" pitchFamily="49" charset="-122"/>
              </a:rPr>
              <a:t>1     </a:t>
            </a:r>
            <a:r>
              <a:rPr lang="en-US" altLang="zh-CN" sz="2000" b="1" dirty="0">
                <a:solidFill>
                  <a:schemeClr val="tx1"/>
                </a:solidFill>
                <a:latin typeface="Times New Roman" panose="02020603050405020304" pitchFamily="18" charset="0"/>
                <a:ea typeface="黑体" panose="02010609060101010101" pitchFamily="49" charset="-122"/>
              </a:rPr>
              <a:t>M→MDR→IR</a:t>
            </a:r>
            <a:r>
              <a:rPr lang="zh-CN" altLang="en-US" sz="2000" b="1" dirty="0">
                <a:solidFill>
                  <a:schemeClr val="tx1"/>
                </a:solidFill>
                <a:latin typeface="Times New Roman" panose="02020603050405020304" pitchFamily="18" charset="0"/>
                <a:ea typeface="黑体" panose="02010609060101010101" pitchFamily="49" charset="-122"/>
              </a:rPr>
              <a:t>，</a:t>
            </a:r>
            <a:r>
              <a:rPr lang="en-US" altLang="zh-CN" sz="2000" b="1" dirty="0">
                <a:solidFill>
                  <a:schemeClr val="tx1"/>
                </a:solidFill>
                <a:latin typeface="Times New Roman" panose="02020603050405020304" pitchFamily="18" charset="0"/>
                <a:ea typeface="黑体" panose="02010609060101010101" pitchFamily="49" charset="-122"/>
              </a:rPr>
              <a:t>PC+1→PC</a:t>
            </a:r>
            <a:endParaRPr lang="en-US" altLang="zh-CN" sz="2000" b="1" dirty="0">
              <a:solidFill>
                <a:srgbClr val="3333FF"/>
              </a:solidFill>
              <a:latin typeface="Times New Roman" panose="02020603050405020304" pitchFamily="18" charset="0"/>
              <a:ea typeface="黑体" panose="02010609060101010101" pitchFamily="49" charset="-122"/>
            </a:endParaRPr>
          </a:p>
        </p:txBody>
      </p:sp>
      <p:sp>
        <p:nvSpPr>
          <p:cNvPr id="26" name="矩形 25"/>
          <p:cNvSpPr/>
          <p:nvPr/>
        </p:nvSpPr>
        <p:spPr>
          <a:xfrm>
            <a:off x="7005320" y="2582545"/>
            <a:ext cx="1584325" cy="43472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TextBox 9"/>
          <p:cNvSpPr txBox="1"/>
          <p:nvPr/>
        </p:nvSpPr>
        <p:spPr>
          <a:xfrm>
            <a:off x="7118985" y="3620770"/>
            <a:ext cx="1278255" cy="337185"/>
          </a:xfrm>
          <a:prstGeom prst="rect">
            <a:avLst/>
          </a:prstGeom>
          <a:noFill/>
          <a:ln>
            <a:noFill/>
          </a:ln>
        </p:spPr>
        <p:txBody>
          <a:bodyPr wrap="square" rtlCol="0">
            <a:spAutoFit/>
          </a:bodyPr>
          <a:p>
            <a:r>
              <a:rPr lang="zh-CN" altLang="en-US" sz="1600" dirty="0" smtClean="0">
                <a:solidFill>
                  <a:schemeClr val="tx1"/>
                </a:solidFill>
              </a:rPr>
              <a:t>下一条指令</a:t>
            </a:r>
            <a:endParaRPr lang="zh-CN" altLang="en-US" sz="1600" dirty="0" smtClean="0">
              <a:solidFill>
                <a:schemeClr val="tx1"/>
              </a:solidFill>
            </a:endParaRPr>
          </a:p>
        </p:txBody>
      </p:sp>
      <p:cxnSp>
        <p:nvCxnSpPr>
          <p:cNvPr id="31" name="直接连接符 30"/>
          <p:cNvCxnSpPr/>
          <p:nvPr/>
        </p:nvCxnSpPr>
        <p:spPr>
          <a:xfrm>
            <a:off x="6995160" y="3357880"/>
            <a:ext cx="1584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6995160" y="3646170"/>
            <a:ext cx="1584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7004685" y="3956685"/>
            <a:ext cx="1584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985000" y="4244340"/>
            <a:ext cx="1584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2"/>
          <p:cNvSpPr txBox="1"/>
          <p:nvPr/>
        </p:nvSpPr>
        <p:spPr>
          <a:xfrm>
            <a:off x="7134860" y="2189480"/>
            <a:ext cx="1220470" cy="398780"/>
          </a:xfrm>
          <a:prstGeom prst="rect">
            <a:avLst/>
          </a:prstGeom>
          <a:noFill/>
          <a:ln>
            <a:noFill/>
          </a:ln>
        </p:spPr>
        <p:txBody>
          <a:bodyPr wrap="square" rtlCol="0">
            <a:spAutoFit/>
          </a:bodyPr>
          <a:p>
            <a:r>
              <a:rPr lang="zh-CN" altLang="en-US" sz="2000" b="1" dirty="0" smtClean="0"/>
              <a:t>主</a:t>
            </a:r>
            <a:r>
              <a:rPr lang="zh-CN" altLang="en-US" sz="2000" b="1" dirty="0" smtClean="0"/>
              <a:t>存储器</a:t>
            </a:r>
            <a:endParaRPr lang="zh-CN" altLang="en-US" sz="2000" b="1" dirty="0" smtClean="0"/>
          </a:p>
        </p:txBody>
      </p:sp>
      <p:sp>
        <p:nvSpPr>
          <p:cNvPr id="9" name="TextBox 9"/>
          <p:cNvSpPr txBox="1"/>
          <p:nvPr/>
        </p:nvSpPr>
        <p:spPr>
          <a:xfrm>
            <a:off x="7068820" y="3331845"/>
            <a:ext cx="1556385" cy="337185"/>
          </a:xfrm>
          <a:prstGeom prst="rect">
            <a:avLst/>
          </a:prstGeom>
          <a:noFill/>
          <a:ln>
            <a:noFill/>
          </a:ln>
        </p:spPr>
        <p:txBody>
          <a:bodyPr wrap="square" rtlCol="0">
            <a:spAutoFit/>
          </a:bodyPr>
          <a:p>
            <a:r>
              <a:rPr lang="en-US" altLang="zh-CN" sz="1600" b="1" dirty="0" smtClean="0">
                <a:solidFill>
                  <a:srgbClr val="3333FF"/>
                </a:solidFill>
              </a:rPr>
              <a:t>  </a:t>
            </a:r>
            <a:r>
              <a:rPr lang="en-US" altLang="zh-CN" sz="1600" b="1" dirty="0" smtClean="0">
                <a:solidFill>
                  <a:srgbClr val="C00000"/>
                </a:solidFill>
              </a:rPr>
              <a:t>JNC   R0</a:t>
            </a:r>
            <a:endParaRPr lang="en-US" altLang="zh-CN" sz="1600" b="1" dirty="0" smtClean="0">
              <a:solidFill>
                <a:srgbClr val="C00000"/>
              </a:solidFill>
            </a:endParaRPr>
          </a:p>
        </p:txBody>
      </p:sp>
      <p:cxnSp>
        <p:nvCxnSpPr>
          <p:cNvPr id="99" name="直接连接符 98"/>
          <p:cNvCxnSpPr/>
          <p:nvPr/>
        </p:nvCxnSpPr>
        <p:spPr>
          <a:xfrm>
            <a:off x="7004685" y="5966460"/>
            <a:ext cx="1584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7004685" y="6298565"/>
            <a:ext cx="1584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7005320" y="4573905"/>
            <a:ext cx="1584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TextBox 9"/>
          <p:cNvSpPr txBox="1"/>
          <p:nvPr/>
        </p:nvSpPr>
        <p:spPr>
          <a:xfrm>
            <a:off x="2051685" y="3701415"/>
            <a:ext cx="1247140" cy="337185"/>
          </a:xfrm>
          <a:prstGeom prst="rect">
            <a:avLst/>
          </a:prstGeom>
          <a:noFill/>
          <a:ln>
            <a:noFill/>
          </a:ln>
        </p:spPr>
        <p:txBody>
          <a:bodyPr wrap="square" rtlCol="0">
            <a:spAutoFit/>
          </a:bodyPr>
          <a:p>
            <a:r>
              <a:rPr lang="en-US" altLang="zh-CN" sz="1600" b="1" dirty="0" smtClean="0">
                <a:solidFill>
                  <a:schemeClr val="tx1"/>
                </a:solidFill>
              </a:rPr>
              <a:t>   </a:t>
            </a:r>
            <a:r>
              <a:rPr lang="en-US" altLang="zh-CN" sz="1600" b="1" dirty="0" smtClean="0">
                <a:solidFill>
                  <a:srgbClr val="C00000"/>
                </a:solidFill>
              </a:rPr>
              <a:t>C=0</a:t>
            </a:r>
            <a:r>
              <a:rPr lang="zh-CN" altLang="en-US" sz="1600" b="1" dirty="0" smtClean="0">
                <a:solidFill>
                  <a:srgbClr val="C00000"/>
                </a:solidFill>
              </a:rPr>
              <a:t>转移</a:t>
            </a:r>
            <a:endParaRPr lang="zh-CN" altLang="en-US" sz="1600" b="1" dirty="0" smtClean="0">
              <a:solidFill>
                <a:srgbClr val="C00000"/>
              </a:solidFill>
            </a:endParaRPr>
          </a:p>
        </p:txBody>
      </p:sp>
      <p:cxnSp>
        <p:nvCxnSpPr>
          <p:cNvPr id="19" name="肘形连接符 18"/>
          <p:cNvCxnSpPr/>
          <p:nvPr/>
        </p:nvCxnSpPr>
        <p:spPr>
          <a:xfrm rot="5400000" flipV="1">
            <a:off x="6188075" y="2726690"/>
            <a:ext cx="359410" cy="1223645"/>
          </a:xfrm>
          <a:prstGeom prst="bentConnector2">
            <a:avLst/>
          </a:prstGeom>
          <a:solidFill>
            <a:srgbClr val="FFFF00"/>
          </a:solidFill>
          <a:ln w="12700" cap="flat" cmpd="sng" algn="ctr">
            <a:solidFill>
              <a:schemeClr val="tx1"/>
            </a:solidFill>
            <a:prstDash val="dash"/>
            <a:round/>
            <a:headEnd type="none" w="med" len="med"/>
            <a:tailEnd type="arrow" w="med" len="med"/>
          </a:ln>
        </p:spPr>
      </p:cxnSp>
      <p:sp>
        <p:nvSpPr>
          <p:cNvPr id="49" name="文本框 48"/>
          <p:cNvSpPr txBox="1"/>
          <p:nvPr/>
        </p:nvSpPr>
        <p:spPr>
          <a:xfrm>
            <a:off x="8552180" y="2515870"/>
            <a:ext cx="720090" cy="306705"/>
          </a:xfrm>
          <a:prstGeom prst="rect">
            <a:avLst/>
          </a:prstGeom>
          <a:noFill/>
        </p:spPr>
        <p:txBody>
          <a:bodyPr wrap="none" rtlCol="0" anchor="t">
            <a:spAutoFit/>
          </a:bodyPr>
          <a:p>
            <a:r>
              <a:rPr lang="zh-CN" altLang="en-US" sz="1400">
                <a:solidFill>
                  <a:schemeClr val="tx1"/>
                </a:solidFill>
                <a:latin typeface="宋体" panose="02010600030101010101" pitchFamily="2" charset="-122"/>
                <a:ea typeface="宋体" panose="02010600030101010101" pitchFamily="2" charset="-122"/>
                <a:sym typeface="+mn-ea"/>
              </a:rPr>
              <a:t>低地址</a:t>
            </a:r>
            <a:endParaRPr lang="zh-CN" altLang="en-US" sz="1400">
              <a:solidFill>
                <a:schemeClr val="tx1"/>
              </a:solidFill>
              <a:latin typeface="宋体" panose="02010600030101010101" pitchFamily="2" charset="-122"/>
              <a:ea typeface="宋体" panose="02010600030101010101" pitchFamily="2" charset="-122"/>
              <a:sym typeface="+mn-ea"/>
            </a:endParaRPr>
          </a:p>
        </p:txBody>
      </p:sp>
      <p:sp>
        <p:nvSpPr>
          <p:cNvPr id="23" name="文本框 22"/>
          <p:cNvSpPr txBox="1"/>
          <p:nvPr/>
        </p:nvSpPr>
        <p:spPr>
          <a:xfrm>
            <a:off x="4455795" y="2727960"/>
            <a:ext cx="439420" cy="398780"/>
          </a:xfrm>
          <a:prstGeom prst="rect">
            <a:avLst/>
          </a:prstGeom>
          <a:noFill/>
        </p:spPr>
        <p:txBody>
          <a:bodyPr wrap="none" rtlCol="0" anchor="t">
            <a:spAutoFit/>
          </a:bodyPr>
          <a:p>
            <a:r>
              <a:rPr lang="en-US" altLang="zh-CN">
                <a:solidFill>
                  <a:schemeClr val="tx1"/>
                </a:solidFill>
                <a:latin typeface="宋体" panose="02010600030101010101" pitchFamily="2" charset="-122"/>
                <a:ea typeface="宋体" panose="02010600030101010101" pitchFamily="2" charset="-122"/>
                <a:sym typeface="+mn-ea"/>
              </a:rPr>
              <a:t>PC</a:t>
            </a:r>
            <a:endParaRPr lang="en-US" altLang="zh-CN">
              <a:solidFill>
                <a:schemeClr val="tx1"/>
              </a:solidFill>
              <a:latin typeface="宋体" panose="02010600030101010101" pitchFamily="2" charset="-122"/>
              <a:ea typeface="宋体" panose="02010600030101010101" pitchFamily="2" charset="-122"/>
              <a:sym typeface="+mn-ea"/>
            </a:endParaRPr>
          </a:p>
        </p:txBody>
      </p:sp>
      <p:sp>
        <p:nvSpPr>
          <p:cNvPr id="24" name="文本框 23"/>
          <p:cNvSpPr txBox="1"/>
          <p:nvPr/>
        </p:nvSpPr>
        <p:spPr>
          <a:xfrm>
            <a:off x="4870450" y="2790190"/>
            <a:ext cx="1821815" cy="368300"/>
          </a:xfrm>
          <a:prstGeom prst="rect">
            <a:avLst/>
          </a:prstGeom>
          <a:noFill/>
          <a:ln>
            <a:solidFill>
              <a:schemeClr val="tx1"/>
            </a:solidFill>
          </a:ln>
        </p:spPr>
        <p:txBody>
          <a:bodyPr wrap="square" rtlCol="0">
            <a:spAutoFit/>
          </a:bodyPr>
          <a:p>
            <a:pPr algn="l"/>
            <a:r>
              <a:rPr lang="en-US" altLang="zh-CN" sz="1800">
                <a:ln>
                  <a:noFill/>
                </a:ln>
                <a:solidFill>
                  <a:srgbClr val="3333FF"/>
                </a:solidFill>
                <a:latin typeface="宋体" panose="02010600030101010101" pitchFamily="2" charset="-122"/>
                <a:ea typeface="宋体" panose="02010600030101010101" pitchFamily="2" charset="-122"/>
              </a:rPr>
              <a:t> </a:t>
            </a:r>
            <a:r>
              <a:rPr lang="zh-CN" altLang="en-US" sz="1800">
                <a:ln>
                  <a:noFill/>
                </a:ln>
                <a:solidFill>
                  <a:schemeClr val="tx1"/>
                </a:solidFill>
                <a:latin typeface="宋体" panose="02010600030101010101" pitchFamily="2" charset="-122"/>
                <a:ea typeface="宋体" panose="02010600030101010101" pitchFamily="2" charset="-122"/>
              </a:rPr>
              <a:t>当前指令地址</a:t>
            </a:r>
            <a:endParaRPr lang="zh-CN" altLang="en-US" sz="1800">
              <a:ln>
                <a:noFill/>
              </a:ln>
              <a:solidFill>
                <a:schemeClr val="tx1"/>
              </a:solidFill>
              <a:latin typeface="宋体" panose="02010600030101010101" pitchFamily="2" charset="-122"/>
              <a:ea typeface="宋体" panose="02010600030101010101" pitchFamily="2" charset="-122"/>
            </a:endParaRPr>
          </a:p>
        </p:txBody>
      </p:sp>
      <p:cxnSp>
        <p:nvCxnSpPr>
          <p:cNvPr id="12" name="直接箭头连接符 11"/>
          <p:cNvCxnSpPr/>
          <p:nvPr/>
        </p:nvCxnSpPr>
        <p:spPr>
          <a:xfrm>
            <a:off x="3298825" y="2927350"/>
            <a:ext cx="1156970" cy="0"/>
          </a:xfrm>
          <a:prstGeom prst="straightConnector1">
            <a:avLst/>
          </a:prstGeom>
          <a:solidFill>
            <a:srgbClr val="FFFF00"/>
          </a:solidFill>
          <a:ln w="12700" cap="flat" cmpd="sng" algn="ctr">
            <a:solidFill>
              <a:schemeClr val="tx1"/>
            </a:solidFill>
            <a:prstDash val="dash"/>
            <a:round/>
            <a:headEnd type="none" w="med" len="med"/>
            <a:tailEnd type="arrow" w="med" len="med"/>
          </a:ln>
        </p:spPr>
      </p:cxnSp>
      <p:cxnSp>
        <p:nvCxnSpPr>
          <p:cNvPr id="2" name="直接连接符 1"/>
          <p:cNvCxnSpPr/>
          <p:nvPr/>
        </p:nvCxnSpPr>
        <p:spPr>
          <a:xfrm>
            <a:off x="7005320" y="4892040"/>
            <a:ext cx="1584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7004685" y="5210175"/>
            <a:ext cx="1584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9"/>
          <p:cNvSpPr txBox="1"/>
          <p:nvPr/>
        </p:nvSpPr>
        <p:spPr>
          <a:xfrm>
            <a:off x="5887720" y="4863465"/>
            <a:ext cx="1247140" cy="337185"/>
          </a:xfrm>
          <a:prstGeom prst="rect">
            <a:avLst/>
          </a:prstGeom>
          <a:noFill/>
          <a:ln>
            <a:noFill/>
          </a:ln>
        </p:spPr>
        <p:txBody>
          <a:bodyPr wrap="square" rtlCol="0">
            <a:spAutoFit/>
          </a:bodyPr>
          <a:p>
            <a:r>
              <a:rPr lang="en-US" altLang="zh-CN" sz="1600" b="1" dirty="0" smtClean="0">
                <a:solidFill>
                  <a:schemeClr val="tx1"/>
                </a:solidFill>
              </a:rPr>
              <a:t>   </a:t>
            </a:r>
            <a:r>
              <a:rPr lang="zh-CN" altLang="en-US" sz="1600" b="1" dirty="0" smtClean="0">
                <a:solidFill>
                  <a:srgbClr val="C00000"/>
                </a:solidFill>
              </a:rPr>
              <a:t>转移地址</a:t>
            </a:r>
            <a:endParaRPr lang="zh-CN" altLang="en-US" sz="1600" b="1" dirty="0" smtClean="0">
              <a:solidFill>
                <a:srgbClr val="C00000"/>
              </a:solidFill>
            </a:endParaRPr>
          </a:p>
        </p:txBody>
      </p:sp>
      <p:sp>
        <p:nvSpPr>
          <p:cNvPr id="15" name="文本框 14"/>
          <p:cNvSpPr txBox="1"/>
          <p:nvPr/>
        </p:nvSpPr>
        <p:spPr>
          <a:xfrm>
            <a:off x="7092315" y="4881880"/>
            <a:ext cx="1487170" cy="306705"/>
          </a:xfrm>
          <a:prstGeom prst="rect">
            <a:avLst/>
          </a:prstGeom>
          <a:noFill/>
        </p:spPr>
        <p:txBody>
          <a:bodyPr wrap="square" rtlCol="0">
            <a:spAutoFit/>
          </a:bodyPr>
          <a:p>
            <a:r>
              <a:rPr lang="zh-CN" altLang="en-US" sz="1400">
                <a:solidFill>
                  <a:srgbClr val="FF0000"/>
                </a:solidFill>
              </a:rPr>
              <a:t>转移目标指令</a:t>
            </a:r>
            <a:endParaRPr lang="zh-CN" altLang="en-US" sz="1400">
              <a:solidFill>
                <a:srgbClr val="FF0000"/>
              </a:solidFill>
            </a:endParaRPr>
          </a:p>
        </p:txBody>
      </p:sp>
      <p:cxnSp>
        <p:nvCxnSpPr>
          <p:cNvPr id="22" name="直接箭头连接符 21"/>
          <p:cNvCxnSpPr/>
          <p:nvPr/>
        </p:nvCxnSpPr>
        <p:spPr>
          <a:xfrm>
            <a:off x="2987675" y="5053330"/>
            <a:ext cx="3067050" cy="0"/>
          </a:xfrm>
          <a:prstGeom prst="straightConnector1">
            <a:avLst/>
          </a:prstGeom>
          <a:solidFill>
            <a:srgbClr val="FFFF00"/>
          </a:solidFill>
          <a:ln w="12700" cap="flat" cmpd="sng" algn="ctr">
            <a:solidFill>
              <a:srgbClr val="C00000"/>
            </a:solidFill>
            <a:prstDash val="solid"/>
            <a:round/>
            <a:headEnd type="none" w="med" len="med"/>
            <a:tailEnd type="arrow" w="med" len="med"/>
          </a:ln>
        </p:spPr>
      </p:cxnSp>
      <p:cxnSp>
        <p:nvCxnSpPr>
          <p:cNvPr id="28" name="直接箭头连接符 27"/>
          <p:cNvCxnSpPr/>
          <p:nvPr/>
        </p:nvCxnSpPr>
        <p:spPr>
          <a:xfrm>
            <a:off x="1403985" y="3500755"/>
            <a:ext cx="0" cy="494030"/>
          </a:xfrm>
          <a:prstGeom prst="straightConnector1">
            <a:avLst/>
          </a:prstGeom>
          <a:solidFill>
            <a:srgbClr val="FFFF00"/>
          </a:solidFill>
          <a:ln w="28575" cap="flat" cmpd="sng" algn="ctr">
            <a:solidFill>
              <a:srgbClr val="000000"/>
            </a:solidFill>
            <a:prstDash val="solid"/>
            <a:round/>
            <a:headEnd type="none" w="med" len="med"/>
            <a:tailEnd type="arrow" w="med" len="med"/>
          </a:ln>
        </p:spPr>
      </p:cxnSp>
      <p:cxnSp>
        <p:nvCxnSpPr>
          <p:cNvPr id="30" name="直接连接符 29"/>
          <p:cNvCxnSpPr/>
          <p:nvPr/>
        </p:nvCxnSpPr>
        <p:spPr>
          <a:xfrm>
            <a:off x="611505" y="3966210"/>
            <a:ext cx="1799590" cy="0"/>
          </a:xfrm>
          <a:prstGeom prst="line">
            <a:avLst/>
          </a:prstGeom>
          <a:solidFill>
            <a:srgbClr val="FFFF00"/>
          </a:solidFill>
          <a:ln w="28575" cap="flat" cmpd="sng" algn="ctr">
            <a:solidFill>
              <a:srgbClr val="000000"/>
            </a:solidFill>
            <a:prstDash val="solid"/>
            <a:round/>
            <a:headEnd type="none" w="med" len="med"/>
            <a:tailEnd type="none" w="med" len="med"/>
          </a:ln>
        </p:spPr>
      </p:cxnSp>
      <p:cxnSp>
        <p:nvCxnSpPr>
          <p:cNvPr id="36" name="直接箭头连接符 35"/>
          <p:cNvCxnSpPr/>
          <p:nvPr/>
        </p:nvCxnSpPr>
        <p:spPr>
          <a:xfrm>
            <a:off x="611505" y="3969385"/>
            <a:ext cx="0" cy="494030"/>
          </a:xfrm>
          <a:prstGeom prst="straightConnector1">
            <a:avLst/>
          </a:prstGeom>
          <a:solidFill>
            <a:srgbClr val="FFFF00"/>
          </a:solidFill>
          <a:ln w="28575" cap="flat" cmpd="sng" algn="ctr">
            <a:solidFill>
              <a:srgbClr val="000000"/>
            </a:solidFill>
            <a:prstDash val="solid"/>
            <a:round/>
            <a:headEnd type="none" w="med" len="med"/>
            <a:tailEnd type="arrow" w="med" len="med"/>
          </a:ln>
        </p:spPr>
      </p:cxnSp>
      <p:cxnSp>
        <p:nvCxnSpPr>
          <p:cNvPr id="39" name="直接箭头连接符 38"/>
          <p:cNvCxnSpPr/>
          <p:nvPr/>
        </p:nvCxnSpPr>
        <p:spPr>
          <a:xfrm>
            <a:off x="2411095" y="3966210"/>
            <a:ext cx="0" cy="494030"/>
          </a:xfrm>
          <a:prstGeom prst="straightConnector1">
            <a:avLst/>
          </a:prstGeom>
          <a:solidFill>
            <a:srgbClr val="FFFF00"/>
          </a:solidFill>
          <a:ln w="28575" cap="flat" cmpd="sng" algn="ctr">
            <a:solidFill>
              <a:srgbClr val="000000"/>
            </a:solidFill>
            <a:prstDash val="solid"/>
            <a:round/>
            <a:headEnd type="none" w="med" len="med"/>
            <a:tailEnd type="arrow" w="med" len="med"/>
          </a:ln>
        </p:spPr>
      </p:cxnSp>
      <p:sp>
        <p:nvSpPr>
          <p:cNvPr id="40" name="TextBox 9"/>
          <p:cNvSpPr txBox="1"/>
          <p:nvPr/>
        </p:nvSpPr>
        <p:spPr>
          <a:xfrm>
            <a:off x="35560" y="3666490"/>
            <a:ext cx="1367790" cy="337185"/>
          </a:xfrm>
          <a:prstGeom prst="rect">
            <a:avLst/>
          </a:prstGeom>
          <a:noFill/>
          <a:ln>
            <a:noFill/>
          </a:ln>
        </p:spPr>
        <p:txBody>
          <a:bodyPr wrap="square" rtlCol="0">
            <a:spAutoFit/>
          </a:bodyPr>
          <a:p>
            <a:r>
              <a:rPr lang="en-US" altLang="zh-CN" sz="1600" b="1" dirty="0" smtClean="0">
                <a:solidFill>
                  <a:schemeClr val="tx1"/>
                </a:solidFill>
              </a:rPr>
              <a:t>   </a:t>
            </a:r>
            <a:r>
              <a:rPr lang="en-US" altLang="zh-CN" sz="1600" b="1" dirty="0" smtClean="0">
                <a:solidFill>
                  <a:srgbClr val="3333FF"/>
                </a:solidFill>
              </a:rPr>
              <a:t>C=1</a:t>
            </a:r>
            <a:r>
              <a:rPr lang="zh-CN" altLang="en-US" sz="1600" b="1" dirty="0" smtClean="0">
                <a:solidFill>
                  <a:srgbClr val="3333FF"/>
                </a:solidFill>
              </a:rPr>
              <a:t>不转移</a:t>
            </a:r>
            <a:endParaRPr lang="zh-CN" altLang="en-US" sz="1600" b="1" dirty="0" smtClean="0">
              <a:solidFill>
                <a:srgbClr val="3333FF"/>
              </a:solidFill>
            </a:endParaRPr>
          </a:p>
        </p:txBody>
      </p:sp>
      <p:sp>
        <p:nvSpPr>
          <p:cNvPr id="41" name="TextBox 9"/>
          <p:cNvSpPr txBox="1"/>
          <p:nvPr/>
        </p:nvSpPr>
        <p:spPr>
          <a:xfrm>
            <a:off x="-120015" y="4421505"/>
            <a:ext cx="1463040" cy="368300"/>
          </a:xfrm>
          <a:prstGeom prst="rect">
            <a:avLst/>
          </a:prstGeom>
          <a:noFill/>
          <a:ln>
            <a:noFill/>
          </a:ln>
        </p:spPr>
        <p:txBody>
          <a:bodyPr wrap="square" rtlCol="0">
            <a:spAutoFit/>
          </a:bodyPr>
          <a:p>
            <a:r>
              <a:rPr lang="zh-CN" altLang="en-US" sz="1800" dirty="0" smtClean="0">
                <a:solidFill>
                  <a:schemeClr val="tx1"/>
                </a:solidFill>
              </a:rPr>
              <a:t>下一条指令</a:t>
            </a:r>
            <a:endParaRPr lang="zh-CN" altLang="en-US" sz="1800" dirty="0" smtClean="0">
              <a:solidFill>
                <a:schemeClr val="tx1"/>
              </a:solidFill>
            </a:endParaRPr>
          </a:p>
        </p:txBody>
      </p:sp>
      <p:sp>
        <p:nvSpPr>
          <p:cNvPr id="42" name="文本框 41"/>
          <p:cNvSpPr txBox="1"/>
          <p:nvPr/>
        </p:nvSpPr>
        <p:spPr>
          <a:xfrm>
            <a:off x="1475105" y="4460240"/>
            <a:ext cx="3583940" cy="398780"/>
          </a:xfrm>
          <a:prstGeom prst="rect">
            <a:avLst/>
          </a:prstGeom>
          <a:solidFill>
            <a:schemeClr val="accent5"/>
          </a:solidFill>
        </p:spPr>
        <p:txBody>
          <a:bodyPr wrap="none" rtlCol="0" anchor="t">
            <a:spAutoFit/>
          </a:bodyPr>
          <a:p>
            <a:r>
              <a:rPr lang="en-US" altLang="zh-CN" dirty="0">
                <a:solidFill>
                  <a:srgbClr val="C00000"/>
                </a:solidFill>
                <a:latin typeface="Times New Roman" panose="02020603050405020304" pitchFamily="18" charset="0"/>
                <a:sym typeface="+mn-ea"/>
              </a:rPr>
              <a:t>ET</a:t>
            </a:r>
            <a:r>
              <a:rPr lang="en-US" altLang="zh-CN" baseline="-30000" dirty="0">
                <a:solidFill>
                  <a:srgbClr val="C00000"/>
                </a:solidFill>
                <a:latin typeface="Times New Roman" panose="02020603050405020304" pitchFamily="18" charset="0"/>
                <a:sym typeface="+mn-ea"/>
              </a:rPr>
              <a:t>0     </a:t>
            </a:r>
            <a:r>
              <a:rPr lang="en-US" altLang="zh-CN" dirty="0">
                <a:solidFill>
                  <a:srgbClr val="C00000"/>
                </a:solidFill>
                <a:latin typeface="Times New Roman" panose="02020603050405020304" pitchFamily="18" charset="0"/>
                <a:sym typeface="+mn-ea"/>
              </a:rPr>
              <a:t>R0→PC</a:t>
            </a:r>
            <a:r>
              <a:rPr lang="zh-CN" altLang="en-US" dirty="0">
                <a:solidFill>
                  <a:srgbClr val="C00000"/>
                </a:solidFill>
                <a:latin typeface="Times New Roman" panose="02020603050405020304" pitchFamily="18" charset="0"/>
                <a:sym typeface="+mn-ea"/>
              </a:rPr>
              <a:t>；转移地址</a:t>
            </a:r>
            <a:r>
              <a:rPr lang="zh-CN" altLang="en-US" dirty="0">
                <a:latin typeface="Times New Roman" panose="02020603050405020304" pitchFamily="18" charset="0"/>
                <a:sym typeface="+mn-ea"/>
              </a:rPr>
              <a:t>送</a:t>
            </a:r>
            <a:r>
              <a:rPr lang="en-US" altLang="zh-CN" dirty="0">
                <a:solidFill>
                  <a:srgbClr val="C00000"/>
                </a:solidFill>
                <a:latin typeface="Times New Roman" panose="02020603050405020304" pitchFamily="18" charset="0"/>
                <a:sym typeface="+mn-ea"/>
              </a:rPr>
              <a:t>PC</a:t>
            </a:r>
            <a:endParaRPr lang="zh-CN" altLang="en-US"/>
          </a:p>
        </p:txBody>
      </p:sp>
      <p:cxnSp>
        <p:nvCxnSpPr>
          <p:cNvPr id="25" name="直接连接符 24"/>
          <p:cNvCxnSpPr/>
          <p:nvPr/>
        </p:nvCxnSpPr>
        <p:spPr>
          <a:xfrm>
            <a:off x="2987675" y="4775835"/>
            <a:ext cx="0" cy="250825"/>
          </a:xfrm>
          <a:prstGeom prst="line">
            <a:avLst/>
          </a:prstGeom>
          <a:solidFill>
            <a:srgbClr val="FFFF00"/>
          </a:solidFill>
          <a:ln w="12700" cap="flat" cmpd="sng" algn="ctr">
            <a:solidFill>
              <a:srgbClr val="C00000"/>
            </a:solidFill>
            <a:prstDash val="solid"/>
            <a:round/>
            <a:headEnd type="none" w="med" len="med"/>
            <a:tailEnd type="none" w="med" len="med"/>
          </a:ln>
        </p:spPr>
      </p:cxnSp>
      <p:cxnSp>
        <p:nvCxnSpPr>
          <p:cNvPr id="44" name="肘形连接符 43"/>
          <p:cNvCxnSpPr/>
          <p:nvPr/>
        </p:nvCxnSpPr>
        <p:spPr>
          <a:xfrm flipV="1">
            <a:off x="1200785" y="2444750"/>
            <a:ext cx="2098040" cy="292100"/>
          </a:xfrm>
          <a:prstGeom prst="bentConnector3">
            <a:avLst>
              <a:gd name="adj1" fmla="val -726"/>
            </a:avLst>
          </a:prstGeom>
          <a:solidFill>
            <a:srgbClr val="FFFF00"/>
          </a:solidFill>
          <a:ln w="12700" cap="flat" cmpd="sng" algn="ctr">
            <a:solidFill>
              <a:srgbClr val="000000"/>
            </a:solidFill>
            <a:prstDash val="dash"/>
            <a:round/>
            <a:headEnd type="none" w="med" len="med"/>
            <a:tailEnd type="none" w="med" len="med"/>
          </a:ln>
        </p:spPr>
      </p:cxnSp>
      <p:cxnSp>
        <p:nvCxnSpPr>
          <p:cNvPr id="45" name="直接连接符 44"/>
          <p:cNvCxnSpPr/>
          <p:nvPr/>
        </p:nvCxnSpPr>
        <p:spPr>
          <a:xfrm>
            <a:off x="3298825" y="2444750"/>
            <a:ext cx="0" cy="482600"/>
          </a:xfrm>
          <a:prstGeom prst="line">
            <a:avLst/>
          </a:prstGeom>
          <a:solidFill>
            <a:srgbClr val="FFFF00"/>
          </a:solidFill>
          <a:ln w="12700" cap="flat" cmpd="sng" algn="ctr">
            <a:solidFill>
              <a:srgbClr val="000000"/>
            </a:solidFill>
            <a:prstDash val="dash"/>
            <a:round/>
            <a:headEnd type="none" w="med" len="med"/>
            <a:tailEnd type="none" w="med" len="med"/>
          </a:ln>
        </p:spPr>
      </p:cxnSp>
      <p:sp>
        <p:nvSpPr>
          <p:cNvPr id="46" name="文本框 45"/>
          <p:cNvSpPr txBox="1"/>
          <p:nvPr/>
        </p:nvSpPr>
        <p:spPr>
          <a:xfrm>
            <a:off x="251460" y="5689600"/>
            <a:ext cx="5687060" cy="937260"/>
          </a:xfrm>
          <a:prstGeom prst="rect">
            <a:avLst/>
          </a:prstGeom>
          <a:noFill/>
          <a:ln>
            <a:solidFill>
              <a:schemeClr val="accent1">
                <a:lumMod val="50000"/>
              </a:schemeClr>
            </a:solidFill>
          </a:ln>
          <a:extLst>
            <a:ext uri="{909E8E84-426E-40DD-AFC4-6F175D3DCCD1}">
              <a14:hiddenFill xmlns:a14="http://schemas.microsoft.com/office/drawing/2010/main">
                <a:solidFill>
                  <a:schemeClr val="bg1">
                    <a:lumMod val="95000"/>
                  </a:schemeClr>
                </a:solidFill>
              </a14:hiddenFill>
            </a:ext>
          </a:extLst>
        </p:spPr>
        <p:txBody>
          <a:bodyPr wrap="square" rtlCol="0">
            <a:spAutoFit/>
          </a:bodyPr>
          <a:p>
            <a:pPr>
              <a:lnSpc>
                <a:spcPts val="3300"/>
              </a:lnSpc>
              <a:spcBef>
                <a:spcPts val="0"/>
              </a:spcBef>
            </a:pPr>
            <a:r>
              <a:rPr lang="en-US" altLang="zh-CN">
                <a:solidFill>
                  <a:srgbClr val="C00000"/>
                </a:solidFill>
                <a:latin typeface="宋体" panose="02010600030101010101" pitchFamily="2" charset="-122"/>
                <a:ea typeface="宋体" panose="02010600030101010101" pitchFamily="2" charset="-122"/>
                <a:cs typeface="宋体" panose="02010600030101010101" pitchFamily="2" charset="-122"/>
              </a:rPr>
              <a:t>C=0</a:t>
            </a:r>
            <a:r>
              <a:rPr lang="zh-CN" altLang="en-US">
                <a:solidFill>
                  <a:srgbClr val="C00000"/>
                </a:solidFill>
                <a:latin typeface="宋体" panose="02010600030101010101" pitchFamily="2" charset="-122"/>
                <a:ea typeface="宋体" panose="02010600030101010101" pitchFamily="2" charset="-122"/>
                <a:cs typeface="宋体" panose="02010600030101010101" pitchFamily="2" charset="-122"/>
              </a:rPr>
              <a:t>转移</a:t>
            </a:r>
            <a:r>
              <a:rPr lang="zh-CN" altLang="en-US">
                <a:latin typeface="宋体" panose="02010600030101010101" pitchFamily="2" charset="-122"/>
                <a:ea typeface="宋体" panose="02010600030101010101" pitchFamily="2" charset="-122"/>
                <a:cs typeface="宋体" panose="02010600030101010101" pitchFamily="2" charset="-122"/>
              </a:rPr>
              <a:t>相当于前面转移流程的转移成功</a:t>
            </a:r>
            <a:r>
              <a:rPr lang="en-US" altLang="zh-CN">
                <a:solidFill>
                  <a:srgbClr val="C00000"/>
                </a:solidFill>
                <a:latin typeface="宋体" panose="02010600030101010101" pitchFamily="2" charset="-122"/>
                <a:ea typeface="宋体" panose="02010600030101010101" pitchFamily="2" charset="-122"/>
                <a:cs typeface="宋体" panose="02010600030101010101" pitchFamily="2" charset="-122"/>
              </a:rPr>
              <a:t>JP</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a:p>
            <a:pPr>
              <a:lnSpc>
                <a:spcPts val="3300"/>
              </a:lnSpc>
              <a:spcBef>
                <a:spcPts val="0"/>
              </a:spcBef>
            </a:pPr>
            <a:r>
              <a:rPr lang="en-US" altLang="zh-CN">
                <a:solidFill>
                  <a:srgbClr val="C00000"/>
                </a:solidFill>
                <a:latin typeface="宋体" panose="02010600030101010101" pitchFamily="2" charset="-122"/>
                <a:ea typeface="宋体" panose="02010600030101010101" pitchFamily="2" charset="-122"/>
                <a:cs typeface="宋体" panose="02010600030101010101" pitchFamily="2" charset="-122"/>
                <a:sym typeface="+mn-ea"/>
              </a:rPr>
              <a:t>C=1</a:t>
            </a:r>
            <a:r>
              <a:rPr lang="zh-CN" altLang="en-US">
                <a:solidFill>
                  <a:srgbClr val="C00000"/>
                </a:solidFill>
                <a:latin typeface="宋体" panose="02010600030101010101" pitchFamily="2" charset="-122"/>
                <a:ea typeface="宋体" panose="02010600030101010101" pitchFamily="2" charset="-122"/>
                <a:cs typeface="宋体" panose="02010600030101010101" pitchFamily="2" charset="-122"/>
                <a:sym typeface="+mn-ea"/>
              </a:rPr>
              <a:t>不转移</a:t>
            </a:r>
            <a:r>
              <a:rPr lang="zh-CN" altLang="en-US">
                <a:latin typeface="宋体" panose="02010600030101010101" pitchFamily="2" charset="-122"/>
                <a:ea typeface="宋体" panose="02010600030101010101" pitchFamily="2" charset="-122"/>
                <a:cs typeface="宋体" panose="02010600030101010101" pitchFamily="2" charset="-122"/>
                <a:sym typeface="+mn-ea"/>
              </a:rPr>
              <a:t>相当于前面转移流程的转移不成功</a:t>
            </a:r>
            <a:r>
              <a:rPr lang="en-US" altLang="zh-CN">
                <a:solidFill>
                  <a:srgbClr val="C00000"/>
                </a:solidFill>
                <a:latin typeface="宋体" panose="02010600030101010101" pitchFamily="2" charset="-122"/>
                <a:ea typeface="宋体" panose="02010600030101010101" pitchFamily="2" charset="-122"/>
                <a:cs typeface="宋体" panose="02010600030101010101" pitchFamily="2" charset="-122"/>
                <a:sym typeface="+mn-ea"/>
              </a:rPr>
              <a:t>NJP</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p:txBody>
      </p:sp>
      <p:cxnSp>
        <p:nvCxnSpPr>
          <p:cNvPr id="53" name="肘形连接符 52"/>
          <p:cNvCxnSpPr/>
          <p:nvPr/>
        </p:nvCxnSpPr>
        <p:spPr>
          <a:xfrm>
            <a:off x="3947795" y="3477895"/>
            <a:ext cx="3056890" cy="311150"/>
          </a:xfrm>
          <a:prstGeom prst="bentConnector3">
            <a:avLst>
              <a:gd name="adj1" fmla="val 62"/>
            </a:avLst>
          </a:prstGeom>
          <a:solidFill>
            <a:srgbClr val="FFFF00"/>
          </a:solidFill>
          <a:ln w="12700" cap="flat" cmpd="sng" algn="ctr">
            <a:solidFill>
              <a:srgbClr val="000000"/>
            </a:solidFill>
            <a:prstDash val="solid"/>
            <a:round/>
            <a:headEnd type="none" w="med" len="med"/>
            <a:tailEnd type="arrow" w="med" len="med"/>
          </a:ln>
        </p:spPr>
      </p:cxn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Rectangle 2"/>
          <p:cNvSpPr/>
          <p:nvPr/>
        </p:nvSpPr>
        <p:spPr>
          <a:xfrm>
            <a:off x="0" y="0"/>
            <a:ext cx="3313113" cy="690563"/>
          </a:xfrm>
          <a:prstGeom prst="rect">
            <a:avLst/>
          </a:prstGeom>
          <a:noFill/>
          <a:ln w="28575">
            <a:noFill/>
          </a:ln>
        </p:spPr>
        <p:txBody>
          <a:bodyPr wrap="none" tIns="101568" bIns="101568"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b="1" dirty="0">
                <a:latin typeface="黑体" panose="02010609060101010101" pitchFamily="49" charset="-122"/>
                <a:ea typeface="黑体" panose="02010609060101010101" pitchFamily="49" charset="-122"/>
              </a:rPr>
              <a:t>6</a:t>
            </a:r>
            <a:r>
              <a:rPr lang="zh-CN" altLang="en-US" b="1" dirty="0">
                <a:latin typeface="黑体" panose="02010609060101010101" pitchFamily="49" charset="-122"/>
                <a:ea typeface="黑体" panose="02010609060101010101" pitchFamily="49" charset="-122"/>
              </a:rPr>
              <a:t>．转子指令</a:t>
            </a:r>
            <a:r>
              <a:rPr lang="en-US" altLang="zh-CN" b="1" dirty="0">
                <a:latin typeface="黑体" panose="02010609060101010101" pitchFamily="49" charset="-122"/>
                <a:ea typeface="黑体" panose="02010609060101010101" pitchFamily="49" charset="-122"/>
              </a:rPr>
              <a:t>JSR</a:t>
            </a:r>
            <a:endParaRPr lang="en-US" altLang="zh-CN" sz="1800" dirty="0"/>
          </a:p>
        </p:txBody>
      </p:sp>
      <p:sp>
        <p:nvSpPr>
          <p:cNvPr id="106509" name="Text Box 13"/>
          <p:cNvSpPr txBox="1"/>
          <p:nvPr/>
        </p:nvSpPr>
        <p:spPr>
          <a:xfrm>
            <a:off x="0" y="620713"/>
            <a:ext cx="2195513" cy="579437"/>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t>流程图如下</a:t>
            </a:r>
            <a:r>
              <a:rPr lang="zh-CN" altLang="en-US" b="1" dirty="0">
                <a:ea typeface="黑体" panose="02010609060101010101" pitchFamily="49" charset="-122"/>
              </a:rPr>
              <a:t>：</a:t>
            </a:r>
            <a:endParaRPr lang="zh-CN" altLang="en-US" b="1" dirty="0">
              <a:ea typeface="黑体" panose="02010609060101010101" pitchFamily="49" charset="-122"/>
            </a:endParaRPr>
          </a:p>
        </p:txBody>
      </p:sp>
      <p:pic>
        <p:nvPicPr>
          <p:cNvPr id="100357" name="图片 14" descr="3X30"/>
          <p:cNvPicPr>
            <a:picLocks noChangeAspect="1"/>
          </p:cNvPicPr>
          <p:nvPr/>
        </p:nvPicPr>
        <p:blipFill>
          <a:blip r:embed="rId1"/>
          <a:stretch>
            <a:fillRect/>
          </a:stretch>
        </p:blipFill>
        <p:spPr>
          <a:xfrm>
            <a:off x="3556000" y="344488"/>
            <a:ext cx="5337175" cy="6513512"/>
          </a:xfrm>
          <a:prstGeom prst="rect">
            <a:avLst/>
          </a:prstGeom>
          <a:noFill/>
          <a:ln w="9525">
            <a:noFill/>
          </a:ln>
        </p:spPr>
      </p:pic>
      <p:sp>
        <p:nvSpPr>
          <p:cNvPr id="2" name="TextBox 1"/>
          <p:cNvSpPr txBox="1"/>
          <p:nvPr/>
        </p:nvSpPr>
        <p:spPr>
          <a:xfrm>
            <a:off x="203200" y="1524000"/>
            <a:ext cx="3133725" cy="4154488"/>
          </a:xfrm>
          <a:prstGeom prst="rect">
            <a:avLst/>
          </a:prstGeom>
          <a:noFill/>
        </p:spPr>
        <p:txBody>
          <a:bodyPr>
            <a:spAutoFit/>
          </a:bodyPr>
          <a:lstStyle/>
          <a:p>
            <a:pPr marR="0" defTabSz="914400">
              <a:lnSpc>
                <a:spcPct val="150000"/>
              </a:lnSpc>
              <a:buClrTx/>
              <a:buSzTx/>
              <a:buFontTx/>
              <a:buNone/>
              <a:defRPr/>
            </a:pPr>
            <a:r>
              <a:rPr kumimoji="0" lang="en-US" altLang="zh-CN" sz="2400" kern="1200" cap="none" spc="0" normalizeH="0" baseline="0" noProof="0" dirty="0">
                <a:latin typeface="+mn-ea"/>
                <a:ea typeface="+mn-ea"/>
                <a:cs typeface="+mn-cs"/>
              </a:rPr>
              <a:t>   JSR</a:t>
            </a:r>
            <a:r>
              <a:rPr kumimoji="0" lang="zh-CN" altLang="en-US" sz="2400" kern="1200" cap="none" spc="0" normalizeH="0" baseline="0" noProof="0" dirty="0">
                <a:latin typeface="+mn-ea"/>
                <a:ea typeface="+mn-ea"/>
                <a:cs typeface="+mn-cs"/>
              </a:rPr>
              <a:t>指令在</a:t>
            </a:r>
            <a:r>
              <a:rPr kumimoji="0" lang="en-US" altLang="zh-CN" sz="2400" kern="1200" cap="none" spc="0" normalizeH="0" baseline="0" noProof="0" dirty="0">
                <a:solidFill>
                  <a:srgbClr val="C00000"/>
                </a:solidFill>
                <a:latin typeface="+mn-ea"/>
                <a:ea typeface="+mn-ea"/>
                <a:cs typeface="+mn-cs"/>
              </a:rPr>
              <a:t>ST</a:t>
            </a:r>
            <a:r>
              <a:rPr kumimoji="0" lang="zh-CN" altLang="en-US" sz="2400" kern="1200" cap="none" spc="0" normalizeH="0" baseline="0" noProof="0" dirty="0">
                <a:solidFill>
                  <a:srgbClr val="C00000"/>
                </a:solidFill>
                <a:latin typeface="+mn-ea"/>
                <a:ea typeface="+mn-ea"/>
                <a:cs typeface="+mn-cs"/>
              </a:rPr>
              <a:t>周期</a:t>
            </a:r>
            <a:r>
              <a:rPr kumimoji="0" lang="zh-CN" altLang="en-US" sz="2400" kern="1200" cap="none" spc="0" normalizeH="0" baseline="0" noProof="0" dirty="0">
                <a:latin typeface="+mn-ea"/>
                <a:ea typeface="+mn-ea"/>
                <a:cs typeface="+mn-cs"/>
              </a:rPr>
              <a:t>按寻址方式取得子程序入口地址。</a:t>
            </a:r>
            <a:endParaRPr kumimoji="0" lang="en-US" altLang="zh-CN" sz="2400" kern="1200" cap="none" spc="0" normalizeH="0" baseline="0" noProof="0" dirty="0">
              <a:latin typeface="+mn-ea"/>
              <a:ea typeface="+mn-ea"/>
              <a:cs typeface="+mn-cs"/>
            </a:endParaRPr>
          </a:p>
          <a:p>
            <a:pPr marR="0" defTabSz="914400">
              <a:lnSpc>
                <a:spcPct val="150000"/>
              </a:lnSpc>
              <a:buClrTx/>
              <a:buSzTx/>
              <a:buFontTx/>
              <a:buNone/>
              <a:defRPr/>
            </a:pPr>
            <a:r>
              <a:rPr kumimoji="0" lang="zh-CN" altLang="en-US" sz="2400" kern="1200" cap="none" spc="0" normalizeH="0" baseline="0" noProof="0" dirty="0">
                <a:latin typeface="+mn-ea"/>
                <a:ea typeface="+mn-ea"/>
                <a:cs typeface="+mn-cs"/>
              </a:rPr>
              <a:t>   在</a:t>
            </a:r>
            <a:r>
              <a:rPr kumimoji="0" lang="en-US" altLang="zh-CN" sz="2400" kern="1200" cap="none" spc="0" normalizeH="0" baseline="0" noProof="0" dirty="0">
                <a:solidFill>
                  <a:srgbClr val="C00000"/>
                </a:solidFill>
                <a:latin typeface="+mn-ea"/>
                <a:ea typeface="+mn-ea"/>
                <a:cs typeface="+mn-cs"/>
              </a:rPr>
              <a:t>ET</a:t>
            </a:r>
            <a:r>
              <a:rPr kumimoji="0" lang="zh-CN" altLang="en-US" sz="2400" kern="1200" cap="none" spc="0" normalizeH="0" baseline="0" noProof="0" dirty="0">
                <a:solidFill>
                  <a:srgbClr val="C00000"/>
                </a:solidFill>
                <a:latin typeface="+mn-ea"/>
                <a:ea typeface="+mn-ea"/>
                <a:cs typeface="+mn-cs"/>
              </a:rPr>
              <a:t>周期</a:t>
            </a:r>
            <a:r>
              <a:rPr kumimoji="0" lang="zh-CN" altLang="en-US" sz="2400" kern="1200" cap="none" spc="0" normalizeH="0" baseline="0" noProof="0" dirty="0">
                <a:latin typeface="+mn-ea"/>
                <a:ea typeface="+mn-ea"/>
                <a:cs typeface="+mn-cs"/>
              </a:rPr>
              <a:t>将子程序返回地址压入堆栈，将子程序入口地址送</a:t>
            </a:r>
            <a:r>
              <a:rPr kumimoji="0" lang="en-US" altLang="zh-CN" sz="2400" kern="1200" cap="none" spc="0" normalizeH="0" baseline="0" noProof="0" dirty="0">
                <a:latin typeface="+mn-ea"/>
                <a:ea typeface="+mn-ea"/>
                <a:cs typeface="+mn-cs"/>
              </a:rPr>
              <a:t>PC</a:t>
            </a:r>
            <a:r>
              <a:rPr kumimoji="0" lang="zh-CN" altLang="en-US" sz="2400" kern="1200" cap="none" spc="0" normalizeH="0" baseline="0" noProof="0" dirty="0">
                <a:latin typeface="+mn-ea"/>
                <a:ea typeface="+mn-ea"/>
                <a:cs typeface="+mn-cs"/>
              </a:rPr>
              <a:t>实现转入子程序。</a:t>
            </a:r>
            <a:endParaRPr kumimoji="0" lang="zh-CN" altLang="en-US" sz="2400" kern="1200" cap="none" spc="0" normalizeH="0" baseline="0" noProof="0" dirty="0">
              <a:latin typeface="+mn-ea"/>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6498"/>
                                        </p:tgtEl>
                                        <p:attrNameLst>
                                          <p:attrName>style.visibility</p:attrName>
                                        </p:attrNameLst>
                                      </p:cBhvr>
                                      <p:to>
                                        <p:strVal val="visible"/>
                                      </p:to>
                                    </p:set>
                                    <p:animEffect transition="in" filter="blinds(horizontal)">
                                      <p:cBhvr>
                                        <p:cTn id="7" dur="500"/>
                                        <p:tgtEl>
                                          <p:spTgt spid="10649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06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0"/>
      <p:bldP spid="106509"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 2"/>
          <p:cNvSpPr/>
          <p:nvPr/>
        </p:nvSpPr>
        <p:spPr>
          <a:xfrm>
            <a:off x="358775" y="331788"/>
            <a:ext cx="3805238" cy="698500"/>
          </a:xfrm>
          <a:prstGeom prst="rect">
            <a:avLst/>
          </a:prstGeom>
          <a:noFill/>
          <a:ln w="28575">
            <a:noFill/>
          </a:ln>
        </p:spPr>
        <p:txBody>
          <a:bodyPr wrap="none" tIns="101568" bIns="101568"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buNone/>
            </a:pPr>
            <a:r>
              <a:rPr lang="en-US" altLang="zh-CN" b="1" dirty="0"/>
              <a:t>7</a:t>
            </a:r>
            <a:r>
              <a:rPr lang="zh-CN" altLang="zh-CN" b="1" dirty="0"/>
              <a:t>．中断响应周期</a:t>
            </a:r>
            <a:r>
              <a:rPr lang="en-US" altLang="zh-CN" b="1" dirty="0"/>
              <a:t>IT</a:t>
            </a:r>
            <a:endParaRPr lang="zh-CN" altLang="zh-CN" b="1" dirty="0"/>
          </a:p>
        </p:txBody>
      </p:sp>
      <p:sp>
        <p:nvSpPr>
          <p:cNvPr id="6" name="矩形 5"/>
          <p:cNvSpPr/>
          <p:nvPr/>
        </p:nvSpPr>
        <p:spPr>
          <a:xfrm>
            <a:off x="179388" y="1341438"/>
            <a:ext cx="8353425" cy="3784600"/>
          </a:xfrm>
          <a:prstGeom prst="rect">
            <a:avLst/>
          </a:prstGeom>
        </p:spPr>
        <p:txBody>
          <a:bodyPr>
            <a:spAutoFit/>
          </a:bodyPr>
          <a:lstStyle/>
          <a:p>
            <a:pPr marL="0" marR="0" lvl="0" indent="0" algn="l" defTabSz="914400" rtl="0" eaLnBrk="1" fontAlgn="base" latinLnBrk="0" hangingPunct="1">
              <a:lnSpc>
                <a:spcPct val="150000"/>
              </a:lnSpc>
              <a:spcBef>
                <a:spcPct val="500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当外部有中断请求信号送入</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CPU</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时，若</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允许响应</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，则在一条指令的执行周期</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ET</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的最后一拍，向请求源发中断响应回答信号</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INTA</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，并在</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ET</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结束时将</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IT</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置</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1</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，即转入中断响应周期。</a:t>
            </a:r>
            <a:endParaRPr kumimoji="0" lang="zh-CN"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50000"/>
              </a:lnSpc>
              <a:spcBef>
                <a:spcPct val="500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进入</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IT</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后</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将</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断点与</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PSW</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压入堆栈</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，然后</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关中断</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，最后形成中断处理程序的</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入口地址送入</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PC</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50000"/>
              </a:lnSpc>
              <a:spcBef>
                <a:spcPct val="500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IT</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一结束就切换到取指周期</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FT</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，即开始执行中断处理程序。</a:t>
            </a:r>
            <a:endParaRPr kumimoji="0" lang="zh-CN" altLang="zh-CN" sz="24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 2"/>
          <p:cNvSpPr/>
          <p:nvPr/>
        </p:nvSpPr>
        <p:spPr>
          <a:xfrm>
            <a:off x="323215" y="116206"/>
            <a:ext cx="2559050" cy="694055"/>
          </a:xfrm>
          <a:prstGeom prst="rect">
            <a:avLst/>
          </a:prstGeom>
          <a:noFill/>
          <a:ln w="28575">
            <a:noFill/>
          </a:ln>
        </p:spPr>
        <p:txBody>
          <a:bodyPr wrap="none" tIns="101568" bIns="101568"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buNone/>
            </a:pPr>
            <a:r>
              <a:rPr lang="en-US" altLang="zh-CN" b="1" dirty="0"/>
              <a:t>8</a:t>
            </a:r>
            <a:r>
              <a:rPr lang="zh-CN" altLang="zh-CN" b="1" dirty="0"/>
              <a:t>．</a:t>
            </a:r>
            <a:r>
              <a:rPr lang="en-US" altLang="zh-CN" b="1" dirty="0"/>
              <a:t>DMA</a:t>
            </a:r>
            <a:r>
              <a:rPr lang="zh-CN" altLang="zh-CN" b="1" dirty="0"/>
              <a:t>周期</a:t>
            </a:r>
            <a:endParaRPr lang="zh-CN" altLang="zh-CN" b="1" dirty="0"/>
          </a:p>
        </p:txBody>
      </p:sp>
      <p:sp>
        <p:nvSpPr>
          <p:cNvPr id="100" name="文本框 99"/>
          <p:cNvSpPr txBox="1"/>
          <p:nvPr/>
        </p:nvSpPr>
        <p:spPr>
          <a:xfrm>
            <a:off x="283845" y="762635"/>
            <a:ext cx="8404225" cy="2756535"/>
          </a:xfrm>
          <a:prstGeom prst="rect">
            <a:avLst/>
          </a:prstGeom>
          <a:noFill/>
          <a:ln w="9525">
            <a:noFill/>
          </a:ln>
        </p:spPr>
        <p:txBody>
          <a:bodyPr wrap="square">
            <a:spAutoFit/>
          </a:bodyPr>
          <a:p>
            <a:pPr indent="266700">
              <a:lnSpc>
                <a:spcPct val="120000"/>
              </a:lnSpc>
              <a:spcBef>
                <a:spcPts val="50"/>
              </a:spcBef>
              <a:spcAft>
                <a:spcPts val="0"/>
              </a:spcAft>
            </a:pPr>
            <a:r>
              <a:rPr lang="en-US" altLang="zh-CN">
                <a:latin typeface="Times New Roman" panose="02020603050405020304" pitchFamily="18" charset="0"/>
                <a:ea typeface="宋体" panose="02010600030101010101" pitchFamily="2" charset="-122"/>
              </a:rPr>
              <a:t>  </a:t>
            </a:r>
            <a:r>
              <a:rPr lang="zh-CN">
                <a:latin typeface="Times New Roman" panose="02020603050405020304" pitchFamily="18" charset="0"/>
                <a:ea typeface="宋体" panose="02010600030101010101" pitchFamily="2" charset="-122"/>
              </a:rPr>
              <a:t>模型机对</a:t>
            </a:r>
            <a:r>
              <a:rPr lang="en-US">
                <a:latin typeface="Times New Roman" panose="02020603050405020304" pitchFamily="18" charset="0"/>
                <a:ea typeface="宋体" panose="02010600030101010101" pitchFamily="2" charset="-122"/>
              </a:rPr>
              <a:t>DMA</a:t>
            </a:r>
            <a:r>
              <a:rPr lang="zh-CN">
                <a:latin typeface="Times New Roman" panose="02020603050405020304" pitchFamily="18" charset="0"/>
                <a:ea typeface="宋体" panose="02010600030101010101" pitchFamily="2" charset="-122"/>
              </a:rPr>
              <a:t>请求采用简单的处理方式：在</a:t>
            </a:r>
            <a:r>
              <a:rPr lang="zh-CN">
                <a:solidFill>
                  <a:srgbClr val="C00000"/>
                </a:solidFill>
                <a:latin typeface="Times New Roman" panose="02020603050405020304" pitchFamily="18" charset="0"/>
                <a:ea typeface="宋体" panose="02010600030101010101" pitchFamily="2" charset="-122"/>
              </a:rPr>
              <a:t>一条指令执行结束</a:t>
            </a:r>
            <a:r>
              <a:rPr lang="zh-CN">
                <a:latin typeface="Times New Roman" panose="02020603050405020304" pitchFamily="18" charset="0"/>
                <a:ea typeface="宋体" panose="02010600030101010101" pitchFamily="2" charset="-122"/>
              </a:rPr>
              <a:t>时查询有无</a:t>
            </a:r>
            <a:r>
              <a:rPr lang="en-US">
                <a:solidFill>
                  <a:srgbClr val="C00000"/>
                </a:solidFill>
                <a:latin typeface="Times New Roman" panose="02020603050405020304" pitchFamily="18" charset="0"/>
                <a:ea typeface="宋体" panose="02010600030101010101" pitchFamily="2" charset="-122"/>
              </a:rPr>
              <a:t>DMA</a:t>
            </a:r>
            <a:r>
              <a:rPr lang="zh-CN">
                <a:solidFill>
                  <a:srgbClr val="C00000"/>
                </a:solidFill>
                <a:latin typeface="Times New Roman" panose="02020603050405020304" pitchFamily="18" charset="0"/>
                <a:ea typeface="宋体" panose="02010600030101010101" pitchFamily="2" charset="-122"/>
              </a:rPr>
              <a:t>请求</a:t>
            </a:r>
            <a:r>
              <a:rPr lang="zh-CN">
                <a:latin typeface="Times New Roman" panose="02020603050405020304" pitchFamily="18" charset="0"/>
                <a:ea typeface="宋体" panose="02010600030101010101" pitchFamily="2" charset="-122"/>
              </a:rPr>
              <a:t>，如有请求且</a:t>
            </a:r>
            <a:r>
              <a:rPr lang="en-US">
                <a:solidFill>
                  <a:srgbClr val="C00000"/>
                </a:solidFill>
                <a:latin typeface="Times New Roman" panose="02020603050405020304" pitchFamily="18" charset="0"/>
                <a:ea typeface="宋体" panose="02010600030101010101" pitchFamily="2" charset="-122"/>
              </a:rPr>
              <a:t>CPU</a:t>
            </a:r>
            <a:r>
              <a:rPr lang="zh-CN">
                <a:solidFill>
                  <a:srgbClr val="C00000"/>
                </a:solidFill>
                <a:latin typeface="Times New Roman" panose="02020603050405020304" pitchFamily="18" charset="0"/>
                <a:ea typeface="宋体" panose="02010600030101010101" pitchFamily="2" charset="-122"/>
              </a:rPr>
              <a:t>允许响应</a:t>
            </a:r>
            <a:r>
              <a:rPr lang="zh-CN">
                <a:latin typeface="Times New Roman" panose="02020603050405020304" pitchFamily="18" charset="0"/>
                <a:ea typeface="宋体" panose="02010600030101010101" pitchFamily="2" charset="-122"/>
              </a:rPr>
              <a:t>，则</a:t>
            </a:r>
            <a:r>
              <a:rPr lang="en-US">
                <a:latin typeface="Times New Roman" panose="02020603050405020304" pitchFamily="18" charset="0"/>
                <a:ea typeface="宋体" panose="02010600030101010101" pitchFamily="2" charset="-122"/>
              </a:rPr>
              <a:t>CPU</a:t>
            </a:r>
            <a:r>
              <a:rPr lang="zh-CN">
                <a:latin typeface="Times New Roman" panose="02020603050405020304" pitchFamily="18" charset="0"/>
                <a:ea typeface="宋体" panose="02010600030101010101" pitchFamily="2" charset="-122"/>
              </a:rPr>
              <a:t>与总线断开，将总线控制权交给</a:t>
            </a:r>
            <a:r>
              <a:rPr lang="en-US">
                <a:latin typeface="Times New Roman" panose="02020603050405020304" pitchFamily="18" charset="0"/>
                <a:ea typeface="宋体" panose="02010600030101010101" pitchFamily="2" charset="-122"/>
              </a:rPr>
              <a:t>DMA</a:t>
            </a:r>
            <a:r>
              <a:rPr lang="zh-CN">
                <a:latin typeface="Times New Roman" panose="02020603050405020304" pitchFamily="18" charset="0"/>
                <a:ea typeface="宋体" panose="02010600030101010101" pitchFamily="2" charset="-122"/>
              </a:rPr>
              <a:t>控制器，并转入</a:t>
            </a:r>
            <a:r>
              <a:rPr lang="en-US">
                <a:latin typeface="Times New Roman" panose="02020603050405020304" pitchFamily="18" charset="0"/>
                <a:ea typeface="宋体" panose="02010600030101010101" pitchFamily="2" charset="-122"/>
              </a:rPr>
              <a:t>DMA</a:t>
            </a:r>
            <a:r>
              <a:rPr lang="zh-CN">
                <a:latin typeface="Times New Roman" panose="02020603050405020304" pitchFamily="18" charset="0"/>
                <a:ea typeface="宋体" panose="02010600030101010101" pitchFamily="2" charset="-122"/>
              </a:rPr>
              <a:t>周期</a:t>
            </a:r>
            <a:r>
              <a:rPr lang="en-US" altLang="zh-CN">
                <a:latin typeface="Times New Roman" panose="02020603050405020304" pitchFamily="18" charset="0"/>
                <a:ea typeface="宋体" panose="02010600030101010101" pitchFamily="2" charset="-122"/>
              </a:rPr>
              <a:t>DMAT</a:t>
            </a:r>
            <a:r>
              <a:rPr lang="zh-CN">
                <a:latin typeface="Times New Roman" panose="02020603050405020304" pitchFamily="18" charset="0"/>
                <a:ea typeface="宋体" panose="02010600030101010101" pitchFamily="2" charset="-122"/>
              </a:rPr>
              <a:t>。</a:t>
            </a:r>
            <a:endParaRPr lang="zh-CN">
              <a:latin typeface="Times New Roman" panose="02020603050405020304" pitchFamily="18" charset="0"/>
              <a:ea typeface="宋体" panose="02010600030101010101" pitchFamily="2" charset="-122"/>
            </a:endParaRPr>
          </a:p>
          <a:p>
            <a:pPr indent="266700">
              <a:lnSpc>
                <a:spcPct val="120000"/>
              </a:lnSpc>
              <a:spcBef>
                <a:spcPts val="50"/>
              </a:spcBef>
              <a:spcAft>
                <a:spcPts val="0"/>
              </a:spcAft>
            </a:pPr>
            <a:r>
              <a:rPr lang="zh-CN">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 </a:t>
            </a:r>
            <a:r>
              <a:rPr lang="zh-CN">
                <a:latin typeface="Times New Roman" panose="02020603050405020304" pitchFamily="18" charset="0"/>
                <a:ea typeface="宋体" panose="02010600030101010101" pitchFamily="2" charset="-122"/>
              </a:rPr>
              <a:t>在</a:t>
            </a:r>
            <a:r>
              <a:rPr lang="en-US">
                <a:latin typeface="Times New Roman" panose="02020603050405020304" pitchFamily="18" charset="0"/>
                <a:ea typeface="宋体" panose="02010600030101010101" pitchFamily="2" charset="-122"/>
              </a:rPr>
              <a:t>DMAT</a:t>
            </a:r>
            <a:r>
              <a:rPr lang="zh-CN">
                <a:latin typeface="Times New Roman" panose="02020603050405020304" pitchFamily="18" charset="0"/>
                <a:ea typeface="宋体" panose="02010600030101010101" pitchFamily="2" charset="-122"/>
              </a:rPr>
              <a:t>中，</a:t>
            </a:r>
            <a:r>
              <a:rPr lang="en-US">
                <a:latin typeface="Times New Roman" panose="02020603050405020304" pitchFamily="18" charset="0"/>
                <a:ea typeface="宋体" panose="02010600030101010101" pitchFamily="2" charset="-122"/>
              </a:rPr>
              <a:t>CPU</a:t>
            </a:r>
            <a:r>
              <a:rPr lang="zh-CN">
                <a:latin typeface="Times New Roman" panose="02020603050405020304" pitchFamily="18" charset="0"/>
                <a:ea typeface="宋体" panose="02010600030101010101" pitchFamily="2" charset="-122"/>
              </a:rPr>
              <a:t>暂停工作，由</a:t>
            </a:r>
            <a:r>
              <a:rPr lang="en-US">
                <a:latin typeface="Times New Roman" panose="02020603050405020304" pitchFamily="18" charset="0"/>
                <a:ea typeface="宋体" panose="02010600030101010101" pitchFamily="2" charset="-122"/>
              </a:rPr>
              <a:t>DMA</a:t>
            </a:r>
            <a:r>
              <a:rPr lang="zh-CN">
                <a:latin typeface="Times New Roman" panose="02020603050405020304" pitchFamily="18" charset="0"/>
                <a:ea typeface="宋体" panose="02010600030101010101" pitchFamily="2" charset="-122"/>
              </a:rPr>
              <a:t>控制器接管系统总线，向总线发出有关地址码与控制信息，控制主存与外设接口之间的信息传输。</a:t>
            </a:r>
            <a:r>
              <a:rPr lang="en-US">
                <a:latin typeface="Times New Roman" panose="02020603050405020304" pitchFamily="18" charset="0"/>
                <a:ea typeface="宋体" panose="02010600030101010101" pitchFamily="2" charset="-122"/>
              </a:rPr>
              <a:t>DMAT</a:t>
            </a:r>
            <a:r>
              <a:rPr lang="zh-CN">
                <a:latin typeface="Times New Roman" panose="02020603050405020304" pitchFamily="18" charset="0"/>
                <a:ea typeface="宋体" panose="02010600030101010101" pitchFamily="2" charset="-122"/>
              </a:rPr>
              <a:t>并不影响程序计数器</a:t>
            </a:r>
            <a:r>
              <a:rPr lang="en-US">
                <a:latin typeface="Times New Roman" panose="02020603050405020304" pitchFamily="18" charset="0"/>
                <a:ea typeface="宋体" panose="02010600030101010101" pitchFamily="2" charset="-122"/>
              </a:rPr>
              <a:t>PC</a:t>
            </a:r>
            <a:r>
              <a:rPr lang="zh-CN">
                <a:latin typeface="Times New Roman" panose="02020603050405020304" pitchFamily="18" charset="0"/>
                <a:ea typeface="宋体" panose="02010600030101010101" pitchFamily="2" charset="-122"/>
              </a:rPr>
              <a:t>的内容与有关现场，只是暂停执行程序，所以只要由</a:t>
            </a:r>
            <a:r>
              <a:rPr lang="en-US">
                <a:latin typeface="Times New Roman" panose="02020603050405020304" pitchFamily="18" charset="0"/>
                <a:ea typeface="宋体" panose="02010600030101010101" pitchFamily="2" charset="-122"/>
              </a:rPr>
              <a:t>DMAT</a:t>
            </a:r>
            <a:r>
              <a:rPr lang="zh-CN">
                <a:latin typeface="Times New Roman" panose="02020603050405020304" pitchFamily="18" charset="0"/>
                <a:ea typeface="宋体" panose="02010600030101010101" pitchFamily="2" charset="-122"/>
              </a:rPr>
              <a:t>转入</a:t>
            </a:r>
            <a:r>
              <a:rPr lang="en-US">
                <a:latin typeface="Times New Roman" panose="02020603050405020304" pitchFamily="18" charset="0"/>
                <a:ea typeface="宋体" panose="02010600030101010101" pitchFamily="2" charset="-122"/>
              </a:rPr>
              <a:t>FT</a:t>
            </a:r>
            <a:r>
              <a:rPr lang="zh-CN">
                <a:latin typeface="Times New Roman" panose="02020603050405020304" pitchFamily="18" charset="0"/>
                <a:ea typeface="宋体" panose="02010600030101010101" pitchFamily="2" charset="-122"/>
              </a:rPr>
              <a:t>，程序就将恢复执行。</a:t>
            </a:r>
            <a:r>
              <a:rPr lang="en-US" altLang="zh-CN" sz="2400">
                <a:latin typeface="Times New Roman" panose="02020603050405020304" pitchFamily="18" charset="0"/>
                <a:ea typeface="宋体" panose="02010600030101010101" pitchFamily="2" charset="-122"/>
              </a:rPr>
              <a:t>       </a:t>
            </a:r>
            <a:endParaRPr lang="zh-CN" altLang="en-US" sz="2400"/>
          </a:p>
        </p:txBody>
      </p:sp>
      <p:sp>
        <p:nvSpPr>
          <p:cNvPr id="6" name="Rectangle 2"/>
          <p:cNvSpPr/>
          <p:nvPr/>
        </p:nvSpPr>
        <p:spPr>
          <a:xfrm>
            <a:off x="394970" y="3959861"/>
            <a:ext cx="2450465" cy="694055"/>
          </a:xfrm>
          <a:prstGeom prst="rect">
            <a:avLst/>
          </a:prstGeom>
          <a:noFill/>
          <a:ln w="28575">
            <a:noFill/>
          </a:ln>
        </p:spPr>
        <p:txBody>
          <a:bodyPr wrap="none" tIns="101568" bIns="101568"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buNone/>
            </a:pPr>
            <a:r>
              <a:rPr lang="en-US" altLang="zh-CN" b="1" dirty="0"/>
              <a:t>9</a:t>
            </a:r>
            <a:r>
              <a:rPr lang="zh-CN" altLang="zh-CN" b="1" dirty="0"/>
              <a:t>．</a:t>
            </a:r>
            <a:r>
              <a:rPr lang="zh-CN" altLang="en-US" b="1" dirty="0"/>
              <a:t>键盘</a:t>
            </a:r>
            <a:r>
              <a:rPr lang="zh-CN" altLang="en-US" b="1" dirty="0"/>
              <a:t>操作</a:t>
            </a:r>
            <a:endParaRPr lang="zh-CN" altLang="en-US" b="1" dirty="0"/>
          </a:p>
        </p:txBody>
      </p:sp>
      <p:sp>
        <p:nvSpPr>
          <p:cNvPr id="7" name="文本框 6"/>
          <p:cNvSpPr txBox="1"/>
          <p:nvPr/>
        </p:nvSpPr>
        <p:spPr>
          <a:xfrm>
            <a:off x="611505" y="4580890"/>
            <a:ext cx="7962900" cy="1944370"/>
          </a:xfrm>
          <a:prstGeom prst="rect">
            <a:avLst/>
          </a:prstGeom>
          <a:noFill/>
          <a:ln w="9525">
            <a:noFill/>
          </a:ln>
        </p:spPr>
        <p:txBody>
          <a:bodyPr wrap="square">
            <a:spAutoFit/>
          </a:bodyPr>
          <a:p>
            <a:pPr indent="269875">
              <a:lnSpc>
                <a:spcPct val="120000"/>
              </a:lnSpc>
              <a:spcBef>
                <a:spcPts val="50"/>
              </a:spcBef>
              <a:spcAft>
                <a:spcPts val="0"/>
              </a:spcAft>
            </a:pPr>
            <a:r>
              <a:rPr lang="en-US" altLang="zh-CN">
                <a:latin typeface="Times New Roman" panose="02020603050405020304" pitchFamily="18" charset="0"/>
                <a:ea typeface="宋体" panose="02010600030101010101" pitchFamily="2" charset="-122"/>
              </a:rPr>
              <a:t>   </a:t>
            </a:r>
            <a:r>
              <a:rPr lang="zh-CN">
                <a:latin typeface="Times New Roman" panose="02020603050405020304" pitchFamily="18" charset="0"/>
                <a:ea typeface="宋体" panose="02010600030101010101" pitchFamily="2" charset="-122"/>
              </a:rPr>
              <a:t>模型机在加电或复位后，产生一个“复位信号”对全机进行初始化，使</a:t>
            </a:r>
            <a:r>
              <a:rPr lang="en-US">
                <a:solidFill>
                  <a:srgbClr val="C00000"/>
                </a:solidFill>
                <a:latin typeface="Times New Roman" panose="02020603050405020304" pitchFamily="18" charset="0"/>
                <a:ea typeface="宋体" panose="02010600030101010101" pitchFamily="2" charset="-122"/>
              </a:rPr>
              <a:t>PC</a:t>
            </a:r>
            <a:r>
              <a:rPr lang="zh-CN">
                <a:latin typeface="Times New Roman" panose="02020603050405020304" pitchFamily="18" charset="0"/>
                <a:ea typeface="宋体" panose="02010600030101010101" pitchFamily="2" charset="-122"/>
              </a:rPr>
              <a:t>置</a:t>
            </a:r>
            <a:r>
              <a:rPr lang="en-US">
                <a:solidFill>
                  <a:srgbClr val="C00000"/>
                </a:solidFill>
                <a:latin typeface="Times New Roman" panose="02020603050405020304" pitchFamily="18" charset="0"/>
                <a:ea typeface="宋体" panose="02010600030101010101" pitchFamily="2" charset="-122"/>
              </a:rPr>
              <a:t>0</a:t>
            </a:r>
            <a:r>
              <a:rPr lang="zh-CN">
                <a:latin typeface="Times New Roman" panose="02020603050405020304" pitchFamily="18" charset="0"/>
                <a:ea typeface="宋体" panose="02010600030101010101" pitchFamily="2" charset="-122"/>
              </a:rPr>
              <a:t>，然后进入取指周期</a:t>
            </a:r>
            <a:r>
              <a:rPr lang="en-US">
                <a:solidFill>
                  <a:srgbClr val="C00000"/>
                </a:solidFill>
                <a:latin typeface="Times New Roman" panose="02020603050405020304" pitchFamily="18" charset="0"/>
                <a:ea typeface="宋体" panose="02010600030101010101" pitchFamily="2" charset="-122"/>
              </a:rPr>
              <a:t>FT</a:t>
            </a:r>
            <a:r>
              <a:rPr lang="zh-CN">
                <a:latin typeface="Times New Roman" panose="02020603050405020304" pitchFamily="18" charset="0"/>
                <a:ea typeface="宋体" panose="02010600030101010101" pitchFamily="2" charset="-122"/>
              </a:rPr>
              <a:t>。</a:t>
            </a:r>
            <a:endParaRPr lang="zh-CN">
              <a:latin typeface="Times New Roman" panose="02020603050405020304" pitchFamily="18" charset="0"/>
              <a:ea typeface="宋体" panose="02010600030101010101" pitchFamily="2" charset="-122"/>
            </a:endParaRPr>
          </a:p>
          <a:p>
            <a:pPr indent="269875">
              <a:lnSpc>
                <a:spcPct val="120000"/>
              </a:lnSpc>
              <a:spcBef>
                <a:spcPts val="50"/>
              </a:spcBef>
              <a:spcAft>
                <a:spcPts val="0"/>
              </a:spcAft>
            </a:pPr>
            <a:r>
              <a:rPr lang="zh-CN">
                <a:latin typeface="Times New Roman" panose="02020603050405020304" pitchFamily="18" charset="0"/>
                <a:ea typeface="宋体" panose="02010600030101010101" pitchFamily="2" charset="-122"/>
              </a:rPr>
              <a:t>主存</a:t>
            </a:r>
            <a:r>
              <a:rPr lang="en-US">
                <a:solidFill>
                  <a:srgbClr val="C00000"/>
                </a:solidFill>
                <a:latin typeface="Times New Roman" panose="02020603050405020304" pitchFamily="18" charset="0"/>
                <a:ea typeface="宋体" panose="02010600030101010101" pitchFamily="2" charset="-122"/>
              </a:rPr>
              <a:t>0</a:t>
            </a:r>
            <a:r>
              <a:rPr lang="zh-CN">
                <a:solidFill>
                  <a:srgbClr val="C00000"/>
                </a:solidFill>
                <a:latin typeface="Times New Roman" panose="02020603050405020304" pitchFamily="18" charset="0"/>
                <a:ea typeface="宋体" panose="02010600030101010101" pitchFamily="2" charset="-122"/>
              </a:rPr>
              <a:t>号单元</a:t>
            </a:r>
            <a:r>
              <a:rPr lang="zh-CN">
                <a:latin typeface="Times New Roman" panose="02020603050405020304" pitchFamily="18" charset="0"/>
                <a:ea typeface="宋体" panose="02010600030101010101" pitchFamily="2" charset="-122"/>
              </a:rPr>
              <a:t>中存放的是一条</a:t>
            </a:r>
            <a:r>
              <a:rPr lang="zh-CN">
                <a:solidFill>
                  <a:srgbClr val="C00000"/>
                </a:solidFill>
                <a:latin typeface="Times New Roman" panose="02020603050405020304" pitchFamily="18" charset="0"/>
                <a:ea typeface="宋体" panose="02010600030101010101" pitchFamily="2" charset="-122"/>
              </a:rPr>
              <a:t>无条件转移指令</a:t>
            </a:r>
            <a:r>
              <a:rPr lang="zh-CN">
                <a:latin typeface="Times New Roman" panose="02020603050405020304" pitchFamily="18" charset="0"/>
                <a:ea typeface="宋体" panose="02010600030101010101" pitchFamily="2" charset="-122"/>
              </a:rPr>
              <a:t>，它指向“操作系统”的入口。模型机进入系统状态后，可通过键盘输入各种命令信息，使机器进入所要求的工作状态。</a:t>
            </a:r>
            <a:endParaRPr lang="zh-CN" altLang="en-US"/>
          </a:p>
        </p:txBody>
      </p:sp>
      <p:sp>
        <p:nvSpPr>
          <p:cNvPr id="107523" name="Rectangle 3"/>
          <p:cNvSpPr/>
          <p:nvPr/>
        </p:nvSpPr>
        <p:spPr>
          <a:xfrm>
            <a:off x="323215" y="3499168"/>
            <a:ext cx="8462010" cy="460375"/>
          </a:xfrm>
          <a:prstGeom prst="rect">
            <a:avLst/>
          </a:prstGeom>
          <a:noFill/>
          <a:ln w="2857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latin typeface="宋体" panose="02010600030101010101" pitchFamily="2" charset="-122"/>
              </a:rPr>
              <a:t>    </a:t>
            </a:r>
            <a:r>
              <a:rPr lang="zh-CN" altLang="en-US" sz="2000" b="1" dirty="0">
                <a:latin typeface="宋体" panose="02010600030101010101" pitchFamily="2" charset="-122"/>
              </a:rPr>
              <a:t>在</a:t>
            </a:r>
            <a:r>
              <a:rPr lang="en-US" sz="2000" b="1">
                <a:latin typeface="Times New Roman" panose="02020603050405020304" pitchFamily="18" charset="0"/>
                <a:ea typeface="宋体" panose="02010600030101010101" pitchFamily="2" charset="-122"/>
              </a:rPr>
              <a:t>实际机器中，CPU可在一个系统总线周期结束时响应DMA请求。</a:t>
            </a:r>
            <a:r>
              <a:rPr lang="zh-CN" altLang="en-US" sz="2400" b="1" dirty="0">
                <a:latin typeface="宋体" panose="02010600030101010101" pitchFamily="2" charset="-122"/>
              </a:rPr>
              <a:t> </a:t>
            </a:r>
            <a:endParaRPr lang="zh-CN" altLang="en-US" sz="2400" b="1"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075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7523"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6563" name="图片 4" descr="3X20"/>
          <p:cNvPicPr>
            <a:picLocks noChangeAspect="1"/>
          </p:cNvPicPr>
          <p:nvPr/>
        </p:nvPicPr>
        <p:blipFill>
          <a:blip r:embed="rId1"/>
          <a:srcRect l="60394" t="19836" r="17910" b="16286"/>
          <a:stretch>
            <a:fillRect/>
          </a:stretch>
        </p:blipFill>
        <p:spPr>
          <a:xfrm>
            <a:off x="6372225" y="3495675"/>
            <a:ext cx="2770505" cy="3314700"/>
          </a:xfrm>
          <a:prstGeom prst="rect">
            <a:avLst/>
          </a:prstGeom>
          <a:noFill/>
          <a:ln w="9525">
            <a:noFill/>
          </a:ln>
        </p:spPr>
      </p:pic>
      <p:sp>
        <p:nvSpPr>
          <p:cNvPr id="107525" name="Rectangle 5"/>
          <p:cNvSpPr/>
          <p:nvPr/>
        </p:nvSpPr>
        <p:spPr>
          <a:xfrm>
            <a:off x="251460" y="44133"/>
            <a:ext cx="5289550" cy="965200"/>
          </a:xfrm>
          <a:prstGeom prst="rect">
            <a:avLst/>
          </a:prstGeom>
          <a:noFill/>
          <a:ln w="28575">
            <a:noFill/>
          </a:ln>
        </p:spPr>
        <p:txBody>
          <a:bodyPr wrap="none" tIns="101568" bIns="101568"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b="1" dirty="0">
                <a:latin typeface="黑体" panose="02010609060101010101" pitchFamily="49" charset="-122"/>
                <a:ea typeface="黑体" panose="02010609060101010101" pitchFamily="49" charset="-122"/>
              </a:rPr>
              <a:t>3.4.4  </a:t>
            </a:r>
            <a:r>
              <a:rPr lang="zh-CN" altLang="en-US" b="1" dirty="0">
                <a:latin typeface="黑体" panose="02010609060101010101" pitchFamily="49" charset="-122"/>
                <a:ea typeface="黑体" panose="02010609060101010101" pitchFamily="49" charset="-122"/>
              </a:rPr>
              <a:t>微命令的综合与产生</a:t>
            </a:r>
            <a:endParaRPr lang="zh-CN" altLang="en-US" b="1" dirty="0">
              <a:latin typeface="黑体" panose="02010609060101010101" pitchFamily="49" charset="-122"/>
              <a:ea typeface="黑体" panose="02010609060101010101" pitchFamily="49" charset="-122"/>
            </a:endParaRPr>
          </a:p>
          <a:p>
            <a:pPr marL="0" lvl="0" indent="0">
              <a:spcBef>
                <a:spcPct val="0"/>
              </a:spcBef>
              <a:buNone/>
            </a:pPr>
            <a:endParaRPr lang="en-US" altLang="zh-CN" sz="1800" dirty="0"/>
          </a:p>
        </p:txBody>
      </p:sp>
      <p:sp>
        <p:nvSpPr>
          <p:cNvPr id="107526" name="Rectangle 6"/>
          <p:cNvSpPr/>
          <p:nvPr/>
        </p:nvSpPr>
        <p:spPr>
          <a:xfrm>
            <a:off x="126365" y="2485390"/>
            <a:ext cx="8745855" cy="1198880"/>
          </a:xfrm>
          <a:prstGeom prst="rect">
            <a:avLst/>
          </a:prstGeom>
          <a:noFill/>
          <a:ln w="28575">
            <a:noFill/>
          </a:ln>
        </p:spPr>
        <p:txBody>
          <a:bodyPr wrap="squar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20000"/>
              </a:lnSpc>
              <a:spcBef>
                <a:spcPts val="0"/>
              </a:spcBef>
              <a:spcAft>
                <a:spcPts val="0"/>
              </a:spcAft>
              <a:buNone/>
            </a:pPr>
            <a:r>
              <a:rPr lang="en-US" altLang="zh-CN" sz="2000" b="1" dirty="0">
                <a:latin typeface="宋体" panose="02010600030101010101" pitchFamily="2" charset="-122"/>
                <a:cs typeface="Times New Roman" panose="02020603050405020304" pitchFamily="18" charset="0"/>
              </a:rPr>
              <a:t> </a:t>
            </a:r>
            <a:r>
              <a:rPr lang="zh-CN" altLang="en-US" sz="2000" b="1" dirty="0">
                <a:latin typeface="宋体" panose="02010600030101010101" pitchFamily="2" charset="-122"/>
                <a:cs typeface="Times New Roman" panose="02020603050405020304" pitchFamily="18" charset="0"/>
              </a:rPr>
              <a:t>微命令的逻辑表达式都是“</a:t>
            </a:r>
            <a:r>
              <a:rPr lang="zh-CN" altLang="en-US" sz="2000" b="1" dirty="0">
                <a:solidFill>
                  <a:srgbClr val="C00000"/>
                </a:solidFill>
                <a:latin typeface="宋体" panose="02010600030101010101" pitchFamily="2" charset="-122"/>
                <a:cs typeface="Times New Roman" panose="02020603050405020304" pitchFamily="18" charset="0"/>
              </a:rPr>
              <a:t>与</a:t>
            </a:r>
            <a:r>
              <a:rPr lang="en-US" altLang="zh-CN" sz="2000" b="1" dirty="0">
                <a:solidFill>
                  <a:srgbClr val="C00000"/>
                </a:solidFill>
                <a:latin typeface="宋体" panose="02010600030101010101" pitchFamily="2" charset="-122"/>
                <a:cs typeface="Courier New" panose="02070309020205020404" pitchFamily="49" charset="0"/>
              </a:rPr>
              <a:t>-</a:t>
            </a:r>
            <a:r>
              <a:rPr lang="zh-CN" altLang="en-US" sz="2000" b="1" dirty="0">
                <a:solidFill>
                  <a:srgbClr val="C00000"/>
                </a:solidFill>
                <a:latin typeface="宋体" panose="02010600030101010101" pitchFamily="2" charset="-122"/>
                <a:cs typeface="Times New Roman" panose="02020603050405020304" pitchFamily="18" charset="0"/>
              </a:rPr>
              <a:t>或</a:t>
            </a:r>
            <a:r>
              <a:rPr lang="zh-CN" altLang="en-US" sz="2000" b="1" dirty="0">
                <a:latin typeface="宋体" panose="02010600030101010101" pitchFamily="2" charset="-122"/>
                <a:cs typeface="Times New Roman" panose="02020603050405020304" pitchFamily="18" charset="0"/>
              </a:rPr>
              <a:t>”式的逻辑形态，各“</a:t>
            </a:r>
            <a:r>
              <a:rPr lang="zh-CN" altLang="en-US" sz="2000" b="1" dirty="0">
                <a:solidFill>
                  <a:srgbClr val="C00000"/>
                </a:solidFill>
                <a:latin typeface="宋体" panose="02010600030101010101" pitchFamily="2" charset="-122"/>
                <a:cs typeface="Times New Roman" panose="02020603050405020304" pitchFamily="18" charset="0"/>
              </a:rPr>
              <a:t>与</a:t>
            </a:r>
            <a:r>
              <a:rPr lang="zh-CN" altLang="en-US" sz="2000" b="1" dirty="0">
                <a:latin typeface="宋体" panose="02010600030101010101" pitchFamily="2" charset="-122"/>
                <a:cs typeface="Times New Roman" panose="02020603050405020304" pitchFamily="18" charset="0"/>
              </a:rPr>
              <a:t>”项通常包括：</a:t>
            </a:r>
            <a:r>
              <a:rPr lang="zh-CN" altLang="en-US" sz="2000" b="1" dirty="0">
                <a:solidFill>
                  <a:srgbClr val="C00000"/>
                </a:solidFill>
                <a:latin typeface="宋体" panose="02010600030101010101" pitchFamily="2" charset="-122"/>
                <a:cs typeface="Times New Roman" panose="02020603050405020304" pitchFamily="18" charset="0"/>
              </a:rPr>
              <a:t>指令操作码译码信号</a:t>
            </a:r>
            <a:r>
              <a:rPr lang="zh-CN" altLang="en-US" sz="2000" b="1" dirty="0">
                <a:latin typeface="宋体" panose="02010600030101010101" pitchFamily="2" charset="-122"/>
                <a:cs typeface="Times New Roman" panose="02020603050405020304" pitchFamily="18" charset="0"/>
              </a:rPr>
              <a:t>、</a:t>
            </a:r>
            <a:r>
              <a:rPr lang="zh-CN" altLang="en-US" sz="2000" b="1" dirty="0">
                <a:solidFill>
                  <a:srgbClr val="C00000"/>
                </a:solidFill>
                <a:latin typeface="宋体" panose="02010600030101010101" pitchFamily="2" charset="-122"/>
                <a:cs typeface="Times New Roman" panose="02020603050405020304" pitchFamily="18" charset="0"/>
              </a:rPr>
              <a:t>寻址字段译码信号</a:t>
            </a:r>
            <a:r>
              <a:rPr lang="zh-CN" altLang="en-US" sz="2000" b="1" dirty="0">
                <a:latin typeface="宋体" panose="02010600030101010101" pitchFamily="2" charset="-122"/>
                <a:cs typeface="Times New Roman" panose="02020603050405020304" pitchFamily="18" charset="0"/>
              </a:rPr>
              <a:t>、</a:t>
            </a:r>
            <a:r>
              <a:rPr lang="zh-CN" altLang="en-US" sz="2000" b="1" dirty="0">
                <a:solidFill>
                  <a:srgbClr val="C00000"/>
                </a:solidFill>
                <a:latin typeface="宋体" panose="02010600030101010101" pitchFamily="2" charset="-122"/>
                <a:cs typeface="Times New Roman" panose="02020603050405020304" pitchFamily="18" charset="0"/>
              </a:rPr>
              <a:t>工作周期状态</a:t>
            </a:r>
            <a:r>
              <a:rPr lang="zh-CN" altLang="en-US" sz="2000" b="1" dirty="0">
                <a:latin typeface="宋体" panose="02010600030101010101" pitchFamily="2" charset="-122"/>
                <a:cs typeface="Times New Roman" panose="02020603050405020304" pitchFamily="18" charset="0"/>
              </a:rPr>
              <a:t>、</a:t>
            </a:r>
            <a:r>
              <a:rPr lang="zh-CN" altLang="en-US" sz="2000" b="1" dirty="0">
                <a:solidFill>
                  <a:srgbClr val="C00000"/>
                </a:solidFill>
                <a:latin typeface="宋体" panose="02010600030101010101" pitchFamily="2" charset="-122"/>
                <a:cs typeface="Times New Roman" panose="02020603050405020304" pitchFamily="18" charset="0"/>
              </a:rPr>
              <a:t>节拍</a:t>
            </a:r>
            <a:r>
              <a:rPr lang="zh-CN" altLang="en-US" sz="2000" b="1" dirty="0">
                <a:latin typeface="宋体" panose="02010600030101010101" pitchFamily="2" charset="-122"/>
                <a:cs typeface="Times New Roman" panose="02020603050405020304" pitchFamily="18" charset="0"/>
              </a:rPr>
              <a:t>、</a:t>
            </a:r>
            <a:r>
              <a:rPr lang="zh-CN" altLang="en-US" sz="2000" b="1" dirty="0">
                <a:solidFill>
                  <a:srgbClr val="C00000"/>
                </a:solidFill>
                <a:latin typeface="宋体" panose="02010600030101010101" pitchFamily="2" charset="-122"/>
                <a:cs typeface="Times New Roman" panose="02020603050405020304" pitchFamily="18" charset="0"/>
              </a:rPr>
              <a:t>工作脉冲</a:t>
            </a:r>
            <a:r>
              <a:rPr lang="zh-CN" altLang="en-US" sz="2000" b="1" dirty="0">
                <a:latin typeface="宋体" panose="02010600030101010101" pitchFamily="2" charset="-122"/>
                <a:cs typeface="Times New Roman" panose="02020603050405020304" pitchFamily="18" charset="0"/>
              </a:rPr>
              <a:t>等。例如：</a:t>
            </a:r>
            <a:endParaRPr lang="zh-CN" altLang="en-US" sz="2000" b="1" dirty="0">
              <a:latin typeface="宋体" panose="02010600030101010101" pitchFamily="2" charset="-122"/>
            </a:endParaRPr>
          </a:p>
        </p:txBody>
      </p:sp>
      <p:grpSp>
        <p:nvGrpSpPr>
          <p:cNvPr id="3" name="组合 2"/>
          <p:cNvGrpSpPr/>
          <p:nvPr/>
        </p:nvGrpSpPr>
        <p:grpSpPr>
          <a:xfrm>
            <a:off x="0" y="3644900"/>
            <a:ext cx="6915150" cy="1980565"/>
            <a:chOff x="409" y="4576"/>
            <a:chExt cx="10890" cy="3119"/>
          </a:xfrm>
        </p:grpSpPr>
        <p:sp>
          <p:nvSpPr>
            <p:cNvPr id="107527" name="Rectangle 7"/>
            <p:cNvSpPr/>
            <p:nvPr/>
          </p:nvSpPr>
          <p:spPr>
            <a:xfrm>
              <a:off x="409" y="4576"/>
              <a:ext cx="5783" cy="625"/>
            </a:xfrm>
            <a:prstGeom prst="rect">
              <a:avLst/>
            </a:prstGeom>
            <a:noFill/>
            <a:ln w="28575">
              <a:noFill/>
            </a:ln>
          </p:spPr>
          <p:txBody>
            <a:bodyPr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000" b="1" dirty="0">
                  <a:solidFill>
                    <a:srgbClr val="CB0101"/>
                  </a:solidFill>
                  <a:latin typeface="宋体" panose="02010600030101010101" pitchFamily="2" charset="-122"/>
                  <a:cs typeface="Times New Roman" panose="02020603050405020304" pitchFamily="18" charset="0"/>
                </a:rPr>
                <a:t>PC</a:t>
              </a:r>
              <a:r>
                <a:rPr lang="en-US" altLang="zh-CN" sz="2000" b="1" baseline="-30000" dirty="0">
                  <a:solidFill>
                    <a:srgbClr val="CB0101"/>
                  </a:solidFill>
                  <a:latin typeface="宋体" panose="02010600030101010101" pitchFamily="2" charset="-122"/>
                  <a:cs typeface="Times New Roman" panose="02020603050405020304" pitchFamily="18" charset="0"/>
                </a:rPr>
                <a:t>OUT </a:t>
              </a:r>
              <a:r>
                <a:rPr lang="en-US" altLang="zh-CN" sz="2000" b="1" dirty="0">
                  <a:solidFill>
                    <a:srgbClr val="CB0101"/>
                  </a:solidFill>
                  <a:latin typeface="宋体" panose="02010600030101010101" pitchFamily="2" charset="-122"/>
                  <a:cs typeface="Times New Roman" panose="02020603050405020304" pitchFamily="18" charset="0"/>
                </a:rPr>
                <a:t>= FT</a:t>
              </a:r>
              <a:r>
                <a:rPr lang="en-US" altLang="zh-CN" sz="2000" b="1" dirty="0">
                  <a:solidFill>
                    <a:srgbClr val="CB0101"/>
                  </a:solidFill>
                  <a:latin typeface="宋体" panose="02010600030101010101" pitchFamily="2" charset="-122"/>
                  <a:ea typeface="Times New Roman" panose="02020603050405020304" pitchFamily="18" charset="0"/>
                </a:rPr>
                <a:t>·</a:t>
              </a:r>
              <a:r>
                <a:rPr lang="en-US" altLang="zh-CN" sz="2000" b="1" dirty="0">
                  <a:solidFill>
                    <a:srgbClr val="CB0101"/>
                  </a:solidFill>
                  <a:latin typeface="宋体" panose="02010600030101010101" pitchFamily="2" charset="-122"/>
                  <a:cs typeface="Times New Roman" panose="02020603050405020304" pitchFamily="18" charset="0"/>
                </a:rPr>
                <a:t>T</a:t>
              </a:r>
              <a:r>
                <a:rPr lang="en-US" altLang="zh-CN" sz="2000" b="1" baseline="-30000" dirty="0">
                  <a:solidFill>
                    <a:srgbClr val="CB0101"/>
                  </a:solidFill>
                  <a:latin typeface="宋体" panose="02010600030101010101" pitchFamily="2" charset="-122"/>
                  <a:cs typeface="Times New Roman" panose="02020603050405020304" pitchFamily="18" charset="0"/>
                </a:rPr>
                <a:t>0 </a:t>
              </a:r>
              <a:r>
                <a:rPr lang="en-US" altLang="zh-CN" sz="2000" b="1" dirty="0">
                  <a:solidFill>
                    <a:srgbClr val="CB0101"/>
                  </a:solidFill>
                  <a:latin typeface="宋体" panose="02010600030101010101" pitchFamily="2" charset="-122"/>
                  <a:cs typeface="Times New Roman" panose="02020603050405020304" pitchFamily="18" charset="0"/>
                </a:rPr>
                <a:t>+ MOV</a:t>
              </a:r>
              <a:r>
                <a:rPr lang="en-US" altLang="zh-CN" sz="2000" b="1" dirty="0">
                  <a:solidFill>
                    <a:srgbClr val="CB0101"/>
                  </a:solidFill>
                  <a:latin typeface="宋体" panose="02010600030101010101" pitchFamily="2" charset="-122"/>
                  <a:ea typeface="Times New Roman" panose="02020603050405020304" pitchFamily="18" charset="0"/>
                </a:rPr>
                <a:t>·</a:t>
              </a:r>
              <a:endParaRPr lang="en-US" altLang="zh-CN" sz="2000" b="1" dirty="0">
                <a:solidFill>
                  <a:srgbClr val="CB0101"/>
                </a:solidFill>
                <a:latin typeface="宋体" panose="02010600030101010101" pitchFamily="2" charset="-122"/>
                <a:ea typeface="Times New Roman" panose="02020603050405020304" pitchFamily="18" charset="0"/>
              </a:endParaRPr>
            </a:p>
          </p:txBody>
        </p:sp>
        <p:graphicFrame>
          <p:nvGraphicFramePr>
            <p:cNvPr id="107528" name="Object 8"/>
            <p:cNvGraphicFramePr>
              <a:graphicFrameLocks noChangeAspect="1"/>
            </p:cNvGraphicFramePr>
            <p:nvPr/>
          </p:nvGraphicFramePr>
          <p:xfrm>
            <a:off x="4479" y="4576"/>
            <a:ext cx="2262" cy="601"/>
          </p:xfrm>
          <a:graphic>
            <a:graphicData uri="http://schemas.openxmlformats.org/presentationml/2006/ole">
              <mc:AlternateContent xmlns:mc="http://schemas.openxmlformats.org/markup-compatibility/2006">
                <mc:Choice xmlns:v="urn:schemas-microsoft-com:vml" Requires="v">
                  <p:oleObj spid="_x0000_s3129" name="" r:id="rId2" imgW="1257300" imgH="330200" progId="Equation.3">
                    <p:embed/>
                  </p:oleObj>
                </mc:Choice>
                <mc:Fallback>
                  <p:oleObj name="" r:id="rId2" imgW="1257300" imgH="330200" progId="Equation.3">
                    <p:embed/>
                    <p:pic>
                      <p:nvPicPr>
                        <p:cNvPr id="0" name="图片 3128"/>
                        <p:cNvPicPr/>
                        <p:nvPr/>
                      </p:nvPicPr>
                      <p:blipFill>
                        <a:blip r:embed="rId3">
                          <a:clrChange>
                            <a:clrFrom>
                              <a:srgbClr val="000000"/>
                            </a:clrFrom>
                            <a:clrTo>
                              <a:srgbClr val="CB0101"/>
                            </a:clrTo>
                          </a:clrChange>
                        </a:blip>
                        <a:stretch>
                          <a:fillRect/>
                        </a:stretch>
                      </p:blipFill>
                      <p:spPr>
                        <a:xfrm>
                          <a:off x="4479" y="4576"/>
                          <a:ext cx="2262" cy="601"/>
                        </a:xfrm>
                        <a:prstGeom prst="rect">
                          <a:avLst/>
                        </a:prstGeom>
                        <a:noFill/>
                        <a:ln w="38100">
                          <a:noFill/>
                          <a:miter/>
                        </a:ln>
                      </p:spPr>
                    </p:pic>
                  </p:oleObj>
                </mc:Fallback>
              </mc:AlternateContent>
            </a:graphicData>
          </a:graphic>
        </p:graphicFrame>
        <p:sp>
          <p:nvSpPr>
            <p:cNvPr id="107529" name="Rectangle 9"/>
            <p:cNvSpPr/>
            <p:nvPr/>
          </p:nvSpPr>
          <p:spPr>
            <a:xfrm>
              <a:off x="6396" y="4638"/>
              <a:ext cx="3267" cy="625"/>
            </a:xfrm>
            <a:prstGeom prst="rect">
              <a:avLst/>
            </a:prstGeom>
            <a:noFill/>
            <a:ln w="2857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000" b="1" dirty="0">
                  <a:solidFill>
                    <a:srgbClr val="CB0101"/>
                  </a:solidFill>
                  <a:latin typeface="宋体" panose="02010600030101010101" pitchFamily="2" charset="-122"/>
                  <a:ea typeface="Times New Roman" panose="02020603050405020304" pitchFamily="18" charset="0"/>
                </a:rPr>
                <a:t>·</a:t>
              </a:r>
              <a:r>
                <a:rPr lang="en-US" altLang="zh-CN" sz="2000" b="1" dirty="0">
                  <a:solidFill>
                    <a:srgbClr val="CB0101"/>
                  </a:solidFill>
                  <a:latin typeface="宋体" panose="02010600030101010101" pitchFamily="2" charset="-122"/>
                  <a:cs typeface="Times New Roman" panose="02020603050405020304" pitchFamily="18" charset="0"/>
                </a:rPr>
                <a:t>ST</a:t>
              </a:r>
              <a:r>
                <a:rPr lang="en-US" altLang="zh-CN" sz="2000" b="1" dirty="0">
                  <a:solidFill>
                    <a:srgbClr val="CB0101"/>
                  </a:solidFill>
                  <a:latin typeface="宋体" panose="02010600030101010101" pitchFamily="2" charset="-122"/>
                  <a:ea typeface="Times New Roman" panose="02020603050405020304" pitchFamily="18" charset="0"/>
                </a:rPr>
                <a:t>·</a:t>
              </a:r>
              <a:r>
                <a:rPr lang="en-US" altLang="zh-CN" sz="2000" b="1" dirty="0">
                  <a:solidFill>
                    <a:srgbClr val="CB0101"/>
                  </a:solidFill>
                  <a:latin typeface="宋体" panose="02010600030101010101" pitchFamily="2" charset="-122"/>
                  <a:cs typeface="Times New Roman" panose="02020603050405020304" pitchFamily="18" charset="0"/>
                </a:rPr>
                <a:t>T</a:t>
              </a:r>
              <a:r>
                <a:rPr lang="en-US" altLang="zh-CN" sz="2000" b="1" baseline="-30000" dirty="0">
                  <a:solidFill>
                    <a:srgbClr val="CB0101"/>
                  </a:solidFill>
                  <a:latin typeface="宋体" panose="02010600030101010101" pitchFamily="2" charset="-122"/>
                  <a:cs typeface="Times New Roman" panose="02020603050405020304" pitchFamily="18" charset="0"/>
                </a:rPr>
                <a:t>0</a:t>
              </a:r>
              <a:r>
                <a:rPr lang="en-US" altLang="zh-CN" sz="2000" b="1" dirty="0">
                  <a:solidFill>
                    <a:srgbClr val="CB0101"/>
                  </a:solidFill>
                  <a:latin typeface="宋体" panose="02010600030101010101" pitchFamily="2" charset="-122"/>
                  <a:cs typeface="Times New Roman" panose="02020603050405020304" pitchFamily="18" charset="0"/>
                </a:rPr>
                <a:t> + </a:t>
              </a:r>
              <a:r>
                <a:rPr lang="en-US" altLang="zh-CN" sz="2000" b="1" dirty="0">
                  <a:solidFill>
                    <a:srgbClr val="CB0101"/>
                  </a:solidFill>
                  <a:latin typeface="宋体" panose="02010600030101010101" pitchFamily="2" charset="-122"/>
                  <a:ea typeface="Times New Roman" panose="02020603050405020304" pitchFamily="18" charset="0"/>
                </a:rPr>
                <a:t>…</a:t>
              </a:r>
              <a:endParaRPr lang="en-US" altLang="zh-CN" sz="2000" b="1" dirty="0">
                <a:solidFill>
                  <a:srgbClr val="CB0101"/>
                </a:solidFill>
                <a:latin typeface="宋体" panose="02010600030101010101" pitchFamily="2" charset="-122"/>
                <a:ea typeface="Times New Roman" panose="02020603050405020304" pitchFamily="18" charset="0"/>
              </a:endParaRPr>
            </a:p>
          </p:txBody>
        </p:sp>
        <p:sp>
          <p:nvSpPr>
            <p:cNvPr id="107530" name="Rectangle 10"/>
            <p:cNvSpPr/>
            <p:nvPr/>
          </p:nvSpPr>
          <p:spPr>
            <a:xfrm>
              <a:off x="469" y="5483"/>
              <a:ext cx="5610" cy="625"/>
            </a:xfrm>
            <a:prstGeom prst="rect">
              <a:avLst/>
            </a:prstGeom>
            <a:noFill/>
            <a:ln w="2857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000" b="1" dirty="0">
                  <a:solidFill>
                    <a:srgbClr val="CB0101"/>
                  </a:solidFill>
                  <a:latin typeface="宋体" panose="02010600030101010101" pitchFamily="2" charset="-122"/>
                  <a:cs typeface="Times New Roman" panose="02020603050405020304" pitchFamily="18" charset="0"/>
                </a:rPr>
                <a:t>CP</a:t>
              </a:r>
              <a:r>
                <a:rPr lang="en-US" altLang="zh-CN" sz="2000" b="1" baseline="-30000" dirty="0">
                  <a:solidFill>
                    <a:srgbClr val="CB0101"/>
                  </a:solidFill>
                  <a:latin typeface="宋体" panose="02010600030101010101" pitchFamily="2" charset="-122"/>
                  <a:cs typeface="Times New Roman" panose="02020603050405020304" pitchFamily="18" charset="0"/>
                </a:rPr>
                <a:t>MAR </a:t>
              </a:r>
              <a:r>
                <a:rPr lang="en-US" altLang="zh-CN" sz="2000" b="1" dirty="0">
                  <a:solidFill>
                    <a:srgbClr val="CB0101"/>
                  </a:solidFill>
                  <a:latin typeface="宋体" panose="02010600030101010101" pitchFamily="2" charset="-122"/>
                  <a:cs typeface="Times New Roman" panose="02020603050405020304" pitchFamily="18" charset="0"/>
                </a:rPr>
                <a:t>= FT</a:t>
              </a:r>
              <a:r>
                <a:rPr lang="en-US" altLang="zh-CN" sz="2000" b="1" dirty="0">
                  <a:solidFill>
                    <a:srgbClr val="CB0101"/>
                  </a:solidFill>
                  <a:latin typeface="宋体" panose="02010600030101010101" pitchFamily="2" charset="-122"/>
                  <a:ea typeface="Times New Roman" panose="02020603050405020304" pitchFamily="18" charset="0"/>
                </a:rPr>
                <a:t>·</a:t>
              </a:r>
              <a:r>
                <a:rPr lang="en-US" altLang="zh-CN" sz="2000" b="1" dirty="0">
                  <a:solidFill>
                    <a:srgbClr val="CB0101"/>
                  </a:solidFill>
                  <a:latin typeface="宋体" panose="02010600030101010101" pitchFamily="2" charset="-122"/>
                  <a:cs typeface="Times New Roman" panose="02020603050405020304" pitchFamily="18" charset="0"/>
                </a:rPr>
                <a:t>T</a:t>
              </a:r>
              <a:r>
                <a:rPr lang="en-US" altLang="zh-CN" sz="2000" b="1" baseline="-30000" dirty="0">
                  <a:solidFill>
                    <a:srgbClr val="CB0101"/>
                  </a:solidFill>
                  <a:latin typeface="宋体" panose="02010600030101010101" pitchFamily="2" charset="-122"/>
                  <a:cs typeface="Times New Roman" panose="02020603050405020304" pitchFamily="18" charset="0"/>
                </a:rPr>
                <a:t>0</a:t>
              </a:r>
              <a:r>
                <a:rPr lang="en-US" altLang="zh-CN" sz="2000" b="1" dirty="0">
                  <a:solidFill>
                    <a:srgbClr val="CB0101"/>
                  </a:solidFill>
                  <a:latin typeface="宋体" panose="02010600030101010101" pitchFamily="2" charset="-122"/>
                  <a:ea typeface="Times New Roman" panose="02020603050405020304" pitchFamily="18" charset="0"/>
                </a:rPr>
                <a:t>·</a:t>
              </a:r>
              <a:r>
                <a:rPr lang="en-US" altLang="zh-CN" sz="2000" b="1" dirty="0">
                  <a:solidFill>
                    <a:srgbClr val="CB0101"/>
                  </a:solidFill>
                  <a:latin typeface="宋体" panose="02010600030101010101" pitchFamily="2" charset="-122"/>
                  <a:cs typeface="Times New Roman" panose="02020603050405020304" pitchFamily="18" charset="0"/>
                </a:rPr>
                <a:t> P + MOV</a:t>
              </a:r>
              <a:r>
                <a:rPr lang="en-US" altLang="zh-CN" sz="2000" b="1" dirty="0">
                  <a:solidFill>
                    <a:srgbClr val="CB0101"/>
                  </a:solidFill>
                  <a:latin typeface="宋体" panose="02010600030101010101" pitchFamily="2" charset="-122"/>
                  <a:ea typeface="Times New Roman" panose="02020603050405020304" pitchFamily="18" charset="0"/>
                </a:rPr>
                <a:t>·</a:t>
              </a:r>
              <a:endParaRPr lang="en-US" altLang="zh-CN" sz="2000" b="1" dirty="0">
                <a:solidFill>
                  <a:srgbClr val="CB0101"/>
                </a:solidFill>
                <a:latin typeface="宋体" panose="02010600030101010101" pitchFamily="2" charset="-122"/>
                <a:ea typeface="Times New Roman" panose="02020603050405020304" pitchFamily="18" charset="0"/>
              </a:endParaRPr>
            </a:p>
          </p:txBody>
        </p:sp>
        <p:graphicFrame>
          <p:nvGraphicFramePr>
            <p:cNvPr id="107531" name="Object 11"/>
            <p:cNvGraphicFramePr>
              <a:graphicFrameLocks noChangeAspect="1"/>
            </p:cNvGraphicFramePr>
            <p:nvPr/>
          </p:nvGraphicFramePr>
          <p:xfrm>
            <a:off x="5613" y="5391"/>
            <a:ext cx="2017" cy="757"/>
          </p:xfrm>
          <a:graphic>
            <a:graphicData uri="http://schemas.openxmlformats.org/presentationml/2006/ole">
              <mc:AlternateContent xmlns:mc="http://schemas.openxmlformats.org/markup-compatibility/2006">
                <mc:Choice xmlns:v="urn:schemas-microsoft-com:vml" Requires="v">
                  <p:oleObj spid="_x0000_s3131" name="" r:id="rId4" imgW="1003300" imgH="368300" progId="Equation.3">
                    <p:embed/>
                  </p:oleObj>
                </mc:Choice>
                <mc:Fallback>
                  <p:oleObj name="" r:id="rId4" imgW="1003300" imgH="368300" progId="Equation.3">
                    <p:embed/>
                    <p:pic>
                      <p:nvPicPr>
                        <p:cNvPr id="0" name="图片 3130"/>
                        <p:cNvPicPr/>
                        <p:nvPr/>
                      </p:nvPicPr>
                      <p:blipFill>
                        <a:blip r:embed="rId5">
                          <a:clrChange>
                            <a:clrFrom>
                              <a:srgbClr val="000000"/>
                            </a:clrFrom>
                            <a:clrTo>
                              <a:srgbClr val="CB0101"/>
                            </a:clrTo>
                          </a:clrChange>
                        </a:blip>
                        <a:stretch>
                          <a:fillRect/>
                        </a:stretch>
                      </p:blipFill>
                      <p:spPr>
                        <a:xfrm>
                          <a:off x="5613" y="5391"/>
                          <a:ext cx="2017" cy="757"/>
                        </a:xfrm>
                        <a:prstGeom prst="rect">
                          <a:avLst/>
                        </a:prstGeom>
                        <a:noFill/>
                        <a:ln w="38100">
                          <a:noFill/>
                          <a:miter/>
                        </a:ln>
                      </p:spPr>
                    </p:pic>
                  </p:oleObj>
                </mc:Fallback>
              </mc:AlternateContent>
            </a:graphicData>
          </a:graphic>
        </p:graphicFrame>
        <p:sp>
          <p:nvSpPr>
            <p:cNvPr id="107532" name="Rectangle 12"/>
            <p:cNvSpPr/>
            <p:nvPr/>
          </p:nvSpPr>
          <p:spPr>
            <a:xfrm>
              <a:off x="7427" y="5467"/>
              <a:ext cx="3872" cy="625"/>
            </a:xfrm>
            <a:prstGeom prst="rect">
              <a:avLst/>
            </a:prstGeom>
            <a:noFill/>
            <a:ln w="2857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000" b="1" dirty="0">
                  <a:solidFill>
                    <a:srgbClr val="CB0101"/>
                  </a:solidFill>
                  <a:latin typeface="宋体" panose="02010600030101010101" pitchFamily="2" charset="-122"/>
                  <a:ea typeface="Times New Roman" panose="02020603050405020304" pitchFamily="18" charset="0"/>
                </a:rPr>
                <a:t>·</a:t>
              </a:r>
              <a:r>
                <a:rPr lang="en-US" altLang="zh-CN" sz="2000" b="1" dirty="0">
                  <a:solidFill>
                    <a:srgbClr val="CB0101"/>
                  </a:solidFill>
                  <a:latin typeface="宋体" panose="02010600030101010101" pitchFamily="2" charset="-122"/>
                  <a:cs typeface="Times New Roman" panose="02020603050405020304" pitchFamily="18" charset="0"/>
                </a:rPr>
                <a:t>ST</a:t>
              </a:r>
              <a:r>
                <a:rPr lang="en-US" altLang="zh-CN" sz="2000" b="1" dirty="0">
                  <a:solidFill>
                    <a:srgbClr val="CB0101"/>
                  </a:solidFill>
                  <a:latin typeface="宋体" panose="02010600030101010101" pitchFamily="2" charset="-122"/>
                  <a:ea typeface="Times New Roman" panose="02020603050405020304" pitchFamily="18" charset="0"/>
                </a:rPr>
                <a:t>·</a:t>
              </a:r>
              <a:r>
                <a:rPr lang="en-US" altLang="zh-CN" sz="2000" b="1" dirty="0">
                  <a:solidFill>
                    <a:srgbClr val="CB0101"/>
                  </a:solidFill>
                  <a:latin typeface="宋体" panose="02010600030101010101" pitchFamily="2" charset="-122"/>
                  <a:cs typeface="Times New Roman" panose="02020603050405020304" pitchFamily="18" charset="0"/>
                </a:rPr>
                <a:t>T</a:t>
              </a:r>
              <a:r>
                <a:rPr lang="en-US" altLang="zh-CN" sz="2000" b="1" baseline="-30000" dirty="0">
                  <a:solidFill>
                    <a:srgbClr val="CB0101"/>
                  </a:solidFill>
                  <a:latin typeface="宋体" panose="02010600030101010101" pitchFamily="2" charset="-122"/>
                  <a:cs typeface="Times New Roman" panose="02020603050405020304" pitchFamily="18" charset="0"/>
                </a:rPr>
                <a:t>0</a:t>
              </a:r>
              <a:r>
                <a:rPr lang="en-US" altLang="zh-CN" sz="2000" b="1" dirty="0">
                  <a:solidFill>
                    <a:srgbClr val="CB0101"/>
                  </a:solidFill>
                  <a:latin typeface="宋体" panose="02010600030101010101" pitchFamily="2" charset="-122"/>
                  <a:ea typeface="Times New Roman" panose="02020603050405020304" pitchFamily="18" charset="0"/>
                </a:rPr>
                <a:t>·</a:t>
              </a:r>
              <a:r>
                <a:rPr lang="en-US" altLang="zh-CN" sz="2000" b="1" dirty="0">
                  <a:solidFill>
                    <a:srgbClr val="CB0101"/>
                  </a:solidFill>
                  <a:latin typeface="宋体" panose="02010600030101010101" pitchFamily="2" charset="-122"/>
                  <a:cs typeface="Times New Roman" panose="02020603050405020304" pitchFamily="18" charset="0"/>
                </a:rPr>
                <a:t>P + </a:t>
              </a:r>
              <a:r>
                <a:rPr lang="en-US" altLang="zh-CN" sz="2000" b="1" dirty="0">
                  <a:solidFill>
                    <a:srgbClr val="CB0101"/>
                  </a:solidFill>
                  <a:latin typeface="宋体" panose="02010600030101010101" pitchFamily="2" charset="-122"/>
                  <a:ea typeface="Times New Roman" panose="02020603050405020304" pitchFamily="18" charset="0"/>
                </a:rPr>
                <a:t>…</a:t>
              </a:r>
              <a:endParaRPr lang="en-US" altLang="zh-CN" sz="2000" b="1" dirty="0">
                <a:solidFill>
                  <a:srgbClr val="CB0101"/>
                </a:solidFill>
                <a:latin typeface="宋体" panose="02010600030101010101" pitchFamily="2" charset="-122"/>
                <a:ea typeface="Times New Roman" panose="02020603050405020304" pitchFamily="18" charset="0"/>
              </a:endParaRPr>
            </a:p>
          </p:txBody>
        </p:sp>
        <p:sp>
          <p:nvSpPr>
            <p:cNvPr id="107533" name="Rectangle 13"/>
            <p:cNvSpPr/>
            <p:nvPr/>
          </p:nvSpPr>
          <p:spPr>
            <a:xfrm>
              <a:off x="464" y="6276"/>
              <a:ext cx="6158" cy="625"/>
            </a:xfrm>
            <a:prstGeom prst="rect">
              <a:avLst/>
            </a:prstGeom>
            <a:noFill/>
            <a:ln w="2857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000" b="1" dirty="0">
                  <a:solidFill>
                    <a:srgbClr val="CB0101"/>
                  </a:solidFill>
                  <a:latin typeface="宋体" panose="02010600030101010101" pitchFamily="2" charset="-122"/>
                  <a:cs typeface="Times New Roman" panose="02020603050405020304" pitchFamily="18" charset="0"/>
                </a:rPr>
                <a:t>T+1 = FT</a:t>
              </a:r>
              <a:r>
                <a:rPr lang="en-US" altLang="zh-CN" sz="2000" b="1" dirty="0">
                  <a:solidFill>
                    <a:srgbClr val="CB0101"/>
                  </a:solidFill>
                  <a:latin typeface="宋体" panose="02010600030101010101" pitchFamily="2" charset="-122"/>
                  <a:ea typeface="Times New Roman" panose="02020603050405020304" pitchFamily="18" charset="0"/>
                </a:rPr>
                <a:t>·</a:t>
              </a:r>
              <a:r>
                <a:rPr lang="en-US" altLang="zh-CN" sz="2000" b="1" dirty="0">
                  <a:solidFill>
                    <a:srgbClr val="CB0101"/>
                  </a:solidFill>
                  <a:latin typeface="宋体" panose="02010600030101010101" pitchFamily="2" charset="-122"/>
                  <a:cs typeface="Times New Roman" panose="02020603050405020304" pitchFamily="18" charset="0"/>
                </a:rPr>
                <a:t>T</a:t>
              </a:r>
              <a:r>
                <a:rPr lang="en-US" altLang="zh-CN" sz="2000" b="1" baseline="-30000" dirty="0">
                  <a:solidFill>
                    <a:srgbClr val="CB0101"/>
                  </a:solidFill>
                  <a:latin typeface="宋体" panose="02010600030101010101" pitchFamily="2" charset="-122"/>
                  <a:cs typeface="Times New Roman" panose="02020603050405020304" pitchFamily="18" charset="0"/>
                </a:rPr>
                <a:t>0 </a:t>
              </a:r>
              <a:r>
                <a:rPr lang="en-US" altLang="zh-CN" sz="2000" b="1" dirty="0">
                  <a:solidFill>
                    <a:srgbClr val="CB0101"/>
                  </a:solidFill>
                  <a:latin typeface="宋体" panose="02010600030101010101" pitchFamily="2" charset="-122"/>
                  <a:cs typeface="Times New Roman" panose="02020603050405020304" pitchFamily="18" charset="0"/>
                </a:rPr>
                <a:t>+ MOV</a:t>
              </a:r>
              <a:r>
                <a:rPr lang="en-US" altLang="zh-CN" sz="2000" b="1" dirty="0">
                  <a:solidFill>
                    <a:srgbClr val="CB0101"/>
                  </a:solidFill>
                  <a:latin typeface="宋体" panose="02010600030101010101" pitchFamily="2" charset="-122"/>
                  <a:ea typeface="Times New Roman" panose="02020603050405020304" pitchFamily="18" charset="0"/>
                </a:rPr>
                <a:t>·</a:t>
              </a:r>
              <a:r>
                <a:rPr lang="en-US" altLang="zh-CN" sz="2000" b="1" dirty="0">
                  <a:solidFill>
                    <a:srgbClr val="CB0101"/>
                  </a:solidFill>
                  <a:latin typeface="宋体" panose="02010600030101010101" pitchFamily="2" charset="-122"/>
                  <a:cs typeface="Times New Roman" panose="02020603050405020304" pitchFamily="18" charset="0"/>
                </a:rPr>
                <a:t>ST</a:t>
              </a:r>
              <a:r>
                <a:rPr lang="en-US" altLang="zh-CN" sz="2000" b="1" dirty="0">
                  <a:solidFill>
                    <a:srgbClr val="CB0101"/>
                  </a:solidFill>
                  <a:latin typeface="宋体" panose="02010600030101010101" pitchFamily="2" charset="-122"/>
                  <a:ea typeface="Times New Roman" panose="02020603050405020304" pitchFamily="18" charset="0"/>
                </a:rPr>
                <a:t>·</a:t>
              </a:r>
              <a:r>
                <a:rPr lang="en-US" altLang="zh-CN" sz="2000" b="1" dirty="0">
                  <a:solidFill>
                    <a:srgbClr val="CB0101"/>
                  </a:solidFill>
                  <a:latin typeface="宋体" panose="02010600030101010101" pitchFamily="2" charset="-122"/>
                  <a:cs typeface="Times New Roman" panose="02020603050405020304" pitchFamily="18" charset="0"/>
                </a:rPr>
                <a:t>T</a:t>
              </a:r>
              <a:r>
                <a:rPr lang="en-US" altLang="zh-CN" sz="2000" b="1" baseline="-30000" dirty="0">
                  <a:solidFill>
                    <a:srgbClr val="CB0101"/>
                  </a:solidFill>
                  <a:latin typeface="宋体" panose="02010600030101010101" pitchFamily="2" charset="-122"/>
                  <a:cs typeface="Times New Roman" panose="02020603050405020304" pitchFamily="18" charset="0"/>
                </a:rPr>
                <a:t>0</a:t>
              </a:r>
              <a:r>
                <a:rPr lang="en-US" altLang="zh-CN" sz="2000" b="1" dirty="0">
                  <a:solidFill>
                    <a:srgbClr val="CB0101"/>
                  </a:solidFill>
                  <a:latin typeface="宋体" panose="02010600030101010101" pitchFamily="2" charset="-122"/>
                  <a:ea typeface="Times New Roman" panose="02020603050405020304" pitchFamily="18" charset="0"/>
                </a:rPr>
                <a:t>·</a:t>
              </a:r>
              <a:endParaRPr lang="en-US" altLang="zh-CN" sz="2000" b="1" dirty="0">
                <a:solidFill>
                  <a:srgbClr val="CB0101"/>
                </a:solidFill>
                <a:latin typeface="宋体" panose="02010600030101010101" pitchFamily="2" charset="-122"/>
                <a:ea typeface="Times New Roman" panose="02020603050405020304" pitchFamily="18" charset="0"/>
              </a:endParaRPr>
            </a:p>
          </p:txBody>
        </p:sp>
        <p:graphicFrame>
          <p:nvGraphicFramePr>
            <p:cNvPr id="107534" name="Object 14"/>
            <p:cNvGraphicFramePr>
              <a:graphicFrameLocks noChangeAspect="1"/>
            </p:cNvGraphicFramePr>
            <p:nvPr/>
          </p:nvGraphicFramePr>
          <p:xfrm>
            <a:off x="6043" y="6163"/>
            <a:ext cx="545" cy="680"/>
          </p:xfrm>
          <a:graphic>
            <a:graphicData uri="http://schemas.openxmlformats.org/presentationml/2006/ole">
              <mc:AlternateContent xmlns:mc="http://schemas.openxmlformats.org/markup-compatibility/2006">
                <mc:Choice xmlns:v="urn:schemas-microsoft-com:vml" Requires="v">
                  <p:oleObj spid="_x0000_s3130" name="" r:id="rId6" imgW="241300" imgH="304800" progId="Equation.3">
                    <p:embed/>
                  </p:oleObj>
                </mc:Choice>
                <mc:Fallback>
                  <p:oleObj name="" r:id="rId6" imgW="241300" imgH="304800" progId="Equation.3">
                    <p:embed/>
                    <p:pic>
                      <p:nvPicPr>
                        <p:cNvPr id="0" name="图片 3129"/>
                        <p:cNvPicPr/>
                        <p:nvPr/>
                      </p:nvPicPr>
                      <p:blipFill>
                        <a:blip r:embed="rId7">
                          <a:clrChange>
                            <a:clrFrom>
                              <a:srgbClr val="000000"/>
                            </a:clrFrom>
                            <a:clrTo>
                              <a:srgbClr val="CB0101"/>
                            </a:clrTo>
                          </a:clrChange>
                        </a:blip>
                        <a:stretch>
                          <a:fillRect/>
                        </a:stretch>
                      </p:blipFill>
                      <p:spPr>
                        <a:xfrm>
                          <a:off x="6043" y="6163"/>
                          <a:ext cx="545" cy="680"/>
                        </a:xfrm>
                        <a:prstGeom prst="rect">
                          <a:avLst/>
                        </a:prstGeom>
                        <a:noFill/>
                        <a:ln w="38100">
                          <a:noFill/>
                          <a:miter/>
                        </a:ln>
                      </p:spPr>
                    </p:pic>
                  </p:oleObj>
                </mc:Fallback>
              </mc:AlternateContent>
            </a:graphicData>
          </a:graphic>
        </p:graphicFrame>
        <p:sp>
          <p:nvSpPr>
            <p:cNvPr id="107535" name="Rectangle 15"/>
            <p:cNvSpPr/>
            <p:nvPr/>
          </p:nvSpPr>
          <p:spPr>
            <a:xfrm>
              <a:off x="6406" y="6276"/>
              <a:ext cx="1320" cy="625"/>
            </a:xfrm>
            <a:prstGeom prst="rect">
              <a:avLst/>
            </a:prstGeom>
            <a:noFill/>
            <a:ln w="2857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000" b="1" dirty="0">
                  <a:solidFill>
                    <a:srgbClr val="CB0101"/>
                  </a:solidFill>
                  <a:latin typeface="宋体" panose="02010600030101010101" pitchFamily="2" charset="-122"/>
                  <a:cs typeface="Times New Roman" panose="02020603050405020304" pitchFamily="18" charset="0"/>
                </a:rPr>
                <a:t>+</a:t>
              </a:r>
              <a:r>
                <a:rPr lang="en-US" altLang="zh-CN" sz="2000" b="1" dirty="0">
                  <a:solidFill>
                    <a:srgbClr val="CB0101"/>
                  </a:solidFill>
                  <a:latin typeface="宋体" panose="02010600030101010101" pitchFamily="2" charset="-122"/>
                  <a:ea typeface="Times New Roman" panose="02020603050405020304" pitchFamily="18" charset="0"/>
                </a:rPr>
                <a:t>…</a:t>
              </a:r>
              <a:endParaRPr lang="en-US" altLang="zh-CN" sz="2000" b="1" dirty="0">
                <a:solidFill>
                  <a:srgbClr val="CB0101"/>
                </a:solidFill>
                <a:latin typeface="宋体" panose="02010600030101010101" pitchFamily="2" charset="-122"/>
                <a:ea typeface="Times New Roman" panose="02020603050405020304" pitchFamily="18" charset="0"/>
              </a:endParaRPr>
            </a:p>
          </p:txBody>
        </p:sp>
        <p:sp>
          <p:nvSpPr>
            <p:cNvPr id="107536" name="Rectangle 16"/>
            <p:cNvSpPr/>
            <p:nvPr/>
          </p:nvSpPr>
          <p:spPr>
            <a:xfrm>
              <a:off x="527" y="7071"/>
              <a:ext cx="1582" cy="625"/>
            </a:xfrm>
            <a:prstGeom prst="rect">
              <a:avLst/>
            </a:prstGeom>
            <a:noFill/>
            <a:ln w="2857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000" b="1" dirty="0">
                  <a:solidFill>
                    <a:srgbClr val="CB0101"/>
                  </a:solidFill>
                  <a:latin typeface="宋体" panose="02010600030101010101" pitchFamily="2" charset="-122"/>
                  <a:cs typeface="Times New Roman" panose="02020603050405020304" pitchFamily="18" charset="0"/>
                </a:rPr>
                <a:t>CP</a:t>
              </a:r>
              <a:r>
                <a:rPr lang="en-US" altLang="zh-CN" sz="2000" b="1" baseline="-30000" dirty="0">
                  <a:solidFill>
                    <a:srgbClr val="CB0101"/>
                  </a:solidFill>
                  <a:latin typeface="宋体" panose="02010600030101010101" pitchFamily="2" charset="-122"/>
                  <a:cs typeface="Times New Roman" panose="02020603050405020304" pitchFamily="18" charset="0"/>
                </a:rPr>
                <a:t>T </a:t>
              </a:r>
              <a:r>
                <a:rPr lang="en-US" altLang="zh-CN" sz="2000" b="1" dirty="0">
                  <a:solidFill>
                    <a:srgbClr val="CB0101"/>
                  </a:solidFill>
                  <a:latin typeface="宋体" panose="02010600030101010101" pitchFamily="2" charset="-122"/>
                  <a:cs typeface="Times New Roman" panose="02020603050405020304" pitchFamily="18" charset="0"/>
                </a:rPr>
                <a:t>=</a:t>
              </a:r>
              <a:endParaRPr lang="en-US" altLang="zh-CN" sz="2000" b="1" dirty="0">
                <a:solidFill>
                  <a:srgbClr val="CB0101"/>
                </a:solidFill>
                <a:latin typeface="宋体" panose="02010600030101010101" pitchFamily="2" charset="-122"/>
                <a:ea typeface="Times New Roman" panose="02020603050405020304" pitchFamily="18" charset="0"/>
              </a:endParaRPr>
            </a:p>
          </p:txBody>
        </p:sp>
        <p:graphicFrame>
          <p:nvGraphicFramePr>
            <p:cNvPr id="107537" name="Object 17"/>
            <p:cNvGraphicFramePr>
              <a:graphicFrameLocks noChangeAspect="1"/>
            </p:cNvGraphicFramePr>
            <p:nvPr/>
          </p:nvGraphicFramePr>
          <p:xfrm>
            <a:off x="1757" y="7014"/>
            <a:ext cx="458" cy="680"/>
          </p:xfrm>
          <a:graphic>
            <a:graphicData uri="http://schemas.openxmlformats.org/presentationml/2006/ole">
              <mc:AlternateContent xmlns:mc="http://schemas.openxmlformats.org/markup-compatibility/2006">
                <mc:Choice xmlns:v="urn:schemas-microsoft-com:vml" Requires="v">
                  <p:oleObj spid="_x0000_s3128" name="" r:id="rId8" imgW="215900" imgH="330200" progId="Equation.3">
                    <p:embed/>
                  </p:oleObj>
                </mc:Choice>
                <mc:Fallback>
                  <p:oleObj name="" r:id="rId8" imgW="215900" imgH="330200" progId="Equation.3">
                    <p:embed/>
                    <p:pic>
                      <p:nvPicPr>
                        <p:cNvPr id="0" name="图片 3127"/>
                        <p:cNvPicPr/>
                        <p:nvPr/>
                      </p:nvPicPr>
                      <p:blipFill>
                        <a:blip r:embed="rId9">
                          <a:clrChange>
                            <a:clrFrom>
                              <a:srgbClr val="000000"/>
                            </a:clrFrom>
                            <a:clrTo>
                              <a:srgbClr val="CB0101"/>
                            </a:clrTo>
                          </a:clrChange>
                        </a:blip>
                        <a:stretch>
                          <a:fillRect/>
                        </a:stretch>
                      </p:blipFill>
                      <p:spPr>
                        <a:xfrm>
                          <a:off x="1757" y="7014"/>
                          <a:ext cx="458" cy="680"/>
                        </a:xfrm>
                        <a:prstGeom prst="rect">
                          <a:avLst/>
                        </a:prstGeom>
                        <a:noFill/>
                        <a:ln w="38100">
                          <a:noFill/>
                          <a:miter/>
                        </a:ln>
                      </p:spPr>
                    </p:pic>
                  </p:oleObj>
                </mc:Fallback>
              </mc:AlternateContent>
            </a:graphicData>
          </a:graphic>
        </p:graphicFrame>
      </p:grpSp>
      <p:sp>
        <p:nvSpPr>
          <p:cNvPr id="4" name="文本框 3"/>
          <p:cNvSpPr txBox="1"/>
          <p:nvPr/>
        </p:nvSpPr>
        <p:spPr>
          <a:xfrm>
            <a:off x="74930" y="620395"/>
            <a:ext cx="8797290" cy="1938020"/>
          </a:xfrm>
          <a:prstGeom prst="rect">
            <a:avLst/>
          </a:prstGeom>
          <a:noFill/>
        </p:spPr>
        <p:txBody>
          <a:bodyPr wrap="square" rtlCol="0" anchor="t">
            <a:spAutoFit/>
          </a:bodyPr>
          <a:p>
            <a:pPr>
              <a:lnSpc>
                <a:spcPct val="120000"/>
              </a:lnSpc>
              <a:spcBef>
                <a:spcPts val="50"/>
              </a:spcBef>
              <a:spcAft>
                <a:spcPts val="0"/>
              </a:spcAft>
            </a:pPr>
            <a:r>
              <a:rPr lang="en-US" altLang="zh-CN" noProof="0" dirty="0">
                <a:latin typeface="+mn-ea"/>
                <a:ea typeface="+mn-ea"/>
                <a:sym typeface="+mn-ea"/>
              </a:rPr>
              <a:t>   </a:t>
            </a:r>
            <a:r>
              <a:rPr lang="zh-CN" altLang="zh-CN" noProof="0" dirty="0">
                <a:latin typeface="+mn-ea"/>
                <a:ea typeface="+mn-ea"/>
                <a:sym typeface="+mn-ea"/>
              </a:rPr>
              <a:t>在组合逻辑（硬连逻辑）控制器中，微命令（控制信号）是由组合逻辑电路产生的。产生微命令的逻辑条件有</a:t>
            </a:r>
            <a:r>
              <a:rPr lang="zh-CN" altLang="en-US" noProof="0" dirty="0">
                <a:latin typeface="+mn-ea"/>
                <a:ea typeface="+mn-ea"/>
                <a:sym typeface="+mn-ea"/>
              </a:rPr>
              <a:t>：</a:t>
            </a:r>
            <a:r>
              <a:rPr lang="zh-CN" altLang="zh-CN" noProof="0" dirty="0">
                <a:solidFill>
                  <a:srgbClr val="0000CC"/>
                </a:solidFill>
                <a:latin typeface="+mn-ea"/>
                <a:ea typeface="+mn-ea"/>
                <a:sym typeface="+mn-ea"/>
              </a:rPr>
              <a:t>工作周期、节拍、定时脉冲，以及操作码、寻址方式、寄存器号、</a:t>
            </a:r>
            <a:r>
              <a:rPr lang="en-US" altLang="zh-CN" noProof="0" dirty="0">
                <a:solidFill>
                  <a:srgbClr val="0000CC"/>
                </a:solidFill>
                <a:latin typeface="+mn-ea"/>
                <a:ea typeface="+mn-ea"/>
                <a:sym typeface="+mn-ea"/>
              </a:rPr>
              <a:t>PSW</a:t>
            </a:r>
            <a:r>
              <a:rPr lang="zh-CN" altLang="zh-CN" noProof="0" dirty="0">
                <a:solidFill>
                  <a:srgbClr val="0000CC"/>
                </a:solidFill>
                <a:latin typeface="+mn-ea"/>
                <a:ea typeface="+mn-ea"/>
                <a:sym typeface="+mn-ea"/>
              </a:rPr>
              <a:t>状态、中断请求、</a:t>
            </a:r>
            <a:r>
              <a:rPr lang="en-US" altLang="zh-CN" noProof="0" dirty="0">
                <a:solidFill>
                  <a:srgbClr val="0000CC"/>
                </a:solidFill>
                <a:latin typeface="+mn-ea"/>
                <a:ea typeface="+mn-ea"/>
                <a:sym typeface="+mn-ea"/>
              </a:rPr>
              <a:t>DMA</a:t>
            </a:r>
            <a:r>
              <a:rPr lang="zh-CN" altLang="zh-CN" noProof="0" dirty="0">
                <a:solidFill>
                  <a:srgbClr val="0000CC"/>
                </a:solidFill>
                <a:latin typeface="+mn-ea"/>
                <a:ea typeface="+mn-ea"/>
                <a:sym typeface="+mn-ea"/>
              </a:rPr>
              <a:t>请求</a:t>
            </a:r>
            <a:r>
              <a:rPr lang="zh-CN" altLang="zh-CN" noProof="0" dirty="0">
                <a:latin typeface="+mn-ea"/>
                <a:ea typeface="+mn-ea"/>
                <a:sym typeface="+mn-ea"/>
              </a:rPr>
              <a:t>等。在给出</a:t>
            </a:r>
            <a:r>
              <a:rPr lang="zh-CN" altLang="zh-CN" noProof="0" dirty="0">
                <a:solidFill>
                  <a:srgbClr val="FF0000"/>
                </a:solidFill>
                <a:latin typeface="+mn-ea"/>
                <a:ea typeface="+mn-ea"/>
                <a:sym typeface="+mn-ea"/>
              </a:rPr>
              <a:t>全部指令的流程图</a:t>
            </a:r>
            <a:r>
              <a:rPr lang="zh-CN" altLang="zh-CN" noProof="0" dirty="0">
                <a:solidFill>
                  <a:schemeClr val="tx1"/>
                </a:solidFill>
                <a:latin typeface="+mn-ea"/>
                <a:ea typeface="+mn-ea"/>
                <a:sym typeface="+mn-ea"/>
              </a:rPr>
              <a:t>和</a:t>
            </a:r>
            <a:r>
              <a:rPr lang="zh-CN" altLang="zh-CN" noProof="0" dirty="0">
                <a:solidFill>
                  <a:srgbClr val="FF0000"/>
                </a:solidFill>
                <a:latin typeface="+mn-ea"/>
                <a:ea typeface="+mn-ea"/>
                <a:sym typeface="+mn-ea"/>
              </a:rPr>
              <a:t>微操作时间表后</a:t>
            </a:r>
            <a:r>
              <a:rPr lang="zh-CN" altLang="zh-CN" noProof="0" dirty="0">
                <a:latin typeface="+mn-ea"/>
                <a:ea typeface="+mn-ea"/>
                <a:sym typeface="+mn-ea"/>
              </a:rPr>
              <a:t>，通过</a:t>
            </a:r>
            <a:r>
              <a:rPr lang="zh-CN" altLang="zh-CN" noProof="0" dirty="0">
                <a:solidFill>
                  <a:srgbClr val="FF0000"/>
                </a:solidFill>
                <a:latin typeface="+mn-ea"/>
                <a:ea typeface="+mn-ea"/>
                <a:sym typeface="+mn-ea"/>
              </a:rPr>
              <a:t>对它们进行综合分析</a:t>
            </a:r>
            <a:r>
              <a:rPr lang="zh-CN" altLang="zh-CN" noProof="0" dirty="0">
                <a:latin typeface="+mn-ea"/>
                <a:ea typeface="+mn-ea"/>
                <a:sym typeface="+mn-ea"/>
              </a:rPr>
              <a:t>，就可列出各个微命令的逻辑表达式。</a:t>
            </a:r>
            <a:endParaRPr lang="zh-CN" altLang="en-US"/>
          </a:p>
        </p:txBody>
      </p:sp>
      <p:sp>
        <p:nvSpPr>
          <p:cNvPr id="2" name="文本框 1"/>
          <p:cNvSpPr txBox="1"/>
          <p:nvPr/>
        </p:nvSpPr>
        <p:spPr>
          <a:xfrm>
            <a:off x="1259840" y="5819140"/>
            <a:ext cx="4565650" cy="82994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nchor="t">
            <a:spAutoFit/>
          </a:bodyPr>
          <a:p>
            <a:pPr>
              <a:lnSpc>
                <a:spcPct val="120000"/>
              </a:lnSpc>
              <a:spcBef>
                <a:spcPts val="50"/>
              </a:spcBef>
              <a:spcAft>
                <a:spcPts val="0"/>
              </a:spcAft>
            </a:pPr>
            <a:r>
              <a:rPr lang="zh-CN">
                <a:solidFill>
                  <a:schemeClr val="tx1"/>
                </a:solidFill>
                <a:latin typeface="Times New Roman" panose="02020603050405020304" pitchFamily="18" charset="0"/>
                <a:ea typeface="宋体" panose="02010600030101010101" pitchFamily="2" charset="-122"/>
                <a:sym typeface="+mn-ea"/>
              </a:rPr>
              <a:t>所有</a:t>
            </a:r>
            <a:r>
              <a:rPr lang="zh-CN">
                <a:solidFill>
                  <a:srgbClr val="C00000"/>
                </a:solidFill>
                <a:latin typeface="Times New Roman" panose="02020603050405020304" pitchFamily="18" charset="0"/>
                <a:ea typeface="宋体" panose="02010600030101010101" pitchFamily="2" charset="-122"/>
                <a:sym typeface="+mn-ea"/>
              </a:rPr>
              <a:t>产生微命令</a:t>
            </a:r>
            <a:r>
              <a:rPr lang="zh-CN">
                <a:solidFill>
                  <a:schemeClr val="tx1"/>
                </a:solidFill>
                <a:latin typeface="Times New Roman" panose="02020603050405020304" pitchFamily="18" charset="0"/>
                <a:ea typeface="宋体" panose="02010600030101010101" pitchFamily="2" charset="-122"/>
                <a:sym typeface="+mn-ea"/>
              </a:rPr>
              <a:t>的</a:t>
            </a:r>
            <a:r>
              <a:rPr lang="zh-CN">
                <a:solidFill>
                  <a:srgbClr val="C00000"/>
                </a:solidFill>
                <a:latin typeface="Times New Roman" panose="02020603050405020304" pitchFamily="18" charset="0"/>
                <a:ea typeface="宋体" panose="02010600030101010101" pitchFamily="2" charset="-122"/>
                <a:sym typeface="+mn-ea"/>
              </a:rPr>
              <a:t>组合逻辑电路</a:t>
            </a:r>
            <a:r>
              <a:rPr lang="zh-CN">
                <a:solidFill>
                  <a:srgbClr val="000000"/>
                </a:solidFill>
                <a:latin typeface="Times New Roman" panose="02020603050405020304" pitchFamily="18" charset="0"/>
                <a:ea typeface="宋体" panose="02010600030101010101" pitchFamily="2" charset="-122"/>
                <a:sym typeface="+mn-ea"/>
              </a:rPr>
              <a:t>就构成了</a:t>
            </a:r>
            <a:r>
              <a:rPr lang="zh-CN">
                <a:solidFill>
                  <a:srgbClr val="C00000"/>
                </a:solidFill>
                <a:latin typeface="Times New Roman" panose="02020603050405020304" pitchFamily="18" charset="0"/>
                <a:ea typeface="宋体" panose="02010600030101010101" pitchFamily="2" charset="-122"/>
                <a:sym typeface="+mn-ea"/>
              </a:rPr>
              <a:t>微操作信号发生器。</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7525"/>
                                        </p:tgtEl>
                                        <p:attrNameLst>
                                          <p:attrName>style.visibility</p:attrName>
                                        </p:attrNameLst>
                                      </p:cBhvr>
                                      <p:to>
                                        <p:strVal val="visible"/>
                                      </p:to>
                                    </p:set>
                                    <p:animEffect transition="in" filter="randombar(horizontal)">
                                      <p:cBhvr>
                                        <p:cTn id="7" dur="500"/>
                                        <p:tgtEl>
                                          <p:spTgt spid="10752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7526"/>
                                        </p:tgtEl>
                                        <p:attrNameLst>
                                          <p:attrName>style.visibility</p:attrName>
                                        </p:attrNameLst>
                                      </p:cBhvr>
                                      <p:to>
                                        <p:strVal val="visible"/>
                                      </p:to>
                                    </p:set>
                                    <p:animEffect transition="in" filter="checkerboard(across)">
                                      <p:cBhvr>
                                        <p:cTn id="12" dur="500"/>
                                        <p:tgtEl>
                                          <p:spTgt spid="107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5" grpId="0"/>
      <p:bldP spid="107526"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1"/>
          <p:cNvSpPr>
            <a:spLocks noChangeArrowheads="1"/>
          </p:cNvSpPr>
          <p:nvPr/>
        </p:nvSpPr>
        <p:spPr bwMode="auto">
          <a:xfrm flipH="1">
            <a:off x="227648" y="977425"/>
            <a:ext cx="8785225" cy="574167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8575">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1568" bIns="101568" anchor="ctr">
            <a:spAutoFit/>
          </a:bodyPr>
          <a:lstStyle/>
          <a:p>
            <a:pPr marL="0" marR="0" lvl="0" indent="0" algn="l" defTabSz="914400" rtl="0" eaLnBrk="0" fontAlgn="base" latinLnBrk="0" hangingPunct="0">
              <a:lnSpc>
                <a:spcPct val="150000"/>
              </a:lnSpc>
              <a:spcBef>
                <a:spcPct val="0"/>
              </a:spcBef>
              <a:spcAft>
                <a:spcPct val="0"/>
              </a:spcAft>
              <a:buClrTx/>
              <a:buSzTx/>
              <a:buFontTx/>
              <a:buNone/>
              <a:defRPr/>
            </a:pPr>
            <a:endParaRPr kumimoji="0" lang="en-US" altLang="zh-CN" sz="2400" b="1" i="0" u="none" strike="noStrike" kern="1200" cap="none" spc="0" normalizeH="0" baseline="0" noProof="0" dirty="0">
              <a:ln>
                <a:noFill/>
              </a:ln>
              <a:solidFill>
                <a:srgbClr val="000000"/>
              </a:solidFill>
              <a:effectLst/>
              <a:uLnTx/>
              <a:uFillTx/>
              <a:latin typeface="+mn-ea"/>
              <a:ea typeface="+mn-ea"/>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dirty="0">
                <a:ln>
                  <a:noFill/>
                </a:ln>
                <a:solidFill>
                  <a:srgbClr val="000000"/>
                </a:solidFill>
                <a:effectLst/>
                <a:uLnTx/>
                <a:uFillTx/>
                <a:latin typeface="+mn-ea"/>
                <a:ea typeface="+mn-ea"/>
                <a:cs typeface="Times New Roman" panose="02020603050405020304" pitchFamily="18" charset="0"/>
              </a:rPr>
              <a:t>用逻辑门电路产生微命令的，其速度主要取决于电路延迟，因此高性能微处理器，如</a:t>
            </a:r>
            <a:r>
              <a:rPr kumimoji="0" lang="en-US" altLang="zh-CN" sz="2400" b="1" i="0" u="none" strike="noStrike" kern="1200" cap="none" spc="0" normalizeH="0" baseline="0" noProof="0" dirty="0">
                <a:ln>
                  <a:noFill/>
                </a:ln>
                <a:solidFill>
                  <a:srgbClr val="000000"/>
                </a:solidFill>
                <a:effectLst/>
                <a:uLnTx/>
                <a:uFillTx/>
                <a:latin typeface="+mn-ea"/>
                <a:ea typeface="+mn-ea"/>
                <a:cs typeface="Times New Roman" panose="02020603050405020304" pitchFamily="18" charset="0"/>
              </a:rPr>
              <a:t>RISC</a:t>
            </a:r>
            <a:r>
              <a:rPr kumimoji="0" lang="zh-CN" altLang="en-US" sz="2400" b="1" i="0" u="none" strike="noStrike" kern="1200" cap="none" spc="0" normalizeH="0" baseline="0" noProof="0" dirty="0">
                <a:ln>
                  <a:noFill/>
                </a:ln>
                <a:solidFill>
                  <a:srgbClr val="000000"/>
                </a:solidFill>
                <a:effectLst/>
                <a:uLnTx/>
                <a:uFillTx/>
                <a:latin typeface="+mn-ea"/>
                <a:ea typeface="+mn-ea"/>
                <a:cs typeface="Times New Roman" panose="02020603050405020304" pitchFamily="18" charset="0"/>
              </a:rPr>
              <a:t>处理器中，常采用这种</a:t>
            </a:r>
            <a:r>
              <a:rPr kumimoji="0" lang="zh-CN" altLang="en-US" sz="2400" b="1" i="0" u="none" strike="noStrike" kern="1200" cap="none" spc="0" normalizeH="0" baseline="0" noProof="0" dirty="0">
                <a:ln>
                  <a:noFill/>
                </a:ln>
                <a:solidFill>
                  <a:srgbClr val="C00000"/>
                </a:solidFill>
                <a:effectLst/>
                <a:uLnTx/>
                <a:uFillTx/>
                <a:latin typeface="+mn-ea"/>
                <a:ea typeface="+mn-ea"/>
                <a:cs typeface="Times New Roman" panose="02020603050405020304" pitchFamily="18" charset="0"/>
              </a:rPr>
              <a:t>速度较快</a:t>
            </a:r>
            <a:r>
              <a:rPr kumimoji="0" lang="zh-CN" altLang="en-US" sz="2400" b="1" i="0" u="none" strike="noStrike" kern="1200" cap="none" spc="0" normalizeH="0" baseline="0" noProof="0" dirty="0">
                <a:ln>
                  <a:noFill/>
                </a:ln>
                <a:solidFill>
                  <a:srgbClr val="000000"/>
                </a:solidFill>
                <a:effectLst/>
                <a:uLnTx/>
                <a:uFillTx/>
                <a:latin typeface="+mn-ea"/>
                <a:ea typeface="+mn-ea"/>
                <a:cs typeface="Times New Roman" panose="02020603050405020304" pitchFamily="18" charset="0"/>
              </a:rPr>
              <a:t>的硬连控制方式。</a:t>
            </a:r>
            <a:endParaRPr kumimoji="0" lang="en-US" altLang="zh-CN" sz="2400" b="1" i="0" u="none" strike="noStrike" kern="1200" cap="none" spc="0" normalizeH="0" baseline="0" noProof="0" dirty="0">
              <a:ln>
                <a:noFill/>
              </a:ln>
              <a:solidFill>
                <a:srgbClr val="000000"/>
              </a:solidFill>
              <a:effectLst/>
              <a:uLnTx/>
              <a:uFillTx/>
              <a:latin typeface="+mn-ea"/>
              <a:ea typeface="+mn-ea"/>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dirty="0">
                <a:ln>
                  <a:noFill/>
                </a:ln>
                <a:solidFill>
                  <a:srgbClr val="000000"/>
                </a:solidFill>
                <a:effectLst/>
                <a:uLnTx/>
                <a:uFillTx/>
                <a:latin typeface="+mn-ea"/>
                <a:ea typeface="+mn-ea"/>
                <a:cs typeface="Times New Roman" panose="02020603050405020304" pitchFamily="18" charset="0"/>
              </a:rPr>
              <a:t>产生微命令的门电路所需的逻辑形态很不规整，设计效率较低，检查调试较困难。且设计结果用印制电路板（硬连逻辑）固定下来以后，就</a:t>
            </a:r>
            <a:r>
              <a:rPr kumimoji="0" lang="zh-CN" altLang="en-US" sz="2400" b="1" i="0" u="none" strike="noStrike" kern="1200" cap="none" spc="0" normalizeH="0" baseline="0" noProof="0" dirty="0">
                <a:ln>
                  <a:noFill/>
                </a:ln>
                <a:solidFill>
                  <a:srgbClr val="C00000"/>
                </a:solidFill>
                <a:effectLst/>
                <a:uLnTx/>
                <a:uFillTx/>
                <a:latin typeface="+mn-ea"/>
                <a:ea typeface="+mn-ea"/>
                <a:cs typeface="Times New Roman" panose="02020603050405020304" pitchFamily="18" charset="0"/>
              </a:rPr>
              <a:t>很难再修改与扩展</a:t>
            </a:r>
            <a:r>
              <a:rPr kumimoji="0" lang="zh-CN" altLang="en-US" sz="2400" b="1" i="0" u="none" strike="noStrike" kern="1200" cap="none" spc="0" normalizeH="0" baseline="0" noProof="0" dirty="0">
                <a:ln>
                  <a:noFill/>
                </a:ln>
                <a:solidFill>
                  <a:srgbClr val="000000"/>
                </a:solidFill>
                <a:effectLst/>
                <a:uLnTx/>
                <a:uFillTx/>
                <a:latin typeface="+mn-ea"/>
                <a:ea typeface="+mn-ea"/>
                <a:cs typeface="Times New Roman" panose="02020603050405020304" pitchFamily="18" charset="0"/>
              </a:rPr>
              <a:t>。解决这种问题的方法是采用</a:t>
            </a:r>
            <a:r>
              <a:rPr kumimoji="0" lang="zh-CN" altLang="en-US" sz="2400" b="1" i="0" u="none" strike="noStrike" kern="1200" cap="none" spc="0" normalizeH="0" baseline="0" noProof="0" dirty="0">
                <a:ln>
                  <a:noFill/>
                </a:ln>
                <a:solidFill>
                  <a:srgbClr val="C00000"/>
                </a:solidFill>
                <a:effectLst/>
                <a:uLnTx/>
                <a:uFillTx/>
                <a:latin typeface="+mn-ea"/>
                <a:ea typeface="+mn-ea"/>
                <a:cs typeface="Times New Roman" panose="02020603050405020304" pitchFamily="18" charset="0"/>
              </a:rPr>
              <a:t>微程序控制方式</a:t>
            </a:r>
            <a:r>
              <a:rPr kumimoji="0" lang="zh-CN" altLang="en-US" sz="2400" b="1" i="0" u="none" strike="noStrike" kern="1200" cap="none" spc="0" normalizeH="0" baseline="0" noProof="0" dirty="0">
                <a:ln>
                  <a:noFill/>
                </a:ln>
                <a:solidFill>
                  <a:srgbClr val="000000"/>
                </a:solidFill>
                <a:effectLst/>
                <a:uLnTx/>
                <a:uFillTx/>
                <a:latin typeface="+mn-ea"/>
                <a:ea typeface="+mn-ea"/>
                <a:cs typeface="Times New Roman" panose="02020603050405020304" pitchFamily="18" charset="0"/>
              </a:rPr>
              <a:t>，将程序技术引入到</a:t>
            </a:r>
            <a:r>
              <a:rPr kumimoji="0" lang="en-US" altLang="zh-CN" sz="2400" b="1" i="0" u="none" strike="noStrike" kern="1200" cap="none" spc="0" normalizeH="0" baseline="0" noProof="0" dirty="0">
                <a:ln>
                  <a:noFill/>
                </a:ln>
                <a:solidFill>
                  <a:srgbClr val="000000"/>
                </a:solidFill>
                <a:effectLst/>
                <a:uLnTx/>
                <a:uFillTx/>
                <a:latin typeface="+mn-ea"/>
                <a:ea typeface="+mn-ea"/>
                <a:cs typeface="Times New Roman" panose="02020603050405020304" pitchFamily="18" charset="0"/>
              </a:rPr>
              <a:t>CPU</a:t>
            </a:r>
            <a:r>
              <a:rPr kumimoji="0" lang="zh-CN" altLang="en-US" sz="2400" b="1" i="0" u="none" strike="noStrike" kern="1200" cap="none" spc="0" normalizeH="0" baseline="0" noProof="0" dirty="0">
                <a:ln>
                  <a:noFill/>
                </a:ln>
                <a:solidFill>
                  <a:srgbClr val="000000"/>
                </a:solidFill>
                <a:effectLst/>
                <a:uLnTx/>
                <a:uFillTx/>
                <a:latin typeface="+mn-ea"/>
                <a:ea typeface="+mn-ea"/>
                <a:cs typeface="Times New Roman" panose="02020603050405020304" pitchFamily="18" charset="0"/>
              </a:rPr>
              <a:t>的构成级，即像编制程序那样编制微命令序列，从而使设计规整化，并易于修改。</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p:txBody>
      </p:sp>
      <p:sp>
        <p:nvSpPr>
          <p:cNvPr id="5" name="Rectangle 2"/>
          <p:cNvSpPr/>
          <p:nvPr/>
        </p:nvSpPr>
        <p:spPr>
          <a:xfrm>
            <a:off x="227965" y="548641"/>
            <a:ext cx="4876165" cy="694055"/>
          </a:xfrm>
          <a:prstGeom prst="rect">
            <a:avLst/>
          </a:prstGeom>
          <a:noFill/>
          <a:ln w="28575">
            <a:noFill/>
          </a:ln>
        </p:spPr>
        <p:txBody>
          <a:bodyPr wrap="none" tIns="101568" bIns="101568"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l" eaLnBrk="1" hangingPunct="1">
              <a:spcBef>
                <a:spcPct val="0"/>
              </a:spcBef>
              <a:buNone/>
            </a:pPr>
            <a:r>
              <a:rPr lang="en-US" altLang="zh-CN" b="1" dirty="0"/>
              <a:t>3.4.5  </a:t>
            </a:r>
            <a:r>
              <a:rPr lang="zh-CN" altLang="en-US" b="1" noProof="0" dirty="0">
                <a:ln>
                  <a:noFill/>
                </a:ln>
                <a:solidFill>
                  <a:srgbClr val="000000"/>
                </a:solidFill>
                <a:effectLst/>
                <a:uLnTx/>
                <a:uFillTx/>
                <a:latin typeface="+mn-ea"/>
                <a:cs typeface="Times New Roman" panose="02020603050405020304" pitchFamily="18" charset="0"/>
                <a:sym typeface="+mn-ea"/>
              </a:rPr>
              <a:t>组合逻辑控制器特点</a:t>
            </a:r>
            <a:endParaRPr lang="en-US" altLang="zh-CN"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Rectangle 2"/>
          <p:cNvSpPr/>
          <p:nvPr/>
        </p:nvSpPr>
        <p:spPr>
          <a:xfrm>
            <a:off x="1689100" y="-57150"/>
            <a:ext cx="5518150" cy="965200"/>
          </a:xfrm>
          <a:prstGeom prst="rect">
            <a:avLst/>
          </a:prstGeom>
          <a:noFill/>
          <a:ln w="28575">
            <a:noFill/>
          </a:ln>
        </p:spPr>
        <p:txBody>
          <a:bodyPr wrap="none" tIns="177744" bIns="177744" anchor="ctr" anchorCtr="0">
            <a:spAutoFit/>
          </a:bodyPr>
          <a:p>
            <a:pPr>
              <a:spcBef>
                <a:spcPct val="0"/>
              </a:spcBef>
            </a:pPr>
            <a:r>
              <a:rPr lang="en-US" altLang="zh-CN" sz="4000" dirty="0">
                <a:latin typeface="黑体" panose="02010609060101010101" pitchFamily="49" charset="-122"/>
                <a:ea typeface="黑体" panose="02010609060101010101" pitchFamily="49" charset="-122"/>
              </a:rPr>
              <a:t>3.5  </a:t>
            </a:r>
            <a:r>
              <a:rPr lang="zh-CN" altLang="en-US" sz="4000" dirty="0">
                <a:latin typeface="黑体" panose="02010609060101010101" pitchFamily="49" charset="-122"/>
                <a:ea typeface="黑体" panose="02010609060101010101" pitchFamily="49" charset="-122"/>
              </a:rPr>
              <a:t>微程序控制器原理</a:t>
            </a:r>
            <a:endParaRPr lang="zh-CN" altLang="en-US" sz="4000" dirty="0">
              <a:latin typeface="黑体" panose="02010609060101010101" pitchFamily="49" charset="-122"/>
              <a:ea typeface="黑体" panose="02010609060101010101" pitchFamily="49" charset="-122"/>
            </a:endParaRPr>
          </a:p>
        </p:txBody>
      </p:sp>
      <p:sp>
        <p:nvSpPr>
          <p:cNvPr id="108547" name="Rectangle 3"/>
          <p:cNvSpPr/>
          <p:nvPr/>
        </p:nvSpPr>
        <p:spPr>
          <a:xfrm>
            <a:off x="0" y="877888"/>
            <a:ext cx="9144000" cy="884237"/>
          </a:xfrm>
          <a:prstGeom prst="rect">
            <a:avLst/>
          </a:prstGeom>
          <a:noFill/>
          <a:ln w="28575">
            <a:noFill/>
          </a:ln>
        </p:spPr>
        <p:txBody>
          <a:bodyPr anchor="ctr" anchorCtr="0">
            <a:spAutoFit/>
          </a:bodyPr>
          <a:p>
            <a:pPr>
              <a:spcBef>
                <a:spcPct val="0"/>
              </a:spcBef>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有些</a:t>
            </a:r>
            <a:r>
              <a:rPr lang="en-US" altLang="zh-CN" sz="2400" dirty="0">
                <a:latin typeface="宋体" panose="02010600030101010101" pitchFamily="2" charset="-122"/>
                <a:ea typeface="宋体" panose="02010600030101010101" pitchFamily="2" charset="-122"/>
              </a:rPr>
              <a:t>CPU</a:t>
            </a:r>
            <a:r>
              <a:rPr lang="zh-CN" altLang="en-US" sz="2400" dirty="0">
                <a:latin typeface="宋体" panose="02010600030101010101" pitchFamily="2" charset="-122"/>
                <a:ea typeface="宋体" panose="02010600030101010101" pitchFamily="2" charset="-122"/>
              </a:rPr>
              <a:t>采用微程序控制方式来产生微命令，相应的控制器称为</a:t>
            </a:r>
            <a:r>
              <a:rPr lang="zh-CN" altLang="en-US" sz="2800" dirty="0">
                <a:solidFill>
                  <a:srgbClr val="3333FF"/>
                </a:solidFill>
                <a:latin typeface="宋体" panose="02010600030101010101" pitchFamily="2" charset="-122"/>
                <a:ea typeface="宋体" panose="02010600030101010101" pitchFamily="2" charset="-122"/>
              </a:rPr>
              <a:t>微程序控制器</a:t>
            </a:r>
            <a:r>
              <a:rPr lang="zh-CN" altLang="en-US" sz="2400" dirty="0">
                <a:latin typeface="宋体" panose="02010600030101010101" pitchFamily="2" charset="-122"/>
                <a:ea typeface="宋体" panose="02010600030101010101" pitchFamily="2" charset="-122"/>
              </a:rPr>
              <a:t>。 </a:t>
            </a:r>
            <a:endParaRPr lang="zh-CN" altLang="en-US" sz="2400" dirty="0">
              <a:latin typeface="宋体" panose="02010600030101010101" pitchFamily="2" charset="-122"/>
              <a:ea typeface="宋体" panose="02010600030101010101" pitchFamily="2" charset="-122"/>
            </a:endParaRPr>
          </a:p>
        </p:txBody>
      </p:sp>
      <p:sp>
        <p:nvSpPr>
          <p:cNvPr id="108548" name="Text Box 4"/>
          <p:cNvSpPr txBox="1"/>
          <p:nvPr/>
        </p:nvSpPr>
        <p:spPr>
          <a:xfrm>
            <a:off x="0" y="2060575"/>
            <a:ext cx="6119813" cy="579438"/>
          </a:xfrm>
          <a:prstGeom prst="rect">
            <a:avLst/>
          </a:prstGeom>
          <a:noFill/>
          <a:ln w="28575">
            <a:noFill/>
          </a:ln>
        </p:spPr>
        <p:txBody>
          <a:bodyPr anchor="t" anchorCtr="0">
            <a:spAutoFit/>
          </a:bodyPr>
          <a:p>
            <a:pPr algn="just"/>
            <a:r>
              <a:rPr lang="en-US" altLang="zh-CN" sz="3200" dirty="0">
                <a:latin typeface="黑体" panose="02010609060101010101" pitchFamily="49" charset="-122"/>
                <a:ea typeface="黑体" panose="02010609060101010101" pitchFamily="49" charset="-122"/>
              </a:rPr>
              <a:t>1</a:t>
            </a:r>
            <a:r>
              <a:rPr lang="zh-CN" altLang="en-US" sz="3200" dirty="0">
                <a:latin typeface="黑体" panose="02010609060101010101" pitchFamily="49" charset="-122"/>
                <a:ea typeface="黑体" panose="02010609060101010101" pitchFamily="49" charset="-122"/>
              </a:rPr>
              <a:t>．微程序控制方式的基本思想</a:t>
            </a:r>
            <a:endParaRPr lang="zh-CN" altLang="en-US" sz="3200" dirty="0">
              <a:latin typeface="黑体" panose="02010609060101010101" pitchFamily="49" charset="-122"/>
              <a:ea typeface="黑体" panose="02010609060101010101" pitchFamily="49" charset="-122"/>
            </a:endParaRPr>
          </a:p>
        </p:txBody>
      </p:sp>
      <p:sp>
        <p:nvSpPr>
          <p:cNvPr id="108549" name="Rectangle 5"/>
          <p:cNvSpPr/>
          <p:nvPr/>
        </p:nvSpPr>
        <p:spPr>
          <a:xfrm>
            <a:off x="414338" y="2636838"/>
            <a:ext cx="8621712" cy="946150"/>
          </a:xfrm>
          <a:prstGeom prst="rect">
            <a:avLst/>
          </a:prstGeom>
          <a:noFill/>
          <a:ln w="28575">
            <a:noFill/>
          </a:ln>
        </p:spPr>
        <p:txBody>
          <a:bodyPr anchor="t" anchorCtr="0">
            <a:spAutoFit/>
          </a:bodyPr>
          <a:p>
            <a:r>
              <a:rPr lang="en-US" altLang="en-US"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将机器指令分解为基本的</a:t>
            </a:r>
            <a:r>
              <a:rPr lang="zh-CN" altLang="en-US" sz="2800" dirty="0">
                <a:solidFill>
                  <a:srgbClr val="3333FF"/>
                </a:solidFill>
                <a:latin typeface="宋体" panose="02010600030101010101" pitchFamily="2" charset="-122"/>
                <a:ea typeface="宋体" panose="02010600030101010101" pitchFamily="2" charset="-122"/>
              </a:rPr>
              <a:t>微命令序列</a:t>
            </a:r>
            <a:r>
              <a:rPr lang="zh-CN" altLang="en-US" sz="2400" dirty="0">
                <a:latin typeface="宋体" panose="02010600030101010101" pitchFamily="2" charset="-122"/>
                <a:ea typeface="宋体" panose="02010600030101010101" pitchFamily="2" charset="-122"/>
              </a:rPr>
              <a:t>，用</a:t>
            </a:r>
            <a:r>
              <a:rPr lang="zh-CN" altLang="en-US" sz="2800" dirty="0">
                <a:solidFill>
                  <a:srgbClr val="3333FF"/>
                </a:solidFill>
                <a:latin typeface="宋体" panose="02010600030101010101" pitchFamily="2" charset="-122"/>
                <a:ea typeface="宋体" panose="02010600030101010101" pitchFamily="2" charset="-122"/>
              </a:rPr>
              <a:t>二进制代码</a:t>
            </a:r>
            <a:r>
              <a:rPr lang="zh-CN" altLang="en-US" sz="2400" dirty="0">
                <a:latin typeface="宋体" panose="02010600030101010101" pitchFamily="2" charset="-122"/>
                <a:ea typeface="宋体" panose="02010600030101010101" pitchFamily="2" charset="-122"/>
              </a:rPr>
              <a:t>表示这些微命令，并编成</a:t>
            </a:r>
            <a:r>
              <a:rPr lang="zh-CN" altLang="en-US" sz="2400" dirty="0">
                <a:solidFill>
                  <a:srgbClr val="C00000"/>
                </a:solidFill>
                <a:latin typeface="宋体" panose="02010600030101010101" pitchFamily="2" charset="-122"/>
                <a:ea typeface="宋体" panose="02010600030101010101" pitchFamily="2" charset="-122"/>
              </a:rPr>
              <a:t>微指令</a:t>
            </a:r>
            <a:r>
              <a:rPr lang="zh-CN" altLang="en-US" sz="2400" dirty="0">
                <a:latin typeface="宋体" panose="02010600030101010101" pitchFamily="2" charset="-122"/>
                <a:ea typeface="宋体" panose="02010600030101010101" pitchFamily="2" charset="-122"/>
              </a:rPr>
              <a:t>，多条微指令再形成</a:t>
            </a:r>
            <a:r>
              <a:rPr lang="zh-CN" altLang="en-US" sz="2800" dirty="0">
                <a:solidFill>
                  <a:srgbClr val="C00000"/>
                </a:solidFill>
                <a:latin typeface="宋体" panose="02010600030101010101" pitchFamily="2" charset="-122"/>
                <a:ea typeface="宋体" panose="02010600030101010101" pitchFamily="2" charset="-122"/>
              </a:rPr>
              <a:t>微程序</a:t>
            </a:r>
            <a:r>
              <a:rPr lang="zh-CN" altLang="en-US"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p:txBody>
      </p:sp>
      <p:sp>
        <p:nvSpPr>
          <p:cNvPr id="108550" name="Text Box 6"/>
          <p:cNvSpPr txBox="1"/>
          <p:nvPr/>
        </p:nvSpPr>
        <p:spPr>
          <a:xfrm>
            <a:off x="360363" y="3617913"/>
            <a:ext cx="8675687" cy="1249362"/>
          </a:xfrm>
          <a:prstGeom prst="rect">
            <a:avLst/>
          </a:prstGeom>
          <a:noFill/>
          <a:ln w="28575">
            <a:noFill/>
          </a:ln>
        </p:spPr>
        <p:txBody>
          <a:bodyPr anchor="t" anchorCtr="0">
            <a:spAutoFit/>
          </a:bodyPr>
          <a:p>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）一条</a:t>
            </a:r>
            <a:r>
              <a:rPr lang="zh-CN" altLang="en-US" sz="2400" dirty="0">
                <a:solidFill>
                  <a:srgbClr val="C00000"/>
                </a:solidFill>
                <a:latin typeface="宋体" panose="02010600030101010101" pitchFamily="2" charset="-122"/>
                <a:ea typeface="宋体" panose="02010600030101010101" pitchFamily="2" charset="-122"/>
              </a:rPr>
              <a:t>微指令</a:t>
            </a:r>
            <a:r>
              <a:rPr lang="zh-CN" altLang="en-US" sz="2400" dirty="0">
                <a:latin typeface="宋体" panose="02010600030101010101" pitchFamily="2" charset="-122"/>
                <a:ea typeface="宋体" panose="02010600030101010101" pitchFamily="2" charset="-122"/>
              </a:rPr>
              <a:t>包含的微命令，控制实现</a:t>
            </a:r>
            <a:r>
              <a:rPr lang="zh-CN" altLang="en-US" sz="2800" dirty="0">
                <a:solidFill>
                  <a:srgbClr val="3333FF"/>
                </a:solidFill>
                <a:latin typeface="宋体" panose="02010600030101010101" pitchFamily="2" charset="-122"/>
                <a:ea typeface="宋体" panose="02010600030101010101" pitchFamily="2" charset="-122"/>
              </a:rPr>
              <a:t>一步</a:t>
            </a:r>
            <a:r>
              <a:rPr lang="zh-CN" altLang="en-US" sz="2400" dirty="0">
                <a:latin typeface="宋体" panose="02010600030101010101" pitchFamily="2" charset="-122"/>
                <a:ea typeface="宋体" panose="02010600030101010101" pitchFamily="2" charset="-122"/>
              </a:rPr>
              <a:t>（一个节拍）操作；若干条微指令组成的一小段微程序解释执行一条机器指令。</a:t>
            </a:r>
            <a:r>
              <a:rPr lang="zh-CN" altLang="en-US" sz="2400" dirty="0">
                <a:latin typeface="Arial" panose="020B0604020202020204" pitchFamily="34" charset="0"/>
                <a:ea typeface="黑体" panose="02010609060101010101" pitchFamily="49" charset="-122"/>
              </a:rPr>
              <a:t> </a:t>
            </a:r>
            <a:endParaRPr lang="zh-CN" altLang="en-US" sz="2400" dirty="0">
              <a:latin typeface="Arial" panose="020B0604020202020204" pitchFamily="34" charset="0"/>
              <a:ea typeface="黑体" panose="02010609060101010101" pitchFamily="49" charset="-122"/>
            </a:endParaRPr>
          </a:p>
        </p:txBody>
      </p:sp>
      <p:sp>
        <p:nvSpPr>
          <p:cNvPr id="108551" name="Rectangle 7"/>
          <p:cNvSpPr/>
          <p:nvPr/>
        </p:nvSpPr>
        <p:spPr>
          <a:xfrm>
            <a:off x="606425" y="6118225"/>
            <a:ext cx="7929563" cy="457200"/>
          </a:xfrm>
          <a:prstGeom prst="rect">
            <a:avLst/>
          </a:prstGeom>
          <a:noFill/>
          <a:ln w="28575">
            <a:noFill/>
          </a:ln>
        </p:spPr>
        <p:txBody>
          <a:bodyPr wrap="none" anchor="ctr" anchorCtr="0">
            <a:spAutoFit/>
          </a:bodyPr>
          <a:p>
            <a:pPr>
              <a:spcBef>
                <a:spcPct val="0"/>
              </a:spcBef>
            </a:pPr>
            <a:r>
              <a:rPr lang="en-US" altLang="zh-CN" sz="2400" dirty="0">
                <a:solidFill>
                  <a:srgbClr val="CB0101"/>
                </a:solidFill>
                <a:latin typeface="宋体" panose="02010600030101010101" pitchFamily="2" charset="-122"/>
                <a:ea typeface="宋体" panose="02010600030101010101" pitchFamily="2" charset="-122"/>
              </a:rPr>
              <a:t>CM</a:t>
            </a:r>
            <a:r>
              <a:rPr lang="zh-CN" altLang="en-US" sz="2400" dirty="0">
                <a:solidFill>
                  <a:srgbClr val="CB0101"/>
                </a:solidFill>
                <a:latin typeface="宋体" panose="02010600030101010101" pitchFamily="2" charset="-122"/>
                <a:ea typeface="宋体" panose="02010600030101010101" pitchFamily="2" charset="-122"/>
              </a:rPr>
              <a:t>中的微程序能解释执行整个指令系统的所有机器指令。</a:t>
            </a:r>
            <a:r>
              <a:rPr lang="zh-CN" altLang="en-US" sz="2400" dirty="0">
                <a:latin typeface="Arial" panose="020B0604020202020204" pitchFamily="34" charset="0"/>
                <a:ea typeface="黑体" panose="02010609060101010101" pitchFamily="49" charset="-122"/>
              </a:rPr>
              <a:t> </a:t>
            </a:r>
            <a:endParaRPr lang="zh-CN" altLang="en-US" sz="2400" dirty="0">
              <a:latin typeface="Arial" panose="020B0604020202020204" pitchFamily="34" charset="0"/>
              <a:ea typeface="黑体" panose="02010609060101010101" pitchFamily="49" charset="-122"/>
            </a:endParaRPr>
          </a:p>
        </p:txBody>
      </p:sp>
      <p:sp>
        <p:nvSpPr>
          <p:cNvPr id="2" name="矩形 1"/>
          <p:cNvSpPr/>
          <p:nvPr/>
        </p:nvSpPr>
        <p:spPr>
          <a:xfrm>
            <a:off x="209550" y="4867275"/>
            <a:ext cx="8724900" cy="1201738"/>
          </a:xfrm>
          <a:prstGeom prst="rect">
            <a:avLst/>
          </a:prstGeom>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将</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每条机器指令对应</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的</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一段微程序，在制造</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CPU</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时固化在</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CPU</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中的一个控制存储器（</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CM</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）中。当执行一条机器指令时，</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CPU</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依次从控制存储器</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CM</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中取微指令，从而产生微命令序列。</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8546"/>
                                        </p:tgtEl>
                                        <p:attrNameLst>
                                          <p:attrName>style.visibility</p:attrName>
                                        </p:attrNameLst>
                                      </p:cBhvr>
                                      <p:to>
                                        <p:strVal val="visible"/>
                                      </p:to>
                                    </p:set>
                                    <p:animEffect transition="in" filter="blinds(horizontal)">
                                      <p:cBhvr>
                                        <p:cTn id="7" dur="500"/>
                                        <p:tgtEl>
                                          <p:spTgt spid="10854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8547"/>
                                        </p:tgtEl>
                                        <p:attrNameLst>
                                          <p:attrName>style.visibility</p:attrName>
                                        </p:attrNameLst>
                                      </p:cBhvr>
                                      <p:to>
                                        <p:strVal val="visible"/>
                                      </p:to>
                                    </p:set>
                                    <p:animEffect transition="in" filter="checkerboard(across)">
                                      <p:cBhvr>
                                        <p:cTn id="12" dur="500"/>
                                        <p:tgtEl>
                                          <p:spTgt spid="10854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8548"/>
                                        </p:tgtEl>
                                        <p:attrNameLst>
                                          <p:attrName>style.visibility</p:attrName>
                                        </p:attrNameLst>
                                      </p:cBhvr>
                                      <p:to>
                                        <p:strVal val="visible"/>
                                      </p:to>
                                    </p:set>
                                    <p:animEffect transition="in" filter="blinds(horizontal)">
                                      <p:cBhvr>
                                        <p:cTn id="17" dur="500"/>
                                        <p:tgtEl>
                                          <p:spTgt spid="108548"/>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08549"/>
                                        </p:tgtEl>
                                        <p:attrNameLst>
                                          <p:attrName>style.visibility</p:attrName>
                                        </p:attrNameLst>
                                      </p:cBhvr>
                                      <p:to>
                                        <p:strVal val="visible"/>
                                      </p:to>
                                    </p:set>
                                    <p:animEffect transition="in" filter="randombar(horizontal)">
                                      <p:cBhvr>
                                        <p:cTn id="22" dur="500"/>
                                        <p:tgtEl>
                                          <p:spTgt spid="108549"/>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08550"/>
                                        </p:tgtEl>
                                        <p:attrNameLst>
                                          <p:attrName>style.visibility</p:attrName>
                                        </p:attrNameLst>
                                      </p:cBhvr>
                                      <p:to>
                                        <p:strVal val="visible"/>
                                      </p:to>
                                    </p:set>
                                    <p:animEffect transition="in" filter="randombar(horizontal)">
                                      <p:cBhvr>
                                        <p:cTn id="27" dur="500"/>
                                        <p:tgtEl>
                                          <p:spTgt spid="108550"/>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1085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p:bldP spid="108547" grpId="0"/>
      <p:bldP spid="108548" grpId="0"/>
      <p:bldP spid="108549" grpId="0"/>
      <p:bldP spid="108550" grpId="0"/>
      <p:bldP spid="108551"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09570" name="Object 2"/>
          <p:cNvGraphicFramePr>
            <a:graphicFrameLocks noChangeAspect="1"/>
          </p:cNvGraphicFramePr>
          <p:nvPr/>
        </p:nvGraphicFramePr>
        <p:xfrm>
          <a:off x="288925" y="285750"/>
          <a:ext cx="7991475" cy="3997325"/>
        </p:xfrm>
        <a:graphic>
          <a:graphicData uri="http://schemas.openxmlformats.org/presentationml/2006/ole">
            <mc:AlternateContent xmlns:mc="http://schemas.openxmlformats.org/markup-compatibility/2006">
              <mc:Choice xmlns:v="urn:schemas-microsoft-com:vml" Requires="v">
                <p:oleObj spid="_x0000_s3076" name="" r:id="rId1" imgW="7734935" imgH="3872865" progId="Visio.Drawing.11">
                  <p:embed/>
                </p:oleObj>
              </mc:Choice>
              <mc:Fallback>
                <p:oleObj name="" r:id="rId1" imgW="7734935" imgH="3872865" progId="Visio.Drawing.11">
                  <p:embed/>
                  <p:pic>
                    <p:nvPicPr>
                      <p:cNvPr id="0" name="图片 3075"/>
                      <p:cNvPicPr/>
                      <p:nvPr/>
                    </p:nvPicPr>
                    <p:blipFill>
                      <a:blip r:embed="rId2"/>
                      <a:stretch>
                        <a:fillRect/>
                      </a:stretch>
                    </p:blipFill>
                    <p:spPr>
                      <a:xfrm>
                        <a:off x="288925" y="285750"/>
                        <a:ext cx="7991475" cy="3997325"/>
                      </a:xfrm>
                      <a:prstGeom prst="rect">
                        <a:avLst/>
                      </a:prstGeom>
                      <a:noFill/>
                      <a:ln w="38100">
                        <a:noFill/>
                        <a:miter/>
                      </a:ln>
                    </p:spPr>
                  </p:pic>
                </p:oleObj>
              </mc:Fallback>
            </mc:AlternateContent>
          </a:graphicData>
        </a:graphic>
      </p:graphicFrame>
      <p:sp>
        <p:nvSpPr>
          <p:cNvPr id="109571" name="Text Box 3"/>
          <p:cNvSpPr txBox="1"/>
          <p:nvPr/>
        </p:nvSpPr>
        <p:spPr>
          <a:xfrm>
            <a:off x="1208088" y="1711325"/>
            <a:ext cx="1347787" cy="400050"/>
          </a:xfrm>
          <a:prstGeom prst="rect">
            <a:avLst/>
          </a:prstGeom>
          <a:noFill/>
          <a:ln w="28575">
            <a:noFill/>
          </a:ln>
        </p:spPr>
        <p:txBody>
          <a:bodyPr anchor="t" anchorCtr="0">
            <a:spAutoFit/>
          </a:bodyPr>
          <a:p>
            <a:r>
              <a:rPr lang="zh-CN" altLang="en-US" dirty="0">
                <a:solidFill>
                  <a:srgbClr val="3333FF"/>
                </a:solidFill>
                <a:latin typeface="Arial" panose="020B0604020202020204" pitchFamily="34" charset="0"/>
                <a:ea typeface="宋体" panose="02010600030101010101" pitchFamily="2" charset="-122"/>
              </a:rPr>
              <a:t>指令代码</a:t>
            </a:r>
            <a:endParaRPr lang="zh-CN" altLang="en-US" dirty="0">
              <a:solidFill>
                <a:srgbClr val="3333FF"/>
              </a:solidFill>
              <a:latin typeface="Arial" panose="020B0604020202020204" pitchFamily="34" charset="0"/>
              <a:ea typeface="宋体" panose="02010600030101010101" pitchFamily="2" charset="-122"/>
            </a:endParaRPr>
          </a:p>
        </p:txBody>
      </p:sp>
      <p:sp>
        <p:nvSpPr>
          <p:cNvPr id="109572" name="Text Box 4"/>
          <p:cNvSpPr txBox="1"/>
          <p:nvPr/>
        </p:nvSpPr>
        <p:spPr>
          <a:xfrm>
            <a:off x="1250950" y="2378075"/>
            <a:ext cx="1376363" cy="400050"/>
          </a:xfrm>
          <a:prstGeom prst="rect">
            <a:avLst/>
          </a:prstGeom>
          <a:noFill/>
          <a:ln w="28575">
            <a:noFill/>
          </a:ln>
        </p:spPr>
        <p:txBody>
          <a:bodyPr anchor="t" anchorCtr="0">
            <a:spAutoFit/>
          </a:bodyPr>
          <a:p>
            <a:r>
              <a:rPr lang="zh-CN" altLang="en-US" dirty="0">
                <a:solidFill>
                  <a:srgbClr val="3333FF"/>
                </a:solidFill>
                <a:latin typeface="Arial" panose="020B0604020202020204" pitchFamily="34" charset="0"/>
                <a:ea typeface="宋体" panose="02010600030101010101" pitchFamily="2" charset="-122"/>
              </a:rPr>
              <a:t>运行状态</a:t>
            </a:r>
            <a:endParaRPr lang="zh-CN" altLang="en-US" dirty="0">
              <a:solidFill>
                <a:srgbClr val="3333FF"/>
              </a:solidFill>
              <a:latin typeface="Arial" panose="020B0604020202020204" pitchFamily="34" charset="0"/>
              <a:ea typeface="宋体" panose="02010600030101010101" pitchFamily="2" charset="-122"/>
            </a:endParaRPr>
          </a:p>
        </p:txBody>
      </p:sp>
      <p:sp>
        <p:nvSpPr>
          <p:cNvPr id="109573" name="Text Box 5"/>
          <p:cNvSpPr txBox="1"/>
          <p:nvPr/>
        </p:nvSpPr>
        <p:spPr>
          <a:xfrm>
            <a:off x="5473700" y="4173538"/>
            <a:ext cx="2159000" cy="457200"/>
          </a:xfrm>
          <a:prstGeom prst="rect">
            <a:avLst/>
          </a:prstGeom>
          <a:noFill/>
          <a:ln w="28575">
            <a:noFill/>
          </a:ln>
        </p:spPr>
        <p:txBody>
          <a:bodyPr anchor="t" anchorCtr="0">
            <a:spAutoFit/>
          </a:bodyPr>
          <a:p>
            <a:r>
              <a:rPr lang="zh-CN" altLang="en-US" sz="2400" dirty="0">
                <a:solidFill>
                  <a:srgbClr val="3333FF"/>
                </a:solidFill>
                <a:latin typeface="宋体" panose="02010600030101010101" pitchFamily="2" charset="-122"/>
                <a:ea typeface="宋体" panose="02010600030101010101" pitchFamily="2" charset="-122"/>
              </a:rPr>
              <a:t>控制存贮器</a:t>
            </a:r>
            <a:r>
              <a:rPr lang="en-US" altLang="zh-CN" sz="2400" dirty="0">
                <a:solidFill>
                  <a:srgbClr val="3333FF"/>
                </a:solidFill>
                <a:latin typeface="宋体" panose="02010600030101010101" pitchFamily="2" charset="-122"/>
                <a:ea typeface="宋体" panose="02010600030101010101" pitchFamily="2" charset="-122"/>
              </a:rPr>
              <a:t>CM</a:t>
            </a:r>
            <a:endParaRPr lang="en-US" altLang="zh-CN" sz="2400" dirty="0">
              <a:solidFill>
                <a:srgbClr val="3333FF"/>
              </a:solidFill>
              <a:latin typeface="宋体" panose="02010600030101010101" pitchFamily="2" charset="-122"/>
              <a:ea typeface="宋体" panose="02010600030101010101" pitchFamily="2" charset="-122"/>
            </a:endParaRPr>
          </a:p>
        </p:txBody>
      </p:sp>
      <p:sp>
        <p:nvSpPr>
          <p:cNvPr id="109574" name="Text Box 6"/>
          <p:cNvSpPr txBox="1"/>
          <p:nvPr/>
        </p:nvSpPr>
        <p:spPr>
          <a:xfrm>
            <a:off x="8208963" y="2073275"/>
            <a:ext cx="827087" cy="460375"/>
          </a:xfrm>
          <a:prstGeom prst="rect">
            <a:avLst/>
          </a:prstGeom>
          <a:noFill/>
          <a:ln w="28575">
            <a:noFill/>
          </a:ln>
        </p:spPr>
        <p:txBody>
          <a:bodyPr anchor="t" anchorCtr="0">
            <a:spAutoFit/>
          </a:bodyPr>
          <a:p>
            <a:r>
              <a:rPr lang="en-US" altLang="zh-CN" sz="2400" dirty="0">
                <a:solidFill>
                  <a:srgbClr val="3333FF"/>
                </a:solidFill>
                <a:latin typeface="宋体" panose="02010600030101010101" pitchFamily="2" charset="-122"/>
                <a:ea typeface="宋体" panose="02010600030101010101" pitchFamily="2" charset="-122"/>
              </a:rPr>
              <a:t>µIR</a:t>
            </a:r>
            <a:endParaRPr lang="en-US" altLang="zh-CN" sz="2400" dirty="0">
              <a:solidFill>
                <a:srgbClr val="3333FF"/>
              </a:solidFill>
              <a:latin typeface="宋体" panose="02010600030101010101" pitchFamily="2" charset="-122"/>
              <a:ea typeface="宋体" panose="02010600030101010101" pitchFamily="2" charset="-122"/>
            </a:endParaRPr>
          </a:p>
        </p:txBody>
      </p:sp>
      <p:sp>
        <p:nvSpPr>
          <p:cNvPr id="109575" name="Text Box 7"/>
          <p:cNvSpPr txBox="1"/>
          <p:nvPr/>
        </p:nvSpPr>
        <p:spPr>
          <a:xfrm>
            <a:off x="4968875" y="358775"/>
            <a:ext cx="1944688" cy="457200"/>
          </a:xfrm>
          <a:prstGeom prst="rect">
            <a:avLst/>
          </a:prstGeom>
          <a:noFill/>
          <a:ln w="28575">
            <a:noFill/>
          </a:ln>
        </p:spPr>
        <p:txBody>
          <a:bodyPr anchor="t" anchorCtr="0">
            <a:spAutoFit/>
          </a:bodyPr>
          <a:p>
            <a:r>
              <a:rPr lang="zh-CN" altLang="en-US" sz="2400" dirty="0">
                <a:solidFill>
                  <a:srgbClr val="3333FF"/>
                </a:solidFill>
                <a:latin typeface="Arial" panose="020B0604020202020204" pitchFamily="34" charset="0"/>
                <a:ea typeface="宋体" panose="02010600030101010101" pitchFamily="2" charset="-122"/>
              </a:rPr>
              <a:t>微命令序列</a:t>
            </a:r>
            <a:endParaRPr lang="zh-CN" altLang="en-US" sz="2400" dirty="0">
              <a:solidFill>
                <a:srgbClr val="3333FF"/>
              </a:solidFill>
              <a:latin typeface="Arial" panose="020B0604020202020204" pitchFamily="34" charset="0"/>
              <a:ea typeface="宋体" panose="02010600030101010101" pitchFamily="2" charset="-122"/>
            </a:endParaRPr>
          </a:p>
        </p:txBody>
      </p:sp>
      <p:sp>
        <p:nvSpPr>
          <p:cNvPr id="109576" name="Text Box 8"/>
          <p:cNvSpPr txBox="1"/>
          <p:nvPr/>
        </p:nvSpPr>
        <p:spPr>
          <a:xfrm>
            <a:off x="288925" y="-26987"/>
            <a:ext cx="3816350" cy="457200"/>
          </a:xfrm>
          <a:prstGeom prst="rect">
            <a:avLst/>
          </a:prstGeom>
          <a:noFill/>
          <a:ln w="28575">
            <a:noFill/>
          </a:ln>
        </p:spPr>
        <p:txBody>
          <a:bodyPr anchor="t" anchorCtr="0">
            <a:spAutoFit/>
          </a:bodyPr>
          <a:p>
            <a:r>
              <a:rPr lang="zh-CN" altLang="en-US" sz="2400" dirty="0">
                <a:latin typeface="Arial" panose="020B0604020202020204" pitchFamily="34" charset="0"/>
                <a:ea typeface="宋体" panose="02010600030101010101" pitchFamily="2" charset="-122"/>
              </a:rPr>
              <a:t>微程序控制器原理框图：</a:t>
            </a:r>
            <a:r>
              <a:rPr lang="zh-CN" altLang="en-US" sz="2400" dirty="0">
                <a:latin typeface="Arial" panose="020B0604020202020204" pitchFamily="34" charset="0"/>
                <a:ea typeface="黑体" panose="02010609060101010101" pitchFamily="49" charset="-122"/>
              </a:rPr>
              <a:t> </a:t>
            </a:r>
            <a:endParaRPr lang="zh-CN" altLang="en-US" sz="2400" dirty="0">
              <a:latin typeface="Arial" panose="020B0604020202020204" pitchFamily="34" charset="0"/>
              <a:ea typeface="黑体" panose="02010609060101010101" pitchFamily="49" charset="-122"/>
            </a:endParaRPr>
          </a:p>
        </p:txBody>
      </p:sp>
      <p:sp>
        <p:nvSpPr>
          <p:cNvPr id="109577" name="AutoShape 9"/>
          <p:cNvSpPr/>
          <p:nvPr/>
        </p:nvSpPr>
        <p:spPr>
          <a:xfrm>
            <a:off x="5019675" y="4768850"/>
            <a:ext cx="4319588" cy="2087563"/>
          </a:xfrm>
          <a:prstGeom prst="wedgeRoundRectCallout">
            <a:avLst>
              <a:gd name="adj1" fmla="val -23829"/>
              <a:gd name="adj2" fmla="val -88403"/>
              <a:gd name="adj3" fmla="val 16667"/>
            </a:avLst>
          </a:prstGeom>
          <a:solidFill>
            <a:srgbClr val="FFFF00">
              <a:alpha val="39999"/>
            </a:srgbClr>
          </a:solidFill>
          <a:ln w="28575" cap="flat" cmpd="sng">
            <a:solidFill>
              <a:srgbClr val="000000"/>
            </a:solidFill>
            <a:prstDash val="solid"/>
            <a:miter/>
            <a:headEnd type="none" w="med" len="med"/>
            <a:tailEnd type="none" w="med" len="med"/>
          </a:ln>
        </p:spPr>
        <p:txBody>
          <a:bodyPr anchor="t" anchorCtr="0"/>
          <a:p>
            <a:pPr algn="ctr"/>
            <a:r>
              <a:rPr lang="zh-CN" altLang="en-US" sz="2400" dirty="0">
                <a:solidFill>
                  <a:srgbClr val="3333FF"/>
                </a:solidFill>
                <a:latin typeface="宋体" panose="02010600030101010101" pitchFamily="2" charset="-122"/>
                <a:ea typeface="宋体" panose="02010600030101010101" pitchFamily="2" charset="-122"/>
              </a:rPr>
              <a:t>控制存储器</a:t>
            </a:r>
            <a:r>
              <a:rPr lang="en-US" altLang="zh-CN" sz="2400" dirty="0">
                <a:solidFill>
                  <a:srgbClr val="3333FF"/>
                </a:solidFill>
                <a:latin typeface="宋体" panose="02010600030101010101" pitchFamily="2" charset="-122"/>
                <a:ea typeface="宋体" panose="02010600030101010101" pitchFamily="2" charset="-122"/>
              </a:rPr>
              <a:t>CM</a:t>
            </a:r>
            <a:endParaRPr lang="en-US" altLang="zh-CN" sz="2400" dirty="0">
              <a:solidFill>
                <a:srgbClr val="3333FF"/>
              </a:solidFill>
              <a:latin typeface="宋体" panose="02010600030101010101" pitchFamily="2" charset="-122"/>
              <a:ea typeface="宋体" panose="02010600030101010101" pitchFamily="2" charset="-122"/>
            </a:endParaRPr>
          </a:p>
          <a:p>
            <a:r>
              <a:rPr lang="zh-CN" altLang="en-US" sz="2400" dirty="0">
                <a:solidFill>
                  <a:srgbClr val="3333FF"/>
                </a:solidFill>
                <a:latin typeface="宋体" panose="02010600030101010101" pitchFamily="2" charset="-122"/>
                <a:ea typeface="宋体" panose="02010600030101010101" pitchFamily="2" charset="-122"/>
              </a:rPr>
              <a:t>功能：存放微程序。</a:t>
            </a:r>
            <a:endParaRPr lang="zh-CN" altLang="en-US" sz="2400" dirty="0">
              <a:solidFill>
                <a:srgbClr val="3333FF"/>
              </a:solidFill>
              <a:latin typeface="宋体" panose="02010600030101010101" pitchFamily="2" charset="-122"/>
              <a:ea typeface="宋体" panose="02010600030101010101" pitchFamily="2" charset="-122"/>
            </a:endParaRPr>
          </a:p>
          <a:p>
            <a:r>
              <a:rPr lang="en-US" altLang="zh-CN" sz="2400" dirty="0">
                <a:solidFill>
                  <a:srgbClr val="3333FF"/>
                </a:solidFill>
                <a:latin typeface="宋体" panose="02010600030101010101" pitchFamily="2" charset="-122"/>
                <a:ea typeface="宋体" panose="02010600030101010101" pitchFamily="2" charset="-122"/>
              </a:rPr>
              <a:t>CM</a:t>
            </a:r>
            <a:r>
              <a:rPr lang="zh-CN" altLang="en-US" sz="2400" dirty="0">
                <a:solidFill>
                  <a:srgbClr val="3333FF"/>
                </a:solidFill>
                <a:latin typeface="宋体" panose="02010600030101010101" pitchFamily="2" charset="-122"/>
                <a:ea typeface="宋体" panose="02010600030101010101" pitchFamily="2" charset="-122"/>
              </a:rPr>
              <a:t>属于</a:t>
            </a:r>
            <a:r>
              <a:rPr lang="en-US" altLang="zh-CN" sz="2400" dirty="0">
                <a:solidFill>
                  <a:srgbClr val="3333FF"/>
                </a:solidFill>
                <a:latin typeface="宋体" panose="02010600030101010101" pitchFamily="2" charset="-122"/>
                <a:ea typeface="宋体" panose="02010600030101010101" pitchFamily="2" charset="-122"/>
              </a:rPr>
              <a:t>CPU</a:t>
            </a:r>
            <a:r>
              <a:rPr lang="zh-CN" altLang="en-US" sz="2400" dirty="0">
                <a:solidFill>
                  <a:srgbClr val="3333FF"/>
                </a:solidFill>
                <a:latin typeface="宋体" panose="02010600030101010101" pitchFamily="2" charset="-122"/>
                <a:ea typeface="宋体" panose="02010600030101010101" pitchFamily="2" charset="-122"/>
              </a:rPr>
              <a:t>，不属于主存储器。</a:t>
            </a:r>
            <a:endParaRPr lang="zh-CN" altLang="en-US" sz="2400" dirty="0">
              <a:solidFill>
                <a:srgbClr val="3333FF"/>
              </a:solidFill>
              <a:latin typeface="宋体" panose="02010600030101010101" pitchFamily="2" charset="-122"/>
              <a:ea typeface="宋体" panose="02010600030101010101" pitchFamily="2" charset="-122"/>
            </a:endParaRPr>
          </a:p>
        </p:txBody>
      </p:sp>
      <p:sp>
        <p:nvSpPr>
          <p:cNvPr id="109578" name="AutoShape 10"/>
          <p:cNvSpPr/>
          <p:nvPr/>
        </p:nvSpPr>
        <p:spPr>
          <a:xfrm>
            <a:off x="0" y="4221163"/>
            <a:ext cx="5580063" cy="2636837"/>
          </a:xfrm>
          <a:prstGeom prst="wedgeRoundRectCallout">
            <a:avLst>
              <a:gd name="adj1" fmla="val 49319"/>
              <a:gd name="adj2" fmla="val -108338"/>
              <a:gd name="adj3" fmla="val 16667"/>
            </a:avLst>
          </a:prstGeom>
          <a:solidFill>
            <a:srgbClr val="FFFF00">
              <a:alpha val="39999"/>
            </a:srgbClr>
          </a:solidFill>
          <a:ln w="28575" cap="flat" cmpd="sng">
            <a:solidFill>
              <a:srgbClr val="000000"/>
            </a:solidFill>
            <a:prstDash val="solid"/>
            <a:miter/>
            <a:headEnd type="none" w="med" len="med"/>
            <a:tailEnd type="none" w="med" len="med"/>
          </a:ln>
        </p:spPr>
        <p:txBody>
          <a:bodyPr anchor="t" anchorCtr="0"/>
          <a:p>
            <a:pPr>
              <a:lnSpc>
                <a:spcPct val="70000"/>
              </a:lnSpc>
            </a:pPr>
            <a:r>
              <a:rPr lang="zh-CN" altLang="en-US" sz="2400" dirty="0">
                <a:solidFill>
                  <a:srgbClr val="3333FF"/>
                </a:solidFill>
                <a:latin typeface="宋体" panose="02010600030101010101" pitchFamily="2" charset="-122"/>
                <a:ea typeface="宋体" panose="02010600030101010101" pitchFamily="2" charset="-122"/>
              </a:rPr>
              <a:t>微指令寄存器 </a:t>
            </a:r>
            <a:r>
              <a:rPr lang="en-US" altLang="zh-CN" sz="2400" dirty="0">
                <a:solidFill>
                  <a:srgbClr val="3333FF"/>
                </a:solidFill>
                <a:latin typeface="宋体" panose="02010600030101010101" pitchFamily="2" charset="-122"/>
                <a:ea typeface="宋体" panose="02010600030101010101" pitchFamily="2" charset="-122"/>
              </a:rPr>
              <a:t>µIR</a:t>
            </a:r>
            <a:endParaRPr lang="en-US" altLang="zh-CN" sz="2400" dirty="0">
              <a:solidFill>
                <a:srgbClr val="3333FF"/>
              </a:solidFill>
              <a:latin typeface="宋体" panose="02010600030101010101" pitchFamily="2" charset="-122"/>
              <a:ea typeface="宋体" panose="02010600030101010101" pitchFamily="2" charset="-122"/>
            </a:endParaRPr>
          </a:p>
          <a:p>
            <a:pPr>
              <a:lnSpc>
                <a:spcPct val="70000"/>
              </a:lnSpc>
            </a:pPr>
            <a:r>
              <a:rPr lang="zh-CN" altLang="en-US" sz="2400" dirty="0">
                <a:solidFill>
                  <a:srgbClr val="3333FF"/>
                </a:solidFill>
                <a:latin typeface="宋体" panose="02010600030101010101" pitchFamily="2" charset="-122"/>
                <a:ea typeface="宋体" panose="02010600030101010101" pitchFamily="2" charset="-122"/>
              </a:rPr>
              <a:t>功能：存放现行微指令。</a:t>
            </a:r>
            <a:endParaRPr lang="zh-CN" altLang="en-US" sz="2400" dirty="0">
              <a:solidFill>
                <a:srgbClr val="3333FF"/>
              </a:solidFill>
              <a:latin typeface="宋体" panose="02010600030101010101" pitchFamily="2" charset="-122"/>
              <a:ea typeface="宋体" panose="02010600030101010101" pitchFamily="2" charset="-122"/>
            </a:endParaRPr>
          </a:p>
          <a:p>
            <a:pPr>
              <a:lnSpc>
                <a:spcPct val="70000"/>
              </a:lnSpc>
            </a:pPr>
            <a:r>
              <a:rPr lang="zh-CN" altLang="en-US" sz="1800" dirty="0">
                <a:solidFill>
                  <a:srgbClr val="3333FF"/>
                </a:solidFill>
                <a:latin typeface="宋体" panose="02010600030101010101" pitchFamily="2" charset="-122"/>
                <a:ea typeface="宋体" panose="02010600030101010101" pitchFamily="2" charset="-122"/>
              </a:rPr>
              <a:t>微操作控制字段：</a:t>
            </a:r>
            <a:r>
              <a:rPr lang="zh-CN" altLang="en-US" sz="1800" dirty="0">
                <a:latin typeface="宋体" panose="02010600030101010101" pitchFamily="2" charset="-122"/>
                <a:ea typeface="宋体" panose="02010600030101010101" pitchFamily="2" charset="-122"/>
              </a:rPr>
              <a:t>提供一步操作所需的微命令。</a:t>
            </a:r>
            <a:endParaRPr lang="zh-CN" altLang="en-US" sz="1800" dirty="0">
              <a:latin typeface="宋体" panose="02010600030101010101" pitchFamily="2" charset="-122"/>
              <a:ea typeface="宋体" panose="02010600030101010101" pitchFamily="2" charset="-122"/>
            </a:endParaRPr>
          </a:p>
          <a:p>
            <a:pPr>
              <a:lnSpc>
                <a:spcPct val="70000"/>
              </a:lnSpc>
            </a:pPr>
            <a:r>
              <a:rPr lang="zh-CN" altLang="en-US" sz="1800" dirty="0">
                <a:latin typeface="宋体" panose="02010600030101010101" pitchFamily="2" charset="-122"/>
                <a:ea typeface="宋体" panose="02010600030101010101" pitchFamily="2" charset="-122"/>
              </a:rPr>
              <a:t>		指明后续微地址的形成方式。</a:t>
            </a:r>
            <a:endParaRPr lang="zh-CN" altLang="en-US" sz="1800" dirty="0">
              <a:latin typeface="宋体" panose="02010600030101010101" pitchFamily="2" charset="-122"/>
              <a:ea typeface="宋体" panose="02010600030101010101" pitchFamily="2" charset="-122"/>
            </a:endParaRPr>
          </a:p>
          <a:p>
            <a:pPr>
              <a:lnSpc>
                <a:spcPct val="70000"/>
              </a:lnSpc>
            </a:pPr>
            <a:r>
              <a:rPr lang="zh-CN" altLang="en-US" sz="1800" dirty="0">
                <a:solidFill>
                  <a:srgbClr val="3333FF"/>
                </a:solidFill>
                <a:latin typeface="宋体" panose="02010600030101010101" pitchFamily="2" charset="-122"/>
                <a:ea typeface="宋体" panose="02010600030101010101" pitchFamily="2" charset="-122"/>
              </a:rPr>
              <a:t>顺序控制字段：</a:t>
            </a:r>
            <a:endParaRPr lang="zh-CN" altLang="en-US" sz="1800" dirty="0">
              <a:solidFill>
                <a:srgbClr val="3333FF"/>
              </a:solidFill>
              <a:latin typeface="宋体" panose="02010600030101010101" pitchFamily="2" charset="-122"/>
              <a:ea typeface="宋体" panose="02010600030101010101" pitchFamily="2" charset="-122"/>
            </a:endParaRPr>
          </a:p>
          <a:p>
            <a:pPr>
              <a:lnSpc>
                <a:spcPct val="70000"/>
              </a:lnSpc>
            </a:pPr>
            <a:r>
              <a:rPr lang="zh-CN" altLang="en-US" sz="1800" dirty="0">
                <a:solidFill>
                  <a:srgbClr val="3333FF"/>
                </a:solidFill>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提供微地址的给定部分</a:t>
            </a:r>
            <a:endParaRPr lang="zh-CN" altLang="en-US" sz="1800" dirty="0">
              <a:latin typeface="宋体" panose="02010600030101010101" pitchFamily="2" charset="-122"/>
              <a:ea typeface="宋体" panose="02010600030101010101" pitchFamily="2" charset="-122"/>
            </a:endParaRPr>
          </a:p>
        </p:txBody>
      </p:sp>
      <p:sp>
        <p:nvSpPr>
          <p:cNvPr id="109579" name="AutoShape 11"/>
          <p:cNvSpPr/>
          <p:nvPr/>
        </p:nvSpPr>
        <p:spPr>
          <a:xfrm>
            <a:off x="1827213" y="5516563"/>
            <a:ext cx="223837" cy="792162"/>
          </a:xfrm>
          <a:prstGeom prst="leftBrace">
            <a:avLst>
              <a:gd name="adj1" fmla="val 29475"/>
              <a:gd name="adj2" fmla="val 50000"/>
            </a:avLst>
          </a:prstGeom>
          <a:noFill/>
          <a:ln w="28575" cap="flat" cmpd="sng">
            <a:solidFill>
              <a:srgbClr val="3333FF"/>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黑体" panose="02010609060101010101" pitchFamily="49" charset="-122"/>
            </a:endParaRPr>
          </a:p>
        </p:txBody>
      </p:sp>
      <p:sp>
        <p:nvSpPr>
          <p:cNvPr id="2" name="TextBox 1"/>
          <p:cNvSpPr txBox="1"/>
          <p:nvPr/>
        </p:nvSpPr>
        <p:spPr>
          <a:xfrm>
            <a:off x="2789238" y="2054225"/>
            <a:ext cx="1430338" cy="923925"/>
          </a:xfrm>
          <a:prstGeom prst="rect">
            <a:avLst/>
          </a:prstGeom>
          <a:solidFill>
            <a:schemeClr val="accent3">
              <a:lumMod val="95000"/>
            </a:schemeClr>
          </a:solidFill>
        </p:spPr>
        <p:txBody>
          <a:bodyPr>
            <a:spAutoFit/>
          </a:bodyPr>
          <a:lstStyle/>
          <a:p>
            <a:pPr marR="0" defTabSz="914400">
              <a:buClrTx/>
              <a:buSzTx/>
              <a:buFontTx/>
              <a:buNone/>
              <a:defRPr/>
            </a:pPr>
            <a:r>
              <a:rPr kumimoji="0" lang="zh-CN" altLang="en-US" sz="1800" kern="1200" cap="none" spc="0" normalizeH="0" baseline="0" noProof="0" dirty="0">
                <a:latin typeface="+mn-ea"/>
                <a:ea typeface="+mn-ea"/>
                <a:cs typeface="+mn-cs"/>
              </a:rPr>
              <a:t>后继微指令地址形成逻辑</a:t>
            </a:r>
            <a:endParaRPr kumimoji="0" lang="zh-CN" altLang="en-US" sz="1800" kern="1200" cap="none" spc="0" normalizeH="0" baseline="0" noProof="0" dirty="0">
              <a:latin typeface="+mn-ea"/>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09570"/>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09571"/>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109572"/>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109573"/>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109574"/>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10957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8" presetClass="entr" presetSubtype="12" fill="hold" grpId="0" nodeType="clickEffect">
                                  <p:stCondLst>
                                    <p:cond delay="0"/>
                                  </p:stCondLst>
                                  <p:childTnLst>
                                    <p:set>
                                      <p:cBhvr>
                                        <p:cTn id="25" dur="1" fill="hold">
                                          <p:stCondLst>
                                            <p:cond delay="0"/>
                                          </p:stCondLst>
                                        </p:cTn>
                                        <p:tgtEl>
                                          <p:spTgt spid="109577"/>
                                        </p:tgtEl>
                                        <p:attrNameLst>
                                          <p:attrName>style.visibility</p:attrName>
                                        </p:attrNameLst>
                                      </p:cBhvr>
                                      <p:to>
                                        <p:strVal val="visible"/>
                                      </p:to>
                                    </p:set>
                                    <p:animEffect transition="in" filter="strips(downLeft)">
                                      <p:cBhvr>
                                        <p:cTn id="26" dur="500"/>
                                        <p:tgtEl>
                                          <p:spTgt spid="109577"/>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12" fill="hold" grpId="0" nodeType="clickEffect">
                                  <p:stCondLst>
                                    <p:cond delay="0"/>
                                  </p:stCondLst>
                                  <p:childTnLst>
                                    <p:set>
                                      <p:cBhvr>
                                        <p:cTn id="30" dur="1" fill="hold">
                                          <p:stCondLst>
                                            <p:cond delay="0"/>
                                          </p:stCondLst>
                                        </p:cTn>
                                        <p:tgtEl>
                                          <p:spTgt spid="109578"/>
                                        </p:tgtEl>
                                        <p:attrNameLst>
                                          <p:attrName>style.visibility</p:attrName>
                                        </p:attrNameLst>
                                      </p:cBhvr>
                                      <p:to>
                                        <p:strVal val="visible"/>
                                      </p:to>
                                    </p:set>
                                    <p:animEffect transition="in" filter="strips(downLeft)">
                                      <p:cBhvr>
                                        <p:cTn id="31" dur="500"/>
                                        <p:tgtEl>
                                          <p:spTgt spid="109578"/>
                                        </p:tgtEl>
                                      </p:cBhvr>
                                    </p:animEffect>
                                  </p:childTnLst>
                                </p:cTn>
                              </p:par>
                            </p:childTnLst>
                          </p:cTn>
                        </p:par>
                        <p:par>
                          <p:cTn id="32" fill="hold">
                            <p:stCondLst>
                              <p:cond delay="500"/>
                            </p:stCondLst>
                            <p:childTnLst>
                              <p:par>
                                <p:cTn id="33" presetID="18" presetClass="entr" presetSubtype="12" fill="hold" grpId="0" nodeType="afterEffect">
                                  <p:stCondLst>
                                    <p:cond delay="0"/>
                                  </p:stCondLst>
                                  <p:childTnLst>
                                    <p:set>
                                      <p:cBhvr>
                                        <p:cTn id="34" dur="1" fill="hold">
                                          <p:stCondLst>
                                            <p:cond delay="0"/>
                                          </p:stCondLst>
                                        </p:cTn>
                                        <p:tgtEl>
                                          <p:spTgt spid="109579"/>
                                        </p:tgtEl>
                                        <p:attrNameLst>
                                          <p:attrName>style.visibility</p:attrName>
                                        </p:attrNameLst>
                                      </p:cBhvr>
                                      <p:to>
                                        <p:strVal val="visible"/>
                                      </p:to>
                                    </p:set>
                                    <p:animEffect transition="in" filter="strips(downLeft)">
                                      <p:cBhvr>
                                        <p:cTn id="35" dur="500"/>
                                        <p:tgtEl>
                                          <p:spTgt spid="109579"/>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blinds(horizontal)">
                                      <p:cBhvr>
                                        <p:cTn id="4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p:bldP spid="109572" grpId="0"/>
      <p:bldP spid="109573" grpId="0"/>
      <p:bldP spid="109574" grpId="0"/>
      <p:bldP spid="109575" grpId="0"/>
      <p:bldP spid="109577" grpId="0" bldLvl="0" animBg="1"/>
      <p:bldP spid="109578" grpId="0" bldLvl="0" animBg="1"/>
      <p:bldP spid="109579" grpId="0" bldLvl="0" animBg="1"/>
      <p:bldP spid="2" grpId="0" bldLvl="0" animBg="1"/>
      <p:bldP spid="2" grpId="1"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122" name="Object 2"/>
          <p:cNvGraphicFramePr>
            <a:graphicFrameLocks noChangeAspect="1"/>
          </p:cNvGraphicFramePr>
          <p:nvPr/>
        </p:nvGraphicFramePr>
        <p:xfrm>
          <a:off x="323850" y="285750"/>
          <a:ext cx="7991475" cy="3997325"/>
        </p:xfrm>
        <a:graphic>
          <a:graphicData uri="http://schemas.openxmlformats.org/presentationml/2006/ole">
            <mc:AlternateContent xmlns:mc="http://schemas.openxmlformats.org/markup-compatibility/2006">
              <mc:Choice xmlns:v="urn:schemas-microsoft-com:vml" Requires="v">
                <p:oleObj spid="_x0000_s3078" name="" r:id="rId1" imgW="7734935" imgH="3872865" progId="Visio.Drawing.11">
                  <p:embed/>
                </p:oleObj>
              </mc:Choice>
              <mc:Fallback>
                <p:oleObj name="" r:id="rId1" imgW="7734935" imgH="3872865" progId="Visio.Drawing.11">
                  <p:embed/>
                  <p:pic>
                    <p:nvPicPr>
                      <p:cNvPr id="0" name="图片 3077"/>
                      <p:cNvPicPr/>
                      <p:nvPr/>
                    </p:nvPicPr>
                    <p:blipFill>
                      <a:blip r:embed="rId2"/>
                      <a:stretch>
                        <a:fillRect/>
                      </a:stretch>
                    </p:blipFill>
                    <p:spPr>
                      <a:xfrm>
                        <a:off x="323850" y="285750"/>
                        <a:ext cx="7991475" cy="3997325"/>
                      </a:xfrm>
                      <a:prstGeom prst="rect">
                        <a:avLst/>
                      </a:prstGeom>
                      <a:noFill/>
                      <a:ln w="38100">
                        <a:noFill/>
                        <a:miter/>
                      </a:ln>
                    </p:spPr>
                  </p:pic>
                </p:oleObj>
              </mc:Fallback>
            </mc:AlternateContent>
          </a:graphicData>
        </a:graphic>
      </p:graphicFrame>
      <p:sp>
        <p:nvSpPr>
          <p:cNvPr id="5123" name="Text Box 5"/>
          <p:cNvSpPr txBox="1"/>
          <p:nvPr/>
        </p:nvSpPr>
        <p:spPr>
          <a:xfrm>
            <a:off x="5508625" y="4173538"/>
            <a:ext cx="2159000" cy="457200"/>
          </a:xfrm>
          <a:prstGeom prst="rect">
            <a:avLst/>
          </a:prstGeom>
          <a:noFill/>
          <a:ln w="28575">
            <a:noFill/>
          </a:ln>
        </p:spPr>
        <p:txBody>
          <a:bodyPr anchor="t" anchorCtr="0">
            <a:spAutoFit/>
          </a:bodyPr>
          <a:p>
            <a:r>
              <a:rPr lang="zh-CN" altLang="en-US" sz="2400" dirty="0">
                <a:solidFill>
                  <a:srgbClr val="3333FF"/>
                </a:solidFill>
                <a:latin typeface="宋体" panose="02010600030101010101" pitchFamily="2" charset="-122"/>
                <a:ea typeface="宋体" panose="02010600030101010101" pitchFamily="2" charset="-122"/>
              </a:rPr>
              <a:t>控制存贮器</a:t>
            </a:r>
            <a:r>
              <a:rPr lang="en-US" altLang="zh-CN" sz="2400" dirty="0">
                <a:solidFill>
                  <a:srgbClr val="3333FF"/>
                </a:solidFill>
                <a:latin typeface="宋体" panose="02010600030101010101" pitchFamily="2" charset="-122"/>
                <a:ea typeface="宋体" panose="02010600030101010101" pitchFamily="2" charset="-122"/>
              </a:rPr>
              <a:t>CM</a:t>
            </a:r>
            <a:endParaRPr lang="en-US" altLang="zh-CN" sz="2400" dirty="0">
              <a:solidFill>
                <a:srgbClr val="3333FF"/>
              </a:solidFill>
              <a:latin typeface="宋体" panose="02010600030101010101" pitchFamily="2" charset="-122"/>
              <a:ea typeface="宋体" panose="02010600030101010101" pitchFamily="2" charset="-122"/>
            </a:endParaRPr>
          </a:p>
        </p:txBody>
      </p:sp>
      <p:sp>
        <p:nvSpPr>
          <p:cNvPr id="5124" name="Text Box 6"/>
          <p:cNvSpPr txBox="1"/>
          <p:nvPr/>
        </p:nvSpPr>
        <p:spPr>
          <a:xfrm>
            <a:off x="8283575" y="2060575"/>
            <a:ext cx="827088" cy="461963"/>
          </a:xfrm>
          <a:prstGeom prst="rect">
            <a:avLst/>
          </a:prstGeom>
          <a:noFill/>
          <a:ln w="28575">
            <a:noFill/>
          </a:ln>
        </p:spPr>
        <p:txBody>
          <a:bodyPr anchor="t" anchorCtr="0">
            <a:spAutoFit/>
          </a:bodyPr>
          <a:p>
            <a:r>
              <a:rPr lang="en-US" altLang="zh-CN" sz="2400" dirty="0">
                <a:solidFill>
                  <a:srgbClr val="3333FF"/>
                </a:solidFill>
                <a:latin typeface="宋体" panose="02010600030101010101" pitchFamily="2" charset="-122"/>
                <a:ea typeface="宋体" panose="02010600030101010101" pitchFamily="2" charset="-122"/>
              </a:rPr>
              <a:t>µIR</a:t>
            </a:r>
            <a:endParaRPr lang="en-US" altLang="zh-CN" sz="2400" dirty="0">
              <a:solidFill>
                <a:srgbClr val="3333FF"/>
              </a:solidFill>
              <a:latin typeface="宋体" panose="02010600030101010101" pitchFamily="2" charset="-122"/>
              <a:ea typeface="宋体" panose="02010600030101010101" pitchFamily="2" charset="-122"/>
            </a:endParaRPr>
          </a:p>
        </p:txBody>
      </p:sp>
      <p:sp>
        <p:nvSpPr>
          <p:cNvPr id="5125" name="Text Box 7"/>
          <p:cNvSpPr txBox="1"/>
          <p:nvPr/>
        </p:nvSpPr>
        <p:spPr>
          <a:xfrm>
            <a:off x="5003800" y="358775"/>
            <a:ext cx="1944688" cy="457200"/>
          </a:xfrm>
          <a:prstGeom prst="rect">
            <a:avLst/>
          </a:prstGeom>
          <a:noFill/>
          <a:ln w="28575">
            <a:noFill/>
          </a:ln>
        </p:spPr>
        <p:txBody>
          <a:bodyPr anchor="t" anchorCtr="0">
            <a:spAutoFit/>
          </a:bodyPr>
          <a:p>
            <a:r>
              <a:rPr lang="zh-CN" altLang="en-US" sz="2400" dirty="0">
                <a:solidFill>
                  <a:srgbClr val="3333FF"/>
                </a:solidFill>
                <a:latin typeface="Arial" panose="020B0604020202020204" pitchFamily="34" charset="0"/>
                <a:ea typeface="宋体" panose="02010600030101010101" pitchFamily="2" charset="-122"/>
              </a:rPr>
              <a:t>微命令序列</a:t>
            </a:r>
            <a:endParaRPr lang="zh-CN" altLang="en-US" sz="2400" dirty="0">
              <a:solidFill>
                <a:srgbClr val="3333FF"/>
              </a:solidFill>
              <a:latin typeface="Arial" panose="020B0604020202020204" pitchFamily="34" charset="0"/>
              <a:ea typeface="宋体" panose="02010600030101010101" pitchFamily="2" charset="-122"/>
            </a:endParaRPr>
          </a:p>
        </p:txBody>
      </p:sp>
      <p:sp>
        <p:nvSpPr>
          <p:cNvPr id="5126" name="Text Box 8"/>
          <p:cNvSpPr txBox="1"/>
          <p:nvPr/>
        </p:nvSpPr>
        <p:spPr>
          <a:xfrm>
            <a:off x="323850" y="-26987"/>
            <a:ext cx="3816350" cy="457200"/>
          </a:xfrm>
          <a:prstGeom prst="rect">
            <a:avLst/>
          </a:prstGeom>
          <a:noFill/>
          <a:ln w="28575">
            <a:noFill/>
          </a:ln>
        </p:spPr>
        <p:txBody>
          <a:bodyPr anchor="t" anchorCtr="0">
            <a:spAutoFit/>
          </a:bodyPr>
          <a:p>
            <a:r>
              <a:rPr lang="zh-CN" altLang="en-US" sz="2400" dirty="0">
                <a:latin typeface="Arial" panose="020B0604020202020204" pitchFamily="34" charset="0"/>
                <a:ea typeface="宋体" panose="02010600030101010101" pitchFamily="2" charset="-122"/>
              </a:rPr>
              <a:t>微程序控制器原理框图：</a:t>
            </a:r>
            <a:r>
              <a:rPr lang="zh-CN" altLang="en-US" sz="2400" dirty="0">
                <a:latin typeface="Arial" panose="020B0604020202020204" pitchFamily="34" charset="0"/>
                <a:ea typeface="黑体" panose="02010609060101010101" pitchFamily="49" charset="-122"/>
              </a:rPr>
              <a:t> </a:t>
            </a:r>
            <a:endParaRPr lang="zh-CN" altLang="en-US" sz="2400" dirty="0">
              <a:latin typeface="Arial" panose="020B0604020202020204" pitchFamily="34" charset="0"/>
              <a:ea typeface="黑体" panose="02010609060101010101" pitchFamily="49" charset="-122"/>
            </a:endParaRPr>
          </a:p>
        </p:txBody>
      </p:sp>
      <p:sp>
        <p:nvSpPr>
          <p:cNvPr id="110601" name="Rectangle 9"/>
          <p:cNvSpPr/>
          <p:nvPr/>
        </p:nvSpPr>
        <p:spPr>
          <a:xfrm>
            <a:off x="4763" y="4076700"/>
            <a:ext cx="5127625" cy="690563"/>
          </a:xfrm>
          <a:prstGeom prst="rect">
            <a:avLst/>
          </a:prstGeom>
          <a:noFill/>
          <a:ln w="28575">
            <a:noFill/>
          </a:ln>
        </p:spPr>
        <p:txBody>
          <a:bodyPr wrap="none" tIns="101568" bIns="101568" anchor="ctr" anchorCtr="0">
            <a:spAutoFit/>
          </a:bodyPr>
          <a:p>
            <a:pPr>
              <a:spcBef>
                <a:spcPct val="0"/>
              </a:spcBef>
            </a:pPr>
            <a:r>
              <a:rPr lang="en-US" altLang="zh-CN" sz="3200" b="0" dirty="0">
                <a:latin typeface="黑体" panose="02010609060101010101" pitchFamily="49" charset="-122"/>
                <a:ea typeface="黑体" panose="02010609060101010101" pitchFamily="49" charset="-122"/>
              </a:rPr>
              <a:t>2</a:t>
            </a:r>
            <a:r>
              <a:rPr lang="zh-CN" altLang="en-US" sz="3200" b="0" dirty="0">
                <a:latin typeface="黑体" panose="02010609060101010101" pitchFamily="49" charset="-122"/>
                <a:ea typeface="黑体" panose="02010609060101010101" pitchFamily="49" charset="-122"/>
              </a:rPr>
              <a:t>．微程序执行过程的描述</a:t>
            </a:r>
            <a:endParaRPr lang="zh-CN" altLang="en-US" sz="3200" b="0" dirty="0">
              <a:latin typeface="黑体" panose="02010609060101010101" pitchFamily="49" charset="-122"/>
              <a:ea typeface="黑体" panose="02010609060101010101" pitchFamily="49" charset="-122"/>
            </a:endParaRPr>
          </a:p>
        </p:txBody>
      </p:sp>
      <p:sp>
        <p:nvSpPr>
          <p:cNvPr id="110602" name="Text Box 10"/>
          <p:cNvSpPr txBox="1"/>
          <p:nvPr/>
        </p:nvSpPr>
        <p:spPr>
          <a:xfrm>
            <a:off x="0" y="4767263"/>
            <a:ext cx="5410200" cy="390525"/>
          </a:xfrm>
          <a:prstGeom prst="rect">
            <a:avLst/>
          </a:prstGeom>
          <a:noFill/>
          <a:ln w="12700">
            <a:noFill/>
          </a:ln>
        </p:spPr>
        <p:txBody>
          <a:bodyPr anchor="t" anchorCtr="0">
            <a:spAutoFit/>
          </a:bodyPr>
          <a:p>
            <a:pPr>
              <a:lnSpc>
                <a:spcPct val="70000"/>
              </a:lnSpc>
            </a:pP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1</a:t>
            </a:r>
            <a:r>
              <a:rPr lang="zh-CN" altLang="en-US" sz="2800" dirty="0">
                <a:latin typeface="黑体" panose="02010609060101010101" pitchFamily="49" charset="-122"/>
                <a:ea typeface="黑体" panose="02010609060101010101" pitchFamily="49" charset="-122"/>
              </a:rPr>
              <a:t>）取机器指令</a:t>
            </a:r>
            <a:endParaRPr lang="zh-CN" altLang="en-US" sz="2800" dirty="0">
              <a:latin typeface="Times New Roman" panose="02020603050405020304" pitchFamily="18" charset="0"/>
              <a:ea typeface="黑体" panose="02010609060101010101" pitchFamily="49" charset="-122"/>
            </a:endParaRPr>
          </a:p>
        </p:txBody>
      </p:sp>
      <p:sp>
        <p:nvSpPr>
          <p:cNvPr id="110603" name="Text Box 11"/>
          <p:cNvSpPr txBox="1"/>
          <p:nvPr/>
        </p:nvSpPr>
        <p:spPr>
          <a:xfrm>
            <a:off x="4763" y="5218113"/>
            <a:ext cx="1524000" cy="1033462"/>
          </a:xfrm>
          <a:prstGeom prst="rect">
            <a:avLst/>
          </a:prstGeom>
          <a:noFill/>
          <a:ln w="12700">
            <a:noFill/>
          </a:ln>
        </p:spPr>
        <p:txBody>
          <a:bodyPr anchor="t" anchorCtr="0">
            <a:spAutoFit/>
          </a:bodyPr>
          <a:p>
            <a:pPr>
              <a:lnSpc>
                <a:spcPct val="70000"/>
              </a:lnSpc>
            </a:pPr>
            <a:r>
              <a:rPr lang="en-US" altLang="zh-CN" sz="3200" dirty="0">
                <a:solidFill>
                  <a:srgbClr val="3333FF"/>
                </a:solidFill>
                <a:latin typeface="黑体" panose="02010609060101010101" pitchFamily="49" charset="-122"/>
                <a:ea typeface="黑体" panose="02010609060101010101" pitchFamily="49" charset="-122"/>
              </a:rPr>
              <a:t>0</a:t>
            </a:r>
            <a:r>
              <a:rPr lang="zh-CN" altLang="en-US" sz="3200" dirty="0">
                <a:solidFill>
                  <a:srgbClr val="3333FF"/>
                </a:solidFill>
                <a:latin typeface="黑体" panose="02010609060101010101" pitchFamily="49" charset="-122"/>
                <a:ea typeface="黑体" panose="02010609060101010101" pitchFamily="49" charset="-122"/>
              </a:rPr>
              <a:t>号</a:t>
            </a:r>
            <a:endParaRPr lang="en-US" altLang="zh-CN" sz="3200" dirty="0">
              <a:solidFill>
                <a:srgbClr val="3333FF"/>
              </a:solidFill>
              <a:latin typeface="黑体" panose="02010609060101010101" pitchFamily="49" charset="-122"/>
              <a:ea typeface="黑体" panose="02010609060101010101" pitchFamily="49" charset="-122"/>
            </a:endParaRPr>
          </a:p>
          <a:p>
            <a:pPr>
              <a:lnSpc>
                <a:spcPct val="70000"/>
              </a:lnSpc>
            </a:pPr>
            <a:r>
              <a:rPr lang="en-US" altLang="zh-CN" sz="3200" dirty="0">
                <a:solidFill>
                  <a:srgbClr val="3333FF"/>
                </a:solidFill>
                <a:latin typeface="黑体" panose="02010609060101010101" pitchFamily="49" charset="-122"/>
                <a:ea typeface="黑体" panose="02010609060101010101" pitchFamily="49" charset="-122"/>
              </a:rPr>
              <a:t>CM</a:t>
            </a:r>
            <a:r>
              <a:rPr lang="zh-CN" altLang="en-US" sz="3200" dirty="0">
                <a:solidFill>
                  <a:srgbClr val="3333FF"/>
                </a:solidFill>
                <a:latin typeface="黑体" panose="02010609060101010101" pitchFamily="49" charset="-122"/>
                <a:ea typeface="黑体" panose="02010609060101010101" pitchFamily="49" charset="-122"/>
              </a:rPr>
              <a:t>单元</a:t>
            </a:r>
            <a:endParaRPr lang="en-US" altLang="zh-CN" sz="3200" dirty="0">
              <a:solidFill>
                <a:srgbClr val="3333FF"/>
              </a:solidFill>
              <a:latin typeface="Times New Roman" panose="02020603050405020304" pitchFamily="18" charset="0"/>
              <a:ea typeface="黑体" panose="02010609060101010101" pitchFamily="49" charset="-122"/>
            </a:endParaRPr>
          </a:p>
        </p:txBody>
      </p:sp>
      <p:sp>
        <p:nvSpPr>
          <p:cNvPr id="110604" name="Text Box 12"/>
          <p:cNvSpPr txBox="1"/>
          <p:nvPr/>
        </p:nvSpPr>
        <p:spPr>
          <a:xfrm rot="-10800000" flipV="1">
            <a:off x="1003300" y="5238750"/>
            <a:ext cx="1871663" cy="350838"/>
          </a:xfrm>
          <a:prstGeom prst="rect">
            <a:avLst/>
          </a:prstGeom>
          <a:noFill/>
          <a:ln w="12700">
            <a:noFill/>
          </a:ln>
        </p:spPr>
        <p:txBody>
          <a:bodyPr anchor="t" anchorCtr="0">
            <a:spAutoFit/>
          </a:bodyPr>
          <a:p>
            <a:pPr>
              <a:lnSpc>
                <a:spcPct val="70000"/>
              </a:lnSpc>
            </a:pPr>
            <a:r>
              <a:rPr lang="zh-CN" altLang="en-US" sz="2400" dirty="0">
                <a:solidFill>
                  <a:srgbClr val="C00000"/>
                </a:solidFill>
                <a:latin typeface="黑体" panose="02010609060101010101" pitchFamily="49" charset="-122"/>
                <a:ea typeface="黑体" panose="02010609060101010101" pitchFamily="49" charset="-122"/>
              </a:rPr>
              <a:t>取指</a:t>
            </a:r>
            <a:r>
              <a:rPr lang="zh-CN" altLang="en-US" sz="2400" dirty="0">
                <a:solidFill>
                  <a:srgbClr val="CB0101"/>
                </a:solidFill>
                <a:latin typeface="黑体" panose="02010609060101010101" pitchFamily="49" charset="-122"/>
                <a:ea typeface="黑体" panose="02010609060101010101" pitchFamily="49" charset="-122"/>
              </a:rPr>
              <a:t>微指令</a:t>
            </a:r>
            <a:endParaRPr lang="zh-CN" altLang="en-US" sz="2400" dirty="0">
              <a:solidFill>
                <a:srgbClr val="CB0101"/>
              </a:solidFill>
              <a:latin typeface="Times New Roman" panose="02020603050405020304" pitchFamily="18" charset="0"/>
              <a:ea typeface="黑体" panose="02010609060101010101" pitchFamily="49" charset="-122"/>
            </a:endParaRPr>
          </a:p>
        </p:txBody>
      </p:sp>
      <p:sp>
        <p:nvSpPr>
          <p:cNvPr id="110605" name="Line 13"/>
          <p:cNvSpPr/>
          <p:nvPr/>
        </p:nvSpPr>
        <p:spPr>
          <a:xfrm flipV="1">
            <a:off x="1003300" y="5618163"/>
            <a:ext cx="1663700" cy="9525"/>
          </a:xfrm>
          <a:prstGeom prst="line">
            <a:avLst/>
          </a:prstGeom>
          <a:ln w="28575" cap="flat" cmpd="sng">
            <a:solidFill>
              <a:schemeClr val="tx1"/>
            </a:solidFill>
            <a:prstDash val="solid"/>
            <a:round/>
            <a:headEnd type="none" w="med" len="med"/>
            <a:tailEnd type="triangle" w="med" len="med"/>
          </a:ln>
        </p:spPr>
      </p:sp>
      <p:sp>
        <p:nvSpPr>
          <p:cNvPr id="110606" name="Text Box 14"/>
          <p:cNvSpPr txBox="1"/>
          <p:nvPr/>
        </p:nvSpPr>
        <p:spPr>
          <a:xfrm>
            <a:off x="2590800" y="5389563"/>
            <a:ext cx="1219200" cy="476250"/>
          </a:xfrm>
          <a:prstGeom prst="rect">
            <a:avLst/>
          </a:prstGeom>
          <a:noFill/>
          <a:ln w="12700">
            <a:noFill/>
          </a:ln>
        </p:spPr>
        <p:txBody>
          <a:bodyPr anchor="t" anchorCtr="0">
            <a:spAutoFit/>
          </a:bodyPr>
          <a:p>
            <a:pPr>
              <a:lnSpc>
                <a:spcPct val="70000"/>
              </a:lnSpc>
            </a:pPr>
            <a:r>
              <a:rPr lang="en-US" altLang="zh-CN" sz="3600" dirty="0">
                <a:solidFill>
                  <a:srgbClr val="3333FF"/>
                </a:solidFill>
                <a:latin typeface="Times New Roman" panose="02020603050405020304" pitchFamily="18" charset="0"/>
                <a:ea typeface="宋体" panose="02010600030101010101" pitchFamily="2" charset="-122"/>
              </a:rPr>
              <a:t>µ</a:t>
            </a:r>
            <a:r>
              <a:rPr lang="en-US" altLang="zh-CN" sz="3600" dirty="0">
                <a:solidFill>
                  <a:srgbClr val="3333FF"/>
                </a:solidFill>
                <a:latin typeface="黑体" panose="02010609060101010101" pitchFamily="49" charset="-122"/>
                <a:ea typeface="黑体" panose="02010609060101010101" pitchFamily="49" charset="-122"/>
              </a:rPr>
              <a:t>IR</a:t>
            </a:r>
            <a:endParaRPr lang="en-US" altLang="zh-CN" sz="3600" dirty="0">
              <a:solidFill>
                <a:srgbClr val="3333FF"/>
              </a:solidFill>
              <a:latin typeface="黑体" panose="02010609060101010101" pitchFamily="49" charset="-122"/>
              <a:ea typeface="黑体" panose="02010609060101010101" pitchFamily="49" charset="-122"/>
            </a:endParaRPr>
          </a:p>
        </p:txBody>
      </p:sp>
      <p:sp>
        <p:nvSpPr>
          <p:cNvPr id="110607" name="Line 15"/>
          <p:cNvSpPr/>
          <p:nvPr/>
        </p:nvSpPr>
        <p:spPr>
          <a:xfrm>
            <a:off x="3429000" y="5618163"/>
            <a:ext cx="2209800" cy="0"/>
          </a:xfrm>
          <a:prstGeom prst="line">
            <a:avLst/>
          </a:prstGeom>
          <a:ln w="28575" cap="flat" cmpd="sng">
            <a:solidFill>
              <a:schemeClr val="tx1"/>
            </a:solidFill>
            <a:prstDash val="solid"/>
            <a:round/>
            <a:headEnd type="none" w="med" len="med"/>
            <a:tailEnd type="triangle" w="med" len="med"/>
          </a:ln>
        </p:spPr>
      </p:sp>
      <p:sp>
        <p:nvSpPr>
          <p:cNvPr id="110608" name="Text Box 16"/>
          <p:cNvSpPr txBox="1"/>
          <p:nvPr/>
        </p:nvSpPr>
        <p:spPr>
          <a:xfrm>
            <a:off x="3429000" y="5084763"/>
            <a:ext cx="2428875" cy="461962"/>
          </a:xfrm>
          <a:prstGeom prst="rect">
            <a:avLst/>
          </a:prstGeom>
          <a:noFill/>
          <a:ln w="9525">
            <a:noFill/>
          </a:ln>
        </p:spPr>
        <p:txBody>
          <a:bodyPr anchor="t" anchorCtr="0">
            <a:spAutoFit/>
          </a:bodyPr>
          <a:p>
            <a:r>
              <a:rPr lang="zh-CN" altLang="en-US" sz="2400" dirty="0">
                <a:solidFill>
                  <a:srgbClr val="CB0101"/>
                </a:solidFill>
                <a:latin typeface="Times New Roman" panose="02020603050405020304" pitchFamily="18" charset="0"/>
                <a:ea typeface="黑体" panose="02010609060101010101" pitchFamily="49" charset="-122"/>
              </a:rPr>
              <a:t>微操作控制字段</a:t>
            </a:r>
            <a:endParaRPr lang="zh-CN" altLang="en-US" sz="2400" dirty="0">
              <a:solidFill>
                <a:srgbClr val="CB0101"/>
              </a:solidFill>
              <a:latin typeface="Times New Roman" panose="02020603050405020304" pitchFamily="18" charset="0"/>
              <a:ea typeface="黑体" panose="02010609060101010101" pitchFamily="49" charset="-122"/>
            </a:endParaRPr>
          </a:p>
        </p:txBody>
      </p:sp>
      <p:sp>
        <p:nvSpPr>
          <p:cNvPr id="110609" name="Text Box 17"/>
          <p:cNvSpPr txBox="1"/>
          <p:nvPr/>
        </p:nvSpPr>
        <p:spPr>
          <a:xfrm>
            <a:off x="5638800" y="5313363"/>
            <a:ext cx="1981200" cy="579437"/>
          </a:xfrm>
          <a:prstGeom prst="rect">
            <a:avLst/>
          </a:prstGeom>
          <a:noFill/>
          <a:ln w="9525">
            <a:noFill/>
          </a:ln>
        </p:spPr>
        <p:txBody>
          <a:bodyPr anchor="t" anchorCtr="0">
            <a:spAutoFit/>
          </a:bodyPr>
          <a:p>
            <a:r>
              <a:rPr lang="zh-CN" altLang="en-US" sz="3200" dirty="0">
                <a:solidFill>
                  <a:srgbClr val="3333FF"/>
                </a:solidFill>
                <a:latin typeface="Times New Roman" panose="02020603050405020304" pitchFamily="18" charset="0"/>
                <a:ea typeface="黑体" panose="02010609060101010101" pitchFamily="49" charset="-122"/>
              </a:rPr>
              <a:t>译码器</a:t>
            </a:r>
            <a:endParaRPr lang="zh-CN" altLang="en-US" sz="3200" dirty="0">
              <a:solidFill>
                <a:srgbClr val="3333FF"/>
              </a:solidFill>
              <a:latin typeface="Times New Roman" panose="02020603050405020304" pitchFamily="18" charset="0"/>
              <a:ea typeface="黑体" panose="02010609060101010101" pitchFamily="49" charset="-122"/>
            </a:endParaRPr>
          </a:p>
        </p:txBody>
      </p:sp>
      <p:sp>
        <p:nvSpPr>
          <p:cNvPr id="110610" name="Text Box 18"/>
          <p:cNvSpPr txBox="1"/>
          <p:nvPr/>
        </p:nvSpPr>
        <p:spPr>
          <a:xfrm>
            <a:off x="7035800" y="5084763"/>
            <a:ext cx="1347788" cy="461962"/>
          </a:xfrm>
          <a:prstGeom prst="rect">
            <a:avLst/>
          </a:prstGeom>
          <a:noFill/>
          <a:ln w="9525">
            <a:noFill/>
          </a:ln>
        </p:spPr>
        <p:txBody>
          <a:bodyPr anchor="t" anchorCtr="0">
            <a:spAutoFit/>
          </a:bodyPr>
          <a:p>
            <a:r>
              <a:rPr lang="zh-CN" altLang="en-US" sz="2400" dirty="0">
                <a:solidFill>
                  <a:srgbClr val="CB0101"/>
                </a:solidFill>
                <a:latin typeface="Times New Roman" panose="02020603050405020304" pitchFamily="18" charset="0"/>
                <a:ea typeface="黑体" panose="02010609060101010101" pitchFamily="49" charset="-122"/>
              </a:rPr>
              <a:t>微命令</a:t>
            </a:r>
            <a:endParaRPr lang="zh-CN" altLang="en-US" sz="2400" dirty="0">
              <a:solidFill>
                <a:srgbClr val="CB0101"/>
              </a:solidFill>
              <a:latin typeface="Times New Roman" panose="02020603050405020304" pitchFamily="18" charset="0"/>
              <a:ea typeface="黑体" panose="02010609060101010101" pitchFamily="49" charset="-122"/>
            </a:endParaRPr>
          </a:p>
        </p:txBody>
      </p:sp>
      <p:sp>
        <p:nvSpPr>
          <p:cNvPr id="110611" name="Line 19"/>
          <p:cNvSpPr/>
          <p:nvPr/>
        </p:nvSpPr>
        <p:spPr>
          <a:xfrm>
            <a:off x="7010400" y="5618163"/>
            <a:ext cx="1143000" cy="0"/>
          </a:xfrm>
          <a:prstGeom prst="line">
            <a:avLst/>
          </a:prstGeom>
          <a:ln w="28575" cap="flat" cmpd="sng">
            <a:solidFill>
              <a:schemeClr val="tx1"/>
            </a:solidFill>
            <a:prstDash val="solid"/>
            <a:round/>
            <a:headEnd type="none" w="med" len="med"/>
            <a:tailEnd type="triangle" w="med" len="med"/>
          </a:ln>
        </p:spPr>
      </p:sp>
      <p:sp>
        <p:nvSpPr>
          <p:cNvPr id="110612" name="Line 20"/>
          <p:cNvSpPr/>
          <p:nvPr/>
        </p:nvSpPr>
        <p:spPr>
          <a:xfrm>
            <a:off x="8610600" y="5922963"/>
            <a:ext cx="0" cy="609600"/>
          </a:xfrm>
          <a:prstGeom prst="line">
            <a:avLst/>
          </a:prstGeom>
          <a:ln w="28575" cap="flat" cmpd="sng">
            <a:solidFill>
              <a:schemeClr val="tx1"/>
            </a:solidFill>
            <a:prstDash val="solid"/>
            <a:round/>
            <a:headEnd type="none" w="med" len="med"/>
            <a:tailEnd type="none" w="med" len="med"/>
          </a:ln>
        </p:spPr>
      </p:sp>
      <p:sp>
        <p:nvSpPr>
          <p:cNvPr id="110613" name="Line 21"/>
          <p:cNvSpPr/>
          <p:nvPr/>
        </p:nvSpPr>
        <p:spPr>
          <a:xfrm flipH="1">
            <a:off x="6934200" y="6532563"/>
            <a:ext cx="1676400" cy="0"/>
          </a:xfrm>
          <a:prstGeom prst="line">
            <a:avLst/>
          </a:prstGeom>
          <a:ln w="28575" cap="flat" cmpd="sng">
            <a:solidFill>
              <a:schemeClr val="tx1"/>
            </a:solidFill>
            <a:prstDash val="solid"/>
            <a:round/>
            <a:headEnd type="none" w="med" len="med"/>
            <a:tailEnd type="triangle" w="med" len="med"/>
          </a:ln>
        </p:spPr>
      </p:sp>
      <p:sp>
        <p:nvSpPr>
          <p:cNvPr id="110614" name="Text Box 22"/>
          <p:cNvSpPr txBox="1"/>
          <p:nvPr/>
        </p:nvSpPr>
        <p:spPr>
          <a:xfrm>
            <a:off x="6934200" y="5999163"/>
            <a:ext cx="2209800" cy="461962"/>
          </a:xfrm>
          <a:prstGeom prst="rect">
            <a:avLst/>
          </a:prstGeom>
          <a:noFill/>
          <a:ln w="9525">
            <a:noFill/>
          </a:ln>
        </p:spPr>
        <p:txBody>
          <a:bodyPr anchor="t" anchorCtr="0">
            <a:spAutoFit/>
          </a:bodyPr>
          <a:p>
            <a:r>
              <a:rPr lang="zh-CN" altLang="en-US" sz="2400" dirty="0">
                <a:solidFill>
                  <a:srgbClr val="CB0101"/>
                </a:solidFill>
                <a:latin typeface="Times New Roman" panose="02020603050405020304" pitchFamily="18" charset="0"/>
                <a:ea typeface="黑体" panose="02010609060101010101" pitchFamily="49" charset="-122"/>
              </a:rPr>
              <a:t>机器指令</a:t>
            </a:r>
            <a:endParaRPr lang="zh-CN" altLang="en-US" sz="2400" dirty="0">
              <a:solidFill>
                <a:srgbClr val="CB0101"/>
              </a:solidFill>
              <a:latin typeface="Times New Roman" panose="02020603050405020304" pitchFamily="18" charset="0"/>
              <a:ea typeface="黑体" panose="02010609060101010101" pitchFamily="49" charset="-122"/>
            </a:endParaRPr>
          </a:p>
        </p:txBody>
      </p:sp>
      <p:sp>
        <p:nvSpPr>
          <p:cNvPr id="110615" name="Text Box 23"/>
          <p:cNvSpPr txBox="1"/>
          <p:nvPr/>
        </p:nvSpPr>
        <p:spPr>
          <a:xfrm>
            <a:off x="6248400" y="6303963"/>
            <a:ext cx="1219200" cy="476250"/>
          </a:xfrm>
          <a:prstGeom prst="rect">
            <a:avLst/>
          </a:prstGeom>
          <a:noFill/>
          <a:ln w="12700">
            <a:noFill/>
          </a:ln>
        </p:spPr>
        <p:txBody>
          <a:bodyPr anchor="t" anchorCtr="0">
            <a:spAutoFit/>
          </a:bodyPr>
          <a:p>
            <a:pPr>
              <a:lnSpc>
                <a:spcPct val="70000"/>
              </a:lnSpc>
            </a:pPr>
            <a:r>
              <a:rPr lang="en-US" altLang="zh-CN" sz="3600" dirty="0">
                <a:solidFill>
                  <a:srgbClr val="3333FF"/>
                </a:solidFill>
                <a:latin typeface="黑体" panose="02010609060101010101" pitchFamily="49" charset="-122"/>
                <a:ea typeface="黑体" panose="02010609060101010101" pitchFamily="49" charset="-122"/>
              </a:rPr>
              <a:t>IR</a:t>
            </a:r>
            <a:endParaRPr lang="en-US" altLang="zh-CN" sz="3600" dirty="0">
              <a:solidFill>
                <a:srgbClr val="3333FF"/>
              </a:solidFill>
              <a:latin typeface="黑体" panose="02010609060101010101" pitchFamily="49" charset="-122"/>
              <a:ea typeface="黑体" panose="02010609060101010101" pitchFamily="49" charset="-122"/>
            </a:endParaRPr>
          </a:p>
        </p:txBody>
      </p:sp>
      <p:sp>
        <p:nvSpPr>
          <p:cNvPr id="110616" name="Text Box 24"/>
          <p:cNvSpPr txBox="1"/>
          <p:nvPr/>
        </p:nvSpPr>
        <p:spPr>
          <a:xfrm>
            <a:off x="8077200" y="5297488"/>
            <a:ext cx="1905000" cy="579437"/>
          </a:xfrm>
          <a:prstGeom prst="rect">
            <a:avLst/>
          </a:prstGeom>
          <a:noFill/>
          <a:ln w="9525">
            <a:noFill/>
          </a:ln>
        </p:spPr>
        <p:txBody>
          <a:bodyPr anchor="t" anchorCtr="0">
            <a:spAutoFit/>
          </a:bodyPr>
          <a:p>
            <a:r>
              <a:rPr lang="zh-CN" altLang="en-US" sz="3200" dirty="0">
                <a:solidFill>
                  <a:srgbClr val="3333FF"/>
                </a:solidFill>
                <a:latin typeface="Times New Roman" panose="02020603050405020304" pitchFamily="18" charset="0"/>
                <a:ea typeface="黑体" panose="02010609060101010101" pitchFamily="49" charset="-122"/>
              </a:rPr>
              <a:t>主存</a:t>
            </a:r>
            <a:endParaRPr lang="zh-CN" altLang="en-US" sz="3200" dirty="0">
              <a:solidFill>
                <a:srgbClr val="3333FF"/>
              </a:solidFill>
              <a:latin typeface="Times New Roman" panose="02020603050405020304" pitchFamily="18" charset="0"/>
              <a:ea typeface="黑体" panose="02010609060101010101" pitchFamily="49" charset="-122"/>
            </a:endParaRPr>
          </a:p>
        </p:txBody>
      </p:sp>
      <p:sp>
        <p:nvSpPr>
          <p:cNvPr id="26" name="Text Box 3"/>
          <p:cNvSpPr txBox="1"/>
          <p:nvPr/>
        </p:nvSpPr>
        <p:spPr>
          <a:xfrm>
            <a:off x="1208088" y="1711325"/>
            <a:ext cx="1347787" cy="400050"/>
          </a:xfrm>
          <a:prstGeom prst="rect">
            <a:avLst/>
          </a:prstGeom>
          <a:noFill/>
          <a:ln w="28575">
            <a:noFill/>
          </a:ln>
        </p:spPr>
        <p:txBody>
          <a:bodyPr anchor="t" anchorCtr="0">
            <a:spAutoFit/>
          </a:bodyPr>
          <a:p>
            <a:r>
              <a:rPr lang="zh-CN" altLang="en-US" dirty="0">
                <a:solidFill>
                  <a:srgbClr val="3333FF"/>
                </a:solidFill>
                <a:latin typeface="Arial" panose="020B0604020202020204" pitchFamily="34" charset="0"/>
                <a:ea typeface="宋体" panose="02010600030101010101" pitchFamily="2" charset="-122"/>
              </a:rPr>
              <a:t>指令代码</a:t>
            </a:r>
            <a:endParaRPr lang="zh-CN" altLang="en-US" dirty="0">
              <a:solidFill>
                <a:srgbClr val="3333FF"/>
              </a:solidFill>
              <a:latin typeface="Arial" panose="020B0604020202020204" pitchFamily="34" charset="0"/>
              <a:ea typeface="宋体" panose="02010600030101010101" pitchFamily="2" charset="-122"/>
            </a:endParaRPr>
          </a:p>
        </p:txBody>
      </p:sp>
      <p:sp>
        <p:nvSpPr>
          <p:cNvPr id="27" name="Text Box 4"/>
          <p:cNvSpPr txBox="1"/>
          <p:nvPr/>
        </p:nvSpPr>
        <p:spPr>
          <a:xfrm>
            <a:off x="1250950" y="2378075"/>
            <a:ext cx="1376363" cy="400050"/>
          </a:xfrm>
          <a:prstGeom prst="rect">
            <a:avLst/>
          </a:prstGeom>
          <a:noFill/>
          <a:ln w="28575">
            <a:noFill/>
          </a:ln>
        </p:spPr>
        <p:txBody>
          <a:bodyPr anchor="t" anchorCtr="0">
            <a:spAutoFit/>
          </a:bodyPr>
          <a:p>
            <a:r>
              <a:rPr lang="zh-CN" altLang="en-US" dirty="0">
                <a:solidFill>
                  <a:srgbClr val="3333FF"/>
                </a:solidFill>
                <a:latin typeface="Arial" panose="020B0604020202020204" pitchFamily="34" charset="0"/>
                <a:ea typeface="宋体" panose="02010600030101010101" pitchFamily="2" charset="-122"/>
              </a:rPr>
              <a:t>运行状态</a:t>
            </a:r>
            <a:endParaRPr lang="zh-CN" altLang="en-US" dirty="0">
              <a:solidFill>
                <a:srgbClr val="3333FF"/>
              </a:solidFill>
              <a:latin typeface="Arial" panose="020B0604020202020204" pitchFamily="34" charset="0"/>
              <a:ea typeface="宋体" panose="02010600030101010101" pitchFamily="2" charset="-122"/>
            </a:endParaRPr>
          </a:p>
        </p:txBody>
      </p:sp>
      <p:sp>
        <p:nvSpPr>
          <p:cNvPr id="31" name="TextBox 30"/>
          <p:cNvSpPr txBox="1"/>
          <p:nvPr/>
        </p:nvSpPr>
        <p:spPr>
          <a:xfrm>
            <a:off x="2789238" y="2054225"/>
            <a:ext cx="1430338" cy="923925"/>
          </a:xfrm>
          <a:prstGeom prst="rect">
            <a:avLst/>
          </a:prstGeom>
          <a:solidFill>
            <a:schemeClr val="accent3">
              <a:lumMod val="95000"/>
            </a:schemeClr>
          </a:solidFill>
        </p:spPr>
        <p:txBody>
          <a:bodyPr>
            <a:spAutoFit/>
          </a:bodyPr>
          <a:lstStyle/>
          <a:p>
            <a:pPr marR="0" defTabSz="914400">
              <a:buClrTx/>
              <a:buSzTx/>
              <a:buFontTx/>
              <a:buNone/>
              <a:defRPr/>
            </a:pPr>
            <a:r>
              <a:rPr kumimoji="0" lang="zh-CN" altLang="en-US" sz="1800" kern="1200" cap="none" spc="0" normalizeH="0" baseline="0" noProof="0" dirty="0">
                <a:latin typeface="+mn-ea"/>
                <a:ea typeface="+mn-ea"/>
                <a:cs typeface="+mn-cs"/>
              </a:rPr>
              <a:t>后继微指令地址形成电路</a:t>
            </a:r>
            <a:endParaRPr kumimoji="0" lang="zh-CN" altLang="en-US" sz="1800" kern="1200" cap="none" spc="0" normalizeH="0" baseline="0" noProof="0" dirty="0">
              <a:latin typeface="+mn-ea"/>
              <a:ea typeface="+mn-ea"/>
              <a:cs typeface="+mn-cs"/>
            </a:endParaRPr>
          </a:p>
        </p:txBody>
      </p:sp>
      <p:sp>
        <p:nvSpPr>
          <p:cNvPr id="5146" name="Text Box 6"/>
          <p:cNvSpPr txBox="1"/>
          <p:nvPr/>
        </p:nvSpPr>
        <p:spPr>
          <a:xfrm>
            <a:off x="2290763" y="3429000"/>
            <a:ext cx="827087" cy="461963"/>
          </a:xfrm>
          <a:prstGeom prst="rect">
            <a:avLst/>
          </a:prstGeom>
          <a:noFill/>
          <a:ln w="28575">
            <a:noFill/>
          </a:ln>
        </p:spPr>
        <p:txBody>
          <a:bodyPr anchor="t" anchorCtr="0">
            <a:spAutoFit/>
          </a:bodyPr>
          <a:p>
            <a:r>
              <a:rPr lang="en-US" altLang="zh-CN" sz="2400" dirty="0">
                <a:solidFill>
                  <a:srgbClr val="3333FF"/>
                </a:solidFill>
                <a:latin typeface="宋体" panose="02010600030101010101" pitchFamily="2" charset="-122"/>
                <a:ea typeface="宋体" panose="02010600030101010101" pitchFamily="2" charset="-122"/>
              </a:rPr>
              <a:t>µAR</a:t>
            </a:r>
            <a:endParaRPr lang="en-US" altLang="zh-CN" sz="2400" dirty="0">
              <a:solidFill>
                <a:srgbClr val="3333FF"/>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0601"/>
                                        </p:tgtEl>
                                        <p:attrNameLst>
                                          <p:attrName>style.visibility</p:attrName>
                                        </p:attrNameLst>
                                      </p:cBhvr>
                                      <p:to>
                                        <p:strVal val="visible"/>
                                      </p:to>
                                    </p:set>
                                    <p:animEffect transition="in" filter="blinds(horizontal)">
                                      <p:cBhvr>
                                        <p:cTn id="7" dur="500"/>
                                        <p:tgtEl>
                                          <p:spTgt spid="11060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1060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10604"/>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499"/>
                                          </p:stCondLst>
                                        </p:cTn>
                                        <p:tgtEl>
                                          <p:spTgt spid="110605"/>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grpId="0" nodeType="afterEffect">
                                  <p:stCondLst>
                                    <p:cond delay="0"/>
                                  </p:stCondLst>
                                  <p:childTnLst>
                                    <p:set>
                                      <p:cBhvr>
                                        <p:cTn id="21" dur="1" fill="hold">
                                          <p:stCondLst>
                                            <p:cond delay="499"/>
                                          </p:stCondLst>
                                        </p:cTn>
                                        <p:tgtEl>
                                          <p:spTgt spid="110606"/>
                                        </p:tgtEl>
                                        <p:attrNameLst>
                                          <p:attrName>style.visibility</p:attrName>
                                        </p:attrNameLst>
                                      </p:cBhvr>
                                      <p:to>
                                        <p:strVal val="visible"/>
                                      </p:to>
                                    </p:set>
                                  </p:childTnLst>
                                </p:cTn>
                              </p:par>
                            </p:childTnLst>
                          </p:cTn>
                        </p:par>
                        <p:par>
                          <p:cTn id="22" fill="hold">
                            <p:stCondLst>
                              <p:cond delay="1500"/>
                            </p:stCondLst>
                            <p:childTnLst>
                              <p:par>
                                <p:cTn id="23" presetID="1" presetClass="entr" presetSubtype="0" fill="hold" nodeType="afterEffect">
                                  <p:stCondLst>
                                    <p:cond delay="0"/>
                                  </p:stCondLst>
                                  <p:childTnLst>
                                    <p:set>
                                      <p:cBhvr>
                                        <p:cTn id="24" dur="1" fill="hold">
                                          <p:stCondLst>
                                            <p:cond delay="499"/>
                                          </p:stCondLst>
                                        </p:cTn>
                                        <p:tgtEl>
                                          <p:spTgt spid="110607"/>
                                        </p:tgtEl>
                                        <p:attrNameLst>
                                          <p:attrName>style.visibility</p:attrName>
                                        </p:attrNameLst>
                                      </p:cBhvr>
                                      <p:to>
                                        <p:strVal val="visible"/>
                                      </p:to>
                                    </p:set>
                                  </p:childTnLst>
                                </p:cTn>
                              </p:par>
                            </p:childTnLst>
                          </p:cTn>
                        </p:par>
                        <p:par>
                          <p:cTn id="25" fill="hold">
                            <p:stCondLst>
                              <p:cond delay="2000"/>
                            </p:stCondLst>
                            <p:childTnLst>
                              <p:par>
                                <p:cTn id="26" presetID="1" presetClass="entr" presetSubtype="0" fill="hold" grpId="0" nodeType="afterEffect">
                                  <p:stCondLst>
                                    <p:cond delay="0"/>
                                  </p:stCondLst>
                                  <p:childTnLst>
                                    <p:set>
                                      <p:cBhvr>
                                        <p:cTn id="27" dur="1" fill="hold">
                                          <p:stCondLst>
                                            <p:cond delay="499"/>
                                          </p:stCondLst>
                                        </p:cTn>
                                        <p:tgtEl>
                                          <p:spTgt spid="110608"/>
                                        </p:tgtEl>
                                        <p:attrNameLst>
                                          <p:attrName>style.visibility</p:attrName>
                                        </p:attrNameLst>
                                      </p:cBhvr>
                                      <p:to>
                                        <p:strVal val="visible"/>
                                      </p:to>
                                    </p:set>
                                  </p:childTnLst>
                                </p:cTn>
                              </p:par>
                            </p:childTnLst>
                          </p:cTn>
                        </p:par>
                        <p:par>
                          <p:cTn id="28" fill="hold">
                            <p:stCondLst>
                              <p:cond delay="2500"/>
                            </p:stCondLst>
                            <p:childTnLst>
                              <p:par>
                                <p:cTn id="29" presetID="1" presetClass="entr" presetSubtype="0" fill="hold" grpId="0" nodeType="afterEffect">
                                  <p:stCondLst>
                                    <p:cond delay="0"/>
                                  </p:stCondLst>
                                  <p:childTnLst>
                                    <p:set>
                                      <p:cBhvr>
                                        <p:cTn id="30" dur="1" fill="hold">
                                          <p:stCondLst>
                                            <p:cond delay="499"/>
                                          </p:stCondLst>
                                        </p:cTn>
                                        <p:tgtEl>
                                          <p:spTgt spid="110609"/>
                                        </p:tgtEl>
                                        <p:attrNameLst>
                                          <p:attrName>style.visibility</p:attrName>
                                        </p:attrNameLst>
                                      </p:cBhvr>
                                      <p:to>
                                        <p:strVal val="visible"/>
                                      </p:to>
                                    </p:set>
                                  </p:childTnLst>
                                </p:cTn>
                              </p:par>
                            </p:childTnLst>
                          </p:cTn>
                        </p:par>
                        <p:par>
                          <p:cTn id="31" fill="hold">
                            <p:stCondLst>
                              <p:cond delay="3000"/>
                            </p:stCondLst>
                            <p:childTnLst>
                              <p:par>
                                <p:cTn id="32" presetID="1" presetClass="entr" presetSubtype="0" fill="hold" grpId="0" nodeType="afterEffect">
                                  <p:stCondLst>
                                    <p:cond delay="0"/>
                                  </p:stCondLst>
                                  <p:childTnLst>
                                    <p:set>
                                      <p:cBhvr>
                                        <p:cTn id="33" dur="1" fill="hold">
                                          <p:stCondLst>
                                            <p:cond delay="499"/>
                                          </p:stCondLst>
                                        </p:cTn>
                                        <p:tgtEl>
                                          <p:spTgt spid="110610"/>
                                        </p:tgtEl>
                                        <p:attrNameLst>
                                          <p:attrName>style.visibility</p:attrName>
                                        </p:attrNameLst>
                                      </p:cBhvr>
                                      <p:to>
                                        <p:strVal val="visible"/>
                                      </p:to>
                                    </p:set>
                                  </p:childTnLst>
                                </p:cTn>
                              </p:par>
                            </p:childTnLst>
                          </p:cTn>
                        </p:par>
                        <p:par>
                          <p:cTn id="34" fill="hold">
                            <p:stCondLst>
                              <p:cond delay="3500"/>
                            </p:stCondLst>
                            <p:childTnLst>
                              <p:par>
                                <p:cTn id="35" presetID="1" presetClass="entr" presetSubtype="0" fill="hold" nodeType="afterEffect">
                                  <p:stCondLst>
                                    <p:cond delay="0"/>
                                  </p:stCondLst>
                                  <p:childTnLst>
                                    <p:set>
                                      <p:cBhvr>
                                        <p:cTn id="36" dur="1" fill="hold">
                                          <p:stCondLst>
                                            <p:cond delay="499"/>
                                          </p:stCondLst>
                                        </p:cTn>
                                        <p:tgtEl>
                                          <p:spTgt spid="110611"/>
                                        </p:tgtEl>
                                        <p:attrNameLst>
                                          <p:attrName>style.visibility</p:attrName>
                                        </p:attrNameLst>
                                      </p:cBhvr>
                                      <p:to>
                                        <p:strVal val="visible"/>
                                      </p:to>
                                    </p:set>
                                  </p:childTnLst>
                                </p:cTn>
                              </p:par>
                            </p:childTnLst>
                          </p:cTn>
                        </p:par>
                        <p:par>
                          <p:cTn id="37" fill="hold">
                            <p:stCondLst>
                              <p:cond delay="4000"/>
                            </p:stCondLst>
                            <p:childTnLst>
                              <p:par>
                                <p:cTn id="38" presetID="1" presetClass="entr" presetSubtype="0" fill="hold" nodeType="afterEffect">
                                  <p:stCondLst>
                                    <p:cond delay="0"/>
                                  </p:stCondLst>
                                  <p:childTnLst>
                                    <p:set>
                                      <p:cBhvr>
                                        <p:cTn id="39" dur="1" fill="hold">
                                          <p:stCondLst>
                                            <p:cond delay="499"/>
                                          </p:stCondLst>
                                        </p:cTn>
                                        <p:tgtEl>
                                          <p:spTgt spid="110612"/>
                                        </p:tgtEl>
                                        <p:attrNameLst>
                                          <p:attrName>style.visibility</p:attrName>
                                        </p:attrNameLst>
                                      </p:cBhvr>
                                      <p:to>
                                        <p:strVal val="visible"/>
                                      </p:to>
                                    </p:set>
                                  </p:childTnLst>
                                </p:cTn>
                              </p:par>
                            </p:childTnLst>
                          </p:cTn>
                        </p:par>
                        <p:par>
                          <p:cTn id="40" fill="hold">
                            <p:stCondLst>
                              <p:cond delay="4500"/>
                            </p:stCondLst>
                            <p:childTnLst>
                              <p:par>
                                <p:cTn id="41" presetID="1" presetClass="entr" presetSubtype="0" fill="hold" nodeType="afterEffect">
                                  <p:stCondLst>
                                    <p:cond delay="0"/>
                                  </p:stCondLst>
                                  <p:childTnLst>
                                    <p:set>
                                      <p:cBhvr>
                                        <p:cTn id="42" dur="1" fill="hold">
                                          <p:stCondLst>
                                            <p:cond delay="499"/>
                                          </p:stCondLst>
                                        </p:cTn>
                                        <p:tgtEl>
                                          <p:spTgt spid="110613"/>
                                        </p:tgtEl>
                                        <p:attrNameLst>
                                          <p:attrName>style.visibility</p:attrName>
                                        </p:attrNameLst>
                                      </p:cBhvr>
                                      <p:to>
                                        <p:strVal val="visible"/>
                                      </p:to>
                                    </p:set>
                                  </p:childTnLst>
                                </p:cTn>
                              </p:par>
                            </p:childTnLst>
                          </p:cTn>
                        </p:par>
                        <p:par>
                          <p:cTn id="43" fill="hold">
                            <p:stCondLst>
                              <p:cond delay="5000"/>
                            </p:stCondLst>
                            <p:childTnLst>
                              <p:par>
                                <p:cTn id="44" presetID="1" presetClass="entr" presetSubtype="0" fill="hold" grpId="0" nodeType="afterEffect">
                                  <p:stCondLst>
                                    <p:cond delay="0"/>
                                  </p:stCondLst>
                                  <p:childTnLst>
                                    <p:set>
                                      <p:cBhvr>
                                        <p:cTn id="45" dur="1" fill="hold">
                                          <p:stCondLst>
                                            <p:cond delay="499"/>
                                          </p:stCondLst>
                                        </p:cTn>
                                        <p:tgtEl>
                                          <p:spTgt spid="110614"/>
                                        </p:tgtEl>
                                        <p:attrNameLst>
                                          <p:attrName>style.visibility</p:attrName>
                                        </p:attrNameLst>
                                      </p:cBhvr>
                                      <p:to>
                                        <p:strVal val="visible"/>
                                      </p:to>
                                    </p:set>
                                  </p:childTnLst>
                                </p:cTn>
                              </p:par>
                            </p:childTnLst>
                          </p:cTn>
                        </p:par>
                        <p:par>
                          <p:cTn id="46" fill="hold">
                            <p:stCondLst>
                              <p:cond delay="5500"/>
                            </p:stCondLst>
                            <p:childTnLst>
                              <p:par>
                                <p:cTn id="47" presetID="1" presetClass="entr" presetSubtype="0" fill="hold" grpId="0" nodeType="afterEffect">
                                  <p:stCondLst>
                                    <p:cond delay="0"/>
                                  </p:stCondLst>
                                  <p:childTnLst>
                                    <p:set>
                                      <p:cBhvr>
                                        <p:cTn id="48" dur="1" fill="hold">
                                          <p:stCondLst>
                                            <p:cond delay="499"/>
                                          </p:stCondLst>
                                        </p:cTn>
                                        <p:tgtEl>
                                          <p:spTgt spid="110615"/>
                                        </p:tgtEl>
                                        <p:attrNameLst>
                                          <p:attrName>style.visibility</p:attrName>
                                        </p:attrNameLst>
                                      </p:cBhvr>
                                      <p:to>
                                        <p:strVal val="visible"/>
                                      </p:to>
                                    </p:set>
                                  </p:childTnLst>
                                </p:cTn>
                              </p:par>
                            </p:childTnLst>
                          </p:cTn>
                        </p:par>
                        <p:par>
                          <p:cTn id="49" fill="hold">
                            <p:stCondLst>
                              <p:cond delay="6000"/>
                            </p:stCondLst>
                            <p:childTnLst>
                              <p:par>
                                <p:cTn id="50" presetID="1" presetClass="entr" presetSubtype="0" fill="hold" grpId="0" nodeType="afterEffect">
                                  <p:stCondLst>
                                    <p:cond delay="0"/>
                                  </p:stCondLst>
                                  <p:childTnLst>
                                    <p:set>
                                      <p:cBhvr>
                                        <p:cTn id="51" dur="1" fill="hold">
                                          <p:stCondLst>
                                            <p:cond delay="499"/>
                                          </p:stCondLst>
                                        </p:cTn>
                                        <p:tgtEl>
                                          <p:spTgt spid="110603"/>
                                        </p:tgtEl>
                                        <p:attrNameLst>
                                          <p:attrName>style.visibility</p:attrName>
                                        </p:attrNameLst>
                                      </p:cBhvr>
                                      <p:to>
                                        <p:strVal val="visible"/>
                                      </p:to>
                                    </p:set>
                                  </p:childTnLst>
                                </p:cTn>
                              </p:par>
                            </p:childTnLst>
                          </p:cTn>
                        </p:par>
                        <p:par>
                          <p:cTn id="52" fill="hold">
                            <p:stCondLst>
                              <p:cond delay="6500"/>
                            </p:stCondLst>
                            <p:childTnLst>
                              <p:par>
                                <p:cTn id="53" presetID="1" presetClass="entr" presetSubtype="0" fill="hold" grpId="0" nodeType="afterEffect">
                                  <p:stCondLst>
                                    <p:cond delay="0"/>
                                  </p:stCondLst>
                                  <p:childTnLst>
                                    <p:set>
                                      <p:cBhvr>
                                        <p:cTn id="54" dur="1" fill="hold">
                                          <p:stCondLst>
                                            <p:cond delay="499"/>
                                          </p:stCondLst>
                                        </p:cTn>
                                        <p:tgtEl>
                                          <p:spTgt spid="110616"/>
                                        </p:tgtEl>
                                        <p:attrNameLst>
                                          <p:attrName>style.visibility</p:attrName>
                                        </p:attrNameLst>
                                      </p:cBhvr>
                                      <p:to>
                                        <p:strVal val="visible"/>
                                      </p:to>
                                    </p:set>
                                  </p:childTnLst>
                                </p:cTn>
                              </p:par>
                            </p:childTnLst>
                          </p:cTn>
                        </p:par>
                        <p:par>
                          <p:cTn id="55" fill="hold">
                            <p:stCondLst>
                              <p:cond delay="7000"/>
                            </p:stCondLst>
                            <p:childTnLst>
                              <p:par>
                                <p:cTn id="56" presetID="1" presetClass="entr" presetSubtype="0" fill="hold" grpId="0" nodeType="afterEffect">
                                  <p:stCondLst>
                                    <p:cond delay="0"/>
                                  </p:stCondLst>
                                  <p:childTnLst>
                                    <p:set>
                                      <p:cBhvr>
                                        <p:cTn id="57" dur="1" fill="hold">
                                          <p:stCondLst>
                                            <p:cond delay="499"/>
                                          </p:stCondLst>
                                        </p:cTn>
                                        <p:tgtEl>
                                          <p:spTgt spid="26"/>
                                        </p:tgtEl>
                                        <p:attrNameLst>
                                          <p:attrName>style.visibility</p:attrName>
                                        </p:attrNameLst>
                                      </p:cBhvr>
                                      <p:to>
                                        <p:strVal val="visible"/>
                                      </p:to>
                                    </p:set>
                                  </p:childTnLst>
                                </p:cTn>
                              </p:par>
                            </p:childTnLst>
                          </p:cTn>
                        </p:par>
                        <p:par>
                          <p:cTn id="58" fill="hold">
                            <p:stCondLst>
                              <p:cond delay="7500"/>
                            </p:stCondLst>
                            <p:childTnLst>
                              <p:par>
                                <p:cTn id="59" presetID="1" presetClass="entr" presetSubtype="0" fill="hold" grpId="0" nodeType="afterEffect">
                                  <p:stCondLst>
                                    <p:cond delay="0"/>
                                  </p:stCondLst>
                                  <p:childTnLst>
                                    <p:set>
                                      <p:cBhvr>
                                        <p:cTn id="60" dur="1" fill="hold">
                                          <p:stCondLst>
                                            <p:cond delay="499"/>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01" grpId="0"/>
      <p:bldP spid="110602" grpId="0"/>
      <p:bldP spid="110603" grpId="0"/>
      <p:bldP spid="110604" grpId="0"/>
      <p:bldP spid="110606" grpId="0"/>
      <p:bldP spid="110608" grpId="0"/>
      <p:bldP spid="110609" grpId="0"/>
      <p:bldP spid="110610" grpId="0"/>
      <p:bldP spid="110614" grpId="0"/>
      <p:bldP spid="110615" grpId="0"/>
      <p:bldP spid="110616" grpId="0"/>
      <p:bldP spid="26" grpId="0"/>
      <p:bldP spid="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95" name="Text Box 11"/>
          <p:cNvSpPr txBox="1"/>
          <p:nvPr/>
        </p:nvSpPr>
        <p:spPr>
          <a:xfrm>
            <a:off x="250825" y="274638"/>
            <a:ext cx="8461375" cy="5264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nSpc>
                <a:spcPts val="3500"/>
              </a:lnSpc>
              <a:buNone/>
            </a:pPr>
            <a:r>
              <a:rPr lang="zh-CN" altLang="en-US" sz="2800" b="1" dirty="0">
                <a:solidFill>
                  <a:srgbClr val="C00000"/>
                </a:solidFill>
                <a:latin typeface="宋体" panose="02010600030101010101" pitchFamily="2" charset="-122"/>
              </a:rPr>
              <a:t>（</a:t>
            </a:r>
            <a:r>
              <a:rPr lang="en-US" altLang="zh-CN" sz="2800" b="1" dirty="0">
                <a:solidFill>
                  <a:srgbClr val="C00000"/>
                </a:solidFill>
                <a:latin typeface="宋体" panose="02010600030101010101" pitchFamily="2" charset="-122"/>
              </a:rPr>
              <a:t>3</a:t>
            </a:r>
            <a:r>
              <a:rPr lang="zh-CN" altLang="en-US" sz="2800" b="1" dirty="0">
                <a:solidFill>
                  <a:srgbClr val="C00000"/>
                </a:solidFill>
                <a:latin typeface="宋体" panose="02010600030101010101" pitchFamily="2" charset="-122"/>
              </a:rPr>
              <a:t>）执行指令：</a:t>
            </a:r>
            <a:r>
              <a:rPr lang="zh-CN" altLang="en-US" sz="2400" b="1" dirty="0">
                <a:latin typeface="宋体" panose="02010600030101010101" pitchFamily="2" charset="-122"/>
              </a:rPr>
              <a:t>这个阶段还可以细分</a:t>
            </a:r>
            <a:endParaRPr lang="en-US" altLang="zh-CN" sz="2400" b="1" dirty="0">
              <a:latin typeface="宋体" panose="02010600030101010101" pitchFamily="2" charset="-122"/>
            </a:endParaRPr>
          </a:p>
          <a:p>
            <a:pPr marL="0" lvl="0" indent="0">
              <a:lnSpc>
                <a:spcPts val="3500"/>
              </a:lnSpc>
              <a:buNone/>
            </a:pPr>
            <a:r>
              <a:rPr lang="zh-CN" altLang="zh-CN" sz="2400" b="1" dirty="0"/>
              <a:t>① 取操作数</a:t>
            </a:r>
            <a:r>
              <a:rPr lang="en-US" altLang="zh-CN" sz="2400" b="1" dirty="0"/>
              <a:t>  </a:t>
            </a:r>
            <a:r>
              <a:rPr lang="zh-CN" altLang="zh-CN" sz="2400" b="1" dirty="0"/>
              <a:t>如果当前指令需要从主存取操作数，就需安排时间再次访问存储器。</a:t>
            </a:r>
            <a:endParaRPr lang="zh-CN" altLang="zh-CN" sz="2400" b="1" dirty="0"/>
          </a:p>
          <a:p>
            <a:pPr marL="0" lvl="0" indent="0">
              <a:lnSpc>
                <a:spcPts val="3500"/>
              </a:lnSpc>
              <a:buNone/>
            </a:pPr>
            <a:r>
              <a:rPr lang="zh-CN" altLang="zh-CN" sz="2400" b="1" dirty="0"/>
              <a:t>② 执行操作  如果当前指令需要运算，则需考虑形成稳定运算结果的时间，为此安排专门的节拍。若运算结果需送回主存单元，则应安排时间以完成对主存的写操作。</a:t>
            </a:r>
            <a:endParaRPr lang="zh-CN" altLang="zh-CN" sz="2400" b="1" dirty="0"/>
          </a:p>
          <a:p>
            <a:pPr marL="0" lvl="0" indent="0">
              <a:lnSpc>
                <a:spcPts val="3500"/>
              </a:lnSpc>
              <a:buNone/>
            </a:pPr>
            <a:r>
              <a:rPr lang="zh-CN" altLang="zh-CN" sz="2400" b="1" dirty="0"/>
              <a:t>③ 形成下一条指令地址</a:t>
            </a:r>
            <a:r>
              <a:rPr lang="en-US" altLang="zh-CN" sz="2400" b="1" dirty="0"/>
              <a:t>  </a:t>
            </a:r>
            <a:r>
              <a:rPr lang="zh-CN" altLang="zh-CN" sz="2400" b="1" dirty="0"/>
              <a:t>对于顺序执行的指令，下一条指令地址在取指令、取立即数、取地址码时，就已形成在</a:t>
            </a:r>
            <a:r>
              <a:rPr lang="en-US" altLang="zh-CN" sz="2400" b="1" dirty="0"/>
              <a:t>PC</a:t>
            </a:r>
            <a:r>
              <a:rPr lang="zh-CN" altLang="zh-CN" sz="2400" b="1" dirty="0"/>
              <a:t>中；如果是转移类指令，则将形成的转移地址送到</a:t>
            </a:r>
            <a:r>
              <a:rPr lang="en-US" altLang="zh-CN" sz="2400" b="1" dirty="0"/>
              <a:t>PC</a:t>
            </a:r>
            <a:r>
              <a:rPr lang="zh-CN" altLang="zh-CN" sz="2400" b="1" dirty="0"/>
              <a:t>中。</a:t>
            </a:r>
            <a:endParaRPr lang="en-US" altLang="zh-CN" sz="2400" b="1" dirty="0"/>
          </a:p>
          <a:p>
            <a:pPr marL="0" lvl="0" indent="0">
              <a:lnSpc>
                <a:spcPts val="3500"/>
              </a:lnSpc>
              <a:buNone/>
            </a:pPr>
            <a:r>
              <a:rPr lang="zh-CN" altLang="zh-CN" sz="2400" b="1" dirty="0"/>
              <a:t>以后再取下一条指令、分析、执行……，如此循环直至程序执行完毕或外来干预为止。</a:t>
            </a:r>
            <a:r>
              <a:rPr lang="zh-CN" altLang="en-US" sz="2400" b="1" dirty="0">
                <a:latin typeface="宋体" panose="02010600030101010101" pitchFamily="2" charset="-122"/>
              </a:rPr>
              <a:t> </a:t>
            </a:r>
            <a:endParaRPr lang="zh-CN" altLang="en-US" sz="2400" b="1" dirty="0">
              <a:latin typeface="宋体" panose="02010600030101010101" pitchFamily="2" charset="-122"/>
            </a:endParaRPr>
          </a:p>
        </p:txBody>
      </p:sp>
      <p:sp>
        <p:nvSpPr>
          <p:cNvPr id="15" name="Text Box 15"/>
          <p:cNvSpPr txBox="1"/>
          <p:nvPr/>
        </p:nvSpPr>
        <p:spPr>
          <a:xfrm>
            <a:off x="323850" y="5557838"/>
            <a:ext cx="8064500" cy="946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latin typeface="宋体" panose="02010600030101010101" pitchFamily="2" charset="-122"/>
              </a:rPr>
              <a:t>    </a:t>
            </a:r>
            <a:r>
              <a:rPr lang="zh-CN" altLang="en-US" sz="2400" b="1" dirty="0">
                <a:latin typeface="宋体" panose="02010600030101010101" pitchFamily="2" charset="-122"/>
              </a:rPr>
              <a:t>此外，</a:t>
            </a:r>
            <a:r>
              <a:rPr lang="en-US" altLang="zh-CN" sz="2400" b="1" dirty="0">
                <a:latin typeface="宋体" panose="02010600030101010101" pitchFamily="2" charset="-122"/>
              </a:rPr>
              <a:t>CPU</a:t>
            </a:r>
            <a:r>
              <a:rPr lang="zh-CN" altLang="en-US" sz="2400" b="1" dirty="0">
                <a:latin typeface="宋体" panose="02010600030101010101" pitchFamily="2" charset="-122"/>
              </a:rPr>
              <a:t>还应该对运行过程中出现的某些</a:t>
            </a:r>
            <a:r>
              <a:rPr lang="zh-CN" altLang="en-US" sz="2800" b="1" dirty="0">
                <a:solidFill>
                  <a:srgbClr val="3333FF"/>
                </a:solidFill>
                <a:latin typeface="宋体" panose="02010600030101010101" pitchFamily="2" charset="-122"/>
              </a:rPr>
              <a:t>异常情况</a:t>
            </a:r>
            <a:r>
              <a:rPr lang="zh-CN" altLang="en-US" sz="2400" b="1" dirty="0">
                <a:latin typeface="宋体" panose="02010600030101010101" pitchFamily="2" charset="-122"/>
              </a:rPr>
              <a:t>或</a:t>
            </a:r>
            <a:r>
              <a:rPr lang="zh-CN" altLang="en-US" sz="2800" b="1" dirty="0">
                <a:solidFill>
                  <a:srgbClr val="3333FF"/>
                </a:solidFill>
                <a:latin typeface="宋体" panose="02010600030101010101" pitchFamily="2" charset="-122"/>
              </a:rPr>
              <a:t>输入</a:t>
            </a:r>
            <a:r>
              <a:rPr lang="en-US" altLang="zh-CN" sz="2800" b="1" dirty="0">
                <a:solidFill>
                  <a:srgbClr val="3333FF"/>
                </a:solidFill>
                <a:latin typeface="宋体" panose="02010600030101010101" pitchFamily="2" charset="-122"/>
              </a:rPr>
              <a:t>/</a:t>
            </a:r>
            <a:r>
              <a:rPr lang="zh-CN" altLang="en-US" sz="2800" b="1" dirty="0">
                <a:solidFill>
                  <a:srgbClr val="3333FF"/>
                </a:solidFill>
                <a:latin typeface="宋体" panose="02010600030101010101" pitchFamily="2" charset="-122"/>
              </a:rPr>
              <a:t>输出请求</a:t>
            </a:r>
            <a:r>
              <a:rPr lang="zh-CN" altLang="en-US" sz="2400" b="1" dirty="0">
                <a:latin typeface="宋体" panose="02010600030101010101" pitchFamily="2" charset="-122"/>
              </a:rPr>
              <a:t>进行处理 </a:t>
            </a:r>
            <a:endParaRPr lang="zh-CN" altLang="en-US" sz="2400" b="1"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95"/>
                                        </p:tgtEl>
                                        <p:attrNameLst>
                                          <p:attrName>style.visibility</p:attrName>
                                        </p:attrNameLst>
                                      </p:cBhvr>
                                      <p:to>
                                        <p:strVal val="visible"/>
                                      </p:to>
                                    </p:set>
                                    <p:animEffect transition="in" filter="blinds(horizontal)">
                                      <p:cBhvr>
                                        <p:cTn id="7" dur="500"/>
                                        <p:tgtEl>
                                          <p:spTgt spid="16395"/>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amond(in)">
                                      <p:cBhvr>
                                        <p:cTn id="12"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5" grpId="0"/>
      <p:bldP spid="15"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146" name="Object 2"/>
          <p:cNvGraphicFramePr>
            <a:graphicFrameLocks noChangeAspect="1"/>
          </p:cNvGraphicFramePr>
          <p:nvPr/>
        </p:nvGraphicFramePr>
        <p:xfrm>
          <a:off x="323850" y="285750"/>
          <a:ext cx="7991475" cy="3997325"/>
        </p:xfrm>
        <a:graphic>
          <a:graphicData uri="http://schemas.openxmlformats.org/presentationml/2006/ole">
            <mc:AlternateContent xmlns:mc="http://schemas.openxmlformats.org/markup-compatibility/2006">
              <mc:Choice xmlns:v="urn:schemas-microsoft-com:vml" Requires="v">
                <p:oleObj spid="_x0000_s3077" name="" r:id="rId1" imgW="7734935" imgH="3872865" progId="Visio.Drawing.11">
                  <p:embed/>
                </p:oleObj>
              </mc:Choice>
              <mc:Fallback>
                <p:oleObj name="" r:id="rId1" imgW="7734935" imgH="3872865" progId="Visio.Drawing.11">
                  <p:embed/>
                  <p:pic>
                    <p:nvPicPr>
                      <p:cNvPr id="0" name="图片 3076"/>
                      <p:cNvPicPr/>
                      <p:nvPr/>
                    </p:nvPicPr>
                    <p:blipFill>
                      <a:blip r:embed="rId2"/>
                      <a:stretch>
                        <a:fillRect/>
                      </a:stretch>
                    </p:blipFill>
                    <p:spPr>
                      <a:xfrm>
                        <a:off x="323850" y="285750"/>
                        <a:ext cx="7991475" cy="3997325"/>
                      </a:xfrm>
                      <a:prstGeom prst="rect">
                        <a:avLst/>
                      </a:prstGeom>
                      <a:noFill/>
                      <a:ln w="38100">
                        <a:noFill/>
                        <a:miter/>
                      </a:ln>
                    </p:spPr>
                  </p:pic>
                </p:oleObj>
              </mc:Fallback>
            </mc:AlternateContent>
          </a:graphicData>
        </a:graphic>
      </p:graphicFrame>
      <p:sp>
        <p:nvSpPr>
          <p:cNvPr id="6147" name="Text Box 5"/>
          <p:cNvSpPr txBox="1"/>
          <p:nvPr/>
        </p:nvSpPr>
        <p:spPr>
          <a:xfrm>
            <a:off x="5508625" y="4173538"/>
            <a:ext cx="2159000" cy="457200"/>
          </a:xfrm>
          <a:prstGeom prst="rect">
            <a:avLst/>
          </a:prstGeom>
          <a:noFill/>
          <a:ln w="28575">
            <a:noFill/>
          </a:ln>
        </p:spPr>
        <p:txBody>
          <a:bodyPr anchor="t" anchorCtr="0">
            <a:spAutoFit/>
          </a:bodyPr>
          <a:p>
            <a:r>
              <a:rPr lang="zh-CN" altLang="en-US" sz="2400" dirty="0">
                <a:solidFill>
                  <a:srgbClr val="3333FF"/>
                </a:solidFill>
                <a:latin typeface="宋体" panose="02010600030101010101" pitchFamily="2" charset="-122"/>
                <a:ea typeface="宋体" panose="02010600030101010101" pitchFamily="2" charset="-122"/>
              </a:rPr>
              <a:t>控制存贮器</a:t>
            </a:r>
            <a:r>
              <a:rPr lang="en-US" altLang="zh-CN" sz="2400" dirty="0">
                <a:solidFill>
                  <a:srgbClr val="3333FF"/>
                </a:solidFill>
                <a:latin typeface="宋体" panose="02010600030101010101" pitchFamily="2" charset="-122"/>
                <a:ea typeface="宋体" panose="02010600030101010101" pitchFamily="2" charset="-122"/>
              </a:rPr>
              <a:t>CM</a:t>
            </a:r>
            <a:endParaRPr lang="en-US" altLang="zh-CN" sz="2400" dirty="0">
              <a:solidFill>
                <a:srgbClr val="3333FF"/>
              </a:solidFill>
              <a:latin typeface="宋体" panose="02010600030101010101" pitchFamily="2" charset="-122"/>
              <a:ea typeface="宋体" panose="02010600030101010101" pitchFamily="2" charset="-122"/>
            </a:endParaRPr>
          </a:p>
        </p:txBody>
      </p:sp>
      <p:sp>
        <p:nvSpPr>
          <p:cNvPr id="6148" name="Text Box 6"/>
          <p:cNvSpPr txBox="1"/>
          <p:nvPr/>
        </p:nvSpPr>
        <p:spPr>
          <a:xfrm>
            <a:off x="8272463" y="2111375"/>
            <a:ext cx="827087" cy="461963"/>
          </a:xfrm>
          <a:prstGeom prst="rect">
            <a:avLst/>
          </a:prstGeom>
          <a:noFill/>
          <a:ln w="28575">
            <a:noFill/>
          </a:ln>
        </p:spPr>
        <p:txBody>
          <a:bodyPr anchor="t" anchorCtr="0">
            <a:spAutoFit/>
          </a:bodyPr>
          <a:p>
            <a:r>
              <a:rPr lang="en-US" altLang="zh-CN" sz="2400" dirty="0">
                <a:solidFill>
                  <a:srgbClr val="3333FF"/>
                </a:solidFill>
                <a:latin typeface="宋体" panose="02010600030101010101" pitchFamily="2" charset="-122"/>
                <a:ea typeface="宋体" panose="02010600030101010101" pitchFamily="2" charset="-122"/>
              </a:rPr>
              <a:t>µIR</a:t>
            </a:r>
            <a:endParaRPr lang="en-US" altLang="zh-CN" sz="2400" dirty="0">
              <a:solidFill>
                <a:srgbClr val="3333FF"/>
              </a:solidFill>
              <a:latin typeface="宋体" panose="02010600030101010101" pitchFamily="2" charset="-122"/>
              <a:ea typeface="宋体" panose="02010600030101010101" pitchFamily="2" charset="-122"/>
            </a:endParaRPr>
          </a:p>
        </p:txBody>
      </p:sp>
      <p:sp>
        <p:nvSpPr>
          <p:cNvPr id="6149" name="Text Box 7"/>
          <p:cNvSpPr txBox="1"/>
          <p:nvPr/>
        </p:nvSpPr>
        <p:spPr>
          <a:xfrm>
            <a:off x="5003800" y="358775"/>
            <a:ext cx="1944688" cy="457200"/>
          </a:xfrm>
          <a:prstGeom prst="rect">
            <a:avLst/>
          </a:prstGeom>
          <a:noFill/>
          <a:ln w="28575">
            <a:noFill/>
          </a:ln>
        </p:spPr>
        <p:txBody>
          <a:bodyPr anchor="t" anchorCtr="0">
            <a:spAutoFit/>
          </a:bodyPr>
          <a:p>
            <a:r>
              <a:rPr lang="zh-CN" altLang="en-US" sz="2400" dirty="0">
                <a:solidFill>
                  <a:srgbClr val="3333FF"/>
                </a:solidFill>
                <a:latin typeface="Arial" panose="020B0604020202020204" pitchFamily="34" charset="0"/>
                <a:ea typeface="宋体" panose="02010600030101010101" pitchFamily="2" charset="-122"/>
              </a:rPr>
              <a:t>微命令序列</a:t>
            </a:r>
            <a:endParaRPr lang="zh-CN" altLang="en-US" sz="2400" dirty="0">
              <a:solidFill>
                <a:srgbClr val="3333FF"/>
              </a:solidFill>
              <a:latin typeface="Arial" panose="020B0604020202020204" pitchFamily="34" charset="0"/>
              <a:ea typeface="宋体" panose="02010600030101010101" pitchFamily="2" charset="-122"/>
            </a:endParaRPr>
          </a:p>
        </p:txBody>
      </p:sp>
      <p:sp>
        <p:nvSpPr>
          <p:cNvPr id="6150" name="Text Box 8"/>
          <p:cNvSpPr txBox="1"/>
          <p:nvPr/>
        </p:nvSpPr>
        <p:spPr>
          <a:xfrm>
            <a:off x="323850" y="-26987"/>
            <a:ext cx="3816350" cy="457200"/>
          </a:xfrm>
          <a:prstGeom prst="rect">
            <a:avLst/>
          </a:prstGeom>
          <a:noFill/>
          <a:ln w="28575">
            <a:noFill/>
          </a:ln>
        </p:spPr>
        <p:txBody>
          <a:bodyPr anchor="t" anchorCtr="0">
            <a:spAutoFit/>
          </a:bodyPr>
          <a:p>
            <a:r>
              <a:rPr lang="zh-CN" altLang="en-US" sz="2400" dirty="0">
                <a:latin typeface="Arial" panose="020B0604020202020204" pitchFamily="34" charset="0"/>
                <a:ea typeface="宋体" panose="02010600030101010101" pitchFamily="2" charset="-122"/>
              </a:rPr>
              <a:t>微程序控制器原理框图：</a:t>
            </a:r>
            <a:r>
              <a:rPr lang="zh-CN" altLang="en-US" sz="2400" dirty="0">
                <a:latin typeface="Arial" panose="020B0604020202020204" pitchFamily="34" charset="0"/>
                <a:ea typeface="黑体" panose="02010609060101010101" pitchFamily="49" charset="-122"/>
              </a:rPr>
              <a:t> </a:t>
            </a:r>
            <a:endParaRPr lang="zh-CN" altLang="en-US" sz="2400" dirty="0">
              <a:latin typeface="Arial" panose="020B0604020202020204" pitchFamily="34" charset="0"/>
              <a:ea typeface="黑体" panose="02010609060101010101" pitchFamily="49" charset="-122"/>
            </a:endParaRPr>
          </a:p>
        </p:txBody>
      </p:sp>
      <p:sp>
        <p:nvSpPr>
          <p:cNvPr id="111625" name="Text Box 9"/>
          <p:cNvSpPr txBox="1"/>
          <p:nvPr/>
        </p:nvSpPr>
        <p:spPr>
          <a:xfrm>
            <a:off x="25400" y="4149725"/>
            <a:ext cx="5410200" cy="390525"/>
          </a:xfrm>
          <a:prstGeom prst="rect">
            <a:avLst/>
          </a:prstGeom>
          <a:noFill/>
          <a:ln w="12700">
            <a:noFill/>
          </a:ln>
        </p:spPr>
        <p:txBody>
          <a:bodyPr anchor="t" anchorCtr="0">
            <a:spAutoFit/>
          </a:bodyPr>
          <a:p>
            <a:pPr>
              <a:lnSpc>
                <a:spcPct val="70000"/>
              </a:lnSpc>
            </a:pP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2</a:t>
            </a:r>
            <a:r>
              <a:rPr lang="zh-CN" altLang="en-US" sz="2800" dirty="0">
                <a:latin typeface="黑体" panose="02010609060101010101" pitchFamily="49" charset="-122"/>
                <a:ea typeface="黑体" panose="02010609060101010101" pitchFamily="49" charset="-122"/>
              </a:rPr>
              <a:t>）转微程序入口</a:t>
            </a:r>
            <a:endParaRPr lang="zh-CN" altLang="en-US" sz="2800" dirty="0">
              <a:latin typeface="黑体" panose="02010609060101010101" pitchFamily="49" charset="-122"/>
              <a:ea typeface="黑体" panose="02010609060101010101" pitchFamily="49" charset="-122"/>
            </a:endParaRPr>
          </a:p>
        </p:txBody>
      </p:sp>
      <p:sp>
        <p:nvSpPr>
          <p:cNvPr id="111626" name="Text Box 10"/>
          <p:cNvSpPr txBox="1"/>
          <p:nvPr/>
        </p:nvSpPr>
        <p:spPr>
          <a:xfrm>
            <a:off x="0" y="5357813"/>
            <a:ext cx="4572000" cy="519112"/>
          </a:xfrm>
          <a:prstGeom prst="rect">
            <a:avLst/>
          </a:prstGeom>
          <a:noFill/>
          <a:ln w="9525">
            <a:noFill/>
          </a:ln>
        </p:spPr>
        <p:txBody>
          <a:bodyPr anchor="t" anchorCtr="0">
            <a:spAutoFit/>
          </a:bodyPr>
          <a:p>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3</a:t>
            </a:r>
            <a:r>
              <a:rPr lang="zh-CN" altLang="en-US" sz="2800" dirty="0">
                <a:latin typeface="黑体" panose="02010609060101010101" pitchFamily="49" charset="-122"/>
                <a:ea typeface="黑体" panose="02010609060101010101" pitchFamily="49" charset="-122"/>
              </a:rPr>
              <a:t>）执行首条微指令</a:t>
            </a:r>
            <a:endParaRPr lang="zh-CN" altLang="en-US" sz="2800" b="0" dirty="0">
              <a:latin typeface="Times New Roman" panose="02020603050405020304" pitchFamily="18" charset="0"/>
              <a:ea typeface="宋体" panose="02010600030101010101" pitchFamily="2" charset="-122"/>
            </a:endParaRPr>
          </a:p>
        </p:txBody>
      </p:sp>
      <p:sp>
        <p:nvSpPr>
          <p:cNvPr id="111627" name="Text Box 11"/>
          <p:cNvSpPr txBox="1"/>
          <p:nvPr/>
        </p:nvSpPr>
        <p:spPr>
          <a:xfrm>
            <a:off x="0" y="4822825"/>
            <a:ext cx="1524000" cy="476250"/>
          </a:xfrm>
          <a:prstGeom prst="rect">
            <a:avLst/>
          </a:prstGeom>
          <a:noFill/>
          <a:ln w="12700">
            <a:noFill/>
          </a:ln>
        </p:spPr>
        <p:txBody>
          <a:bodyPr anchor="t" anchorCtr="0">
            <a:spAutoFit/>
          </a:bodyPr>
          <a:p>
            <a:pPr>
              <a:lnSpc>
                <a:spcPct val="70000"/>
              </a:lnSpc>
            </a:pPr>
            <a:r>
              <a:rPr lang="en-US" altLang="zh-CN" sz="3600" dirty="0">
                <a:solidFill>
                  <a:srgbClr val="3333FF"/>
                </a:solidFill>
                <a:latin typeface="黑体" panose="02010609060101010101" pitchFamily="49" charset="-122"/>
                <a:ea typeface="黑体" panose="02010609060101010101" pitchFamily="49" charset="-122"/>
              </a:rPr>
              <a:t>IR</a:t>
            </a:r>
            <a:endParaRPr lang="en-US" altLang="zh-CN" sz="3600" dirty="0">
              <a:solidFill>
                <a:srgbClr val="3333FF"/>
              </a:solidFill>
              <a:latin typeface="Times New Roman" panose="02020603050405020304" pitchFamily="18" charset="0"/>
              <a:ea typeface="黑体" panose="02010609060101010101" pitchFamily="49" charset="-122"/>
            </a:endParaRPr>
          </a:p>
        </p:txBody>
      </p:sp>
      <p:sp>
        <p:nvSpPr>
          <p:cNvPr id="111628" name="Text Box 12"/>
          <p:cNvSpPr txBox="1"/>
          <p:nvPr/>
        </p:nvSpPr>
        <p:spPr>
          <a:xfrm rot="-10800000" flipV="1">
            <a:off x="685800" y="4613275"/>
            <a:ext cx="2744788" cy="352425"/>
          </a:xfrm>
          <a:prstGeom prst="rect">
            <a:avLst/>
          </a:prstGeom>
          <a:noFill/>
          <a:ln w="12700">
            <a:noFill/>
          </a:ln>
        </p:spPr>
        <p:txBody>
          <a:bodyPr anchor="t" anchorCtr="0">
            <a:spAutoFit/>
          </a:bodyPr>
          <a:p>
            <a:pPr>
              <a:lnSpc>
                <a:spcPct val="70000"/>
              </a:lnSpc>
            </a:pPr>
            <a:r>
              <a:rPr lang="zh-CN" altLang="en-US" sz="2400" dirty="0">
                <a:solidFill>
                  <a:srgbClr val="CB0101"/>
                </a:solidFill>
                <a:latin typeface="黑体" panose="02010609060101010101" pitchFamily="49" charset="-122"/>
                <a:ea typeface="黑体" panose="02010609060101010101" pitchFamily="49" charset="-122"/>
              </a:rPr>
              <a:t>操作码</a:t>
            </a:r>
            <a:endParaRPr lang="zh-CN" altLang="en-US" sz="2400" dirty="0">
              <a:solidFill>
                <a:srgbClr val="CB0101"/>
              </a:solidFill>
              <a:latin typeface="Times New Roman" panose="02020603050405020304" pitchFamily="18" charset="0"/>
              <a:ea typeface="黑体" panose="02010609060101010101" pitchFamily="49" charset="-122"/>
            </a:endParaRPr>
          </a:p>
        </p:txBody>
      </p:sp>
      <p:sp>
        <p:nvSpPr>
          <p:cNvPr id="111629" name="Line 13"/>
          <p:cNvSpPr/>
          <p:nvPr/>
        </p:nvSpPr>
        <p:spPr>
          <a:xfrm>
            <a:off x="685800" y="5051425"/>
            <a:ext cx="1219200" cy="0"/>
          </a:xfrm>
          <a:prstGeom prst="line">
            <a:avLst/>
          </a:prstGeom>
          <a:ln w="28575" cap="flat" cmpd="sng">
            <a:solidFill>
              <a:schemeClr val="tx1"/>
            </a:solidFill>
            <a:prstDash val="solid"/>
            <a:round/>
            <a:headEnd type="none" w="med" len="med"/>
            <a:tailEnd type="triangle" w="med" len="med"/>
          </a:ln>
        </p:spPr>
      </p:sp>
      <p:sp>
        <p:nvSpPr>
          <p:cNvPr id="111630" name="Text Box 14"/>
          <p:cNvSpPr txBox="1"/>
          <p:nvPr/>
        </p:nvSpPr>
        <p:spPr>
          <a:xfrm>
            <a:off x="1905000" y="4670425"/>
            <a:ext cx="1752600" cy="774700"/>
          </a:xfrm>
          <a:prstGeom prst="rect">
            <a:avLst/>
          </a:prstGeom>
          <a:noFill/>
          <a:ln w="12700">
            <a:noFill/>
          </a:ln>
        </p:spPr>
        <p:txBody>
          <a:bodyPr anchor="t" anchorCtr="0">
            <a:spAutoFit/>
          </a:bodyPr>
          <a:p>
            <a:pPr>
              <a:lnSpc>
                <a:spcPct val="80000"/>
              </a:lnSpc>
            </a:pPr>
            <a:r>
              <a:rPr lang="zh-CN" altLang="en-US" sz="2800" dirty="0">
                <a:solidFill>
                  <a:srgbClr val="3333FF"/>
                </a:solidFill>
                <a:latin typeface="黑体" panose="02010609060101010101" pitchFamily="49" charset="-122"/>
                <a:ea typeface="黑体" panose="02010609060101010101" pitchFamily="49" charset="-122"/>
              </a:rPr>
              <a:t>微地址形成电路</a:t>
            </a:r>
            <a:endParaRPr lang="zh-CN" altLang="en-US" sz="2800" dirty="0">
              <a:solidFill>
                <a:srgbClr val="3333FF"/>
              </a:solidFill>
              <a:latin typeface="黑体" panose="02010609060101010101" pitchFamily="49" charset="-122"/>
              <a:ea typeface="黑体" panose="02010609060101010101" pitchFamily="49" charset="-122"/>
            </a:endParaRPr>
          </a:p>
        </p:txBody>
      </p:sp>
      <p:sp>
        <p:nvSpPr>
          <p:cNvPr id="111631" name="Line 15"/>
          <p:cNvSpPr/>
          <p:nvPr/>
        </p:nvSpPr>
        <p:spPr>
          <a:xfrm>
            <a:off x="3505200" y="5051425"/>
            <a:ext cx="990600" cy="0"/>
          </a:xfrm>
          <a:prstGeom prst="line">
            <a:avLst/>
          </a:prstGeom>
          <a:ln w="28575" cap="flat" cmpd="sng">
            <a:solidFill>
              <a:schemeClr val="tx1"/>
            </a:solidFill>
            <a:prstDash val="solid"/>
            <a:round/>
            <a:headEnd type="none" w="med" len="med"/>
            <a:tailEnd type="triangle" w="med" len="med"/>
          </a:ln>
        </p:spPr>
      </p:sp>
      <p:sp>
        <p:nvSpPr>
          <p:cNvPr id="111632" name="Text Box 16"/>
          <p:cNvSpPr txBox="1"/>
          <p:nvPr/>
        </p:nvSpPr>
        <p:spPr>
          <a:xfrm>
            <a:off x="3505200" y="4518025"/>
            <a:ext cx="1371600" cy="461963"/>
          </a:xfrm>
          <a:prstGeom prst="rect">
            <a:avLst/>
          </a:prstGeom>
          <a:noFill/>
          <a:ln w="9525">
            <a:noFill/>
          </a:ln>
        </p:spPr>
        <p:txBody>
          <a:bodyPr anchor="t" anchorCtr="0">
            <a:spAutoFit/>
          </a:bodyPr>
          <a:p>
            <a:r>
              <a:rPr lang="zh-CN" altLang="en-US" sz="2400" dirty="0">
                <a:solidFill>
                  <a:srgbClr val="CB0101"/>
                </a:solidFill>
                <a:latin typeface="Times New Roman" panose="02020603050405020304" pitchFamily="18" charset="0"/>
                <a:ea typeface="黑体" panose="02010609060101010101" pitchFamily="49" charset="-122"/>
              </a:rPr>
              <a:t>入口</a:t>
            </a:r>
            <a:endParaRPr lang="zh-CN" altLang="en-US" sz="2400" dirty="0">
              <a:solidFill>
                <a:srgbClr val="CB0101"/>
              </a:solidFill>
              <a:latin typeface="Times New Roman" panose="02020603050405020304" pitchFamily="18" charset="0"/>
              <a:ea typeface="黑体" panose="02010609060101010101" pitchFamily="49" charset="-122"/>
            </a:endParaRPr>
          </a:p>
        </p:txBody>
      </p:sp>
      <p:sp>
        <p:nvSpPr>
          <p:cNvPr id="111633" name="Text Box 17"/>
          <p:cNvSpPr txBox="1"/>
          <p:nvPr/>
        </p:nvSpPr>
        <p:spPr>
          <a:xfrm>
            <a:off x="4495800" y="4670425"/>
            <a:ext cx="1219200" cy="641350"/>
          </a:xfrm>
          <a:prstGeom prst="rect">
            <a:avLst/>
          </a:prstGeom>
          <a:noFill/>
          <a:ln w="9525">
            <a:noFill/>
          </a:ln>
        </p:spPr>
        <p:txBody>
          <a:bodyPr anchor="t" anchorCtr="0">
            <a:spAutoFit/>
          </a:bodyPr>
          <a:p>
            <a:r>
              <a:rPr lang="en-US" altLang="zh-CN" sz="3600" dirty="0">
                <a:solidFill>
                  <a:srgbClr val="3333FF"/>
                </a:solidFill>
                <a:latin typeface="Times New Roman" panose="02020603050405020304" pitchFamily="18" charset="0"/>
                <a:ea typeface="黑体" panose="02010609060101010101" pitchFamily="49" charset="-122"/>
              </a:rPr>
              <a:t>µ</a:t>
            </a:r>
            <a:r>
              <a:rPr lang="en-US" altLang="zh-CN" sz="3600" dirty="0">
                <a:solidFill>
                  <a:srgbClr val="3333FF"/>
                </a:solidFill>
                <a:latin typeface="黑体" panose="02010609060101010101" pitchFamily="49" charset="-122"/>
                <a:ea typeface="黑体" panose="02010609060101010101" pitchFamily="49" charset="-122"/>
              </a:rPr>
              <a:t>AR</a:t>
            </a:r>
            <a:endParaRPr lang="en-US" altLang="zh-CN" sz="3600" dirty="0">
              <a:solidFill>
                <a:srgbClr val="3333FF"/>
              </a:solidFill>
              <a:latin typeface="黑体" panose="02010609060101010101" pitchFamily="49" charset="-122"/>
              <a:ea typeface="黑体" panose="02010609060101010101" pitchFamily="49" charset="-122"/>
            </a:endParaRPr>
          </a:p>
        </p:txBody>
      </p:sp>
      <p:sp>
        <p:nvSpPr>
          <p:cNvPr id="111634" name="Line 18"/>
          <p:cNvSpPr/>
          <p:nvPr/>
        </p:nvSpPr>
        <p:spPr>
          <a:xfrm>
            <a:off x="5410200" y="5051425"/>
            <a:ext cx="533400" cy="0"/>
          </a:xfrm>
          <a:prstGeom prst="line">
            <a:avLst/>
          </a:prstGeom>
          <a:ln w="28575" cap="flat" cmpd="sng">
            <a:solidFill>
              <a:schemeClr val="tx1"/>
            </a:solidFill>
            <a:prstDash val="solid"/>
            <a:round/>
            <a:headEnd type="none" w="med" len="med"/>
            <a:tailEnd type="triangle" w="med" len="med"/>
          </a:ln>
        </p:spPr>
      </p:sp>
      <p:sp>
        <p:nvSpPr>
          <p:cNvPr id="111635" name="Text Box 19"/>
          <p:cNvSpPr txBox="1"/>
          <p:nvPr/>
        </p:nvSpPr>
        <p:spPr>
          <a:xfrm>
            <a:off x="5943600" y="4670425"/>
            <a:ext cx="914400" cy="641350"/>
          </a:xfrm>
          <a:prstGeom prst="rect">
            <a:avLst/>
          </a:prstGeom>
          <a:noFill/>
          <a:ln w="9525">
            <a:noFill/>
          </a:ln>
        </p:spPr>
        <p:txBody>
          <a:bodyPr anchor="t" anchorCtr="0">
            <a:spAutoFit/>
          </a:bodyPr>
          <a:p>
            <a:r>
              <a:rPr lang="en-US" altLang="zh-CN" sz="3600" dirty="0">
                <a:solidFill>
                  <a:srgbClr val="3333FF"/>
                </a:solidFill>
                <a:latin typeface="黑体" panose="02010609060101010101" pitchFamily="49" charset="-122"/>
                <a:ea typeface="黑体" panose="02010609060101010101" pitchFamily="49" charset="-122"/>
              </a:rPr>
              <a:t>CM</a:t>
            </a:r>
            <a:endParaRPr lang="en-US" altLang="zh-CN" sz="3600" dirty="0">
              <a:solidFill>
                <a:srgbClr val="3333FF"/>
              </a:solidFill>
              <a:latin typeface="Times New Roman" panose="02020603050405020304" pitchFamily="18" charset="0"/>
              <a:ea typeface="黑体" panose="02010609060101010101" pitchFamily="49" charset="-122"/>
            </a:endParaRPr>
          </a:p>
        </p:txBody>
      </p:sp>
      <p:sp>
        <p:nvSpPr>
          <p:cNvPr id="111636" name="Line 20"/>
          <p:cNvSpPr/>
          <p:nvPr/>
        </p:nvSpPr>
        <p:spPr>
          <a:xfrm flipH="1">
            <a:off x="6553200" y="5051425"/>
            <a:ext cx="1676400" cy="0"/>
          </a:xfrm>
          <a:prstGeom prst="line">
            <a:avLst/>
          </a:prstGeom>
          <a:ln w="28575" cap="flat" cmpd="sng">
            <a:solidFill>
              <a:schemeClr val="tx1"/>
            </a:solidFill>
            <a:prstDash val="solid"/>
            <a:round/>
            <a:headEnd type="triangle" w="med" len="med"/>
            <a:tailEnd type="none" w="med" len="med"/>
          </a:ln>
        </p:spPr>
      </p:sp>
      <p:sp>
        <p:nvSpPr>
          <p:cNvPr id="111637" name="Text Box 21"/>
          <p:cNvSpPr txBox="1"/>
          <p:nvPr/>
        </p:nvSpPr>
        <p:spPr>
          <a:xfrm>
            <a:off x="8153400" y="4670425"/>
            <a:ext cx="1219200" cy="641350"/>
          </a:xfrm>
          <a:prstGeom prst="rect">
            <a:avLst/>
          </a:prstGeom>
          <a:noFill/>
          <a:ln w="9525">
            <a:noFill/>
          </a:ln>
        </p:spPr>
        <p:txBody>
          <a:bodyPr anchor="t" anchorCtr="0">
            <a:spAutoFit/>
          </a:bodyPr>
          <a:p>
            <a:r>
              <a:rPr lang="en-US" altLang="zh-CN" sz="3600" dirty="0">
                <a:solidFill>
                  <a:srgbClr val="3333FF"/>
                </a:solidFill>
                <a:latin typeface="Times New Roman" panose="02020603050405020304" pitchFamily="18" charset="0"/>
                <a:ea typeface="黑体" panose="02010609060101010101" pitchFamily="49" charset="-122"/>
              </a:rPr>
              <a:t>µ</a:t>
            </a:r>
            <a:r>
              <a:rPr lang="en-US" altLang="zh-CN" sz="3600" dirty="0">
                <a:solidFill>
                  <a:srgbClr val="3333FF"/>
                </a:solidFill>
                <a:latin typeface="黑体" panose="02010609060101010101" pitchFamily="49" charset="-122"/>
                <a:ea typeface="黑体" panose="02010609060101010101" pitchFamily="49" charset="-122"/>
              </a:rPr>
              <a:t>IR</a:t>
            </a:r>
            <a:endParaRPr lang="en-US" altLang="zh-CN" sz="3600" dirty="0">
              <a:solidFill>
                <a:srgbClr val="3333FF"/>
              </a:solidFill>
              <a:latin typeface="黑体" panose="02010609060101010101" pitchFamily="49" charset="-122"/>
              <a:ea typeface="黑体" panose="02010609060101010101" pitchFamily="49" charset="-122"/>
            </a:endParaRPr>
          </a:p>
        </p:txBody>
      </p:sp>
      <p:sp>
        <p:nvSpPr>
          <p:cNvPr id="111638" name="Text Box 22"/>
          <p:cNvSpPr txBox="1"/>
          <p:nvPr/>
        </p:nvSpPr>
        <p:spPr>
          <a:xfrm>
            <a:off x="1066800" y="5957888"/>
            <a:ext cx="2438400" cy="461962"/>
          </a:xfrm>
          <a:prstGeom prst="rect">
            <a:avLst/>
          </a:prstGeom>
          <a:noFill/>
          <a:ln w="9525">
            <a:noFill/>
          </a:ln>
        </p:spPr>
        <p:txBody>
          <a:bodyPr anchor="t" anchorCtr="0">
            <a:spAutoFit/>
          </a:bodyPr>
          <a:p>
            <a:r>
              <a:rPr lang="zh-CN" altLang="en-US" sz="2400" dirty="0">
                <a:solidFill>
                  <a:srgbClr val="CB0101"/>
                </a:solidFill>
                <a:latin typeface="Times New Roman" panose="02020603050405020304" pitchFamily="18" charset="0"/>
                <a:ea typeface="黑体" panose="02010609060101010101" pitchFamily="49" charset="-122"/>
              </a:rPr>
              <a:t>微操作控制字段</a:t>
            </a:r>
            <a:endParaRPr lang="zh-CN" altLang="en-US" sz="2400" dirty="0">
              <a:solidFill>
                <a:srgbClr val="CB0101"/>
              </a:solidFill>
              <a:latin typeface="Times New Roman" panose="02020603050405020304" pitchFamily="18" charset="0"/>
              <a:ea typeface="黑体" panose="02010609060101010101" pitchFamily="49" charset="-122"/>
            </a:endParaRPr>
          </a:p>
        </p:txBody>
      </p:sp>
      <p:sp>
        <p:nvSpPr>
          <p:cNvPr id="111639" name="Text Box 23"/>
          <p:cNvSpPr txBox="1"/>
          <p:nvPr/>
        </p:nvSpPr>
        <p:spPr>
          <a:xfrm>
            <a:off x="228600" y="6064250"/>
            <a:ext cx="1219200" cy="641350"/>
          </a:xfrm>
          <a:prstGeom prst="rect">
            <a:avLst/>
          </a:prstGeom>
          <a:noFill/>
          <a:ln w="9525">
            <a:noFill/>
          </a:ln>
        </p:spPr>
        <p:txBody>
          <a:bodyPr anchor="t" anchorCtr="0">
            <a:spAutoFit/>
          </a:bodyPr>
          <a:p>
            <a:r>
              <a:rPr lang="en-US" altLang="zh-CN" sz="3600" dirty="0">
                <a:solidFill>
                  <a:srgbClr val="3333FF"/>
                </a:solidFill>
                <a:latin typeface="Times New Roman" panose="02020603050405020304" pitchFamily="18" charset="0"/>
                <a:ea typeface="黑体" panose="02010609060101010101" pitchFamily="49" charset="-122"/>
              </a:rPr>
              <a:t>µ</a:t>
            </a:r>
            <a:r>
              <a:rPr lang="en-US" altLang="zh-CN" sz="3600" dirty="0">
                <a:solidFill>
                  <a:srgbClr val="3333FF"/>
                </a:solidFill>
                <a:latin typeface="黑体" panose="02010609060101010101" pitchFamily="49" charset="-122"/>
                <a:ea typeface="黑体" panose="02010609060101010101" pitchFamily="49" charset="-122"/>
              </a:rPr>
              <a:t>IR</a:t>
            </a:r>
            <a:endParaRPr lang="en-US" altLang="zh-CN" sz="3600" dirty="0">
              <a:solidFill>
                <a:srgbClr val="3333FF"/>
              </a:solidFill>
              <a:latin typeface="黑体" panose="02010609060101010101" pitchFamily="49" charset="-122"/>
              <a:ea typeface="黑体" panose="02010609060101010101" pitchFamily="49" charset="-122"/>
            </a:endParaRPr>
          </a:p>
        </p:txBody>
      </p:sp>
      <p:sp>
        <p:nvSpPr>
          <p:cNvPr id="111640" name="Line 24"/>
          <p:cNvSpPr/>
          <p:nvPr/>
        </p:nvSpPr>
        <p:spPr>
          <a:xfrm>
            <a:off x="1219200" y="6477000"/>
            <a:ext cx="1828800" cy="0"/>
          </a:xfrm>
          <a:prstGeom prst="line">
            <a:avLst/>
          </a:prstGeom>
          <a:ln w="28575" cap="flat" cmpd="sng">
            <a:solidFill>
              <a:schemeClr val="tx1"/>
            </a:solidFill>
            <a:prstDash val="solid"/>
            <a:round/>
            <a:headEnd type="none" w="med" len="med"/>
            <a:tailEnd type="triangle" w="med" len="med"/>
          </a:ln>
        </p:spPr>
      </p:sp>
      <p:sp>
        <p:nvSpPr>
          <p:cNvPr id="111641" name="Text Box 25"/>
          <p:cNvSpPr txBox="1"/>
          <p:nvPr/>
        </p:nvSpPr>
        <p:spPr>
          <a:xfrm>
            <a:off x="3124200" y="6096000"/>
            <a:ext cx="1905000" cy="579438"/>
          </a:xfrm>
          <a:prstGeom prst="rect">
            <a:avLst/>
          </a:prstGeom>
          <a:noFill/>
          <a:ln w="9525">
            <a:noFill/>
          </a:ln>
        </p:spPr>
        <p:txBody>
          <a:bodyPr anchor="t" anchorCtr="0">
            <a:spAutoFit/>
          </a:bodyPr>
          <a:p>
            <a:r>
              <a:rPr lang="zh-CN" altLang="en-US" sz="3200" dirty="0">
                <a:solidFill>
                  <a:srgbClr val="3333FF"/>
                </a:solidFill>
                <a:latin typeface="Times New Roman" panose="02020603050405020304" pitchFamily="18" charset="0"/>
                <a:ea typeface="黑体" panose="02010609060101010101" pitchFamily="49" charset="-122"/>
              </a:rPr>
              <a:t>译码器</a:t>
            </a:r>
            <a:endParaRPr lang="zh-CN" altLang="en-US" sz="3200" dirty="0">
              <a:solidFill>
                <a:srgbClr val="3333FF"/>
              </a:solidFill>
              <a:latin typeface="Times New Roman" panose="02020603050405020304" pitchFamily="18" charset="0"/>
              <a:ea typeface="黑体" panose="02010609060101010101" pitchFamily="49" charset="-122"/>
            </a:endParaRPr>
          </a:p>
        </p:txBody>
      </p:sp>
      <p:sp>
        <p:nvSpPr>
          <p:cNvPr id="111642" name="Text Box 26"/>
          <p:cNvSpPr txBox="1"/>
          <p:nvPr/>
        </p:nvSpPr>
        <p:spPr>
          <a:xfrm>
            <a:off x="4724400" y="5957888"/>
            <a:ext cx="1295400" cy="461962"/>
          </a:xfrm>
          <a:prstGeom prst="rect">
            <a:avLst/>
          </a:prstGeom>
          <a:noFill/>
          <a:ln w="9525">
            <a:noFill/>
          </a:ln>
        </p:spPr>
        <p:txBody>
          <a:bodyPr anchor="t" anchorCtr="0">
            <a:spAutoFit/>
          </a:bodyPr>
          <a:p>
            <a:r>
              <a:rPr lang="zh-CN" altLang="en-US" sz="2400" dirty="0">
                <a:solidFill>
                  <a:srgbClr val="CB0101"/>
                </a:solidFill>
                <a:latin typeface="Times New Roman" panose="02020603050405020304" pitchFamily="18" charset="0"/>
                <a:ea typeface="黑体" panose="02010609060101010101" pitchFamily="49" charset="-122"/>
              </a:rPr>
              <a:t>微命令</a:t>
            </a:r>
            <a:endParaRPr lang="zh-CN" altLang="en-US" sz="2400" dirty="0">
              <a:solidFill>
                <a:srgbClr val="CB0101"/>
              </a:solidFill>
              <a:latin typeface="Times New Roman" panose="02020603050405020304" pitchFamily="18" charset="0"/>
              <a:ea typeface="黑体" panose="02010609060101010101" pitchFamily="49" charset="-122"/>
            </a:endParaRPr>
          </a:p>
        </p:txBody>
      </p:sp>
      <p:sp>
        <p:nvSpPr>
          <p:cNvPr id="111643" name="Line 27"/>
          <p:cNvSpPr/>
          <p:nvPr/>
        </p:nvSpPr>
        <p:spPr>
          <a:xfrm>
            <a:off x="4572000" y="6477000"/>
            <a:ext cx="1447800" cy="0"/>
          </a:xfrm>
          <a:prstGeom prst="line">
            <a:avLst/>
          </a:prstGeom>
          <a:ln w="28575" cap="flat" cmpd="sng">
            <a:solidFill>
              <a:schemeClr val="tx1"/>
            </a:solidFill>
            <a:prstDash val="solid"/>
            <a:round/>
            <a:headEnd type="none" w="med" len="med"/>
            <a:tailEnd type="triangle" w="med" len="med"/>
          </a:ln>
        </p:spPr>
      </p:sp>
      <p:sp>
        <p:nvSpPr>
          <p:cNvPr id="111644" name="Text Box 28"/>
          <p:cNvSpPr txBox="1"/>
          <p:nvPr/>
        </p:nvSpPr>
        <p:spPr>
          <a:xfrm>
            <a:off x="6096000" y="6096000"/>
            <a:ext cx="2286000" cy="579438"/>
          </a:xfrm>
          <a:prstGeom prst="rect">
            <a:avLst/>
          </a:prstGeom>
          <a:noFill/>
          <a:ln w="9525">
            <a:noFill/>
          </a:ln>
        </p:spPr>
        <p:txBody>
          <a:bodyPr anchor="t" anchorCtr="0">
            <a:spAutoFit/>
          </a:bodyPr>
          <a:p>
            <a:r>
              <a:rPr lang="zh-CN" altLang="en-US" sz="3200" dirty="0">
                <a:solidFill>
                  <a:srgbClr val="3333FF"/>
                </a:solidFill>
                <a:latin typeface="Times New Roman" panose="02020603050405020304" pitchFamily="18" charset="0"/>
                <a:ea typeface="黑体" panose="02010609060101010101" pitchFamily="49" charset="-122"/>
              </a:rPr>
              <a:t>操作部件</a:t>
            </a:r>
            <a:endParaRPr lang="zh-CN" altLang="en-US" sz="3200" dirty="0">
              <a:solidFill>
                <a:srgbClr val="3333FF"/>
              </a:solidFill>
              <a:latin typeface="Times New Roman" panose="02020603050405020304" pitchFamily="18" charset="0"/>
              <a:ea typeface="黑体" panose="02010609060101010101" pitchFamily="49" charset="-122"/>
            </a:endParaRPr>
          </a:p>
        </p:txBody>
      </p:sp>
      <p:sp>
        <p:nvSpPr>
          <p:cNvPr id="30" name="Text Box 3"/>
          <p:cNvSpPr txBox="1"/>
          <p:nvPr/>
        </p:nvSpPr>
        <p:spPr>
          <a:xfrm>
            <a:off x="1208088" y="1711325"/>
            <a:ext cx="1347787" cy="400050"/>
          </a:xfrm>
          <a:prstGeom prst="rect">
            <a:avLst/>
          </a:prstGeom>
          <a:noFill/>
          <a:ln w="28575">
            <a:noFill/>
          </a:ln>
        </p:spPr>
        <p:txBody>
          <a:bodyPr anchor="t" anchorCtr="0">
            <a:spAutoFit/>
          </a:bodyPr>
          <a:p>
            <a:r>
              <a:rPr lang="zh-CN" altLang="en-US" dirty="0">
                <a:solidFill>
                  <a:srgbClr val="3333FF"/>
                </a:solidFill>
                <a:latin typeface="Arial" panose="020B0604020202020204" pitchFamily="34" charset="0"/>
                <a:ea typeface="宋体" panose="02010600030101010101" pitchFamily="2" charset="-122"/>
              </a:rPr>
              <a:t>指令代码</a:t>
            </a:r>
            <a:endParaRPr lang="zh-CN" altLang="en-US" dirty="0">
              <a:solidFill>
                <a:srgbClr val="3333FF"/>
              </a:solidFill>
              <a:latin typeface="Arial" panose="020B0604020202020204" pitchFamily="34" charset="0"/>
              <a:ea typeface="宋体" panose="02010600030101010101" pitchFamily="2" charset="-122"/>
            </a:endParaRPr>
          </a:p>
        </p:txBody>
      </p:sp>
      <p:sp>
        <p:nvSpPr>
          <p:cNvPr id="31" name="Text Box 4"/>
          <p:cNvSpPr txBox="1"/>
          <p:nvPr/>
        </p:nvSpPr>
        <p:spPr>
          <a:xfrm>
            <a:off x="1250950" y="2378075"/>
            <a:ext cx="1376363" cy="400050"/>
          </a:xfrm>
          <a:prstGeom prst="rect">
            <a:avLst/>
          </a:prstGeom>
          <a:noFill/>
          <a:ln w="28575">
            <a:noFill/>
          </a:ln>
        </p:spPr>
        <p:txBody>
          <a:bodyPr anchor="t" anchorCtr="0">
            <a:spAutoFit/>
          </a:bodyPr>
          <a:p>
            <a:r>
              <a:rPr lang="zh-CN" altLang="en-US" dirty="0">
                <a:solidFill>
                  <a:srgbClr val="3333FF"/>
                </a:solidFill>
                <a:latin typeface="Arial" panose="020B0604020202020204" pitchFamily="34" charset="0"/>
                <a:ea typeface="宋体" panose="02010600030101010101" pitchFamily="2" charset="-122"/>
              </a:rPr>
              <a:t>运行状态</a:t>
            </a:r>
            <a:endParaRPr lang="zh-CN" altLang="en-US" dirty="0">
              <a:solidFill>
                <a:srgbClr val="3333FF"/>
              </a:solidFill>
              <a:latin typeface="Arial" panose="020B0604020202020204" pitchFamily="34" charset="0"/>
              <a:ea typeface="宋体" panose="02010600030101010101" pitchFamily="2" charset="-122"/>
            </a:endParaRPr>
          </a:p>
        </p:txBody>
      </p:sp>
      <p:sp>
        <p:nvSpPr>
          <p:cNvPr id="33" name="TextBox 32"/>
          <p:cNvSpPr txBox="1"/>
          <p:nvPr/>
        </p:nvSpPr>
        <p:spPr>
          <a:xfrm>
            <a:off x="2789238" y="2054225"/>
            <a:ext cx="1430338" cy="923925"/>
          </a:xfrm>
          <a:prstGeom prst="rect">
            <a:avLst/>
          </a:prstGeom>
          <a:solidFill>
            <a:schemeClr val="accent3">
              <a:lumMod val="95000"/>
            </a:schemeClr>
          </a:solidFill>
        </p:spPr>
        <p:txBody>
          <a:bodyPr>
            <a:spAutoFit/>
          </a:bodyPr>
          <a:lstStyle/>
          <a:p>
            <a:pPr marR="0" defTabSz="914400">
              <a:buClrTx/>
              <a:buSzTx/>
              <a:buFontTx/>
              <a:buNone/>
              <a:defRPr/>
            </a:pPr>
            <a:r>
              <a:rPr kumimoji="0" lang="zh-CN" altLang="en-US" sz="1800" kern="1200" cap="none" spc="0" normalizeH="0" baseline="0" noProof="0" dirty="0">
                <a:latin typeface="+mn-ea"/>
                <a:ea typeface="+mn-ea"/>
                <a:cs typeface="+mn-cs"/>
              </a:rPr>
              <a:t>后继微指令地址形成电路</a:t>
            </a:r>
            <a:endParaRPr kumimoji="0" lang="zh-CN" altLang="en-US" sz="1800" kern="1200" cap="none" spc="0" normalizeH="0" baseline="0" noProof="0" dirty="0">
              <a:latin typeface="+mn-ea"/>
              <a:ea typeface="+mn-ea"/>
              <a:cs typeface="+mn-cs"/>
            </a:endParaRPr>
          </a:p>
        </p:txBody>
      </p:sp>
      <p:sp>
        <p:nvSpPr>
          <p:cNvPr id="6174" name="Text Box 6"/>
          <p:cNvSpPr txBox="1"/>
          <p:nvPr/>
        </p:nvSpPr>
        <p:spPr>
          <a:xfrm>
            <a:off x="2290763" y="3429000"/>
            <a:ext cx="827087" cy="461963"/>
          </a:xfrm>
          <a:prstGeom prst="rect">
            <a:avLst/>
          </a:prstGeom>
          <a:noFill/>
          <a:ln w="28575">
            <a:noFill/>
          </a:ln>
        </p:spPr>
        <p:txBody>
          <a:bodyPr anchor="t" anchorCtr="0">
            <a:spAutoFit/>
          </a:bodyPr>
          <a:p>
            <a:r>
              <a:rPr lang="en-US" altLang="zh-CN" sz="2400" dirty="0">
                <a:solidFill>
                  <a:srgbClr val="3333FF"/>
                </a:solidFill>
                <a:latin typeface="宋体" panose="02010600030101010101" pitchFamily="2" charset="-122"/>
                <a:ea typeface="宋体" panose="02010600030101010101" pitchFamily="2" charset="-122"/>
              </a:rPr>
              <a:t>µAR</a:t>
            </a:r>
            <a:endParaRPr lang="en-US" altLang="zh-CN" sz="2400" dirty="0">
              <a:solidFill>
                <a:srgbClr val="3333FF"/>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1625"/>
                                        </p:tgtEl>
                                        <p:attrNameLst>
                                          <p:attrName>style.visibility</p:attrName>
                                        </p:attrNameLst>
                                      </p:cBhvr>
                                      <p:to>
                                        <p:strVal val="visible"/>
                                      </p:to>
                                    </p:set>
                                    <p:animEffect transition="in" filter="slide(fromBottom)">
                                      <p:cBhvr>
                                        <p:cTn id="7" dur="500"/>
                                        <p:tgtEl>
                                          <p:spTgt spid="111625"/>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111626"/>
                                        </p:tgtEl>
                                        <p:attrNameLst>
                                          <p:attrName>style.visibility</p:attrName>
                                        </p:attrNameLst>
                                      </p:cBhvr>
                                      <p:to>
                                        <p:strVal val="visible"/>
                                      </p:to>
                                    </p:set>
                                    <p:animEffect transition="in" filter="slide(fromBottom)">
                                      <p:cBhvr>
                                        <p:cTn id="11" dur="500"/>
                                        <p:tgtEl>
                                          <p:spTgt spid="111626"/>
                                        </p:tgtEl>
                                      </p:cBhvr>
                                    </p:animEffect>
                                  </p:childTnLst>
                                </p:cTn>
                              </p:par>
                            </p:childTnLst>
                          </p:cTn>
                        </p:par>
                        <p:par>
                          <p:cTn id="12" fill="hold">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111627"/>
                                        </p:tgtEl>
                                        <p:attrNameLst>
                                          <p:attrName>style.visibility</p:attrName>
                                        </p:attrNameLst>
                                      </p:cBhvr>
                                      <p:to>
                                        <p:strVal val="visible"/>
                                      </p:to>
                                    </p:set>
                                    <p:animEffect transition="in" filter="slide(fromBottom)">
                                      <p:cBhvr>
                                        <p:cTn id="15" dur="500"/>
                                        <p:tgtEl>
                                          <p:spTgt spid="111627"/>
                                        </p:tgtEl>
                                      </p:cBhvr>
                                    </p:animEffect>
                                  </p:childTnLst>
                                </p:cTn>
                              </p:par>
                            </p:childTnLst>
                          </p:cTn>
                        </p:par>
                        <p:par>
                          <p:cTn id="16" fill="hold">
                            <p:stCondLst>
                              <p:cond delay="1500"/>
                            </p:stCondLst>
                            <p:childTnLst>
                              <p:par>
                                <p:cTn id="17" presetID="12" presetClass="entr" presetSubtype="4" fill="hold" grpId="0" nodeType="afterEffect">
                                  <p:stCondLst>
                                    <p:cond delay="0"/>
                                  </p:stCondLst>
                                  <p:childTnLst>
                                    <p:set>
                                      <p:cBhvr>
                                        <p:cTn id="18" dur="1" fill="hold">
                                          <p:stCondLst>
                                            <p:cond delay="0"/>
                                          </p:stCondLst>
                                        </p:cTn>
                                        <p:tgtEl>
                                          <p:spTgt spid="111628"/>
                                        </p:tgtEl>
                                        <p:attrNameLst>
                                          <p:attrName>style.visibility</p:attrName>
                                        </p:attrNameLst>
                                      </p:cBhvr>
                                      <p:to>
                                        <p:strVal val="visible"/>
                                      </p:to>
                                    </p:set>
                                    <p:animEffect transition="in" filter="slide(fromBottom)">
                                      <p:cBhvr>
                                        <p:cTn id="19" dur="500"/>
                                        <p:tgtEl>
                                          <p:spTgt spid="111628"/>
                                        </p:tgtEl>
                                      </p:cBhvr>
                                    </p:animEffect>
                                  </p:childTnLst>
                                </p:cTn>
                              </p:par>
                            </p:childTnLst>
                          </p:cTn>
                        </p:par>
                        <p:par>
                          <p:cTn id="20" fill="hold">
                            <p:stCondLst>
                              <p:cond delay="2000"/>
                            </p:stCondLst>
                            <p:childTnLst>
                              <p:par>
                                <p:cTn id="21" presetID="12" presetClass="entr" presetSubtype="4" fill="hold" nodeType="afterEffect">
                                  <p:stCondLst>
                                    <p:cond delay="0"/>
                                  </p:stCondLst>
                                  <p:childTnLst>
                                    <p:set>
                                      <p:cBhvr>
                                        <p:cTn id="22" dur="1" fill="hold">
                                          <p:stCondLst>
                                            <p:cond delay="0"/>
                                          </p:stCondLst>
                                        </p:cTn>
                                        <p:tgtEl>
                                          <p:spTgt spid="111629"/>
                                        </p:tgtEl>
                                        <p:attrNameLst>
                                          <p:attrName>style.visibility</p:attrName>
                                        </p:attrNameLst>
                                      </p:cBhvr>
                                      <p:to>
                                        <p:strVal val="visible"/>
                                      </p:to>
                                    </p:set>
                                    <p:animEffect transition="in" filter="slide(fromBottom)">
                                      <p:cBhvr>
                                        <p:cTn id="23" dur="500"/>
                                        <p:tgtEl>
                                          <p:spTgt spid="111629"/>
                                        </p:tgtEl>
                                      </p:cBhvr>
                                    </p:animEffect>
                                  </p:childTnLst>
                                </p:cTn>
                              </p:par>
                            </p:childTnLst>
                          </p:cTn>
                        </p:par>
                        <p:par>
                          <p:cTn id="24" fill="hold">
                            <p:stCondLst>
                              <p:cond delay="2500"/>
                            </p:stCondLst>
                            <p:childTnLst>
                              <p:par>
                                <p:cTn id="25" presetID="12" presetClass="entr" presetSubtype="4" fill="hold" grpId="0" nodeType="afterEffect">
                                  <p:stCondLst>
                                    <p:cond delay="0"/>
                                  </p:stCondLst>
                                  <p:childTnLst>
                                    <p:set>
                                      <p:cBhvr>
                                        <p:cTn id="26" dur="1" fill="hold">
                                          <p:stCondLst>
                                            <p:cond delay="0"/>
                                          </p:stCondLst>
                                        </p:cTn>
                                        <p:tgtEl>
                                          <p:spTgt spid="111630"/>
                                        </p:tgtEl>
                                        <p:attrNameLst>
                                          <p:attrName>style.visibility</p:attrName>
                                        </p:attrNameLst>
                                      </p:cBhvr>
                                      <p:to>
                                        <p:strVal val="visible"/>
                                      </p:to>
                                    </p:set>
                                    <p:animEffect transition="in" filter="slide(fromBottom)">
                                      <p:cBhvr>
                                        <p:cTn id="27" dur="500"/>
                                        <p:tgtEl>
                                          <p:spTgt spid="111630"/>
                                        </p:tgtEl>
                                      </p:cBhvr>
                                    </p:animEffect>
                                  </p:childTnLst>
                                </p:cTn>
                              </p:par>
                            </p:childTnLst>
                          </p:cTn>
                        </p:par>
                        <p:par>
                          <p:cTn id="28" fill="hold">
                            <p:stCondLst>
                              <p:cond delay="3000"/>
                            </p:stCondLst>
                            <p:childTnLst>
                              <p:par>
                                <p:cTn id="29" presetID="12" presetClass="entr" presetSubtype="4" fill="hold" nodeType="afterEffect">
                                  <p:stCondLst>
                                    <p:cond delay="0"/>
                                  </p:stCondLst>
                                  <p:childTnLst>
                                    <p:set>
                                      <p:cBhvr>
                                        <p:cTn id="30" dur="1" fill="hold">
                                          <p:stCondLst>
                                            <p:cond delay="0"/>
                                          </p:stCondLst>
                                        </p:cTn>
                                        <p:tgtEl>
                                          <p:spTgt spid="111631"/>
                                        </p:tgtEl>
                                        <p:attrNameLst>
                                          <p:attrName>style.visibility</p:attrName>
                                        </p:attrNameLst>
                                      </p:cBhvr>
                                      <p:to>
                                        <p:strVal val="visible"/>
                                      </p:to>
                                    </p:set>
                                    <p:animEffect transition="in" filter="slide(fromBottom)">
                                      <p:cBhvr>
                                        <p:cTn id="31" dur="500"/>
                                        <p:tgtEl>
                                          <p:spTgt spid="111631"/>
                                        </p:tgtEl>
                                      </p:cBhvr>
                                    </p:animEffect>
                                  </p:childTnLst>
                                </p:cTn>
                              </p:par>
                            </p:childTnLst>
                          </p:cTn>
                        </p:par>
                        <p:par>
                          <p:cTn id="32" fill="hold">
                            <p:stCondLst>
                              <p:cond delay="3500"/>
                            </p:stCondLst>
                            <p:childTnLst>
                              <p:par>
                                <p:cTn id="33" presetID="12" presetClass="entr" presetSubtype="4" fill="hold" grpId="0" nodeType="afterEffect">
                                  <p:stCondLst>
                                    <p:cond delay="0"/>
                                  </p:stCondLst>
                                  <p:childTnLst>
                                    <p:set>
                                      <p:cBhvr>
                                        <p:cTn id="34" dur="1" fill="hold">
                                          <p:stCondLst>
                                            <p:cond delay="0"/>
                                          </p:stCondLst>
                                        </p:cTn>
                                        <p:tgtEl>
                                          <p:spTgt spid="111632"/>
                                        </p:tgtEl>
                                        <p:attrNameLst>
                                          <p:attrName>style.visibility</p:attrName>
                                        </p:attrNameLst>
                                      </p:cBhvr>
                                      <p:to>
                                        <p:strVal val="visible"/>
                                      </p:to>
                                    </p:set>
                                    <p:animEffect transition="in" filter="slide(fromBottom)">
                                      <p:cBhvr>
                                        <p:cTn id="35" dur="500"/>
                                        <p:tgtEl>
                                          <p:spTgt spid="111632"/>
                                        </p:tgtEl>
                                      </p:cBhvr>
                                    </p:animEffect>
                                  </p:childTnLst>
                                </p:cTn>
                              </p:par>
                            </p:childTnLst>
                          </p:cTn>
                        </p:par>
                        <p:par>
                          <p:cTn id="36" fill="hold">
                            <p:stCondLst>
                              <p:cond delay="4000"/>
                            </p:stCondLst>
                            <p:childTnLst>
                              <p:par>
                                <p:cTn id="37" presetID="12" presetClass="entr" presetSubtype="4" fill="hold" grpId="0" nodeType="afterEffect">
                                  <p:stCondLst>
                                    <p:cond delay="0"/>
                                  </p:stCondLst>
                                  <p:childTnLst>
                                    <p:set>
                                      <p:cBhvr>
                                        <p:cTn id="38" dur="1" fill="hold">
                                          <p:stCondLst>
                                            <p:cond delay="0"/>
                                          </p:stCondLst>
                                        </p:cTn>
                                        <p:tgtEl>
                                          <p:spTgt spid="111633"/>
                                        </p:tgtEl>
                                        <p:attrNameLst>
                                          <p:attrName>style.visibility</p:attrName>
                                        </p:attrNameLst>
                                      </p:cBhvr>
                                      <p:to>
                                        <p:strVal val="visible"/>
                                      </p:to>
                                    </p:set>
                                    <p:animEffect transition="in" filter="slide(fromBottom)">
                                      <p:cBhvr>
                                        <p:cTn id="39" dur="500"/>
                                        <p:tgtEl>
                                          <p:spTgt spid="111633"/>
                                        </p:tgtEl>
                                      </p:cBhvr>
                                    </p:animEffect>
                                  </p:childTnLst>
                                </p:cTn>
                              </p:par>
                            </p:childTnLst>
                          </p:cTn>
                        </p:par>
                        <p:par>
                          <p:cTn id="40" fill="hold">
                            <p:stCondLst>
                              <p:cond delay="4500"/>
                            </p:stCondLst>
                            <p:childTnLst>
                              <p:par>
                                <p:cTn id="41" presetID="12" presetClass="entr" presetSubtype="4" fill="hold" nodeType="afterEffect">
                                  <p:stCondLst>
                                    <p:cond delay="0"/>
                                  </p:stCondLst>
                                  <p:childTnLst>
                                    <p:set>
                                      <p:cBhvr>
                                        <p:cTn id="42" dur="1" fill="hold">
                                          <p:stCondLst>
                                            <p:cond delay="0"/>
                                          </p:stCondLst>
                                        </p:cTn>
                                        <p:tgtEl>
                                          <p:spTgt spid="111634"/>
                                        </p:tgtEl>
                                        <p:attrNameLst>
                                          <p:attrName>style.visibility</p:attrName>
                                        </p:attrNameLst>
                                      </p:cBhvr>
                                      <p:to>
                                        <p:strVal val="visible"/>
                                      </p:to>
                                    </p:set>
                                    <p:animEffect transition="in" filter="slide(fromBottom)">
                                      <p:cBhvr>
                                        <p:cTn id="43" dur="500"/>
                                        <p:tgtEl>
                                          <p:spTgt spid="111634"/>
                                        </p:tgtEl>
                                      </p:cBhvr>
                                    </p:animEffect>
                                  </p:childTnLst>
                                </p:cTn>
                              </p:par>
                            </p:childTnLst>
                          </p:cTn>
                        </p:par>
                        <p:par>
                          <p:cTn id="44" fill="hold">
                            <p:stCondLst>
                              <p:cond delay="5000"/>
                            </p:stCondLst>
                            <p:childTnLst>
                              <p:par>
                                <p:cTn id="45" presetID="12" presetClass="entr" presetSubtype="4" fill="hold" grpId="0" nodeType="afterEffect">
                                  <p:stCondLst>
                                    <p:cond delay="0"/>
                                  </p:stCondLst>
                                  <p:childTnLst>
                                    <p:set>
                                      <p:cBhvr>
                                        <p:cTn id="46" dur="1" fill="hold">
                                          <p:stCondLst>
                                            <p:cond delay="0"/>
                                          </p:stCondLst>
                                        </p:cTn>
                                        <p:tgtEl>
                                          <p:spTgt spid="111635"/>
                                        </p:tgtEl>
                                        <p:attrNameLst>
                                          <p:attrName>style.visibility</p:attrName>
                                        </p:attrNameLst>
                                      </p:cBhvr>
                                      <p:to>
                                        <p:strVal val="visible"/>
                                      </p:to>
                                    </p:set>
                                    <p:animEffect transition="in" filter="slide(fromBottom)">
                                      <p:cBhvr>
                                        <p:cTn id="47" dur="500"/>
                                        <p:tgtEl>
                                          <p:spTgt spid="111635"/>
                                        </p:tgtEl>
                                      </p:cBhvr>
                                    </p:animEffect>
                                  </p:childTnLst>
                                </p:cTn>
                              </p:par>
                            </p:childTnLst>
                          </p:cTn>
                        </p:par>
                        <p:par>
                          <p:cTn id="48" fill="hold">
                            <p:stCondLst>
                              <p:cond delay="5500"/>
                            </p:stCondLst>
                            <p:childTnLst>
                              <p:par>
                                <p:cTn id="49" presetID="12" presetClass="entr" presetSubtype="4" fill="hold" nodeType="afterEffect">
                                  <p:stCondLst>
                                    <p:cond delay="0"/>
                                  </p:stCondLst>
                                  <p:childTnLst>
                                    <p:set>
                                      <p:cBhvr>
                                        <p:cTn id="50" dur="1" fill="hold">
                                          <p:stCondLst>
                                            <p:cond delay="0"/>
                                          </p:stCondLst>
                                        </p:cTn>
                                        <p:tgtEl>
                                          <p:spTgt spid="111636"/>
                                        </p:tgtEl>
                                        <p:attrNameLst>
                                          <p:attrName>style.visibility</p:attrName>
                                        </p:attrNameLst>
                                      </p:cBhvr>
                                      <p:to>
                                        <p:strVal val="visible"/>
                                      </p:to>
                                    </p:set>
                                    <p:animEffect transition="in" filter="slide(fromBottom)">
                                      <p:cBhvr>
                                        <p:cTn id="51" dur="500"/>
                                        <p:tgtEl>
                                          <p:spTgt spid="111636"/>
                                        </p:tgtEl>
                                      </p:cBhvr>
                                    </p:animEffect>
                                  </p:childTnLst>
                                </p:cTn>
                              </p:par>
                            </p:childTnLst>
                          </p:cTn>
                        </p:par>
                        <p:par>
                          <p:cTn id="52" fill="hold">
                            <p:stCondLst>
                              <p:cond delay="6000"/>
                            </p:stCondLst>
                            <p:childTnLst>
                              <p:par>
                                <p:cTn id="53" presetID="12" presetClass="entr" presetSubtype="4" fill="hold" grpId="0" nodeType="afterEffect">
                                  <p:stCondLst>
                                    <p:cond delay="0"/>
                                  </p:stCondLst>
                                  <p:childTnLst>
                                    <p:set>
                                      <p:cBhvr>
                                        <p:cTn id="54" dur="1" fill="hold">
                                          <p:stCondLst>
                                            <p:cond delay="0"/>
                                          </p:stCondLst>
                                        </p:cTn>
                                        <p:tgtEl>
                                          <p:spTgt spid="111637"/>
                                        </p:tgtEl>
                                        <p:attrNameLst>
                                          <p:attrName>style.visibility</p:attrName>
                                        </p:attrNameLst>
                                      </p:cBhvr>
                                      <p:to>
                                        <p:strVal val="visible"/>
                                      </p:to>
                                    </p:set>
                                    <p:animEffect transition="in" filter="slide(fromBottom)">
                                      <p:cBhvr>
                                        <p:cTn id="55" dur="500"/>
                                        <p:tgtEl>
                                          <p:spTgt spid="111637"/>
                                        </p:tgtEl>
                                      </p:cBhvr>
                                    </p:animEffect>
                                  </p:childTnLst>
                                </p:cTn>
                              </p:par>
                            </p:childTnLst>
                          </p:cTn>
                        </p:par>
                        <p:par>
                          <p:cTn id="56" fill="hold">
                            <p:stCondLst>
                              <p:cond delay="6500"/>
                            </p:stCondLst>
                            <p:childTnLst>
                              <p:par>
                                <p:cTn id="57" presetID="12" presetClass="entr" presetSubtype="4" fill="hold" grpId="0" nodeType="afterEffect">
                                  <p:stCondLst>
                                    <p:cond delay="0"/>
                                  </p:stCondLst>
                                  <p:childTnLst>
                                    <p:set>
                                      <p:cBhvr>
                                        <p:cTn id="58" dur="1" fill="hold">
                                          <p:stCondLst>
                                            <p:cond delay="0"/>
                                          </p:stCondLst>
                                        </p:cTn>
                                        <p:tgtEl>
                                          <p:spTgt spid="111638"/>
                                        </p:tgtEl>
                                        <p:attrNameLst>
                                          <p:attrName>style.visibility</p:attrName>
                                        </p:attrNameLst>
                                      </p:cBhvr>
                                      <p:to>
                                        <p:strVal val="visible"/>
                                      </p:to>
                                    </p:set>
                                    <p:animEffect transition="in" filter="slide(fromBottom)">
                                      <p:cBhvr>
                                        <p:cTn id="59" dur="500"/>
                                        <p:tgtEl>
                                          <p:spTgt spid="111638"/>
                                        </p:tgtEl>
                                      </p:cBhvr>
                                    </p:animEffect>
                                  </p:childTnLst>
                                </p:cTn>
                              </p:par>
                            </p:childTnLst>
                          </p:cTn>
                        </p:par>
                        <p:par>
                          <p:cTn id="60" fill="hold">
                            <p:stCondLst>
                              <p:cond delay="7000"/>
                            </p:stCondLst>
                            <p:childTnLst>
                              <p:par>
                                <p:cTn id="61" presetID="12" presetClass="entr" presetSubtype="4" fill="hold" grpId="0" nodeType="afterEffect">
                                  <p:stCondLst>
                                    <p:cond delay="0"/>
                                  </p:stCondLst>
                                  <p:childTnLst>
                                    <p:set>
                                      <p:cBhvr>
                                        <p:cTn id="62" dur="1" fill="hold">
                                          <p:stCondLst>
                                            <p:cond delay="0"/>
                                          </p:stCondLst>
                                        </p:cTn>
                                        <p:tgtEl>
                                          <p:spTgt spid="111639"/>
                                        </p:tgtEl>
                                        <p:attrNameLst>
                                          <p:attrName>style.visibility</p:attrName>
                                        </p:attrNameLst>
                                      </p:cBhvr>
                                      <p:to>
                                        <p:strVal val="visible"/>
                                      </p:to>
                                    </p:set>
                                    <p:animEffect transition="in" filter="slide(fromBottom)">
                                      <p:cBhvr>
                                        <p:cTn id="63" dur="500"/>
                                        <p:tgtEl>
                                          <p:spTgt spid="111639"/>
                                        </p:tgtEl>
                                      </p:cBhvr>
                                    </p:animEffect>
                                  </p:childTnLst>
                                </p:cTn>
                              </p:par>
                            </p:childTnLst>
                          </p:cTn>
                        </p:par>
                        <p:par>
                          <p:cTn id="64" fill="hold">
                            <p:stCondLst>
                              <p:cond delay="7500"/>
                            </p:stCondLst>
                            <p:childTnLst>
                              <p:par>
                                <p:cTn id="65" presetID="12" presetClass="entr" presetSubtype="4" fill="hold" nodeType="afterEffect">
                                  <p:stCondLst>
                                    <p:cond delay="0"/>
                                  </p:stCondLst>
                                  <p:childTnLst>
                                    <p:set>
                                      <p:cBhvr>
                                        <p:cTn id="66" dur="1" fill="hold">
                                          <p:stCondLst>
                                            <p:cond delay="0"/>
                                          </p:stCondLst>
                                        </p:cTn>
                                        <p:tgtEl>
                                          <p:spTgt spid="111640"/>
                                        </p:tgtEl>
                                        <p:attrNameLst>
                                          <p:attrName>style.visibility</p:attrName>
                                        </p:attrNameLst>
                                      </p:cBhvr>
                                      <p:to>
                                        <p:strVal val="visible"/>
                                      </p:to>
                                    </p:set>
                                    <p:animEffect transition="in" filter="slide(fromBottom)">
                                      <p:cBhvr>
                                        <p:cTn id="67" dur="500"/>
                                        <p:tgtEl>
                                          <p:spTgt spid="111640"/>
                                        </p:tgtEl>
                                      </p:cBhvr>
                                    </p:animEffect>
                                  </p:childTnLst>
                                </p:cTn>
                              </p:par>
                            </p:childTnLst>
                          </p:cTn>
                        </p:par>
                        <p:par>
                          <p:cTn id="68" fill="hold">
                            <p:stCondLst>
                              <p:cond delay="8000"/>
                            </p:stCondLst>
                            <p:childTnLst>
                              <p:par>
                                <p:cTn id="69" presetID="12" presetClass="entr" presetSubtype="4" fill="hold" grpId="0" nodeType="afterEffect">
                                  <p:stCondLst>
                                    <p:cond delay="0"/>
                                  </p:stCondLst>
                                  <p:childTnLst>
                                    <p:set>
                                      <p:cBhvr>
                                        <p:cTn id="70" dur="1" fill="hold">
                                          <p:stCondLst>
                                            <p:cond delay="0"/>
                                          </p:stCondLst>
                                        </p:cTn>
                                        <p:tgtEl>
                                          <p:spTgt spid="111641"/>
                                        </p:tgtEl>
                                        <p:attrNameLst>
                                          <p:attrName>style.visibility</p:attrName>
                                        </p:attrNameLst>
                                      </p:cBhvr>
                                      <p:to>
                                        <p:strVal val="visible"/>
                                      </p:to>
                                    </p:set>
                                    <p:animEffect transition="in" filter="slide(fromBottom)">
                                      <p:cBhvr>
                                        <p:cTn id="71" dur="500"/>
                                        <p:tgtEl>
                                          <p:spTgt spid="111641"/>
                                        </p:tgtEl>
                                      </p:cBhvr>
                                    </p:animEffect>
                                  </p:childTnLst>
                                </p:cTn>
                              </p:par>
                            </p:childTnLst>
                          </p:cTn>
                        </p:par>
                        <p:par>
                          <p:cTn id="72" fill="hold">
                            <p:stCondLst>
                              <p:cond delay="8500"/>
                            </p:stCondLst>
                            <p:childTnLst>
                              <p:par>
                                <p:cTn id="73" presetID="12" presetClass="entr" presetSubtype="4" fill="hold" grpId="0" nodeType="afterEffect">
                                  <p:stCondLst>
                                    <p:cond delay="0"/>
                                  </p:stCondLst>
                                  <p:childTnLst>
                                    <p:set>
                                      <p:cBhvr>
                                        <p:cTn id="74" dur="1" fill="hold">
                                          <p:stCondLst>
                                            <p:cond delay="0"/>
                                          </p:stCondLst>
                                        </p:cTn>
                                        <p:tgtEl>
                                          <p:spTgt spid="111642"/>
                                        </p:tgtEl>
                                        <p:attrNameLst>
                                          <p:attrName>style.visibility</p:attrName>
                                        </p:attrNameLst>
                                      </p:cBhvr>
                                      <p:to>
                                        <p:strVal val="visible"/>
                                      </p:to>
                                    </p:set>
                                    <p:animEffect transition="in" filter="slide(fromBottom)">
                                      <p:cBhvr>
                                        <p:cTn id="75" dur="500"/>
                                        <p:tgtEl>
                                          <p:spTgt spid="111642"/>
                                        </p:tgtEl>
                                      </p:cBhvr>
                                    </p:animEffect>
                                  </p:childTnLst>
                                </p:cTn>
                              </p:par>
                            </p:childTnLst>
                          </p:cTn>
                        </p:par>
                        <p:par>
                          <p:cTn id="76" fill="hold">
                            <p:stCondLst>
                              <p:cond delay="9000"/>
                            </p:stCondLst>
                            <p:childTnLst>
                              <p:par>
                                <p:cTn id="77" presetID="12" presetClass="entr" presetSubtype="4" fill="hold" nodeType="afterEffect">
                                  <p:stCondLst>
                                    <p:cond delay="0"/>
                                  </p:stCondLst>
                                  <p:childTnLst>
                                    <p:set>
                                      <p:cBhvr>
                                        <p:cTn id="78" dur="1" fill="hold">
                                          <p:stCondLst>
                                            <p:cond delay="0"/>
                                          </p:stCondLst>
                                        </p:cTn>
                                        <p:tgtEl>
                                          <p:spTgt spid="111643"/>
                                        </p:tgtEl>
                                        <p:attrNameLst>
                                          <p:attrName>style.visibility</p:attrName>
                                        </p:attrNameLst>
                                      </p:cBhvr>
                                      <p:to>
                                        <p:strVal val="visible"/>
                                      </p:to>
                                    </p:set>
                                    <p:animEffect transition="in" filter="slide(fromBottom)">
                                      <p:cBhvr>
                                        <p:cTn id="79" dur="500"/>
                                        <p:tgtEl>
                                          <p:spTgt spid="111643"/>
                                        </p:tgtEl>
                                      </p:cBhvr>
                                    </p:animEffect>
                                  </p:childTnLst>
                                </p:cTn>
                              </p:par>
                            </p:childTnLst>
                          </p:cTn>
                        </p:par>
                        <p:par>
                          <p:cTn id="80" fill="hold">
                            <p:stCondLst>
                              <p:cond delay="9500"/>
                            </p:stCondLst>
                            <p:childTnLst>
                              <p:par>
                                <p:cTn id="81" presetID="12" presetClass="entr" presetSubtype="4" fill="hold" grpId="0" nodeType="afterEffect">
                                  <p:stCondLst>
                                    <p:cond delay="0"/>
                                  </p:stCondLst>
                                  <p:childTnLst>
                                    <p:set>
                                      <p:cBhvr>
                                        <p:cTn id="82" dur="1" fill="hold">
                                          <p:stCondLst>
                                            <p:cond delay="0"/>
                                          </p:stCondLst>
                                        </p:cTn>
                                        <p:tgtEl>
                                          <p:spTgt spid="111644"/>
                                        </p:tgtEl>
                                        <p:attrNameLst>
                                          <p:attrName>style.visibility</p:attrName>
                                        </p:attrNameLst>
                                      </p:cBhvr>
                                      <p:to>
                                        <p:strVal val="visible"/>
                                      </p:to>
                                    </p:set>
                                    <p:animEffect transition="in" filter="slide(fromBottom)">
                                      <p:cBhvr>
                                        <p:cTn id="83" dur="500"/>
                                        <p:tgtEl>
                                          <p:spTgt spid="111644"/>
                                        </p:tgtEl>
                                      </p:cBhvr>
                                    </p:animEffect>
                                  </p:childTnLst>
                                </p:cTn>
                              </p:par>
                            </p:childTnLst>
                          </p:cTn>
                        </p:par>
                        <p:par>
                          <p:cTn id="84" fill="hold">
                            <p:stCondLst>
                              <p:cond delay="10000"/>
                            </p:stCondLst>
                            <p:childTnLst>
                              <p:par>
                                <p:cTn id="85" presetID="1" presetClass="entr" presetSubtype="0" fill="hold" grpId="0" nodeType="afterEffect">
                                  <p:stCondLst>
                                    <p:cond delay="0"/>
                                  </p:stCondLst>
                                  <p:childTnLst>
                                    <p:set>
                                      <p:cBhvr>
                                        <p:cTn id="86" dur="1" fill="hold">
                                          <p:stCondLst>
                                            <p:cond delay="499"/>
                                          </p:stCondLst>
                                        </p:cTn>
                                        <p:tgtEl>
                                          <p:spTgt spid="30"/>
                                        </p:tgtEl>
                                        <p:attrNameLst>
                                          <p:attrName>style.visibility</p:attrName>
                                        </p:attrNameLst>
                                      </p:cBhvr>
                                      <p:to>
                                        <p:strVal val="visible"/>
                                      </p:to>
                                    </p:set>
                                  </p:childTnLst>
                                </p:cTn>
                              </p:par>
                            </p:childTnLst>
                          </p:cTn>
                        </p:par>
                        <p:par>
                          <p:cTn id="87" fill="hold">
                            <p:stCondLst>
                              <p:cond delay="10500"/>
                            </p:stCondLst>
                            <p:childTnLst>
                              <p:par>
                                <p:cTn id="88" presetID="1" presetClass="entr" presetSubtype="0" fill="hold" grpId="0" nodeType="afterEffect">
                                  <p:stCondLst>
                                    <p:cond delay="0"/>
                                  </p:stCondLst>
                                  <p:childTnLst>
                                    <p:set>
                                      <p:cBhvr>
                                        <p:cTn id="89" dur="1" fill="hold">
                                          <p:stCondLst>
                                            <p:cond delay="499"/>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5" grpId="0"/>
      <p:bldP spid="111626" grpId="0"/>
      <p:bldP spid="111627" grpId="0"/>
      <p:bldP spid="111628" grpId="0"/>
      <p:bldP spid="111630" grpId="0"/>
      <p:bldP spid="111632" grpId="0"/>
      <p:bldP spid="111633" grpId="0"/>
      <p:bldP spid="111635" grpId="0"/>
      <p:bldP spid="111637" grpId="0"/>
      <p:bldP spid="111638" grpId="0"/>
      <p:bldP spid="111639" grpId="0"/>
      <p:bldP spid="111641" grpId="0"/>
      <p:bldP spid="111642" grpId="0"/>
      <p:bldP spid="111644" grpId="0"/>
      <p:bldP spid="30" grpId="0"/>
      <p:bldP spid="31"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170" name="Object 2"/>
          <p:cNvGraphicFramePr>
            <a:graphicFrameLocks noChangeAspect="1"/>
          </p:cNvGraphicFramePr>
          <p:nvPr/>
        </p:nvGraphicFramePr>
        <p:xfrm>
          <a:off x="323850" y="285750"/>
          <a:ext cx="7991475" cy="3997325"/>
        </p:xfrm>
        <a:graphic>
          <a:graphicData uri="http://schemas.openxmlformats.org/presentationml/2006/ole">
            <mc:AlternateContent xmlns:mc="http://schemas.openxmlformats.org/markup-compatibility/2006">
              <mc:Choice xmlns:v="urn:schemas-microsoft-com:vml" Requires="v">
                <p:oleObj spid="_x0000_s3080" name="" r:id="rId1" imgW="7734935" imgH="3872865" progId="Visio.Drawing.11">
                  <p:embed/>
                </p:oleObj>
              </mc:Choice>
              <mc:Fallback>
                <p:oleObj name="" r:id="rId1" imgW="7734935" imgH="3872865" progId="Visio.Drawing.11">
                  <p:embed/>
                  <p:pic>
                    <p:nvPicPr>
                      <p:cNvPr id="0" name="图片 3079"/>
                      <p:cNvPicPr/>
                      <p:nvPr/>
                    </p:nvPicPr>
                    <p:blipFill>
                      <a:blip r:embed="rId2"/>
                      <a:stretch>
                        <a:fillRect/>
                      </a:stretch>
                    </p:blipFill>
                    <p:spPr>
                      <a:xfrm>
                        <a:off x="323850" y="285750"/>
                        <a:ext cx="7991475" cy="3997325"/>
                      </a:xfrm>
                      <a:prstGeom prst="rect">
                        <a:avLst/>
                      </a:prstGeom>
                      <a:noFill/>
                      <a:ln w="38100">
                        <a:noFill/>
                        <a:miter/>
                      </a:ln>
                    </p:spPr>
                  </p:pic>
                </p:oleObj>
              </mc:Fallback>
            </mc:AlternateContent>
          </a:graphicData>
        </a:graphic>
      </p:graphicFrame>
      <p:sp>
        <p:nvSpPr>
          <p:cNvPr id="7171" name="Text Box 5"/>
          <p:cNvSpPr txBox="1"/>
          <p:nvPr/>
        </p:nvSpPr>
        <p:spPr>
          <a:xfrm>
            <a:off x="5508625" y="4173538"/>
            <a:ext cx="2159000" cy="457200"/>
          </a:xfrm>
          <a:prstGeom prst="rect">
            <a:avLst/>
          </a:prstGeom>
          <a:noFill/>
          <a:ln w="28575">
            <a:noFill/>
          </a:ln>
        </p:spPr>
        <p:txBody>
          <a:bodyPr anchor="t" anchorCtr="0">
            <a:spAutoFit/>
          </a:bodyPr>
          <a:p>
            <a:r>
              <a:rPr lang="zh-CN" altLang="en-US" sz="2400" dirty="0">
                <a:solidFill>
                  <a:srgbClr val="3333FF"/>
                </a:solidFill>
                <a:latin typeface="宋体" panose="02010600030101010101" pitchFamily="2" charset="-122"/>
                <a:ea typeface="宋体" panose="02010600030101010101" pitchFamily="2" charset="-122"/>
              </a:rPr>
              <a:t>控制存贮器</a:t>
            </a:r>
            <a:r>
              <a:rPr lang="en-US" altLang="zh-CN" sz="2400" dirty="0">
                <a:solidFill>
                  <a:srgbClr val="3333FF"/>
                </a:solidFill>
                <a:latin typeface="宋体" panose="02010600030101010101" pitchFamily="2" charset="-122"/>
                <a:ea typeface="宋体" panose="02010600030101010101" pitchFamily="2" charset="-122"/>
              </a:rPr>
              <a:t>CM</a:t>
            </a:r>
            <a:endParaRPr lang="en-US" altLang="zh-CN" sz="2400" dirty="0">
              <a:solidFill>
                <a:srgbClr val="3333FF"/>
              </a:solidFill>
              <a:latin typeface="宋体" panose="02010600030101010101" pitchFamily="2" charset="-122"/>
              <a:ea typeface="宋体" panose="02010600030101010101" pitchFamily="2" charset="-122"/>
            </a:endParaRPr>
          </a:p>
        </p:txBody>
      </p:sp>
      <p:sp>
        <p:nvSpPr>
          <p:cNvPr id="7172" name="Text Box 6"/>
          <p:cNvSpPr txBox="1"/>
          <p:nvPr/>
        </p:nvSpPr>
        <p:spPr>
          <a:xfrm>
            <a:off x="8272463" y="2082800"/>
            <a:ext cx="827087" cy="461963"/>
          </a:xfrm>
          <a:prstGeom prst="rect">
            <a:avLst/>
          </a:prstGeom>
          <a:noFill/>
          <a:ln w="28575">
            <a:noFill/>
          </a:ln>
        </p:spPr>
        <p:txBody>
          <a:bodyPr anchor="t" anchorCtr="0">
            <a:spAutoFit/>
          </a:bodyPr>
          <a:p>
            <a:r>
              <a:rPr lang="en-US" altLang="zh-CN" sz="2400" dirty="0">
                <a:solidFill>
                  <a:srgbClr val="3333FF"/>
                </a:solidFill>
                <a:latin typeface="宋体" panose="02010600030101010101" pitchFamily="2" charset="-122"/>
                <a:ea typeface="宋体" panose="02010600030101010101" pitchFamily="2" charset="-122"/>
              </a:rPr>
              <a:t>µIR</a:t>
            </a:r>
            <a:endParaRPr lang="en-US" altLang="zh-CN" sz="2400" dirty="0">
              <a:solidFill>
                <a:srgbClr val="3333FF"/>
              </a:solidFill>
              <a:latin typeface="宋体" panose="02010600030101010101" pitchFamily="2" charset="-122"/>
              <a:ea typeface="宋体" panose="02010600030101010101" pitchFamily="2" charset="-122"/>
            </a:endParaRPr>
          </a:p>
        </p:txBody>
      </p:sp>
      <p:sp>
        <p:nvSpPr>
          <p:cNvPr id="7173" name="Text Box 7"/>
          <p:cNvSpPr txBox="1"/>
          <p:nvPr/>
        </p:nvSpPr>
        <p:spPr>
          <a:xfrm>
            <a:off x="5003800" y="358775"/>
            <a:ext cx="1944688" cy="457200"/>
          </a:xfrm>
          <a:prstGeom prst="rect">
            <a:avLst/>
          </a:prstGeom>
          <a:noFill/>
          <a:ln w="28575">
            <a:noFill/>
          </a:ln>
        </p:spPr>
        <p:txBody>
          <a:bodyPr anchor="t" anchorCtr="0">
            <a:spAutoFit/>
          </a:bodyPr>
          <a:p>
            <a:r>
              <a:rPr lang="zh-CN" altLang="en-US" sz="2400" dirty="0">
                <a:solidFill>
                  <a:srgbClr val="3333FF"/>
                </a:solidFill>
                <a:latin typeface="Arial" panose="020B0604020202020204" pitchFamily="34" charset="0"/>
                <a:ea typeface="宋体" panose="02010600030101010101" pitchFamily="2" charset="-122"/>
              </a:rPr>
              <a:t>微命令序列</a:t>
            </a:r>
            <a:endParaRPr lang="zh-CN" altLang="en-US" sz="2400" dirty="0">
              <a:solidFill>
                <a:srgbClr val="3333FF"/>
              </a:solidFill>
              <a:latin typeface="Arial" panose="020B0604020202020204" pitchFamily="34" charset="0"/>
              <a:ea typeface="宋体" panose="02010600030101010101" pitchFamily="2" charset="-122"/>
            </a:endParaRPr>
          </a:p>
        </p:txBody>
      </p:sp>
      <p:sp>
        <p:nvSpPr>
          <p:cNvPr id="7174" name="Text Box 8"/>
          <p:cNvSpPr txBox="1"/>
          <p:nvPr/>
        </p:nvSpPr>
        <p:spPr>
          <a:xfrm>
            <a:off x="323850" y="-26987"/>
            <a:ext cx="3816350" cy="457200"/>
          </a:xfrm>
          <a:prstGeom prst="rect">
            <a:avLst/>
          </a:prstGeom>
          <a:noFill/>
          <a:ln w="28575">
            <a:noFill/>
          </a:ln>
        </p:spPr>
        <p:txBody>
          <a:bodyPr anchor="t" anchorCtr="0">
            <a:spAutoFit/>
          </a:bodyPr>
          <a:p>
            <a:r>
              <a:rPr lang="zh-CN" altLang="en-US" sz="2400" dirty="0">
                <a:latin typeface="Arial" panose="020B0604020202020204" pitchFamily="34" charset="0"/>
                <a:ea typeface="宋体" panose="02010600030101010101" pitchFamily="2" charset="-122"/>
              </a:rPr>
              <a:t>微程序控制器原理框图：</a:t>
            </a:r>
            <a:r>
              <a:rPr lang="zh-CN" altLang="en-US" sz="2400" dirty="0">
                <a:latin typeface="Arial" panose="020B0604020202020204" pitchFamily="34" charset="0"/>
                <a:ea typeface="黑体" panose="02010609060101010101" pitchFamily="49" charset="-122"/>
              </a:rPr>
              <a:t> </a:t>
            </a:r>
            <a:endParaRPr lang="zh-CN" altLang="en-US" sz="2400" dirty="0">
              <a:latin typeface="Arial" panose="020B0604020202020204" pitchFamily="34" charset="0"/>
              <a:ea typeface="黑体" panose="02010609060101010101" pitchFamily="49" charset="-122"/>
            </a:endParaRPr>
          </a:p>
        </p:txBody>
      </p:sp>
      <p:sp>
        <p:nvSpPr>
          <p:cNvPr id="112649" name="Text Box 9"/>
          <p:cNvSpPr txBox="1"/>
          <p:nvPr/>
        </p:nvSpPr>
        <p:spPr>
          <a:xfrm>
            <a:off x="0" y="4365625"/>
            <a:ext cx="5410200" cy="390525"/>
          </a:xfrm>
          <a:prstGeom prst="rect">
            <a:avLst/>
          </a:prstGeom>
          <a:noFill/>
          <a:ln w="12700">
            <a:noFill/>
          </a:ln>
        </p:spPr>
        <p:txBody>
          <a:bodyPr anchor="t" anchorCtr="0">
            <a:spAutoFit/>
          </a:bodyPr>
          <a:p>
            <a:pPr>
              <a:lnSpc>
                <a:spcPct val="70000"/>
              </a:lnSpc>
            </a:pPr>
            <a:r>
              <a:rPr lang="zh-CN" altLang="en-US" sz="2800" dirty="0">
                <a:latin typeface="Times New Roman" panose="02020603050405020304" pitchFamily="18" charset="0"/>
                <a:ea typeface="黑体" panose="02010609060101010101" pitchFamily="49" charset="-122"/>
              </a:rPr>
              <a:t>（</a:t>
            </a:r>
            <a:r>
              <a:rPr lang="en-US" altLang="zh-CN" sz="2800" dirty="0">
                <a:latin typeface="Times New Roman" panose="02020603050405020304" pitchFamily="18" charset="0"/>
                <a:ea typeface="黑体" panose="02010609060101010101" pitchFamily="49" charset="-122"/>
              </a:rPr>
              <a:t>4</a:t>
            </a:r>
            <a:r>
              <a:rPr lang="zh-CN" altLang="en-US" sz="2800" dirty="0">
                <a:latin typeface="Times New Roman" panose="02020603050405020304" pitchFamily="18" charset="0"/>
                <a:ea typeface="黑体" panose="02010609060101010101" pitchFamily="49" charset="-122"/>
              </a:rPr>
              <a:t>）取后续微指令</a:t>
            </a:r>
            <a:endParaRPr lang="zh-CN" altLang="en-US" sz="2800" dirty="0">
              <a:latin typeface="Times New Roman" panose="02020603050405020304" pitchFamily="18" charset="0"/>
              <a:ea typeface="黑体" panose="02010609060101010101" pitchFamily="49" charset="-122"/>
            </a:endParaRPr>
          </a:p>
        </p:txBody>
      </p:sp>
      <p:sp>
        <p:nvSpPr>
          <p:cNvPr id="112650" name="Text Box 10"/>
          <p:cNvSpPr txBox="1"/>
          <p:nvPr/>
        </p:nvSpPr>
        <p:spPr>
          <a:xfrm rot="-10800000" flipV="1">
            <a:off x="107950" y="5080000"/>
            <a:ext cx="3006725" cy="911225"/>
          </a:xfrm>
          <a:prstGeom prst="rect">
            <a:avLst/>
          </a:prstGeom>
          <a:noFill/>
          <a:ln w="12700">
            <a:noFill/>
          </a:ln>
        </p:spPr>
        <p:txBody>
          <a:bodyPr anchor="t" anchorCtr="0">
            <a:spAutoFit/>
          </a:bodyPr>
          <a:p>
            <a:pPr>
              <a:lnSpc>
                <a:spcPct val="70000"/>
              </a:lnSpc>
            </a:pPr>
            <a:r>
              <a:rPr lang="zh-CN" altLang="en-US" sz="2800" dirty="0">
                <a:solidFill>
                  <a:srgbClr val="CB0101"/>
                </a:solidFill>
                <a:latin typeface="黑体" panose="02010609060101010101" pitchFamily="49" charset="-122"/>
                <a:ea typeface="黑体" panose="02010609060101010101" pitchFamily="49" charset="-122"/>
              </a:rPr>
              <a:t>顺序控制字段</a:t>
            </a:r>
            <a:endParaRPr lang="zh-CN" altLang="en-US" sz="2800" dirty="0">
              <a:solidFill>
                <a:srgbClr val="CB0101"/>
              </a:solidFill>
              <a:latin typeface="黑体" panose="02010609060101010101" pitchFamily="49" charset="-122"/>
              <a:ea typeface="黑体" panose="02010609060101010101" pitchFamily="49" charset="-122"/>
            </a:endParaRPr>
          </a:p>
          <a:p>
            <a:pPr>
              <a:lnSpc>
                <a:spcPct val="70000"/>
              </a:lnSpc>
            </a:pPr>
            <a:r>
              <a:rPr lang="en-US" altLang="zh-CN" sz="2800" dirty="0">
                <a:solidFill>
                  <a:srgbClr val="CB0101"/>
                </a:solidFill>
                <a:latin typeface="黑体" panose="02010609060101010101" pitchFamily="49" charset="-122"/>
                <a:ea typeface="黑体" panose="02010609060101010101" pitchFamily="49" charset="-122"/>
              </a:rPr>
              <a:t>  </a:t>
            </a:r>
            <a:r>
              <a:rPr lang="zh-CN" altLang="en-US" sz="2800" dirty="0">
                <a:solidFill>
                  <a:srgbClr val="CB0101"/>
                </a:solidFill>
                <a:latin typeface="黑体" panose="02010609060101010101" pitchFamily="49" charset="-122"/>
                <a:ea typeface="黑体" panose="02010609060101010101" pitchFamily="49" charset="-122"/>
              </a:rPr>
              <a:t>运行状态</a:t>
            </a:r>
            <a:endParaRPr lang="zh-CN" altLang="en-US" sz="2800" dirty="0">
              <a:solidFill>
                <a:srgbClr val="CB0101"/>
              </a:solidFill>
              <a:latin typeface="Times New Roman" panose="02020603050405020304" pitchFamily="18" charset="0"/>
              <a:ea typeface="黑体" panose="02010609060101010101" pitchFamily="49" charset="-122"/>
            </a:endParaRPr>
          </a:p>
        </p:txBody>
      </p:sp>
      <p:sp>
        <p:nvSpPr>
          <p:cNvPr id="112651" name="Line 11"/>
          <p:cNvSpPr/>
          <p:nvPr/>
        </p:nvSpPr>
        <p:spPr>
          <a:xfrm>
            <a:off x="2655888" y="5513388"/>
            <a:ext cx="838200" cy="0"/>
          </a:xfrm>
          <a:prstGeom prst="line">
            <a:avLst/>
          </a:prstGeom>
          <a:ln w="28575" cap="flat" cmpd="sng">
            <a:solidFill>
              <a:schemeClr val="tx1"/>
            </a:solidFill>
            <a:prstDash val="solid"/>
            <a:round/>
            <a:headEnd type="none" w="med" len="med"/>
            <a:tailEnd type="triangle" w="med" len="med"/>
          </a:ln>
        </p:spPr>
      </p:sp>
      <p:sp>
        <p:nvSpPr>
          <p:cNvPr id="112652" name="Text Box 12"/>
          <p:cNvSpPr txBox="1"/>
          <p:nvPr/>
        </p:nvSpPr>
        <p:spPr>
          <a:xfrm>
            <a:off x="3417888" y="5132388"/>
            <a:ext cx="1828800" cy="1274762"/>
          </a:xfrm>
          <a:prstGeom prst="rect">
            <a:avLst/>
          </a:prstGeom>
          <a:noFill/>
          <a:ln w="12700">
            <a:noFill/>
          </a:ln>
        </p:spPr>
        <p:txBody>
          <a:bodyPr anchor="t" anchorCtr="0">
            <a:spAutoFit/>
          </a:bodyPr>
          <a:p>
            <a:pPr>
              <a:lnSpc>
                <a:spcPct val="80000"/>
              </a:lnSpc>
            </a:pPr>
            <a:r>
              <a:rPr lang="zh-CN" altLang="en-US" sz="3200" dirty="0">
                <a:solidFill>
                  <a:srgbClr val="3333FF"/>
                </a:solidFill>
                <a:latin typeface="黑体" panose="02010609060101010101" pitchFamily="49" charset="-122"/>
                <a:ea typeface="黑体" panose="02010609060101010101" pitchFamily="49" charset="-122"/>
              </a:rPr>
              <a:t>后继微指令地址形成电路</a:t>
            </a:r>
            <a:endParaRPr lang="zh-CN" altLang="en-US" sz="3200" dirty="0">
              <a:solidFill>
                <a:srgbClr val="3333FF"/>
              </a:solidFill>
              <a:latin typeface="黑体" panose="02010609060101010101" pitchFamily="49" charset="-122"/>
              <a:ea typeface="黑体" panose="02010609060101010101" pitchFamily="49" charset="-122"/>
            </a:endParaRPr>
          </a:p>
        </p:txBody>
      </p:sp>
      <p:sp>
        <p:nvSpPr>
          <p:cNvPr id="112653" name="AutoShape 13"/>
          <p:cNvSpPr/>
          <p:nvPr/>
        </p:nvSpPr>
        <p:spPr>
          <a:xfrm>
            <a:off x="2401888" y="5119688"/>
            <a:ext cx="147637" cy="958850"/>
          </a:xfrm>
          <a:prstGeom prst="rightBrace">
            <a:avLst>
              <a:gd name="adj1" fmla="val 62992"/>
              <a:gd name="adj2" fmla="val 50000"/>
            </a:avLst>
          </a:prstGeom>
          <a:noFill/>
          <a:ln w="2857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黑体" panose="02010609060101010101" pitchFamily="49" charset="-122"/>
            </a:endParaRPr>
          </a:p>
        </p:txBody>
      </p:sp>
      <p:sp>
        <p:nvSpPr>
          <p:cNvPr id="112654" name="Line 14"/>
          <p:cNvSpPr/>
          <p:nvPr/>
        </p:nvSpPr>
        <p:spPr>
          <a:xfrm>
            <a:off x="5246688" y="5513388"/>
            <a:ext cx="2133600" cy="0"/>
          </a:xfrm>
          <a:prstGeom prst="line">
            <a:avLst/>
          </a:prstGeom>
          <a:ln w="28575" cap="flat" cmpd="sng">
            <a:solidFill>
              <a:schemeClr val="tx1"/>
            </a:solidFill>
            <a:prstDash val="solid"/>
            <a:round/>
            <a:headEnd type="none" w="med" len="med"/>
            <a:tailEnd type="triangle" w="med" len="med"/>
          </a:ln>
        </p:spPr>
      </p:sp>
      <p:sp>
        <p:nvSpPr>
          <p:cNvPr id="112655" name="Text Box 15"/>
          <p:cNvSpPr txBox="1"/>
          <p:nvPr/>
        </p:nvSpPr>
        <p:spPr>
          <a:xfrm>
            <a:off x="5360988" y="4991100"/>
            <a:ext cx="2209800" cy="461963"/>
          </a:xfrm>
          <a:prstGeom prst="rect">
            <a:avLst/>
          </a:prstGeom>
          <a:noFill/>
          <a:ln w="9525">
            <a:noFill/>
          </a:ln>
        </p:spPr>
        <p:txBody>
          <a:bodyPr anchor="t" anchorCtr="0">
            <a:spAutoFit/>
          </a:bodyPr>
          <a:p>
            <a:r>
              <a:rPr lang="zh-CN" altLang="en-US" sz="2400" dirty="0">
                <a:solidFill>
                  <a:srgbClr val="CB0101"/>
                </a:solidFill>
                <a:latin typeface="Times New Roman" panose="02020603050405020304" pitchFamily="18" charset="0"/>
                <a:ea typeface="黑体" panose="02010609060101010101" pitchFamily="49" charset="-122"/>
              </a:rPr>
              <a:t>后续微地址</a:t>
            </a:r>
            <a:endParaRPr lang="zh-CN" altLang="en-US" sz="2400" dirty="0">
              <a:solidFill>
                <a:srgbClr val="CB0101"/>
              </a:solidFill>
              <a:latin typeface="Times New Roman" panose="02020603050405020304" pitchFamily="18" charset="0"/>
              <a:ea typeface="黑体" panose="02010609060101010101" pitchFamily="49" charset="-122"/>
            </a:endParaRPr>
          </a:p>
        </p:txBody>
      </p:sp>
      <p:sp>
        <p:nvSpPr>
          <p:cNvPr id="112656" name="Text Box 16"/>
          <p:cNvSpPr txBox="1"/>
          <p:nvPr/>
        </p:nvSpPr>
        <p:spPr>
          <a:xfrm>
            <a:off x="7380288" y="5132388"/>
            <a:ext cx="1066800" cy="641350"/>
          </a:xfrm>
          <a:prstGeom prst="rect">
            <a:avLst/>
          </a:prstGeom>
          <a:noFill/>
          <a:ln w="9525">
            <a:noFill/>
          </a:ln>
        </p:spPr>
        <p:txBody>
          <a:bodyPr anchor="t" anchorCtr="0">
            <a:spAutoFit/>
          </a:bodyPr>
          <a:p>
            <a:r>
              <a:rPr lang="en-US" altLang="zh-CN" sz="3200" dirty="0">
                <a:solidFill>
                  <a:srgbClr val="3333FF"/>
                </a:solidFill>
                <a:latin typeface="Times New Roman" panose="02020603050405020304" pitchFamily="18" charset="0"/>
                <a:ea typeface="黑体" panose="02010609060101010101" pitchFamily="49" charset="-122"/>
              </a:rPr>
              <a:t>µ</a:t>
            </a:r>
            <a:r>
              <a:rPr lang="en-US" altLang="zh-CN" sz="3600" dirty="0">
                <a:solidFill>
                  <a:srgbClr val="3333FF"/>
                </a:solidFill>
                <a:latin typeface="黑体" panose="02010609060101010101" pitchFamily="49" charset="-122"/>
                <a:ea typeface="黑体" panose="02010609060101010101" pitchFamily="49" charset="-122"/>
              </a:rPr>
              <a:t>AR</a:t>
            </a:r>
            <a:endParaRPr lang="en-US" altLang="zh-CN" sz="3200" dirty="0">
              <a:solidFill>
                <a:srgbClr val="3333FF"/>
              </a:solidFill>
              <a:latin typeface="黑体" panose="02010609060101010101" pitchFamily="49" charset="-122"/>
              <a:ea typeface="黑体" panose="02010609060101010101" pitchFamily="49" charset="-122"/>
            </a:endParaRPr>
          </a:p>
        </p:txBody>
      </p:sp>
      <p:sp>
        <p:nvSpPr>
          <p:cNvPr id="112657" name="Line 17"/>
          <p:cNvSpPr/>
          <p:nvPr/>
        </p:nvSpPr>
        <p:spPr>
          <a:xfrm>
            <a:off x="7837488" y="5741988"/>
            <a:ext cx="0" cy="609600"/>
          </a:xfrm>
          <a:prstGeom prst="line">
            <a:avLst/>
          </a:prstGeom>
          <a:ln w="28575" cap="flat" cmpd="sng">
            <a:solidFill>
              <a:schemeClr val="tx1"/>
            </a:solidFill>
            <a:prstDash val="solid"/>
            <a:round/>
            <a:headEnd type="none" w="med" len="med"/>
            <a:tailEnd type="triangle" w="med" len="med"/>
          </a:ln>
        </p:spPr>
      </p:sp>
      <p:sp>
        <p:nvSpPr>
          <p:cNvPr id="112658" name="Text Box 18"/>
          <p:cNvSpPr txBox="1"/>
          <p:nvPr/>
        </p:nvSpPr>
        <p:spPr>
          <a:xfrm>
            <a:off x="7608888" y="6199188"/>
            <a:ext cx="1066800" cy="641350"/>
          </a:xfrm>
          <a:prstGeom prst="rect">
            <a:avLst/>
          </a:prstGeom>
          <a:noFill/>
          <a:ln w="9525">
            <a:noFill/>
          </a:ln>
        </p:spPr>
        <p:txBody>
          <a:bodyPr anchor="t" anchorCtr="0">
            <a:spAutoFit/>
          </a:bodyPr>
          <a:p>
            <a:r>
              <a:rPr lang="en-US" altLang="zh-CN" sz="3600" dirty="0">
                <a:solidFill>
                  <a:srgbClr val="3333FF"/>
                </a:solidFill>
                <a:latin typeface="黑体" panose="02010609060101010101" pitchFamily="49" charset="-122"/>
                <a:ea typeface="黑体" panose="02010609060101010101" pitchFamily="49" charset="-122"/>
              </a:rPr>
              <a:t>CM</a:t>
            </a:r>
            <a:endParaRPr lang="en-US" altLang="zh-CN" sz="3600" dirty="0">
              <a:solidFill>
                <a:srgbClr val="3333FF"/>
              </a:solidFill>
              <a:latin typeface="黑体" panose="02010609060101010101" pitchFamily="49" charset="-122"/>
              <a:ea typeface="黑体" panose="02010609060101010101" pitchFamily="49" charset="-122"/>
            </a:endParaRPr>
          </a:p>
        </p:txBody>
      </p:sp>
      <p:sp>
        <p:nvSpPr>
          <p:cNvPr id="112659" name="Text Box 19"/>
          <p:cNvSpPr txBox="1"/>
          <p:nvPr/>
        </p:nvSpPr>
        <p:spPr>
          <a:xfrm>
            <a:off x="5551488" y="6015038"/>
            <a:ext cx="2209800" cy="460375"/>
          </a:xfrm>
          <a:prstGeom prst="rect">
            <a:avLst/>
          </a:prstGeom>
          <a:noFill/>
          <a:ln w="9525">
            <a:noFill/>
          </a:ln>
        </p:spPr>
        <p:txBody>
          <a:bodyPr anchor="t" anchorCtr="0">
            <a:spAutoFit/>
          </a:bodyPr>
          <a:p>
            <a:r>
              <a:rPr lang="zh-CN" altLang="en-US" sz="2400" dirty="0">
                <a:solidFill>
                  <a:srgbClr val="CB0101"/>
                </a:solidFill>
                <a:latin typeface="Times New Roman" panose="02020603050405020304" pitchFamily="18" charset="0"/>
                <a:ea typeface="黑体" panose="02010609060101010101" pitchFamily="49" charset="-122"/>
              </a:rPr>
              <a:t>后续微指令</a:t>
            </a:r>
            <a:endParaRPr lang="zh-CN" altLang="en-US" sz="2400" dirty="0">
              <a:solidFill>
                <a:srgbClr val="CB0101"/>
              </a:solidFill>
              <a:latin typeface="Times New Roman" panose="02020603050405020304" pitchFamily="18" charset="0"/>
              <a:ea typeface="黑体" panose="02010609060101010101" pitchFamily="49" charset="-122"/>
            </a:endParaRPr>
          </a:p>
        </p:txBody>
      </p:sp>
      <p:sp>
        <p:nvSpPr>
          <p:cNvPr id="112660" name="Line 20"/>
          <p:cNvSpPr/>
          <p:nvPr/>
        </p:nvSpPr>
        <p:spPr>
          <a:xfrm>
            <a:off x="5399088" y="6580188"/>
            <a:ext cx="2133600" cy="0"/>
          </a:xfrm>
          <a:prstGeom prst="line">
            <a:avLst/>
          </a:prstGeom>
          <a:ln w="28575" cap="flat" cmpd="sng">
            <a:solidFill>
              <a:schemeClr val="tx1"/>
            </a:solidFill>
            <a:prstDash val="solid"/>
            <a:round/>
            <a:headEnd type="triangle" w="med" len="med"/>
            <a:tailEnd type="none" w="med" len="med"/>
          </a:ln>
        </p:spPr>
      </p:sp>
      <p:sp>
        <p:nvSpPr>
          <p:cNvPr id="112661" name="Text Box 21"/>
          <p:cNvSpPr txBox="1"/>
          <p:nvPr/>
        </p:nvSpPr>
        <p:spPr>
          <a:xfrm>
            <a:off x="4484688" y="6243638"/>
            <a:ext cx="1066800" cy="641350"/>
          </a:xfrm>
          <a:prstGeom prst="rect">
            <a:avLst/>
          </a:prstGeom>
          <a:noFill/>
          <a:ln w="9525">
            <a:noFill/>
          </a:ln>
        </p:spPr>
        <p:txBody>
          <a:bodyPr anchor="t" anchorCtr="0">
            <a:spAutoFit/>
          </a:bodyPr>
          <a:p>
            <a:r>
              <a:rPr lang="en-US" altLang="zh-CN" sz="3200" dirty="0">
                <a:solidFill>
                  <a:srgbClr val="3333FF"/>
                </a:solidFill>
                <a:latin typeface="Times New Roman" panose="02020603050405020304" pitchFamily="18" charset="0"/>
                <a:ea typeface="黑体" panose="02010609060101010101" pitchFamily="49" charset="-122"/>
              </a:rPr>
              <a:t>µ</a:t>
            </a:r>
            <a:r>
              <a:rPr lang="en-US" altLang="zh-CN" sz="3600" dirty="0">
                <a:solidFill>
                  <a:srgbClr val="3333FF"/>
                </a:solidFill>
                <a:latin typeface="黑体" panose="02010609060101010101" pitchFamily="49" charset="-122"/>
                <a:ea typeface="黑体" panose="02010609060101010101" pitchFamily="49" charset="-122"/>
              </a:rPr>
              <a:t>IR</a:t>
            </a:r>
            <a:endParaRPr lang="en-US" altLang="zh-CN" sz="3200" dirty="0">
              <a:solidFill>
                <a:srgbClr val="3333FF"/>
              </a:solidFill>
              <a:latin typeface="黑体" panose="02010609060101010101" pitchFamily="49" charset="-122"/>
              <a:ea typeface="黑体" panose="02010609060101010101" pitchFamily="49" charset="-122"/>
            </a:endParaRPr>
          </a:p>
        </p:txBody>
      </p:sp>
      <p:sp>
        <p:nvSpPr>
          <p:cNvPr id="23" name="Text Box 3"/>
          <p:cNvSpPr txBox="1"/>
          <p:nvPr/>
        </p:nvSpPr>
        <p:spPr>
          <a:xfrm>
            <a:off x="1208088" y="1711325"/>
            <a:ext cx="1347787" cy="400050"/>
          </a:xfrm>
          <a:prstGeom prst="rect">
            <a:avLst/>
          </a:prstGeom>
          <a:noFill/>
          <a:ln w="28575">
            <a:noFill/>
          </a:ln>
        </p:spPr>
        <p:txBody>
          <a:bodyPr anchor="t" anchorCtr="0">
            <a:spAutoFit/>
          </a:bodyPr>
          <a:p>
            <a:r>
              <a:rPr lang="zh-CN" altLang="en-US" dirty="0">
                <a:solidFill>
                  <a:srgbClr val="3333FF"/>
                </a:solidFill>
                <a:latin typeface="Arial" panose="020B0604020202020204" pitchFamily="34" charset="0"/>
                <a:ea typeface="宋体" panose="02010600030101010101" pitchFamily="2" charset="-122"/>
              </a:rPr>
              <a:t>指令代码</a:t>
            </a:r>
            <a:endParaRPr lang="zh-CN" altLang="en-US" dirty="0">
              <a:solidFill>
                <a:srgbClr val="3333FF"/>
              </a:solidFill>
              <a:latin typeface="Arial" panose="020B0604020202020204" pitchFamily="34" charset="0"/>
              <a:ea typeface="宋体" panose="02010600030101010101" pitchFamily="2" charset="-122"/>
            </a:endParaRPr>
          </a:p>
        </p:txBody>
      </p:sp>
      <p:sp>
        <p:nvSpPr>
          <p:cNvPr id="24" name="Text Box 4"/>
          <p:cNvSpPr txBox="1"/>
          <p:nvPr/>
        </p:nvSpPr>
        <p:spPr>
          <a:xfrm>
            <a:off x="1250950" y="2378075"/>
            <a:ext cx="1376363" cy="400050"/>
          </a:xfrm>
          <a:prstGeom prst="rect">
            <a:avLst/>
          </a:prstGeom>
          <a:noFill/>
          <a:ln w="28575">
            <a:noFill/>
          </a:ln>
        </p:spPr>
        <p:txBody>
          <a:bodyPr anchor="t" anchorCtr="0">
            <a:spAutoFit/>
          </a:bodyPr>
          <a:p>
            <a:r>
              <a:rPr lang="zh-CN" altLang="en-US" dirty="0">
                <a:solidFill>
                  <a:srgbClr val="3333FF"/>
                </a:solidFill>
                <a:latin typeface="Arial" panose="020B0604020202020204" pitchFamily="34" charset="0"/>
                <a:ea typeface="宋体" panose="02010600030101010101" pitchFamily="2" charset="-122"/>
              </a:rPr>
              <a:t>运行状态</a:t>
            </a:r>
            <a:endParaRPr lang="zh-CN" altLang="en-US" dirty="0">
              <a:solidFill>
                <a:srgbClr val="3333FF"/>
              </a:solidFill>
              <a:latin typeface="Arial" panose="020B0604020202020204" pitchFamily="34" charset="0"/>
              <a:ea typeface="宋体" panose="02010600030101010101" pitchFamily="2" charset="-122"/>
            </a:endParaRPr>
          </a:p>
        </p:txBody>
      </p:sp>
      <p:sp>
        <p:nvSpPr>
          <p:cNvPr id="26" name="TextBox 25"/>
          <p:cNvSpPr txBox="1"/>
          <p:nvPr/>
        </p:nvSpPr>
        <p:spPr>
          <a:xfrm>
            <a:off x="2789238" y="2054225"/>
            <a:ext cx="1430338" cy="923925"/>
          </a:xfrm>
          <a:prstGeom prst="rect">
            <a:avLst/>
          </a:prstGeom>
          <a:solidFill>
            <a:schemeClr val="accent3">
              <a:lumMod val="95000"/>
            </a:schemeClr>
          </a:solidFill>
        </p:spPr>
        <p:txBody>
          <a:bodyPr>
            <a:spAutoFit/>
          </a:bodyPr>
          <a:lstStyle/>
          <a:p>
            <a:pPr marR="0" defTabSz="914400">
              <a:buClrTx/>
              <a:buSzTx/>
              <a:buFontTx/>
              <a:buNone/>
              <a:defRPr/>
            </a:pPr>
            <a:r>
              <a:rPr kumimoji="0" lang="zh-CN" altLang="en-US" sz="1800" kern="1200" cap="none" spc="0" normalizeH="0" baseline="0" noProof="0" dirty="0">
                <a:latin typeface="+mn-ea"/>
                <a:ea typeface="+mn-ea"/>
                <a:cs typeface="+mn-cs"/>
              </a:rPr>
              <a:t>后继微指令地址形成逻辑</a:t>
            </a:r>
            <a:endParaRPr kumimoji="0" lang="zh-CN" altLang="en-US" sz="1800" kern="1200" cap="none" spc="0" normalizeH="0" baseline="0" noProof="0" dirty="0">
              <a:latin typeface="+mn-ea"/>
              <a:ea typeface="+mn-ea"/>
              <a:cs typeface="+mn-cs"/>
            </a:endParaRPr>
          </a:p>
        </p:txBody>
      </p:sp>
      <p:sp>
        <p:nvSpPr>
          <p:cNvPr id="7191" name="Text Box 6"/>
          <p:cNvSpPr txBox="1"/>
          <p:nvPr/>
        </p:nvSpPr>
        <p:spPr>
          <a:xfrm>
            <a:off x="2290763" y="3429000"/>
            <a:ext cx="827087" cy="461963"/>
          </a:xfrm>
          <a:prstGeom prst="rect">
            <a:avLst/>
          </a:prstGeom>
          <a:noFill/>
          <a:ln w="28575">
            <a:noFill/>
          </a:ln>
        </p:spPr>
        <p:txBody>
          <a:bodyPr anchor="t" anchorCtr="0">
            <a:spAutoFit/>
          </a:bodyPr>
          <a:p>
            <a:r>
              <a:rPr lang="en-US" altLang="zh-CN" sz="2400" dirty="0">
                <a:solidFill>
                  <a:srgbClr val="3333FF"/>
                </a:solidFill>
                <a:latin typeface="宋体" panose="02010600030101010101" pitchFamily="2" charset="-122"/>
                <a:ea typeface="宋体" panose="02010600030101010101" pitchFamily="2" charset="-122"/>
              </a:rPr>
              <a:t>µAR</a:t>
            </a:r>
            <a:endParaRPr lang="en-US" altLang="zh-CN" sz="2400" dirty="0">
              <a:solidFill>
                <a:srgbClr val="3333FF"/>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649"/>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12650"/>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112651"/>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112652"/>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112653"/>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nodeType="afterEffect">
                                  <p:stCondLst>
                                    <p:cond delay="0"/>
                                  </p:stCondLst>
                                  <p:childTnLst>
                                    <p:set>
                                      <p:cBhvr>
                                        <p:cTn id="21" dur="1" fill="hold">
                                          <p:stCondLst>
                                            <p:cond delay="499"/>
                                          </p:stCondLst>
                                        </p:cTn>
                                        <p:tgtEl>
                                          <p:spTgt spid="112654"/>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112655"/>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112656"/>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nodeType="afterEffect">
                                  <p:stCondLst>
                                    <p:cond delay="0"/>
                                  </p:stCondLst>
                                  <p:childTnLst>
                                    <p:set>
                                      <p:cBhvr>
                                        <p:cTn id="30" dur="1" fill="hold">
                                          <p:stCondLst>
                                            <p:cond delay="499"/>
                                          </p:stCondLst>
                                        </p:cTn>
                                        <p:tgtEl>
                                          <p:spTgt spid="112657"/>
                                        </p:tgtEl>
                                        <p:attrNameLst>
                                          <p:attrName>style.visibility</p:attrName>
                                        </p:attrNameLst>
                                      </p:cBhvr>
                                      <p:to>
                                        <p:strVal val="visible"/>
                                      </p:to>
                                    </p:set>
                                  </p:childTnLst>
                                </p:cTn>
                              </p:par>
                            </p:childTnLst>
                          </p:cTn>
                        </p:par>
                        <p:par>
                          <p:cTn id="31" fill="hold">
                            <p:stCondLst>
                              <p:cond delay="4500"/>
                            </p:stCondLst>
                            <p:childTnLst>
                              <p:par>
                                <p:cTn id="32" presetID="1" presetClass="entr" presetSubtype="0" fill="hold" grpId="0" nodeType="afterEffect">
                                  <p:stCondLst>
                                    <p:cond delay="0"/>
                                  </p:stCondLst>
                                  <p:childTnLst>
                                    <p:set>
                                      <p:cBhvr>
                                        <p:cTn id="33" dur="1" fill="hold">
                                          <p:stCondLst>
                                            <p:cond delay="499"/>
                                          </p:stCondLst>
                                        </p:cTn>
                                        <p:tgtEl>
                                          <p:spTgt spid="112658"/>
                                        </p:tgtEl>
                                        <p:attrNameLst>
                                          <p:attrName>style.visibility</p:attrName>
                                        </p:attrNameLst>
                                      </p:cBhvr>
                                      <p:to>
                                        <p:strVal val="visible"/>
                                      </p:to>
                                    </p:set>
                                  </p:childTnLst>
                                </p:cTn>
                              </p:par>
                            </p:childTnLst>
                          </p:cTn>
                        </p:par>
                        <p:par>
                          <p:cTn id="34" fill="hold">
                            <p:stCondLst>
                              <p:cond delay="5000"/>
                            </p:stCondLst>
                            <p:childTnLst>
                              <p:par>
                                <p:cTn id="35" presetID="1" presetClass="entr" presetSubtype="0" fill="hold" grpId="0" nodeType="afterEffect">
                                  <p:stCondLst>
                                    <p:cond delay="0"/>
                                  </p:stCondLst>
                                  <p:childTnLst>
                                    <p:set>
                                      <p:cBhvr>
                                        <p:cTn id="36" dur="1" fill="hold">
                                          <p:stCondLst>
                                            <p:cond delay="499"/>
                                          </p:stCondLst>
                                        </p:cTn>
                                        <p:tgtEl>
                                          <p:spTgt spid="112659"/>
                                        </p:tgtEl>
                                        <p:attrNameLst>
                                          <p:attrName>style.visibility</p:attrName>
                                        </p:attrNameLst>
                                      </p:cBhvr>
                                      <p:to>
                                        <p:strVal val="visible"/>
                                      </p:to>
                                    </p:set>
                                  </p:childTnLst>
                                </p:cTn>
                              </p:par>
                            </p:childTnLst>
                          </p:cTn>
                        </p:par>
                        <p:par>
                          <p:cTn id="37" fill="hold">
                            <p:stCondLst>
                              <p:cond delay="5500"/>
                            </p:stCondLst>
                            <p:childTnLst>
                              <p:par>
                                <p:cTn id="38" presetID="1" presetClass="entr" presetSubtype="0" fill="hold" nodeType="afterEffect">
                                  <p:stCondLst>
                                    <p:cond delay="0"/>
                                  </p:stCondLst>
                                  <p:childTnLst>
                                    <p:set>
                                      <p:cBhvr>
                                        <p:cTn id="39" dur="1" fill="hold">
                                          <p:stCondLst>
                                            <p:cond delay="499"/>
                                          </p:stCondLst>
                                        </p:cTn>
                                        <p:tgtEl>
                                          <p:spTgt spid="112660"/>
                                        </p:tgtEl>
                                        <p:attrNameLst>
                                          <p:attrName>style.visibility</p:attrName>
                                        </p:attrNameLst>
                                      </p:cBhvr>
                                      <p:to>
                                        <p:strVal val="visible"/>
                                      </p:to>
                                    </p:set>
                                  </p:childTnLst>
                                </p:cTn>
                              </p:par>
                            </p:childTnLst>
                          </p:cTn>
                        </p:par>
                        <p:par>
                          <p:cTn id="40" fill="hold">
                            <p:stCondLst>
                              <p:cond delay="6000"/>
                            </p:stCondLst>
                            <p:childTnLst>
                              <p:par>
                                <p:cTn id="41" presetID="1" presetClass="entr" presetSubtype="0" fill="hold" grpId="0" nodeType="afterEffect">
                                  <p:stCondLst>
                                    <p:cond delay="0"/>
                                  </p:stCondLst>
                                  <p:childTnLst>
                                    <p:set>
                                      <p:cBhvr>
                                        <p:cTn id="42" dur="1" fill="hold">
                                          <p:stCondLst>
                                            <p:cond delay="499"/>
                                          </p:stCondLst>
                                        </p:cTn>
                                        <p:tgtEl>
                                          <p:spTgt spid="112661"/>
                                        </p:tgtEl>
                                        <p:attrNameLst>
                                          <p:attrName>style.visibility</p:attrName>
                                        </p:attrNameLst>
                                      </p:cBhvr>
                                      <p:to>
                                        <p:strVal val="visible"/>
                                      </p:to>
                                    </p:set>
                                  </p:childTnLst>
                                </p:cTn>
                              </p:par>
                            </p:childTnLst>
                          </p:cTn>
                        </p:par>
                        <p:par>
                          <p:cTn id="43" fill="hold">
                            <p:stCondLst>
                              <p:cond delay="6500"/>
                            </p:stCondLst>
                            <p:childTnLst>
                              <p:par>
                                <p:cTn id="44" presetID="1" presetClass="entr" presetSubtype="0" fill="hold" grpId="0" nodeType="afterEffect">
                                  <p:stCondLst>
                                    <p:cond delay="0"/>
                                  </p:stCondLst>
                                  <p:childTnLst>
                                    <p:set>
                                      <p:cBhvr>
                                        <p:cTn id="45" dur="1" fill="hold">
                                          <p:stCondLst>
                                            <p:cond delay="499"/>
                                          </p:stCondLst>
                                        </p:cTn>
                                        <p:tgtEl>
                                          <p:spTgt spid="23"/>
                                        </p:tgtEl>
                                        <p:attrNameLst>
                                          <p:attrName>style.visibility</p:attrName>
                                        </p:attrNameLst>
                                      </p:cBhvr>
                                      <p:to>
                                        <p:strVal val="visible"/>
                                      </p:to>
                                    </p:set>
                                  </p:childTnLst>
                                </p:cTn>
                              </p:par>
                            </p:childTnLst>
                          </p:cTn>
                        </p:par>
                        <p:par>
                          <p:cTn id="46" fill="hold">
                            <p:stCondLst>
                              <p:cond delay="7000"/>
                            </p:stCondLst>
                            <p:childTnLst>
                              <p:par>
                                <p:cTn id="47" presetID="1" presetClass="entr" presetSubtype="0" fill="hold" grpId="0" nodeType="afterEffect">
                                  <p:stCondLst>
                                    <p:cond delay="0"/>
                                  </p:stCondLst>
                                  <p:childTnLst>
                                    <p:set>
                                      <p:cBhvr>
                                        <p:cTn id="48" dur="1" fill="hold">
                                          <p:stCondLst>
                                            <p:cond delay="499"/>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9" grpId="0"/>
      <p:bldP spid="112650" grpId="0"/>
      <p:bldP spid="112652" grpId="0"/>
      <p:bldP spid="112653" grpId="0" bldLvl="0" animBg="1"/>
      <p:bldP spid="112655" grpId="0"/>
      <p:bldP spid="112656" grpId="0"/>
      <p:bldP spid="112658" grpId="0"/>
      <p:bldP spid="112659" grpId="0"/>
      <p:bldP spid="112661" grpId="0"/>
      <p:bldP spid="23" grpId="0"/>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Text Box 2"/>
          <p:cNvSpPr txBox="1"/>
          <p:nvPr/>
        </p:nvSpPr>
        <p:spPr>
          <a:xfrm>
            <a:off x="0" y="4262438"/>
            <a:ext cx="5410200" cy="390525"/>
          </a:xfrm>
          <a:prstGeom prst="rect">
            <a:avLst/>
          </a:prstGeom>
          <a:noFill/>
          <a:ln w="12700">
            <a:noFill/>
          </a:ln>
        </p:spPr>
        <p:txBody>
          <a:bodyPr anchor="t" anchorCtr="0">
            <a:spAutoFit/>
          </a:bodyPr>
          <a:p>
            <a:pPr>
              <a:lnSpc>
                <a:spcPct val="70000"/>
              </a:lnSpc>
            </a:pP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5</a:t>
            </a:r>
            <a:r>
              <a:rPr lang="zh-CN" altLang="en-US" sz="2800" dirty="0">
                <a:latin typeface="黑体" panose="02010609060101010101" pitchFamily="49" charset="-122"/>
                <a:ea typeface="黑体" panose="02010609060101010101" pitchFamily="49" charset="-122"/>
              </a:rPr>
              <a:t>）执行后续微指令</a:t>
            </a:r>
            <a:endParaRPr lang="zh-CN" altLang="en-US" sz="2800" dirty="0">
              <a:latin typeface="Times New Roman" panose="02020603050405020304" pitchFamily="18" charset="0"/>
              <a:ea typeface="黑体" panose="02010609060101010101" pitchFamily="49" charset="-122"/>
            </a:endParaRPr>
          </a:p>
        </p:txBody>
      </p:sp>
      <p:sp>
        <p:nvSpPr>
          <p:cNvPr id="113667" name="Text Box 3"/>
          <p:cNvSpPr txBox="1"/>
          <p:nvPr/>
        </p:nvSpPr>
        <p:spPr>
          <a:xfrm rot="-10800000" flipV="1">
            <a:off x="1588" y="4694238"/>
            <a:ext cx="2744787" cy="390525"/>
          </a:xfrm>
          <a:prstGeom prst="rect">
            <a:avLst/>
          </a:prstGeom>
          <a:noFill/>
          <a:ln w="12700">
            <a:noFill/>
          </a:ln>
        </p:spPr>
        <p:txBody>
          <a:bodyPr anchor="t" anchorCtr="0">
            <a:spAutoFit/>
          </a:bodyPr>
          <a:p>
            <a:pPr>
              <a:lnSpc>
                <a:spcPct val="70000"/>
              </a:lnSpc>
            </a:pPr>
            <a:r>
              <a:rPr lang="zh-CN" altLang="en-US" sz="2800" dirty="0">
                <a:solidFill>
                  <a:srgbClr val="CB0101"/>
                </a:solidFill>
                <a:latin typeface="黑体" panose="02010609060101010101" pitchFamily="49" charset="-122"/>
                <a:ea typeface="黑体" panose="02010609060101010101" pitchFamily="49" charset="-122"/>
              </a:rPr>
              <a:t>同（</a:t>
            </a:r>
            <a:r>
              <a:rPr lang="en-US" altLang="zh-CN" sz="2800" dirty="0">
                <a:solidFill>
                  <a:srgbClr val="CB0101"/>
                </a:solidFill>
                <a:latin typeface="黑体" panose="02010609060101010101" pitchFamily="49" charset="-122"/>
                <a:ea typeface="黑体" panose="02010609060101010101" pitchFamily="49" charset="-122"/>
              </a:rPr>
              <a:t>3</a:t>
            </a:r>
            <a:r>
              <a:rPr lang="zh-CN" altLang="en-US" sz="2800" dirty="0">
                <a:solidFill>
                  <a:srgbClr val="CB0101"/>
                </a:solidFill>
                <a:latin typeface="黑体" panose="02010609060101010101" pitchFamily="49" charset="-122"/>
                <a:ea typeface="黑体" panose="02010609060101010101" pitchFamily="49" charset="-122"/>
              </a:rPr>
              <a:t>）</a:t>
            </a:r>
            <a:endParaRPr lang="zh-CN" altLang="en-US" sz="2800" dirty="0">
              <a:solidFill>
                <a:srgbClr val="CB0101"/>
              </a:solidFill>
              <a:latin typeface="Times New Roman" panose="02020603050405020304" pitchFamily="18" charset="0"/>
              <a:ea typeface="黑体" panose="02010609060101010101" pitchFamily="49" charset="-122"/>
            </a:endParaRPr>
          </a:p>
        </p:txBody>
      </p:sp>
      <p:sp>
        <p:nvSpPr>
          <p:cNvPr id="113668" name="Text Box 4"/>
          <p:cNvSpPr txBox="1"/>
          <p:nvPr/>
        </p:nvSpPr>
        <p:spPr>
          <a:xfrm>
            <a:off x="0" y="5105400"/>
            <a:ext cx="3505200" cy="390525"/>
          </a:xfrm>
          <a:prstGeom prst="rect">
            <a:avLst/>
          </a:prstGeom>
          <a:noFill/>
          <a:ln w="12700">
            <a:noFill/>
          </a:ln>
        </p:spPr>
        <p:txBody>
          <a:bodyPr anchor="t" anchorCtr="0">
            <a:spAutoFit/>
          </a:bodyPr>
          <a:p>
            <a:pPr>
              <a:lnSpc>
                <a:spcPct val="70000"/>
              </a:lnSpc>
            </a:pP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6</a:t>
            </a:r>
            <a:r>
              <a:rPr lang="zh-CN" altLang="en-US" sz="2800" dirty="0">
                <a:latin typeface="黑体" panose="02010609060101010101" pitchFamily="49" charset="-122"/>
                <a:ea typeface="黑体" panose="02010609060101010101" pitchFamily="49" charset="-122"/>
              </a:rPr>
              <a:t>）返回</a:t>
            </a:r>
            <a:endParaRPr lang="zh-CN" altLang="en-US" sz="2800" dirty="0">
              <a:latin typeface="Times New Roman" panose="02020603050405020304" pitchFamily="18" charset="0"/>
              <a:ea typeface="黑体" panose="02010609060101010101" pitchFamily="49" charset="-122"/>
            </a:endParaRPr>
          </a:p>
        </p:txBody>
      </p:sp>
      <p:sp>
        <p:nvSpPr>
          <p:cNvPr id="113669" name="Text Box 5"/>
          <p:cNvSpPr txBox="1"/>
          <p:nvPr/>
        </p:nvSpPr>
        <p:spPr>
          <a:xfrm>
            <a:off x="0" y="5791200"/>
            <a:ext cx="5410200" cy="347663"/>
          </a:xfrm>
          <a:prstGeom prst="rect">
            <a:avLst/>
          </a:prstGeom>
          <a:noFill/>
          <a:ln w="12700">
            <a:noFill/>
          </a:ln>
        </p:spPr>
        <p:txBody>
          <a:bodyPr anchor="t" anchorCtr="0">
            <a:spAutoFit/>
          </a:bodyPr>
          <a:p>
            <a:pPr>
              <a:lnSpc>
                <a:spcPct val="70000"/>
              </a:lnSpc>
            </a:pPr>
            <a:r>
              <a:rPr lang="zh-CN" altLang="en-US" sz="2400" dirty="0">
                <a:latin typeface="黑体" panose="02010609060101010101" pitchFamily="49" charset="-122"/>
                <a:ea typeface="黑体" panose="02010609060101010101" pitchFamily="49" charset="-122"/>
              </a:rPr>
              <a:t>微程序执行完，返回</a:t>
            </a:r>
            <a:r>
              <a:rPr lang="en-US" altLang="zh-CN" sz="2400" dirty="0">
                <a:latin typeface="黑体" panose="02010609060101010101" pitchFamily="49" charset="-122"/>
                <a:ea typeface="黑体" panose="02010609060101010101" pitchFamily="49" charset="-122"/>
              </a:rPr>
              <a:t>CM</a:t>
            </a:r>
            <a:endParaRPr lang="en-US" altLang="zh-CN" sz="2400" dirty="0">
              <a:latin typeface="Times New Roman" panose="02020603050405020304" pitchFamily="18" charset="0"/>
              <a:ea typeface="黑体" panose="02010609060101010101" pitchFamily="49" charset="-122"/>
            </a:endParaRPr>
          </a:p>
        </p:txBody>
      </p:sp>
      <p:sp>
        <p:nvSpPr>
          <p:cNvPr id="113670" name="Text Box 6"/>
          <p:cNvSpPr txBox="1"/>
          <p:nvPr/>
        </p:nvSpPr>
        <p:spPr>
          <a:xfrm>
            <a:off x="3260725" y="5681663"/>
            <a:ext cx="4895850" cy="457200"/>
          </a:xfrm>
          <a:prstGeom prst="rect">
            <a:avLst/>
          </a:prstGeom>
          <a:noFill/>
          <a:ln w="9525">
            <a:noFill/>
          </a:ln>
        </p:spPr>
        <p:txBody>
          <a:bodyPr anchor="t" anchorCtr="0">
            <a:spAutoFit/>
          </a:bodyPr>
          <a:p>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存放</a:t>
            </a:r>
            <a:r>
              <a:rPr lang="zh-CN" altLang="en-US" sz="2400" dirty="0">
                <a:solidFill>
                  <a:srgbClr val="CB0101"/>
                </a:solidFill>
                <a:latin typeface="黑体" panose="02010609060101010101" pitchFamily="49" charset="-122"/>
                <a:ea typeface="黑体" panose="02010609060101010101" pitchFamily="49" charset="-122"/>
              </a:rPr>
              <a:t>取指微指令</a:t>
            </a:r>
            <a:r>
              <a:rPr lang="zh-CN" altLang="en-US" sz="2400" dirty="0">
                <a:latin typeface="黑体" panose="02010609060101010101" pitchFamily="49" charset="-122"/>
                <a:ea typeface="黑体" panose="02010609060101010101" pitchFamily="49" charset="-122"/>
              </a:rPr>
              <a:t>的固定单元</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p:txBody>
      </p:sp>
      <p:graphicFrame>
        <p:nvGraphicFramePr>
          <p:cNvPr id="8199" name="Object 7"/>
          <p:cNvGraphicFramePr>
            <a:graphicFrameLocks noChangeAspect="1"/>
          </p:cNvGraphicFramePr>
          <p:nvPr/>
        </p:nvGraphicFramePr>
        <p:xfrm>
          <a:off x="323850" y="285750"/>
          <a:ext cx="7991475" cy="3997325"/>
        </p:xfrm>
        <a:graphic>
          <a:graphicData uri="http://schemas.openxmlformats.org/presentationml/2006/ole">
            <mc:AlternateContent xmlns:mc="http://schemas.openxmlformats.org/markup-compatibility/2006">
              <mc:Choice xmlns:v="urn:schemas-microsoft-com:vml" Requires="v">
                <p:oleObj spid="_x0000_s3079" name="" r:id="rId1" imgW="7734935" imgH="3872865" progId="Visio.Drawing.11">
                  <p:embed/>
                </p:oleObj>
              </mc:Choice>
              <mc:Fallback>
                <p:oleObj name="" r:id="rId1" imgW="7734935" imgH="3872865" progId="Visio.Drawing.11">
                  <p:embed/>
                  <p:pic>
                    <p:nvPicPr>
                      <p:cNvPr id="0" name="图片 3078"/>
                      <p:cNvPicPr/>
                      <p:nvPr/>
                    </p:nvPicPr>
                    <p:blipFill>
                      <a:blip r:embed="rId2"/>
                      <a:stretch>
                        <a:fillRect/>
                      </a:stretch>
                    </p:blipFill>
                    <p:spPr>
                      <a:xfrm>
                        <a:off x="323850" y="285750"/>
                        <a:ext cx="7991475" cy="3997325"/>
                      </a:xfrm>
                      <a:prstGeom prst="rect">
                        <a:avLst/>
                      </a:prstGeom>
                      <a:noFill/>
                      <a:ln w="38100">
                        <a:noFill/>
                        <a:miter/>
                      </a:ln>
                    </p:spPr>
                  </p:pic>
                </p:oleObj>
              </mc:Fallback>
            </mc:AlternateContent>
          </a:graphicData>
        </a:graphic>
      </p:graphicFrame>
      <p:sp>
        <p:nvSpPr>
          <p:cNvPr id="8200" name="Text Box 10"/>
          <p:cNvSpPr txBox="1"/>
          <p:nvPr/>
        </p:nvSpPr>
        <p:spPr>
          <a:xfrm>
            <a:off x="5508625" y="4173538"/>
            <a:ext cx="2159000" cy="457200"/>
          </a:xfrm>
          <a:prstGeom prst="rect">
            <a:avLst/>
          </a:prstGeom>
          <a:noFill/>
          <a:ln w="28575">
            <a:noFill/>
          </a:ln>
        </p:spPr>
        <p:txBody>
          <a:bodyPr anchor="t" anchorCtr="0">
            <a:spAutoFit/>
          </a:bodyPr>
          <a:p>
            <a:r>
              <a:rPr lang="zh-CN" altLang="en-US" sz="2400" dirty="0">
                <a:solidFill>
                  <a:srgbClr val="3333FF"/>
                </a:solidFill>
                <a:latin typeface="宋体" panose="02010600030101010101" pitchFamily="2" charset="-122"/>
                <a:ea typeface="宋体" panose="02010600030101010101" pitchFamily="2" charset="-122"/>
              </a:rPr>
              <a:t>控制存贮器</a:t>
            </a:r>
            <a:r>
              <a:rPr lang="en-US" altLang="zh-CN" sz="2400" dirty="0">
                <a:solidFill>
                  <a:srgbClr val="3333FF"/>
                </a:solidFill>
                <a:latin typeface="宋体" panose="02010600030101010101" pitchFamily="2" charset="-122"/>
                <a:ea typeface="宋体" panose="02010600030101010101" pitchFamily="2" charset="-122"/>
              </a:rPr>
              <a:t>CM</a:t>
            </a:r>
            <a:endParaRPr lang="en-US" altLang="zh-CN" sz="2400" dirty="0">
              <a:solidFill>
                <a:srgbClr val="3333FF"/>
              </a:solidFill>
              <a:latin typeface="宋体" panose="02010600030101010101" pitchFamily="2" charset="-122"/>
              <a:ea typeface="宋体" panose="02010600030101010101" pitchFamily="2" charset="-122"/>
            </a:endParaRPr>
          </a:p>
        </p:txBody>
      </p:sp>
      <p:sp>
        <p:nvSpPr>
          <p:cNvPr id="8201" name="Text Box 11"/>
          <p:cNvSpPr txBox="1"/>
          <p:nvPr/>
        </p:nvSpPr>
        <p:spPr>
          <a:xfrm>
            <a:off x="8316913" y="2111375"/>
            <a:ext cx="827087" cy="461963"/>
          </a:xfrm>
          <a:prstGeom prst="rect">
            <a:avLst/>
          </a:prstGeom>
          <a:noFill/>
          <a:ln w="28575">
            <a:noFill/>
          </a:ln>
        </p:spPr>
        <p:txBody>
          <a:bodyPr anchor="t" anchorCtr="0">
            <a:spAutoFit/>
          </a:bodyPr>
          <a:p>
            <a:r>
              <a:rPr lang="en-US" altLang="zh-CN" sz="2400" dirty="0">
                <a:solidFill>
                  <a:srgbClr val="3333FF"/>
                </a:solidFill>
                <a:latin typeface="宋体" panose="02010600030101010101" pitchFamily="2" charset="-122"/>
                <a:ea typeface="宋体" panose="02010600030101010101" pitchFamily="2" charset="-122"/>
              </a:rPr>
              <a:t>µIR</a:t>
            </a:r>
            <a:endParaRPr lang="en-US" altLang="zh-CN" sz="2400" dirty="0">
              <a:solidFill>
                <a:srgbClr val="3333FF"/>
              </a:solidFill>
              <a:latin typeface="宋体" panose="02010600030101010101" pitchFamily="2" charset="-122"/>
              <a:ea typeface="宋体" panose="02010600030101010101" pitchFamily="2" charset="-122"/>
            </a:endParaRPr>
          </a:p>
        </p:txBody>
      </p:sp>
      <p:sp>
        <p:nvSpPr>
          <p:cNvPr id="8202" name="Text Box 12"/>
          <p:cNvSpPr txBox="1"/>
          <p:nvPr/>
        </p:nvSpPr>
        <p:spPr>
          <a:xfrm>
            <a:off x="5003800" y="358775"/>
            <a:ext cx="1944688" cy="457200"/>
          </a:xfrm>
          <a:prstGeom prst="rect">
            <a:avLst/>
          </a:prstGeom>
          <a:noFill/>
          <a:ln w="28575">
            <a:noFill/>
          </a:ln>
        </p:spPr>
        <p:txBody>
          <a:bodyPr anchor="t" anchorCtr="0">
            <a:spAutoFit/>
          </a:bodyPr>
          <a:p>
            <a:r>
              <a:rPr lang="zh-CN" altLang="en-US" sz="2400" dirty="0">
                <a:solidFill>
                  <a:srgbClr val="3333FF"/>
                </a:solidFill>
                <a:latin typeface="Arial" panose="020B0604020202020204" pitchFamily="34" charset="0"/>
                <a:ea typeface="宋体" panose="02010600030101010101" pitchFamily="2" charset="-122"/>
              </a:rPr>
              <a:t>微命令序列</a:t>
            </a:r>
            <a:endParaRPr lang="zh-CN" altLang="en-US" sz="2400" dirty="0">
              <a:solidFill>
                <a:srgbClr val="3333FF"/>
              </a:solidFill>
              <a:latin typeface="Arial" panose="020B0604020202020204" pitchFamily="34" charset="0"/>
              <a:ea typeface="宋体" panose="02010600030101010101" pitchFamily="2" charset="-122"/>
            </a:endParaRPr>
          </a:p>
        </p:txBody>
      </p:sp>
      <p:sp>
        <p:nvSpPr>
          <p:cNvPr id="8203" name="Text Box 13"/>
          <p:cNvSpPr txBox="1"/>
          <p:nvPr/>
        </p:nvSpPr>
        <p:spPr>
          <a:xfrm>
            <a:off x="323850" y="-26987"/>
            <a:ext cx="3816350" cy="457200"/>
          </a:xfrm>
          <a:prstGeom prst="rect">
            <a:avLst/>
          </a:prstGeom>
          <a:noFill/>
          <a:ln w="28575">
            <a:noFill/>
          </a:ln>
        </p:spPr>
        <p:txBody>
          <a:bodyPr anchor="t" anchorCtr="0">
            <a:spAutoFit/>
          </a:bodyPr>
          <a:p>
            <a:r>
              <a:rPr lang="zh-CN" altLang="en-US" sz="2400" dirty="0">
                <a:latin typeface="Arial" panose="020B0604020202020204" pitchFamily="34" charset="0"/>
                <a:ea typeface="宋体" panose="02010600030101010101" pitchFamily="2" charset="-122"/>
              </a:rPr>
              <a:t>微程序控制器原理框图：</a:t>
            </a:r>
            <a:r>
              <a:rPr lang="zh-CN" altLang="en-US" sz="2400" dirty="0">
                <a:latin typeface="Arial" panose="020B0604020202020204" pitchFamily="34" charset="0"/>
                <a:ea typeface="黑体" panose="02010609060101010101" pitchFamily="49" charset="-122"/>
              </a:rPr>
              <a:t> </a:t>
            </a:r>
            <a:endParaRPr lang="zh-CN" altLang="en-US" sz="2400" dirty="0">
              <a:latin typeface="Arial" panose="020B0604020202020204" pitchFamily="34" charset="0"/>
              <a:ea typeface="黑体" panose="02010609060101010101" pitchFamily="49" charset="-122"/>
            </a:endParaRPr>
          </a:p>
        </p:txBody>
      </p:sp>
      <p:sp>
        <p:nvSpPr>
          <p:cNvPr id="15" name="Text Box 3"/>
          <p:cNvSpPr txBox="1"/>
          <p:nvPr/>
        </p:nvSpPr>
        <p:spPr>
          <a:xfrm>
            <a:off x="1208088" y="1711325"/>
            <a:ext cx="1347787" cy="400050"/>
          </a:xfrm>
          <a:prstGeom prst="rect">
            <a:avLst/>
          </a:prstGeom>
          <a:noFill/>
          <a:ln w="28575">
            <a:noFill/>
          </a:ln>
        </p:spPr>
        <p:txBody>
          <a:bodyPr anchor="t" anchorCtr="0">
            <a:spAutoFit/>
          </a:bodyPr>
          <a:p>
            <a:r>
              <a:rPr lang="zh-CN" altLang="en-US" dirty="0">
                <a:solidFill>
                  <a:srgbClr val="3333FF"/>
                </a:solidFill>
                <a:latin typeface="Arial" panose="020B0604020202020204" pitchFamily="34" charset="0"/>
                <a:ea typeface="宋体" panose="02010600030101010101" pitchFamily="2" charset="-122"/>
              </a:rPr>
              <a:t>指令代码</a:t>
            </a:r>
            <a:endParaRPr lang="zh-CN" altLang="en-US" dirty="0">
              <a:solidFill>
                <a:srgbClr val="3333FF"/>
              </a:solidFill>
              <a:latin typeface="Arial" panose="020B0604020202020204" pitchFamily="34" charset="0"/>
              <a:ea typeface="宋体" panose="02010600030101010101" pitchFamily="2" charset="-122"/>
            </a:endParaRPr>
          </a:p>
        </p:txBody>
      </p:sp>
      <p:sp>
        <p:nvSpPr>
          <p:cNvPr id="16" name="Text Box 4"/>
          <p:cNvSpPr txBox="1"/>
          <p:nvPr/>
        </p:nvSpPr>
        <p:spPr>
          <a:xfrm>
            <a:off x="1250950" y="2378075"/>
            <a:ext cx="1376363" cy="400050"/>
          </a:xfrm>
          <a:prstGeom prst="rect">
            <a:avLst/>
          </a:prstGeom>
          <a:noFill/>
          <a:ln w="28575">
            <a:noFill/>
          </a:ln>
        </p:spPr>
        <p:txBody>
          <a:bodyPr anchor="t" anchorCtr="0">
            <a:spAutoFit/>
          </a:bodyPr>
          <a:p>
            <a:r>
              <a:rPr lang="zh-CN" altLang="en-US" dirty="0">
                <a:solidFill>
                  <a:srgbClr val="3333FF"/>
                </a:solidFill>
                <a:latin typeface="Arial" panose="020B0604020202020204" pitchFamily="34" charset="0"/>
                <a:ea typeface="宋体" panose="02010600030101010101" pitchFamily="2" charset="-122"/>
              </a:rPr>
              <a:t>运行状态</a:t>
            </a:r>
            <a:endParaRPr lang="zh-CN" altLang="en-US" dirty="0">
              <a:solidFill>
                <a:srgbClr val="3333FF"/>
              </a:solidFill>
              <a:latin typeface="Arial" panose="020B0604020202020204" pitchFamily="34" charset="0"/>
              <a:ea typeface="宋体" panose="02010600030101010101" pitchFamily="2" charset="-122"/>
            </a:endParaRPr>
          </a:p>
        </p:txBody>
      </p:sp>
      <p:sp>
        <p:nvSpPr>
          <p:cNvPr id="18" name="TextBox 17"/>
          <p:cNvSpPr txBox="1"/>
          <p:nvPr/>
        </p:nvSpPr>
        <p:spPr>
          <a:xfrm>
            <a:off x="2789238" y="2054225"/>
            <a:ext cx="1430338" cy="923925"/>
          </a:xfrm>
          <a:prstGeom prst="rect">
            <a:avLst/>
          </a:prstGeom>
          <a:solidFill>
            <a:schemeClr val="accent3">
              <a:lumMod val="95000"/>
            </a:schemeClr>
          </a:solidFill>
        </p:spPr>
        <p:txBody>
          <a:bodyPr>
            <a:spAutoFit/>
          </a:bodyPr>
          <a:lstStyle/>
          <a:p>
            <a:pPr marR="0" defTabSz="914400">
              <a:buClrTx/>
              <a:buSzTx/>
              <a:buFontTx/>
              <a:buNone/>
              <a:defRPr/>
            </a:pPr>
            <a:r>
              <a:rPr kumimoji="0" lang="zh-CN" altLang="en-US" sz="1800" kern="1200" cap="none" spc="0" normalizeH="0" baseline="0" noProof="0" dirty="0">
                <a:latin typeface="+mn-ea"/>
                <a:ea typeface="+mn-ea"/>
                <a:cs typeface="+mn-cs"/>
              </a:rPr>
              <a:t>后继微指令地址形成逻辑</a:t>
            </a:r>
            <a:endParaRPr kumimoji="0" lang="zh-CN" altLang="en-US" sz="1800" kern="1200" cap="none" spc="0" normalizeH="0" baseline="0" noProof="0" dirty="0">
              <a:latin typeface="+mn-ea"/>
              <a:ea typeface="+mn-ea"/>
              <a:cs typeface="+mn-cs"/>
            </a:endParaRPr>
          </a:p>
        </p:txBody>
      </p:sp>
      <p:sp>
        <p:nvSpPr>
          <p:cNvPr id="8207" name="Text Box 6"/>
          <p:cNvSpPr txBox="1"/>
          <p:nvPr/>
        </p:nvSpPr>
        <p:spPr>
          <a:xfrm>
            <a:off x="2290763" y="3429000"/>
            <a:ext cx="827087" cy="461963"/>
          </a:xfrm>
          <a:prstGeom prst="rect">
            <a:avLst/>
          </a:prstGeom>
          <a:noFill/>
          <a:ln w="28575">
            <a:noFill/>
          </a:ln>
        </p:spPr>
        <p:txBody>
          <a:bodyPr anchor="t" anchorCtr="0">
            <a:spAutoFit/>
          </a:bodyPr>
          <a:p>
            <a:r>
              <a:rPr lang="en-US" altLang="zh-CN" sz="2400" dirty="0">
                <a:solidFill>
                  <a:srgbClr val="3333FF"/>
                </a:solidFill>
                <a:latin typeface="宋体" panose="02010600030101010101" pitchFamily="2" charset="-122"/>
                <a:ea typeface="宋体" panose="02010600030101010101" pitchFamily="2" charset="-122"/>
              </a:rPr>
              <a:t>µAR</a:t>
            </a:r>
            <a:endParaRPr lang="en-US" altLang="zh-CN" sz="2400" dirty="0">
              <a:solidFill>
                <a:srgbClr val="3333FF"/>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3666"/>
                                        </p:tgtEl>
                                        <p:attrNameLst>
                                          <p:attrName>style.visibility</p:attrName>
                                        </p:attrNameLst>
                                      </p:cBhvr>
                                      <p:to>
                                        <p:strVal val="visible"/>
                                      </p:to>
                                    </p:set>
                                    <p:animEffect transition="in" filter="blinds(horizontal)">
                                      <p:cBhvr>
                                        <p:cTn id="7" dur="500"/>
                                        <p:tgtEl>
                                          <p:spTgt spid="11366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1366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13668"/>
                                        </p:tgtEl>
                                        <p:attrNameLst>
                                          <p:attrName>style.visibility</p:attrName>
                                        </p:attrNameLst>
                                      </p:cBhvr>
                                      <p:to>
                                        <p:strVal val="visible"/>
                                      </p:to>
                                    </p:set>
                                    <p:animEffect transition="in" filter="blinds(horizontal)">
                                      <p:cBhvr>
                                        <p:cTn id="16" dur="500"/>
                                        <p:tgtEl>
                                          <p:spTgt spid="1136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1366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113670"/>
                                        </p:tgtEl>
                                        <p:attrNameLst>
                                          <p:attrName>style.visibility</p:attrName>
                                        </p:attrNameLst>
                                      </p:cBhvr>
                                      <p:to>
                                        <p:strVal val="visible"/>
                                      </p:to>
                                    </p:set>
                                    <p:animEffect transition="in" filter="slide(fromBottom)">
                                      <p:cBhvr>
                                        <p:cTn id="25" dur="500"/>
                                        <p:tgtEl>
                                          <p:spTgt spid="113670"/>
                                        </p:tgtEl>
                                      </p:cBhvr>
                                    </p:animEffec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499"/>
                                          </p:stCondLst>
                                        </p:cTn>
                                        <p:tgtEl>
                                          <p:spTgt spid="15"/>
                                        </p:tgtEl>
                                        <p:attrNameLst>
                                          <p:attrName>style.visibility</p:attrName>
                                        </p:attrNameLst>
                                      </p:cBhvr>
                                      <p:to>
                                        <p:strVal val="visible"/>
                                      </p:to>
                                    </p:set>
                                  </p:childTnLst>
                                </p:cTn>
                              </p:par>
                            </p:childTnLst>
                          </p:cTn>
                        </p:par>
                        <p:par>
                          <p:cTn id="29" fill="hold">
                            <p:stCondLst>
                              <p:cond delay="1000"/>
                            </p:stCondLst>
                            <p:childTnLst>
                              <p:par>
                                <p:cTn id="30" presetID="1" presetClass="entr" presetSubtype="0" fill="hold" grpId="0" nodeType="afterEffect">
                                  <p:stCondLst>
                                    <p:cond delay="0"/>
                                  </p:stCondLst>
                                  <p:childTnLst>
                                    <p:set>
                                      <p:cBhvr>
                                        <p:cTn id="31" dur="1" fill="hold">
                                          <p:stCondLst>
                                            <p:cond delay="499"/>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6" grpId="0"/>
      <p:bldP spid="113667" grpId="0"/>
      <p:bldP spid="113668" grpId="0"/>
      <p:bldP spid="113669" grpId="0"/>
      <p:bldP spid="113670" grpId="0"/>
      <p:bldP spid="15" grpId="0"/>
      <p:bldP spid="16"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Rectangle 2"/>
          <p:cNvSpPr/>
          <p:nvPr/>
        </p:nvSpPr>
        <p:spPr>
          <a:xfrm>
            <a:off x="0" y="0"/>
            <a:ext cx="3922713" cy="690563"/>
          </a:xfrm>
          <a:prstGeom prst="rect">
            <a:avLst/>
          </a:prstGeom>
          <a:noFill/>
          <a:ln w="28575">
            <a:noFill/>
          </a:ln>
        </p:spPr>
        <p:txBody>
          <a:bodyPr wrap="none" tIns="101568" bIns="101568" anchor="ctr" anchorCtr="0">
            <a:spAutoFit/>
          </a:bodyPr>
          <a:p>
            <a:pPr>
              <a:spcBef>
                <a:spcPct val="0"/>
              </a:spcBef>
            </a:pPr>
            <a:r>
              <a:rPr lang="en-US" altLang="zh-CN" sz="3200" dirty="0">
                <a:latin typeface="黑体" panose="02010609060101010101" pitchFamily="49" charset="-122"/>
                <a:ea typeface="黑体" panose="02010609060101010101" pitchFamily="49" charset="-122"/>
              </a:rPr>
              <a:t>3</a:t>
            </a:r>
            <a:r>
              <a:rPr lang="zh-CN" altLang="en-US" sz="3200" dirty="0">
                <a:latin typeface="黑体" panose="02010609060101010101" pitchFamily="49" charset="-122"/>
                <a:ea typeface="黑体" panose="02010609060101010101" pitchFamily="49" charset="-122"/>
              </a:rPr>
              <a:t>．基本概念和术语</a:t>
            </a:r>
            <a:endParaRPr lang="zh-CN" altLang="en-US" sz="3200" dirty="0">
              <a:latin typeface="黑体" panose="02010609060101010101" pitchFamily="49" charset="-122"/>
              <a:ea typeface="黑体" panose="02010609060101010101" pitchFamily="49" charset="-122"/>
            </a:endParaRPr>
          </a:p>
        </p:txBody>
      </p:sp>
      <p:sp>
        <p:nvSpPr>
          <p:cNvPr id="114691" name="Rectangle 3"/>
          <p:cNvSpPr/>
          <p:nvPr/>
        </p:nvSpPr>
        <p:spPr>
          <a:xfrm>
            <a:off x="34925" y="692150"/>
            <a:ext cx="3794125" cy="519113"/>
          </a:xfrm>
          <a:prstGeom prst="rect">
            <a:avLst/>
          </a:prstGeom>
          <a:noFill/>
          <a:ln w="28575">
            <a:noFill/>
          </a:ln>
        </p:spPr>
        <p:txBody>
          <a:bodyPr wrap="none" anchor="ctr" anchorCtr="0">
            <a:spAutoFit/>
          </a:bodyPr>
          <a:p>
            <a:pPr>
              <a:spcBef>
                <a:spcPct val="0"/>
              </a:spcBef>
            </a:pP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1</a:t>
            </a:r>
            <a:r>
              <a:rPr lang="zh-CN" altLang="en-US" sz="2800" dirty="0">
                <a:latin typeface="黑体" panose="02010609060101010101" pitchFamily="49" charset="-122"/>
                <a:ea typeface="黑体" panose="02010609060101010101" pitchFamily="49" charset="-122"/>
              </a:rPr>
              <a:t>）</a:t>
            </a:r>
            <a:r>
              <a:rPr lang="zh-CN" altLang="en-US" sz="2800" dirty="0">
                <a:solidFill>
                  <a:srgbClr val="3333FF"/>
                </a:solidFill>
                <a:latin typeface="黑体" panose="02010609060101010101" pitchFamily="49" charset="-122"/>
                <a:ea typeface="黑体" panose="02010609060101010101" pitchFamily="49" charset="-122"/>
              </a:rPr>
              <a:t>微命令与微操作</a:t>
            </a:r>
            <a:endParaRPr lang="zh-CN" altLang="en-US" sz="2800" dirty="0">
              <a:solidFill>
                <a:srgbClr val="3333FF"/>
              </a:solidFill>
              <a:latin typeface="黑体" panose="02010609060101010101" pitchFamily="49" charset="-122"/>
              <a:ea typeface="黑体" panose="02010609060101010101" pitchFamily="49" charset="-122"/>
            </a:endParaRPr>
          </a:p>
        </p:txBody>
      </p:sp>
      <p:sp>
        <p:nvSpPr>
          <p:cNvPr id="114692" name="Rectangle 4"/>
          <p:cNvSpPr/>
          <p:nvPr/>
        </p:nvSpPr>
        <p:spPr>
          <a:xfrm>
            <a:off x="684213" y="1341438"/>
            <a:ext cx="1150937" cy="457200"/>
          </a:xfrm>
          <a:prstGeom prst="rect">
            <a:avLst/>
          </a:prstGeom>
          <a:noFill/>
          <a:ln w="28575">
            <a:noFill/>
          </a:ln>
        </p:spPr>
        <p:txBody>
          <a:bodyPr anchor="ctr" anchorCtr="0">
            <a:spAutoFit/>
          </a:bodyPr>
          <a:p>
            <a:pPr>
              <a:spcBef>
                <a:spcPct val="0"/>
              </a:spcBef>
            </a:pPr>
            <a:r>
              <a:rPr lang="zh-CN" altLang="en-US" sz="2400" dirty="0">
                <a:solidFill>
                  <a:srgbClr val="3333FF"/>
                </a:solidFill>
                <a:latin typeface="宋体" panose="02010600030101010101" pitchFamily="2" charset="-122"/>
                <a:ea typeface="宋体" panose="02010600030101010101" pitchFamily="2" charset="-122"/>
              </a:rPr>
              <a:t>微命令 </a:t>
            </a:r>
            <a:endParaRPr lang="zh-CN" altLang="en-US" sz="2400" dirty="0">
              <a:solidFill>
                <a:srgbClr val="3333FF"/>
              </a:solidFill>
              <a:latin typeface="宋体" panose="02010600030101010101" pitchFamily="2" charset="-122"/>
              <a:ea typeface="宋体" panose="02010600030101010101" pitchFamily="2" charset="-122"/>
            </a:endParaRPr>
          </a:p>
        </p:txBody>
      </p:sp>
      <p:sp>
        <p:nvSpPr>
          <p:cNvPr id="114693" name="Rectangle 5"/>
          <p:cNvSpPr/>
          <p:nvPr/>
        </p:nvSpPr>
        <p:spPr>
          <a:xfrm>
            <a:off x="684213" y="2060575"/>
            <a:ext cx="1150937" cy="457200"/>
          </a:xfrm>
          <a:prstGeom prst="rect">
            <a:avLst/>
          </a:prstGeom>
          <a:noFill/>
          <a:ln w="28575">
            <a:noFill/>
          </a:ln>
        </p:spPr>
        <p:txBody>
          <a:bodyPr anchor="ctr" anchorCtr="0">
            <a:spAutoFit/>
          </a:bodyPr>
          <a:p>
            <a:pPr>
              <a:spcBef>
                <a:spcPct val="0"/>
              </a:spcBef>
            </a:pPr>
            <a:r>
              <a:rPr lang="zh-CN" altLang="en-US" sz="2400" dirty="0">
                <a:solidFill>
                  <a:srgbClr val="3333FF"/>
                </a:solidFill>
                <a:latin typeface="宋体" panose="02010600030101010101" pitchFamily="2" charset="-122"/>
                <a:ea typeface="宋体" panose="02010600030101010101" pitchFamily="2" charset="-122"/>
              </a:rPr>
              <a:t>微操作 </a:t>
            </a:r>
            <a:endParaRPr lang="zh-CN" altLang="en-US" sz="2400" dirty="0">
              <a:solidFill>
                <a:srgbClr val="3333FF"/>
              </a:solidFill>
              <a:latin typeface="宋体" panose="02010600030101010101" pitchFamily="2" charset="-122"/>
              <a:ea typeface="宋体" panose="02010600030101010101" pitchFamily="2" charset="-122"/>
            </a:endParaRPr>
          </a:p>
        </p:txBody>
      </p:sp>
      <p:sp>
        <p:nvSpPr>
          <p:cNvPr id="114694" name="Rectangle 6"/>
          <p:cNvSpPr/>
          <p:nvPr/>
        </p:nvSpPr>
        <p:spPr>
          <a:xfrm>
            <a:off x="1763713" y="1341438"/>
            <a:ext cx="5170487" cy="457200"/>
          </a:xfrm>
          <a:prstGeom prst="rect">
            <a:avLst/>
          </a:prstGeom>
          <a:noFill/>
          <a:ln w="28575">
            <a:noFill/>
          </a:ln>
        </p:spPr>
        <p:txBody>
          <a:bodyPr wrap="none" anchor="ctr" anchorCtr="0">
            <a:spAutoFit/>
          </a:bodyPr>
          <a:p>
            <a:pPr>
              <a:spcBef>
                <a:spcPct val="0"/>
              </a:spcBef>
            </a:pPr>
            <a:r>
              <a:rPr lang="en-US" altLang="zh-CN" sz="2400" dirty="0">
                <a:solidFill>
                  <a:srgbClr val="CB0101"/>
                </a:solidFill>
                <a:latin typeface="宋体" panose="02010600030101010101" pitchFamily="2" charset="-122"/>
                <a:ea typeface="宋体" panose="02010600030101010101" pitchFamily="2" charset="-122"/>
              </a:rPr>
              <a:t>——</a:t>
            </a:r>
            <a:r>
              <a:rPr lang="zh-CN" altLang="en-US" sz="2400" dirty="0">
                <a:solidFill>
                  <a:srgbClr val="CB0101"/>
                </a:solidFill>
                <a:latin typeface="Arial" panose="020B0604020202020204" pitchFamily="34" charset="0"/>
                <a:ea typeface="宋体" panose="02010600030101010101" pitchFamily="2" charset="-122"/>
              </a:rPr>
              <a:t>构成控制信号序列的最小单位。</a:t>
            </a:r>
            <a:r>
              <a:rPr lang="zh-CN" altLang="en-US" sz="2400" dirty="0">
                <a:latin typeface="Arial" panose="020B0604020202020204" pitchFamily="34" charset="0"/>
                <a:ea typeface="黑体" panose="02010609060101010101" pitchFamily="49" charset="-122"/>
              </a:rPr>
              <a:t> </a:t>
            </a:r>
            <a:endParaRPr lang="zh-CN" altLang="en-US" sz="2400" dirty="0">
              <a:latin typeface="Arial" panose="020B0604020202020204" pitchFamily="34" charset="0"/>
              <a:ea typeface="黑体" panose="02010609060101010101" pitchFamily="49" charset="-122"/>
            </a:endParaRPr>
          </a:p>
        </p:txBody>
      </p:sp>
      <p:sp>
        <p:nvSpPr>
          <p:cNvPr id="114695" name="Rectangle 7"/>
          <p:cNvSpPr/>
          <p:nvPr/>
        </p:nvSpPr>
        <p:spPr>
          <a:xfrm>
            <a:off x="1758950" y="2060575"/>
            <a:ext cx="5476875" cy="457200"/>
          </a:xfrm>
          <a:prstGeom prst="rect">
            <a:avLst/>
          </a:prstGeom>
          <a:noFill/>
          <a:ln w="28575">
            <a:noFill/>
          </a:ln>
        </p:spPr>
        <p:txBody>
          <a:bodyPr wrap="none" anchor="ctr" anchorCtr="0">
            <a:spAutoFit/>
          </a:bodyPr>
          <a:p>
            <a:pPr>
              <a:spcBef>
                <a:spcPct val="0"/>
              </a:spcBef>
            </a:pPr>
            <a:r>
              <a:rPr lang="en-US" altLang="zh-CN" sz="2400" dirty="0">
                <a:solidFill>
                  <a:srgbClr val="CB0101"/>
                </a:solidFill>
                <a:latin typeface="宋体" panose="02010600030101010101" pitchFamily="2" charset="-122"/>
                <a:ea typeface="宋体" panose="02010600030101010101" pitchFamily="2" charset="-122"/>
              </a:rPr>
              <a:t>——</a:t>
            </a:r>
            <a:r>
              <a:rPr lang="zh-CN" altLang="en-US" sz="2400" dirty="0">
                <a:solidFill>
                  <a:srgbClr val="CB0101"/>
                </a:solidFill>
                <a:latin typeface="Arial" panose="020B0604020202020204" pitchFamily="34" charset="0"/>
                <a:ea typeface="宋体" panose="02010600030101010101" pitchFamily="2" charset="-122"/>
              </a:rPr>
              <a:t>由微命令控制实现的最基本操作。</a:t>
            </a:r>
            <a:r>
              <a:rPr lang="zh-CN" altLang="en-US" sz="2400" dirty="0">
                <a:latin typeface="Arial" panose="020B0604020202020204" pitchFamily="34" charset="0"/>
                <a:ea typeface="黑体" panose="02010609060101010101" pitchFamily="49" charset="-122"/>
              </a:rPr>
              <a:t> </a:t>
            </a:r>
            <a:endParaRPr lang="zh-CN" altLang="en-US" sz="2400" dirty="0">
              <a:latin typeface="Arial" panose="020B0604020202020204" pitchFamily="34" charset="0"/>
              <a:ea typeface="黑体" panose="02010609060101010101" pitchFamily="49" charset="-122"/>
            </a:endParaRPr>
          </a:p>
        </p:txBody>
      </p:sp>
      <p:sp>
        <p:nvSpPr>
          <p:cNvPr id="114696" name="Rectangle 8"/>
          <p:cNvSpPr/>
          <p:nvPr/>
        </p:nvSpPr>
        <p:spPr>
          <a:xfrm>
            <a:off x="0" y="2420938"/>
            <a:ext cx="9144000" cy="944562"/>
          </a:xfrm>
          <a:prstGeom prst="rect">
            <a:avLst/>
          </a:prstGeom>
          <a:noFill/>
          <a:ln w="28575">
            <a:noFill/>
          </a:ln>
        </p:spPr>
        <p:txBody>
          <a:bodyPr anchor="ctr" anchorCtr="0">
            <a:spAutoFit/>
          </a:bodyPr>
          <a:p>
            <a:pPr>
              <a:spcBef>
                <a:spcPct val="0"/>
              </a:spcBef>
            </a:pPr>
            <a:r>
              <a:rPr lang="zh-CN" altLang="en-US" sz="3200" dirty="0">
                <a:solidFill>
                  <a:srgbClr val="3333FF"/>
                </a:solidFill>
                <a:latin typeface="Arial" panose="020B0604020202020204" pitchFamily="34" charset="0"/>
                <a:ea typeface="宋体" panose="02010600030101010101" pitchFamily="2" charset="-122"/>
              </a:rPr>
              <a:t>注意</a:t>
            </a:r>
            <a:r>
              <a:rPr lang="zh-CN" altLang="en-US" sz="2400" dirty="0">
                <a:latin typeface="Arial" panose="020B0604020202020204" pitchFamily="34" charset="0"/>
                <a:ea typeface="宋体" panose="02010600030101010101" pitchFamily="2" charset="-122"/>
              </a:rPr>
              <a:t>，在组合逻辑控制器中也存在</a:t>
            </a:r>
            <a:r>
              <a:rPr lang="zh-CN" altLang="en-US" sz="2800" dirty="0">
                <a:solidFill>
                  <a:srgbClr val="3333FF"/>
                </a:solidFill>
                <a:latin typeface="Arial" panose="020B0604020202020204" pitchFamily="34" charset="0"/>
                <a:ea typeface="宋体" panose="02010600030101010101" pitchFamily="2" charset="-122"/>
              </a:rPr>
              <a:t>微命令</a:t>
            </a:r>
            <a:r>
              <a:rPr lang="zh-CN" altLang="en-US" sz="2400" dirty="0">
                <a:latin typeface="Arial" panose="020B0604020202020204" pitchFamily="34" charset="0"/>
                <a:ea typeface="宋体" panose="02010600030101010101" pitchFamily="2" charset="-122"/>
              </a:rPr>
              <a:t>、</a:t>
            </a:r>
            <a:r>
              <a:rPr lang="zh-CN" altLang="en-US" sz="2800" dirty="0">
                <a:solidFill>
                  <a:srgbClr val="3333FF"/>
                </a:solidFill>
                <a:latin typeface="Arial" panose="020B0604020202020204" pitchFamily="34" charset="0"/>
                <a:ea typeface="宋体" panose="02010600030101010101" pitchFamily="2" charset="-122"/>
              </a:rPr>
              <a:t>微操作</a:t>
            </a:r>
            <a:r>
              <a:rPr lang="zh-CN" altLang="en-US" sz="2400" dirty="0">
                <a:latin typeface="Arial" panose="020B0604020202020204" pitchFamily="34" charset="0"/>
                <a:ea typeface="宋体" panose="02010600030101010101" pitchFamily="2" charset="-122"/>
              </a:rPr>
              <a:t>这两个概念，它们并非只是微程序控制方式的专用概念。</a:t>
            </a:r>
            <a:endParaRPr lang="zh-CN" altLang="en-US" sz="2400" dirty="0">
              <a:latin typeface="Arial" panose="020B0604020202020204" pitchFamily="34" charset="0"/>
              <a:ea typeface="宋体" panose="02010600030101010101" pitchFamily="2" charset="-122"/>
            </a:endParaRPr>
          </a:p>
        </p:txBody>
      </p:sp>
      <p:sp>
        <p:nvSpPr>
          <p:cNvPr id="114697" name="Rectangle 9"/>
          <p:cNvSpPr/>
          <p:nvPr/>
        </p:nvSpPr>
        <p:spPr>
          <a:xfrm>
            <a:off x="0" y="3500438"/>
            <a:ext cx="3794125" cy="519112"/>
          </a:xfrm>
          <a:prstGeom prst="rect">
            <a:avLst/>
          </a:prstGeom>
          <a:noFill/>
          <a:ln w="28575">
            <a:noFill/>
          </a:ln>
        </p:spPr>
        <p:txBody>
          <a:bodyPr wrap="none" anchor="ctr" anchorCtr="0">
            <a:spAutoFit/>
          </a:bodyPr>
          <a:p>
            <a:pPr>
              <a:spcBef>
                <a:spcPct val="0"/>
              </a:spcBef>
            </a:pP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2</a:t>
            </a:r>
            <a:r>
              <a:rPr lang="zh-CN" altLang="en-US" sz="2800" dirty="0">
                <a:latin typeface="黑体" panose="02010609060101010101" pitchFamily="49" charset="-122"/>
                <a:ea typeface="黑体" panose="02010609060101010101" pitchFamily="49" charset="-122"/>
              </a:rPr>
              <a:t>）</a:t>
            </a:r>
            <a:r>
              <a:rPr lang="zh-CN" altLang="en-US" sz="2800" dirty="0">
                <a:solidFill>
                  <a:srgbClr val="3333FF"/>
                </a:solidFill>
                <a:latin typeface="黑体" panose="02010609060101010101" pitchFamily="49" charset="-122"/>
                <a:ea typeface="黑体" panose="02010609060101010101" pitchFamily="49" charset="-122"/>
              </a:rPr>
              <a:t>微指令与微周期</a:t>
            </a:r>
            <a:endParaRPr lang="zh-CN" altLang="en-US" sz="2800" dirty="0">
              <a:solidFill>
                <a:srgbClr val="3333FF"/>
              </a:solidFill>
              <a:latin typeface="黑体" panose="02010609060101010101" pitchFamily="49" charset="-122"/>
              <a:ea typeface="黑体" panose="02010609060101010101" pitchFamily="49" charset="-122"/>
            </a:endParaRPr>
          </a:p>
        </p:txBody>
      </p:sp>
      <p:sp>
        <p:nvSpPr>
          <p:cNvPr id="114698" name="Rectangle 10"/>
          <p:cNvSpPr/>
          <p:nvPr/>
        </p:nvSpPr>
        <p:spPr>
          <a:xfrm>
            <a:off x="684213" y="4149725"/>
            <a:ext cx="1150937" cy="457200"/>
          </a:xfrm>
          <a:prstGeom prst="rect">
            <a:avLst/>
          </a:prstGeom>
          <a:noFill/>
          <a:ln w="28575">
            <a:noFill/>
          </a:ln>
        </p:spPr>
        <p:txBody>
          <a:bodyPr anchor="ctr" anchorCtr="0">
            <a:spAutoFit/>
          </a:bodyPr>
          <a:p>
            <a:pPr>
              <a:spcBef>
                <a:spcPct val="0"/>
              </a:spcBef>
            </a:pPr>
            <a:r>
              <a:rPr lang="zh-CN" altLang="en-US" sz="2400" dirty="0">
                <a:solidFill>
                  <a:srgbClr val="3333FF"/>
                </a:solidFill>
                <a:latin typeface="宋体" panose="02010600030101010101" pitchFamily="2" charset="-122"/>
                <a:ea typeface="宋体" panose="02010600030101010101" pitchFamily="2" charset="-122"/>
              </a:rPr>
              <a:t>微指令</a:t>
            </a:r>
            <a:endParaRPr lang="zh-CN" altLang="en-US" sz="2400" dirty="0">
              <a:solidFill>
                <a:srgbClr val="3333FF"/>
              </a:solidFill>
              <a:latin typeface="宋体" panose="02010600030101010101" pitchFamily="2" charset="-122"/>
              <a:ea typeface="宋体" panose="02010600030101010101" pitchFamily="2" charset="-122"/>
            </a:endParaRPr>
          </a:p>
        </p:txBody>
      </p:sp>
      <p:sp>
        <p:nvSpPr>
          <p:cNvPr id="114699" name="Rectangle 11"/>
          <p:cNvSpPr/>
          <p:nvPr/>
        </p:nvSpPr>
        <p:spPr>
          <a:xfrm>
            <a:off x="684213" y="4941888"/>
            <a:ext cx="1150937" cy="457200"/>
          </a:xfrm>
          <a:prstGeom prst="rect">
            <a:avLst/>
          </a:prstGeom>
          <a:noFill/>
          <a:ln w="28575">
            <a:noFill/>
          </a:ln>
        </p:spPr>
        <p:txBody>
          <a:bodyPr anchor="ctr" anchorCtr="0">
            <a:spAutoFit/>
          </a:bodyPr>
          <a:p>
            <a:pPr>
              <a:spcBef>
                <a:spcPct val="0"/>
              </a:spcBef>
            </a:pPr>
            <a:r>
              <a:rPr lang="zh-CN" altLang="en-US" sz="2400" dirty="0">
                <a:solidFill>
                  <a:srgbClr val="3333FF"/>
                </a:solidFill>
                <a:latin typeface="宋体" panose="02010600030101010101" pitchFamily="2" charset="-122"/>
                <a:ea typeface="宋体" panose="02010600030101010101" pitchFamily="2" charset="-122"/>
              </a:rPr>
              <a:t>微周期</a:t>
            </a:r>
            <a:endParaRPr lang="zh-CN" altLang="en-US" sz="2400" dirty="0">
              <a:solidFill>
                <a:srgbClr val="3333FF"/>
              </a:solidFill>
              <a:latin typeface="宋体" panose="02010600030101010101" pitchFamily="2" charset="-122"/>
              <a:ea typeface="宋体" panose="02010600030101010101" pitchFamily="2" charset="-122"/>
            </a:endParaRPr>
          </a:p>
        </p:txBody>
      </p:sp>
      <p:sp>
        <p:nvSpPr>
          <p:cNvPr id="114700" name="Rectangle 12"/>
          <p:cNvSpPr/>
          <p:nvPr/>
        </p:nvSpPr>
        <p:spPr>
          <a:xfrm>
            <a:off x="1763713" y="4149725"/>
            <a:ext cx="7380287" cy="830263"/>
          </a:xfrm>
          <a:prstGeom prst="rect">
            <a:avLst/>
          </a:prstGeom>
          <a:noFill/>
          <a:ln w="28575">
            <a:noFill/>
          </a:ln>
        </p:spPr>
        <p:txBody>
          <a:bodyPr anchor="t" anchorCtr="0">
            <a:spAutoFit/>
          </a:bodyPr>
          <a:p>
            <a:r>
              <a:rPr lang="en-US" altLang="zh-CN" sz="2400" dirty="0">
                <a:solidFill>
                  <a:srgbClr val="CB0101"/>
                </a:solidFill>
                <a:latin typeface="宋体" panose="02010600030101010101" pitchFamily="2" charset="-122"/>
                <a:ea typeface="宋体" panose="02010600030101010101" pitchFamily="2" charset="-122"/>
              </a:rPr>
              <a:t>——</a:t>
            </a:r>
            <a:r>
              <a:rPr lang="zh-CN" altLang="en-US" sz="2400" dirty="0">
                <a:solidFill>
                  <a:srgbClr val="CB0101"/>
                </a:solidFill>
                <a:latin typeface="Arial" panose="020B0604020202020204" pitchFamily="34" charset="0"/>
                <a:ea typeface="宋体" panose="02010600030101010101" pitchFamily="2" charset="-122"/>
              </a:rPr>
              <a:t>若干微命令的组合，以编码形式存放在控制存储器的一个单元中，</a:t>
            </a:r>
            <a:r>
              <a:rPr lang="zh-CN" altLang="en-US" sz="2400" dirty="0">
                <a:solidFill>
                  <a:srgbClr val="FF0000"/>
                </a:solidFill>
                <a:latin typeface="Arial" panose="020B0604020202020204" pitchFamily="34" charset="0"/>
                <a:ea typeface="宋体" panose="02010600030101010101" pitchFamily="2" charset="-122"/>
              </a:rPr>
              <a:t>控制实现一步操作</a:t>
            </a:r>
            <a:r>
              <a:rPr lang="zh-CN" altLang="en-US" sz="2400" dirty="0">
                <a:solidFill>
                  <a:srgbClr val="CB0101"/>
                </a:solidFill>
                <a:latin typeface="Arial" panose="020B0604020202020204" pitchFamily="34" charset="0"/>
                <a:ea typeface="宋体" panose="02010600030101010101" pitchFamily="2" charset="-122"/>
              </a:rPr>
              <a:t>。</a:t>
            </a:r>
            <a:endParaRPr lang="zh-CN" altLang="en-US" sz="2400" dirty="0">
              <a:solidFill>
                <a:srgbClr val="CB0101"/>
              </a:solidFill>
              <a:latin typeface="Arial" panose="020B0604020202020204" pitchFamily="34" charset="0"/>
              <a:ea typeface="宋体" panose="02010600030101010101" pitchFamily="2" charset="-122"/>
            </a:endParaRPr>
          </a:p>
        </p:txBody>
      </p:sp>
      <p:sp>
        <p:nvSpPr>
          <p:cNvPr id="114701" name="Rectangle 13"/>
          <p:cNvSpPr/>
          <p:nvPr/>
        </p:nvSpPr>
        <p:spPr>
          <a:xfrm>
            <a:off x="1763713" y="4941888"/>
            <a:ext cx="7380287" cy="822325"/>
          </a:xfrm>
          <a:prstGeom prst="rect">
            <a:avLst/>
          </a:prstGeom>
          <a:noFill/>
          <a:ln w="28575">
            <a:noFill/>
          </a:ln>
        </p:spPr>
        <p:txBody>
          <a:bodyPr anchor="t" anchorCtr="0">
            <a:spAutoFit/>
          </a:bodyPr>
          <a:p>
            <a:r>
              <a:rPr lang="en-US" altLang="zh-CN" sz="2400" dirty="0">
                <a:solidFill>
                  <a:srgbClr val="CB0101"/>
                </a:solidFill>
                <a:latin typeface="宋体" panose="02010600030101010101" pitchFamily="2" charset="-122"/>
                <a:ea typeface="宋体" panose="02010600030101010101" pitchFamily="2" charset="-122"/>
              </a:rPr>
              <a:t>——</a:t>
            </a:r>
            <a:r>
              <a:rPr lang="zh-CN" altLang="en-US" sz="2400" dirty="0">
                <a:solidFill>
                  <a:srgbClr val="CB0101"/>
                </a:solidFill>
                <a:latin typeface="Arial" panose="020B0604020202020204" pitchFamily="34" charset="0"/>
                <a:ea typeface="宋体" panose="02010600030101010101" pitchFamily="2" charset="-122"/>
              </a:rPr>
              <a:t>通常指从控制存储器中读取一条微指令并执行相应的微操作所需的时间。</a:t>
            </a:r>
            <a:endParaRPr lang="zh-CN" altLang="en-US" sz="2400" dirty="0">
              <a:solidFill>
                <a:srgbClr val="CB0101"/>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4690"/>
                                        </p:tgtEl>
                                        <p:attrNameLst>
                                          <p:attrName>style.visibility</p:attrName>
                                        </p:attrNameLst>
                                      </p:cBhvr>
                                      <p:to>
                                        <p:strVal val="visible"/>
                                      </p:to>
                                    </p:set>
                                    <p:animEffect transition="in" filter="blinds(horizontal)">
                                      <p:cBhvr>
                                        <p:cTn id="7" dur="500"/>
                                        <p:tgtEl>
                                          <p:spTgt spid="11469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1469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8" presetClass="entr" presetSubtype="12" fill="hold" grpId="0" nodeType="clickEffect">
                                  <p:stCondLst>
                                    <p:cond delay="0"/>
                                  </p:stCondLst>
                                  <p:childTnLst>
                                    <p:set>
                                      <p:cBhvr>
                                        <p:cTn id="15" dur="1" fill="hold">
                                          <p:stCondLst>
                                            <p:cond delay="0"/>
                                          </p:stCondLst>
                                        </p:cTn>
                                        <p:tgtEl>
                                          <p:spTgt spid="114692"/>
                                        </p:tgtEl>
                                        <p:attrNameLst>
                                          <p:attrName>style.visibility</p:attrName>
                                        </p:attrNameLst>
                                      </p:cBhvr>
                                      <p:to>
                                        <p:strVal val="visible"/>
                                      </p:to>
                                    </p:set>
                                    <p:animEffect transition="in" filter="strips(downLeft)">
                                      <p:cBhvr>
                                        <p:cTn id="16" dur="500"/>
                                        <p:tgtEl>
                                          <p:spTgt spid="11469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type="lt">
                                    <p:tmAbs val="75"/>
                                  </p:iterate>
                                  <p:childTnLst>
                                    <p:set>
                                      <p:cBhvr>
                                        <p:cTn id="20" dur="1" fill="hold">
                                          <p:stCondLst>
                                            <p:cond delay="74"/>
                                          </p:stCondLst>
                                        </p:cTn>
                                        <p:tgtEl>
                                          <p:spTgt spid="11469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8" presetClass="entr" presetSubtype="12" fill="hold" grpId="0" nodeType="clickEffect">
                                  <p:stCondLst>
                                    <p:cond delay="0"/>
                                  </p:stCondLst>
                                  <p:childTnLst>
                                    <p:set>
                                      <p:cBhvr>
                                        <p:cTn id="24" dur="1" fill="hold">
                                          <p:stCondLst>
                                            <p:cond delay="0"/>
                                          </p:stCondLst>
                                        </p:cTn>
                                        <p:tgtEl>
                                          <p:spTgt spid="114693"/>
                                        </p:tgtEl>
                                        <p:attrNameLst>
                                          <p:attrName>style.visibility</p:attrName>
                                        </p:attrNameLst>
                                      </p:cBhvr>
                                      <p:to>
                                        <p:strVal val="visible"/>
                                      </p:to>
                                    </p:set>
                                    <p:animEffect transition="in" filter="strips(downLeft)">
                                      <p:cBhvr>
                                        <p:cTn id="25" dur="500"/>
                                        <p:tgtEl>
                                          <p:spTgt spid="114693"/>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iterate type="lt">
                                    <p:tmAbs val="75"/>
                                  </p:iterate>
                                  <p:childTnLst>
                                    <p:set>
                                      <p:cBhvr>
                                        <p:cTn id="29" dur="1" fill="hold">
                                          <p:stCondLst>
                                            <p:cond delay="74"/>
                                          </p:stCondLst>
                                        </p:cTn>
                                        <p:tgtEl>
                                          <p:spTgt spid="11469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11469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11469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8" presetClass="entr" presetSubtype="12" fill="hold" grpId="0" nodeType="clickEffect">
                                  <p:stCondLst>
                                    <p:cond delay="0"/>
                                  </p:stCondLst>
                                  <p:childTnLst>
                                    <p:set>
                                      <p:cBhvr>
                                        <p:cTn id="41" dur="1" fill="hold">
                                          <p:stCondLst>
                                            <p:cond delay="0"/>
                                          </p:stCondLst>
                                        </p:cTn>
                                        <p:tgtEl>
                                          <p:spTgt spid="114698"/>
                                        </p:tgtEl>
                                        <p:attrNameLst>
                                          <p:attrName>style.visibility</p:attrName>
                                        </p:attrNameLst>
                                      </p:cBhvr>
                                      <p:to>
                                        <p:strVal val="visible"/>
                                      </p:to>
                                    </p:set>
                                    <p:animEffect transition="in" filter="strips(downLeft)">
                                      <p:cBhvr>
                                        <p:cTn id="42" dur="500"/>
                                        <p:tgtEl>
                                          <p:spTgt spid="114698"/>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iterate type="lt">
                                    <p:tmAbs val="75"/>
                                  </p:iterate>
                                  <p:childTnLst>
                                    <p:set>
                                      <p:cBhvr>
                                        <p:cTn id="46" dur="1" fill="hold">
                                          <p:stCondLst>
                                            <p:cond delay="74"/>
                                          </p:stCondLst>
                                        </p:cTn>
                                        <p:tgtEl>
                                          <p:spTgt spid="11470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8" presetClass="entr" presetSubtype="12" fill="hold" grpId="0" nodeType="clickEffect">
                                  <p:stCondLst>
                                    <p:cond delay="0"/>
                                  </p:stCondLst>
                                  <p:childTnLst>
                                    <p:set>
                                      <p:cBhvr>
                                        <p:cTn id="50" dur="1" fill="hold">
                                          <p:stCondLst>
                                            <p:cond delay="0"/>
                                          </p:stCondLst>
                                        </p:cTn>
                                        <p:tgtEl>
                                          <p:spTgt spid="114699"/>
                                        </p:tgtEl>
                                        <p:attrNameLst>
                                          <p:attrName>style.visibility</p:attrName>
                                        </p:attrNameLst>
                                      </p:cBhvr>
                                      <p:to>
                                        <p:strVal val="visible"/>
                                      </p:to>
                                    </p:set>
                                    <p:animEffect transition="in" filter="strips(downLeft)">
                                      <p:cBhvr>
                                        <p:cTn id="51" dur="500"/>
                                        <p:tgtEl>
                                          <p:spTgt spid="114699"/>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iterate type="lt">
                                    <p:tmAbs val="75"/>
                                  </p:iterate>
                                  <p:childTnLst>
                                    <p:set>
                                      <p:cBhvr>
                                        <p:cTn id="55" dur="1" fill="hold">
                                          <p:stCondLst>
                                            <p:cond delay="74"/>
                                          </p:stCondLst>
                                        </p:cTn>
                                        <p:tgtEl>
                                          <p:spTgt spid="1147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p:bldP spid="114691" grpId="0"/>
      <p:bldP spid="114692" grpId="0"/>
      <p:bldP spid="114693" grpId="0"/>
      <p:bldP spid="114694" grpId="0"/>
      <p:bldP spid="114695" grpId="0"/>
      <p:bldP spid="114696" grpId="0"/>
      <p:bldP spid="114697" grpId="0"/>
      <p:bldP spid="114698" grpId="0"/>
      <p:bldP spid="114699" grpId="0"/>
      <p:bldP spid="114700" grpId="0"/>
      <p:bldP spid="114701"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p:nvPr/>
        </p:nvSpPr>
        <p:spPr>
          <a:xfrm>
            <a:off x="63500" y="101600"/>
            <a:ext cx="4508500" cy="519113"/>
          </a:xfrm>
          <a:prstGeom prst="rect">
            <a:avLst/>
          </a:prstGeom>
          <a:noFill/>
          <a:ln w="28575">
            <a:noFill/>
          </a:ln>
        </p:spPr>
        <p:txBody>
          <a:bodyPr wrap="none" anchor="ctr" anchorCtr="0">
            <a:spAutoFit/>
          </a:bodyPr>
          <a:p>
            <a:pPr>
              <a:spcBef>
                <a:spcPct val="0"/>
              </a:spcBef>
            </a:pP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3</a:t>
            </a:r>
            <a:r>
              <a:rPr lang="zh-CN" altLang="en-US" sz="2800" dirty="0">
                <a:latin typeface="黑体" panose="02010609060101010101" pitchFamily="49" charset="-122"/>
                <a:ea typeface="黑体" panose="02010609060101010101" pitchFamily="49" charset="-122"/>
              </a:rPr>
              <a:t>）</a:t>
            </a:r>
            <a:r>
              <a:rPr lang="zh-CN" altLang="en-US" sz="2800" dirty="0">
                <a:solidFill>
                  <a:srgbClr val="3333FF"/>
                </a:solidFill>
                <a:latin typeface="黑体" panose="02010609060101010101" pitchFamily="49" charset="-122"/>
                <a:ea typeface="黑体" panose="02010609060101010101" pitchFamily="49" charset="-122"/>
              </a:rPr>
              <a:t>微程序与微程序设计</a:t>
            </a:r>
            <a:endParaRPr lang="zh-CN" altLang="en-US" sz="2800" dirty="0">
              <a:solidFill>
                <a:srgbClr val="3333FF"/>
              </a:solidFill>
              <a:latin typeface="黑体" panose="02010609060101010101" pitchFamily="49" charset="-122"/>
              <a:ea typeface="黑体" panose="02010609060101010101" pitchFamily="49" charset="-122"/>
            </a:endParaRPr>
          </a:p>
        </p:txBody>
      </p:sp>
      <p:sp>
        <p:nvSpPr>
          <p:cNvPr id="10243" name="Rectangle 3"/>
          <p:cNvSpPr/>
          <p:nvPr/>
        </p:nvSpPr>
        <p:spPr>
          <a:xfrm>
            <a:off x="90488" y="635000"/>
            <a:ext cx="1187450" cy="457200"/>
          </a:xfrm>
          <a:prstGeom prst="rect">
            <a:avLst/>
          </a:prstGeom>
          <a:noFill/>
          <a:ln w="28575">
            <a:noFill/>
          </a:ln>
        </p:spPr>
        <p:txBody>
          <a:bodyPr wrap="none" anchor="ctr" anchorCtr="0">
            <a:spAutoFit/>
          </a:bodyPr>
          <a:p>
            <a:pPr>
              <a:spcBef>
                <a:spcPct val="0"/>
              </a:spcBef>
            </a:pPr>
            <a:r>
              <a:rPr lang="zh-CN" altLang="en-US" sz="2400" dirty="0">
                <a:solidFill>
                  <a:srgbClr val="3333FF"/>
                </a:solidFill>
                <a:latin typeface="Arial" panose="020B0604020202020204" pitchFamily="34" charset="0"/>
                <a:ea typeface="宋体" panose="02010600030101010101" pitchFamily="2" charset="-122"/>
              </a:rPr>
              <a:t>微程序</a:t>
            </a:r>
            <a:r>
              <a:rPr lang="zh-CN" altLang="en-US" sz="2400" dirty="0">
                <a:latin typeface="Arial" panose="020B0604020202020204" pitchFamily="34" charset="0"/>
                <a:ea typeface="黑体" panose="02010609060101010101" pitchFamily="49" charset="-122"/>
              </a:rPr>
              <a:t> </a:t>
            </a:r>
            <a:endParaRPr lang="zh-CN" altLang="en-US" sz="2400" dirty="0">
              <a:latin typeface="Arial" panose="020B0604020202020204" pitchFamily="34" charset="0"/>
              <a:ea typeface="黑体" panose="02010609060101010101" pitchFamily="49" charset="-122"/>
            </a:endParaRPr>
          </a:p>
        </p:txBody>
      </p:sp>
      <p:sp>
        <p:nvSpPr>
          <p:cNvPr id="10244" name="Rectangle 4"/>
          <p:cNvSpPr/>
          <p:nvPr/>
        </p:nvSpPr>
        <p:spPr>
          <a:xfrm>
            <a:off x="55563" y="1463675"/>
            <a:ext cx="1835150" cy="457200"/>
          </a:xfrm>
          <a:prstGeom prst="rect">
            <a:avLst/>
          </a:prstGeom>
          <a:noFill/>
          <a:ln w="28575">
            <a:noFill/>
          </a:ln>
        </p:spPr>
        <p:txBody>
          <a:bodyPr anchor="ctr" anchorCtr="0">
            <a:spAutoFit/>
          </a:bodyPr>
          <a:p>
            <a:pPr>
              <a:spcBef>
                <a:spcPct val="0"/>
              </a:spcBef>
            </a:pPr>
            <a:r>
              <a:rPr lang="zh-CN" altLang="en-US" sz="2400" dirty="0">
                <a:solidFill>
                  <a:srgbClr val="3333FF"/>
                </a:solidFill>
                <a:latin typeface="Arial" panose="020B0604020202020204" pitchFamily="34" charset="0"/>
                <a:ea typeface="宋体" panose="02010600030101010101" pitchFamily="2" charset="-122"/>
              </a:rPr>
              <a:t>微程序设计</a:t>
            </a:r>
            <a:endParaRPr lang="zh-CN" altLang="en-US" sz="2400" dirty="0">
              <a:solidFill>
                <a:srgbClr val="3333FF"/>
              </a:solidFill>
              <a:latin typeface="Arial" panose="020B0604020202020204" pitchFamily="34" charset="0"/>
              <a:ea typeface="宋体" panose="02010600030101010101" pitchFamily="2" charset="-122"/>
            </a:endParaRPr>
          </a:p>
        </p:txBody>
      </p:sp>
      <p:sp>
        <p:nvSpPr>
          <p:cNvPr id="10245" name="Rectangle 5"/>
          <p:cNvSpPr/>
          <p:nvPr/>
        </p:nvSpPr>
        <p:spPr>
          <a:xfrm>
            <a:off x="1116013" y="601663"/>
            <a:ext cx="5995987" cy="830262"/>
          </a:xfrm>
          <a:prstGeom prst="rect">
            <a:avLst/>
          </a:prstGeom>
          <a:noFill/>
          <a:ln w="28575">
            <a:noFill/>
          </a:ln>
        </p:spPr>
        <p:txBody>
          <a:bodyPr wrap="none" anchor="ctr" anchorCtr="0">
            <a:spAutoFit/>
          </a:bodyPr>
          <a:p>
            <a:pPr>
              <a:spcBef>
                <a:spcPct val="0"/>
              </a:spcBef>
            </a:pPr>
            <a:r>
              <a:rPr lang="en-US" altLang="zh-CN" sz="2400" dirty="0">
                <a:solidFill>
                  <a:srgbClr val="CB0101"/>
                </a:solidFill>
                <a:latin typeface="宋体" panose="02010600030101010101" pitchFamily="2" charset="-122"/>
                <a:ea typeface="宋体" panose="02010600030101010101" pitchFamily="2" charset="-122"/>
              </a:rPr>
              <a:t>—— </a:t>
            </a:r>
            <a:r>
              <a:rPr lang="zh-CN" altLang="en-US" sz="2400" dirty="0">
                <a:solidFill>
                  <a:srgbClr val="CB0101"/>
                </a:solidFill>
                <a:latin typeface="宋体" panose="02010600030101010101" pitchFamily="2" charset="-122"/>
                <a:ea typeface="宋体" panose="02010600030101010101" pitchFamily="2" charset="-122"/>
              </a:rPr>
              <a:t>一系列微指令的有序集合。</a:t>
            </a:r>
            <a:endParaRPr lang="en-US" altLang="zh-CN" sz="2400" dirty="0">
              <a:solidFill>
                <a:srgbClr val="CB0101"/>
              </a:solidFill>
              <a:latin typeface="宋体" panose="02010600030101010101" pitchFamily="2" charset="-122"/>
              <a:ea typeface="宋体" panose="02010600030101010101" pitchFamily="2" charset="-122"/>
            </a:endParaRPr>
          </a:p>
          <a:p>
            <a:pPr>
              <a:spcBef>
                <a:spcPct val="0"/>
              </a:spcBef>
            </a:pPr>
            <a:r>
              <a:rPr lang="zh-CN" altLang="en-US" sz="2400" dirty="0">
                <a:solidFill>
                  <a:srgbClr val="CB0101"/>
                </a:solidFill>
                <a:latin typeface="宋体" panose="02010600030101010101" pitchFamily="2" charset="-122"/>
                <a:ea typeface="宋体" panose="02010600030101010101" pitchFamily="2" charset="-122"/>
              </a:rPr>
              <a:t>     如一条机器指令对应的一段微程序。</a:t>
            </a:r>
            <a:r>
              <a:rPr lang="zh-CN" altLang="en-US" sz="2400" dirty="0">
                <a:latin typeface="Arial" panose="020B0604020202020204" pitchFamily="34" charset="0"/>
                <a:ea typeface="黑体" panose="02010609060101010101" pitchFamily="49" charset="-122"/>
              </a:rPr>
              <a:t> </a:t>
            </a:r>
            <a:endParaRPr lang="zh-CN" altLang="en-US" sz="2400" dirty="0">
              <a:latin typeface="Arial" panose="020B0604020202020204" pitchFamily="34" charset="0"/>
              <a:ea typeface="黑体" panose="02010609060101010101" pitchFamily="49" charset="-122"/>
            </a:endParaRPr>
          </a:p>
        </p:txBody>
      </p:sp>
      <p:sp>
        <p:nvSpPr>
          <p:cNvPr id="10246" name="Rectangle 6"/>
          <p:cNvSpPr/>
          <p:nvPr/>
        </p:nvSpPr>
        <p:spPr>
          <a:xfrm>
            <a:off x="1819275" y="1463675"/>
            <a:ext cx="6659563" cy="1187450"/>
          </a:xfrm>
          <a:prstGeom prst="rect">
            <a:avLst/>
          </a:prstGeom>
          <a:noFill/>
          <a:ln w="28575">
            <a:noFill/>
          </a:ln>
        </p:spPr>
        <p:txBody>
          <a:bodyPr anchor="ctr" anchorCtr="0">
            <a:spAutoFit/>
          </a:bodyPr>
          <a:p>
            <a:pPr>
              <a:spcBef>
                <a:spcPct val="0"/>
              </a:spcBef>
            </a:pPr>
            <a:r>
              <a:rPr lang="en-US" altLang="zh-CN" sz="2400" dirty="0">
                <a:solidFill>
                  <a:srgbClr val="CB0101"/>
                </a:solidFill>
                <a:latin typeface="宋体" panose="02010600030101010101" pitchFamily="2" charset="-122"/>
                <a:ea typeface="宋体" panose="02010600030101010101" pitchFamily="2" charset="-122"/>
              </a:rPr>
              <a:t>——</a:t>
            </a:r>
            <a:r>
              <a:rPr lang="zh-CN" altLang="en-US" sz="2400" dirty="0">
                <a:solidFill>
                  <a:srgbClr val="CB0101"/>
                </a:solidFill>
                <a:latin typeface="宋体" panose="02010600030101010101" pitchFamily="2" charset="-122"/>
                <a:ea typeface="宋体" panose="02010600030101010101" pitchFamily="2" charset="-122"/>
              </a:rPr>
              <a:t>是将传统的程序设计方法运用到控制逻辑的设计中，在微程序中也可以有微子程序、循环、分支等形态。 </a:t>
            </a:r>
            <a:endParaRPr lang="zh-CN" altLang="en-US" sz="2400" dirty="0">
              <a:solidFill>
                <a:srgbClr val="CB0101"/>
              </a:solidFill>
              <a:latin typeface="宋体" panose="02010600030101010101" pitchFamily="2" charset="-122"/>
              <a:ea typeface="宋体" panose="02010600030101010101" pitchFamily="2" charset="-122"/>
            </a:endParaRPr>
          </a:p>
        </p:txBody>
      </p:sp>
      <p:sp>
        <p:nvSpPr>
          <p:cNvPr id="10247" name="Rectangle 7"/>
          <p:cNvSpPr/>
          <p:nvPr/>
        </p:nvSpPr>
        <p:spPr>
          <a:xfrm>
            <a:off x="0" y="2997200"/>
            <a:ext cx="8080375" cy="519113"/>
          </a:xfrm>
          <a:prstGeom prst="rect">
            <a:avLst/>
          </a:prstGeom>
          <a:noFill/>
          <a:ln w="28575">
            <a:noFill/>
          </a:ln>
        </p:spPr>
        <p:txBody>
          <a:bodyPr wrap="none" anchor="ctr" anchorCtr="0">
            <a:spAutoFit/>
          </a:bodyPr>
          <a:p>
            <a:pPr>
              <a:spcBef>
                <a:spcPct val="0"/>
              </a:spcBef>
            </a:pP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4</a:t>
            </a:r>
            <a:r>
              <a:rPr lang="zh-CN" altLang="en-US" sz="2800" dirty="0">
                <a:latin typeface="黑体" panose="02010609060101010101" pitchFamily="49" charset="-122"/>
                <a:ea typeface="黑体" panose="02010609060101010101" pitchFamily="49" charset="-122"/>
              </a:rPr>
              <a:t>）</a:t>
            </a:r>
            <a:r>
              <a:rPr lang="zh-CN" altLang="en-US" sz="2800" dirty="0">
                <a:solidFill>
                  <a:srgbClr val="3333FF"/>
                </a:solidFill>
                <a:latin typeface="黑体" panose="02010609060101010101" pitchFamily="49" charset="-122"/>
                <a:ea typeface="黑体" panose="02010609060101010101" pitchFamily="49" charset="-122"/>
              </a:rPr>
              <a:t>工作程序与微程序、主存储器与控制存储器</a:t>
            </a:r>
            <a:endParaRPr lang="zh-CN" altLang="en-US" sz="2800" dirty="0">
              <a:solidFill>
                <a:srgbClr val="3333FF"/>
              </a:solidFill>
              <a:latin typeface="黑体" panose="02010609060101010101" pitchFamily="49" charset="-122"/>
              <a:ea typeface="黑体" panose="02010609060101010101" pitchFamily="49" charset="-122"/>
            </a:endParaRPr>
          </a:p>
        </p:txBody>
      </p:sp>
      <p:sp>
        <p:nvSpPr>
          <p:cNvPr id="10248" name="Rectangle 8"/>
          <p:cNvSpPr/>
          <p:nvPr/>
        </p:nvSpPr>
        <p:spPr>
          <a:xfrm>
            <a:off x="0" y="3860800"/>
            <a:ext cx="4473575" cy="690563"/>
          </a:xfrm>
          <a:prstGeom prst="rect">
            <a:avLst/>
          </a:prstGeom>
          <a:noFill/>
          <a:ln w="28575">
            <a:noFill/>
          </a:ln>
        </p:spPr>
        <p:txBody>
          <a:bodyPr wrap="none" tIns="101568" bIns="101568" anchor="ctr" anchorCtr="0">
            <a:spAutoFit/>
          </a:bodyPr>
          <a:p>
            <a:pPr>
              <a:spcBef>
                <a:spcPct val="0"/>
              </a:spcBef>
            </a:pPr>
            <a:r>
              <a:rPr lang="en-US" altLang="zh-CN" sz="3200" dirty="0">
                <a:latin typeface="黑体" panose="02010609060101010101" pitchFamily="49" charset="-122"/>
                <a:ea typeface="黑体" panose="02010609060101010101" pitchFamily="49" charset="-122"/>
              </a:rPr>
              <a:t>3.5.2  </a:t>
            </a:r>
            <a:r>
              <a:rPr lang="zh-CN" altLang="en-US" sz="3200" dirty="0">
                <a:latin typeface="黑体" panose="02010609060101010101" pitchFamily="49" charset="-122"/>
                <a:ea typeface="黑体" panose="02010609060101010101" pitchFamily="49" charset="-122"/>
              </a:rPr>
              <a:t>微指令编码方式</a:t>
            </a:r>
            <a:endParaRPr lang="zh-CN" altLang="en-US" sz="3200" dirty="0">
              <a:latin typeface="黑体" panose="02010609060101010101" pitchFamily="49" charset="-122"/>
              <a:ea typeface="黑体" panose="02010609060101010101" pitchFamily="49" charset="-122"/>
            </a:endParaRPr>
          </a:p>
        </p:txBody>
      </p:sp>
      <p:sp>
        <p:nvSpPr>
          <p:cNvPr id="10249" name="Rectangle 9"/>
          <p:cNvSpPr/>
          <p:nvPr/>
        </p:nvSpPr>
        <p:spPr>
          <a:xfrm>
            <a:off x="250825" y="4797425"/>
            <a:ext cx="8610600" cy="457200"/>
          </a:xfrm>
          <a:prstGeom prst="rect">
            <a:avLst/>
          </a:prstGeom>
          <a:noFill/>
          <a:ln w="28575">
            <a:noFill/>
          </a:ln>
        </p:spPr>
        <p:txBody>
          <a:bodyPr wrap="none" anchor="ctr" anchorCtr="0">
            <a:spAutoFit/>
          </a:bodyPr>
          <a:p>
            <a:pPr>
              <a:spcBef>
                <a:spcPct val="0"/>
              </a:spcBef>
            </a:pPr>
            <a:r>
              <a:rPr lang="zh-CN" altLang="en-US" sz="2400" dirty="0">
                <a:latin typeface="宋体" panose="02010600030101010101" pitchFamily="2" charset="-122"/>
                <a:ea typeface="宋体" panose="02010600030101010101" pitchFamily="2" charset="-122"/>
              </a:rPr>
              <a:t>微指令编码的实质是解决在微指令中如何组织微命令的问题。 </a:t>
            </a:r>
            <a:endParaRPr lang="zh-CN" altLang="en-US" sz="2400" dirty="0">
              <a:latin typeface="宋体" panose="02010600030101010101" pitchFamily="2" charset="-122"/>
              <a:ea typeface="宋体" panose="02010600030101010101" pitchFamily="2" charset="-122"/>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p:nvPr/>
        </p:nvSpPr>
        <p:spPr>
          <a:xfrm>
            <a:off x="0" y="0"/>
            <a:ext cx="5962650" cy="690563"/>
          </a:xfrm>
          <a:prstGeom prst="rect">
            <a:avLst/>
          </a:prstGeom>
          <a:noFill/>
          <a:ln w="28575">
            <a:noFill/>
          </a:ln>
        </p:spPr>
        <p:txBody>
          <a:bodyPr tIns="101568" bIns="101568" anchor="ctr" anchorCtr="0">
            <a:spAutoFit/>
          </a:bodyPr>
          <a:p>
            <a:pPr>
              <a:spcBef>
                <a:spcPct val="0"/>
              </a:spcBef>
            </a:pPr>
            <a:r>
              <a:rPr lang="en-US" altLang="zh-CN" sz="3200" dirty="0">
                <a:latin typeface="黑体" panose="02010609060101010101" pitchFamily="49" charset="-122"/>
                <a:ea typeface="黑体" panose="02010609060101010101" pitchFamily="49" charset="-122"/>
              </a:rPr>
              <a:t>1</a:t>
            </a:r>
            <a:r>
              <a:rPr lang="zh-CN" altLang="en-US" sz="3200" dirty="0">
                <a:latin typeface="黑体" panose="02010609060101010101" pitchFamily="49" charset="-122"/>
                <a:ea typeface="黑体" panose="02010609060101010101" pitchFamily="49" charset="-122"/>
              </a:rPr>
              <a:t>．直接控制编码（不译码法）</a:t>
            </a:r>
            <a:endParaRPr lang="zh-CN" altLang="en-US" sz="1800" b="0" dirty="0">
              <a:latin typeface="Arial" panose="020B0604020202020204" pitchFamily="34" charset="0"/>
              <a:ea typeface="宋体" panose="02010600030101010101" pitchFamily="2" charset="-122"/>
            </a:endParaRPr>
          </a:p>
        </p:txBody>
      </p:sp>
      <p:sp>
        <p:nvSpPr>
          <p:cNvPr id="116739" name="Text Box 3"/>
          <p:cNvSpPr txBox="1"/>
          <p:nvPr/>
        </p:nvSpPr>
        <p:spPr>
          <a:xfrm>
            <a:off x="180975" y="1593850"/>
            <a:ext cx="3429000" cy="422275"/>
          </a:xfrm>
          <a:prstGeom prst="rect">
            <a:avLst/>
          </a:prstGeom>
          <a:noFill/>
          <a:ln w="12700">
            <a:noFill/>
          </a:ln>
        </p:spPr>
        <p:txBody>
          <a:bodyPr anchor="t" anchorCtr="0">
            <a:spAutoFit/>
          </a:bodyPr>
          <a:p>
            <a:pPr>
              <a:lnSpc>
                <a:spcPct val="60000"/>
              </a:lnSpc>
            </a:pPr>
            <a:r>
              <a:rPr lang="zh-CN" altLang="en-US" sz="3600" dirty="0">
                <a:solidFill>
                  <a:srgbClr val="3333FF"/>
                </a:solidFill>
                <a:latin typeface="黑体" panose="02010609060101010101" pitchFamily="49" charset="-122"/>
                <a:ea typeface="黑体" panose="02010609060101010101" pitchFamily="49" charset="-122"/>
              </a:rPr>
              <a:t>例</a:t>
            </a:r>
            <a:r>
              <a:rPr lang="en-US" altLang="zh-CN" sz="3600" dirty="0">
                <a:solidFill>
                  <a:srgbClr val="3333FF"/>
                </a:solidFill>
                <a:latin typeface="黑体" panose="02010609060101010101" pitchFamily="49" charset="-122"/>
                <a:ea typeface="黑体" panose="02010609060101010101" pitchFamily="49" charset="-122"/>
              </a:rPr>
              <a:t>. </a:t>
            </a:r>
            <a:r>
              <a:rPr lang="zh-CN" altLang="en-US" sz="3600" dirty="0">
                <a:solidFill>
                  <a:srgbClr val="3333FF"/>
                </a:solidFill>
                <a:latin typeface="黑体" panose="02010609060101010101" pitchFamily="49" charset="-122"/>
                <a:ea typeface="黑体" panose="02010609060101010101" pitchFamily="49" charset="-122"/>
              </a:rPr>
              <a:t>某微指令</a:t>
            </a:r>
            <a:endParaRPr lang="zh-CN" altLang="en-US" sz="3600" dirty="0">
              <a:solidFill>
                <a:srgbClr val="3333FF"/>
              </a:solidFill>
              <a:latin typeface="Times New Roman" panose="02020603050405020304" pitchFamily="18" charset="0"/>
              <a:ea typeface="黑体" panose="02010609060101010101" pitchFamily="49" charset="-122"/>
            </a:endParaRPr>
          </a:p>
        </p:txBody>
      </p:sp>
      <p:sp>
        <p:nvSpPr>
          <p:cNvPr id="116740" name="Text Box 4"/>
          <p:cNvSpPr txBox="1"/>
          <p:nvPr/>
        </p:nvSpPr>
        <p:spPr>
          <a:xfrm>
            <a:off x="180975" y="908050"/>
            <a:ext cx="9144000" cy="476250"/>
          </a:xfrm>
          <a:prstGeom prst="rect">
            <a:avLst/>
          </a:prstGeom>
          <a:noFill/>
          <a:ln w="12700">
            <a:noFill/>
          </a:ln>
        </p:spPr>
        <p:txBody>
          <a:bodyPr anchor="t" anchorCtr="0">
            <a:spAutoFit/>
          </a:bodyPr>
          <a:p>
            <a:pPr>
              <a:lnSpc>
                <a:spcPct val="70000"/>
              </a:lnSpc>
            </a:pPr>
            <a:r>
              <a:rPr lang="zh-CN" altLang="en-US" sz="3600" dirty="0">
                <a:solidFill>
                  <a:srgbClr val="CB0101"/>
                </a:solidFill>
                <a:latin typeface="黑体" panose="02010609060101010101" pitchFamily="49" charset="-122"/>
                <a:ea typeface="黑体" panose="02010609060101010101" pitchFamily="49" charset="-122"/>
              </a:rPr>
              <a:t>微命令按位给出。</a:t>
            </a:r>
            <a:endParaRPr lang="zh-CN" altLang="en-US" sz="3600" dirty="0">
              <a:solidFill>
                <a:srgbClr val="CB0101"/>
              </a:solidFill>
              <a:latin typeface="Times New Roman" panose="02020603050405020304" pitchFamily="18" charset="0"/>
              <a:ea typeface="黑体" panose="02010609060101010101" pitchFamily="49" charset="-122"/>
            </a:endParaRPr>
          </a:p>
        </p:txBody>
      </p:sp>
      <p:sp>
        <p:nvSpPr>
          <p:cNvPr id="116741" name="Text Box 5"/>
          <p:cNvSpPr txBox="1"/>
          <p:nvPr/>
        </p:nvSpPr>
        <p:spPr>
          <a:xfrm>
            <a:off x="180975" y="4565650"/>
            <a:ext cx="7620000" cy="1027113"/>
          </a:xfrm>
          <a:prstGeom prst="rect">
            <a:avLst/>
          </a:prstGeom>
          <a:noFill/>
          <a:ln w="12700">
            <a:noFill/>
          </a:ln>
        </p:spPr>
        <p:txBody>
          <a:bodyPr anchor="t" anchorCtr="0">
            <a:spAutoFit/>
          </a:bodyPr>
          <a:p>
            <a:pPr>
              <a:lnSpc>
                <a:spcPct val="60000"/>
              </a:lnSpc>
            </a:pPr>
            <a:r>
              <a:rPr lang="zh-CN" altLang="en-US" sz="3600" dirty="0">
                <a:solidFill>
                  <a:srgbClr val="CB0101"/>
                </a:solidFill>
                <a:latin typeface="黑体" panose="02010609060101010101" pitchFamily="49" charset="-122"/>
                <a:ea typeface="黑体" panose="02010609060101010101" pitchFamily="49" charset="-122"/>
              </a:rPr>
              <a:t>不需译码，产生微命令的速度快；</a:t>
            </a:r>
            <a:endParaRPr lang="zh-CN" altLang="en-US" sz="3600" dirty="0">
              <a:solidFill>
                <a:srgbClr val="CB0101"/>
              </a:solidFill>
              <a:latin typeface="黑体" panose="02010609060101010101" pitchFamily="49" charset="-122"/>
              <a:ea typeface="黑体" panose="02010609060101010101" pitchFamily="49" charset="-122"/>
            </a:endParaRPr>
          </a:p>
          <a:p>
            <a:pPr>
              <a:lnSpc>
                <a:spcPct val="60000"/>
              </a:lnSpc>
            </a:pPr>
            <a:r>
              <a:rPr lang="zh-CN" altLang="en-US" sz="3600" dirty="0">
                <a:solidFill>
                  <a:srgbClr val="CB0101"/>
                </a:solidFill>
                <a:latin typeface="黑体" panose="02010609060101010101" pitchFamily="49" charset="-122"/>
                <a:ea typeface="黑体" panose="02010609060101010101" pitchFamily="49" charset="-122"/>
              </a:rPr>
              <a:t>信息的表示效率低。</a:t>
            </a:r>
            <a:endParaRPr lang="zh-CN" altLang="en-US" sz="3600" dirty="0">
              <a:solidFill>
                <a:srgbClr val="CB0101"/>
              </a:solidFill>
              <a:latin typeface="Times New Roman" panose="02020603050405020304" pitchFamily="18" charset="0"/>
              <a:ea typeface="黑体" panose="02010609060101010101" pitchFamily="49" charset="-122"/>
            </a:endParaRPr>
          </a:p>
        </p:txBody>
      </p:sp>
      <p:grpSp>
        <p:nvGrpSpPr>
          <p:cNvPr id="116742" name="Group 6"/>
          <p:cNvGrpSpPr/>
          <p:nvPr/>
        </p:nvGrpSpPr>
        <p:grpSpPr>
          <a:xfrm>
            <a:off x="561975" y="1974850"/>
            <a:ext cx="8610600" cy="1219200"/>
            <a:chOff x="0" y="1536"/>
            <a:chExt cx="5424" cy="768"/>
          </a:xfrm>
        </p:grpSpPr>
        <p:sp>
          <p:nvSpPr>
            <p:cNvPr id="11271" name="Text Box 7"/>
            <p:cNvSpPr txBox="1"/>
            <p:nvPr/>
          </p:nvSpPr>
          <p:spPr>
            <a:xfrm>
              <a:off x="0" y="1872"/>
              <a:ext cx="5424" cy="422"/>
            </a:xfrm>
            <a:prstGeom prst="rect">
              <a:avLst/>
            </a:prstGeom>
            <a:noFill/>
            <a:ln w="28575" cap="sq" cmpd="sng">
              <a:solidFill>
                <a:schemeClr val="tx1"/>
              </a:solidFill>
              <a:prstDash val="solid"/>
              <a:miter/>
              <a:headEnd type="none" w="sm" len="sm"/>
              <a:tailEnd type="none" w="sm" len="sm"/>
            </a:ln>
          </p:spPr>
          <p:txBody>
            <a:bodyPr anchor="t" anchorCtr="0">
              <a:spAutoFit/>
            </a:bodyPr>
            <a:p>
              <a:r>
                <a:rPr lang="en-US" altLang="zh-CN" sz="3600" dirty="0">
                  <a:solidFill>
                    <a:srgbClr val="CB0101"/>
                  </a:solidFill>
                  <a:latin typeface="黑体" panose="02010609060101010101" pitchFamily="49" charset="-122"/>
                  <a:ea typeface="黑体" panose="02010609060101010101" pitchFamily="49" charset="-122"/>
                </a:rPr>
                <a:t>         C</a:t>
              </a:r>
              <a:r>
                <a:rPr lang="en-US" altLang="zh-CN" sz="2800" dirty="0">
                  <a:solidFill>
                    <a:srgbClr val="CB0101"/>
                  </a:solidFill>
                  <a:latin typeface="黑体" panose="02010609060101010101" pitchFamily="49" charset="-122"/>
                  <a:ea typeface="黑体" panose="02010609060101010101" pitchFamily="49" charset="-122"/>
                </a:rPr>
                <a:t>0</a:t>
              </a:r>
              <a:r>
                <a:rPr lang="en-US" altLang="zh-CN" sz="3600" dirty="0">
                  <a:solidFill>
                    <a:srgbClr val="CB0101"/>
                  </a:solidFill>
                  <a:latin typeface="黑体" panose="02010609060101010101" pitchFamily="49" charset="-122"/>
                  <a:ea typeface="黑体" panose="02010609060101010101" pitchFamily="49" charset="-122"/>
                </a:rPr>
                <a:t>             R   W</a:t>
              </a:r>
              <a:endParaRPr lang="en-US" altLang="zh-CN" sz="3600" dirty="0">
                <a:solidFill>
                  <a:srgbClr val="CB0101"/>
                </a:solidFill>
                <a:latin typeface="黑体" panose="02010609060101010101" pitchFamily="49" charset="-122"/>
                <a:ea typeface="黑体" panose="02010609060101010101" pitchFamily="49" charset="-122"/>
              </a:endParaRPr>
            </a:p>
          </p:txBody>
        </p:sp>
        <p:sp>
          <p:nvSpPr>
            <p:cNvPr id="11272" name="Line 8"/>
            <p:cNvSpPr/>
            <p:nvPr/>
          </p:nvSpPr>
          <p:spPr>
            <a:xfrm>
              <a:off x="1200" y="1872"/>
              <a:ext cx="0" cy="432"/>
            </a:xfrm>
            <a:prstGeom prst="line">
              <a:avLst/>
            </a:prstGeom>
            <a:ln w="28575" cap="sq" cmpd="sng">
              <a:solidFill>
                <a:schemeClr val="tx1"/>
              </a:solidFill>
              <a:prstDash val="solid"/>
              <a:round/>
              <a:headEnd type="none" w="sm" len="sm"/>
              <a:tailEnd type="none" w="sm" len="sm"/>
            </a:ln>
          </p:spPr>
        </p:sp>
        <p:sp>
          <p:nvSpPr>
            <p:cNvPr id="11273" name="Line 9"/>
            <p:cNvSpPr/>
            <p:nvPr/>
          </p:nvSpPr>
          <p:spPr>
            <a:xfrm>
              <a:off x="1824" y="1872"/>
              <a:ext cx="0" cy="432"/>
            </a:xfrm>
            <a:prstGeom prst="line">
              <a:avLst/>
            </a:prstGeom>
            <a:ln w="28575" cap="sq" cmpd="sng">
              <a:solidFill>
                <a:schemeClr val="tx1"/>
              </a:solidFill>
              <a:prstDash val="solid"/>
              <a:round/>
              <a:headEnd type="none" w="sm" len="sm"/>
              <a:tailEnd type="none" w="sm" len="sm"/>
            </a:ln>
          </p:spPr>
        </p:sp>
        <p:sp>
          <p:nvSpPr>
            <p:cNvPr id="11274" name="Line 10"/>
            <p:cNvSpPr/>
            <p:nvPr/>
          </p:nvSpPr>
          <p:spPr>
            <a:xfrm>
              <a:off x="3216" y="1872"/>
              <a:ext cx="0" cy="432"/>
            </a:xfrm>
            <a:prstGeom prst="line">
              <a:avLst/>
            </a:prstGeom>
            <a:ln w="28575" cap="sq" cmpd="sng">
              <a:solidFill>
                <a:schemeClr val="tx1"/>
              </a:solidFill>
              <a:prstDash val="solid"/>
              <a:round/>
              <a:headEnd type="none" w="sm" len="sm"/>
              <a:tailEnd type="none" w="sm" len="sm"/>
            </a:ln>
          </p:spPr>
        </p:sp>
        <p:sp>
          <p:nvSpPr>
            <p:cNvPr id="11275" name="Line 11"/>
            <p:cNvSpPr/>
            <p:nvPr/>
          </p:nvSpPr>
          <p:spPr>
            <a:xfrm>
              <a:off x="3792" y="1872"/>
              <a:ext cx="0" cy="432"/>
            </a:xfrm>
            <a:prstGeom prst="line">
              <a:avLst/>
            </a:prstGeom>
            <a:ln w="28575" cap="sq" cmpd="sng">
              <a:solidFill>
                <a:schemeClr val="tx1"/>
              </a:solidFill>
              <a:prstDash val="solid"/>
              <a:round/>
              <a:headEnd type="none" w="sm" len="sm"/>
              <a:tailEnd type="none" w="sm" len="sm"/>
            </a:ln>
          </p:spPr>
        </p:sp>
        <p:sp>
          <p:nvSpPr>
            <p:cNvPr id="11276" name="Line 12"/>
            <p:cNvSpPr/>
            <p:nvPr/>
          </p:nvSpPr>
          <p:spPr>
            <a:xfrm>
              <a:off x="4416" y="1872"/>
              <a:ext cx="0" cy="432"/>
            </a:xfrm>
            <a:prstGeom prst="line">
              <a:avLst/>
            </a:prstGeom>
            <a:ln w="28575" cap="sq" cmpd="sng">
              <a:solidFill>
                <a:schemeClr val="tx1"/>
              </a:solidFill>
              <a:prstDash val="solid"/>
              <a:round/>
              <a:headEnd type="none" w="sm" len="sm"/>
              <a:tailEnd type="none" w="sm" len="sm"/>
            </a:ln>
          </p:spPr>
        </p:sp>
        <p:sp>
          <p:nvSpPr>
            <p:cNvPr id="11277" name="Line 13"/>
            <p:cNvSpPr/>
            <p:nvPr/>
          </p:nvSpPr>
          <p:spPr>
            <a:xfrm>
              <a:off x="192" y="2064"/>
              <a:ext cx="672" cy="0"/>
            </a:xfrm>
            <a:prstGeom prst="line">
              <a:avLst/>
            </a:prstGeom>
            <a:ln w="38100" cap="flat" cmpd="sng">
              <a:solidFill>
                <a:schemeClr val="folHlink"/>
              </a:solidFill>
              <a:prstDash val="dash"/>
              <a:round/>
              <a:headEnd type="none" w="sm" len="sm"/>
              <a:tailEnd type="none" w="sm" len="sm"/>
            </a:ln>
          </p:spPr>
        </p:sp>
        <p:sp>
          <p:nvSpPr>
            <p:cNvPr id="11278" name="Line 14"/>
            <p:cNvSpPr/>
            <p:nvPr/>
          </p:nvSpPr>
          <p:spPr>
            <a:xfrm>
              <a:off x="2112" y="2112"/>
              <a:ext cx="672" cy="0"/>
            </a:xfrm>
            <a:prstGeom prst="line">
              <a:avLst/>
            </a:prstGeom>
            <a:ln w="38100" cap="flat" cmpd="sng">
              <a:solidFill>
                <a:schemeClr val="folHlink"/>
              </a:solidFill>
              <a:prstDash val="dash"/>
              <a:round/>
              <a:headEnd type="none" w="sm" len="sm"/>
              <a:tailEnd type="none" w="sm" len="sm"/>
            </a:ln>
          </p:spPr>
        </p:sp>
        <p:sp>
          <p:nvSpPr>
            <p:cNvPr id="11279" name="Line 15"/>
            <p:cNvSpPr/>
            <p:nvPr/>
          </p:nvSpPr>
          <p:spPr>
            <a:xfrm>
              <a:off x="4608" y="2112"/>
              <a:ext cx="672" cy="0"/>
            </a:xfrm>
            <a:prstGeom prst="line">
              <a:avLst/>
            </a:prstGeom>
            <a:ln w="38100" cap="flat" cmpd="sng">
              <a:solidFill>
                <a:schemeClr val="folHlink"/>
              </a:solidFill>
              <a:prstDash val="dash"/>
              <a:round/>
              <a:headEnd type="none" w="sm" len="sm"/>
              <a:tailEnd type="none" w="sm" len="sm"/>
            </a:ln>
          </p:spPr>
        </p:sp>
        <p:sp>
          <p:nvSpPr>
            <p:cNvPr id="11280" name="Text Box 16"/>
            <p:cNvSpPr txBox="1"/>
            <p:nvPr/>
          </p:nvSpPr>
          <p:spPr>
            <a:xfrm>
              <a:off x="1392" y="1536"/>
              <a:ext cx="3120" cy="327"/>
            </a:xfrm>
            <a:prstGeom prst="rect">
              <a:avLst/>
            </a:prstGeom>
            <a:noFill/>
            <a:ln w="12700">
              <a:noFill/>
            </a:ln>
          </p:spPr>
          <p:txBody>
            <a:bodyPr anchor="t" anchorCtr="0">
              <a:spAutoFit/>
            </a:bodyPr>
            <a:p>
              <a:r>
                <a:rPr lang="en-US" altLang="zh-CN" sz="2800" dirty="0">
                  <a:latin typeface="黑体" panose="02010609060101010101" pitchFamily="49" charset="-122"/>
                  <a:ea typeface="黑体" panose="02010609060101010101" pitchFamily="49" charset="-122"/>
                </a:rPr>
                <a:t>1                 1    1</a:t>
              </a:r>
              <a:endParaRPr lang="en-US" altLang="zh-CN" sz="2800" dirty="0">
                <a:latin typeface="黑体" panose="02010609060101010101" pitchFamily="49" charset="-122"/>
                <a:ea typeface="黑体" panose="02010609060101010101" pitchFamily="49" charset="-122"/>
              </a:endParaRPr>
            </a:p>
          </p:txBody>
        </p:sp>
      </p:grpSp>
      <p:grpSp>
        <p:nvGrpSpPr>
          <p:cNvPr id="116753" name="Group 17"/>
          <p:cNvGrpSpPr/>
          <p:nvPr/>
        </p:nvGrpSpPr>
        <p:grpSpPr>
          <a:xfrm>
            <a:off x="409575" y="3346450"/>
            <a:ext cx="4953000" cy="1019175"/>
            <a:chOff x="480" y="2352"/>
            <a:chExt cx="3120" cy="642"/>
          </a:xfrm>
        </p:grpSpPr>
        <p:sp>
          <p:nvSpPr>
            <p:cNvPr id="11282" name="Text Box 18"/>
            <p:cNvSpPr txBox="1"/>
            <p:nvPr/>
          </p:nvSpPr>
          <p:spPr>
            <a:xfrm>
              <a:off x="480" y="2448"/>
              <a:ext cx="720" cy="300"/>
            </a:xfrm>
            <a:prstGeom prst="rect">
              <a:avLst/>
            </a:prstGeom>
            <a:noFill/>
            <a:ln w="12700">
              <a:noFill/>
            </a:ln>
          </p:spPr>
          <p:txBody>
            <a:bodyPr anchor="t" anchorCtr="0">
              <a:spAutoFit/>
            </a:bodyPr>
            <a:p>
              <a:pPr>
                <a:lnSpc>
                  <a:spcPct val="70000"/>
                </a:lnSpc>
              </a:pPr>
              <a:r>
                <a:rPr lang="en-US" altLang="zh-CN" sz="3600" dirty="0">
                  <a:latin typeface="黑体" panose="02010609060101010101" pitchFamily="49" charset="-122"/>
                  <a:ea typeface="黑体" panose="02010609060101010101" pitchFamily="49" charset="-122"/>
                </a:rPr>
                <a:t>C</a:t>
              </a:r>
              <a:r>
                <a:rPr lang="en-US" altLang="zh-CN" sz="2800" dirty="0">
                  <a:latin typeface="黑体" panose="02010609060101010101" pitchFamily="49" charset="-122"/>
                  <a:ea typeface="黑体" panose="02010609060101010101" pitchFamily="49" charset="-122"/>
                </a:rPr>
                <a:t>0=</a:t>
              </a:r>
              <a:endParaRPr lang="en-US" altLang="zh-CN" sz="3600" dirty="0">
                <a:latin typeface="黑体" panose="02010609060101010101" pitchFamily="49" charset="-122"/>
                <a:ea typeface="黑体" panose="02010609060101010101" pitchFamily="49" charset="-122"/>
              </a:endParaRPr>
            </a:p>
          </p:txBody>
        </p:sp>
        <p:sp>
          <p:nvSpPr>
            <p:cNvPr id="11283" name="Text Box 19"/>
            <p:cNvSpPr txBox="1"/>
            <p:nvPr/>
          </p:nvSpPr>
          <p:spPr>
            <a:xfrm>
              <a:off x="1152" y="2352"/>
              <a:ext cx="2448" cy="642"/>
            </a:xfrm>
            <a:prstGeom prst="rect">
              <a:avLst/>
            </a:prstGeom>
            <a:noFill/>
            <a:ln w="12700">
              <a:noFill/>
            </a:ln>
          </p:spPr>
          <p:txBody>
            <a:bodyPr anchor="t" anchorCtr="0">
              <a:spAutoFit/>
            </a:bodyPr>
            <a:p>
              <a:pPr>
                <a:lnSpc>
                  <a:spcPct val="70000"/>
                </a:lnSpc>
              </a:pPr>
              <a:r>
                <a:rPr lang="en-US" altLang="zh-CN" sz="3200" dirty="0">
                  <a:latin typeface="黑体" panose="02010609060101010101" pitchFamily="49" charset="-122"/>
                  <a:ea typeface="黑体" panose="02010609060101010101" pitchFamily="49" charset="-122"/>
                </a:rPr>
                <a:t>0 </a:t>
              </a:r>
              <a:r>
                <a:rPr lang="zh-CN" altLang="en-US" sz="3200" dirty="0">
                  <a:latin typeface="黑体" panose="02010609060101010101" pitchFamily="49" charset="-122"/>
                  <a:ea typeface="黑体" panose="02010609060101010101" pitchFamily="49" charset="-122"/>
                </a:rPr>
                <a:t>进位初值为</a:t>
              </a:r>
              <a:r>
                <a:rPr lang="en-US" altLang="zh-CN" sz="3200" dirty="0">
                  <a:latin typeface="黑体" panose="02010609060101010101" pitchFamily="49" charset="-122"/>
                  <a:ea typeface="黑体" panose="02010609060101010101" pitchFamily="49" charset="-122"/>
                </a:rPr>
                <a:t>0</a:t>
              </a:r>
              <a:endParaRPr lang="en-US" altLang="zh-CN" sz="3200" dirty="0">
                <a:latin typeface="黑体" panose="02010609060101010101" pitchFamily="49" charset="-122"/>
                <a:ea typeface="黑体" panose="02010609060101010101" pitchFamily="49" charset="-122"/>
              </a:endParaRPr>
            </a:p>
            <a:p>
              <a:pPr>
                <a:lnSpc>
                  <a:spcPct val="70000"/>
                </a:lnSpc>
              </a:pPr>
              <a:r>
                <a:rPr lang="en-US" altLang="zh-CN" sz="3200" dirty="0">
                  <a:latin typeface="黑体" panose="02010609060101010101" pitchFamily="49" charset="-122"/>
                  <a:ea typeface="黑体" panose="02010609060101010101" pitchFamily="49" charset="-122"/>
                </a:rPr>
                <a:t>1 </a:t>
              </a:r>
              <a:r>
                <a:rPr lang="zh-CN" altLang="en-US" sz="3200" dirty="0">
                  <a:latin typeface="黑体" panose="02010609060101010101" pitchFamily="49" charset="-122"/>
                  <a:ea typeface="黑体" panose="02010609060101010101" pitchFamily="49" charset="-122"/>
                </a:rPr>
                <a:t>进位初值为</a:t>
              </a:r>
              <a:r>
                <a:rPr lang="en-US" altLang="zh-CN" sz="3200" dirty="0">
                  <a:latin typeface="黑体" panose="02010609060101010101" pitchFamily="49" charset="-122"/>
                  <a:ea typeface="黑体" panose="02010609060101010101" pitchFamily="49" charset="-122"/>
                </a:rPr>
                <a:t>1</a:t>
              </a:r>
              <a:endParaRPr lang="en-US" altLang="zh-CN" sz="3200" dirty="0">
                <a:latin typeface="Times New Roman" panose="02020603050405020304" pitchFamily="18" charset="0"/>
                <a:ea typeface="黑体" panose="02010609060101010101" pitchFamily="49" charset="-122"/>
              </a:endParaRPr>
            </a:p>
          </p:txBody>
        </p:sp>
        <p:sp>
          <p:nvSpPr>
            <p:cNvPr id="11284" name="AutoShape 20"/>
            <p:cNvSpPr/>
            <p:nvPr/>
          </p:nvSpPr>
          <p:spPr>
            <a:xfrm>
              <a:off x="1056" y="2400"/>
              <a:ext cx="48" cy="480"/>
            </a:xfrm>
            <a:prstGeom prst="leftBrace">
              <a:avLst>
                <a:gd name="adj1" fmla="val 83287"/>
                <a:gd name="adj2" fmla="val 50000"/>
              </a:avLst>
            </a:prstGeom>
            <a:noFill/>
            <a:ln w="28575" cap="sq" cmpd="sng">
              <a:solidFill>
                <a:schemeClr val="tx1"/>
              </a:solidFill>
              <a:prstDash val="solid"/>
              <a:round/>
              <a:headEnd type="none" w="sm" len="sm"/>
              <a:tailEnd type="none" w="sm" len="sm"/>
            </a:ln>
          </p:spPr>
          <p:txBody>
            <a:bodyPr wrap="none" anchor="ctr" anchorCtr="0"/>
            <a:p>
              <a:endParaRPr lang="zh-CN" altLang="en-US" dirty="0">
                <a:latin typeface="Arial" panose="020B0604020202020204" pitchFamily="34" charset="0"/>
                <a:ea typeface="黑体" panose="02010609060101010101" pitchFamily="49" charset="-122"/>
              </a:endParaRPr>
            </a:p>
          </p:txBody>
        </p:sp>
      </p:grpSp>
      <p:grpSp>
        <p:nvGrpSpPr>
          <p:cNvPr id="116757" name="Group 21"/>
          <p:cNvGrpSpPr/>
          <p:nvPr/>
        </p:nvGrpSpPr>
        <p:grpSpPr>
          <a:xfrm>
            <a:off x="4676775" y="3346450"/>
            <a:ext cx="2743200" cy="1019175"/>
            <a:chOff x="3168" y="2352"/>
            <a:chExt cx="1728" cy="642"/>
          </a:xfrm>
        </p:grpSpPr>
        <p:sp>
          <p:nvSpPr>
            <p:cNvPr id="11286" name="Text Box 22"/>
            <p:cNvSpPr txBox="1"/>
            <p:nvPr/>
          </p:nvSpPr>
          <p:spPr>
            <a:xfrm>
              <a:off x="3168" y="2496"/>
              <a:ext cx="720" cy="300"/>
            </a:xfrm>
            <a:prstGeom prst="rect">
              <a:avLst/>
            </a:prstGeom>
            <a:noFill/>
            <a:ln w="12700">
              <a:noFill/>
            </a:ln>
          </p:spPr>
          <p:txBody>
            <a:bodyPr anchor="t" anchorCtr="0">
              <a:spAutoFit/>
            </a:bodyPr>
            <a:p>
              <a:pPr>
                <a:lnSpc>
                  <a:spcPct val="70000"/>
                </a:lnSpc>
              </a:pPr>
              <a:r>
                <a:rPr lang="en-US" altLang="zh-CN" sz="3600" dirty="0">
                  <a:latin typeface="黑体" panose="02010609060101010101" pitchFamily="49" charset="-122"/>
                  <a:ea typeface="黑体" panose="02010609060101010101" pitchFamily="49" charset="-122"/>
                </a:rPr>
                <a:t>R</a:t>
              </a:r>
              <a:r>
                <a:rPr lang="en-US" altLang="zh-CN" sz="28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p:txBody>
        </p:sp>
        <p:sp>
          <p:nvSpPr>
            <p:cNvPr id="11287" name="Text Box 23"/>
            <p:cNvSpPr txBox="1"/>
            <p:nvPr/>
          </p:nvSpPr>
          <p:spPr>
            <a:xfrm>
              <a:off x="3648" y="2352"/>
              <a:ext cx="1248" cy="642"/>
            </a:xfrm>
            <a:prstGeom prst="rect">
              <a:avLst/>
            </a:prstGeom>
            <a:noFill/>
            <a:ln w="12700">
              <a:noFill/>
            </a:ln>
          </p:spPr>
          <p:txBody>
            <a:bodyPr anchor="t" anchorCtr="0">
              <a:spAutoFit/>
            </a:bodyPr>
            <a:p>
              <a:pPr>
                <a:lnSpc>
                  <a:spcPct val="70000"/>
                </a:lnSpc>
              </a:pPr>
              <a:r>
                <a:rPr lang="en-US" altLang="zh-CN" sz="3200" dirty="0">
                  <a:latin typeface="黑体" panose="02010609060101010101" pitchFamily="49" charset="-122"/>
                  <a:ea typeface="黑体" panose="02010609060101010101" pitchFamily="49" charset="-122"/>
                </a:rPr>
                <a:t>0 </a:t>
              </a:r>
              <a:r>
                <a:rPr lang="zh-CN" altLang="en-US" sz="3200" dirty="0">
                  <a:latin typeface="黑体" panose="02010609060101010101" pitchFamily="49" charset="-122"/>
                  <a:ea typeface="黑体" panose="02010609060101010101" pitchFamily="49" charset="-122"/>
                </a:rPr>
                <a:t>不读</a:t>
              </a:r>
              <a:endParaRPr lang="zh-CN" altLang="en-US" sz="3200" dirty="0">
                <a:latin typeface="黑体" panose="02010609060101010101" pitchFamily="49" charset="-122"/>
                <a:ea typeface="黑体" panose="02010609060101010101" pitchFamily="49" charset="-122"/>
              </a:endParaRPr>
            </a:p>
            <a:p>
              <a:pPr>
                <a:lnSpc>
                  <a:spcPct val="70000"/>
                </a:lnSpc>
              </a:pPr>
              <a:r>
                <a:rPr lang="en-US" altLang="zh-CN" sz="3200" dirty="0">
                  <a:latin typeface="黑体" panose="02010609060101010101" pitchFamily="49" charset="-122"/>
                  <a:ea typeface="黑体" panose="02010609060101010101" pitchFamily="49" charset="-122"/>
                </a:rPr>
                <a:t>1 </a:t>
              </a:r>
              <a:r>
                <a:rPr lang="zh-CN" altLang="en-US" sz="3200" dirty="0">
                  <a:latin typeface="黑体" panose="02010609060101010101" pitchFamily="49" charset="-122"/>
                  <a:ea typeface="黑体" panose="02010609060101010101" pitchFamily="49" charset="-122"/>
                </a:rPr>
                <a:t>读</a:t>
              </a:r>
              <a:endParaRPr lang="zh-CN" altLang="en-US" sz="3200" dirty="0">
                <a:latin typeface="Times New Roman" panose="02020603050405020304" pitchFamily="18" charset="0"/>
                <a:ea typeface="黑体" panose="02010609060101010101" pitchFamily="49" charset="-122"/>
              </a:endParaRPr>
            </a:p>
          </p:txBody>
        </p:sp>
        <p:sp>
          <p:nvSpPr>
            <p:cNvPr id="11288" name="AutoShape 24"/>
            <p:cNvSpPr/>
            <p:nvPr/>
          </p:nvSpPr>
          <p:spPr>
            <a:xfrm>
              <a:off x="3552" y="2400"/>
              <a:ext cx="48" cy="480"/>
            </a:xfrm>
            <a:prstGeom prst="leftBrace">
              <a:avLst>
                <a:gd name="adj1" fmla="val 83287"/>
                <a:gd name="adj2" fmla="val 50000"/>
              </a:avLst>
            </a:prstGeom>
            <a:noFill/>
            <a:ln w="28575" cap="sq" cmpd="sng">
              <a:solidFill>
                <a:schemeClr val="tx1"/>
              </a:solidFill>
              <a:prstDash val="solid"/>
              <a:round/>
              <a:headEnd type="none" w="sm" len="sm"/>
              <a:tailEnd type="none" w="sm" len="sm"/>
            </a:ln>
          </p:spPr>
          <p:txBody>
            <a:bodyPr wrap="none" anchor="ctr" anchorCtr="0"/>
            <a:p>
              <a:endParaRPr lang="zh-CN" altLang="en-US" dirty="0">
                <a:latin typeface="Arial" panose="020B0604020202020204" pitchFamily="34" charset="0"/>
                <a:ea typeface="黑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116740">
                                            <p:txEl>
                                              <p:charRg st="0" end="9"/>
                                            </p:txEl>
                                          </p:spTgt>
                                        </p:tgtEl>
                                        <p:attrNameLst>
                                          <p:attrName>style.visibility</p:attrName>
                                        </p:attrNameLst>
                                      </p:cBhvr>
                                      <p:to>
                                        <p:strVal val="visible"/>
                                      </p:to>
                                    </p:set>
                                    <p:animEffect transition="in" filter="slide(fromRight)">
                                      <p:cBhvr>
                                        <p:cTn id="7" dur="500"/>
                                        <p:tgtEl>
                                          <p:spTgt spid="116740">
                                            <p:txEl>
                                              <p:charRg st="0"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16739"/>
                                        </p:tgtEl>
                                        <p:attrNameLst>
                                          <p:attrName>style.visibility</p:attrName>
                                        </p:attrNameLst>
                                      </p:cBhvr>
                                      <p:to>
                                        <p:strVal val="visible"/>
                                      </p:to>
                                    </p:set>
                                    <p:anim calcmode="lin" valueType="num">
                                      <p:cBhvr additive="base">
                                        <p:cTn id="12" dur="500" fill="hold"/>
                                        <p:tgtEl>
                                          <p:spTgt spid="116739"/>
                                        </p:tgtEl>
                                        <p:attrNameLst>
                                          <p:attrName>ppt_x</p:attrName>
                                        </p:attrNameLst>
                                      </p:cBhvr>
                                      <p:tavLst>
                                        <p:tav tm="0">
                                          <p:val>
                                            <p:strVal val="0-#ppt_w/2"/>
                                          </p:val>
                                        </p:tav>
                                        <p:tav tm="100000">
                                          <p:val>
                                            <p:strVal val="#ppt_x"/>
                                          </p:val>
                                        </p:tav>
                                      </p:tavLst>
                                    </p:anim>
                                    <p:anim calcmode="lin" valueType="num">
                                      <p:cBhvr additive="base">
                                        <p:cTn id="13" dur="500" fill="hold"/>
                                        <p:tgtEl>
                                          <p:spTgt spid="11673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116742"/>
                                        </p:tgtEl>
                                        <p:attrNameLst>
                                          <p:attrName>style.visibility</p:attrName>
                                        </p:attrNameLst>
                                      </p:cBhvr>
                                      <p:to>
                                        <p:strVal val="visible"/>
                                      </p:to>
                                    </p:set>
                                    <p:anim calcmode="lin" valueType="num">
                                      <p:cBhvr additive="base">
                                        <p:cTn id="18" dur="500" fill="hold"/>
                                        <p:tgtEl>
                                          <p:spTgt spid="116742"/>
                                        </p:tgtEl>
                                        <p:attrNameLst>
                                          <p:attrName>ppt_x</p:attrName>
                                        </p:attrNameLst>
                                      </p:cBhvr>
                                      <p:tavLst>
                                        <p:tav tm="0">
                                          <p:val>
                                            <p:strVal val="1+#ppt_w/2"/>
                                          </p:val>
                                        </p:tav>
                                        <p:tav tm="100000">
                                          <p:val>
                                            <p:strVal val="#ppt_x"/>
                                          </p:val>
                                        </p:tav>
                                      </p:tavLst>
                                    </p:anim>
                                    <p:anim calcmode="lin" valueType="num">
                                      <p:cBhvr additive="base">
                                        <p:cTn id="19" dur="500" fill="hold"/>
                                        <p:tgtEl>
                                          <p:spTgt spid="11674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7" presetClass="entr" presetSubtype="8" fill="hold" nodeType="clickEffect">
                                  <p:stCondLst>
                                    <p:cond delay="0"/>
                                  </p:stCondLst>
                                  <p:childTnLst>
                                    <p:set>
                                      <p:cBhvr>
                                        <p:cTn id="23" dur="1" fill="hold">
                                          <p:stCondLst>
                                            <p:cond delay="0"/>
                                          </p:stCondLst>
                                        </p:cTn>
                                        <p:tgtEl>
                                          <p:spTgt spid="116753"/>
                                        </p:tgtEl>
                                        <p:attrNameLst>
                                          <p:attrName>style.visibility</p:attrName>
                                        </p:attrNameLst>
                                      </p:cBhvr>
                                      <p:to>
                                        <p:strVal val="visible"/>
                                      </p:to>
                                    </p:set>
                                    <p:anim calcmode="lin" valueType="num">
                                      <p:cBhvr>
                                        <p:cTn id="24" dur="500" fill="hold"/>
                                        <p:tgtEl>
                                          <p:spTgt spid="116753"/>
                                        </p:tgtEl>
                                        <p:attrNameLst>
                                          <p:attrName>ppt_x</p:attrName>
                                        </p:attrNameLst>
                                      </p:cBhvr>
                                      <p:tavLst>
                                        <p:tav tm="0">
                                          <p:val>
                                            <p:strVal val="#ppt_x-#ppt_w/2"/>
                                          </p:val>
                                        </p:tav>
                                        <p:tav tm="100000">
                                          <p:val>
                                            <p:strVal val="#ppt_x"/>
                                          </p:val>
                                        </p:tav>
                                      </p:tavLst>
                                    </p:anim>
                                    <p:anim calcmode="lin" valueType="num">
                                      <p:cBhvr>
                                        <p:cTn id="25" dur="500" fill="hold"/>
                                        <p:tgtEl>
                                          <p:spTgt spid="116753"/>
                                        </p:tgtEl>
                                        <p:attrNameLst>
                                          <p:attrName>ppt_y</p:attrName>
                                        </p:attrNameLst>
                                      </p:cBhvr>
                                      <p:tavLst>
                                        <p:tav tm="0">
                                          <p:val>
                                            <p:strVal val="#ppt_y"/>
                                          </p:val>
                                        </p:tav>
                                        <p:tav tm="100000">
                                          <p:val>
                                            <p:strVal val="#ppt_y"/>
                                          </p:val>
                                        </p:tav>
                                      </p:tavLst>
                                    </p:anim>
                                    <p:anim calcmode="lin" valueType="num">
                                      <p:cBhvr>
                                        <p:cTn id="26" dur="500" fill="hold"/>
                                        <p:tgtEl>
                                          <p:spTgt spid="116753"/>
                                        </p:tgtEl>
                                        <p:attrNameLst>
                                          <p:attrName>ppt_w</p:attrName>
                                        </p:attrNameLst>
                                      </p:cBhvr>
                                      <p:tavLst>
                                        <p:tav tm="0">
                                          <p:val>
                                            <p:fltVal val="0.000000"/>
                                          </p:val>
                                        </p:tav>
                                        <p:tav tm="100000">
                                          <p:val>
                                            <p:strVal val="#ppt_w"/>
                                          </p:val>
                                        </p:tav>
                                      </p:tavLst>
                                    </p:anim>
                                    <p:anim calcmode="lin" valueType="num">
                                      <p:cBhvr>
                                        <p:cTn id="27" dur="500" fill="hold"/>
                                        <p:tgtEl>
                                          <p:spTgt spid="116753"/>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17" presetClass="entr" presetSubtype="8" fill="hold" nodeType="clickEffect">
                                  <p:stCondLst>
                                    <p:cond delay="0"/>
                                  </p:stCondLst>
                                  <p:childTnLst>
                                    <p:set>
                                      <p:cBhvr>
                                        <p:cTn id="31" dur="1" fill="hold">
                                          <p:stCondLst>
                                            <p:cond delay="0"/>
                                          </p:stCondLst>
                                        </p:cTn>
                                        <p:tgtEl>
                                          <p:spTgt spid="116757"/>
                                        </p:tgtEl>
                                        <p:attrNameLst>
                                          <p:attrName>style.visibility</p:attrName>
                                        </p:attrNameLst>
                                      </p:cBhvr>
                                      <p:to>
                                        <p:strVal val="visible"/>
                                      </p:to>
                                    </p:set>
                                    <p:anim calcmode="lin" valueType="num">
                                      <p:cBhvr>
                                        <p:cTn id="32" dur="500" fill="hold"/>
                                        <p:tgtEl>
                                          <p:spTgt spid="116757"/>
                                        </p:tgtEl>
                                        <p:attrNameLst>
                                          <p:attrName>ppt_x</p:attrName>
                                        </p:attrNameLst>
                                      </p:cBhvr>
                                      <p:tavLst>
                                        <p:tav tm="0">
                                          <p:val>
                                            <p:strVal val="#ppt_x-#ppt_w/2"/>
                                          </p:val>
                                        </p:tav>
                                        <p:tav tm="100000">
                                          <p:val>
                                            <p:strVal val="#ppt_x"/>
                                          </p:val>
                                        </p:tav>
                                      </p:tavLst>
                                    </p:anim>
                                    <p:anim calcmode="lin" valueType="num">
                                      <p:cBhvr>
                                        <p:cTn id="33" dur="500" fill="hold"/>
                                        <p:tgtEl>
                                          <p:spTgt spid="116757"/>
                                        </p:tgtEl>
                                        <p:attrNameLst>
                                          <p:attrName>ppt_y</p:attrName>
                                        </p:attrNameLst>
                                      </p:cBhvr>
                                      <p:tavLst>
                                        <p:tav tm="0">
                                          <p:val>
                                            <p:strVal val="#ppt_y"/>
                                          </p:val>
                                        </p:tav>
                                        <p:tav tm="100000">
                                          <p:val>
                                            <p:strVal val="#ppt_y"/>
                                          </p:val>
                                        </p:tav>
                                      </p:tavLst>
                                    </p:anim>
                                    <p:anim calcmode="lin" valueType="num">
                                      <p:cBhvr>
                                        <p:cTn id="34" dur="500" fill="hold"/>
                                        <p:tgtEl>
                                          <p:spTgt spid="116757"/>
                                        </p:tgtEl>
                                        <p:attrNameLst>
                                          <p:attrName>ppt_w</p:attrName>
                                        </p:attrNameLst>
                                      </p:cBhvr>
                                      <p:tavLst>
                                        <p:tav tm="0">
                                          <p:val>
                                            <p:fltVal val="0.000000"/>
                                          </p:val>
                                        </p:tav>
                                        <p:tav tm="100000">
                                          <p:val>
                                            <p:strVal val="#ppt_w"/>
                                          </p:val>
                                        </p:tav>
                                      </p:tavLst>
                                    </p:anim>
                                    <p:anim calcmode="lin" valueType="num">
                                      <p:cBhvr>
                                        <p:cTn id="35" dur="500" fill="hold"/>
                                        <p:tgtEl>
                                          <p:spTgt spid="116757"/>
                                        </p:tgtEl>
                                        <p:attrNameLst>
                                          <p:attrName>ppt_h</p:attrName>
                                        </p:attrNameLst>
                                      </p:cBhvr>
                                      <p:tavLst>
                                        <p:tav tm="0">
                                          <p:val>
                                            <p:strVal val="#ppt_h"/>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12" presetClass="entr" presetSubtype="2" fill="hold" grpId="0" nodeType="clickEffect">
                                  <p:stCondLst>
                                    <p:cond delay="0"/>
                                  </p:stCondLst>
                                  <p:childTnLst>
                                    <p:set>
                                      <p:cBhvr>
                                        <p:cTn id="39" dur="1" fill="hold">
                                          <p:stCondLst>
                                            <p:cond delay="0"/>
                                          </p:stCondLst>
                                        </p:cTn>
                                        <p:tgtEl>
                                          <p:spTgt spid="116741">
                                            <p:txEl>
                                              <p:charRg st="0" end="16"/>
                                            </p:txEl>
                                          </p:spTgt>
                                        </p:tgtEl>
                                        <p:attrNameLst>
                                          <p:attrName>style.visibility</p:attrName>
                                        </p:attrNameLst>
                                      </p:cBhvr>
                                      <p:to>
                                        <p:strVal val="visible"/>
                                      </p:to>
                                    </p:set>
                                    <p:animEffect transition="in" filter="slide(fromRight)">
                                      <p:cBhvr>
                                        <p:cTn id="40" dur="500"/>
                                        <p:tgtEl>
                                          <p:spTgt spid="116741">
                                            <p:txEl>
                                              <p:charRg st="0" end="1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2" fill="hold" grpId="0" nodeType="clickEffect">
                                  <p:stCondLst>
                                    <p:cond delay="0"/>
                                  </p:stCondLst>
                                  <p:childTnLst>
                                    <p:set>
                                      <p:cBhvr>
                                        <p:cTn id="44" dur="1" fill="hold">
                                          <p:stCondLst>
                                            <p:cond delay="0"/>
                                          </p:stCondLst>
                                        </p:cTn>
                                        <p:tgtEl>
                                          <p:spTgt spid="116741">
                                            <p:txEl>
                                              <p:charRg st="16" end="26"/>
                                            </p:txEl>
                                          </p:spTgt>
                                        </p:tgtEl>
                                        <p:attrNameLst>
                                          <p:attrName>style.visibility</p:attrName>
                                        </p:attrNameLst>
                                      </p:cBhvr>
                                      <p:to>
                                        <p:strVal val="visible"/>
                                      </p:to>
                                    </p:set>
                                    <p:animEffect transition="in" filter="slide(fromRight)">
                                      <p:cBhvr>
                                        <p:cTn id="45" dur="500"/>
                                        <p:tgtEl>
                                          <p:spTgt spid="116741">
                                            <p:txEl>
                                              <p:charRg st="16"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p:bldP spid="116740" grpId="0" build="p"/>
      <p:bldP spid="116741" grpId="0" build="p"/>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84" name="Text Box 24"/>
          <p:cNvSpPr txBox="1"/>
          <p:nvPr/>
        </p:nvSpPr>
        <p:spPr>
          <a:xfrm>
            <a:off x="107950" y="350838"/>
            <a:ext cx="5562600" cy="433387"/>
          </a:xfrm>
          <a:prstGeom prst="rect">
            <a:avLst/>
          </a:prstGeom>
          <a:noFill/>
          <a:ln w="12700">
            <a:noFill/>
          </a:ln>
        </p:spPr>
        <p:txBody>
          <a:bodyPr anchor="t" anchorCtr="0">
            <a:spAutoFit/>
          </a:bodyPr>
          <a:p>
            <a:pPr>
              <a:lnSpc>
                <a:spcPct val="70000"/>
              </a:lnSpc>
            </a:pPr>
            <a:r>
              <a:rPr lang="en-US" altLang="en-US" sz="3200" dirty="0">
                <a:latin typeface="黑体" panose="02010609060101010101" pitchFamily="49" charset="-122"/>
                <a:ea typeface="黑体" panose="02010609060101010101" pitchFamily="49" charset="-122"/>
              </a:rPr>
              <a:t>2．</a:t>
            </a:r>
            <a:r>
              <a:rPr lang="zh-CN" altLang="en-US" sz="3200" dirty="0">
                <a:latin typeface="黑体" panose="02010609060101010101" pitchFamily="49" charset="-122"/>
                <a:ea typeface="黑体" panose="02010609060101010101" pitchFamily="49" charset="-122"/>
              </a:rPr>
              <a:t>分段直接编译法</a:t>
            </a:r>
            <a:endParaRPr lang="zh-CN" altLang="en-US" sz="3200" dirty="0">
              <a:latin typeface="黑体" panose="02010609060101010101" pitchFamily="49" charset="-122"/>
              <a:ea typeface="黑体" panose="02010609060101010101" pitchFamily="49" charset="-122"/>
            </a:endParaRPr>
          </a:p>
        </p:txBody>
      </p:sp>
      <p:sp>
        <p:nvSpPr>
          <p:cNvPr id="2" name="矩形 1"/>
          <p:cNvSpPr/>
          <p:nvPr/>
        </p:nvSpPr>
        <p:spPr>
          <a:xfrm>
            <a:off x="212725" y="908050"/>
            <a:ext cx="8364538" cy="2862263"/>
          </a:xfrm>
          <a:prstGeom prst="rect">
            <a:avLst/>
          </a:prstGeom>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机器的实际操作中，大多数微命令不是同时都需要的，而且许多微命令是相互排斥的。</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例如，控制</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ALU</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操作的各种微命令</a:t>
            </a:r>
            <a:r>
              <a:rPr kumimoji="0" lang="en-US" altLang="zh-CN" sz="2400" b="1" i="0" u="none" strike="noStrike" kern="1200" cap="none" spc="0" normalizeH="0" baseline="0" noProof="0" dirty="0">
                <a:ln>
                  <a:noFill/>
                </a:ln>
                <a:solidFill>
                  <a:srgbClr val="0000CC"/>
                </a:solidFill>
                <a:effectLst/>
                <a:uLnTx/>
                <a:uFillTx/>
                <a:latin typeface="+mn-ea"/>
                <a:ea typeface="+mn-ea"/>
                <a:cs typeface="+mn-cs"/>
              </a:rPr>
              <a:t>ADD</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a:t>
            </a:r>
            <a:r>
              <a:rPr kumimoji="0" lang="en-US" altLang="zh-CN" sz="2400" b="1" i="0" u="none" strike="noStrike" kern="1200" cap="none" spc="0" normalizeH="0" baseline="0" noProof="0" dirty="0">
                <a:ln>
                  <a:noFill/>
                </a:ln>
                <a:solidFill>
                  <a:srgbClr val="0000CC"/>
                </a:solidFill>
                <a:effectLst/>
                <a:uLnTx/>
                <a:uFillTx/>
                <a:latin typeface="+mn-ea"/>
                <a:ea typeface="+mn-ea"/>
                <a:cs typeface="+mn-cs"/>
              </a:rPr>
              <a:t>SUB</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a:t>
            </a:r>
            <a:r>
              <a:rPr kumimoji="0" lang="en-US" altLang="zh-CN" sz="2400" b="1" i="0" u="none" strike="noStrike" kern="1200" cap="none" spc="0" normalizeH="0" baseline="0" noProof="0" dirty="0">
                <a:ln>
                  <a:noFill/>
                </a:ln>
                <a:solidFill>
                  <a:srgbClr val="0000CC"/>
                </a:solidFill>
                <a:effectLst/>
                <a:uLnTx/>
                <a:uFillTx/>
                <a:latin typeface="+mn-ea"/>
                <a:ea typeface="+mn-ea"/>
                <a:cs typeface="+mn-cs"/>
              </a:rPr>
              <a:t>AND</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等是不能同时出现的，即在一条微指令中只能出现一种运算操作。</a:t>
            </a:r>
            <a:endParaRPr kumimoji="0" lang="en-US" altLang="zh-CN" sz="2400" b="1" i="0" u="none" strike="noStrike" kern="1200" cap="none" spc="0" normalizeH="0" baseline="0" noProof="0" dirty="0">
              <a:ln>
                <a:noFill/>
              </a:ln>
              <a:solidFill>
                <a:srgbClr val="C00000"/>
              </a:solidFill>
              <a:effectLst/>
              <a:uLnTx/>
              <a:uFillTx/>
              <a:latin typeface="+mn-ea"/>
              <a:ea typeface="+mn-ea"/>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zh-CN" sz="2400" b="1" i="0" u="none" strike="noStrike" kern="1200" cap="none" spc="0" normalizeH="0" baseline="0" noProof="0" dirty="0">
                <a:ln>
                  <a:noFill/>
                </a:ln>
                <a:solidFill>
                  <a:srgbClr val="0000CC"/>
                </a:solidFill>
                <a:effectLst/>
                <a:uLnTx/>
                <a:uFillTx/>
                <a:latin typeface="+mn-ea"/>
                <a:ea typeface="+mn-ea"/>
                <a:cs typeface="+mn-cs"/>
              </a:rPr>
              <a:t>相斥性微命令</a:t>
            </a:r>
            <a:r>
              <a:rPr kumimoji="0" lang="zh-CN" altLang="en-US" sz="2400" b="1" i="0" u="none" strike="noStrike" kern="1200" cap="none" spc="0" normalizeH="0" baseline="0" noProof="0" dirty="0">
                <a:ln>
                  <a:noFill/>
                </a:ln>
                <a:solidFill>
                  <a:srgbClr val="0000CC"/>
                </a:solidFill>
                <a:effectLst/>
                <a:uLnTx/>
                <a:uFillTx/>
                <a:latin typeface="+mn-ea"/>
                <a:ea typeface="+mn-ea"/>
                <a:cs typeface="+mn-cs"/>
              </a:rPr>
              <a:t>：</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在同一微周期中不能同时出现的微命令</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zh-CN" sz="2400" b="1" i="0" u="none" strike="noStrike" kern="1200" cap="none" spc="0" normalizeH="0" baseline="0" noProof="0" dirty="0">
                <a:ln>
                  <a:noFill/>
                </a:ln>
                <a:solidFill>
                  <a:srgbClr val="0000CC"/>
                </a:solidFill>
                <a:effectLst/>
                <a:uLnTx/>
                <a:uFillTx/>
                <a:latin typeface="+mn-ea"/>
                <a:ea typeface="+mn-ea"/>
                <a:cs typeface="+mn-cs"/>
              </a:rPr>
              <a:t>相容性微命令</a:t>
            </a:r>
            <a:r>
              <a:rPr kumimoji="0" lang="zh-CN" altLang="en-US" sz="2400" b="1" i="0" u="none" strike="noStrike" kern="1200" cap="none" spc="0" normalizeH="0" baseline="0" noProof="0" dirty="0">
                <a:ln>
                  <a:noFill/>
                </a:ln>
                <a:solidFill>
                  <a:srgbClr val="0000CC"/>
                </a:solidFill>
                <a:effectLst/>
                <a:uLnTx/>
                <a:uFillTx/>
                <a:latin typeface="+mn-ea"/>
                <a:ea typeface="+mn-ea"/>
                <a:cs typeface="+mn-cs"/>
              </a:rPr>
              <a:t>：</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在同一微周期中可以同时出现的微命令</a:t>
            </a:r>
            <a:r>
              <a:rPr kumimoji="0" lang="zh-CN" altLang="zh-CN" sz="2000" b="1"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mn-cs"/>
              </a:rPr>
              <a:t>。</a:t>
            </a:r>
            <a:endParaRPr kumimoji="0" lang="zh-CN" altLang="en-US" sz="2000" b="1"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3" name="矩形 2"/>
          <p:cNvSpPr/>
          <p:nvPr/>
        </p:nvSpPr>
        <p:spPr>
          <a:xfrm>
            <a:off x="323850" y="4033838"/>
            <a:ext cx="8670925" cy="2306320"/>
          </a:xfrm>
          <a:prstGeom prst="rect">
            <a:avLst/>
          </a:prstGeom>
        </p:spPr>
        <p:txBody>
          <a:bodyPr>
            <a:spAutoFit/>
          </a:bodyPr>
          <a:lstStyle/>
          <a:p>
            <a:pPr marL="0" marR="0" lvl="0" indent="0" algn="l" defTabSz="914400" rtl="0" eaLnBrk="1" fontAlgn="base" latinLnBrk="0" hangingPunct="1">
              <a:lnSpc>
                <a:spcPct val="120000"/>
              </a:lnSpc>
              <a:spcBef>
                <a:spcPts val="50"/>
              </a:spcBef>
              <a:spcAft>
                <a:spcPts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将微指令的微命令字段分成若干小字段，把相斥性微命令组合在同一字段中，而把相容性微命令组合在不同的字段中。每个字段独立编码，每种编码代表一个微命令，且各字段编码含义单独定义，与其他字段无关，这就称为</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分段直接编译法</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，或称为</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显式编码、单重定义编码</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117784"/>
                                        </p:tgtEl>
                                        <p:attrNameLst>
                                          <p:attrName>style.visibility</p:attrName>
                                        </p:attrNameLst>
                                      </p:cBhvr>
                                      <p:to>
                                        <p:strVal val="visible"/>
                                      </p:to>
                                    </p:set>
                                    <p:animEffect transition="in" filter="slide(fromRight)">
                                      <p:cBhvr>
                                        <p:cTn id="7" dur="500"/>
                                        <p:tgtEl>
                                          <p:spTgt spid="1177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84"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Text Box 2"/>
          <p:cNvSpPr txBox="1"/>
          <p:nvPr/>
        </p:nvSpPr>
        <p:spPr>
          <a:xfrm>
            <a:off x="0" y="5715000"/>
            <a:ext cx="3962400" cy="476250"/>
          </a:xfrm>
          <a:prstGeom prst="rect">
            <a:avLst/>
          </a:prstGeom>
          <a:noFill/>
          <a:ln w="12700">
            <a:noFill/>
          </a:ln>
        </p:spPr>
        <p:txBody>
          <a:bodyPr anchor="t" anchorCtr="0">
            <a:spAutoFit/>
          </a:bodyPr>
          <a:p>
            <a:pPr>
              <a:lnSpc>
                <a:spcPct val="70000"/>
              </a:lnSpc>
            </a:pPr>
            <a:r>
              <a:rPr lang="zh-CN" altLang="en-US" sz="3600" dirty="0">
                <a:latin typeface="黑体" panose="02010609060101010101" pitchFamily="49" charset="-122"/>
                <a:ea typeface="黑体" panose="02010609060101010101" pitchFamily="49" charset="-122"/>
              </a:rPr>
              <a:t>操作唯一；</a:t>
            </a:r>
            <a:endParaRPr lang="zh-CN" altLang="en-US" sz="3600" dirty="0">
              <a:solidFill>
                <a:schemeClr val="folHlink"/>
              </a:solidFill>
              <a:latin typeface="Times New Roman" panose="02020603050405020304" pitchFamily="18" charset="0"/>
              <a:ea typeface="黑体" panose="02010609060101010101" pitchFamily="49" charset="-122"/>
            </a:endParaRPr>
          </a:p>
        </p:txBody>
      </p:sp>
      <p:sp>
        <p:nvSpPr>
          <p:cNvPr id="118787" name="Text Box 3"/>
          <p:cNvSpPr txBox="1"/>
          <p:nvPr/>
        </p:nvSpPr>
        <p:spPr>
          <a:xfrm>
            <a:off x="0" y="228600"/>
            <a:ext cx="6248400" cy="1471613"/>
          </a:xfrm>
          <a:prstGeom prst="rect">
            <a:avLst/>
          </a:prstGeom>
          <a:noFill/>
          <a:ln w="12700">
            <a:noFill/>
          </a:ln>
        </p:spPr>
        <p:txBody>
          <a:bodyPr anchor="t" anchorCtr="0">
            <a:spAutoFit/>
          </a:bodyPr>
          <a:p>
            <a:pPr>
              <a:lnSpc>
                <a:spcPct val="60000"/>
              </a:lnSpc>
            </a:pPr>
            <a:r>
              <a:rPr lang="zh-CN" altLang="en-US" sz="3200" dirty="0">
                <a:solidFill>
                  <a:srgbClr val="CB0101"/>
                </a:solidFill>
                <a:latin typeface="黑体" panose="02010609060101010101" pitchFamily="49" charset="-122"/>
                <a:ea typeface="黑体" panose="02010609060101010101" pitchFamily="49" charset="-122"/>
              </a:rPr>
              <a:t>例：加法器</a:t>
            </a:r>
            <a:r>
              <a:rPr lang="en-US" altLang="zh-CN" sz="3200" dirty="0">
                <a:solidFill>
                  <a:srgbClr val="CB0101"/>
                </a:solidFill>
                <a:latin typeface="黑体" panose="02010609060101010101" pitchFamily="49" charset="-122"/>
                <a:ea typeface="黑体" panose="02010609060101010101" pitchFamily="49" charset="-122"/>
              </a:rPr>
              <a:t>A</a:t>
            </a:r>
            <a:r>
              <a:rPr lang="zh-CN" altLang="en-US" sz="3200" dirty="0">
                <a:solidFill>
                  <a:srgbClr val="CB0101"/>
                </a:solidFill>
                <a:latin typeface="黑体" panose="02010609060101010101" pitchFamily="49" charset="-122"/>
                <a:ea typeface="黑体" panose="02010609060101010101" pitchFamily="49" charset="-122"/>
              </a:rPr>
              <a:t>输入端的控制命令放</a:t>
            </a:r>
            <a:endParaRPr lang="zh-CN" altLang="en-US" sz="3200" dirty="0">
              <a:solidFill>
                <a:srgbClr val="CB0101"/>
              </a:solidFill>
              <a:latin typeface="黑体" panose="02010609060101010101" pitchFamily="49" charset="-122"/>
              <a:ea typeface="黑体" panose="02010609060101010101" pitchFamily="49" charset="-122"/>
            </a:endParaRPr>
          </a:p>
          <a:p>
            <a:pPr>
              <a:lnSpc>
                <a:spcPct val="60000"/>
              </a:lnSpc>
            </a:pPr>
            <a:r>
              <a:rPr lang="zh-CN" altLang="en-US" sz="3200" dirty="0">
                <a:solidFill>
                  <a:srgbClr val="C00000"/>
                </a:solidFill>
                <a:latin typeface="黑体" panose="02010609060101010101" pitchFamily="49" charset="-122"/>
                <a:ea typeface="黑体" panose="02010609060101010101" pitchFamily="49" charset="-122"/>
              </a:rPr>
              <a:t>在</a:t>
            </a:r>
            <a:r>
              <a:rPr lang="en-US" altLang="zh-CN" sz="3200" dirty="0">
                <a:solidFill>
                  <a:srgbClr val="3333FF"/>
                </a:solidFill>
                <a:latin typeface="黑体" panose="02010609060101010101" pitchFamily="49" charset="-122"/>
                <a:ea typeface="黑体" panose="02010609060101010101" pitchFamily="49" charset="-122"/>
              </a:rPr>
              <a:t>AI</a:t>
            </a:r>
            <a:r>
              <a:rPr lang="zh-CN" altLang="en-US" sz="3200" dirty="0">
                <a:solidFill>
                  <a:srgbClr val="CB0101"/>
                </a:solidFill>
                <a:latin typeface="黑体" panose="02010609060101010101" pitchFamily="49" charset="-122"/>
                <a:ea typeface="黑体" panose="02010609060101010101" pitchFamily="49" charset="-122"/>
              </a:rPr>
              <a:t>字段，</a:t>
            </a:r>
            <a:r>
              <a:rPr lang="en-US" altLang="zh-CN" sz="3200" dirty="0">
                <a:solidFill>
                  <a:srgbClr val="CB0101"/>
                </a:solidFill>
                <a:latin typeface="黑体" panose="02010609060101010101" pitchFamily="49" charset="-122"/>
                <a:ea typeface="黑体" panose="02010609060101010101" pitchFamily="49" charset="-122"/>
              </a:rPr>
              <a:t>B</a:t>
            </a:r>
            <a:r>
              <a:rPr lang="zh-CN" altLang="en-US" sz="3200" dirty="0">
                <a:solidFill>
                  <a:srgbClr val="CB0101"/>
                </a:solidFill>
                <a:latin typeface="黑体" panose="02010609060101010101" pitchFamily="49" charset="-122"/>
                <a:ea typeface="黑体" panose="02010609060101010101" pitchFamily="49" charset="-122"/>
              </a:rPr>
              <a:t>输入端的控制命令放</a:t>
            </a:r>
            <a:endParaRPr lang="en-US" altLang="zh-CN" sz="3200" dirty="0">
              <a:solidFill>
                <a:srgbClr val="CB0101"/>
              </a:solidFill>
              <a:latin typeface="黑体" panose="02010609060101010101" pitchFamily="49" charset="-122"/>
              <a:ea typeface="黑体" panose="02010609060101010101" pitchFamily="49" charset="-122"/>
            </a:endParaRPr>
          </a:p>
          <a:p>
            <a:pPr>
              <a:lnSpc>
                <a:spcPct val="60000"/>
              </a:lnSpc>
            </a:pPr>
            <a:r>
              <a:rPr lang="zh-CN" altLang="en-US" sz="3200" dirty="0">
                <a:solidFill>
                  <a:srgbClr val="CB0101"/>
                </a:solidFill>
                <a:latin typeface="黑体" panose="02010609060101010101" pitchFamily="49" charset="-122"/>
                <a:ea typeface="黑体" panose="02010609060101010101" pitchFamily="49" charset="-122"/>
              </a:rPr>
              <a:t>在</a:t>
            </a:r>
            <a:r>
              <a:rPr lang="en-US" altLang="zh-CN" sz="3200" dirty="0">
                <a:solidFill>
                  <a:srgbClr val="3333FF"/>
                </a:solidFill>
                <a:latin typeface="黑体" panose="02010609060101010101" pitchFamily="49" charset="-122"/>
                <a:ea typeface="黑体" panose="02010609060101010101" pitchFamily="49" charset="-122"/>
              </a:rPr>
              <a:t>BI</a:t>
            </a:r>
            <a:r>
              <a:rPr lang="zh-CN" altLang="en-US" sz="3200" dirty="0">
                <a:solidFill>
                  <a:srgbClr val="CB0101"/>
                </a:solidFill>
                <a:latin typeface="黑体" panose="02010609060101010101" pitchFamily="49" charset="-122"/>
                <a:ea typeface="黑体" panose="02010609060101010101" pitchFamily="49" charset="-122"/>
              </a:rPr>
              <a:t>字段。</a:t>
            </a:r>
            <a:endParaRPr lang="zh-CN" altLang="en-US" sz="3200" dirty="0">
              <a:solidFill>
                <a:srgbClr val="CB0101"/>
              </a:solidFill>
              <a:latin typeface="Times New Roman" panose="02020603050405020304" pitchFamily="18" charset="0"/>
              <a:ea typeface="黑体" panose="02010609060101010101" pitchFamily="49" charset="-122"/>
            </a:endParaRPr>
          </a:p>
        </p:txBody>
      </p:sp>
      <p:grpSp>
        <p:nvGrpSpPr>
          <p:cNvPr id="13316" name="Group 4"/>
          <p:cNvGrpSpPr/>
          <p:nvPr/>
        </p:nvGrpSpPr>
        <p:grpSpPr>
          <a:xfrm>
            <a:off x="6248400" y="249238"/>
            <a:ext cx="2895600" cy="2722562"/>
            <a:chOff x="3744" y="1344"/>
            <a:chExt cx="1824" cy="1715"/>
          </a:xfrm>
        </p:grpSpPr>
        <p:sp>
          <p:nvSpPr>
            <p:cNvPr id="13317" name="Text Box 5"/>
            <p:cNvSpPr txBox="1"/>
            <p:nvPr/>
          </p:nvSpPr>
          <p:spPr>
            <a:xfrm>
              <a:off x="3840" y="1344"/>
              <a:ext cx="1392" cy="351"/>
            </a:xfrm>
            <a:prstGeom prst="rect">
              <a:avLst/>
            </a:prstGeom>
            <a:solidFill>
              <a:schemeClr val="accent1"/>
            </a:solidFill>
            <a:ln w="38100" cap="sq" cmpd="sng">
              <a:solidFill>
                <a:schemeClr val="tx1"/>
              </a:solidFill>
              <a:prstDash val="solid"/>
              <a:miter/>
              <a:headEnd type="none" w="sm" len="sm"/>
              <a:tailEnd type="none" w="sm" len="sm"/>
            </a:ln>
          </p:spPr>
          <p:txBody>
            <a:bodyPr anchor="t" anchorCtr="0">
              <a:spAutoFit/>
            </a:bodyPr>
            <a:p>
              <a:r>
                <a:rPr lang="en-US" altLang="zh-CN" sz="2800" dirty="0">
                  <a:solidFill>
                    <a:schemeClr val="bg2"/>
                  </a:solidFill>
                  <a:latin typeface="Times New Roman" panose="02020603050405020304" pitchFamily="18" charset="0"/>
                  <a:ea typeface="黑体" panose="02010609060101010101" pitchFamily="49" charset="-122"/>
                </a:rPr>
                <a:t>     </a:t>
              </a:r>
              <a:r>
                <a:rPr lang="zh-CN" altLang="en-US" sz="2800" dirty="0">
                  <a:solidFill>
                    <a:srgbClr val="3333FF"/>
                  </a:solidFill>
                  <a:latin typeface="Times New Roman" panose="02020603050405020304" pitchFamily="18" charset="0"/>
                  <a:ea typeface="黑体" panose="02010609060101010101" pitchFamily="49" charset="-122"/>
                </a:rPr>
                <a:t>加法器</a:t>
              </a:r>
              <a:endParaRPr lang="zh-CN" altLang="en-US" sz="2800" dirty="0">
                <a:solidFill>
                  <a:srgbClr val="3333FF"/>
                </a:solidFill>
                <a:latin typeface="Times New Roman" panose="02020603050405020304" pitchFamily="18" charset="0"/>
                <a:ea typeface="黑体" panose="02010609060101010101" pitchFamily="49" charset="-122"/>
              </a:endParaRPr>
            </a:p>
          </p:txBody>
        </p:sp>
        <p:grpSp>
          <p:nvGrpSpPr>
            <p:cNvPr id="13318" name="Group 6"/>
            <p:cNvGrpSpPr/>
            <p:nvPr/>
          </p:nvGrpSpPr>
          <p:grpSpPr>
            <a:xfrm>
              <a:off x="3744" y="1872"/>
              <a:ext cx="768" cy="624"/>
              <a:chOff x="3936" y="2112"/>
              <a:chExt cx="576" cy="624"/>
            </a:xfrm>
          </p:grpSpPr>
          <p:sp>
            <p:nvSpPr>
              <p:cNvPr id="13319" name="Text Box 7"/>
              <p:cNvSpPr txBox="1"/>
              <p:nvPr/>
            </p:nvSpPr>
            <p:spPr>
              <a:xfrm>
                <a:off x="3936" y="2112"/>
                <a:ext cx="576" cy="351"/>
              </a:xfrm>
              <a:prstGeom prst="rect">
                <a:avLst/>
              </a:prstGeom>
              <a:solidFill>
                <a:schemeClr val="accent1"/>
              </a:solidFill>
              <a:ln w="38100" cap="sq" cmpd="sng">
                <a:solidFill>
                  <a:schemeClr val="tx1"/>
                </a:solidFill>
                <a:prstDash val="solid"/>
                <a:miter/>
                <a:headEnd type="none" w="sm" len="sm"/>
                <a:tailEnd type="none" w="sm" len="sm"/>
              </a:ln>
            </p:spPr>
            <p:txBody>
              <a:bodyPr anchor="t" anchorCtr="0">
                <a:spAutoFit/>
              </a:bodyPr>
              <a:p>
                <a:r>
                  <a:rPr lang="en-US" altLang="zh-CN" sz="2800" dirty="0">
                    <a:solidFill>
                      <a:srgbClr val="3333FF"/>
                    </a:solidFill>
                    <a:latin typeface="Times New Roman" panose="02020603050405020304" pitchFamily="18" charset="0"/>
                    <a:ea typeface="宋体" panose="02010600030101010101" pitchFamily="2" charset="-122"/>
                  </a:rPr>
                  <a:t>    A</a:t>
                </a:r>
                <a:endParaRPr lang="en-US" altLang="zh-CN" sz="2800" dirty="0">
                  <a:solidFill>
                    <a:srgbClr val="3333FF"/>
                  </a:solidFill>
                  <a:latin typeface="Times New Roman" panose="02020603050405020304" pitchFamily="18" charset="0"/>
                  <a:ea typeface="宋体" panose="02010600030101010101" pitchFamily="2" charset="-122"/>
                </a:endParaRPr>
              </a:p>
            </p:txBody>
          </p:sp>
          <p:sp>
            <p:nvSpPr>
              <p:cNvPr id="13320" name="Line 8"/>
              <p:cNvSpPr/>
              <p:nvPr/>
            </p:nvSpPr>
            <p:spPr>
              <a:xfrm>
                <a:off x="4032" y="2448"/>
                <a:ext cx="0" cy="288"/>
              </a:xfrm>
              <a:prstGeom prst="line">
                <a:avLst/>
              </a:prstGeom>
              <a:ln w="28575" cap="sq" cmpd="sng">
                <a:solidFill>
                  <a:schemeClr val="tx1"/>
                </a:solidFill>
                <a:prstDash val="solid"/>
                <a:round/>
                <a:headEnd type="triangle" w="med" len="med"/>
                <a:tailEnd type="none" w="med" len="med"/>
              </a:ln>
            </p:spPr>
          </p:sp>
          <p:sp>
            <p:nvSpPr>
              <p:cNvPr id="13321" name="Line 9"/>
              <p:cNvSpPr/>
              <p:nvPr/>
            </p:nvSpPr>
            <p:spPr>
              <a:xfrm>
                <a:off x="4416" y="2448"/>
                <a:ext cx="0" cy="288"/>
              </a:xfrm>
              <a:prstGeom prst="line">
                <a:avLst/>
              </a:prstGeom>
              <a:ln w="28575" cap="sq" cmpd="sng">
                <a:solidFill>
                  <a:schemeClr val="tx1"/>
                </a:solidFill>
                <a:prstDash val="solid"/>
                <a:round/>
                <a:headEnd type="triangle" w="med" len="med"/>
                <a:tailEnd type="none" w="med" len="med"/>
              </a:ln>
            </p:spPr>
          </p:sp>
          <p:sp>
            <p:nvSpPr>
              <p:cNvPr id="13322" name="Line 10"/>
              <p:cNvSpPr/>
              <p:nvPr/>
            </p:nvSpPr>
            <p:spPr>
              <a:xfrm>
                <a:off x="4080" y="2640"/>
                <a:ext cx="240" cy="0"/>
              </a:xfrm>
              <a:prstGeom prst="line">
                <a:avLst/>
              </a:prstGeom>
              <a:ln w="12700" cap="flat" cmpd="sng">
                <a:solidFill>
                  <a:schemeClr val="tx1"/>
                </a:solidFill>
                <a:prstDash val="sysDot"/>
                <a:round/>
                <a:headEnd type="none" w="sm" len="sm"/>
                <a:tailEnd type="none" w="sm" len="sm"/>
              </a:ln>
            </p:spPr>
          </p:sp>
        </p:grpSp>
        <p:grpSp>
          <p:nvGrpSpPr>
            <p:cNvPr id="13323" name="Group 11"/>
            <p:cNvGrpSpPr/>
            <p:nvPr/>
          </p:nvGrpSpPr>
          <p:grpSpPr>
            <a:xfrm>
              <a:off x="4656" y="1872"/>
              <a:ext cx="720" cy="624"/>
              <a:chOff x="3936" y="2112"/>
              <a:chExt cx="576" cy="624"/>
            </a:xfrm>
          </p:grpSpPr>
          <p:sp>
            <p:nvSpPr>
              <p:cNvPr id="13324" name="Text Box 12"/>
              <p:cNvSpPr txBox="1"/>
              <p:nvPr/>
            </p:nvSpPr>
            <p:spPr>
              <a:xfrm>
                <a:off x="3936" y="2112"/>
                <a:ext cx="576" cy="351"/>
              </a:xfrm>
              <a:prstGeom prst="rect">
                <a:avLst/>
              </a:prstGeom>
              <a:solidFill>
                <a:schemeClr val="accent1"/>
              </a:solidFill>
              <a:ln w="38100" cap="sq" cmpd="sng">
                <a:solidFill>
                  <a:schemeClr val="tx1"/>
                </a:solidFill>
                <a:prstDash val="solid"/>
                <a:miter/>
                <a:headEnd type="none" w="sm" len="sm"/>
                <a:tailEnd type="none" w="sm" len="sm"/>
              </a:ln>
            </p:spPr>
            <p:txBody>
              <a:bodyPr anchor="t" anchorCtr="0">
                <a:spAutoFit/>
              </a:bodyPr>
              <a:p>
                <a:r>
                  <a:rPr lang="en-US" altLang="zh-CN" sz="2800" dirty="0">
                    <a:solidFill>
                      <a:schemeClr val="bg2"/>
                    </a:solidFill>
                    <a:latin typeface="Times New Roman" panose="02020603050405020304" pitchFamily="18" charset="0"/>
                    <a:ea typeface="宋体" panose="02010600030101010101" pitchFamily="2" charset="-122"/>
                  </a:rPr>
                  <a:t>    </a:t>
                </a:r>
                <a:r>
                  <a:rPr lang="en-US" altLang="zh-CN" sz="2800" dirty="0">
                    <a:solidFill>
                      <a:srgbClr val="3333FF"/>
                    </a:solidFill>
                    <a:latin typeface="Times New Roman" panose="02020603050405020304" pitchFamily="18" charset="0"/>
                    <a:ea typeface="宋体" panose="02010600030101010101" pitchFamily="2" charset="-122"/>
                  </a:rPr>
                  <a:t>B</a:t>
                </a:r>
                <a:endParaRPr lang="en-US" altLang="zh-CN" sz="2800" dirty="0">
                  <a:solidFill>
                    <a:srgbClr val="3333FF"/>
                  </a:solidFill>
                  <a:latin typeface="Times New Roman" panose="02020603050405020304" pitchFamily="18" charset="0"/>
                  <a:ea typeface="宋体" panose="02010600030101010101" pitchFamily="2" charset="-122"/>
                </a:endParaRPr>
              </a:p>
            </p:txBody>
          </p:sp>
          <p:sp>
            <p:nvSpPr>
              <p:cNvPr id="13325" name="Line 13"/>
              <p:cNvSpPr/>
              <p:nvPr/>
            </p:nvSpPr>
            <p:spPr>
              <a:xfrm>
                <a:off x="4032" y="2448"/>
                <a:ext cx="0" cy="288"/>
              </a:xfrm>
              <a:prstGeom prst="line">
                <a:avLst/>
              </a:prstGeom>
              <a:ln w="28575" cap="sq" cmpd="sng">
                <a:solidFill>
                  <a:schemeClr val="tx1"/>
                </a:solidFill>
                <a:prstDash val="solid"/>
                <a:round/>
                <a:headEnd type="triangle" w="med" len="med"/>
                <a:tailEnd type="none" w="med" len="med"/>
              </a:ln>
            </p:spPr>
          </p:sp>
          <p:sp>
            <p:nvSpPr>
              <p:cNvPr id="13326" name="Line 14"/>
              <p:cNvSpPr/>
              <p:nvPr/>
            </p:nvSpPr>
            <p:spPr>
              <a:xfrm>
                <a:off x="4416" y="2448"/>
                <a:ext cx="0" cy="288"/>
              </a:xfrm>
              <a:prstGeom prst="line">
                <a:avLst/>
              </a:prstGeom>
              <a:ln w="28575" cap="sq" cmpd="sng">
                <a:solidFill>
                  <a:schemeClr val="tx1"/>
                </a:solidFill>
                <a:prstDash val="solid"/>
                <a:round/>
                <a:headEnd type="triangle" w="med" len="med"/>
                <a:tailEnd type="none" w="med" len="med"/>
              </a:ln>
            </p:spPr>
          </p:sp>
          <p:sp>
            <p:nvSpPr>
              <p:cNvPr id="13327" name="Line 15"/>
              <p:cNvSpPr/>
              <p:nvPr/>
            </p:nvSpPr>
            <p:spPr>
              <a:xfrm>
                <a:off x="4080" y="2640"/>
                <a:ext cx="240" cy="0"/>
              </a:xfrm>
              <a:prstGeom prst="line">
                <a:avLst/>
              </a:prstGeom>
              <a:ln w="12700" cap="flat" cmpd="sng">
                <a:solidFill>
                  <a:schemeClr val="tx1"/>
                </a:solidFill>
                <a:prstDash val="sysDot"/>
                <a:round/>
                <a:headEnd type="none" w="sm" len="sm"/>
                <a:tailEnd type="none" w="sm" len="sm"/>
              </a:ln>
            </p:spPr>
          </p:sp>
        </p:grpSp>
        <p:sp>
          <p:nvSpPr>
            <p:cNvPr id="13328" name="Line 16"/>
            <p:cNvSpPr/>
            <p:nvPr/>
          </p:nvSpPr>
          <p:spPr>
            <a:xfrm flipV="1">
              <a:off x="4128" y="1680"/>
              <a:ext cx="0" cy="192"/>
            </a:xfrm>
            <a:prstGeom prst="line">
              <a:avLst/>
            </a:prstGeom>
            <a:ln w="28575" cap="sq" cmpd="sng">
              <a:solidFill>
                <a:schemeClr val="tx1"/>
              </a:solidFill>
              <a:prstDash val="solid"/>
              <a:round/>
              <a:headEnd type="none" w="sm" len="sm"/>
              <a:tailEnd type="triangle" w="med" len="med"/>
            </a:ln>
          </p:spPr>
        </p:sp>
        <p:sp>
          <p:nvSpPr>
            <p:cNvPr id="13329" name="Line 17"/>
            <p:cNvSpPr/>
            <p:nvPr/>
          </p:nvSpPr>
          <p:spPr>
            <a:xfrm flipV="1">
              <a:off x="4992" y="1680"/>
              <a:ext cx="0" cy="192"/>
            </a:xfrm>
            <a:prstGeom prst="line">
              <a:avLst/>
            </a:prstGeom>
            <a:ln w="28575" cap="sq" cmpd="sng">
              <a:solidFill>
                <a:schemeClr val="tx1"/>
              </a:solidFill>
              <a:prstDash val="solid"/>
              <a:round/>
              <a:headEnd type="none" w="sm" len="sm"/>
              <a:tailEnd type="triangle" w="med" len="med"/>
            </a:ln>
          </p:spPr>
        </p:sp>
        <p:sp>
          <p:nvSpPr>
            <p:cNvPr id="13330" name="Text Box 18"/>
            <p:cNvSpPr txBox="1"/>
            <p:nvPr/>
          </p:nvSpPr>
          <p:spPr>
            <a:xfrm>
              <a:off x="3840" y="2544"/>
              <a:ext cx="864" cy="515"/>
            </a:xfrm>
            <a:prstGeom prst="rect">
              <a:avLst/>
            </a:prstGeom>
            <a:noFill/>
            <a:ln w="12700">
              <a:noFill/>
            </a:ln>
          </p:spPr>
          <p:txBody>
            <a:bodyPr anchor="t" anchorCtr="0">
              <a:spAutoFit/>
            </a:bodyPr>
            <a:p>
              <a:pPr>
                <a:lnSpc>
                  <a:spcPct val="60000"/>
                </a:lnSpc>
              </a:pPr>
              <a:r>
                <a:rPr lang="en-US" altLang="zh-CN" sz="2800" dirty="0">
                  <a:latin typeface="Times New Roman" panose="02020603050405020304" pitchFamily="18" charset="0"/>
                  <a:ea typeface="宋体" panose="02010600030101010101" pitchFamily="2" charset="-122"/>
                </a:rPr>
                <a:t>R</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C</a:t>
              </a:r>
              <a:endParaRPr lang="en-US" altLang="zh-CN" sz="2800" dirty="0">
                <a:latin typeface="Times New Roman" panose="02020603050405020304" pitchFamily="18" charset="0"/>
                <a:ea typeface="宋体" panose="02010600030101010101" pitchFamily="2" charset="-122"/>
              </a:endParaRPr>
            </a:p>
            <a:p>
              <a:pPr>
                <a:lnSpc>
                  <a:spcPct val="60000"/>
                </a:lnSpc>
              </a:pPr>
              <a:r>
                <a:rPr lang="en-US" altLang="zh-CN" sz="2800" dirty="0">
                  <a:latin typeface="Times New Roman" panose="02020603050405020304" pitchFamily="18" charset="0"/>
                  <a:ea typeface="宋体" panose="02010600030101010101" pitchFamily="2" charset="-122"/>
                </a:rPr>
                <a:t>D</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E</a:t>
              </a:r>
              <a:endParaRPr lang="en-US" altLang="zh-CN" sz="2800" dirty="0">
                <a:latin typeface="Times New Roman" panose="02020603050405020304" pitchFamily="18" charset="0"/>
                <a:ea typeface="宋体" panose="02010600030101010101" pitchFamily="2" charset="-122"/>
              </a:endParaRPr>
            </a:p>
          </p:txBody>
        </p:sp>
        <p:sp>
          <p:nvSpPr>
            <p:cNvPr id="13331" name="Text Box 19"/>
            <p:cNvSpPr txBox="1"/>
            <p:nvPr/>
          </p:nvSpPr>
          <p:spPr>
            <a:xfrm>
              <a:off x="4752" y="2544"/>
              <a:ext cx="816" cy="515"/>
            </a:xfrm>
            <a:prstGeom prst="rect">
              <a:avLst/>
            </a:prstGeom>
            <a:noFill/>
            <a:ln w="12700">
              <a:noFill/>
            </a:ln>
          </p:spPr>
          <p:txBody>
            <a:bodyPr anchor="t" anchorCtr="0">
              <a:spAutoFit/>
            </a:bodyPr>
            <a:p>
              <a:pPr>
                <a:lnSpc>
                  <a:spcPct val="60000"/>
                </a:lnSpc>
              </a:pPr>
              <a:r>
                <a:rPr lang="en-US" altLang="zh-CN" sz="2800" dirty="0">
                  <a:latin typeface="Times New Roman" panose="02020603050405020304" pitchFamily="18" charset="0"/>
                  <a:ea typeface="宋体" panose="02010600030101010101" pitchFamily="2" charset="-122"/>
                </a:rPr>
                <a:t>R</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C</a:t>
              </a:r>
              <a:endParaRPr lang="en-US" altLang="zh-CN" sz="2800" dirty="0">
                <a:latin typeface="Times New Roman" panose="02020603050405020304" pitchFamily="18" charset="0"/>
                <a:ea typeface="宋体" panose="02010600030101010101" pitchFamily="2" charset="-122"/>
              </a:endParaRPr>
            </a:p>
            <a:p>
              <a:pPr>
                <a:lnSpc>
                  <a:spcPct val="60000"/>
                </a:lnSpc>
              </a:pPr>
              <a:r>
                <a:rPr lang="en-US" altLang="zh-CN" sz="2800" dirty="0">
                  <a:latin typeface="Times New Roman" panose="02020603050405020304" pitchFamily="18" charset="0"/>
                  <a:ea typeface="宋体" panose="02010600030101010101" pitchFamily="2" charset="-122"/>
                </a:rPr>
                <a:t>D</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F</a:t>
              </a:r>
              <a:endParaRPr lang="en-US" altLang="zh-CN" sz="2800" dirty="0">
                <a:latin typeface="Times New Roman" panose="02020603050405020304" pitchFamily="18" charset="0"/>
                <a:ea typeface="宋体" panose="02010600030101010101" pitchFamily="2" charset="-122"/>
              </a:endParaRPr>
            </a:p>
          </p:txBody>
        </p:sp>
      </p:grpSp>
      <p:sp>
        <p:nvSpPr>
          <p:cNvPr id="13333" name="Text Box 21"/>
          <p:cNvSpPr txBox="1"/>
          <p:nvPr/>
        </p:nvSpPr>
        <p:spPr>
          <a:xfrm>
            <a:off x="914400" y="3200400"/>
            <a:ext cx="3429000" cy="384175"/>
          </a:xfrm>
          <a:prstGeom prst="rect">
            <a:avLst/>
          </a:prstGeom>
          <a:noFill/>
          <a:ln w="12700">
            <a:noFill/>
          </a:ln>
        </p:spPr>
        <p:txBody>
          <a:bodyPr anchor="t" anchorCtr="0">
            <a:spAutoFit/>
          </a:bodyPr>
          <a:p>
            <a:pPr>
              <a:lnSpc>
                <a:spcPct val="60000"/>
              </a:lnSpc>
            </a:pPr>
            <a:r>
              <a:rPr lang="en-US" altLang="zh-CN" sz="3200" dirty="0">
                <a:solidFill>
                  <a:srgbClr val="CB0101"/>
                </a:solidFill>
                <a:latin typeface="黑体" panose="02010609060101010101" pitchFamily="49" charset="-122"/>
                <a:ea typeface="黑体" panose="02010609060101010101" pitchFamily="49" charset="-122"/>
              </a:rPr>
              <a:t>000  </a:t>
            </a:r>
            <a:r>
              <a:rPr lang="zh-CN" altLang="en-US" sz="3200" dirty="0">
                <a:solidFill>
                  <a:srgbClr val="CB0101"/>
                </a:solidFill>
                <a:latin typeface="黑体" panose="02010609060101010101" pitchFamily="49" charset="-122"/>
                <a:ea typeface="黑体" panose="02010609060101010101" pitchFamily="49" charset="-122"/>
              </a:rPr>
              <a:t>不发命令</a:t>
            </a:r>
            <a:endParaRPr lang="zh-CN" altLang="en-US" sz="3200" dirty="0">
              <a:solidFill>
                <a:srgbClr val="CB0101"/>
              </a:solidFill>
              <a:latin typeface="黑体" panose="02010609060101010101" pitchFamily="49" charset="-122"/>
              <a:ea typeface="黑体" panose="02010609060101010101" pitchFamily="49" charset="-122"/>
            </a:endParaRPr>
          </a:p>
        </p:txBody>
      </p:sp>
      <p:grpSp>
        <p:nvGrpSpPr>
          <p:cNvPr id="13334" name="Group 22"/>
          <p:cNvGrpSpPr/>
          <p:nvPr/>
        </p:nvGrpSpPr>
        <p:grpSpPr>
          <a:xfrm rot="0">
            <a:off x="914400" y="4114800"/>
            <a:ext cx="2971800" cy="384175"/>
            <a:chOff x="1008" y="3120"/>
            <a:chExt cx="1872" cy="242"/>
          </a:xfrm>
        </p:grpSpPr>
        <p:sp>
          <p:nvSpPr>
            <p:cNvPr id="13335" name="Text Box 23"/>
            <p:cNvSpPr txBox="1"/>
            <p:nvPr/>
          </p:nvSpPr>
          <p:spPr>
            <a:xfrm>
              <a:off x="1008" y="3120"/>
              <a:ext cx="1872" cy="242"/>
            </a:xfrm>
            <a:prstGeom prst="rect">
              <a:avLst/>
            </a:prstGeom>
            <a:noFill/>
            <a:ln w="12700">
              <a:noFill/>
            </a:ln>
          </p:spPr>
          <p:txBody>
            <a:bodyPr anchor="t" anchorCtr="0">
              <a:spAutoFit/>
            </a:bodyPr>
            <a:p>
              <a:pPr>
                <a:lnSpc>
                  <a:spcPct val="60000"/>
                </a:lnSpc>
              </a:pPr>
              <a:r>
                <a:rPr lang="en-US" altLang="zh-CN" sz="3200" dirty="0">
                  <a:solidFill>
                    <a:schemeClr val="folHlink"/>
                  </a:solidFill>
                  <a:latin typeface="黑体" panose="02010609060101010101" pitchFamily="49" charset="-122"/>
                  <a:ea typeface="黑体" panose="02010609060101010101" pitchFamily="49" charset="-122"/>
                </a:rPr>
                <a:t>010  C   A</a:t>
              </a:r>
              <a:endParaRPr lang="en-US" altLang="zh-CN" sz="3200" dirty="0">
                <a:solidFill>
                  <a:schemeClr val="folHlink"/>
                </a:solidFill>
                <a:latin typeface="黑体" panose="02010609060101010101" pitchFamily="49" charset="-122"/>
                <a:ea typeface="黑体" panose="02010609060101010101" pitchFamily="49" charset="-122"/>
              </a:endParaRPr>
            </a:p>
          </p:txBody>
        </p:sp>
        <p:sp>
          <p:nvSpPr>
            <p:cNvPr id="13336" name="Line 24"/>
            <p:cNvSpPr/>
            <p:nvPr/>
          </p:nvSpPr>
          <p:spPr>
            <a:xfrm>
              <a:off x="1872" y="3216"/>
              <a:ext cx="288" cy="0"/>
            </a:xfrm>
            <a:prstGeom prst="line">
              <a:avLst/>
            </a:prstGeom>
            <a:ln w="28575" cap="sq" cmpd="sng">
              <a:solidFill>
                <a:schemeClr val="folHlink"/>
              </a:solidFill>
              <a:prstDash val="solid"/>
              <a:round/>
              <a:headEnd type="none" w="sm" len="sm"/>
              <a:tailEnd type="triangle" w="med" len="med"/>
            </a:ln>
          </p:spPr>
        </p:sp>
      </p:grpSp>
      <p:grpSp>
        <p:nvGrpSpPr>
          <p:cNvPr id="13337" name="Group 25"/>
          <p:cNvGrpSpPr/>
          <p:nvPr/>
        </p:nvGrpSpPr>
        <p:grpSpPr>
          <a:xfrm rot="0">
            <a:off x="914400" y="5029200"/>
            <a:ext cx="2971800" cy="384175"/>
            <a:chOff x="1008" y="3696"/>
            <a:chExt cx="1872" cy="242"/>
          </a:xfrm>
        </p:grpSpPr>
        <p:sp>
          <p:nvSpPr>
            <p:cNvPr id="13338" name="Text Box 26"/>
            <p:cNvSpPr txBox="1"/>
            <p:nvPr/>
          </p:nvSpPr>
          <p:spPr>
            <a:xfrm>
              <a:off x="1008" y="3696"/>
              <a:ext cx="1872" cy="242"/>
            </a:xfrm>
            <a:prstGeom prst="rect">
              <a:avLst/>
            </a:prstGeom>
            <a:noFill/>
            <a:ln w="12700">
              <a:noFill/>
            </a:ln>
          </p:spPr>
          <p:txBody>
            <a:bodyPr anchor="t" anchorCtr="0">
              <a:spAutoFit/>
            </a:bodyPr>
            <a:p>
              <a:pPr>
                <a:lnSpc>
                  <a:spcPct val="60000"/>
                </a:lnSpc>
              </a:pPr>
              <a:r>
                <a:rPr lang="en-US" altLang="zh-CN" sz="3200" dirty="0">
                  <a:solidFill>
                    <a:srgbClr val="CB0101"/>
                  </a:solidFill>
                  <a:latin typeface="黑体" panose="02010609060101010101" pitchFamily="49" charset="-122"/>
                  <a:ea typeface="黑体" panose="02010609060101010101" pitchFamily="49" charset="-122"/>
                </a:rPr>
                <a:t>100  E   A</a:t>
              </a:r>
              <a:endParaRPr lang="en-US" altLang="zh-CN" sz="3200" dirty="0">
                <a:solidFill>
                  <a:srgbClr val="CB0101"/>
                </a:solidFill>
                <a:latin typeface="黑体" panose="02010609060101010101" pitchFamily="49" charset="-122"/>
                <a:ea typeface="黑体" panose="02010609060101010101" pitchFamily="49" charset="-122"/>
              </a:endParaRPr>
            </a:p>
          </p:txBody>
        </p:sp>
        <p:sp>
          <p:nvSpPr>
            <p:cNvPr id="13339" name="Line 27"/>
            <p:cNvSpPr/>
            <p:nvPr/>
          </p:nvSpPr>
          <p:spPr>
            <a:xfrm>
              <a:off x="1872" y="3792"/>
              <a:ext cx="288" cy="0"/>
            </a:xfrm>
            <a:prstGeom prst="line">
              <a:avLst/>
            </a:prstGeom>
            <a:ln w="28575" cap="sq" cmpd="sng">
              <a:gradFill>
                <a:gsLst>
                  <a:gs pos="0">
                    <a:srgbClr val="E30000"/>
                  </a:gs>
                  <a:gs pos="100000">
                    <a:srgbClr val="760303"/>
                  </a:gs>
                </a:gsLst>
              </a:gradFill>
              <a:prstDash val="solid"/>
              <a:round/>
              <a:headEnd type="none" w="sm" len="sm"/>
              <a:tailEnd type="triangle" w="med" len="med"/>
            </a:ln>
          </p:spPr>
        </p:sp>
      </p:grpSp>
      <p:grpSp>
        <p:nvGrpSpPr>
          <p:cNvPr id="13340" name="Group 28"/>
          <p:cNvGrpSpPr/>
          <p:nvPr/>
        </p:nvGrpSpPr>
        <p:grpSpPr>
          <a:xfrm rot="0">
            <a:off x="914400" y="3659505"/>
            <a:ext cx="2962275" cy="385763"/>
            <a:chOff x="1014" y="2806"/>
            <a:chExt cx="1866" cy="243"/>
          </a:xfrm>
        </p:grpSpPr>
        <p:sp>
          <p:nvSpPr>
            <p:cNvPr id="13341" name="Line 29"/>
            <p:cNvSpPr/>
            <p:nvPr/>
          </p:nvSpPr>
          <p:spPr>
            <a:xfrm>
              <a:off x="1872" y="2928"/>
              <a:ext cx="288" cy="0"/>
            </a:xfrm>
            <a:prstGeom prst="line">
              <a:avLst/>
            </a:prstGeom>
            <a:ln w="28575" cap="sq" cmpd="sng">
              <a:solidFill>
                <a:srgbClr val="C00000"/>
              </a:solidFill>
              <a:prstDash val="solid"/>
              <a:round/>
              <a:headEnd type="none" w="sm" len="sm"/>
              <a:tailEnd type="triangle" w="med" len="med"/>
            </a:ln>
          </p:spPr>
        </p:sp>
        <p:sp>
          <p:nvSpPr>
            <p:cNvPr id="13342" name="Text Box 30"/>
            <p:cNvSpPr txBox="1"/>
            <p:nvPr/>
          </p:nvSpPr>
          <p:spPr>
            <a:xfrm>
              <a:off x="1014" y="2806"/>
              <a:ext cx="1866" cy="243"/>
            </a:xfrm>
            <a:prstGeom prst="rect">
              <a:avLst/>
            </a:prstGeom>
            <a:noFill/>
            <a:ln w="12700">
              <a:noFill/>
            </a:ln>
          </p:spPr>
          <p:txBody>
            <a:bodyPr wrap="square" anchor="t" anchorCtr="0">
              <a:spAutoFit/>
            </a:bodyPr>
            <a:p>
              <a:pPr>
                <a:lnSpc>
                  <a:spcPct val="60000"/>
                </a:lnSpc>
              </a:pPr>
              <a:r>
                <a:rPr lang="en-US" altLang="zh-CN" sz="3200" dirty="0">
                  <a:solidFill>
                    <a:srgbClr val="CB0101"/>
                  </a:solidFill>
                  <a:latin typeface="黑体" panose="02010609060101010101" pitchFamily="49" charset="-122"/>
                  <a:ea typeface="黑体" panose="02010609060101010101" pitchFamily="49" charset="-122"/>
                </a:rPr>
                <a:t>001  R</a:t>
              </a:r>
              <a:r>
                <a:rPr lang="en-US" altLang="zh-CN" sz="3200" dirty="0">
                  <a:solidFill>
                    <a:srgbClr val="C00000"/>
                  </a:solidFill>
                  <a:latin typeface="黑体" panose="02010609060101010101" pitchFamily="49" charset="-122"/>
                  <a:ea typeface="黑体" panose="02010609060101010101" pitchFamily="49" charset="-122"/>
                </a:rPr>
                <a:t>   </a:t>
              </a:r>
              <a:r>
                <a:rPr lang="en-US" altLang="zh-CN" sz="3200" dirty="0">
                  <a:solidFill>
                    <a:srgbClr val="CB0101"/>
                  </a:solidFill>
                  <a:latin typeface="黑体" panose="02010609060101010101" pitchFamily="49" charset="-122"/>
                  <a:ea typeface="黑体" panose="02010609060101010101" pitchFamily="49" charset="-122"/>
                </a:rPr>
                <a:t>A</a:t>
              </a:r>
              <a:endParaRPr lang="en-US" altLang="zh-CN" sz="3200" dirty="0">
                <a:solidFill>
                  <a:srgbClr val="CB0101"/>
                </a:solidFill>
                <a:latin typeface="黑体" panose="02010609060101010101" pitchFamily="49" charset="-122"/>
                <a:ea typeface="黑体" panose="02010609060101010101" pitchFamily="49" charset="-122"/>
              </a:endParaRPr>
            </a:p>
          </p:txBody>
        </p:sp>
      </p:grpSp>
      <p:grpSp>
        <p:nvGrpSpPr>
          <p:cNvPr id="13343" name="Group 31"/>
          <p:cNvGrpSpPr/>
          <p:nvPr/>
        </p:nvGrpSpPr>
        <p:grpSpPr>
          <a:xfrm rot="0">
            <a:off x="914400" y="4572000"/>
            <a:ext cx="2971800" cy="384175"/>
            <a:chOff x="1008" y="3408"/>
            <a:chExt cx="1872" cy="242"/>
          </a:xfrm>
        </p:grpSpPr>
        <p:sp>
          <p:nvSpPr>
            <p:cNvPr id="13344" name="Text Box 32"/>
            <p:cNvSpPr txBox="1"/>
            <p:nvPr/>
          </p:nvSpPr>
          <p:spPr>
            <a:xfrm>
              <a:off x="1008" y="3408"/>
              <a:ext cx="1872" cy="242"/>
            </a:xfrm>
            <a:prstGeom prst="rect">
              <a:avLst/>
            </a:prstGeom>
            <a:noFill/>
            <a:ln w="12700">
              <a:noFill/>
            </a:ln>
          </p:spPr>
          <p:txBody>
            <a:bodyPr anchor="t" anchorCtr="0">
              <a:spAutoFit/>
            </a:bodyPr>
            <a:p>
              <a:pPr>
                <a:lnSpc>
                  <a:spcPct val="60000"/>
                </a:lnSpc>
              </a:pPr>
              <a:r>
                <a:rPr lang="en-US" altLang="zh-CN" sz="3200" dirty="0">
                  <a:solidFill>
                    <a:srgbClr val="CB0101"/>
                  </a:solidFill>
                  <a:latin typeface="黑体" panose="02010609060101010101" pitchFamily="49" charset="-122"/>
                  <a:ea typeface="黑体" panose="02010609060101010101" pitchFamily="49" charset="-122"/>
                </a:rPr>
                <a:t>011  D   A</a:t>
              </a:r>
              <a:endParaRPr lang="en-US" altLang="zh-CN" sz="3200" dirty="0">
                <a:solidFill>
                  <a:srgbClr val="CB0101"/>
                </a:solidFill>
                <a:latin typeface="黑体" panose="02010609060101010101" pitchFamily="49" charset="-122"/>
                <a:ea typeface="黑体" panose="02010609060101010101" pitchFamily="49" charset="-122"/>
              </a:endParaRPr>
            </a:p>
          </p:txBody>
        </p:sp>
        <p:sp>
          <p:nvSpPr>
            <p:cNvPr id="13345" name="Line 33"/>
            <p:cNvSpPr/>
            <p:nvPr/>
          </p:nvSpPr>
          <p:spPr>
            <a:xfrm>
              <a:off x="1872" y="3504"/>
              <a:ext cx="288" cy="0"/>
            </a:xfrm>
            <a:prstGeom prst="line">
              <a:avLst/>
            </a:prstGeom>
            <a:ln w="28575" cap="sq" cmpd="sng">
              <a:solidFill>
                <a:srgbClr val="C00000"/>
              </a:solidFill>
              <a:prstDash val="solid"/>
              <a:round/>
              <a:headEnd type="none" w="sm" len="sm"/>
              <a:tailEnd type="triangle" w="med" len="med"/>
            </a:ln>
          </p:spPr>
        </p:sp>
      </p:grpSp>
      <p:sp>
        <p:nvSpPr>
          <p:cNvPr id="118818" name="Text Box 34"/>
          <p:cNvSpPr txBox="1"/>
          <p:nvPr/>
        </p:nvSpPr>
        <p:spPr>
          <a:xfrm>
            <a:off x="7010400" y="1995488"/>
            <a:ext cx="685800" cy="519112"/>
          </a:xfrm>
          <a:prstGeom prst="rect">
            <a:avLst/>
          </a:prstGeom>
          <a:noFill/>
          <a:ln w="12700">
            <a:noFill/>
          </a:ln>
        </p:spPr>
        <p:txBody>
          <a:bodyPr anchor="t" anchorCtr="0">
            <a:spAutoFit/>
          </a:bodyPr>
          <a:p>
            <a:r>
              <a:rPr lang="en-US" altLang="zh-CN" sz="2800" dirty="0">
                <a:solidFill>
                  <a:srgbClr val="CB0101"/>
                </a:solidFill>
                <a:latin typeface="Times New Roman" panose="02020603050405020304" pitchFamily="18" charset="0"/>
                <a:ea typeface="宋体" panose="02010600030101010101" pitchFamily="2" charset="-122"/>
              </a:rPr>
              <a:t>C</a:t>
            </a:r>
            <a:endParaRPr lang="en-US" altLang="zh-CN" sz="2800" dirty="0">
              <a:solidFill>
                <a:srgbClr val="CB0101"/>
              </a:solidFill>
              <a:latin typeface="Times New Roman" panose="02020603050405020304" pitchFamily="18" charset="0"/>
              <a:ea typeface="宋体" panose="02010600030101010101" pitchFamily="2" charset="-122"/>
            </a:endParaRPr>
          </a:p>
        </p:txBody>
      </p:sp>
      <p:sp>
        <p:nvSpPr>
          <p:cNvPr id="118819" name="Text Box 35"/>
          <p:cNvSpPr txBox="1"/>
          <p:nvPr/>
        </p:nvSpPr>
        <p:spPr>
          <a:xfrm>
            <a:off x="7848600" y="2514600"/>
            <a:ext cx="762000" cy="519113"/>
          </a:xfrm>
          <a:prstGeom prst="rect">
            <a:avLst/>
          </a:prstGeom>
          <a:noFill/>
          <a:ln w="12700">
            <a:noFill/>
          </a:ln>
        </p:spPr>
        <p:txBody>
          <a:bodyPr anchor="t" anchorCtr="0">
            <a:spAutoFit/>
          </a:bodyPr>
          <a:p>
            <a:r>
              <a:rPr lang="en-US" altLang="zh-CN" sz="2800" dirty="0">
                <a:solidFill>
                  <a:srgbClr val="CB0101"/>
                </a:solidFill>
                <a:latin typeface="Times New Roman" panose="02020603050405020304" pitchFamily="18" charset="0"/>
                <a:ea typeface="宋体" panose="02010600030101010101" pitchFamily="2" charset="-122"/>
              </a:rPr>
              <a:t>D</a:t>
            </a:r>
            <a:endParaRPr lang="en-US" altLang="zh-CN" sz="2800" dirty="0">
              <a:solidFill>
                <a:srgbClr val="CB0101"/>
              </a:solidFill>
              <a:latin typeface="Times New Roman" panose="02020603050405020304" pitchFamily="18" charset="0"/>
              <a:ea typeface="宋体" panose="02010600030101010101" pitchFamily="2" charset="-122"/>
            </a:endParaRPr>
          </a:p>
        </p:txBody>
      </p:sp>
      <p:grpSp>
        <p:nvGrpSpPr>
          <p:cNvPr id="118820" name="Group 36"/>
          <p:cNvGrpSpPr/>
          <p:nvPr/>
        </p:nvGrpSpPr>
        <p:grpSpPr>
          <a:xfrm>
            <a:off x="228600" y="1828800"/>
            <a:ext cx="4876800" cy="1143000"/>
            <a:chOff x="144" y="1152"/>
            <a:chExt cx="3072" cy="720"/>
          </a:xfrm>
        </p:grpSpPr>
        <p:sp>
          <p:nvSpPr>
            <p:cNvPr id="13349" name="Line 37"/>
            <p:cNvSpPr/>
            <p:nvPr/>
          </p:nvSpPr>
          <p:spPr>
            <a:xfrm>
              <a:off x="144" y="1440"/>
              <a:ext cx="3072" cy="0"/>
            </a:xfrm>
            <a:prstGeom prst="line">
              <a:avLst/>
            </a:prstGeom>
            <a:ln w="38100" cap="sq" cmpd="sng">
              <a:solidFill>
                <a:schemeClr val="tx1"/>
              </a:solidFill>
              <a:prstDash val="solid"/>
              <a:round/>
              <a:headEnd type="none" w="sm" len="sm"/>
              <a:tailEnd type="none" w="sm" len="sm"/>
            </a:ln>
          </p:spPr>
        </p:sp>
        <p:sp>
          <p:nvSpPr>
            <p:cNvPr id="13350" name="Line 38"/>
            <p:cNvSpPr/>
            <p:nvPr/>
          </p:nvSpPr>
          <p:spPr>
            <a:xfrm>
              <a:off x="144" y="1872"/>
              <a:ext cx="3072" cy="0"/>
            </a:xfrm>
            <a:prstGeom prst="line">
              <a:avLst/>
            </a:prstGeom>
            <a:ln w="38100" cap="sq" cmpd="sng">
              <a:solidFill>
                <a:schemeClr val="tx1"/>
              </a:solidFill>
              <a:prstDash val="solid"/>
              <a:round/>
              <a:headEnd type="none" w="sm" len="sm"/>
              <a:tailEnd type="none" w="sm" len="sm"/>
            </a:ln>
          </p:spPr>
        </p:sp>
        <p:sp>
          <p:nvSpPr>
            <p:cNvPr id="13351" name="Line 39"/>
            <p:cNvSpPr/>
            <p:nvPr/>
          </p:nvSpPr>
          <p:spPr>
            <a:xfrm>
              <a:off x="672" y="1440"/>
              <a:ext cx="0" cy="432"/>
            </a:xfrm>
            <a:prstGeom prst="line">
              <a:avLst/>
            </a:prstGeom>
            <a:ln w="38100" cap="sq" cmpd="sng">
              <a:solidFill>
                <a:schemeClr val="tx1"/>
              </a:solidFill>
              <a:prstDash val="solid"/>
              <a:round/>
              <a:headEnd type="none" w="sm" len="sm"/>
              <a:tailEnd type="none" w="sm" len="sm"/>
            </a:ln>
          </p:spPr>
        </p:sp>
        <p:sp>
          <p:nvSpPr>
            <p:cNvPr id="13352" name="Line 40"/>
            <p:cNvSpPr/>
            <p:nvPr/>
          </p:nvSpPr>
          <p:spPr>
            <a:xfrm>
              <a:off x="1296" y="1440"/>
              <a:ext cx="0" cy="432"/>
            </a:xfrm>
            <a:prstGeom prst="line">
              <a:avLst/>
            </a:prstGeom>
            <a:ln w="38100" cap="sq" cmpd="sng">
              <a:solidFill>
                <a:schemeClr val="tx1"/>
              </a:solidFill>
              <a:prstDash val="solid"/>
              <a:round/>
              <a:headEnd type="none" w="sm" len="sm"/>
              <a:tailEnd type="none" w="sm" len="sm"/>
            </a:ln>
          </p:spPr>
        </p:sp>
        <p:sp>
          <p:nvSpPr>
            <p:cNvPr id="13353" name="Text Box 41"/>
            <p:cNvSpPr txBox="1"/>
            <p:nvPr/>
          </p:nvSpPr>
          <p:spPr>
            <a:xfrm>
              <a:off x="768" y="1488"/>
              <a:ext cx="1392" cy="365"/>
            </a:xfrm>
            <a:prstGeom prst="rect">
              <a:avLst/>
            </a:prstGeom>
            <a:noFill/>
            <a:ln w="28575">
              <a:noFill/>
            </a:ln>
          </p:spPr>
          <p:txBody>
            <a:bodyPr anchor="t" anchorCtr="0">
              <a:spAutoFit/>
            </a:bodyPr>
            <a:p>
              <a:r>
                <a:rPr lang="en-US" altLang="zh-CN" sz="3200" dirty="0">
                  <a:latin typeface="黑体" panose="02010609060101010101" pitchFamily="49" charset="-122"/>
                  <a:ea typeface="黑体" panose="02010609060101010101" pitchFamily="49" charset="-122"/>
                </a:rPr>
                <a:t>AI   BI</a:t>
              </a:r>
              <a:endParaRPr lang="en-US" altLang="zh-CN" sz="3200" dirty="0">
                <a:latin typeface="黑体" panose="02010609060101010101" pitchFamily="49" charset="-122"/>
                <a:ea typeface="黑体" panose="02010609060101010101" pitchFamily="49" charset="-122"/>
              </a:endParaRPr>
            </a:p>
          </p:txBody>
        </p:sp>
        <p:sp>
          <p:nvSpPr>
            <p:cNvPr id="13354" name="Line 42"/>
            <p:cNvSpPr/>
            <p:nvPr/>
          </p:nvSpPr>
          <p:spPr>
            <a:xfrm>
              <a:off x="2400" y="1680"/>
              <a:ext cx="432" cy="0"/>
            </a:xfrm>
            <a:prstGeom prst="line">
              <a:avLst/>
            </a:prstGeom>
            <a:ln w="28575" cap="flat" cmpd="sng">
              <a:solidFill>
                <a:schemeClr val="tx1"/>
              </a:solidFill>
              <a:prstDash val="dash"/>
              <a:round/>
              <a:headEnd type="none" w="sm" len="sm"/>
              <a:tailEnd type="none" w="sm" len="sm"/>
            </a:ln>
          </p:spPr>
        </p:sp>
        <p:sp>
          <p:nvSpPr>
            <p:cNvPr id="13355" name="Line 43"/>
            <p:cNvSpPr/>
            <p:nvPr/>
          </p:nvSpPr>
          <p:spPr>
            <a:xfrm>
              <a:off x="144" y="1680"/>
              <a:ext cx="432" cy="0"/>
            </a:xfrm>
            <a:prstGeom prst="line">
              <a:avLst/>
            </a:prstGeom>
            <a:ln w="28575" cap="flat" cmpd="sng">
              <a:solidFill>
                <a:schemeClr val="tx1"/>
              </a:solidFill>
              <a:prstDash val="dash"/>
              <a:round/>
              <a:headEnd type="none" w="sm" len="sm"/>
              <a:tailEnd type="none" w="sm" len="sm"/>
            </a:ln>
          </p:spPr>
        </p:sp>
        <p:sp>
          <p:nvSpPr>
            <p:cNvPr id="13356" name="Text Box 44"/>
            <p:cNvSpPr txBox="1"/>
            <p:nvPr/>
          </p:nvSpPr>
          <p:spPr>
            <a:xfrm>
              <a:off x="864" y="1152"/>
              <a:ext cx="1152" cy="327"/>
            </a:xfrm>
            <a:prstGeom prst="rect">
              <a:avLst/>
            </a:prstGeom>
            <a:noFill/>
            <a:ln w="28575">
              <a:noFill/>
            </a:ln>
          </p:spPr>
          <p:txBody>
            <a:bodyPr anchor="t" anchorCtr="0">
              <a:spAutoFit/>
            </a:bodyPr>
            <a:p>
              <a:r>
                <a:rPr lang="en-US" altLang="zh-CN" sz="2800" dirty="0">
                  <a:latin typeface="Times New Roman" panose="02020603050405020304" pitchFamily="18" charset="0"/>
                  <a:ea typeface="宋体" panose="02010600030101010101" pitchFamily="2" charset="-122"/>
                </a:rPr>
                <a:t>3         3</a:t>
              </a:r>
              <a:endParaRPr lang="en-US" altLang="zh-CN" sz="2800" dirty="0">
                <a:latin typeface="Times New Roman" panose="02020603050405020304" pitchFamily="18" charset="0"/>
                <a:ea typeface="宋体" panose="02010600030101010101" pitchFamily="2" charset="-122"/>
              </a:endParaRPr>
            </a:p>
          </p:txBody>
        </p:sp>
        <p:sp>
          <p:nvSpPr>
            <p:cNvPr id="13357" name="Line 45"/>
            <p:cNvSpPr/>
            <p:nvPr/>
          </p:nvSpPr>
          <p:spPr>
            <a:xfrm>
              <a:off x="1920" y="1440"/>
              <a:ext cx="0" cy="432"/>
            </a:xfrm>
            <a:prstGeom prst="line">
              <a:avLst/>
            </a:prstGeom>
            <a:ln w="38100" cap="sq" cmpd="sng">
              <a:solidFill>
                <a:schemeClr val="tx1"/>
              </a:solidFill>
              <a:prstDash val="solid"/>
              <a:round/>
              <a:headEnd type="none" w="sm" len="sm"/>
              <a:tailEnd type="none" w="sm" len="sm"/>
            </a:ln>
          </p:spPr>
        </p:sp>
      </p:grpSp>
      <p:grpSp>
        <p:nvGrpSpPr>
          <p:cNvPr id="118830" name="Group 46"/>
          <p:cNvGrpSpPr/>
          <p:nvPr/>
        </p:nvGrpSpPr>
        <p:grpSpPr>
          <a:xfrm>
            <a:off x="914400" y="4114800"/>
            <a:ext cx="2971800" cy="384175"/>
            <a:chOff x="2688" y="3408"/>
            <a:chExt cx="1872" cy="242"/>
          </a:xfrm>
        </p:grpSpPr>
        <p:sp>
          <p:nvSpPr>
            <p:cNvPr id="13359" name="Text Box 47"/>
            <p:cNvSpPr txBox="1"/>
            <p:nvPr/>
          </p:nvSpPr>
          <p:spPr>
            <a:xfrm>
              <a:off x="2688" y="3408"/>
              <a:ext cx="1872" cy="242"/>
            </a:xfrm>
            <a:prstGeom prst="rect">
              <a:avLst/>
            </a:prstGeom>
            <a:noFill/>
            <a:ln w="12700">
              <a:noFill/>
            </a:ln>
          </p:spPr>
          <p:txBody>
            <a:bodyPr anchor="t" anchorCtr="0">
              <a:spAutoFit/>
            </a:bodyPr>
            <a:p>
              <a:pPr>
                <a:lnSpc>
                  <a:spcPct val="60000"/>
                </a:lnSpc>
              </a:pPr>
              <a:r>
                <a:rPr lang="en-US" altLang="zh-CN" sz="3200" dirty="0">
                  <a:latin typeface="黑体" panose="02010609060101010101" pitchFamily="49" charset="-122"/>
                  <a:ea typeface="黑体" panose="02010609060101010101" pitchFamily="49" charset="-122"/>
                </a:rPr>
                <a:t>010  C   A</a:t>
              </a:r>
              <a:endParaRPr lang="en-US" altLang="zh-CN" sz="3200" dirty="0">
                <a:latin typeface="黑体" panose="02010609060101010101" pitchFamily="49" charset="-122"/>
                <a:ea typeface="黑体" panose="02010609060101010101" pitchFamily="49" charset="-122"/>
              </a:endParaRPr>
            </a:p>
          </p:txBody>
        </p:sp>
        <p:sp>
          <p:nvSpPr>
            <p:cNvPr id="13360" name="Line 48"/>
            <p:cNvSpPr/>
            <p:nvPr/>
          </p:nvSpPr>
          <p:spPr>
            <a:xfrm>
              <a:off x="3552" y="3504"/>
              <a:ext cx="288" cy="0"/>
            </a:xfrm>
            <a:prstGeom prst="line">
              <a:avLst/>
            </a:prstGeom>
            <a:ln w="28575" cap="sq" cmpd="sng">
              <a:solidFill>
                <a:schemeClr val="tx1"/>
              </a:solidFill>
              <a:prstDash val="solid"/>
              <a:round/>
              <a:headEnd type="none" w="sm" len="sm"/>
              <a:tailEnd type="triangle" w="med" len="med"/>
            </a:ln>
          </p:spPr>
        </p:sp>
      </p:grpSp>
      <p:grpSp>
        <p:nvGrpSpPr>
          <p:cNvPr id="118833" name="Group 49"/>
          <p:cNvGrpSpPr/>
          <p:nvPr/>
        </p:nvGrpSpPr>
        <p:grpSpPr>
          <a:xfrm>
            <a:off x="5105400" y="3200400"/>
            <a:ext cx="3429000" cy="2212975"/>
            <a:chOff x="3072" y="2016"/>
            <a:chExt cx="2160" cy="1394"/>
          </a:xfrm>
        </p:grpSpPr>
        <p:sp>
          <p:nvSpPr>
            <p:cNvPr id="13362" name="Text Box 50"/>
            <p:cNvSpPr txBox="1"/>
            <p:nvPr/>
          </p:nvSpPr>
          <p:spPr>
            <a:xfrm>
              <a:off x="3072" y="2016"/>
              <a:ext cx="2160" cy="242"/>
            </a:xfrm>
            <a:prstGeom prst="rect">
              <a:avLst/>
            </a:prstGeom>
            <a:noFill/>
            <a:ln w="12700">
              <a:noFill/>
            </a:ln>
          </p:spPr>
          <p:txBody>
            <a:bodyPr anchor="t" anchorCtr="0">
              <a:spAutoFit/>
            </a:bodyPr>
            <a:p>
              <a:pPr>
                <a:lnSpc>
                  <a:spcPct val="60000"/>
                </a:lnSpc>
              </a:pPr>
              <a:r>
                <a:rPr lang="en-US" altLang="zh-CN" sz="3200" dirty="0">
                  <a:solidFill>
                    <a:srgbClr val="CB0101"/>
                  </a:solidFill>
                  <a:latin typeface="黑体" panose="02010609060101010101" pitchFamily="49" charset="-122"/>
                  <a:ea typeface="黑体" panose="02010609060101010101" pitchFamily="49" charset="-122"/>
                </a:rPr>
                <a:t>000  </a:t>
              </a:r>
              <a:r>
                <a:rPr lang="zh-CN" altLang="en-US" sz="3200" dirty="0">
                  <a:solidFill>
                    <a:srgbClr val="CB0101"/>
                  </a:solidFill>
                  <a:latin typeface="黑体" panose="02010609060101010101" pitchFamily="49" charset="-122"/>
                  <a:ea typeface="黑体" panose="02010609060101010101" pitchFamily="49" charset="-122"/>
                </a:rPr>
                <a:t>不发命令</a:t>
              </a:r>
              <a:endParaRPr lang="zh-CN" altLang="en-US" sz="3200" dirty="0">
                <a:solidFill>
                  <a:srgbClr val="CB0101"/>
                </a:solidFill>
                <a:latin typeface="黑体" panose="02010609060101010101" pitchFamily="49" charset="-122"/>
                <a:ea typeface="黑体" panose="02010609060101010101" pitchFamily="49" charset="-122"/>
              </a:endParaRPr>
            </a:p>
          </p:txBody>
        </p:sp>
        <p:grpSp>
          <p:nvGrpSpPr>
            <p:cNvPr id="13363" name="Group 51"/>
            <p:cNvGrpSpPr/>
            <p:nvPr/>
          </p:nvGrpSpPr>
          <p:grpSpPr>
            <a:xfrm>
              <a:off x="3072" y="2592"/>
              <a:ext cx="1872" cy="242"/>
              <a:chOff x="1008" y="3120"/>
              <a:chExt cx="1872" cy="242"/>
            </a:xfrm>
          </p:grpSpPr>
          <p:sp>
            <p:nvSpPr>
              <p:cNvPr id="13364" name="Text Box 52"/>
              <p:cNvSpPr txBox="1"/>
              <p:nvPr/>
            </p:nvSpPr>
            <p:spPr>
              <a:xfrm>
                <a:off x="1008" y="3120"/>
                <a:ext cx="1872" cy="242"/>
              </a:xfrm>
              <a:prstGeom prst="rect">
                <a:avLst/>
              </a:prstGeom>
              <a:noFill/>
              <a:ln w="12700">
                <a:noFill/>
              </a:ln>
            </p:spPr>
            <p:txBody>
              <a:bodyPr anchor="t" anchorCtr="0">
                <a:spAutoFit/>
              </a:bodyPr>
              <a:p>
                <a:pPr>
                  <a:lnSpc>
                    <a:spcPct val="60000"/>
                  </a:lnSpc>
                </a:pPr>
                <a:r>
                  <a:rPr lang="en-US" altLang="zh-CN" sz="3200" dirty="0">
                    <a:solidFill>
                      <a:srgbClr val="CB0101"/>
                    </a:solidFill>
                    <a:latin typeface="黑体" panose="02010609060101010101" pitchFamily="49" charset="-122"/>
                    <a:ea typeface="黑体" panose="02010609060101010101" pitchFamily="49" charset="-122"/>
                  </a:rPr>
                  <a:t>010  C   B</a:t>
                </a:r>
                <a:endParaRPr lang="en-US" altLang="zh-CN" sz="3200" dirty="0">
                  <a:solidFill>
                    <a:srgbClr val="CB0101"/>
                  </a:solidFill>
                  <a:latin typeface="黑体" panose="02010609060101010101" pitchFamily="49" charset="-122"/>
                  <a:ea typeface="黑体" panose="02010609060101010101" pitchFamily="49" charset="-122"/>
                </a:endParaRPr>
              </a:p>
            </p:txBody>
          </p:sp>
          <p:sp>
            <p:nvSpPr>
              <p:cNvPr id="13365" name="Line 53"/>
              <p:cNvSpPr/>
              <p:nvPr/>
            </p:nvSpPr>
            <p:spPr>
              <a:xfrm>
                <a:off x="1872" y="3216"/>
                <a:ext cx="288" cy="0"/>
              </a:xfrm>
              <a:prstGeom prst="line">
                <a:avLst/>
              </a:prstGeom>
              <a:ln w="28575" cap="sq" cmpd="sng">
                <a:solidFill>
                  <a:srgbClr val="C00000"/>
                </a:solidFill>
                <a:prstDash val="solid"/>
                <a:round/>
                <a:headEnd type="none" w="sm" len="sm"/>
                <a:tailEnd type="triangle" w="med" len="med"/>
              </a:ln>
            </p:spPr>
          </p:sp>
        </p:grpSp>
        <p:grpSp>
          <p:nvGrpSpPr>
            <p:cNvPr id="13366" name="Group 54"/>
            <p:cNvGrpSpPr/>
            <p:nvPr/>
          </p:nvGrpSpPr>
          <p:grpSpPr>
            <a:xfrm>
              <a:off x="3072" y="3168"/>
              <a:ext cx="1872" cy="242"/>
              <a:chOff x="1008" y="3696"/>
              <a:chExt cx="1872" cy="242"/>
            </a:xfrm>
          </p:grpSpPr>
          <p:sp>
            <p:nvSpPr>
              <p:cNvPr id="13367" name="Text Box 55"/>
              <p:cNvSpPr txBox="1"/>
              <p:nvPr/>
            </p:nvSpPr>
            <p:spPr>
              <a:xfrm>
                <a:off x="1008" y="3696"/>
                <a:ext cx="1872" cy="242"/>
              </a:xfrm>
              <a:prstGeom prst="rect">
                <a:avLst/>
              </a:prstGeom>
              <a:noFill/>
              <a:ln w="12700">
                <a:noFill/>
              </a:ln>
            </p:spPr>
            <p:txBody>
              <a:bodyPr anchor="t" anchorCtr="0">
                <a:spAutoFit/>
              </a:bodyPr>
              <a:p>
                <a:pPr>
                  <a:lnSpc>
                    <a:spcPct val="60000"/>
                  </a:lnSpc>
                </a:pPr>
                <a:r>
                  <a:rPr lang="en-US" altLang="zh-CN" sz="3200" dirty="0">
                    <a:solidFill>
                      <a:srgbClr val="CB0101"/>
                    </a:solidFill>
                    <a:latin typeface="黑体" panose="02010609060101010101" pitchFamily="49" charset="-122"/>
                    <a:ea typeface="黑体" panose="02010609060101010101" pitchFamily="49" charset="-122"/>
                  </a:rPr>
                  <a:t>100  F   B</a:t>
                </a:r>
                <a:endParaRPr lang="en-US" altLang="zh-CN" sz="3200" dirty="0">
                  <a:solidFill>
                    <a:srgbClr val="CB0101"/>
                  </a:solidFill>
                  <a:latin typeface="黑体" panose="02010609060101010101" pitchFamily="49" charset="-122"/>
                  <a:ea typeface="黑体" panose="02010609060101010101" pitchFamily="49" charset="-122"/>
                </a:endParaRPr>
              </a:p>
            </p:txBody>
          </p:sp>
          <p:sp>
            <p:nvSpPr>
              <p:cNvPr id="13368" name="Line 56"/>
              <p:cNvSpPr/>
              <p:nvPr/>
            </p:nvSpPr>
            <p:spPr>
              <a:xfrm>
                <a:off x="1872" y="3792"/>
                <a:ext cx="288" cy="0"/>
              </a:xfrm>
              <a:prstGeom prst="line">
                <a:avLst/>
              </a:prstGeom>
              <a:ln w="28575" cap="sq" cmpd="sng">
                <a:solidFill>
                  <a:srgbClr val="C00000"/>
                </a:solidFill>
                <a:prstDash val="solid"/>
                <a:round/>
                <a:headEnd type="none" w="sm" len="sm"/>
                <a:tailEnd type="triangle" w="med" len="med"/>
              </a:ln>
            </p:spPr>
          </p:sp>
        </p:grpSp>
        <p:grpSp>
          <p:nvGrpSpPr>
            <p:cNvPr id="13369" name="Group 57"/>
            <p:cNvGrpSpPr/>
            <p:nvPr/>
          </p:nvGrpSpPr>
          <p:grpSpPr>
            <a:xfrm>
              <a:off x="3072" y="2305"/>
              <a:ext cx="2112" cy="242"/>
              <a:chOff x="1008" y="2833"/>
              <a:chExt cx="2112" cy="242"/>
            </a:xfrm>
          </p:grpSpPr>
          <p:sp>
            <p:nvSpPr>
              <p:cNvPr id="13370" name="Line 58"/>
              <p:cNvSpPr/>
              <p:nvPr/>
            </p:nvSpPr>
            <p:spPr>
              <a:xfrm>
                <a:off x="1872" y="2928"/>
                <a:ext cx="288" cy="0"/>
              </a:xfrm>
              <a:prstGeom prst="line">
                <a:avLst/>
              </a:prstGeom>
              <a:ln w="28575" cap="sq" cmpd="sng">
                <a:solidFill>
                  <a:srgbClr val="C00000"/>
                </a:solidFill>
                <a:prstDash val="solid"/>
                <a:round/>
                <a:headEnd type="none" w="sm" len="sm"/>
                <a:tailEnd type="triangle" w="med" len="med"/>
              </a:ln>
            </p:spPr>
          </p:sp>
          <p:sp>
            <p:nvSpPr>
              <p:cNvPr id="13371" name="Text Box 59"/>
              <p:cNvSpPr txBox="1"/>
              <p:nvPr/>
            </p:nvSpPr>
            <p:spPr>
              <a:xfrm>
                <a:off x="1008" y="2833"/>
                <a:ext cx="2112" cy="242"/>
              </a:xfrm>
              <a:prstGeom prst="rect">
                <a:avLst/>
              </a:prstGeom>
              <a:noFill/>
              <a:ln w="12700">
                <a:noFill/>
              </a:ln>
            </p:spPr>
            <p:txBody>
              <a:bodyPr anchor="t" anchorCtr="0">
                <a:spAutoFit/>
              </a:bodyPr>
              <a:p>
                <a:pPr>
                  <a:lnSpc>
                    <a:spcPct val="60000"/>
                  </a:lnSpc>
                </a:pPr>
                <a:r>
                  <a:rPr lang="en-US" altLang="zh-CN" sz="3200" dirty="0">
                    <a:solidFill>
                      <a:srgbClr val="CB0101"/>
                    </a:solidFill>
                    <a:latin typeface="黑体" panose="02010609060101010101" pitchFamily="49" charset="-122"/>
                    <a:ea typeface="黑体" panose="02010609060101010101" pitchFamily="49" charset="-122"/>
                  </a:rPr>
                  <a:t>001  R   B</a:t>
                </a:r>
                <a:endParaRPr lang="en-US" altLang="zh-CN" sz="3200" dirty="0">
                  <a:solidFill>
                    <a:srgbClr val="CB0101"/>
                  </a:solidFill>
                  <a:latin typeface="黑体" panose="02010609060101010101" pitchFamily="49" charset="-122"/>
                  <a:ea typeface="黑体" panose="02010609060101010101" pitchFamily="49" charset="-122"/>
                </a:endParaRPr>
              </a:p>
            </p:txBody>
          </p:sp>
        </p:grpSp>
        <p:grpSp>
          <p:nvGrpSpPr>
            <p:cNvPr id="13372" name="Group 60"/>
            <p:cNvGrpSpPr/>
            <p:nvPr/>
          </p:nvGrpSpPr>
          <p:grpSpPr>
            <a:xfrm>
              <a:off x="3072" y="2880"/>
              <a:ext cx="1872" cy="242"/>
              <a:chOff x="1008" y="3408"/>
              <a:chExt cx="1872" cy="242"/>
            </a:xfrm>
          </p:grpSpPr>
          <p:sp>
            <p:nvSpPr>
              <p:cNvPr id="13373" name="Text Box 61"/>
              <p:cNvSpPr txBox="1"/>
              <p:nvPr/>
            </p:nvSpPr>
            <p:spPr>
              <a:xfrm>
                <a:off x="1008" y="3408"/>
                <a:ext cx="1872" cy="242"/>
              </a:xfrm>
              <a:prstGeom prst="rect">
                <a:avLst/>
              </a:prstGeom>
              <a:noFill/>
              <a:ln w="12700">
                <a:noFill/>
              </a:ln>
            </p:spPr>
            <p:txBody>
              <a:bodyPr anchor="t" anchorCtr="0">
                <a:spAutoFit/>
              </a:bodyPr>
              <a:p>
                <a:pPr>
                  <a:lnSpc>
                    <a:spcPct val="60000"/>
                  </a:lnSpc>
                </a:pPr>
                <a:r>
                  <a:rPr lang="en-US" altLang="zh-CN" sz="3200" dirty="0">
                    <a:solidFill>
                      <a:schemeClr val="folHlink"/>
                    </a:solidFill>
                    <a:latin typeface="黑体" panose="02010609060101010101" pitchFamily="49" charset="-122"/>
                    <a:ea typeface="黑体" panose="02010609060101010101" pitchFamily="49" charset="-122"/>
                  </a:rPr>
                  <a:t>011  D   B</a:t>
                </a:r>
                <a:endParaRPr lang="en-US" altLang="zh-CN" sz="3200" dirty="0">
                  <a:solidFill>
                    <a:schemeClr val="folHlink"/>
                  </a:solidFill>
                  <a:latin typeface="黑体" panose="02010609060101010101" pitchFamily="49" charset="-122"/>
                  <a:ea typeface="黑体" panose="02010609060101010101" pitchFamily="49" charset="-122"/>
                </a:endParaRPr>
              </a:p>
            </p:txBody>
          </p:sp>
          <p:sp>
            <p:nvSpPr>
              <p:cNvPr id="13374" name="Line 62"/>
              <p:cNvSpPr/>
              <p:nvPr/>
            </p:nvSpPr>
            <p:spPr>
              <a:xfrm>
                <a:off x="1872" y="3504"/>
                <a:ext cx="288" cy="0"/>
              </a:xfrm>
              <a:prstGeom prst="line">
                <a:avLst/>
              </a:prstGeom>
              <a:ln w="28575" cap="sq" cmpd="sng">
                <a:solidFill>
                  <a:schemeClr val="folHlink"/>
                </a:solidFill>
                <a:prstDash val="solid"/>
                <a:round/>
                <a:headEnd type="none" w="sm" len="sm"/>
                <a:tailEnd type="triangle" w="med" len="med"/>
              </a:ln>
            </p:spPr>
          </p:sp>
        </p:grpSp>
      </p:grpSp>
      <p:grpSp>
        <p:nvGrpSpPr>
          <p:cNvPr id="118847" name="Group 63"/>
          <p:cNvGrpSpPr/>
          <p:nvPr/>
        </p:nvGrpSpPr>
        <p:grpSpPr>
          <a:xfrm>
            <a:off x="5105400" y="4572000"/>
            <a:ext cx="2971800" cy="384175"/>
            <a:chOff x="2880" y="3552"/>
            <a:chExt cx="1872" cy="242"/>
          </a:xfrm>
        </p:grpSpPr>
        <p:sp>
          <p:nvSpPr>
            <p:cNvPr id="13376" name="Text Box 64"/>
            <p:cNvSpPr txBox="1"/>
            <p:nvPr/>
          </p:nvSpPr>
          <p:spPr>
            <a:xfrm>
              <a:off x="2880" y="3552"/>
              <a:ext cx="1872" cy="242"/>
            </a:xfrm>
            <a:prstGeom prst="rect">
              <a:avLst/>
            </a:prstGeom>
            <a:noFill/>
            <a:ln w="12700">
              <a:noFill/>
            </a:ln>
          </p:spPr>
          <p:txBody>
            <a:bodyPr anchor="t" anchorCtr="0">
              <a:spAutoFit/>
            </a:bodyPr>
            <a:p>
              <a:pPr>
                <a:lnSpc>
                  <a:spcPct val="60000"/>
                </a:lnSpc>
              </a:pPr>
              <a:r>
                <a:rPr lang="en-US" altLang="zh-CN" sz="3200" dirty="0">
                  <a:latin typeface="黑体" panose="02010609060101010101" pitchFamily="49" charset="-122"/>
                  <a:ea typeface="黑体" panose="02010609060101010101" pitchFamily="49" charset="-122"/>
                </a:rPr>
                <a:t>011  D   B</a:t>
              </a:r>
              <a:endParaRPr lang="en-US" altLang="zh-CN" sz="3200" dirty="0">
                <a:latin typeface="黑体" panose="02010609060101010101" pitchFamily="49" charset="-122"/>
                <a:ea typeface="黑体" panose="02010609060101010101" pitchFamily="49" charset="-122"/>
              </a:endParaRPr>
            </a:p>
          </p:txBody>
        </p:sp>
        <p:sp>
          <p:nvSpPr>
            <p:cNvPr id="13377" name="Line 65"/>
            <p:cNvSpPr/>
            <p:nvPr/>
          </p:nvSpPr>
          <p:spPr>
            <a:xfrm>
              <a:off x="3744" y="3648"/>
              <a:ext cx="288" cy="0"/>
            </a:xfrm>
            <a:prstGeom prst="line">
              <a:avLst/>
            </a:prstGeom>
            <a:ln w="28575" cap="sq" cmpd="sng">
              <a:solidFill>
                <a:schemeClr val="tx1"/>
              </a:solidFill>
              <a:prstDash val="solid"/>
              <a:round/>
              <a:headEnd type="none" w="sm" len="sm"/>
              <a:tailEnd type="triangle" w="med" len="med"/>
            </a:ln>
          </p:spPr>
        </p:sp>
      </p:grpSp>
      <p:sp>
        <p:nvSpPr>
          <p:cNvPr id="118850" name="Text Box 66"/>
          <p:cNvSpPr txBox="1"/>
          <p:nvPr/>
        </p:nvSpPr>
        <p:spPr>
          <a:xfrm>
            <a:off x="152400" y="3001963"/>
            <a:ext cx="1295400" cy="579437"/>
          </a:xfrm>
          <a:prstGeom prst="rect">
            <a:avLst/>
          </a:prstGeom>
          <a:noFill/>
          <a:ln w="12700">
            <a:noFill/>
          </a:ln>
        </p:spPr>
        <p:txBody>
          <a:bodyPr anchor="t" anchorCtr="0">
            <a:spAutoFit/>
          </a:bodyPr>
          <a:p>
            <a:r>
              <a:rPr lang="en-US" altLang="zh-CN" sz="3200" dirty="0">
                <a:latin typeface="黑体" panose="02010609060101010101" pitchFamily="49" charset="-122"/>
                <a:ea typeface="黑体" panose="02010609060101010101" pitchFamily="49" charset="-122"/>
              </a:rPr>
              <a:t>AI</a:t>
            </a:r>
            <a:r>
              <a:rPr lang="zh-CN" altLang="en-US" sz="3200" dirty="0">
                <a:latin typeface="黑体" panose="02010609060101010101" pitchFamily="49" charset="-122"/>
                <a:ea typeface="黑体" panose="02010609060101010101" pitchFamily="49" charset="-122"/>
              </a:rPr>
              <a:t>：</a:t>
            </a:r>
            <a:endParaRPr lang="zh-CN" altLang="en-US" sz="3200" dirty="0">
              <a:latin typeface="黑体" panose="02010609060101010101" pitchFamily="49" charset="-122"/>
              <a:ea typeface="黑体" panose="02010609060101010101" pitchFamily="49" charset="-122"/>
            </a:endParaRPr>
          </a:p>
        </p:txBody>
      </p:sp>
      <p:sp>
        <p:nvSpPr>
          <p:cNvPr id="118851" name="Text Box 67"/>
          <p:cNvSpPr txBox="1"/>
          <p:nvPr/>
        </p:nvSpPr>
        <p:spPr>
          <a:xfrm>
            <a:off x="4419600" y="3048000"/>
            <a:ext cx="1295400" cy="579438"/>
          </a:xfrm>
          <a:prstGeom prst="rect">
            <a:avLst/>
          </a:prstGeom>
          <a:noFill/>
          <a:ln w="12700">
            <a:noFill/>
          </a:ln>
        </p:spPr>
        <p:txBody>
          <a:bodyPr anchor="t" anchorCtr="0">
            <a:spAutoFit/>
          </a:bodyPr>
          <a:p>
            <a:r>
              <a:rPr lang="en-US" altLang="zh-CN" sz="3200" dirty="0">
                <a:latin typeface="黑体" panose="02010609060101010101" pitchFamily="49" charset="-122"/>
                <a:ea typeface="黑体" panose="02010609060101010101" pitchFamily="49" charset="-122"/>
              </a:rPr>
              <a:t>BI</a:t>
            </a:r>
            <a:r>
              <a:rPr lang="zh-CN" altLang="en-US" sz="3200" dirty="0">
                <a:latin typeface="黑体" panose="02010609060101010101" pitchFamily="49" charset="-122"/>
                <a:ea typeface="黑体" panose="02010609060101010101" pitchFamily="49" charset="-122"/>
              </a:rPr>
              <a:t>：</a:t>
            </a:r>
            <a:endParaRPr lang="zh-CN" altLang="en-US" sz="3200" dirty="0">
              <a:latin typeface="黑体" panose="02010609060101010101" pitchFamily="49" charset="-122"/>
              <a:ea typeface="黑体" panose="02010609060101010101" pitchFamily="49" charset="-122"/>
            </a:endParaRPr>
          </a:p>
        </p:txBody>
      </p:sp>
      <p:sp>
        <p:nvSpPr>
          <p:cNvPr id="118852" name="Text Box 68"/>
          <p:cNvSpPr txBox="1"/>
          <p:nvPr/>
        </p:nvSpPr>
        <p:spPr>
          <a:xfrm>
            <a:off x="0" y="5754688"/>
            <a:ext cx="9829800" cy="1027112"/>
          </a:xfrm>
          <a:prstGeom prst="rect">
            <a:avLst/>
          </a:prstGeom>
          <a:noFill/>
          <a:ln w="12700">
            <a:noFill/>
          </a:ln>
        </p:spPr>
        <p:txBody>
          <a:bodyPr anchor="t" anchorCtr="0">
            <a:spAutoFit/>
          </a:bodyPr>
          <a:p>
            <a:pPr>
              <a:lnSpc>
                <a:spcPct val="60000"/>
              </a:lnSpc>
            </a:pPr>
            <a:r>
              <a:rPr lang="en-US" altLang="zh-CN" sz="3600" dirty="0">
                <a:latin typeface="黑体" panose="02010609060101010101" pitchFamily="49" charset="-122"/>
                <a:ea typeface="黑体" panose="02010609060101010101" pitchFamily="49" charset="-122"/>
              </a:rPr>
              <a:t>                      </a:t>
            </a:r>
            <a:r>
              <a:rPr lang="zh-CN" altLang="en-US" sz="3600" dirty="0">
                <a:latin typeface="黑体" panose="02010609060101010101" pitchFamily="49" charset="-122"/>
                <a:ea typeface="黑体" panose="02010609060101010101" pitchFamily="49" charset="-122"/>
              </a:rPr>
              <a:t>一条微指令能同时</a:t>
            </a:r>
            <a:endParaRPr lang="zh-CN" altLang="en-US" sz="3600" dirty="0">
              <a:latin typeface="黑体" panose="02010609060101010101" pitchFamily="49" charset="-122"/>
              <a:ea typeface="黑体" panose="02010609060101010101" pitchFamily="49" charset="-122"/>
            </a:endParaRPr>
          </a:p>
          <a:p>
            <a:pPr>
              <a:lnSpc>
                <a:spcPct val="60000"/>
              </a:lnSpc>
            </a:pPr>
            <a:r>
              <a:rPr lang="zh-CN" altLang="en-US" sz="3600" dirty="0">
                <a:latin typeface="黑体" panose="02010609060101010101" pitchFamily="49" charset="-122"/>
                <a:ea typeface="黑体" panose="02010609060101010101" pitchFamily="49" charset="-122"/>
              </a:rPr>
              <a:t>提供若干微命令，便于组织各种操作。</a:t>
            </a:r>
            <a:endParaRPr lang="zh-CN" altLang="en-US" sz="3600" dirty="0">
              <a:solidFill>
                <a:schemeClr val="folHlink"/>
              </a:solidFill>
              <a:latin typeface="Times New Roman" panose="02020603050405020304" pitchFamily="18" charset="0"/>
              <a:ea typeface="黑体" panose="02010609060101010101" pitchFamily="49" charset="-122"/>
            </a:endParaRPr>
          </a:p>
        </p:txBody>
      </p:sp>
      <p:sp>
        <p:nvSpPr>
          <p:cNvPr id="118853" name="Text Box 69"/>
          <p:cNvSpPr txBox="1"/>
          <p:nvPr/>
        </p:nvSpPr>
        <p:spPr>
          <a:xfrm>
            <a:off x="0" y="5722938"/>
            <a:ext cx="5943600" cy="476250"/>
          </a:xfrm>
          <a:prstGeom prst="rect">
            <a:avLst/>
          </a:prstGeom>
          <a:noFill/>
          <a:ln w="12700">
            <a:noFill/>
          </a:ln>
        </p:spPr>
        <p:txBody>
          <a:bodyPr anchor="t" anchorCtr="0">
            <a:spAutoFit/>
          </a:bodyPr>
          <a:p>
            <a:pPr>
              <a:lnSpc>
                <a:spcPct val="70000"/>
              </a:lnSpc>
            </a:pPr>
            <a:r>
              <a:rPr lang="en-US" altLang="zh-CN" sz="3600" dirty="0">
                <a:latin typeface="黑体" panose="02010609060101010101" pitchFamily="49" charset="-122"/>
                <a:ea typeface="黑体" panose="02010609060101010101" pitchFamily="49" charset="-122"/>
              </a:rPr>
              <a:t>          </a:t>
            </a:r>
            <a:r>
              <a:rPr lang="zh-CN" altLang="en-US" sz="3600" dirty="0">
                <a:latin typeface="黑体" panose="02010609060101010101" pitchFamily="49" charset="-122"/>
                <a:ea typeface="黑体" panose="02010609060101010101" pitchFamily="49" charset="-122"/>
              </a:rPr>
              <a:t>编码较简单；</a:t>
            </a:r>
            <a:endParaRPr lang="zh-CN" altLang="en-US" sz="3600" dirty="0">
              <a:solidFill>
                <a:schemeClr val="folHlink"/>
              </a:solidFill>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18787">
                                            <p:txEl>
                                              <p:charRg st="0" end="16"/>
                                            </p:txEl>
                                          </p:spTgt>
                                        </p:tgtEl>
                                        <p:attrNameLst>
                                          <p:attrName>style.visibility</p:attrName>
                                        </p:attrNameLst>
                                      </p:cBhvr>
                                      <p:to>
                                        <p:strVal val="visible"/>
                                      </p:to>
                                    </p:set>
                                    <p:anim calcmode="lin" valueType="num">
                                      <p:cBhvr>
                                        <p:cTn id="7" dur="500" fill="hold"/>
                                        <p:tgtEl>
                                          <p:spTgt spid="118787">
                                            <p:txEl>
                                              <p:charRg st="0" end="16"/>
                                            </p:txEl>
                                          </p:spTgt>
                                        </p:tgtEl>
                                        <p:attrNameLst>
                                          <p:attrName>ppt_x</p:attrName>
                                        </p:attrNameLst>
                                      </p:cBhvr>
                                      <p:tavLst>
                                        <p:tav tm="0">
                                          <p:val>
                                            <p:strVal val="#ppt_x"/>
                                          </p:val>
                                        </p:tav>
                                        <p:tav tm="100000">
                                          <p:val>
                                            <p:strVal val="#ppt_x"/>
                                          </p:val>
                                        </p:tav>
                                      </p:tavLst>
                                    </p:anim>
                                    <p:anim calcmode="lin" valueType="num">
                                      <p:cBhvr>
                                        <p:cTn id="8" dur="500" fill="hold"/>
                                        <p:tgtEl>
                                          <p:spTgt spid="118787">
                                            <p:txEl>
                                              <p:charRg st="0" end="16"/>
                                            </p:txEl>
                                          </p:spTgt>
                                        </p:tgtEl>
                                        <p:attrNameLst>
                                          <p:attrName>ppt_y</p:attrName>
                                        </p:attrNameLst>
                                      </p:cBhvr>
                                      <p:tavLst>
                                        <p:tav tm="0">
                                          <p:val>
                                            <p:strVal val="#ppt_y-#ppt_h/2"/>
                                          </p:val>
                                        </p:tav>
                                        <p:tav tm="100000">
                                          <p:val>
                                            <p:strVal val="#ppt_y"/>
                                          </p:val>
                                        </p:tav>
                                      </p:tavLst>
                                    </p:anim>
                                    <p:anim calcmode="lin" valueType="num">
                                      <p:cBhvr>
                                        <p:cTn id="9" dur="500" fill="hold"/>
                                        <p:tgtEl>
                                          <p:spTgt spid="118787">
                                            <p:txEl>
                                              <p:charRg st="0" end="16"/>
                                            </p:txEl>
                                          </p:spTgt>
                                        </p:tgtEl>
                                        <p:attrNameLst>
                                          <p:attrName>ppt_w</p:attrName>
                                        </p:attrNameLst>
                                      </p:cBhvr>
                                      <p:tavLst>
                                        <p:tav tm="0">
                                          <p:val>
                                            <p:strVal val="#ppt_w"/>
                                          </p:val>
                                        </p:tav>
                                        <p:tav tm="100000">
                                          <p:val>
                                            <p:strVal val="#ppt_w"/>
                                          </p:val>
                                        </p:tav>
                                      </p:tavLst>
                                    </p:anim>
                                    <p:anim calcmode="lin" valueType="num">
                                      <p:cBhvr>
                                        <p:cTn id="10" dur="500" fill="hold"/>
                                        <p:tgtEl>
                                          <p:spTgt spid="118787">
                                            <p:txEl>
                                              <p:charRg st="0" end="16"/>
                                            </p:txEl>
                                          </p:spTgt>
                                        </p:tgtEl>
                                        <p:attrNameLst>
                                          <p:attrName>ppt_h</p:attrName>
                                        </p:attrNameLst>
                                      </p:cBhvr>
                                      <p:tavLst>
                                        <p:tav tm="0">
                                          <p:val>
                                            <p:fltVal val="0.00000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1" fill="hold" grpId="0" nodeType="clickEffect">
                                  <p:stCondLst>
                                    <p:cond delay="0"/>
                                  </p:stCondLst>
                                  <p:childTnLst>
                                    <p:set>
                                      <p:cBhvr>
                                        <p:cTn id="14" dur="1" fill="hold">
                                          <p:stCondLst>
                                            <p:cond delay="0"/>
                                          </p:stCondLst>
                                        </p:cTn>
                                        <p:tgtEl>
                                          <p:spTgt spid="118787">
                                            <p:txEl>
                                              <p:charRg st="16" end="33"/>
                                            </p:txEl>
                                          </p:spTgt>
                                        </p:tgtEl>
                                        <p:attrNameLst>
                                          <p:attrName>style.visibility</p:attrName>
                                        </p:attrNameLst>
                                      </p:cBhvr>
                                      <p:to>
                                        <p:strVal val="visible"/>
                                      </p:to>
                                    </p:set>
                                    <p:anim calcmode="lin" valueType="num">
                                      <p:cBhvr>
                                        <p:cTn id="15" dur="500" fill="hold"/>
                                        <p:tgtEl>
                                          <p:spTgt spid="118787">
                                            <p:txEl>
                                              <p:charRg st="16" end="33"/>
                                            </p:txEl>
                                          </p:spTgt>
                                        </p:tgtEl>
                                        <p:attrNameLst>
                                          <p:attrName>ppt_x</p:attrName>
                                        </p:attrNameLst>
                                      </p:cBhvr>
                                      <p:tavLst>
                                        <p:tav tm="0">
                                          <p:val>
                                            <p:strVal val="#ppt_x"/>
                                          </p:val>
                                        </p:tav>
                                        <p:tav tm="100000">
                                          <p:val>
                                            <p:strVal val="#ppt_x"/>
                                          </p:val>
                                        </p:tav>
                                      </p:tavLst>
                                    </p:anim>
                                    <p:anim calcmode="lin" valueType="num">
                                      <p:cBhvr>
                                        <p:cTn id="16" dur="500" fill="hold"/>
                                        <p:tgtEl>
                                          <p:spTgt spid="118787">
                                            <p:txEl>
                                              <p:charRg st="16" end="33"/>
                                            </p:txEl>
                                          </p:spTgt>
                                        </p:tgtEl>
                                        <p:attrNameLst>
                                          <p:attrName>ppt_y</p:attrName>
                                        </p:attrNameLst>
                                      </p:cBhvr>
                                      <p:tavLst>
                                        <p:tav tm="0">
                                          <p:val>
                                            <p:strVal val="#ppt_y-#ppt_h/2"/>
                                          </p:val>
                                        </p:tav>
                                        <p:tav tm="100000">
                                          <p:val>
                                            <p:strVal val="#ppt_y"/>
                                          </p:val>
                                        </p:tav>
                                      </p:tavLst>
                                    </p:anim>
                                    <p:anim calcmode="lin" valueType="num">
                                      <p:cBhvr>
                                        <p:cTn id="17" dur="500" fill="hold"/>
                                        <p:tgtEl>
                                          <p:spTgt spid="118787">
                                            <p:txEl>
                                              <p:charRg st="16" end="33"/>
                                            </p:txEl>
                                          </p:spTgt>
                                        </p:tgtEl>
                                        <p:attrNameLst>
                                          <p:attrName>ppt_w</p:attrName>
                                        </p:attrNameLst>
                                      </p:cBhvr>
                                      <p:tavLst>
                                        <p:tav tm="0">
                                          <p:val>
                                            <p:strVal val="#ppt_w"/>
                                          </p:val>
                                        </p:tav>
                                        <p:tav tm="100000">
                                          <p:val>
                                            <p:strVal val="#ppt_w"/>
                                          </p:val>
                                        </p:tav>
                                      </p:tavLst>
                                    </p:anim>
                                    <p:anim calcmode="lin" valueType="num">
                                      <p:cBhvr>
                                        <p:cTn id="18" dur="500" fill="hold"/>
                                        <p:tgtEl>
                                          <p:spTgt spid="118787">
                                            <p:txEl>
                                              <p:charRg st="16" end="33"/>
                                            </p:txEl>
                                          </p:spTgt>
                                        </p:tgtEl>
                                        <p:attrNameLst>
                                          <p:attrName>ppt_h</p:attrName>
                                        </p:attrNameLst>
                                      </p:cBhvr>
                                      <p:tavLst>
                                        <p:tav tm="0">
                                          <p:val>
                                            <p:fltVal val="0.00000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 fill="hold" grpId="0" nodeType="clickEffect">
                                  <p:stCondLst>
                                    <p:cond delay="0"/>
                                  </p:stCondLst>
                                  <p:childTnLst>
                                    <p:set>
                                      <p:cBhvr>
                                        <p:cTn id="22" dur="1" fill="hold">
                                          <p:stCondLst>
                                            <p:cond delay="0"/>
                                          </p:stCondLst>
                                        </p:cTn>
                                        <p:tgtEl>
                                          <p:spTgt spid="118787">
                                            <p:txEl>
                                              <p:charRg st="33" end="40"/>
                                            </p:txEl>
                                          </p:spTgt>
                                        </p:tgtEl>
                                        <p:attrNameLst>
                                          <p:attrName>style.visibility</p:attrName>
                                        </p:attrNameLst>
                                      </p:cBhvr>
                                      <p:to>
                                        <p:strVal val="visible"/>
                                      </p:to>
                                    </p:set>
                                    <p:anim calcmode="lin" valueType="num">
                                      <p:cBhvr>
                                        <p:cTn id="23" dur="500" fill="hold"/>
                                        <p:tgtEl>
                                          <p:spTgt spid="118787">
                                            <p:txEl>
                                              <p:charRg st="33" end="40"/>
                                            </p:txEl>
                                          </p:spTgt>
                                        </p:tgtEl>
                                        <p:attrNameLst>
                                          <p:attrName>ppt_x</p:attrName>
                                        </p:attrNameLst>
                                      </p:cBhvr>
                                      <p:tavLst>
                                        <p:tav tm="0">
                                          <p:val>
                                            <p:strVal val="#ppt_x"/>
                                          </p:val>
                                        </p:tav>
                                        <p:tav tm="100000">
                                          <p:val>
                                            <p:strVal val="#ppt_x"/>
                                          </p:val>
                                        </p:tav>
                                      </p:tavLst>
                                    </p:anim>
                                    <p:anim calcmode="lin" valueType="num">
                                      <p:cBhvr>
                                        <p:cTn id="24" dur="500" fill="hold"/>
                                        <p:tgtEl>
                                          <p:spTgt spid="118787">
                                            <p:txEl>
                                              <p:charRg st="33" end="40"/>
                                            </p:txEl>
                                          </p:spTgt>
                                        </p:tgtEl>
                                        <p:attrNameLst>
                                          <p:attrName>ppt_y</p:attrName>
                                        </p:attrNameLst>
                                      </p:cBhvr>
                                      <p:tavLst>
                                        <p:tav tm="0">
                                          <p:val>
                                            <p:strVal val="#ppt_y-#ppt_h/2"/>
                                          </p:val>
                                        </p:tav>
                                        <p:tav tm="100000">
                                          <p:val>
                                            <p:strVal val="#ppt_y"/>
                                          </p:val>
                                        </p:tav>
                                      </p:tavLst>
                                    </p:anim>
                                    <p:anim calcmode="lin" valueType="num">
                                      <p:cBhvr>
                                        <p:cTn id="25" dur="500" fill="hold"/>
                                        <p:tgtEl>
                                          <p:spTgt spid="118787">
                                            <p:txEl>
                                              <p:charRg st="33" end="40"/>
                                            </p:txEl>
                                          </p:spTgt>
                                        </p:tgtEl>
                                        <p:attrNameLst>
                                          <p:attrName>ppt_w</p:attrName>
                                        </p:attrNameLst>
                                      </p:cBhvr>
                                      <p:tavLst>
                                        <p:tav tm="0">
                                          <p:val>
                                            <p:strVal val="#ppt_w"/>
                                          </p:val>
                                        </p:tav>
                                        <p:tav tm="100000">
                                          <p:val>
                                            <p:strVal val="#ppt_w"/>
                                          </p:val>
                                        </p:tav>
                                      </p:tavLst>
                                    </p:anim>
                                    <p:anim calcmode="lin" valueType="num">
                                      <p:cBhvr>
                                        <p:cTn id="26" dur="500" fill="hold"/>
                                        <p:tgtEl>
                                          <p:spTgt spid="118787">
                                            <p:txEl>
                                              <p:charRg st="33" end="40"/>
                                            </p:txEl>
                                          </p:spTgt>
                                        </p:tgtEl>
                                        <p:attrNameLst>
                                          <p:attrName>ppt_h</p:attrName>
                                        </p:attrNameLst>
                                      </p:cBhvr>
                                      <p:tavLst>
                                        <p:tav tm="0">
                                          <p:val>
                                            <p:fltVal val="0.00000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18820"/>
                                        </p:tgtEl>
                                        <p:attrNameLst>
                                          <p:attrName>style.visibility</p:attrName>
                                        </p:attrNameLst>
                                      </p:cBhvr>
                                      <p:to>
                                        <p:strVal val="visible"/>
                                      </p:to>
                                    </p:set>
                                    <p:anim calcmode="lin" valueType="num">
                                      <p:cBhvr additive="base">
                                        <p:cTn id="31" dur="500" fill="hold"/>
                                        <p:tgtEl>
                                          <p:spTgt spid="118820"/>
                                        </p:tgtEl>
                                        <p:attrNameLst>
                                          <p:attrName>ppt_x</p:attrName>
                                        </p:attrNameLst>
                                      </p:cBhvr>
                                      <p:tavLst>
                                        <p:tav tm="0">
                                          <p:val>
                                            <p:strVal val="0-#ppt_w/2"/>
                                          </p:val>
                                        </p:tav>
                                        <p:tav tm="100000">
                                          <p:val>
                                            <p:strVal val="#ppt_x"/>
                                          </p:val>
                                        </p:tav>
                                      </p:tavLst>
                                    </p:anim>
                                    <p:anim calcmode="lin" valueType="num">
                                      <p:cBhvr additive="base">
                                        <p:cTn id="32" dur="500" fill="hold"/>
                                        <p:tgtEl>
                                          <p:spTgt spid="11882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8850">
                                            <p:txEl>
                                              <p:charRg st="0" end="4"/>
                                            </p:txEl>
                                          </p:spTgt>
                                        </p:tgtEl>
                                        <p:attrNameLst>
                                          <p:attrName>style.visibility</p:attrName>
                                        </p:attrNameLst>
                                      </p:cBhvr>
                                      <p:to>
                                        <p:strVal val="visible"/>
                                      </p:to>
                                    </p:set>
                                    <p:animEffect transition="in" filter="wipe(left)">
                                      <p:cBhvr>
                                        <p:cTn id="37" dur="500"/>
                                        <p:tgtEl>
                                          <p:spTgt spid="118850">
                                            <p:txEl>
                                              <p:charRg st="0"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8851">
                                            <p:txEl>
                                              <p:charRg st="0" end="4"/>
                                            </p:txEl>
                                          </p:spTgt>
                                        </p:tgtEl>
                                        <p:attrNameLst>
                                          <p:attrName>style.visibility</p:attrName>
                                        </p:attrNameLst>
                                      </p:cBhvr>
                                      <p:to>
                                        <p:strVal val="visible"/>
                                      </p:to>
                                    </p:set>
                                    <p:animEffect transition="in" filter="wipe(left)">
                                      <p:cBhvr>
                                        <p:cTn id="42" dur="500"/>
                                        <p:tgtEl>
                                          <p:spTgt spid="118851">
                                            <p:txEl>
                                              <p:charRg st="0" end="4"/>
                                            </p:txEl>
                                          </p:spTgt>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118833"/>
                                        </p:tgtEl>
                                        <p:attrNameLst>
                                          <p:attrName>style.visibility</p:attrName>
                                        </p:attrNameLst>
                                      </p:cBhvr>
                                      <p:to>
                                        <p:strVal val="visible"/>
                                      </p:to>
                                    </p:set>
                                    <p:animEffect transition="in" filter="wipe(left)">
                                      <p:cBhvr>
                                        <p:cTn id="46" dur="500"/>
                                        <p:tgtEl>
                                          <p:spTgt spid="11883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18830"/>
                                        </p:tgtEl>
                                        <p:attrNameLst>
                                          <p:attrName>style.visibility</p:attrName>
                                        </p:attrNameLst>
                                      </p:cBhvr>
                                      <p:to>
                                        <p:strVal val="visible"/>
                                      </p:to>
                                    </p:set>
                                    <p:animEffect transition="in" filter="wipe(left)">
                                      <p:cBhvr>
                                        <p:cTn id="51" dur="500"/>
                                        <p:tgtEl>
                                          <p:spTgt spid="11883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18847"/>
                                        </p:tgtEl>
                                        <p:attrNameLst>
                                          <p:attrName>style.visibility</p:attrName>
                                        </p:attrNameLst>
                                      </p:cBhvr>
                                      <p:to>
                                        <p:strVal val="visible"/>
                                      </p:to>
                                    </p:set>
                                    <p:animEffect transition="in" filter="wipe(left)">
                                      <p:cBhvr>
                                        <p:cTn id="56" dur="500"/>
                                        <p:tgtEl>
                                          <p:spTgt spid="118847"/>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118818">
                                            <p:txEl>
                                              <p:charRg st="0" end="2"/>
                                            </p:txEl>
                                          </p:spTgt>
                                        </p:tgtEl>
                                        <p:attrNameLst>
                                          <p:attrName>style.visibility</p:attrName>
                                        </p:attrNameLst>
                                      </p:cBhvr>
                                      <p:to>
                                        <p:strVal val="visible"/>
                                      </p:to>
                                    </p:set>
                                    <p:animEffect transition="in" filter="dissolve">
                                      <p:cBhvr>
                                        <p:cTn id="61" dur="500"/>
                                        <p:tgtEl>
                                          <p:spTgt spid="118818">
                                            <p:txEl>
                                              <p:charRg st="0" end="2"/>
                                            </p:txEl>
                                          </p:spTgt>
                                        </p:tgtEl>
                                      </p:cBhvr>
                                    </p:animEffect>
                                  </p:childTnLst>
                                </p:cTn>
                              </p:par>
                            </p:childTnLst>
                          </p:cTn>
                        </p:par>
                        <p:par>
                          <p:cTn id="62" fill="hold">
                            <p:stCondLst>
                              <p:cond delay="500"/>
                            </p:stCondLst>
                            <p:childTnLst>
                              <p:par>
                                <p:cTn id="63" presetID="9" presetClass="entr" presetSubtype="0" fill="hold" grpId="0" nodeType="afterEffect">
                                  <p:stCondLst>
                                    <p:cond delay="0"/>
                                  </p:stCondLst>
                                  <p:childTnLst>
                                    <p:set>
                                      <p:cBhvr>
                                        <p:cTn id="64" dur="1" fill="hold">
                                          <p:stCondLst>
                                            <p:cond delay="0"/>
                                          </p:stCondLst>
                                        </p:cTn>
                                        <p:tgtEl>
                                          <p:spTgt spid="118819">
                                            <p:txEl>
                                              <p:charRg st="0" end="2"/>
                                            </p:txEl>
                                          </p:spTgt>
                                        </p:tgtEl>
                                        <p:attrNameLst>
                                          <p:attrName>style.visibility</p:attrName>
                                        </p:attrNameLst>
                                      </p:cBhvr>
                                      <p:to>
                                        <p:strVal val="visible"/>
                                      </p:to>
                                    </p:set>
                                    <p:animEffect transition="in" filter="dissolve">
                                      <p:cBhvr>
                                        <p:cTn id="65" dur="500"/>
                                        <p:tgtEl>
                                          <p:spTgt spid="118819">
                                            <p:txEl>
                                              <p:charRg st="0" end="2"/>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2" presetClass="entr" presetSubtype="4" fill="hold" grpId="0" nodeType="clickEffect">
                                  <p:stCondLst>
                                    <p:cond delay="0"/>
                                  </p:stCondLst>
                                  <p:childTnLst>
                                    <p:set>
                                      <p:cBhvr>
                                        <p:cTn id="69" dur="1" fill="hold">
                                          <p:stCondLst>
                                            <p:cond delay="0"/>
                                          </p:stCondLst>
                                        </p:cTn>
                                        <p:tgtEl>
                                          <p:spTgt spid="118786"/>
                                        </p:tgtEl>
                                        <p:attrNameLst>
                                          <p:attrName>style.visibility</p:attrName>
                                        </p:attrNameLst>
                                      </p:cBhvr>
                                      <p:to>
                                        <p:strVal val="visible"/>
                                      </p:to>
                                    </p:set>
                                    <p:animEffect transition="in" filter="slide(fromBottom)">
                                      <p:cBhvr>
                                        <p:cTn id="70" dur="500"/>
                                        <p:tgtEl>
                                          <p:spTgt spid="118786"/>
                                        </p:tgtEl>
                                      </p:cBhvr>
                                    </p:animEffect>
                                  </p:childTnLst>
                                </p:cTn>
                              </p:par>
                            </p:childTnLst>
                          </p:cTn>
                        </p:par>
                      </p:childTnLst>
                    </p:cTn>
                  </p:par>
                  <p:par>
                    <p:cTn id="71" fill="hold">
                      <p:stCondLst>
                        <p:cond delay="indefinite"/>
                      </p:stCondLst>
                      <p:childTnLst>
                        <p:par>
                          <p:cTn id="72" fill="hold">
                            <p:stCondLst>
                              <p:cond delay="0"/>
                            </p:stCondLst>
                            <p:childTnLst>
                              <p:par>
                                <p:cTn id="73" presetID="12" presetClass="entr" presetSubtype="4" fill="hold" grpId="0" nodeType="clickEffect">
                                  <p:stCondLst>
                                    <p:cond delay="0"/>
                                  </p:stCondLst>
                                  <p:childTnLst>
                                    <p:set>
                                      <p:cBhvr>
                                        <p:cTn id="74" dur="1" fill="hold">
                                          <p:stCondLst>
                                            <p:cond delay="0"/>
                                          </p:stCondLst>
                                        </p:cTn>
                                        <p:tgtEl>
                                          <p:spTgt spid="118853"/>
                                        </p:tgtEl>
                                        <p:attrNameLst>
                                          <p:attrName>style.visibility</p:attrName>
                                        </p:attrNameLst>
                                      </p:cBhvr>
                                      <p:to>
                                        <p:strVal val="visible"/>
                                      </p:to>
                                    </p:set>
                                    <p:animEffect transition="in" filter="slide(fromBottom)">
                                      <p:cBhvr>
                                        <p:cTn id="75" dur="500"/>
                                        <p:tgtEl>
                                          <p:spTgt spid="118853"/>
                                        </p:tgtEl>
                                      </p:cBhvr>
                                    </p:animEffect>
                                  </p:childTnLst>
                                </p:cTn>
                              </p:par>
                            </p:childTnLst>
                          </p:cTn>
                        </p:par>
                      </p:childTnLst>
                    </p:cTn>
                  </p:par>
                  <p:par>
                    <p:cTn id="76" fill="hold">
                      <p:stCondLst>
                        <p:cond delay="indefinite"/>
                      </p:stCondLst>
                      <p:childTnLst>
                        <p:par>
                          <p:cTn id="77" fill="hold">
                            <p:stCondLst>
                              <p:cond delay="0"/>
                            </p:stCondLst>
                            <p:childTnLst>
                              <p:par>
                                <p:cTn id="78" presetID="12" presetClass="entr" presetSubtype="4" fill="hold" grpId="0" nodeType="clickEffect">
                                  <p:stCondLst>
                                    <p:cond delay="0"/>
                                  </p:stCondLst>
                                  <p:childTnLst>
                                    <p:set>
                                      <p:cBhvr>
                                        <p:cTn id="79" dur="1" fill="hold">
                                          <p:stCondLst>
                                            <p:cond delay="0"/>
                                          </p:stCondLst>
                                        </p:cTn>
                                        <p:tgtEl>
                                          <p:spTgt spid="118852"/>
                                        </p:tgtEl>
                                        <p:attrNameLst>
                                          <p:attrName>style.visibility</p:attrName>
                                        </p:attrNameLst>
                                      </p:cBhvr>
                                      <p:to>
                                        <p:strVal val="visible"/>
                                      </p:to>
                                    </p:set>
                                    <p:animEffect transition="in" filter="slide(fromBottom)">
                                      <p:cBhvr>
                                        <p:cTn id="80" dur="500"/>
                                        <p:tgtEl>
                                          <p:spTgt spid="118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p:bldP spid="118787" grpId="0" build="p"/>
      <p:bldP spid="118818" grpId="0" build="p"/>
      <p:bldP spid="118819" grpId="0" advAuto="1000" build="p"/>
      <p:bldP spid="118850" grpId="0" build="p"/>
      <p:bldP spid="118851" grpId="0" build="p"/>
      <p:bldP spid="118852" grpId="0"/>
      <p:bldP spid="118853"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Text Box 2"/>
          <p:cNvSpPr txBox="1"/>
          <p:nvPr/>
        </p:nvSpPr>
        <p:spPr>
          <a:xfrm>
            <a:off x="0" y="152400"/>
            <a:ext cx="5562600" cy="476250"/>
          </a:xfrm>
          <a:prstGeom prst="rect">
            <a:avLst/>
          </a:prstGeom>
          <a:noFill/>
          <a:ln w="12700">
            <a:noFill/>
          </a:ln>
        </p:spPr>
        <p:txBody>
          <a:bodyPr anchor="t" anchorCtr="0">
            <a:spAutoFit/>
          </a:bodyPr>
          <a:p>
            <a:pPr>
              <a:lnSpc>
                <a:spcPct val="70000"/>
              </a:lnSpc>
            </a:pPr>
            <a:r>
              <a:rPr lang="en-US" altLang="zh-CN" sz="3600" dirty="0">
                <a:latin typeface="黑体" panose="02010609060101010101" pitchFamily="49" charset="-122"/>
                <a:ea typeface="黑体" panose="02010609060101010101" pitchFamily="49" charset="-122"/>
              </a:rPr>
              <a:t>3</a:t>
            </a:r>
            <a:r>
              <a:rPr lang="zh-CN" altLang="en-US" sz="3600" dirty="0">
                <a:latin typeface="黑体" panose="02010609060101010101" pitchFamily="49" charset="-122"/>
                <a:ea typeface="黑体" panose="02010609060101010101" pitchFamily="49" charset="-122"/>
              </a:rPr>
              <a:t>．分段间接编译法</a:t>
            </a:r>
            <a:endParaRPr lang="zh-CN" altLang="en-US" sz="3600" dirty="0">
              <a:latin typeface="黑体" panose="02010609060101010101" pitchFamily="49" charset="-122"/>
              <a:ea typeface="黑体" panose="02010609060101010101" pitchFamily="49" charset="-122"/>
            </a:endParaRPr>
          </a:p>
        </p:txBody>
      </p:sp>
      <p:sp>
        <p:nvSpPr>
          <p:cNvPr id="119811" name="Text Box 3"/>
          <p:cNvSpPr txBox="1"/>
          <p:nvPr/>
        </p:nvSpPr>
        <p:spPr>
          <a:xfrm>
            <a:off x="0" y="2743200"/>
            <a:ext cx="1371600" cy="422275"/>
          </a:xfrm>
          <a:prstGeom prst="rect">
            <a:avLst/>
          </a:prstGeom>
          <a:noFill/>
          <a:ln w="12700">
            <a:noFill/>
          </a:ln>
        </p:spPr>
        <p:txBody>
          <a:bodyPr anchor="t" anchorCtr="0">
            <a:spAutoFit/>
          </a:bodyPr>
          <a:p>
            <a:pPr>
              <a:lnSpc>
                <a:spcPct val="60000"/>
              </a:lnSpc>
            </a:pPr>
            <a:r>
              <a:rPr lang="zh-CN" altLang="en-US" sz="3600" dirty="0">
                <a:latin typeface="黑体" panose="02010609060101010101" pitchFamily="49" charset="-122"/>
                <a:ea typeface="黑体" panose="02010609060101010101" pitchFamily="49" charset="-122"/>
              </a:rPr>
              <a:t>例</a:t>
            </a:r>
            <a:r>
              <a:rPr lang="en-US" altLang="zh-CN" sz="3600" dirty="0">
                <a:latin typeface="黑体" panose="02010609060101010101" pitchFamily="49" charset="-122"/>
                <a:ea typeface="黑体" panose="02010609060101010101" pitchFamily="49" charset="-122"/>
              </a:rPr>
              <a:t>. </a:t>
            </a:r>
            <a:endParaRPr lang="en-US" altLang="zh-CN" sz="3600" dirty="0">
              <a:latin typeface="Times New Roman" panose="02020603050405020304" pitchFamily="18" charset="0"/>
              <a:ea typeface="黑体" panose="02010609060101010101" pitchFamily="49" charset="-122"/>
            </a:endParaRPr>
          </a:p>
        </p:txBody>
      </p:sp>
      <p:sp>
        <p:nvSpPr>
          <p:cNvPr id="119812" name="Text Box 4"/>
          <p:cNvSpPr txBox="1"/>
          <p:nvPr/>
        </p:nvSpPr>
        <p:spPr>
          <a:xfrm>
            <a:off x="204788" y="792163"/>
            <a:ext cx="8964612" cy="442912"/>
          </a:xfrm>
          <a:prstGeom prst="rect">
            <a:avLst/>
          </a:prstGeom>
          <a:noFill/>
          <a:ln w="12700">
            <a:noFill/>
          </a:ln>
        </p:spPr>
        <p:txBody>
          <a:bodyPr anchor="t" anchorCtr="0">
            <a:spAutoFit/>
          </a:bodyPr>
          <a:p>
            <a:pPr>
              <a:lnSpc>
                <a:spcPct val="70000"/>
              </a:lnSpc>
            </a:pPr>
            <a:r>
              <a:rPr lang="zh-CN" altLang="en-US" sz="3200" dirty="0">
                <a:solidFill>
                  <a:srgbClr val="CB0101"/>
                </a:solidFill>
                <a:latin typeface="黑体" panose="02010609060101010101" pitchFamily="49" charset="-122"/>
                <a:ea typeface="黑体" panose="02010609060101010101" pitchFamily="49" charset="-122"/>
              </a:rPr>
              <a:t>微命令由本字段编码和其他字段解释共同给出。</a:t>
            </a:r>
            <a:endParaRPr lang="zh-CN" altLang="en-US" sz="3200" dirty="0">
              <a:solidFill>
                <a:srgbClr val="CB0101"/>
              </a:solidFill>
              <a:latin typeface="Times New Roman" panose="02020603050405020304" pitchFamily="18" charset="0"/>
              <a:ea typeface="黑体" panose="02010609060101010101" pitchFamily="49" charset="-122"/>
            </a:endParaRPr>
          </a:p>
        </p:txBody>
      </p:sp>
      <p:sp>
        <p:nvSpPr>
          <p:cNvPr id="119813" name="Text Box 5"/>
          <p:cNvSpPr txBox="1"/>
          <p:nvPr/>
        </p:nvSpPr>
        <p:spPr>
          <a:xfrm>
            <a:off x="4572000" y="3048000"/>
            <a:ext cx="1676400" cy="422275"/>
          </a:xfrm>
          <a:prstGeom prst="rect">
            <a:avLst/>
          </a:prstGeom>
          <a:noFill/>
          <a:ln w="12700">
            <a:noFill/>
          </a:ln>
        </p:spPr>
        <p:txBody>
          <a:bodyPr anchor="t" anchorCtr="0">
            <a:spAutoFit/>
          </a:bodyPr>
          <a:p>
            <a:pPr>
              <a:lnSpc>
                <a:spcPct val="60000"/>
              </a:lnSpc>
            </a:pPr>
            <a:r>
              <a:rPr lang="en-US" altLang="zh-CN" sz="3600" dirty="0">
                <a:solidFill>
                  <a:srgbClr val="CB0101"/>
                </a:solidFill>
                <a:latin typeface="黑体" panose="02010609060101010101" pitchFamily="49" charset="-122"/>
                <a:ea typeface="黑体" panose="02010609060101010101" pitchFamily="49" charset="-122"/>
              </a:rPr>
              <a:t>C </a:t>
            </a:r>
            <a:r>
              <a:rPr lang="en-US" altLang="zh-CN" sz="3600" dirty="0">
                <a:solidFill>
                  <a:srgbClr val="CB0101"/>
                </a:solidFill>
                <a:latin typeface="Times New Roman" panose="02020603050405020304" pitchFamily="18" charset="0"/>
                <a:ea typeface="黑体" panose="02010609060101010101" pitchFamily="49" charset="-122"/>
              </a:rPr>
              <a:t>=</a:t>
            </a:r>
            <a:endParaRPr lang="en-US" altLang="zh-CN" sz="3600" dirty="0">
              <a:solidFill>
                <a:srgbClr val="CB0101"/>
              </a:solidFill>
              <a:latin typeface="Times New Roman" panose="02020603050405020304" pitchFamily="18" charset="0"/>
              <a:ea typeface="黑体" panose="02010609060101010101" pitchFamily="49" charset="-122"/>
            </a:endParaRPr>
          </a:p>
        </p:txBody>
      </p:sp>
      <p:grpSp>
        <p:nvGrpSpPr>
          <p:cNvPr id="119814" name="Group 6"/>
          <p:cNvGrpSpPr/>
          <p:nvPr/>
        </p:nvGrpSpPr>
        <p:grpSpPr>
          <a:xfrm>
            <a:off x="914400" y="2743200"/>
            <a:ext cx="3352800" cy="685800"/>
            <a:chOff x="864" y="1968"/>
            <a:chExt cx="2112" cy="432"/>
          </a:xfrm>
        </p:grpSpPr>
        <p:sp>
          <p:nvSpPr>
            <p:cNvPr id="14343" name="Text Box 7"/>
            <p:cNvSpPr txBox="1"/>
            <p:nvPr/>
          </p:nvSpPr>
          <p:spPr>
            <a:xfrm>
              <a:off x="864" y="1968"/>
              <a:ext cx="2112" cy="422"/>
            </a:xfrm>
            <a:prstGeom prst="rect">
              <a:avLst/>
            </a:prstGeom>
            <a:noFill/>
            <a:ln w="28575" cap="sq" cmpd="sng">
              <a:solidFill>
                <a:schemeClr val="tx1"/>
              </a:solidFill>
              <a:prstDash val="solid"/>
              <a:miter/>
              <a:headEnd type="none" w="sm" len="sm"/>
              <a:tailEnd type="none" w="sm" len="sm"/>
            </a:ln>
          </p:spPr>
          <p:txBody>
            <a:bodyPr anchor="t" anchorCtr="0">
              <a:spAutoFit/>
            </a:bodyPr>
            <a:p>
              <a:r>
                <a:rPr lang="en-US" altLang="zh-CN" sz="3600" dirty="0">
                  <a:solidFill>
                    <a:srgbClr val="CB0101"/>
                  </a:solidFill>
                  <a:latin typeface="黑体" panose="02010609060101010101" pitchFamily="49" charset="-122"/>
                  <a:ea typeface="黑体" panose="02010609060101010101" pitchFamily="49" charset="-122"/>
                </a:rPr>
                <a:t>  C      A   </a:t>
              </a:r>
              <a:endParaRPr lang="en-US" altLang="zh-CN" sz="3600" dirty="0">
                <a:solidFill>
                  <a:srgbClr val="CB0101"/>
                </a:solidFill>
                <a:latin typeface="黑体" panose="02010609060101010101" pitchFamily="49" charset="-122"/>
                <a:ea typeface="黑体" panose="02010609060101010101" pitchFamily="49" charset="-122"/>
              </a:endParaRPr>
            </a:p>
          </p:txBody>
        </p:sp>
        <p:sp>
          <p:nvSpPr>
            <p:cNvPr id="14344" name="Line 8"/>
            <p:cNvSpPr/>
            <p:nvPr/>
          </p:nvSpPr>
          <p:spPr>
            <a:xfrm>
              <a:off x="1776" y="1968"/>
              <a:ext cx="0" cy="432"/>
            </a:xfrm>
            <a:prstGeom prst="line">
              <a:avLst/>
            </a:prstGeom>
            <a:ln w="28575" cap="sq" cmpd="sng">
              <a:solidFill>
                <a:schemeClr val="tx1"/>
              </a:solidFill>
              <a:prstDash val="solid"/>
              <a:round/>
              <a:headEnd type="none" w="sm" len="sm"/>
              <a:tailEnd type="none" w="sm" len="sm"/>
            </a:ln>
          </p:spPr>
        </p:sp>
      </p:grpSp>
      <p:sp>
        <p:nvSpPr>
          <p:cNvPr id="119817" name="Text Box 9"/>
          <p:cNvSpPr txBox="1"/>
          <p:nvPr/>
        </p:nvSpPr>
        <p:spPr>
          <a:xfrm>
            <a:off x="0" y="2057400"/>
            <a:ext cx="6477000" cy="476250"/>
          </a:xfrm>
          <a:prstGeom prst="rect">
            <a:avLst/>
          </a:prstGeom>
          <a:noFill/>
          <a:ln w="12700">
            <a:noFill/>
          </a:ln>
        </p:spPr>
        <p:txBody>
          <a:bodyPr anchor="t" anchorCtr="0">
            <a:spAutoFit/>
          </a:bodyPr>
          <a:p>
            <a:pPr>
              <a:lnSpc>
                <a:spcPct val="70000"/>
              </a:lnSpc>
            </a:pPr>
            <a:r>
              <a:rPr lang="en-US" altLang="zh-CN" sz="3600" dirty="0">
                <a:latin typeface="黑体" panose="02010609060101010101" pitchFamily="49" charset="-122"/>
                <a:ea typeface="黑体" panose="02010609060101010101" pitchFamily="49" charset="-122"/>
              </a:rPr>
              <a:t>1) </a:t>
            </a:r>
            <a:r>
              <a:rPr lang="zh-CN" altLang="en-US" sz="3600" dirty="0">
                <a:latin typeface="黑体" panose="02010609060101010101" pitchFamily="49" charset="-122"/>
                <a:ea typeface="黑体" panose="02010609060101010101" pitchFamily="49" charset="-122"/>
              </a:rPr>
              <a:t>设置解释位或解释字段</a:t>
            </a:r>
            <a:endParaRPr lang="zh-CN" altLang="en-US" sz="3600" dirty="0">
              <a:solidFill>
                <a:schemeClr val="folHlink"/>
              </a:solidFill>
              <a:latin typeface="Times New Roman" panose="02020603050405020304" pitchFamily="18" charset="0"/>
              <a:ea typeface="黑体" panose="02010609060101010101" pitchFamily="49" charset="-122"/>
            </a:endParaRPr>
          </a:p>
        </p:txBody>
      </p:sp>
      <p:sp>
        <p:nvSpPr>
          <p:cNvPr id="119818" name="Line 10"/>
          <p:cNvSpPr/>
          <p:nvPr/>
        </p:nvSpPr>
        <p:spPr>
          <a:xfrm>
            <a:off x="1600200" y="3429000"/>
            <a:ext cx="457200" cy="304800"/>
          </a:xfrm>
          <a:prstGeom prst="line">
            <a:avLst/>
          </a:prstGeom>
          <a:ln w="12700" cap="sq" cmpd="sng">
            <a:solidFill>
              <a:schemeClr val="tx1"/>
            </a:solidFill>
            <a:prstDash val="solid"/>
            <a:round/>
            <a:headEnd type="none" w="sm" len="sm"/>
            <a:tailEnd type="none" w="sm" len="sm"/>
          </a:ln>
        </p:spPr>
      </p:sp>
      <p:sp>
        <p:nvSpPr>
          <p:cNvPr id="119819" name="Text Box 11"/>
          <p:cNvSpPr txBox="1"/>
          <p:nvPr/>
        </p:nvSpPr>
        <p:spPr>
          <a:xfrm>
            <a:off x="1981200" y="3505200"/>
            <a:ext cx="1981200" cy="519113"/>
          </a:xfrm>
          <a:prstGeom prst="rect">
            <a:avLst/>
          </a:prstGeom>
          <a:noFill/>
          <a:ln w="12700">
            <a:noFill/>
          </a:ln>
        </p:spPr>
        <p:txBody>
          <a:bodyPr anchor="t" anchorCtr="0">
            <a:spAutoFit/>
          </a:bodyPr>
          <a:p>
            <a:r>
              <a:rPr lang="zh-CN" altLang="en-US" sz="2800" dirty="0">
                <a:solidFill>
                  <a:srgbClr val="3333FF"/>
                </a:solidFill>
                <a:latin typeface="Times New Roman" panose="02020603050405020304" pitchFamily="18" charset="0"/>
                <a:ea typeface="黑体" panose="02010609060101010101" pitchFamily="49" charset="-122"/>
              </a:rPr>
              <a:t>解释位</a:t>
            </a:r>
            <a:endParaRPr lang="zh-CN" altLang="en-US" sz="2800" dirty="0">
              <a:solidFill>
                <a:srgbClr val="3333FF"/>
              </a:solidFill>
              <a:latin typeface="Times New Roman" panose="02020603050405020304" pitchFamily="18" charset="0"/>
              <a:ea typeface="黑体" panose="02010609060101010101" pitchFamily="49" charset="-122"/>
            </a:endParaRPr>
          </a:p>
        </p:txBody>
      </p:sp>
      <p:sp>
        <p:nvSpPr>
          <p:cNvPr id="119820" name="AutoShape 12"/>
          <p:cNvSpPr/>
          <p:nvPr/>
        </p:nvSpPr>
        <p:spPr>
          <a:xfrm>
            <a:off x="5562600" y="2819400"/>
            <a:ext cx="152400" cy="838200"/>
          </a:xfrm>
          <a:prstGeom prst="leftBrace">
            <a:avLst>
              <a:gd name="adj1" fmla="val 45807"/>
              <a:gd name="adj2" fmla="val 50000"/>
            </a:avLst>
          </a:prstGeom>
          <a:noFill/>
          <a:ln w="28575" cap="sq" cmpd="sng">
            <a:solidFill>
              <a:srgbClr val="CB0101"/>
            </a:solidFill>
            <a:prstDash val="solid"/>
            <a:round/>
            <a:headEnd type="none" w="sm" len="sm"/>
            <a:tailEnd type="none" w="sm" len="sm"/>
          </a:ln>
        </p:spPr>
        <p:txBody>
          <a:bodyPr wrap="none" anchor="ctr" anchorCtr="0"/>
          <a:p>
            <a:endParaRPr lang="zh-CN" altLang="en-US" dirty="0">
              <a:latin typeface="Arial" panose="020B0604020202020204" pitchFamily="34" charset="0"/>
              <a:ea typeface="黑体" panose="02010609060101010101" pitchFamily="49" charset="-122"/>
            </a:endParaRPr>
          </a:p>
        </p:txBody>
      </p:sp>
      <p:sp>
        <p:nvSpPr>
          <p:cNvPr id="119821" name="Text Box 13"/>
          <p:cNvSpPr txBox="1"/>
          <p:nvPr/>
        </p:nvSpPr>
        <p:spPr>
          <a:xfrm>
            <a:off x="5791200" y="2743200"/>
            <a:ext cx="4495800" cy="1027113"/>
          </a:xfrm>
          <a:prstGeom prst="rect">
            <a:avLst/>
          </a:prstGeom>
          <a:noFill/>
          <a:ln w="12700">
            <a:noFill/>
          </a:ln>
        </p:spPr>
        <p:txBody>
          <a:bodyPr anchor="t" anchorCtr="0">
            <a:spAutoFit/>
          </a:bodyPr>
          <a:p>
            <a:pPr>
              <a:lnSpc>
                <a:spcPct val="60000"/>
              </a:lnSpc>
            </a:pPr>
            <a:r>
              <a:rPr lang="en-US" altLang="zh-CN" sz="3600" dirty="0">
                <a:solidFill>
                  <a:srgbClr val="CB0101"/>
                </a:solidFill>
                <a:latin typeface="黑体" panose="02010609060101010101" pitchFamily="49" charset="-122"/>
                <a:ea typeface="黑体" panose="02010609060101010101" pitchFamily="49" charset="-122"/>
              </a:rPr>
              <a:t>1</a:t>
            </a:r>
            <a:r>
              <a:rPr lang="en-US" altLang="zh-CN" sz="3600" dirty="0">
                <a:solidFill>
                  <a:schemeClr val="folHlink"/>
                </a:solidFill>
                <a:latin typeface="黑体" panose="02010609060101010101" pitchFamily="49" charset="-122"/>
                <a:ea typeface="黑体" panose="02010609060101010101" pitchFamily="49" charset="-122"/>
              </a:rPr>
              <a:t> </a:t>
            </a:r>
            <a:r>
              <a:rPr lang="en-US" altLang="zh-CN" sz="3600" dirty="0">
                <a:solidFill>
                  <a:srgbClr val="3333FF"/>
                </a:solidFill>
                <a:latin typeface="黑体" panose="02010609060101010101" pitchFamily="49" charset="-122"/>
                <a:ea typeface="黑体" panose="02010609060101010101" pitchFamily="49" charset="-122"/>
              </a:rPr>
              <a:t>A</a:t>
            </a:r>
            <a:r>
              <a:rPr lang="zh-CN" altLang="en-US" sz="3600" dirty="0">
                <a:solidFill>
                  <a:srgbClr val="3333FF"/>
                </a:solidFill>
                <a:latin typeface="黑体" panose="02010609060101010101" pitchFamily="49" charset="-122"/>
                <a:ea typeface="黑体" panose="02010609060101010101" pitchFamily="49" charset="-122"/>
              </a:rPr>
              <a:t>为某类命令</a:t>
            </a:r>
            <a:endParaRPr lang="zh-CN" altLang="en-US" sz="3600" dirty="0">
              <a:solidFill>
                <a:srgbClr val="3333FF"/>
              </a:solidFill>
              <a:latin typeface="黑体" panose="02010609060101010101" pitchFamily="49" charset="-122"/>
              <a:ea typeface="黑体" panose="02010609060101010101" pitchFamily="49" charset="-122"/>
            </a:endParaRPr>
          </a:p>
          <a:p>
            <a:pPr>
              <a:lnSpc>
                <a:spcPct val="60000"/>
              </a:lnSpc>
            </a:pPr>
            <a:r>
              <a:rPr lang="en-US" altLang="zh-CN" sz="3600" dirty="0">
                <a:solidFill>
                  <a:srgbClr val="CB0101"/>
                </a:solidFill>
                <a:latin typeface="黑体" panose="02010609060101010101" pitchFamily="49" charset="-122"/>
                <a:ea typeface="黑体" panose="02010609060101010101" pitchFamily="49" charset="-122"/>
              </a:rPr>
              <a:t>0</a:t>
            </a:r>
            <a:r>
              <a:rPr lang="en-US" altLang="zh-CN" sz="3600" dirty="0">
                <a:solidFill>
                  <a:schemeClr val="folHlink"/>
                </a:solidFill>
                <a:latin typeface="黑体" panose="02010609060101010101" pitchFamily="49" charset="-122"/>
                <a:ea typeface="黑体" panose="02010609060101010101" pitchFamily="49" charset="-122"/>
              </a:rPr>
              <a:t> </a:t>
            </a:r>
            <a:r>
              <a:rPr lang="en-US" altLang="zh-CN" sz="3600" dirty="0">
                <a:solidFill>
                  <a:srgbClr val="3333FF"/>
                </a:solidFill>
                <a:latin typeface="黑体" panose="02010609060101010101" pitchFamily="49" charset="-122"/>
                <a:ea typeface="黑体" panose="02010609060101010101" pitchFamily="49" charset="-122"/>
              </a:rPr>
              <a:t>A</a:t>
            </a:r>
            <a:r>
              <a:rPr lang="zh-CN" altLang="en-US" sz="3600" dirty="0">
                <a:solidFill>
                  <a:srgbClr val="3333FF"/>
                </a:solidFill>
                <a:latin typeface="黑体" panose="02010609060101010101" pitchFamily="49" charset="-122"/>
                <a:ea typeface="黑体" panose="02010609060101010101" pitchFamily="49" charset="-122"/>
              </a:rPr>
              <a:t>为常数</a:t>
            </a:r>
            <a:endParaRPr lang="zh-CN" altLang="en-US" sz="3600" dirty="0">
              <a:solidFill>
                <a:srgbClr val="3333FF"/>
              </a:solidFill>
              <a:latin typeface="Times New Roman" panose="02020603050405020304" pitchFamily="18" charset="0"/>
              <a:ea typeface="黑体" panose="02010609060101010101" pitchFamily="49" charset="-122"/>
            </a:endParaRPr>
          </a:p>
        </p:txBody>
      </p:sp>
      <p:sp>
        <p:nvSpPr>
          <p:cNvPr id="119822" name="Text Box 14"/>
          <p:cNvSpPr txBox="1"/>
          <p:nvPr/>
        </p:nvSpPr>
        <p:spPr>
          <a:xfrm>
            <a:off x="0" y="4267200"/>
            <a:ext cx="6477000" cy="476250"/>
          </a:xfrm>
          <a:prstGeom prst="rect">
            <a:avLst/>
          </a:prstGeom>
          <a:noFill/>
          <a:ln w="12700">
            <a:noFill/>
          </a:ln>
        </p:spPr>
        <p:txBody>
          <a:bodyPr anchor="t" anchorCtr="0">
            <a:spAutoFit/>
          </a:bodyPr>
          <a:p>
            <a:pPr>
              <a:lnSpc>
                <a:spcPct val="70000"/>
              </a:lnSpc>
            </a:pPr>
            <a:r>
              <a:rPr lang="en-US" altLang="zh-CN" sz="3600" dirty="0">
                <a:latin typeface="黑体" panose="02010609060101010101" pitchFamily="49" charset="-122"/>
                <a:ea typeface="黑体" panose="02010609060101010101" pitchFamily="49" charset="-122"/>
              </a:rPr>
              <a:t>2) </a:t>
            </a:r>
            <a:r>
              <a:rPr lang="zh-CN" altLang="en-US" sz="3600" dirty="0">
                <a:latin typeface="黑体" panose="02010609060101010101" pitchFamily="49" charset="-122"/>
                <a:ea typeface="黑体" panose="02010609060101010101" pitchFamily="49" charset="-122"/>
              </a:rPr>
              <a:t>分类编译</a:t>
            </a:r>
            <a:endParaRPr lang="zh-CN" altLang="en-US" sz="3600" dirty="0">
              <a:solidFill>
                <a:schemeClr val="folHlink"/>
              </a:solidFill>
              <a:latin typeface="Times New Roman" panose="02020603050405020304" pitchFamily="18" charset="0"/>
              <a:ea typeface="黑体" panose="02010609060101010101" pitchFamily="49" charset="-122"/>
            </a:endParaRPr>
          </a:p>
        </p:txBody>
      </p:sp>
      <p:sp>
        <p:nvSpPr>
          <p:cNvPr id="119823" name="Text Box 15"/>
          <p:cNvSpPr txBox="1"/>
          <p:nvPr/>
        </p:nvSpPr>
        <p:spPr>
          <a:xfrm>
            <a:off x="204788" y="4876800"/>
            <a:ext cx="9144000" cy="1028700"/>
          </a:xfrm>
          <a:prstGeom prst="rect">
            <a:avLst/>
          </a:prstGeom>
          <a:noFill/>
          <a:ln w="12700">
            <a:noFill/>
          </a:ln>
        </p:spPr>
        <p:txBody>
          <a:bodyPr anchor="t" anchorCtr="0">
            <a:spAutoFit/>
          </a:bodyPr>
          <a:p>
            <a:pPr>
              <a:lnSpc>
                <a:spcPct val="70000"/>
              </a:lnSpc>
            </a:pPr>
            <a:r>
              <a:rPr lang="zh-CN" altLang="en-US" sz="3200" dirty="0">
                <a:solidFill>
                  <a:srgbClr val="CB0101"/>
                </a:solidFill>
                <a:latin typeface="黑体" panose="02010609060101010101" pitchFamily="49" charset="-122"/>
                <a:ea typeface="黑体" panose="02010609060101010101" pitchFamily="49" charset="-122"/>
              </a:rPr>
              <a:t>按功能类型将微指令分类，分别安排各类微</a:t>
            </a:r>
            <a:endParaRPr lang="zh-CN" altLang="en-US" sz="3200" dirty="0">
              <a:solidFill>
                <a:srgbClr val="CB0101"/>
              </a:solidFill>
              <a:latin typeface="黑体" panose="02010609060101010101" pitchFamily="49" charset="-122"/>
              <a:ea typeface="黑体" panose="02010609060101010101" pitchFamily="49" charset="-122"/>
            </a:endParaRPr>
          </a:p>
          <a:p>
            <a:pPr>
              <a:lnSpc>
                <a:spcPct val="70000"/>
              </a:lnSpc>
            </a:pPr>
            <a:r>
              <a:rPr lang="zh-CN" altLang="en-US" sz="3200" dirty="0">
                <a:solidFill>
                  <a:srgbClr val="CB0101"/>
                </a:solidFill>
                <a:latin typeface="黑体" panose="02010609060101010101" pitchFamily="49" charset="-122"/>
                <a:ea typeface="黑体" panose="02010609060101010101" pitchFamily="49" charset="-122"/>
              </a:rPr>
              <a:t>指令格式和字段编码，并设置区分标志。</a:t>
            </a:r>
            <a:endParaRPr lang="zh-CN" altLang="en-US" sz="3200" dirty="0">
              <a:solidFill>
                <a:srgbClr val="CB0101"/>
              </a:solidFill>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119810"/>
                                        </p:tgtEl>
                                        <p:attrNameLst>
                                          <p:attrName>style.visibility</p:attrName>
                                        </p:attrNameLst>
                                      </p:cBhvr>
                                      <p:to>
                                        <p:strVal val="visible"/>
                                      </p:to>
                                    </p:set>
                                    <p:animEffect transition="in" filter="slide(fromRight)">
                                      <p:cBhvr>
                                        <p:cTn id="7" dur="500"/>
                                        <p:tgtEl>
                                          <p:spTgt spid="11981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119812">
                                            <p:txEl>
                                              <p:charRg st="0" end="22"/>
                                            </p:txEl>
                                          </p:spTgt>
                                        </p:tgtEl>
                                        <p:attrNameLst>
                                          <p:attrName>style.visibility</p:attrName>
                                        </p:attrNameLst>
                                      </p:cBhvr>
                                      <p:to>
                                        <p:strVal val="visible"/>
                                      </p:to>
                                    </p:set>
                                    <p:animEffect transition="in" filter="slide(fromRight)">
                                      <p:cBhvr>
                                        <p:cTn id="12" dur="500"/>
                                        <p:tgtEl>
                                          <p:spTgt spid="119812">
                                            <p:txEl>
                                              <p:charRg st="0" end="2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119817"/>
                                        </p:tgtEl>
                                        <p:attrNameLst>
                                          <p:attrName>style.visibility</p:attrName>
                                        </p:attrNameLst>
                                      </p:cBhvr>
                                      <p:to>
                                        <p:strVal val="visible"/>
                                      </p:to>
                                    </p:set>
                                    <p:animEffect transition="in" filter="slide(fromLeft)">
                                      <p:cBhvr>
                                        <p:cTn id="17" dur="500"/>
                                        <p:tgtEl>
                                          <p:spTgt spid="11981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119811"/>
                                        </p:tgtEl>
                                        <p:attrNameLst>
                                          <p:attrName>style.visibility</p:attrName>
                                        </p:attrNameLst>
                                      </p:cBhvr>
                                      <p:to>
                                        <p:strVal val="visible"/>
                                      </p:to>
                                    </p:set>
                                    <p:anim calcmode="lin" valueType="num">
                                      <p:cBhvr additive="base">
                                        <p:cTn id="22" dur="500" fill="hold"/>
                                        <p:tgtEl>
                                          <p:spTgt spid="119811"/>
                                        </p:tgtEl>
                                        <p:attrNameLst>
                                          <p:attrName>ppt_x</p:attrName>
                                        </p:attrNameLst>
                                      </p:cBhvr>
                                      <p:tavLst>
                                        <p:tav tm="0">
                                          <p:val>
                                            <p:strVal val="0-#ppt_w/2"/>
                                          </p:val>
                                        </p:tav>
                                        <p:tav tm="100000">
                                          <p:val>
                                            <p:strVal val="#ppt_x"/>
                                          </p:val>
                                        </p:tav>
                                      </p:tavLst>
                                    </p:anim>
                                    <p:anim calcmode="lin" valueType="num">
                                      <p:cBhvr additive="base">
                                        <p:cTn id="23" dur="500" fill="hold"/>
                                        <p:tgtEl>
                                          <p:spTgt spid="119811"/>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2" presetClass="entr" presetSubtype="8" fill="hold" nodeType="clickEffect">
                                  <p:stCondLst>
                                    <p:cond delay="0"/>
                                  </p:stCondLst>
                                  <p:childTnLst>
                                    <p:set>
                                      <p:cBhvr>
                                        <p:cTn id="27" dur="1" fill="hold">
                                          <p:stCondLst>
                                            <p:cond delay="0"/>
                                          </p:stCondLst>
                                        </p:cTn>
                                        <p:tgtEl>
                                          <p:spTgt spid="119814"/>
                                        </p:tgtEl>
                                        <p:attrNameLst>
                                          <p:attrName>style.visibility</p:attrName>
                                        </p:attrNameLst>
                                      </p:cBhvr>
                                      <p:to>
                                        <p:strVal val="visible"/>
                                      </p:to>
                                    </p:set>
                                    <p:animEffect transition="in" filter="slide(fromLeft)">
                                      <p:cBhvr>
                                        <p:cTn id="28" dur="500"/>
                                        <p:tgtEl>
                                          <p:spTgt spid="11981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19818"/>
                                        </p:tgtEl>
                                        <p:attrNameLst>
                                          <p:attrName>style.visibility</p:attrName>
                                        </p:attrNameLst>
                                      </p:cBhvr>
                                      <p:to>
                                        <p:strVal val="visible"/>
                                      </p:to>
                                    </p:set>
                                    <p:animEffect transition="in" filter="wipe(up)">
                                      <p:cBhvr>
                                        <p:cTn id="33" dur="500"/>
                                        <p:tgtEl>
                                          <p:spTgt spid="119818"/>
                                        </p:tgtEl>
                                      </p:cBhvr>
                                    </p:animEffect>
                                  </p:childTnLst>
                                </p:cTn>
                              </p:par>
                            </p:childTnLst>
                          </p:cTn>
                        </p:par>
                        <p:par>
                          <p:cTn id="34" fill="hold">
                            <p:stCondLst>
                              <p:cond delay="500"/>
                            </p:stCondLst>
                            <p:childTnLst>
                              <p:par>
                                <p:cTn id="35" presetID="22" presetClass="entr" presetSubtype="1" fill="hold" grpId="0" nodeType="afterEffect">
                                  <p:stCondLst>
                                    <p:cond delay="0"/>
                                  </p:stCondLst>
                                  <p:childTnLst>
                                    <p:set>
                                      <p:cBhvr>
                                        <p:cTn id="36" dur="1" fill="hold">
                                          <p:stCondLst>
                                            <p:cond delay="0"/>
                                          </p:stCondLst>
                                        </p:cTn>
                                        <p:tgtEl>
                                          <p:spTgt spid="119819"/>
                                        </p:tgtEl>
                                        <p:attrNameLst>
                                          <p:attrName>style.visibility</p:attrName>
                                        </p:attrNameLst>
                                      </p:cBhvr>
                                      <p:to>
                                        <p:strVal val="visible"/>
                                      </p:to>
                                    </p:set>
                                    <p:animEffect transition="in" filter="wipe(up)">
                                      <p:cBhvr>
                                        <p:cTn id="37" dur="500"/>
                                        <p:tgtEl>
                                          <p:spTgt spid="119819"/>
                                        </p:tgtEl>
                                      </p:cBhvr>
                                    </p:animEffect>
                                  </p:childTnLst>
                                </p:cTn>
                              </p:par>
                            </p:childTnLst>
                          </p:cTn>
                        </p:par>
                      </p:childTnLst>
                    </p:cTn>
                  </p:par>
                  <p:par>
                    <p:cTn id="38" fill="hold">
                      <p:stCondLst>
                        <p:cond delay="indefinite"/>
                      </p:stCondLst>
                      <p:childTnLst>
                        <p:par>
                          <p:cTn id="39" fill="hold">
                            <p:stCondLst>
                              <p:cond delay="0"/>
                            </p:stCondLst>
                            <p:childTnLst>
                              <p:par>
                                <p:cTn id="40" presetID="17" presetClass="entr" presetSubtype="8" fill="hold" grpId="0" nodeType="clickEffect">
                                  <p:stCondLst>
                                    <p:cond delay="0"/>
                                  </p:stCondLst>
                                  <p:childTnLst>
                                    <p:set>
                                      <p:cBhvr>
                                        <p:cTn id="41" dur="1" fill="hold">
                                          <p:stCondLst>
                                            <p:cond delay="0"/>
                                          </p:stCondLst>
                                        </p:cTn>
                                        <p:tgtEl>
                                          <p:spTgt spid="119813"/>
                                        </p:tgtEl>
                                        <p:attrNameLst>
                                          <p:attrName>style.visibility</p:attrName>
                                        </p:attrNameLst>
                                      </p:cBhvr>
                                      <p:to>
                                        <p:strVal val="visible"/>
                                      </p:to>
                                    </p:set>
                                    <p:anim calcmode="lin" valueType="num">
                                      <p:cBhvr>
                                        <p:cTn id="42" dur="500" fill="hold"/>
                                        <p:tgtEl>
                                          <p:spTgt spid="119813"/>
                                        </p:tgtEl>
                                        <p:attrNameLst>
                                          <p:attrName>ppt_x</p:attrName>
                                        </p:attrNameLst>
                                      </p:cBhvr>
                                      <p:tavLst>
                                        <p:tav tm="0">
                                          <p:val>
                                            <p:strVal val="#ppt_x-#ppt_w/2"/>
                                          </p:val>
                                        </p:tav>
                                        <p:tav tm="100000">
                                          <p:val>
                                            <p:strVal val="#ppt_x"/>
                                          </p:val>
                                        </p:tav>
                                      </p:tavLst>
                                    </p:anim>
                                    <p:anim calcmode="lin" valueType="num">
                                      <p:cBhvr>
                                        <p:cTn id="43" dur="500" fill="hold"/>
                                        <p:tgtEl>
                                          <p:spTgt spid="119813"/>
                                        </p:tgtEl>
                                        <p:attrNameLst>
                                          <p:attrName>ppt_y</p:attrName>
                                        </p:attrNameLst>
                                      </p:cBhvr>
                                      <p:tavLst>
                                        <p:tav tm="0">
                                          <p:val>
                                            <p:strVal val="#ppt_y"/>
                                          </p:val>
                                        </p:tav>
                                        <p:tav tm="100000">
                                          <p:val>
                                            <p:strVal val="#ppt_y"/>
                                          </p:val>
                                        </p:tav>
                                      </p:tavLst>
                                    </p:anim>
                                    <p:anim calcmode="lin" valueType="num">
                                      <p:cBhvr>
                                        <p:cTn id="44" dur="500" fill="hold"/>
                                        <p:tgtEl>
                                          <p:spTgt spid="119813"/>
                                        </p:tgtEl>
                                        <p:attrNameLst>
                                          <p:attrName>ppt_w</p:attrName>
                                        </p:attrNameLst>
                                      </p:cBhvr>
                                      <p:tavLst>
                                        <p:tav tm="0">
                                          <p:val>
                                            <p:fltVal val="0.000000"/>
                                          </p:val>
                                        </p:tav>
                                        <p:tav tm="100000">
                                          <p:val>
                                            <p:strVal val="#ppt_w"/>
                                          </p:val>
                                        </p:tav>
                                      </p:tavLst>
                                    </p:anim>
                                    <p:anim calcmode="lin" valueType="num">
                                      <p:cBhvr>
                                        <p:cTn id="45" dur="500" fill="hold"/>
                                        <p:tgtEl>
                                          <p:spTgt spid="119813"/>
                                        </p:tgtEl>
                                        <p:attrNameLst>
                                          <p:attrName>ppt_h</p:attrName>
                                        </p:attrNameLst>
                                      </p:cBhvr>
                                      <p:tavLst>
                                        <p:tav tm="0">
                                          <p:val>
                                            <p:strVal val="#ppt_h"/>
                                          </p:val>
                                        </p:tav>
                                        <p:tav tm="100000">
                                          <p:val>
                                            <p:strVal val="#ppt_h"/>
                                          </p:val>
                                        </p:tav>
                                      </p:tavLst>
                                    </p:anim>
                                  </p:childTnLst>
                                </p:cTn>
                              </p:par>
                            </p:childTnLst>
                          </p:cTn>
                        </p:par>
                        <p:par>
                          <p:cTn id="46" fill="hold">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119820"/>
                                        </p:tgtEl>
                                        <p:attrNameLst>
                                          <p:attrName>style.visibility</p:attrName>
                                        </p:attrNameLst>
                                      </p:cBhvr>
                                      <p:to>
                                        <p:strVal val="visible"/>
                                      </p:to>
                                    </p:set>
                                    <p:animEffect transition="in" filter="wipe(left)">
                                      <p:cBhvr>
                                        <p:cTn id="49" dur="500"/>
                                        <p:tgtEl>
                                          <p:spTgt spid="119820"/>
                                        </p:tgtEl>
                                      </p:cBhvr>
                                    </p:animEffect>
                                  </p:childTnLst>
                                </p:cTn>
                              </p:par>
                            </p:childTnLst>
                          </p:cTn>
                        </p:par>
                      </p:childTnLst>
                    </p:cTn>
                  </p:par>
                  <p:par>
                    <p:cTn id="50" fill="hold">
                      <p:stCondLst>
                        <p:cond delay="indefinite"/>
                      </p:stCondLst>
                      <p:childTnLst>
                        <p:par>
                          <p:cTn id="51" fill="hold">
                            <p:stCondLst>
                              <p:cond delay="0"/>
                            </p:stCondLst>
                            <p:childTnLst>
                              <p:par>
                                <p:cTn id="52" presetID="12" presetClass="entr" presetSubtype="2" fill="hold" grpId="0" nodeType="clickEffect">
                                  <p:stCondLst>
                                    <p:cond delay="0"/>
                                  </p:stCondLst>
                                  <p:childTnLst>
                                    <p:set>
                                      <p:cBhvr>
                                        <p:cTn id="53" dur="1" fill="hold">
                                          <p:stCondLst>
                                            <p:cond delay="0"/>
                                          </p:stCondLst>
                                        </p:cTn>
                                        <p:tgtEl>
                                          <p:spTgt spid="119821">
                                            <p:txEl>
                                              <p:charRg st="0" end="9"/>
                                            </p:txEl>
                                          </p:spTgt>
                                        </p:tgtEl>
                                        <p:attrNameLst>
                                          <p:attrName>style.visibility</p:attrName>
                                        </p:attrNameLst>
                                      </p:cBhvr>
                                      <p:to>
                                        <p:strVal val="visible"/>
                                      </p:to>
                                    </p:set>
                                    <p:animEffect transition="in" filter="slide(fromRight)">
                                      <p:cBhvr>
                                        <p:cTn id="54" dur="500"/>
                                        <p:tgtEl>
                                          <p:spTgt spid="119821">
                                            <p:txEl>
                                              <p:charRg st="0" end="9"/>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2" presetClass="entr" presetSubtype="2" fill="hold" grpId="0" nodeType="clickEffect">
                                  <p:stCondLst>
                                    <p:cond delay="0"/>
                                  </p:stCondLst>
                                  <p:childTnLst>
                                    <p:set>
                                      <p:cBhvr>
                                        <p:cTn id="58" dur="1" fill="hold">
                                          <p:stCondLst>
                                            <p:cond delay="0"/>
                                          </p:stCondLst>
                                        </p:cTn>
                                        <p:tgtEl>
                                          <p:spTgt spid="119821">
                                            <p:txEl>
                                              <p:charRg st="9" end="16"/>
                                            </p:txEl>
                                          </p:spTgt>
                                        </p:tgtEl>
                                        <p:attrNameLst>
                                          <p:attrName>style.visibility</p:attrName>
                                        </p:attrNameLst>
                                      </p:cBhvr>
                                      <p:to>
                                        <p:strVal val="visible"/>
                                      </p:to>
                                    </p:set>
                                    <p:animEffect transition="in" filter="slide(fromRight)">
                                      <p:cBhvr>
                                        <p:cTn id="59" dur="500"/>
                                        <p:tgtEl>
                                          <p:spTgt spid="119821">
                                            <p:txEl>
                                              <p:charRg st="9" end="16"/>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2" presetClass="entr" presetSubtype="8" fill="hold" grpId="0" nodeType="clickEffect">
                                  <p:stCondLst>
                                    <p:cond delay="0"/>
                                  </p:stCondLst>
                                  <p:childTnLst>
                                    <p:set>
                                      <p:cBhvr>
                                        <p:cTn id="63" dur="1" fill="hold">
                                          <p:stCondLst>
                                            <p:cond delay="0"/>
                                          </p:stCondLst>
                                        </p:cTn>
                                        <p:tgtEl>
                                          <p:spTgt spid="119822"/>
                                        </p:tgtEl>
                                        <p:attrNameLst>
                                          <p:attrName>style.visibility</p:attrName>
                                        </p:attrNameLst>
                                      </p:cBhvr>
                                      <p:to>
                                        <p:strVal val="visible"/>
                                      </p:to>
                                    </p:set>
                                    <p:animEffect transition="in" filter="slide(fromLeft)">
                                      <p:cBhvr>
                                        <p:cTn id="64" dur="500"/>
                                        <p:tgtEl>
                                          <p:spTgt spid="119822"/>
                                        </p:tgtEl>
                                      </p:cBhvr>
                                    </p:animEffect>
                                  </p:childTnLst>
                                </p:cTn>
                              </p:par>
                            </p:childTnLst>
                          </p:cTn>
                        </p:par>
                      </p:childTnLst>
                    </p:cTn>
                  </p:par>
                  <p:par>
                    <p:cTn id="65" fill="hold">
                      <p:stCondLst>
                        <p:cond delay="indefinite"/>
                      </p:stCondLst>
                      <p:childTnLst>
                        <p:par>
                          <p:cTn id="66" fill="hold">
                            <p:stCondLst>
                              <p:cond delay="0"/>
                            </p:stCondLst>
                            <p:childTnLst>
                              <p:par>
                                <p:cTn id="67" presetID="12" presetClass="entr" presetSubtype="2" fill="hold" grpId="0" nodeType="clickEffect">
                                  <p:stCondLst>
                                    <p:cond delay="0"/>
                                  </p:stCondLst>
                                  <p:childTnLst>
                                    <p:set>
                                      <p:cBhvr>
                                        <p:cTn id="68" dur="1" fill="hold">
                                          <p:stCondLst>
                                            <p:cond delay="0"/>
                                          </p:stCondLst>
                                        </p:cTn>
                                        <p:tgtEl>
                                          <p:spTgt spid="119823">
                                            <p:txEl>
                                              <p:charRg st="0" end="20"/>
                                            </p:txEl>
                                          </p:spTgt>
                                        </p:tgtEl>
                                        <p:attrNameLst>
                                          <p:attrName>style.visibility</p:attrName>
                                        </p:attrNameLst>
                                      </p:cBhvr>
                                      <p:to>
                                        <p:strVal val="visible"/>
                                      </p:to>
                                    </p:set>
                                    <p:animEffect transition="in" filter="slide(fromRight)">
                                      <p:cBhvr>
                                        <p:cTn id="69" dur="500"/>
                                        <p:tgtEl>
                                          <p:spTgt spid="119823">
                                            <p:txEl>
                                              <p:charRg st="0" end="2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2" presetClass="entr" presetSubtype="2" fill="hold" grpId="0" nodeType="clickEffect">
                                  <p:stCondLst>
                                    <p:cond delay="0"/>
                                  </p:stCondLst>
                                  <p:childTnLst>
                                    <p:set>
                                      <p:cBhvr>
                                        <p:cTn id="73" dur="1" fill="hold">
                                          <p:stCondLst>
                                            <p:cond delay="0"/>
                                          </p:stCondLst>
                                        </p:cTn>
                                        <p:tgtEl>
                                          <p:spTgt spid="119823">
                                            <p:txEl>
                                              <p:charRg st="20" end="39"/>
                                            </p:txEl>
                                          </p:spTgt>
                                        </p:tgtEl>
                                        <p:attrNameLst>
                                          <p:attrName>style.visibility</p:attrName>
                                        </p:attrNameLst>
                                      </p:cBhvr>
                                      <p:to>
                                        <p:strVal val="visible"/>
                                      </p:to>
                                    </p:set>
                                    <p:animEffect transition="in" filter="slide(fromRight)">
                                      <p:cBhvr>
                                        <p:cTn id="74" dur="500"/>
                                        <p:tgtEl>
                                          <p:spTgt spid="119823">
                                            <p:txEl>
                                              <p:charRg st="20" end="3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0" grpId="0"/>
      <p:bldP spid="119811" grpId="0"/>
      <p:bldP spid="119812" grpId="0" build="p"/>
      <p:bldP spid="119813" grpId="0"/>
      <p:bldP spid="119817" grpId="0"/>
      <p:bldP spid="119819" grpId="0"/>
      <p:bldP spid="119820" grpId="0" bldLvl="0" animBg="1"/>
      <p:bldP spid="119821" grpId="0" build="p"/>
      <p:bldP spid="119822" grpId="0"/>
      <p:bldP spid="119823" grpId="0" build="p"/>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Rectangle 2"/>
          <p:cNvSpPr/>
          <p:nvPr/>
        </p:nvSpPr>
        <p:spPr>
          <a:xfrm>
            <a:off x="0" y="0"/>
            <a:ext cx="4535488" cy="690563"/>
          </a:xfrm>
          <a:prstGeom prst="rect">
            <a:avLst/>
          </a:prstGeom>
          <a:noFill/>
          <a:ln w="28575">
            <a:noFill/>
          </a:ln>
        </p:spPr>
        <p:txBody>
          <a:bodyPr wrap="none" tIns="101568" bIns="101568" anchor="ctr" anchorCtr="0">
            <a:spAutoFit/>
          </a:bodyPr>
          <a:p>
            <a:pPr>
              <a:spcBef>
                <a:spcPct val="0"/>
              </a:spcBef>
            </a:pPr>
            <a:r>
              <a:rPr lang="en-US" altLang="zh-CN" sz="3200" dirty="0">
                <a:latin typeface="黑体" panose="02010609060101010101" pitchFamily="49" charset="-122"/>
                <a:ea typeface="黑体" panose="02010609060101010101" pitchFamily="49" charset="-122"/>
              </a:rPr>
              <a:t>4</a:t>
            </a:r>
            <a:r>
              <a:rPr lang="zh-CN" altLang="en-US" sz="3200" dirty="0">
                <a:latin typeface="黑体" panose="02010609060101010101" pitchFamily="49" charset="-122"/>
                <a:ea typeface="黑体" panose="02010609060101010101" pitchFamily="49" charset="-122"/>
              </a:rPr>
              <a:t>．常数源字段</a:t>
            </a:r>
            <a:r>
              <a:rPr lang="en-US" altLang="zh-CN" sz="3200" dirty="0">
                <a:latin typeface="黑体" panose="02010609060101010101" pitchFamily="49" charset="-122"/>
                <a:ea typeface="黑体" panose="02010609060101010101" pitchFamily="49" charset="-122"/>
              </a:rPr>
              <a:t>E</a:t>
            </a:r>
            <a:r>
              <a:rPr lang="zh-CN" altLang="en-US" sz="3200" dirty="0">
                <a:latin typeface="黑体" panose="02010609060101010101" pitchFamily="49" charset="-122"/>
                <a:ea typeface="黑体" panose="02010609060101010101" pitchFamily="49" charset="-122"/>
              </a:rPr>
              <a:t>的设置</a:t>
            </a:r>
            <a:endParaRPr lang="zh-CN" altLang="en-US" sz="3200" dirty="0">
              <a:latin typeface="黑体" panose="02010609060101010101" pitchFamily="49" charset="-122"/>
              <a:ea typeface="黑体" panose="02010609060101010101" pitchFamily="49" charset="-122"/>
            </a:endParaRPr>
          </a:p>
        </p:txBody>
      </p:sp>
      <p:sp>
        <p:nvSpPr>
          <p:cNvPr id="120835" name="Rectangle 3"/>
          <p:cNvSpPr/>
          <p:nvPr/>
        </p:nvSpPr>
        <p:spPr>
          <a:xfrm>
            <a:off x="395288" y="3933825"/>
            <a:ext cx="8532812" cy="719138"/>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a:spcBef>
                <a:spcPct val="0"/>
              </a:spcBef>
            </a:pPr>
            <a:r>
              <a:rPr lang="zh-CN" altLang="en-US" sz="3200" b="0" dirty="0">
                <a:solidFill>
                  <a:srgbClr val="CB0101"/>
                </a:solidFill>
                <a:latin typeface="黑体" panose="02010609060101010101" pitchFamily="49" charset="-122"/>
                <a:ea typeface="黑体" panose="02010609060101010101" pitchFamily="49" charset="-122"/>
              </a:rPr>
              <a:t>微操作控制字段      </a:t>
            </a:r>
            <a:r>
              <a:rPr lang="en-US" altLang="zh-CN" sz="3200" b="0" dirty="0">
                <a:solidFill>
                  <a:srgbClr val="CB0101"/>
                </a:solidFill>
                <a:latin typeface="黑体" panose="02010609060101010101" pitchFamily="49" charset="-122"/>
                <a:ea typeface="黑体" panose="02010609060101010101" pitchFamily="49" charset="-122"/>
              </a:rPr>
              <a:t>E      </a:t>
            </a:r>
            <a:r>
              <a:rPr lang="zh-CN" altLang="en-US" sz="3200" b="0" dirty="0">
                <a:solidFill>
                  <a:srgbClr val="CB0101"/>
                </a:solidFill>
                <a:latin typeface="黑体" panose="02010609060101010101" pitchFamily="49" charset="-122"/>
                <a:ea typeface="黑体" panose="02010609060101010101" pitchFamily="49" charset="-122"/>
              </a:rPr>
              <a:t>顺序控制字段</a:t>
            </a:r>
            <a:endParaRPr lang="zh-CN" altLang="en-US" sz="3200" b="0" dirty="0">
              <a:solidFill>
                <a:srgbClr val="CB0101"/>
              </a:solidFill>
              <a:latin typeface="黑体" panose="02010609060101010101" pitchFamily="49" charset="-122"/>
              <a:ea typeface="黑体" panose="02010609060101010101" pitchFamily="49" charset="-122"/>
            </a:endParaRPr>
          </a:p>
        </p:txBody>
      </p:sp>
      <p:sp>
        <p:nvSpPr>
          <p:cNvPr id="120836" name="Rectangle 4"/>
          <p:cNvSpPr/>
          <p:nvPr/>
        </p:nvSpPr>
        <p:spPr>
          <a:xfrm>
            <a:off x="34925" y="496253"/>
            <a:ext cx="9109075" cy="3192145"/>
          </a:xfrm>
          <a:prstGeom prst="rect">
            <a:avLst/>
          </a:prstGeom>
          <a:noFill/>
          <a:ln w="28575">
            <a:noFill/>
          </a:ln>
        </p:spPr>
        <p:txBody>
          <a:bodyPr anchor="ctr" anchorCtr="0">
            <a:spAutoFit/>
          </a:bodyPr>
          <a:p>
            <a:pPr>
              <a:lnSpc>
                <a:spcPct val="120000"/>
              </a:lnSpc>
              <a:spcBef>
                <a:spcPts val="0"/>
              </a:spcBef>
              <a:spcAft>
                <a:spcPts val="0"/>
              </a:spcAft>
            </a:pPr>
            <a:r>
              <a:rPr lang="en-US" altLang="zh-CN" sz="2400" dirty="0">
                <a:latin typeface="宋体" panose="02010600030101010101" pitchFamily="2" charset="-122"/>
                <a:ea typeface="宋体" panose="02010600030101010101" pitchFamily="2" charset="-122"/>
              </a:rPr>
              <a:t>  </a:t>
            </a:r>
            <a:r>
              <a:rPr lang="zh-CN" altLang="en-US" sz="2800" dirty="0">
                <a:latin typeface="宋体" panose="02010600030101010101" pitchFamily="2" charset="-122"/>
                <a:ea typeface="宋体" panose="02010600030101010101" pitchFamily="2" charset="-122"/>
              </a:rPr>
              <a:t>在微指令中，一般设有一个常数源字段</a:t>
            </a:r>
            <a:r>
              <a:rPr lang="en-US" altLang="zh-CN" sz="2800" dirty="0">
                <a:solidFill>
                  <a:srgbClr val="C00000"/>
                </a:solidFill>
                <a:latin typeface="宋体" panose="02010600030101010101" pitchFamily="2" charset="-122"/>
                <a:ea typeface="宋体" panose="02010600030101010101" pitchFamily="2" charset="-122"/>
              </a:rPr>
              <a:t>E</a:t>
            </a:r>
            <a:r>
              <a:rPr lang="zh-CN" altLang="en-US" sz="2800" dirty="0">
                <a:latin typeface="宋体" panose="02010600030101010101" pitchFamily="2" charset="-122"/>
                <a:ea typeface="宋体" panose="02010600030101010101" pitchFamily="2" charset="-122"/>
              </a:rPr>
              <a:t>，就如同机器指令中的立即操作数一样，用来提供微指令所使用的常数（由设计者填写），如提供计数器初值，通用寄存器地址，转移地址等。字段</a:t>
            </a:r>
            <a:r>
              <a:rPr lang="en-US" altLang="zh-CN" sz="2800" dirty="0">
                <a:latin typeface="宋体" panose="02010600030101010101" pitchFamily="2" charset="-122"/>
                <a:ea typeface="宋体" panose="02010600030101010101" pitchFamily="2" charset="-122"/>
              </a:rPr>
              <a:t>E</a:t>
            </a:r>
            <a:r>
              <a:rPr lang="zh-CN" altLang="en-US" sz="2800" dirty="0">
                <a:latin typeface="宋体" panose="02010600030101010101" pitchFamily="2" charset="-122"/>
                <a:ea typeface="宋体" panose="02010600030101010101" pitchFamily="2" charset="-122"/>
              </a:rPr>
              <a:t>也可用来参与其他控制字段的间接编码，以减少微指令字长，增加微指令的灵活性。字段</a:t>
            </a:r>
            <a:r>
              <a:rPr lang="en-US" altLang="zh-CN" sz="2800" dirty="0">
                <a:latin typeface="宋体" panose="02010600030101010101" pitchFamily="2" charset="-122"/>
                <a:ea typeface="宋体" panose="02010600030101010101" pitchFamily="2" charset="-122"/>
              </a:rPr>
              <a:t>E</a:t>
            </a:r>
            <a:r>
              <a:rPr lang="zh-CN" altLang="en-US" sz="2800" dirty="0">
                <a:latin typeface="宋体" panose="02010600030101010101" pitchFamily="2" charset="-122"/>
                <a:ea typeface="宋体" panose="02010600030101010101" pitchFamily="2" charset="-122"/>
              </a:rPr>
              <a:t>在微指令中的形式为</a:t>
            </a:r>
            <a:endParaRPr lang="zh-CN" altLang="en-US" sz="2800" dirty="0">
              <a:latin typeface="宋体" panose="02010600030101010101" pitchFamily="2" charset="-122"/>
              <a:ea typeface="宋体" panose="02010600030101010101" pitchFamily="2" charset="-122"/>
            </a:endParaRPr>
          </a:p>
        </p:txBody>
      </p:sp>
      <p:sp>
        <p:nvSpPr>
          <p:cNvPr id="120837" name="Line 5"/>
          <p:cNvSpPr/>
          <p:nvPr/>
        </p:nvSpPr>
        <p:spPr>
          <a:xfrm>
            <a:off x="3851275" y="3933825"/>
            <a:ext cx="0" cy="719138"/>
          </a:xfrm>
          <a:prstGeom prst="line">
            <a:avLst/>
          </a:prstGeom>
          <a:ln w="28575" cap="flat" cmpd="sng">
            <a:solidFill>
              <a:srgbClr val="000000"/>
            </a:solidFill>
            <a:prstDash val="solid"/>
            <a:round/>
            <a:headEnd type="none" w="med" len="med"/>
            <a:tailEnd type="none" w="med" len="med"/>
          </a:ln>
        </p:spPr>
      </p:sp>
      <p:sp>
        <p:nvSpPr>
          <p:cNvPr id="120838" name="Line 6"/>
          <p:cNvSpPr/>
          <p:nvPr/>
        </p:nvSpPr>
        <p:spPr>
          <a:xfrm>
            <a:off x="5435600" y="3933825"/>
            <a:ext cx="0" cy="719138"/>
          </a:xfrm>
          <a:prstGeom prst="line">
            <a:avLst/>
          </a:prstGeom>
          <a:ln w="28575" cap="flat" cmpd="sng">
            <a:solidFill>
              <a:srgbClr val="000000"/>
            </a:solidFill>
            <a:prstDash val="solid"/>
            <a:round/>
            <a:headEnd type="none" w="med" len="med"/>
            <a:tailEnd type="none" w="med" len="med"/>
          </a:ln>
        </p:spPr>
      </p:sp>
      <p:sp>
        <p:nvSpPr>
          <p:cNvPr id="120839" name="Text Box 7"/>
          <p:cNvSpPr txBox="1"/>
          <p:nvPr/>
        </p:nvSpPr>
        <p:spPr>
          <a:xfrm>
            <a:off x="0" y="4941888"/>
            <a:ext cx="9144000" cy="1641475"/>
          </a:xfrm>
          <a:prstGeom prst="rect">
            <a:avLst/>
          </a:prstGeom>
          <a:noFill/>
          <a:ln w="28575">
            <a:noFill/>
          </a:ln>
        </p:spPr>
        <p:txBody>
          <a:bodyPr anchor="t" anchorCtr="0">
            <a:spAutoFit/>
          </a:bodyPr>
          <a:p>
            <a:pPr>
              <a:lnSpc>
                <a:spcPct val="120000"/>
              </a:lnSpc>
              <a:spcBef>
                <a:spcPts val="50"/>
              </a:spcBef>
              <a:spcAft>
                <a:spcPts val="0"/>
              </a:spcAft>
            </a:pPr>
            <a:r>
              <a:rPr lang="en-US" altLang="zh-CN" sz="2800" dirty="0">
                <a:latin typeface="宋体" panose="02010600030101010101" pitchFamily="2" charset="-122"/>
                <a:ea typeface="宋体" panose="02010600030101010101" pitchFamily="2" charset="-122"/>
              </a:rPr>
              <a:t>    </a:t>
            </a:r>
            <a:r>
              <a:rPr lang="zh-CN" altLang="en-US" sz="2800" dirty="0">
                <a:latin typeface="宋体" panose="02010600030101010101" pitchFamily="2" charset="-122"/>
                <a:ea typeface="宋体" panose="02010600030101010101" pitchFamily="2" charset="-122"/>
              </a:rPr>
              <a:t>除上述几种基本的编码方法外，另外还有一些常见的编码技术，如可采用微指令译码与部分机器指令译码的复合控制、微地址参与解释微指令译码。 </a:t>
            </a:r>
            <a:endParaRPr lang="zh-CN" altLang="en-US" sz="28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0834"/>
                                        </p:tgtEl>
                                        <p:attrNameLst>
                                          <p:attrName>style.visibility</p:attrName>
                                        </p:attrNameLst>
                                      </p:cBhvr>
                                      <p:to>
                                        <p:strVal val="visible"/>
                                      </p:to>
                                    </p:set>
                                    <p:animEffect transition="in" filter="blinds(horizontal)">
                                      <p:cBhvr>
                                        <p:cTn id="7" dur="500"/>
                                        <p:tgtEl>
                                          <p:spTgt spid="12083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2083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20835"/>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499"/>
                                          </p:stCondLst>
                                        </p:cTn>
                                        <p:tgtEl>
                                          <p:spTgt spid="120837"/>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nodeType="afterEffect">
                                  <p:stCondLst>
                                    <p:cond delay="0"/>
                                  </p:stCondLst>
                                  <p:childTnLst>
                                    <p:set>
                                      <p:cBhvr>
                                        <p:cTn id="21" dur="1" fill="hold">
                                          <p:stCondLst>
                                            <p:cond delay="499"/>
                                          </p:stCondLst>
                                        </p:cTn>
                                        <p:tgtEl>
                                          <p:spTgt spid="12083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1208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4" grpId="0"/>
      <p:bldP spid="120835" grpId="0" bldLvl="0" animBg="1"/>
      <p:bldP spid="120836" grpId="0"/>
      <p:bldP spid="12083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2" name="Text Box 4"/>
          <p:cNvSpPr txBox="1"/>
          <p:nvPr/>
        </p:nvSpPr>
        <p:spPr>
          <a:xfrm>
            <a:off x="36513" y="371475"/>
            <a:ext cx="5614987"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50000"/>
              </a:spcBef>
              <a:buNone/>
            </a:pPr>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．指令之间的衔接方式</a:t>
            </a:r>
            <a:endParaRPr lang="zh-CN" altLang="en-US" b="1" dirty="0">
              <a:latin typeface="黑体" panose="02010609060101010101" pitchFamily="49" charset="-122"/>
              <a:ea typeface="黑体" panose="02010609060101010101" pitchFamily="49" charset="-122"/>
            </a:endParaRPr>
          </a:p>
        </p:txBody>
      </p:sp>
      <p:sp>
        <p:nvSpPr>
          <p:cNvPr id="17413" name="Text Box 5"/>
          <p:cNvSpPr txBox="1"/>
          <p:nvPr/>
        </p:nvSpPr>
        <p:spPr>
          <a:xfrm>
            <a:off x="168275" y="1125538"/>
            <a:ext cx="8858250" cy="8842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latin typeface="宋体" panose="02010600030101010101" pitchFamily="2" charset="-122"/>
              </a:rPr>
              <a:t>    </a:t>
            </a:r>
            <a:r>
              <a:rPr lang="zh-CN" altLang="en-US" sz="2400" b="1" dirty="0">
                <a:latin typeface="宋体" panose="02010600030101010101" pitchFamily="2" charset="-122"/>
              </a:rPr>
              <a:t>指令之间的衔接方式有两种：</a:t>
            </a:r>
            <a:r>
              <a:rPr lang="zh-CN" altLang="en-US" sz="2800" b="1" dirty="0">
                <a:solidFill>
                  <a:srgbClr val="3333FF"/>
                </a:solidFill>
                <a:latin typeface="宋体" panose="02010600030101010101" pitchFamily="2" charset="-122"/>
              </a:rPr>
              <a:t>串行</a:t>
            </a:r>
            <a:r>
              <a:rPr lang="zh-CN" altLang="en-US" sz="2400" b="1" dirty="0">
                <a:latin typeface="宋体" panose="02010600030101010101" pitchFamily="2" charset="-122"/>
              </a:rPr>
              <a:t>的顺序执行方式与</a:t>
            </a:r>
            <a:r>
              <a:rPr lang="zh-CN" altLang="en-US" sz="2800" b="1" dirty="0">
                <a:solidFill>
                  <a:srgbClr val="3333FF"/>
                </a:solidFill>
                <a:latin typeface="宋体" panose="02010600030101010101" pitchFamily="2" charset="-122"/>
              </a:rPr>
              <a:t>并行</a:t>
            </a:r>
            <a:r>
              <a:rPr lang="zh-CN" altLang="en-US" sz="2400" b="1" dirty="0">
                <a:latin typeface="宋体" panose="02010600030101010101" pitchFamily="2" charset="-122"/>
              </a:rPr>
              <a:t>的重叠执行方式。 </a:t>
            </a:r>
            <a:endParaRPr lang="zh-CN" altLang="en-US" sz="2400" b="1" dirty="0">
              <a:latin typeface="宋体" panose="02010600030101010101" pitchFamily="2" charset="-122"/>
            </a:endParaRPr>
          </a:p>
        </p:txBody>
      </p:sp>
      <p:sp>
        <p:nvSpPr>
          <p:cNvPr id="2" name="矩形 1"/>
          <p:cNvSpPr/>
          <p:nvPr/>
        </p:nvSpPr>
        <p:spPr>
          <a:xfrm>
            <a:off x="323850" y="2305050"/>
            <a:ext cx="8424863" cy="1827213"/>
          </a:xfrm>
          <a:prstGeom prst="rect">
            <a:avLst/>
          </a:prstGeom>
        </p:spPr>
        <p:txBody>
          <a:bodyPr>
            <a:spAutoFit/>
          </a:bodyPr>
          <a:lstStyle/>
          <a:p>
            <a:pPr marL="0" marR="0" lvl="0" indent="0" algn="l" defTabSz="914400" rtl="0" eaLnBrk="1" fontAlgn="base" latinLnBrk="0" hangingPunct="1">
              <a:lnSpc>
                <a:spcPts val="3500"/>
              </a:lnSpc>
              <a:spcBef>
                <a:spcPct val="50000"/>
              </a:spcBef>
              <a:spcAft>
                <a:spcPct val="0"/>
              </a:spcAft>
              <a:buClrTx/>
              <a:buSzTx/>
              <a:buFontTx/>
              <a:buNone/>
              <a:defRPr/>
            </a:pP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串行的顺序</a:t>
            </a:r>
            <a:r>
              <a:rPr kumimoji="0" lang="zh-CN" altLang="en-US" sz="2400" b="1" i="0" u="none" strike="noStrike" kern="1200" cap="none" spc="0" normalizeH="0" baseline="0" noProof="0" dirty="0">
                <a:ln>
                  <a:noFill/>
                </a:ln>
                <a:solidFill>
                  <a:srgbClr val="C00000"/>
                </a:solidFill>
                <a:effectLst/>
                <a:uLnTx/>
                <a:uFillTx/>
                <a:latin typeface="+mn-ea"/>
                <a:ea typeface="+mn-ea"/>
                <a:cs typeface="+mn-cs"/>
              </a:rPr>
              <a:t>执行</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方式</a:t>
            </a:r>
            <a:r>
              <a:rPr kumimoji="0" lang="zh-CN" altLang="en-US" sz="2400" b="1" i="0" u="none" strike="noStrike" kern="1200" cap="none" spc="0" normalizeH="0" baseline="0" noProof="0" dirty="0">
                <a:ln>
                  <a:noFill/>
                </a:ln>
                <a:solidFill>
                  <a:srgbClr val="C00000"/>
                </a:solidFill>
                <a:effectLst/>
                <a:uLnTx/>
                <a:uFillTx/>
                <a:latin typeface="+mn-ea"/>
                <a:ea typeface="+mn-ea"/>
                <a:cs typeface="+mn-cs"/>
              </a:rPr>
              <a:t>：</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在一条指令执行完毕后才开始取下一条指令</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控制简单，但在时间上不能充分利用部件，例如</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指令</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在访存时，</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ALU</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是空闲的。本章的模型机就是采用这种简单的指令衔接方式。</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p:txBody>
      </p:sp>
      <p:sp>
        <p:nvSpPr>
          <p:cNvPr id="3" name="矩形 2"/>
          <p:cNvSpPr/>
          <p:nvPr/>
        </p:nvSpPr>
        <p:spPr>
          <a:xfrm>
            <a:off x="323850" y="4192588"/>
            <a:ext cx="8702675" cy="1836738"/>
          </a:xfrm>
          <a:prstGeom prst="rect">
            <a:avLst/>
          </a:prstGeom>
        </p:spPr>
        <p:txBody>
          <a:bodyPr>
            <a:spAutoFit/>
          </a:bodyPr>
          <a:lstStyle/>
          <a:p>
            <a:pPr marL="0" marR="0" lvl="0" indent="0" algn="l" defTabSz="914400" rtl="0" eaLnBrk="1" fontAlgn="base" latinLnBrk="0" hangingPunct="1">
              <a:lnSpc>
                <a:spcPts val="3400"/>
              </a:lnSpc>
              <a:spcBef>
                <a:spcPct val="50000"/>
              </a:spcBef>
              <a:spcAft>
                <a:spcPct val="0"/>
              </a:spcAft>
              <a:buClrTx/>
              <a:buSzTx/>
              <a:buFontTx/>
              <a:buNone/>
              <a:defRPr/>
            </a:pPr>
            <a:r>
              <a:rPr kumimoji="0" lang="zh-CN" altLang="en-US" sz="2400" b="1" i="0" u="none" strike="noStrike" kern="1200" cap="none" spc="0" normalizeH="0" baseline="0" noProof="0" dirty="0">
                <a:ln>
                  <a:noFill/>
                </a:ln>
                <a:solidFill>
                  <a:srgbClr val="C00000"/>
                </a:solidFill>
                <a:effectLst/>
                <a:uLnTx/>
                <a:uFillTx/>
                <a:latin typeface="+mn-ea"/>
                <a:ea typeface="+mn-ea"/>
                <a:cs typeface="+mn-cs"/>
              </a:rPr>
              <a:t>并行的重叠执行方式：</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在对当前指令执行运算操作时</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前从主存取出下一条指令，而不必等当前指令全部执行完。但如果程序需要转移，预取下一条指令就要失败。由于多数情况下程序流程是顺序执行，所以预取指令还是能有效地提高执行速度。</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blinds(horizontal)">
                                      <p:cBhvr>
                                        <p:cTn id="7" dur="500"/>
                                        <p:tgtEl>
                                          <p:spTgt spid="174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413"/>
                                        </p:tgtEl>
                                        <p:attrNameLst>
                                          <p:attrName>style.visibility</p:attrName>
                                        </p:attrNameLst>
                                      </p:cBhvr>
                                      <p:to>
                                        <p:strVal val="visible"/>
                                      </p:to>
                                    </p:set>
                                    <p:animEffect transition="in" filter="blinds(horizontal)">
                                      <p:cBhvr>
                                        <p:cTn id="12" dur="500"/>
                                        <p:tgtEl>
                                          <p:spTgt spid="17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p:bldP spid="17413"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395288" y="1196975"/>
            <a:ext cx="8291513" cy="4514850"/>
          </a:xfrm>
          <a:prstGeom prst="rect">
            <a:avLst/>
          </a:prstGeom>
        </p:spPr>
        <p:txBody>
          <a:bodyPr>
            <a:spAutoFit/>
          </a:bodyPr>
          <a:lstStyle/>
          <a:p>
            <a:pPr marL="0" marR="0" lvl="0" indent="0" algn="l" defTabSz="914400" rtl="0" eaLnBrk="1" fontAlgn="base" latinLnBrk="0" hangingPunct="1">
              <a:lnSpc>
                <a:spcPct val="150000"/>
              </a:lnSpc>
              <a:spcBef>
                <a:spcPct val="5000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mn-ea"/>
                <a:ea typeface="+mn-ea"/>
                <a:cs typeface="+mn-cs"/>
              </a:rPr>
              <a:t>    </a:t>
            </a:r>
            <a:r>
              <a:rPr kumimoji="0" lang="zh-CN" altLang="zh-CN" sz="2800" b="1" i="0" u="none" strike="noStrike" kern="1200" cap="none" spc="0" normalizeH="0" baseline="0" noProof="0" dirty="0">
                <a:ln>
                  <a:noFill/>
                </a:ln>
                <a:solidFill>
                  <a:schemeClr val="tx1"/>
                </a:solidFill>
                <a:effectLst/>
                <a:uLnTx/>
                <a:uFillTx/>
                <a:latin typeface="+mn-ea"/>
                <a:ea typeface="+mn-ea"/>
                <a:cs typeface="+mn-cs"/>
              </a:rPr>
              <a:t>微程序的顺序控制是指当前微指令执行完毕后，怎样控制产生</a:t>
            </a:r>
            <a:r>
              <a:rPr kumimoji="0" lang="zh-CN" altLang="zh-CN" sz="2800" b="1" i="0" u="none" strike="noStrike" kern="1200" cap="none" spc="0" normalizeH="0" baseline="0" noProof="0" dirty="0">
                <a:ln>
                  <a:noFill/>
                </a:ln>
                <a:solidFill>
                  <a:srgbClr val="C00000"/>
                </a:solidFill>
                <a:effectLst/>
                <a:uLnTx/>
                <a:uFillTx/>
                <a:latin typeface="+mn-ea"/>
                <a:ea typeface="+mn-ea"/>
                <a:cs typeface="+mn-cs"/>
              </a:rPr>
              <a:t>后继微指令地址</a:t>
            </a:r>
            <a:r>
              <a:rPr kumimoji="0" lang="zh-CN" altLang="zh-CN" sz="2800" b="1" i="0" u="none" strike="noStrike" kern="1200" cap="none" spc="0" normalizeH="0" baseline="0" noProof="0" dirty="0">
                <a:ln>
                  <a:noFill/>
                </a:ln>
                <a:solidFill>
                  <a:schemeClr val="tx1"/>
                </a:solidFill>
                <a:effectLst/>
                <a:uLnTx/>
                <a:uFillTx/>
                <a:latin typeface="+mn-ea"/>
                <a:ea typeface="+mn-ea"/>
                <a:cs typeface="+mn-cs"/>
              </a:rPr>
              <a:t>（包括顺序执行和转移两种形态）。</a:t>
            </a:r>
            <a:endParaRPr kumimoji="0" lang="en-US" altLang="zh-CN" sz="28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50000"/>
              </a:lnSpc>
              <a:spcBef>
                <a:spcPct val="5000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mn-ea"/>
                <a:ea typeface="+mn-ea"/>
                <a:cs typeface="+mn-cs"/>
              </a:rPr>
              <a:t>    </a:t>
            </a:r>
            <a:r>
              <a:rPr kumimoji="0" lang="zh-CN" altLang="en-US" sz="2800" b="1" i="0" u="none" strike="noStrike" kern="1200" cap="none" spc="0" normalizeH="0" baseline="0" noProof="0" dirty="0">
                <a:ln>
                  <a:noFill/>
                </a:ln>
                <a:solidFill>
                  <a:schemeClr val="tx1"/>
                </a:solidFill>
                <a:effectLst/>
                <a:uLnTx/>
                <a:uFillTx/>
                <a:latin typeface="+mn-ea"/>
                <a:ea typeface="+mn-ea"/>
                <a:cs typeface="+mn-cs"/>
              </a:rPr>
              <a:t>下面</a:t>
            </a:r>
            <a:r>
              <a:rPr kumimoji="0" lang="zh-CN" altLang="zh-CN" sz="2800" b="1" i="0" u="none" strike="noStrike" kern="1200" cap="none" spc="0" normalizeH="0" baseline="0" noProof="0" dirty="0">
                <a:ln>
                  <a:noFill/>
                </a:ln>
                <a:solidFill>
                  <a:schemeClr val="tx1"/>
                </a:solidFill>
                <a:effectLst/>
                <a:uLnTx/>
                <a:uFillTx/>
                <a:latin typeface="+mn-ea"/>
                <a:ea typeface="+mn-ea"/>
                <a:cs typeface="+mn-cs"/>
              </a:rPr>
              <a:t>介绍</a:t>
            </a:r>
            <a:r>
              <a:rPr kumimoji="0" lang="zh-CN" altLang="en-US" sz="28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800" b="1"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50000"/>
              </a:lnSpc>
              <a:spcBef>
                <a:spcPct val="50000"/>
              </a:spcBef>
              <a:spcAft>
                <a:spcPct val="0"/>
              </a:spcAft>
              <a:buClrTx/>
              <a:buSzTx/>
              <a:buFont typeface="Arial" panose="020B0604020202020204" pitchFamily="34" charset="0"/>
              <a:buChar char="•"/>
              <a:defRPr/>
            </a:pPr>
            <a:r>
              <a:rPr kumimoji="0" lang="zh-CN" altLang="zh-CN" sz="2800" b="1" i="0" u="none" strike="noStrike" kern="1200" cap="none" spc="0" normalizeH="0" baseline="0" noProof="0" dirty="0">
                <a:ln>
                  <a:noFill/>
                </a:ln>
                <a:solidFill>
                  <a:schemeClr val="tx1"/>
                </a:solidFill>
                <a:effectLst/>
                <a:uLnTx/>
                <a:uFillTx/>
                <a:latin typeface="+mn-ea"/>
                <a:ea typeface="+mn-ea"/>
                <a:cs typeface="+mn-cs"/>
              </a:rPr>
              <a:t>如何产生每条机器指令所对应的微程序入口地址</a:t>
            </a:r>
            <a:r>
              <a:rPr kumimoji="0" lang="zh-CN" altLang="en-US" sz="28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800" b="1"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50000"/>
              </a:lnSpc>
              <a:spcBef>
                <a:spcPct val="50000"/>
              </a:spcBef>
              <a:spcAft>
                <a:spcPct val="0"/>
              </a:spcAft>
              <a:buClrTx/>
              <a:buSzTx/>
              <a:buFont typeface="Arial" panose="020B0604020202020204" pitchFamily="34" charset="0"/>
              <a:buChar char="•"/>
              <a:defRPr/>
            </a:pPr>
            <a:r>
              <a:rPr kumimoji="0" lang="zh-CN" altLang="zh-CN" sz="2800" b="1" i="0" u="none" strike="noStrike" kern="1200" cap="none" spc="0" normalizeH="0" baseline="0" noProof="0" dirty="0">
                <a:ln>
                  <a:noFill/>
                </a:ln>
                <a:solidFill>
                  <a:schemeClr val="tx1"/>
                </a:solidFill>
                <a:effectLst/>
                <a:uLnTx/>
                <a:uFillTx/>
                <a:latin typeface="+mn-ea"/>
                <a:ea typeface="+mn-ea"/>
                <a:cs typeface="+mn-cs"/>
              </a:rPr>
              <a:t>后继微指令地址的形成方式</a:t>
            </a:r>
            <a:r>
              <a:rPr kumimoji="0" lang="zh-CN" altLang="en-US" sz="2800" b="1" i="0" u="none" strike="noStrike" kern="1200" cap="none" spc="0" normalizeH="0" baseline="0" noProof="0" dirty="0">
                <a:ln>
                  <a:noFill/>
                </a:ln>
                <a:solidFill>
                  <a:schemeClr val="tx1"/>
                </a:solidFill>
                <a:effectLst/>
                <a:uLnTx/>
                <a:uFillTx/>
                <a:latin typeface="+mn-ea"/>
                <a:ea typeface="+mn-ea"/>
                <a:cs typeface="+mn-cs"/>
              </a:rPr>
              <a:t>。</a:t>
            </a:r>
            <a:endParaRPr kumimoji="0" lang="zh-CN" altLang="en-US" sz="2800" b="1" i="0" u="none" strike="noStrike" kern="1200" cap="none" spc="0" normalizeH="0" baseline="0" noProof="0" dirty="0">
              <a:ln>
                <a:noFill/>
              </a:ln>
              <a:solidFill>
                <a:schemeClr val="tx1"/>
              </a:solidFill>
              <a:effectLst/>
              <a:uLnTx/>
              <a:uFillTx/>
              <a:latin typeface="+mn-ea"/>
              <a:ea typeface="+mn-ea"/>
              <a:cs typeface="+mn-cs"/>
            </a:endParaRPr>
          </a:p>
        </p:txBody>
      </p:sp>
      <p:sp>
        <p:nvSpPr>
          <p:cNvPr id="6" name="Rectangle 2"/>
          <p:cNvSpPr/>
          <p:nvPr/>
        </p:nvSpPr>
        <p:spPr>
          <a:xfrm>
            <a:off x="179388" y="188913"/>
            <a:ext cx="4881562" cy="690562"/>
          </a:xfrm>
          <a:prstGeom prst="rect">
            <a:avLst/>
          </a:prstGeom>
          <a:noFill/>
          <a:ln w="28575">
            <a:noFill/>
          </a:ln>
        </p:spPr>
        <p:txBody>
          <a:bodyPr wrap="none" tIns="101568" bIns="101568" anchor="ctr" anchorCtr="0">
            <a:spAutoFit/>
          </a:bodyPr>
          <a:p>
            <a:pPr>
              <a:spcBef>
                <a:spcPct val="0"/>
              </a:spcBef>
            </a:pPr>
            <a:r>
              <a:rPr lang="en-US" altLang="zh-CN" sz="3200" dirty="0">
                <a:latin typeface="黑体" panose="02010609060101010101" pitchFamily="49" charset="-122"/>
                <a:ea typeface="黑体" panose="02010609060101010101" pitchFamily="49" charset="-122"/>
              </a:rPr>
              <a:t>3.5.3  </a:t>
            </a:r>
            <a:r>
              <a:rPr lang="zh-CN" altLang="en-US" sz="3200" dirty="0">
                <a:latin typeface="黑体" panose="02010609060101010101" pitchFamily="49" charset="-122"/>
                <a:ea typeface="黑体" panose="02010609060101010101" pitchFamily="49" charset="-122"/>
              </a:rPr>
              <a:t>微程序的顺序控制</a:t>
            </a:r>
            <a:endParaRPr lang="zh-CN" altLang="en-US" sz="32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9" name="Rectangle 3"/>
          <p:cNvSpPr/>
          <p:nvPr/>
        </p:nvSpPr>
        <p:spPr>
          <a:xfrm>
            <a:off x="107950" y="0"/>
            <a:ext cx="5146675" cy="690563"/>
          </a:xfrm>
          <a:prstGeom prst="rect">
            <a:avLst/>
          </a:prstGeom>
          <a:noFill/>
          <a:ln w="28575">
            <a:noFill/>
          </a:ln>
        </p:spPr>
        <p:txBody>
          <a:bodyPr wrap="none" tIns="101568" bIns="101568" anchor="ctr" anchorCtr="0">
            <a:spAutoFit/>
          </a:bodyPr>
          <a:p>
            <a:pPr>
              <a:spcBef>
                <a:spcPct val="0"/>
              </a:spcBef>
            </a:pPr>
            <a:r>
              <a:rPr lang="en-US" altLang="zh-CN" sz="3200" dirty="0">
                <a:latin typeface="黑体" panose="02010609060101010101" pitchFamily="49" charset="-122"/>
                <a:ea typeface="黑体" panose="02010609060101010101" pitchFamily="49" charset="-122"/>
              </a:rPr>
              <a:t>1</a:t>
            </a:r>
            <a:r>
              <a:rPr lang="zh-CN" altLang="en-US" sz="3200" dirty="0">
                <a:latin typeface="黑体" panose="02010609060101010101" pitchFamily="49" charset="-122"/>
                <a:ea typeface="黑体" panose="02010609060101010101" pitchFamily="49" charset="-122"/>
              </a:rPr>
              <a:t>．微程序入口地址的形成</a:t>
            </a:r>
            <a:endParaRPr lang="zh-CN" altLang="en-US" sz="3200" dirty="0">
              <a:latin typeface="黑体" panose="02010609060101010101" pitchFamily="49" charset="-122"/>
              <a:ea typeface="黑体" panose="02010609060101010101" pitchFamily="49" charset="-122"/>
            </a:endParaRPr>
          </a:p>
        </p:txBody>
      </p:sp>
      <p:sp>
        <p:nvSpPr>
          <p:cNvPr id="121860" name="Rectangle 4"/>
          <p:cNvSpPr/>
          <p:nvPr/>
        </p:nvSpPr>
        <p:spPr>
          <a:xfrm>
            <a:off x="0" y="728028"/>
            <a:ext cx="8639810" cy="1014730"/>
          </a:xfrm>
          <a:prstGeom prst="rect">
            <a:avLst/>
          </a:prstGeom>
          <a:noFill/>
          <a:ln w="28575">
            <a:noFill/>
          </a:ln>
        </p:spPr>
        <p:txBody>
          <a:bodyPr wrap="square" anchor="ctr" anchorCtr="0">
            <a:spAutoFit/>
          </a:bodyPr>
          <a:p>
            <a:pPr>
              <a:spcBef>
                <a:spcPct val="0"/>
              </a:spcBef>
            </a:pPr>
            <a:r>
              <a:rPr lang="en-US" altLang="zh-CN" sz="2800" dirty="0">
                <a:latin typeface="宋体" panose="02010600030101010101" pitchFamily="2" charset="-122"/>
                <a:ea typeface="宋体" panose="02010600030101010101" pitchFamily="2" charset="-122"/>
              </a:rPr>
              <a:t>    </a:t>
            </a:r>
            <a:r>
              <a:rPr lang="zh-CN" altLang="en-US" sz="2800" dirty="0">
                <a:latin typeface="宋体" panose="02010600030101010101" pitchFamily="2" charset="-122"/>
                <a:ea typeface="宋体" panose="02010600030101010101" pitchFamily="2" charset="-122"/>
              </a:rPr>
              <a:t>每一条机器指令对应着一段微程序，其入口就是</a:t>
            </a:r>
            <a:r>
              <a:rPr lang="zh-CN" altLang="en-US" sz="3200" dirty="0">
                <a:solidFill>
                  <a:srgbClr val="C00000"/>
                </a:solidFill>
                <a:latin typeface="宋体" panose="02010600030101010101" pitchFamily="2" charset="-122"/>
                <a:ea typeface="宋体" panose="02010600030101010101" pitchFamily="2" charset="-122"/>
              </a:rPr>
              <a:t>初始微地址</a:t>
            </a:r>
            <a:r>
              <a:rPr lang="zh-CN" altLang="en-US" sz="2800" dirty="0">
                <a:latin typeface="宋体" panose="02010600030101010101" pitchFamily="2" charset="-122"/>
                <a:ea typeface="宋体" panose="02010600030101010101" pitchFamily="2" charset="-122"/>
              </a:rPr>
              <a:t>。常用以下几种方式形成入口地址：</a:t>
            </a:r>
            <a:endParaRPr lang="zh-CN" altLang="en-US" sz="2800" dirty="0">
              <a:latin typeface="宋体" panose="02010600030101010101" pitchFamily="2" charset="-122"/>
              <a:ea typeface="宋体" panose="02010600030101010101" pitchFamily="2" charset="-122"/>
            </a:endParaRPr>
          </a:p>
        </p:txBody>
      </p:sp>
      <p:sp>
        <p:nvSpPr>
          <p:cNvPr id="121861" name="Text Box 5"/>
          <p:cNvSpPr txBox="1"/>
          <p:nvPr/>
        </p:nvSpPr>
        <p:spPr>
          <a:xfrm>
            <a:off x="35560" y="1933893"/>
            <a:ext cx="9144000" cy="1016000"/>
          </a:xfrm>
          <a:prstGeom prst="rect">
            <a:avLst/>
          </a:prstGeom>
          <a:noFill/>
          <a:ln w="28575">
            <a:noFill/>
          </a:ln>
        </p:spPr>
        <p:txBody>
          <a:bodyPr anchor="t" anchorCtr="0">
            <a:spAutoFit/>
          </a:bodyPr>
          <a:p>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a:t>
            </a:r>
            <a:r>
              <a:rPr lang="zh-CN" altLang="en-US" sz="2400" dirty="0">
                <a:solidFill>
                  <a:schemeClr val="tx1"/>
                </a:solidFill>
                <a:latin typeface="宋体" panose="02010600030101010101" pitchFamily="2" charset="-122"/>
                <a:ea typeface="宋体" panose="02010600030101010101" pitchFamily="2" charset="-122"/>
              </a:rPr>
              <a:t>当</a:t>
            </a:r>
            <a:r>
              <a:rPr lang="zh-CN" altLang="en-US" sz="2400" dirty="0">
                <a:solidFill>
                  <a:srgbClr val="CB0101"/>
                </a:solidFill>
                <a:latin typeface="宋体" panose="02010600030101010101" pitchFamily="2" charset="-122"/>
                <a:ea typeface="宋体" panose="02010600030101010101" pitchFamily="2" charset="-122"/>
              </a:rPr>
              <a:t>操作码的位数</a:t>
            </a:r>
            <a:r>
              <a:rPr lang="zh-CN" altLang="en-US" sz="2400" dirty="0">
                <a:solidFill>
                  <a:schemeClr val="tx1"/>
                </a:solidFill>
                <a:latin typeface="宋体" panose="02010600030101010101" pitchFamily="2" charset="-122"/>
                <a:ea typeface="宋体" panose="02010600030101010101" pitchFamily="2" charset="-122"/>
              </a:rPr>
              <a:t>与</a:t>
            </a:r>
            <a:r>
              <a:rPr lang="zh-CN" altLang="en-US" sz="2400" dirty="0">
                <a:solidFill>
                  <a:srgbClr val="CB0101"/>
                </a:solidFill>
                <a:latin typeface="宋体" panose="02010600030101010101" pitchFamily="2" charset="-122"/>
                <a:ea typeface="宋体" panose="02010600030101010101" pitchFamily="2" charset="-122"/>
              </a:rPr>
              <a:t>位置</a:t>
            </a:r>
            <a:r>
              <a:rPr lang="zh-CN" altLang="en-US" sz="2400" dirty="0">
                <a:solidFill>
                  <a:schemeClr val="tx1"/>
                </a:solidFill>
                <a:latin typeface="宋体" panose="02010600030101010101" pitchFamily="2" charset="-122"/>
                <a:ea typeface="宋体" panose="02010600030101010101" pitchFamily="2" charset="-122"/>
              </a:rPr>
              <a:t>固定时</a:t>
            </a:r>
            <a:r>
              <a:rPr lang="zh-CN" altLang="en-US" sz="2400" dirty="0">
                <a:solidFill>
                  <a:srgbClr val="CB0101"/>
                </a:solidFill>
                <a:latin typeface="宋体" panose="02010600030101010101" pitchFamily="2" charset="-122"/>
                <a:ea typeface="宋体" panose="02010600030101010101" pitchFamily="2" charset="-122"/>
              </a:rPr>
              <a:t>，</a:t>
            </a:r>
            <a:r>
              <a:rPr lang="zh-CN" altLang="en-US" sz="2400" dirty="0">
                <a:solidFill>
                  <a:schemeClr val="tx1"/>
                </a:solidFill>
                <a:latin typeface="宋体" panose="02010600030101010101" pitchFamily="2" charset="-122"/>
                <a:ea typeface="宋体" panose="02010600030101010101" pitchFamily="2" charset="-122"/>
              </a:rPr>
              <a:t>可直接使</a:t>
            </a:r>
            <a:r>
              <a:rPr lang="zh-CN" altLang="en-US" sz="2400" dirty="0">
                <a:solidFill>
                  <a:srgbClr val="CB0101"/>
                </a:solidFill>
                <a:latin typeface="宋体" panose="02010600030101010101" pitchFamily="2" charset="-122"/>
                <a:ea typeface="宋体" panose="02010600030101010101" pitchFamily="2" charset="-122"/>
              </a:rPr>
              <a:t>操作码</a:t>
            </a:r>
            <a:r>
              <a:rPr lang="zh-CN" altLang="en-US" sz="2400" dirty="0">
                <a:solidFill>
                  <a:schemeClr val="tx1"/>
                </a:solidFill>
                <a:latin typeface="宋体" panose="02010600030101010101" pitchFamily="2" charset="-122"/>
                <a:ea typeface="宋体" panose="02010600030101010101" pitchFamily="2" charset="-122"/>
              </a:rPr>
              <a:t>与</a:t>
            </a:r>
            <a:endParaRPr lang="en-US" altLang="zh-CN" sz="2400" dirty="0">
              <a:solidFill>
                <a:srgbClr val="CB0101"/>
              </a:solidFill>
              <a:latin typeface="宋体" panose="02010600030101010101" pitchFamily="2" charset="-122"/>
              <a:ea typeface="宋体" panose="02010600030101010101" pitchFamily="2" charset="-122"/>
            </a:endParaRPr>
          </a:p>
          <a:p>
            <a:r>
              <a:rPr lang="en-US" altLang="zh-CN" sz="2400" dirty="0">
                <a:solidFill>
                  <a:srgbClr val="CB0101"/>
                </a:solidFill>
                <a:latin typeface="宋体" panose="02010600030101010101" pitchFamily="2" charset="-122"/>
                <a:ea typeface="宋体" panose="02010600030101010101" pitchFamily="2" charset="-122"/>
              </a:rPr>
              <a:t>     </a:t>
            </a:r>
            <a:r>
              <a:rPr lang="zh-CN" altLang="en-US" sz="2400" dirty="0">
                <a:solidFill>
                  <a:srgbClr val="CB0101"/>
                </a:solidFill>
                <a:latin typeface="宋体" panose="02010600030101010101" pitchFamily="2" charset="-122"/>
                <a:ea typeface="宋体" panose="02010600030101010101" pitchFamily="2" charset="-122"/>
              </a:rPr>
              <a:t>入口地址码</a:t>
            </a:r>
            <a:r>
              <a:rPr lang="zh-CN" altLang="en-US" sz="2400" dirty="0">
                <a:solidFill>
                  <a:schemeClr val="tx1"/>
                </a:solidFill>
                <a:latin typeface="宋体" panose="02010600030101010101" pitchFamily="2" charset="-122"/>
                <a:ea typeface="宋体" panose="02010600030101010101" pitchFamily="2" charset="-122"/>
              </a:rPr>
              <a:t>的部分相对应。</a:t>
            </a:r>
            <a:r>
              <a:rPr lang="zh-CN" altLang="en-US" sz="2400" dirty="0">
                <a:solidFill>
                  <a:schemeClr val="tx1"/>
                </a:solidFill>
                <a:latin typeface="Arial" panose="020B0604020202020204" pitchFamily="34" charset="0"/>
                <a:ea typeface="黑体" panose="02010609060101010101" pitchFamily="49" charset="-122"/>
              </a:rPr>
              <a:t> </a:t>
            </a:r>
            <a:endParaRPr lang="zh-CN" altLang="en-US" sz="2400" dirty="0">
              <a:solidFill>
                <a:schemeClr val="tx1"/>
              </a:solidFill>
              <a:latin typeface="Arial" panose="020B0604020202020204" pitchFamily="34" charset="0"/>
              <a:ea typeface="黑体" panose="02010609060101010101" pitchFamily="49" charset="-122"/>
            </a:endParaRPr>
          </a:p>
        </p:txBody>
      </p:sp>
      <p:sp>
        <p:nvSpPr>
          <p:cNvPr id="121862" name="Text Box 6"/>
          <p:cNvSpPr txBox="1"/>
          <p:nvPr/>
        </p:nvSpPr>
        <p:spPr>
          <a:xfrm>
            <a:off x="0" y="3141663"/>
            <a:ext cx="9144000" cy="1016000"/>
          </a:xfrm>
          <a:prstGeom prst="rect">
            <a:avLst/>
          </a:prstGeom>
          <a:noFill/>
          <a:ln w="28575">
            <a:noFill/>
          </a:ln>
        </p:spPr>
        <p:txBody>
          <a:bodyPr anchor="t" anchorCtr="0">
            <a:spAutoFit/>
          </a:bodyPr>
          <a:p>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a:t>
            </a:r>
            <a:r>
              <a:rPr lang="zh-CN" altLang="en-US" sz="2400" dirty="0">
                <a:solidFill>
                  <a:schemeClr val="tx1"/>
                </a:solidFill>
                <a:latin typeface="宋体" panose="02010600030101010101" pitchFamily="2" charset="-122"/>
                <a:ea typeface="宋体" panose="02010600030101010101" pitchFamily="2" charset="-122"/>
              </a:rPr>
              <a:t>当每类指令中的</a:t>
            </a:r>
            <a:r>
              <a:rPr lang="zh-CN" altLang="en-US" sz="2400" dirty="0">
                <a:solidFill>
                  <a:srgbClr val="CB0101"/>
                </a:solidFill>
                <a:latin typeface="宋体" panose="02010600030101010101" pitchFamily="2" charset="-122"/>
                <a:ea typeface="宋体" panose="02010600030101010101" pitchFamily="2" charset="-122"/>
              </a:rPr>
              <a:t>操作码位数</a:t>
            </a:r>
            <a:r>
              <a:rPr lang="zh-CN" altLang="en-US" sz="2400" dirty="0">
                <a:solidFill>
                  <a:schemeClr val="tx1"/>
                </a:solidFill>
                <a:latin typeface="宋体" panose="02010600030101010101" pitchFamily="2" charset="-122"/>
                <a:ea typeface="宋体" panose="02010600030101010101" pitchFamily="2" charset="-122"/>
              </a:rPr>
              <a:t>与</a:t>
            </a:r>
            <a:r>
              <a:rPr lang="zh-CN" altLang="en-US" sz="2400" dirty="0">
                <a:solidFill>
                  <a:srgbClr val="CB0101"/>
                </a:solidFill>
                <a:latin typeface="宋体" panose="02010600030101010101" pitchFamily="2" charset="-122"/>
                <a:ea typeface="宋体" panose="02010600030101010101" pitchFamily="2" charset="-122"/>
              </a:rPr>
              <a:t>位置固定，</a:t>
            </a:r>
            <a:r>
              <a:rPr lang="zh-CN" altLang="en-US" sz="2400" dirty="0">
                <a:solidFill>
                  <a:schemeClr val="tx1"/>
                </a:solidFill>
                <a:latin typeface="宋体" panose="02010600030101010101" pitchFamily="2" charset="-122"/>
                <a:ea typeface="宋体" panose="02010600030101010101" pitchFamily="2" charset="-122"/>
              </a:rPr>
              <a:t>而各类指令之间的</a:t>
            </a:r>
            <a:endParaRPr lang="en-US" altLang="zh-CN" sz="2400" dirty="0">
              <a:solidFill>
                <a:srgbClr val="CB0101"/>
              </a:solidFill>
              <a:latin typeface="宋体" panose="02010600030101010101" pitchFamily="2" charset="-122"/>
              <a:ea typeface="宋体" panose="02010600030101010101" pitchFamily="2" charset="-122"/>
            </a:endParaRPr>
          </a:p>
          <a:p>
            <a:r>
              <a:rPr lang="en-US" altLang="zh-CN" sz="2400" dirty="0">
                <a:solidFill>
                  <a:srgbClr val="CB0101"/>
                </a:solidFill>
                <a:latin typeface="宋体" panose="02010600030101010101" pitchFamily="2" charset="-122"/>
                <a:ea typeface="宋体" panose="02010600030101010101" pitchFamily="2" charset="-122"/>
              </a:rPr>
              <a:t>     </a:t>
            </a:r>
            <a:r>
              <a:rPr lang="zh-CN" altLang="en-US" sz="2400" dirty="0">
                <a:solidFill>
                  <a:srgbClr val="CB0101"/>
                </a:solidFill>
                <a:latin typeface="宋体" panose="02010600030101010101" pitchFamily="2" charset="-122"/>
                <a:ea typeface="宋体" panose="02010600030101010101" pitchFamily="2" charset="-122"/>
              </a:rPr>
              <a:t>操作码</a:t>
            </a:r>
            <a:r>
              <a:rPr lang="zh-CN" altLang="en-US" sz="2400" dirty="0">
                <a:solidFill>
                  <a:schemeClr val="tx1"/>
                </a:solidFill>
                <a:latin typeface="宋体" panose="02010600030101010101" pitchFamily="2" charset="-122"/>
                <a:ea typeface="宋体" panose="02010600030101010101" pitchFamily="2" charset="-122"/>
              </a:rPr>
              <a:t>与</a:t>
            </a:r>
            <a:r>
              <a:rPr lang="zh-CN" altLang="en-US" sz="2400" dirty="0">
                <a:solidFill>
                  <a:srgbClr val="CB0101"/>
                </a:solidFill>
                <a:latin typeface="宋体" panose="02010600030101010101" pitchFamily="2" charset="-122"/>
                <a:ea typeface="宋体" panose="02010600030101010101" pitchFamily="2" charset="-122"/>
              </a:rPr>
              <a:t>位置不固定时，</a:t>
            </a:r>
            <a:r>
              <a:rPr lang="zh-CN" altLang="en-US" sz="2400" dirty="0">
                <a:solidFill>
                  <a:schemeClr val="tx1"/>
                </a:solidFill>
                <a:latin typeface="宋体" panose="02010600030101010101" pitchFamily="2" charset="-122"/>
                <a:ea typeface="宋体" panose="02010600030101010101" pitchFamily="2" charset="-122"/>
              </a:rPr>
              <a:t>可采用</a:t>
            </a:r>
            <a:r>
              <a:rPr lang="zh-CN" altLang="en-US" sz="2400" dirty="0">
                <a:solidFill>
                  <a:srgbClr val="CB0101"/>
                </a:solidFill>
                <a:latin typeface="宋体" panose="02010600030101010101" pitchFamily="2" charset="-122"/>
                <a:ea typeface="宋体" panose="02010600030101010101" pitchFamily="2" charset="-122"/>
              </a:rPr>
              <a:t>分级转移</a:t>
            </a:r>
            <a:r>
              <a:rPr lang="zh-CN" altLang="en-US" sz="2400" dirty="0">
                <a:solidFill>
                  <a:schemeClr val="tx1"/>
                </a:solidFill>
                <a:latin typeface="宋体" panose="02010600030101010101" pitchFamily="2" charset="-122"/>
                <a:ea typeface="宋体" panose="02010600030101010101" pitchFamily="2" charset="-122"/>
              </a:rPr>
              <a:t>的方式。</a:t>
            </a:r>
            <a:r>
              <a:rPr lang="zh-CN" altLang="en-US" sz="2400" dirty="0">
                <a:latin typeface="宋体" panose="02010600030101010101" pitchFamily="2" charset="-122"/>
                <a:ea typeface="宋体" panose="02010600030101010101" pitchFamily="2" charset="-122"/>
              </a:rPr>
              <a:t> </a:t>
            </a:r>
            <a:endParaRPr lang="zh-CN" altLang="en-US" sz="2400" dirty="0">
              <a:latin typeface="宋体" panose="02010600030101010101" pitchFamily="2" charset="-122"/>
              <a:ea typeface="宋体" panose="02010600030101010101" pitchFamily="2" charset="-122"/>
            </a:endParaRPr>
          </a:p>
        </p:txBody>
      </p:sp>
      <p:sp>
        <p:nvSpPr>
          <p:cNvPr id="121863" name="Text Box 7"/>
          <p:cNvSpPr txBox="1"/>
          <p:nvPr/>
        </p:nvSpPr>
        <p:spPr>
          <a:xfrm>
            <a:off x="0" y="4175125"/>
            <a:ext cx="9144000" cy="2308225"/>
          </a:xfrm>
          <a:prstGeom prst="rect">
            <a:avLst/>
          </a:prstGeom>
          <a:noFill/>
          <a:ln w="28575">
            <a:noFill/>
          </a:ln>
        </p:spPr>
        <p:txBody>
          <a:bodyPr anchor="t" anchorCtr="0">
            <a:spAutoFit/>
          </a:bodyPr>
          <a:p>
            <a:pPr>
              <a:lnSpc>
                <a:spcPct val="150000"/>
              </a:lnSpc>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a:t>
            </a:r>
            <a:r>
              <a:rPr lang="zh-CN" altLang="en-US" sz="2400" dirty="0">
                <a:solidFill>
                  <a:schemeClr val="tx1"/>
                </a:solidFill>
                <a:latin typeface="宋体" panose="02010600030101010101" pitchFamily="2" charset="-122"/>
                <a:ea typeface="宋体" panose="02010600030101010101" pitchFamily="2" charset="-122"/>
              </a:rPr>
              <a:t>当机器指令的</a:t>
            </a:r>
            <a:r>
              <a:rPr lang="zh-CN" altLang="en-US" sz="2400" dirty="0">
                <a:solidFill>
                  <a:srgbClr val="CB0101"/>
                </a:solidFill>
                <a:latin typeface="宋体" panose="02010600030101010101" pitchFamily="2" charset="-122"/>
                <a:ea typeface="宋体" panose="02010600030101010101" pitchFamily="2" charset="-122"/>
              </a:rPr>
              <a:t>操作码位数</a:t>
            </a:r>
            <a:r>
              <a:rPr lang="zh-CN" altLang="en-US" sz="2400" dirty="0">
                <a:solidFill>
                  <a:schemeClr val="tx1"/>
                </a:solidFill>
                <a:latin typeface="宋体" panose="02010600030101010101" pitchFamily="2" charset="-122"/>
                <a:ea typeface="宋体" panose="02010600030101010101" pitchFamily="2" charset="-122"/>
              </a:rPr>
              <a:t>和</a:t>
            </a:r>
            <a:r>
              <a:rPr lang="zh-CN" altLang="en-US" sz="2400" dirty="0">
                <a:solidFill>
                  <a:srgbClr val="CB0101"/>
                </a:solidFill>
                <a:latin typeface="宋体" panose="02010600030101010101" pitchFamily="2" charset="-122"/>
                <a:ea typeface="宋体" panose="02010600030101010101" pitchFamily="2" charset="-122"/>
              </a:rPr>
              <a:t>位置</a:t>
            </a:r>
            <a:r>
              <a:rPr lang="zh-CN" altLang="en-US" sz="2400" dirty="0">
                <a:solidFill>
                  <a:schemeClr val="tx1"/>
                </a:solidFill>
                <a:latin typeface="宋体" panose="02010600030101010101" pitchFamily="2" charset="-122"/>
                <a:ea typeface="宋体" panose="02010600030101010101" pitchFamily="2" charset="-122"/>
              </a:rPr>
              <a:t>都不固定时，可以采用</a:t>
            </a:r>
            <a:r>
              <a:rPr lang="en-US" altLang="zh-CN" sz="2400" dirty="0">
                <a:solidFill>
                  <a:srgbClr val="CB0101"/>
                </a:solidFill>
                <a:latin typeface="宋体" panose="02010600030101010101" pitchFamily="2" charset="-122"/>
                <a:ea typeface="宋体" panose="02010600030101010101" pitchFamily="2" charset="-122"/>
              </a:rPr>
              <a:t>PLA</a:t>
            </a:r>
            <a:r>
              <a:rPr lang="zh-CN" altLang="en-US" sz="2400" dirty="0">
                <a:solidFill>
                  <a:schemeClr val="tx1"/>
                </a:solidFill>
                <a:latin typeface="宋体" panose="02010600030101010101" pitchFamily="2" charset="-122"/>
                <a:ea typeface="宋体" panose="02010600030101010101" pitchFamily="2" charset="-122"/>
              </a:rPr>
              <a:t>电路将每条指令的操作码翻译成对应的微程序入口地址；也可以采用</a:t>
            </a:r>
            <a:r>
              <a:rPr lang="en-US" altLang="zh-CN" sz="2400" dirty="0">
                <a:solidFill>
                  <a:srgbClr val="CB0101"/>
                </a:solidFill>
                <a:latin typeface="宋体" panose="02010600030101010101" pitchFamily="2" charset="-122"/>
                <a:ea typeface="宋体" panose="02010600030101010101" pitchFamily="2" charset="-122"/>
              </a:rPr>
              <a:t>PROM</a:t>
            </a:r>
            <a:r>
              <a:rPr lang="zh-CN" altLang="en-US" sz="2400" dirty="0">
                <a:solidFill>
                  <a:schemeClr val="tx1"/>
                </a:solidFill>
                <a:latin typeface="宋体" panose="02010600030101010101" pitchFamily="2" charset="-122"/>
                <a:ea typeface="宋体" panose="02010600030101010101" pitchFamily="2" charset="-122"/>
              </a:rPr>
              <a:t>实现转移，将指令操作码作为</a:t>
            </a:r>
            <a:r>
              <a:rPr lang="en-US" altLang="zh-CN" sz="2400" dirty="0">
                <a:solidFill>
                  <a:schemeClr val="tx1"/>
                </a:solidFill>
                <a:latin typeface="宋体" panose="02010600030101010101" pitchFamily="2" charset="-122"/>
                <a:ea typeface="宋体" panose="02010600030101010101" pitchFamily="2" charset="-122"/>
              </a:rPr>
              <a:t>PROM</a:t>
            </a:r>
            <a:r>
              <a:rPr lang="zh-CN" altLang="en-US" sz="2400" dirty="0">
                <a:solidFill>
                  <a:schemeClr val="tx1"/>
                </a:solidFill>
                <a:latin typeface="宋体" panose="02010600030101010101" pitchFamily="2" charset="-122"/>
                <a:ea typeface="宋体" panose="02010600030101010101" pitchFamily="2" charset="-122"/>
              </a:rPr>
              <a:t>的地址输入，其对应的</a:t>
            </a:r>
            <a:r>
              <a:rPr lang="en-US" altLang="zh-CN" sz="2400" dirty="0">
                <a:solidFill>
                  <a:schemeClr val="tx1"/>
                </a:solidFill>
                <a:latin typeface="宋体" panose="02010600030101010101" pitchFamily="2" charset="-122"/>
                <a:ea typeface="宋体" panose="02010600030101010101" pitchFamily="2" charset="-122"/>
              </a:rPr>
              <a:t>PROM</a:t>
            </a:r>
            <a:r>
              <a:rPr lang="zh-CN" altLang="en-US" sz="2400" dirty="0">
                <a:solidFill>
                  <a:schemeClr val="tx1"/>
                </a:solidFill>
                <a:latin typeface="宋体" panose="02010600030101010101" pitchFamily="2" charset="-122"/>
                <a:ea typeface="宋体" panose="02010600030101010101" pitchFamily="2" charset="-122"/>
              </a:rPr>
              <a:t>单元内容即为该机器指令的微程序入口地址。</a:t>
            </a:r>
            <a:r>
              <a:rPr lang="zh-CN" altLang="en-US" sz="2400" dirty="0">
                <a:solidFill>
                  <a:srgbClr val="CB0101"/>
                </a:solidFill>
                <a:latin typeface="宋体" panose="02010600030101010101" pitchFamily="2" charset="-122"/>
                <a:ea typeface="宋体" panose="02010600030101010101" pitchFamily="2" charset="-122"/>
              </a:rPr>
              <a:t> </a:t>
            </a:r>
            <a:endParaRPr lang="zh-CN" altLang="en-US" sz="2400" dirty="0">
              <a:solidFill>
                <a:srgbClr val="CB0101"/>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18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12" fill="hold" grpId="0" nodeType="clickEffect">
                                  <p:stCondLst>
                                    <p:cond delay="0"/>
                                  </p:stCondLst>
                                  <p:childTnLst>
                                    <p:set>
                                      <p:cBhvr>
                                        <p:cTn id="10" dur="1" fill="hold">
                                          <p:stCondLst>
                                            <p:cond delay="0"/>
                                          </p:stCondLst>
                                        </p:cTn>
                                        <p:tgtEl>
                                          <p:spTgt spid="121860"/>
                                        </p:tgtEl>
                                        <p:attrNameLst>
                                          <p:attrName>style.visibility</p:attrName>
                                        </p:attrNameLst>
                                      </p:cBhvr>
                                      <p:to>
                                        <p:strVal val="visible"/>
                                      </p:to>
                                    </p:set>
                                    <p:animEffect transition="in" filter="strips(downLeft)">
                                      <p:cBhvr>
                                        <p:cTn id="11" dur="500"/>
                                        <p:tgtEl>
                                          <p:spTgt spid="12186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2186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2186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218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p:bldP spid="121860" grpId="0"/>
      <p:bldP spid="121861" grpId="0"/>
      <p:bldP spid="121862" grpId="0"/>
      <p:bldP spid="121863" grpId="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Rectangle 2"/>
          <p:cNvSpPr/>
          <p:nvPr/>
        </p:nvSpPr>
        <p:spPr>
          <a:xfrm>
            <a:off x="0" y="0"/>
            <a:ext cx="4330700" cy="690563"/>
          </a:xfrm>
          <a:prstGeom prst="rect">
            <a:avLst/>
          </a:prstGeom>
          <a:noFill/>
          <a:ln w="28575">
            <a:noFill/>
          </a:ln>
        </p:spPr>
        <p:txBody>
          <a:bodyPr wrap="none" tIns="101568" bIns="101568" anchor="ctr" anchorCtr="0">
            <a:spAutoFit/>
          </a:bodyPr>
          <a:p>
            <a:pPr>
              <a:spcBef>
                <a:spcPct val="0"/>
              </a:spcBef>
            </a:pPr>
            <a:r>
              <a:rPr lang="en-US" altLang="zh-CN" sz="3200" dirty="0">
                <a:latin typeface="黑体" panose="02010609060101010101" pitchFamily="49" charset="-122"/>
                <a:ea typeface="黑体" panose="02010609060101010101" pitchFamily="49" charset="-122"/>
              </a:rPr>
              <a:t>2</a:t>
            </a:r>
            <a:r>
              <a:rPr lang="zh-CN" altLang="en-US" sz="3200" dirty="0">
                <a:latin typeface="黑体" panose="02010609060101010101" pitchFamily="49" charset="-122"/>
                <a:ea typeface="黑体" panose="02010609060101010101" pitchFamily="49" charset="-122"/>
              </a:rPr>
              <a:t>．后继微地址的形成</a:t>
            </a:r>
            <a:endParaRPr lang="zh-CN" altLang="en-US" sz="3200" dirty="0">
              <a:latin typeface="黑体" panose="02010609060101010101" pitchFamily="49" charset="-122"/>
              <a:ea typeface="黑体" panose="02010609060101010101" pitchFamily="49" charset="-122"/>
            </a:endParaRPr>
          </a:p>
        </p:txBody>
      </p:sp>
      <p:sp>
        <p:nvSpPr>
          <p:cNvPr id="122883" name="Text Box 3"/>
          <p:cNvSpPr txBox="1"/>
          <p:nvPr/>
        </p:nvSpPr>
        <p:spPr>
          <a:xfrm>
            <a:off x="0" y="620713"/>
            <a:ext cx="9144000" cy="892175"/>
          </a:xfrm>
          <a:prstGeom prst="rect">
            <a:avLst/>
          </a:prstGeom>
          <a:noFill/>
          <a:ln w="28575">
            <a:noFill/>
          </a:ln>
        </p:spPr>
        <p:txBody>
          <a:bodyPr anchor="t" anchorCtr="0">
            <a:spAutoFit/>
          </a:bodyPr>
          <a:p>
            <a:r>
              <a:rPr lang="en-US" altLang="zh-CN" sz="28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每条微指令执行完毕时，需根据其中的顺序控制字段的要求形成</a:t>
            </a:r>
            <a:r>
              <a:rPr lang="zh-CN" altLang="en-US" sz="2400" dirty="0">
                <a:solidFill>
                  <a:srgbClr val="3333FF"/>
                </a:solidFill>
                <a:latin typeface="宋体" panose="02010600030101010101" pitchFamily="2" charset="-122"/>
                <a:ea typeface="宋体" panose="02010600030101010101" pitchFamily="2" charset="-122"/>
              </a:rPr>
              <a:t>后继微指令地址</a:t>
            </a:r>
            <a:r>
              <a:rPr lang="zh-CN" altLang="en-US" sz="2400" dirty="0">
                <a:latin typeface="宋体" panose="02010600030101010101" pitchFamily="2" charset="-122"/>
                <a:ea typeface="宋体" panose="02010600030101010101" pitchFamily="2" charset="-122"/>
              </a:rPr>
              <a:t>。 </a:t>
            </a:r>
            <a:endParaRPr lang="zh-CN" altLang="en-US" sz="2400" dirty="0">
              <a:latin typeface="宋体" panose="02010600030101010101" pitchFamily="2" charset="-122"/>
              <a:ea typeface="宋体" panose="02010600030101010101" pitchFamily="2" charset="-122"/>
            </a:endParaRPr>
          </a:p>
        </p:txBody>
      </p:sp>
      <p:sp>
        <p:nvSpPr>
          <p:cNvPr id="122884" name="Text Box 4"/>
          <p:cNvSpPr txBox="1"/>
          <p:nvPr/>
        </p:nvSpPr>
        <p:spPr>
          <a:xfrm>
            <a:off x="0" y="1430338"/>
            <a:ext cx="9144000" cy="519112"/>
          </a:xfrm>
          <a:prstGeom prst="rect">
            <a:avLst/>
          </a:prstGeom>
          <a:noFill/>
          <a:ln w="28575">
            <a:noFill/>
          </a:ln>
        </p:spPr>
        <p:txBody>
          <a:bodyPr anchor="t" anchorCtr="0">
            <a:spAutoFit/>
          </a:bodyPr>
          <a:p>
            <a:r>
              <a:rPr lang="en-US" altLang="zh-CN" sz="2800" dirty="0">
                <a:latin typeface="Arial" panose="020B0604020202020204" pitchFamily="34" charset="0"/>
                <a:ea typeface="宋体" panose="02010600030101010101" pitchFamily="2" charset="-122"/>
              </a:rPr>
              <a:t>	</a:t>
            </a:r>
            <a:r>
              <a:rPr lang="zh-CN" altLang="en-US" sz="2800" dirty="0">
                <a:solidFill>
                  <a:srgbClr val="CB0101"/>
                </a:solidFill>
                <a:latin typeface="Arial" panose="020B0604020202020204" pitchFamily="34" charset="0"/>
                <a:ea typeface="宋体" panose="02010600030101010101" pitchFamily="2" charset="-122"/>
              </a:rPr>
              <a:t>形成后继地址的两类方法</a:t>
            </a:r>
            <a:r>
              <a:rPr lang="zh-CN" altLang="en-US" sz="2800" dirty="0">
                <a:latin typeface="Arial" panose="020B0604020202020204" pitchFamily="34" charset="0"/>
                <a:ea typeface="宋体" panose="02010600030101010101" pitchFamily="2" charset="-122"/>
              </a:rPr>
              <a:t>：</a:t>
            </a:r>
            <a:endParaRPr lang="zh-CN" altLang="en-US" sz="2800" dirty="0">
              <a:latin typeface="Arial" panose="020B0604020202020204" pitchFamily="34" charset="0"/>
              <a:ea typeface="宋体" panose="02010600030101010101" pitchFamily="2" charset="-122"/>
            </a:endParaRPr>
          </a:p>
        </p:txBody>
      </p:sp>
      <p:sp>
        <p:nvSpPr>
          <p:cNvPr id="122885" name="Rectangle 5"/>
          <p:cNvSpPr/>
          <p:nvPr/>
        </p:nvSpPr>
        <p:spPr>
          <a:xfrm>
            <a:off x="0" y="1916113"/>
            <a:ext cx="6653213" cy="519112"/>
          </a:xfrm>
          <a:prstGeom prst="rect">
            <a:avLst/>
          </a:prstGeom>
          <a:noFill/>
          <a:ln w="28575">
            <a:noFill/>
          </a:ln>
        </p:spPr>
        <p:txBody>
          <a:bodyPr wrap="none" anchor="ctr" anchorCtr="0">
            <a:spAutoFit/>
          </a:bodyPr>
          <a:p>
            <a:pPr>
              <a:spcBef>
                <a:spcPct val="0"/>
              </a:spcBef>
            </a:pP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1</a:t>
            </a:r>
            <a:r>
              <a:rPr lang="zh-CN" altLang="en-US" sz="2800" dirty="0">
                <a:latin typeface="黑体" panose="02010609060101010101" pitchFamily="49" charset="-122"/>
                <a:ea typeface="黑体" panose="02010609060101010101" pitchFamily="49" charset="-122"/>
              </a:rPr>
              <a:t>）增量方式（顺序</a:t>
            </a:r>
            <a:r>
              <a:rPr lang="en-US" altLang="zh-CN" sz="2800" dirty="0">
                <a:latin typeface="黑体" panose="02010609060101010101" pitchFamily="49" charset="-122"/>
                <a:ea typeface="黑体" panose="02010609060101010101" pitchFamily="49" charset="-122"/>
              </a:rPr>
              <a:t>- </a:t>
            </a:r>
            <a:r>
              <a:rPr lang="zh-CN" altLang="en-US" sz="2800" dirty="0">
                <a:latin typeface="黑体" panose="02010609060101010101" pitchFamily="49" charset="-122"/>
                <a:ea typeface="黑体" panose="02010609060101010101" pitchFamily="49" charset="-122"/>
              </a:rPr>
              <a:t>转移型微地址）</a:t>
            </a:r>
            <a:endParaRPr lang="zh-CN" altLang="en-US" sz="2800" dirty="0">
              <a:latin typeface="黑体" panose="02010609060101010101" pitchFamily="49" charset="-122"/>
              <a:ea typeface="黑体" panose="02010609060101010101" pitchFamily="49" charset="-122"/>
            </a:endParaRPr>
          </a:p>
        </p:txBody>
      </p:sp>
      <p:sp>
        <p:nvSpPr>
          <p:cNvPr id="122886" name="Text Box 6"/>
          <p:cNvSpPr txBox="1"/>
          <p:nvPr/>
        </p:nvSpPr>
        <p:spPr>
          <a:xfrm>
            <a:off x="-71437" y="4233863"/>
            <a:ext cx="9144000" cy="1076325"/>
          </a:xfrm>
          <a:prstGeom prst="rect">
            <a:avLst/>
          </a:prstGeom>
          <a:noFill/>
          <a:ln w="28575">
            <a:noFill/>
          </a:ln>
        </p:spPr>
        <p:txBody>
          <a:bodyPr anchor="t" anchorCtr="0">
            <a:spAutoFit/>
          </a:bodyPr>
          <a:p>
            <a:r>
              <a:rPr lang="en-US" altLang="zh-CN" sz="28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增量方式的微指令的顺序控制字段通常分成两部分：</a:t>
            </a:r>
            <a:endParaRPr lang="en-US" altLang="zh-CN" sz="2400" dirty="0">
              <a:latin typeface="宋体" panose="02010600030101010101" pitchFamily="2" charset="-122"/>
              <a:ea typeface="宋体" panose="02010600030101010101" pitchFamily="2" charset="-122"/>
            </a:endParaRPr>
          </a:p>
          <a:p>
            <a:r>
              <a:rPr lang="en-US" altLang="zh-CN" sz="2400" dirty="0">
                <a:solidFill>
                  <a:srgbClr val="3333FF"/>
                </a:solidFill>
                <a:latin typeface="宋体" panose="02010600030101010101" pitchFamily="2" charset="-122"/>
                <a:ea typeface="宋体" panose="02010600030101010101" pitchFamily="2" charset="-122"/>
              </a:rPr>
              <a:t>     </a:t>
            </a:r>
            <a:r>
              <a:rPr lang="zh-CN" altLang="en-US" sz="2400" dirty="0">
                <a:solidFill>
                  <a:srgbClr val="3333FF"/>
                </a:solidFill>
                <a:latin typeface="宋体" panose="02010600030101010101" pitchFamily="2" charset="-122"/>
                <a:ea typeface="宋体" panose="02010600030101010101" pitchFamily="2" charset="-122"/>
              </a:rPr>
              <a:t>转移方式控制字段</a:t>
            </a:r>
            <a:r>
              <a:rPr lang="zh-CN" altLang="en-US" sz="2400" dirty="0">
                <a:latin typeface="宋体" panose="02010600030101010101" pitchFamily="2" charset="-122"/>
                <a:ea typeface="宋体" panose="02010600030101010101" pitchFamily="2" charset="-122"/>
              </a:rPr>
              <a:t>和</a:t>
            </a:r>
            <a:r>
              <a:rPr lang="zh-CN" altLang="en-US" sz="2400" dirty="0">
                <a:solidFill>
                  <a:srgbClr val="3333FF"/>
                </a:solidFill>
                <a:latin typeface="宋体" panose="02010600030101010101" pitchFamily="2" charset="-122"/>
                <a:ea typeface="宋体" panose="02010600030101010101" pitchFamily="2" charset="-122"/>
              </a:rPr>
              <a:t>转移地址字段。</a:t>
            </a:r>
            <a:r>
              <a:rPr lang="zh-CN" altLang="en-US" sz="2400" dirty="0">
                <a:latin typeface="宋体" panose="02010600030101010101" pitchFamily="2" charset="-122"/>
                <a:ea typeface="宋体" panose="02010600030101010101" pitchFamily="2" charset="-122"/>
              </a:rPr>
              <a:t>其一般格式如下： </a:t>
            </a:r>
            <a:endParaRPr lang="zh-CN" altLang="en-US" sz="2400" dirty="0">
              <a:latin typeface="宋体" panose="02010600030101010101" pitchFamily="2" charset="-122"/>
              <a:ea typeface="宋体" panose="02010600030101010101" pitchFamily="2" charset="-122"/>
            </a:endParaRPr>
          </a:p>
        </p:txBody>
      </p:sp>
      <p:sp>
        <p:nvSpPr>
          <p:cNvPr id="122887" name="Rectangle 7"/>
          <p:cNvSpPr/>
          <p:nvPr/>
        </p:nvSpPr>
        <p:spPr>
          <a:xfrm>
            <a:off x="611188" y="5734050"/>
            <a:ext cx="7345362" cy="6477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a:spcBef>
                <a:spcPct val="0"/>
              </a:spcBef>
            </a:pPr>
            <a:r>
              <a:rPr lang="zh-CN" altLang="en-US" sz="2800" dirty="0">
                <a:solidFill>
                  <a:schemeClr val="tx1"/>
                </a:solidFill>
                <a:latin typeface="宋体" panose="02010600030101010101" pitchFamily="2" charset="-122"/>
                <a:ea typeface="宋体" panose="02010600030101010101" pitchFamily="2" charset="-122"/>
              </a:rPr>
              <a:t>微操作控制字段</a:t>
            </a:r>
            <a:r>
              <a:rPr lang="zh-CN" altLang="en-US" sz="2800" dirty="0">
                <a:solidFill>
                  <a:srgbClr val="3333FF"/>
                </a:solidFill>
                <a:latin typeface="宋体" panose="02010600030101010101" pitchFamily="2" charset="-122"/>
                <a:ea typeface="宋体" panose="02010600030101010101" pitchFamily="2" charset="-122"/>
              </a:rPr>
              <a:t>    转移地址     转移方式</a:t>
            </a:r>
            <a:endParaRPr lang="zh-CN" altLang="en-US" sz="2800" dirty="0">
              <a:solidFill>
                <a:srgbClr val="3333FF"/>
              </a:solidFill>
              <a:latin typeface="宋体" panose="02010600030101010101" pitchFamily="2" charset="-122"/>
              <a:ea typeface="宋体" panose="02010600030101010101" pitchFamily="2" charset="-122"/>
            </a:endParaRPr>
          </a:p>
        </p:txBody>
      </p:sp>
      <p:sp>
        <p:nvSpPr>
          <p:cNvPr id="122888" name="Line 8"/>
          <p:cNvSpPr/>
          <p:nvPr/>
        </p:nvSpPr>
        <p:spPr>
          <a:xfrm>
            <a:off x="3514725" y="5734050"/>
            <a:ext cx="0" cy="647700"/>
          </a:xfrm>
          <a:prstGeom prst="line">
            <a:avLst/>
          </a:prstGeom>
          <a:ln w="28575" cap="flat" cmpd="sng">
            <a:solidFill>
              <a:srgbClr val="000000"/>
            </a:solidFill>
            <a:prstDash val="solid"/>
            <a:round/>
            <a:headEnd type="none" w="med" len="med"/>
            <a:tailEnd type="none" w="med" len="med"/>
          </a:ln>
        </p:spPr>
      </p:sp>
      <p:sp>
        <p:nvSpPr>
          <p:cNvPr id="122889" name="Line 9"/>
          <p:cNvSpPr/>
          <p:nvPr/>
        </p:nvSpPr>
        <p:spPr>
          <a:xfrm>
            <a:off x="6034088" y="5734050"/>
            <a:ext cx="0" cy="647700"/>
          </a:xfrm>
          <a:prstGeom prst="line">
            <a:avLst/>
          </a:prstGeom>
          <a:ln w="28575" cap="flat" cmpd="sng">
            <a:solidFill>
              <a:srgbClr val="000000"/>
            </a:solidFill>
            <a:prstDash val="solid"/>
            <a:round/>
            <a:headEnd type="none" w="med" len="med"/>
            <a:tailEnd type="none" w="med" len="med"/>
          </a:ln>
        </p:spPr>
      </p:sp>
      <p:sp>
        <p:nvSpPr>
          <p:cNvPr id="2" name="矩形 1"/>
          <p:cNvSpPr/>
          <p:nvPr/>
        </p:nvSpPr>
        <p:spPr>
          <a:xfrm>
            <a:off x="22225" y="2505075"/>
            <a:ext cx="9061450" cy="1568450"/>
          </a:xfrm>
          <a:prstGeom prst="rect">
            <a:avLst/>
          </a:prstGeom>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与</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工作程序用程序计数器产生机器指令地址相似。在微程序控制器中，设置一个微程序计数器</a:t>
            </a:r>
            <a:r>
              <a:rPr kumimoji="0" lang="en-US" altLang="zh-CN" sz="2400" b="1" i="0" u="none" strike="noStrike" kern="1200" cap="none" spc="0" normalizeH="0" baseline="0" noProof="0" dirty="0">
                <a:ln>
                  <a:noFill/>
                </a:ln>
                <a:solidFill>
                  <a:srgbClr val="C00000"/>
                </a:solidFill>
                <a:effectLst/>
                <a:uLnTx/>
                <a:uFillTx/>
                <a:latin typeface="+mn-ea"/>
                <a:ea typeface="+mn-ea"/>
                <a:cs typeface="+mn-cs"/>
                <a:sym typeface="Symbol" panose="05050102010706020507"/>
              </a:rPr>
              <a:t></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PC</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，在顺序执行微指令时，后继微指令地址</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用</a:t>
            </a:r>
            <a:r>
              <a:rPr kumimoji="0" lang="en-US" altLang="zh-CN" sz="2400" b="1" i="0" u="none" strike="noStrike" kern="1200" cap="none" spc="0" normalizeH="0" baseline="0" noProof="0" dirty="0">
                <a:ln>
                  <a:noFill/>
                </a:ln>
                <a:solidFill>
                  <a:schemeClr val="tx1"/>
                </a:solidFill>
                <a:effectLst/>
                <a:uLnTx/>
                <a:uFillTx/>
                <a:latin typeface="+mn-ea"/>
                <a:ea typeface="+mn-ea"/>
                <a:cs typeface="+mn-cs"/>
                <a:sym typeface="Symbol" panose="05050102010706020507"/>
              </a:rPr>
              <a:t></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PC</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内容加上一个增量（通常为</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1</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）来形成</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遇到转移时，由微指令给出转移微地址，使微程序按新的顺序执行。</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p:txBody>
      </p:sp>
      <p:sp>
        <p:nvSpPr>
          <p:cNvPr id="18443" name="矩形 2"/>
          <p:cNvSpPr/>
          <p:nvPr/>
        </p:nvSpPr>
        <p:spPr>
          <a:xfrm>
            <a:off x="4948238" y="5334000"/>
            <a:ext cx="2041525" cy="460375"/>
          </a:xfrm>
          <a:prstGeom prst="rect">
            <a:avLst/>
          </a:prstGeom>
          <a:noFill/>
          <a:ln w="9525">
            <a:noFill/>
          </a:ln>
        </p:spPr>
        <p:txBody>
          <a:bodyPr wrap="none" anchor="t" anchorCtr="0">
            <a:spAutoFit/>
          </a:bodyPr>
          <a:p>
            <a:r>
              <a:rPr lang="zh-CN" altLang="zh-CN" sz="2400" dirty="0">
                <a:latin typeface="Arial" panose="020B0604020202020204" pitchFamily="34" charset="0"/>
                <a:ea typeface="黑体" panose="02010609060101010101" pitchFamily="49" charset="-122"/>
              </a:rPr>
              <a:t>顺序控制字段</a:t>
            </a:r>
            <a:endParaRPr lang="zh-CN" altLang="en-US" sz="2400" dirty="0">
              <a:latin typeface="Arial" panose="020B0604020202020204" pitchFamily="34" charset="0"/>
              <a:ea typeface="黑体" panose="02010609060101010101" pitchFamily="49" charset="-122"/>
            </a:endParaRPr>
          </a:p>
        </p:txBody>
      </p:sp>
      <p:cxnSp>
        <p:nvCxnSpPr>
          <p:cNvPr id="18444" name="直接连接符 4"/>
          <p:cNvCxnSpPr>
            <a:stCxn id="122888" idx="0"/>
          </p:cNvCxnSpPr>
          <p:nvPr/>
        </p:nvCxnSpPr>
        <p:spPr>
          <a:xfrm>
            <a:off x="3514725" y="5734050"/>
            <a:ext cx="0" cy="647700"/>
          </a:xfrm>
          <a:prstGeom prst="line">
            <a:avLst/>
          </a:prstGeom>
          <a:ln w="28575" cap="flat" cmpd="sng">
            <a:solidFill>
              <a:srgbClr val="000000"/>
            </a:solidFill>
            <a:prstDash val="solid"/>
            <a:round/>
            <a:headEnd type="none" w="med" len="med"/>
            <a:tailEnd type="none" w="med" len="med"/>
          </a:ln>
        </p:spPr>
      </p:cxnSp>
      <p:cxnSp>
        <p:nvCxnSpPr>
          <p:cNvPr id="18445" name="直接连接符 8"/>
          <p:cNvCxnSpPr>
            <a:stCxn id="122888" idx="0"/>
          </p:cNvCxnSpPr>
          <p:nvPr/>
        </p:nvCxnSpPr>
        <p:spPr>
          <a:xfrm>
            <a:off x="3419475" y="5734050"/>
            <a:ext cx="0" cy="647700"/>
          </a:xfrm>
          <a:prstGeom prst="line">
            <a:avLst/>
          </a:prstGeom>
          <a:ln w="28575" cap="flat" cmpd="sng">
            <a:solidFill>
              <a:srgbClr val="000000"/>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882"/>
                                        </p:tgtEl>
                                        <p:attrNameLst>
                                          <p:attrName>style.visibility</p:attrName>
                                        </p:attrNameLst>
                                      </p:cBhvr>
                                      <p:to>
                                        <p:strVal val="visible"/>
                                      </p:to>
                                    </p:set>
                                    <p:animEffect transition="in" filter="blinds(horizontal)">
                                      <p:cBhvr>
                                        <p:cTn id="7" dur="500"/>
                                        <p:tgtEl>
                                          <p:spTgt spid="12288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22883"/>
                                        </p:tgtEl>
                                        <p:attrNameLst>
                                          <p:attrName>style.visibility</p:attrName>
                                        </p:attrNameLst>
                                      </p:cBhvr>
                                      <p:to>
                                        <p:strVal val="visible"/>
                                      </p:to>
                                    </p:set>
                                    <p:animEffect transition="in" filter="slide(fromBottom)">
                                      <p:cBhvr>
                                        <p:cTn id="12" dur="500"/>
                                        <p:tgtEl>
                                          <p:spTgt spid="12288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2288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type="lt">
                                    <p:tmAbs val="75"/>
                                  </p:iterate>
                                  <p:childTnLst>
                                    <p:set>
                                      <p:cBhvr>
                                        <p:cTn id="20" dur="1" fill="hold">
                                          <p:stCondLst>
                                            <p:cond delay="74"/>
                                          </p:stCondLst>
                                        </p:cTn>
                                        <p:tgtEl>
                                          <p:spTgt spid="12288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8" presetClass="entr" presetSubtype="12" fill="hold" grpId="0" nodeType="clickEffect">
                                  <p:stCondLst>
                                    <p:cond delay="0"/>
                                  </p:stCondLst>
                                  <p:childTnLst>
                                    <p:set>
                                      <p:cBhvr>
                                        <p:cTn id="24" dur="1" fill="hold">
                                          <p:stCondLst>
                                            <p:cond delay="0"/>
                                          </p:stCondLst>
                                        </p:cTn>
                                        <p:tgtEl>
                                          <p:spTgt spid="122886"/>
                                        </p:tgtEl>
                                        <p:attrNameLst>
                                          <p:attrName>style.visibility</p:attrName>
                                        </p:attrNameLst>
                                      </p:cBhvr>
                                      <p:to>
                                        <p:strVal val="visible"/>
                                      </p:to>
                                    </p:set>
                                    <p:animEffect transition="in" filter="strips(downLeft)">
                                      <p:cBhvr>
                                        <p:cTn id="25" dur="500"/>
                                        <p:tgtEl>
                                          <p:spTgt spid="122886"/>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122887"/>
                                        </p:tgtEl>
                                        <p:attrNameLst>
                                          <p:attrName>style.visibility</p:attrName>
                                        </p:attrNameLst>
                                      </p:cBhvr>
                                      <p:to>
                                        <p:strVal val="visible"/>
                                      </p:to>
                                    </p:set>
                                  </p:childTnLst>
                                </p:cTn>
                              </p:par>
                            </p:childTnLst>
                          </p:cTn>
                        </p:par>
                        <p:par>
                          <p:cTn id="30" fill="hold">
                            <p:stCondLst>
                              <p:cond delay="500"/>
                            </p:stCondLst>
                            <p:childTnLst>
                              <p:par>
                                <p:cTn id="31" presetID="1" presetClass="entr" presetSubtype="0" fill="hold" nodeType="afterEffect">
                                  <p:stCondLst>
                                    <p:cond delay="0"/>
                                  </p:stCondLst>
                                  <p:childTnLst>
                                    <p:set>
                                      <p:cBhvr>
                                        <p:cTn id="32" dur="1" fill="hold">
                                          <p:stCondLst>
                                            <p:cond delay="499"/>
                                          </p:stCondLst>
                                        </p:cTn>
                                        <p:tgtEl>
                                          <p:spTgt spid="122888"/>
                                        </p:tgtEl>
                                        <p:attrNameLst>
                                          <p:attrName>style.visibility</p:attrName>
                                        </p:attrNameLst>
                                      </p:cBhvr>
                                      <p:to>
                                        <p:strVal val="visible"/>
                                      </p:to>
                                    </p:set>
                                  </p:childTnLst>
                                </p:cTn>
                              </p:par>
                            </p:childTnLst>
                          </p:cTn>
                        </p:par>
                        <p:par>
                          <p:cTn id="33" fill="hold">
                            <p:stCondLst>
                              <p:cond delay="1000"/>
                            </p:stCondLst>
                            <p:childTnLst>
                              <p:par>
                                <p:cTn id="34" presetID="1" presetClass="entr" presetSubtype="0" fill="hold" nodeType="afterEffect">
                                  <p:stCondLst>
                                    <p:cond delay="0"/>
                                  </p:stCondLst>
                                  <p:childTnLst>
                                    <p:set>
                                      <p:cBhvr>
                                        <p:cTn id="35" dur="1" fill="hold">
                                          <p:stCondLst>
                                            <p:cond delay="499"/>
                                          </p:stCondLst>
                                        </p:cTn>
                                        <p:tgtEl>
                                          <p:spTgt spid="1228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2" grpId="0"/>
      <p:bldP spid="122883" grpId="0"/>
      <p:bldP spid="122884" grpId="0"/>
      <p:bldP spid="122885" grpId="0"/>
      <p:bldP spid="122886" grpId="0"/>
      <p:bldP spid="122887" grpId="0" bldLvl="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10"/>
          <p:cNvSpPr txBox="1"/>
          <p:nvPr/>
        </p:nvSpPr>
        <p:spPr>
          <a:xfrm>
            <a:off x="198438" y="-9525"/>
            <a:ext cx="3348037" cy="579438"/>
          </a:xfrm>
          <a:prstGeom prst="rect">
            <a:avLst/>
          </a:prstGeom>
          <a:noFill/>
          <a:ln w="28575">
            <a:noFill/>
          </a:ln>
        </p:spPr>
        <p:txBody>
          <a:bodyPr anchor="t" anchorCtr="0">
            <a:spAutoFit/>
          </a:bodyPr>
          <a:p>
            <a:r>
              <a:rPr lang="zh-CN" altLang="en-US" sz="2800" dirty="0">
                <a:latin typeface="Arial" panose="020B0604020202020204" pitchFamily="34" charset="0"/>
                <a:ea typeface="宋体" panose="02010600030101010101" pitchFamily="2" charset="-122"/>
              </a:rPr>
              <a:t>增量方式</a:t>
            </a:r>
            <a:r>
              <a:rPr lang="zh-CN" altLang="en-US" sz="3200" dirty="0">
                <a:latin typeface="Arial" panose="020B0604020202020204" pitchFamily="34" charset="0"/>
                <a:ea typeface="黑体" panose="02010609060101010101" pitchFamily="49" charset="-122"/>
              </a:rPr>
              <a:t> ：</a:t>
            </a:r>
            <a:endParaRPr lang="zh-CN" altLang="en-US" sz="3200" dirty="0">
              <a:latin typeface="Arial" panose="020B0604020202020204" pitchFamily="34" charset="0"/>
              <a:ea typeface="黑体" panose="02010609060101010101" pitchFamily="49" charset="-122"/>
            </a:endParaRPr>
          </a:p>
        </p:txBody>
      </p:sp>
      <p:sp>
        <p:nvSpPr>
          <p:cNvPr id="6" name="Rectangle 11"/>
          <p:cNvSpPr/>
          <p:nvPr/>
        </p:nvSpPr>
        <p:spPr>
          <a:xfrm>
            <a:off x="434975" y="569913"/>
            <a:ext cx="7859713" cy="831850"/>
          </a:xfrm>
          <a:prstGeom prst="rect">
            <a:avLst/>
          </a:prstGeom>
          <a:noFill/>
          <a:ln w="28575">
            <a:noFill/>
          </a:ln>
        </p:spPr>
        <p:txBody>
          <a:bodyPr anchor="ctr" anchorCtr="0">
            <a:spAutoFit/>
          </a:bodyPr>
          <a:p>
            <a:pPr>
              <a:spcBef>
                <a:spcPct val="0"/>
              </a:spcBef>
            </a:pPr>
            <a:r>
              <a:rPr lang="en-US" altLang="zh-CN" sz="2400" dirty="0">
                <a:solidFill>
                  <a:srgbClr val="CB0101"/>
                </a:solidFill>
                <a:latin typeface="宋体" panose="02010600030101010101" pitchFamily="2" charset="-122"/>
                <a:ea typeface="宋体" panose="02010600030101010101" pitchFamily="2" charset="-122"/>
              </a:rPr>
              <a:t>① </a:t>
            </a:r>
            <a:r>
              <a:rPr lang="zh-CN" altLang="en-US" sz="2400" dirty="0">
                <a:solidFill>
                  <a:srgbClr val="CB0101"/>
                </a:solidFill>
                <a:latin typeface="宋体" panose="02010600030101010101" pitchFamily="2" charset="-122"/>
                <a:ea typeface="宋体" panose="02010600030101010101" pitchFamily="2" charset="-122"/>
              </a:rPr>
              <a:t>顺序执行：</a:t>
            </a:r>
            <a:r>
              <a:rPr lang="zh-CN" altLang="zh-CN" sz="2400" dirty="0">
                <a:latin typeface="Arial" panose="020B0604020202020204" pitchFamily="34" charset="0"/>
                <a:ea typeface="宋体" panose="02010600030101010101" pitchFamily="2" charset="-122"/>
              </a:rPr>
              <a:t>由转移方式字段指明。此时，</a:t>
            </a:r>
            <a:r>
              <a:rPr lang="en-US" altLang="zh-CN" sz="2400" dirty="0">
                <a:solidFill>
                  <a:srgbClr val="C00000"/>
                </a:solidFill>
                <a:latin typeface="Arial" panose="020B0604020202020204" pitchFamily="34" charset="0"/>
                <a:ea typeface="宋体" panose="02010600030101010101" pitchFamily="2" charset="-122"/>
                <a:sym typeface="Symbol" panose="05050102010706020507" pitchFamily="18" charset="2"/>
              </a:rPr>
              <a:t></a:t>
            </a:r>
            <a:r>
              <a:rPr lang="en-US" altLang="zh-CN" sz="2400" dirty="0">
                <a:solidFill>
                  <a:srgbClr val="C00000"/>
                </a:solidFill>
                <a:latin typeface="Arial" panose="020B0604020202020204" pitchFamily="34" charset="0"/>
                <a:ea typeface="宋体" panose="02010600030101010101" pitchFamily="2" charset="-122"/>
              </a:rPr>
              <a:t>PC</a:t>
            </a:r>
            <a:r>
              <a:rPr lang="zh-CN" altLang="zh-CN" sz="2400" dirty="0">
                <a:solidFill>
                  <a:srgbClr val="C00000"/>
                </a:solidFill>
                <a:latin typeface="Arial" panose="020B0604020202020204" pitchFamily="34" charset="0"/>
                <a:ea typeface="宋体" panose="02010600030101010101" pitchFamily="2" charset="-122"/>
              </a:rPr>
              <a:t>加</a:t>
            </a:r>
            <a:r>
              <a:rPr lang="en-US" altLang="zh-CN" sz="2400" dirty="0">
                <a:solidFill>
                  <a:srgbClr val="C00000"/>
                </a:solidFill>
                <a:latin typeface="Arial" panose="020B0604020202020204" pitchFamily="34" charset="0"/>
                <a:ea typeface="宋体" panose="02010600030101010101" pitchFamily="2" charset="-122"/>
              </a:rPr>
              <a:t>1</a:t>
            </a:r>
            <a:r>
              <a:rPr lang="zh-CN" altLang="zh-CN" sz="2400" dirty="0">
                <a:latin typeface="Arial" panose="020B0604020202020204" pitchFamily="34" charset="0"/>
                <a:ea typeface="宋体" panose="02010600030101010101" pitchFamily="2" charset="-122"/>
              </a:rPr>
              <a:t>给出后继微地址。</a:t>
            </a:r>
            <a:r>
              <a:rPr lang="zh-CN" altLang="en-US" sz="2400" dirty="0">
                <a:solidFill>
                  <a:srgbClr val="CB0101"/>
                </a:solidFill>
                <a:latin typeface="宋体" panose="02010600030101010101" pitchFamily="2" charset="-122"/>
                <a:ea typeface="宋体" panose="02010600030101010101" pitchFamily="2" charset="-122"/>
              </a:rPr>
              <a:t> </a:t>
            </a:r>
            <a:endParaRPr lang="zh-CN" altLang="en-US" sz="2400" dirty="0">
              <a:solidFill>
                <a:srgbClr val="CB0101"/>
              </a:solidFill>
              <a:latin typeface="宋体" panose="02010600030101010101" pitchFamily="2" charset="-122"/>
              <a:ea typeface="宋体" panose="02010600030101010101" pitchFamily="2" charset="-122"/>
            </a:endParaRPr>
          </a:p>
        </p:txBody>
      </p:sp>
      <p:sp>
        <p:nvSpPr>
          <p:cNvPr id="7" name="Rectangle 12"/>
          <p:cNvSpPr/>
          <p:nvPr/>
        </p:nvSpPr>
        <p:spPr>
          <a:xfrm>
            <a:off x="487363" y="1401763"/>
            <a:ext cx="8315325" cy="830262"/>
          </a:xfrm>
          <a:prstGeom prst="rect">
            <a:avLst/>
          </a:prstGeom>
          <a:noFill/>
          <a:ln w="28575">
            <a:noFill/>
          </a:ln>
        </p:spPr>
        <p:txBody>
          <a:bodyPr anchor="ctr" anchorCtr="0">
            <a:spAutoFit/>
          </a:bodyPr>
          <a:p>
            <a:pPr>
              <a:spcBef>
                <a:spcPct val="0"/>
              </a:spcBef>
            </a:pPr>
            <a:r>
              <a:rPr lang="en-US" altLang="en-US" sz="2400" dirty="0">
                <a:solidFill>
                  <a:srgbClr val="CB0101"/>
                </a:solidFill>
                <a:latin typeface="宋体" panose="02010600030101010101" pitchFamily="2" charset="-122"/>
                <a:ea typeface="宋体" panose="02010600030101010101" pitchFamily="2" charset="-122"/>
              </a:rPr>
              <a:t>② 无条件转移</a:t>
            </a:r>
            <a:r>
              <a:rPr lang="zh-CN" altLang="en-US" sz="2400" dirty="0">
                <a:solidFill>
                  <a:srgbClr val="CB0101"/>
                </a:solidFill>
                <a:latin typeface="宋体" panose="02010600030101010101" pitchFamily="2" charset="-122"/>
                <a:ea typeface="宋体" panose="02010600030101010101" pitchFamily="2" charset="-122"/>
              </a:rPr>
              <a:t>：</a:t>
            </a:r>
            <a:r>
              <a:rPr lang="zh-CN" altLang="zh-CN" sz="2400" dirty="0">
                <a:latin typeface="Arial" panose="020B0604020202020204" pitchFamily="34" charset="0"/>
                <a:ea typeface="宋体" panose="02010600030101010101" pitchFamily="2" charset="-122"/>
              </a:rPr>
              <a:t>由转移方式字段指明</a:t>
            </a:r>
            <a:r>
              <a:rPr lang="zh-CN" altLang="en-US" sz="2400" dirty="0">
                <a:latin typeface="Arial" panose="020B0604020202020204" pitchFamily="34" charset="0"/>
                <a:ea typeface="宋体" panose="02010600030101010101" pitchFamily="2" charset="-122"/>
              </a:rPr>
              <a:t>；</a:t>
            </a:r>
            <a:r>
              <a:rPr lang="zh-CN" altLang="zh-CN" sz="2400" dirty="0">
                <a:latin typeface="Arial" panose="020B0604020202020204" pitchFamily="34" charset="0"/>
                <a:ea typeface="宋体" panose="02010600030101010101" pitchFamily="2" charset="-122"/>
              </a:rPr>
              <a:t>转移地址字段提供微地址的全部；或给出低位部分，高位与当前微地址相同。</a:t>
            </a:r>
            <a:endParaRPr lang="zh-CN" altLang="en-US" sz="2400" dirty="0">
              <a:solidFill>
                <a:srgbClr val="CB0101"/>
              </a:solidFill>
              <a:latin typeface="宋体" panose="02010600030101010101" pitchFamily="2" charset="-122"/>
              <a:ea typeface="宋体" panose="02010600030101010101" pitchFamily="2" charset="-122"/>
            </a:endParaRPr>
          </a:p>
        </p:txBody>
      </p:sp>
      <p:sp>
        <p:nvSpPr>
          <p:cNvPr id="8" name="Rectangle 13"/>
          <p:cNvSpPr/>
          <p:nvPr/>
        </p:nvSpPr>
        <p:spPr>
          <a:xfrm>
            <a:off x="508000" y="2233613"/>
            <a:ext cx="8088313" cy="831850"/>
          </a:xfrm>
          <a:prstGeom prst="rect">
            <a:avLst/>
          </a:prstGeom>
          <a:noFill/>
          <a:ln w="28575">
            <a:noFill/>
          </a:ln>
        </p:spPr>
        <p:txBody>
          <a:bodyPr anchor="ctr" anchorCtr="0">
            <a:spAutoFit/>
          </a:bodyPr>
          <a:p>
            <a:pPr>
              <a:spcBef>
                <a:spcPct val="0"/>
              </a:spcBef>
            </a:pPr>
            <a:r>
              <a:rPr lang="en-US" altLang="en-US" sz="2400" dirty="0">
                <a:solidFill>
                  <a:srgbClr val="CB0101"/>
                </a:solidFill>
                <a:latin typeface="宋体" panose="02010600030101010101" pitchFamily="2" charset="-122"/>
                <a:ea typeface="宋体" panose="02010600030101010101" pitchFamily="2" charset="-122"/>
              </a:rPr>
              <a:t>③ 条件转移</a:t>
            </a:r>
            <a:r>
              <a:rPr lang="zh-CN" altLang="en-US" sz="2400" dirty="0">
                <a:solidFill>
                  <a:srgbClr val="CB0101"/>
                </a:solidFill>
                <a:latin typeface="宋体" panose="02010600030101010101" pitchFamily="2" charset="-122"/>
                <a:ea typeface="宋体" panose="02010600030101010101" pitchFamily="2" charset="-122"/>
              </a:rPr>
              <a:t>：</a:t>
            </a:r>
            <a:r>
              <a:rPr lang="zh-CN" altLang="zh-CN" sz="2400" dirty="0">
                <a:latin typeface="Arial" panose="020B0604020202020204" pitchFamily="34" charset="0"/>
                <a:ea typeface="宋体" panose="02010600030101010101" pitchFamily="2" charset="-122"/>
              </a:rPr>
              <a:t>由转移方式字段指明判别条件</a:t>
            </a:r>
            <a:r>
              <a:rPr lang="zh-CN" altLang="en-US" sz="2400" dirty="0">
                <a:latin typeface="Arial" panose="020B0604020202020204" pitchFamily="34" charset="0"/>
                <a:ea typeface="宋体" panose="02010600030101010101" pitchFamily="2" charset="-122"/>
              </a:rPr>
              <a:t>；</a:t>
            </a:r>
            <a:r>
              <a:rPr lang="zh-CN" altLang="zh-CN" sz="2400" dirty="0">
                <a:latin typeface="Arial" panose="020B0604020202020204" pitchFamily="34" charset="0"/>
                <a:ea typeface="宋体" panose="02010600030101010101" pitchFamily="2" charset="-122"/>
              </a:rPr>
              <a:t>转移地址字段指明转移成功的去向，不成功则顺序执行。</a:t>
            </a:r>
            <a:endParaRPr lang="zh-CN" altLang="en-US" sz="2400" dirty="0">
              <a:solidFill>
                <a:srgbClr val="CB0101"/>
              </a:solidFill>
              <a:latin typeface="宋体" panose="02010600030101010101" pitchFamily="2" charset="-122"/>
              <a:ea typeface="宋体" panose="02010600030101010101" pitchFamily="2" charset="-122"/>
            </a:endParaRPr>
          </a:p>
        </p:txBody>
      </p:sp>
      <p:sp>
        <p:nvSpPr>
          <p:cNvPr id="9" name="Rectangle 14"/>
          <p:cNvSpPr/>
          <p:nvPr/>
        </p:nvSpPr>
        <p:spPr>
          <a:xfrm>
            <a:off x="508000" y="3143250"/>
            <a:ext cx="8294688" cy="1568450"/>
          </a:xfrm>
          <a:prstGeom prst="rect">
            <a:avLst/>
          </a:prstGeom>
          <a:noFill/>
          <a:ln w="28575">
            <a:noFill/>
          </a:ln>
        </p:spPr>
        <p:txBody>
          <a:bodyPr anchor="ctr" anchorCtr="0">
            <a:spAutoFit/>
          </a:bodyPr>
          <a:p>
            <a:pPr>
              <a:spcBef>
                <a:spcPct val="0"/>
              </a:spcBef>
            </a:pPr>
            <a:r>
              <a:rPr lang="en-US" altLang="en-US" sz="2400" dirty="0">
                <a:solidFill>
                  <a:srgbClr val="CB0101"/>
                </a:solidFill>
                <a:latin typeface="宋体" panose="02010600030101010101" pitchFamily="2" charset="-122"/>
                <a:ea typeface="宋体" panose="02010600030101010101" pitchFamily="2" charset="-122"/>
              </a:rPr>
              <a:t>④ 转微子程序</a:t>
            </a:r>
            <a:r>
              <a:rPr lang="zh-CN" altLang="en-US" sz="2400" dirty="0">
                <a:solidFill>
                  <a:srgbClr val="CB0101"/>
                </a:solidFill>
                <a:latin typeface="宋体" panose="02010600030101010101" pitchFamily="2" charset="-122"/>
                <a:ea typeface="宋体" panose="02010600030101010101" pitchFamily="2" charset="-122"/>
              </a:rPr>
              <a:t>：</a:t>
            </a:r>
            <a:r>
              <a:rPr lang="zh-CN" altLang="zh-CN" sz="2400" dirty="0">
                <a:latin typeface="Arial" panose="020B0604020202020204" pitchFamily="34" charset="0"/>
                <a:ea typeface="宋体" panose="02010600030101010101" pitchFamily="2" charset="-122"/>
              </a:rPr>
              <a:t>由转移方式字段指明。微子程序入口地址由转移地址字段（或与</a:t>
            </a:r>
            <a:r>
              <a:rPr lang="en-US" altLang="zh-CN" sz="2400" dirty="0">
                <a:latin typeface="Arial" panose="020B0604020202020204" pitchFamily="34" charset="0"/>
                <a:ea typeface="宋体" panose="02010600030101010101" pitchFamily="2" charset="-122"/>
                <a:sym typeface="Symbol" panose="05050102010706020507" pitchFamily="18" charset="2"/>
              </a:rPr>
              <a:t></a:t>
            </a:r>
            <a:r>
              <a:rPr lang="en-US" altLang="zh-CN" sz="2400" dirty="0">
                <a:latin typeface="Arial" panose="020B0604020202020204" pitchFamily="34" charset="0"/>
                <a:ea typeface="宋体" panose="02010600030101010101" pitchFamily="2" charset="-122"/>
              </a:rPr>
              <a:t>PC</a:t>
            </a:r>
            <a:r>
              <a:rPr lang="zh-CN" altLang="zh-CN" sz="2400" dirty="0">
                <a:latin typeface="Arial" panose="020B0604020202020204" pitchFamily="34" charset="0"/>
                <a:ea typeface="宋体" panose="02010600030101010101" pitchFamily="2" charset="-122"/>
              </a:rPr>
              <a:t>组合）提供。在转微子程序之前，要将该条微指令的下一条微指令地址（</a:t>
            </a:r>
            <a:r>
              <a:rPr lang="en-US" altLang="zh-CN" sz="2400" dirty="0">
                <a:latin typeface="Arial" panose="020B0604020202020204" pitchFamily="34" charset="0"/>
                <a:ea typeface="宋体" panose="02010600030101010101" pitchFamily="2" charset="-122"/>
                <a:sym typeface="Symbol" panose="05050102010706020507" pitchFamily="18" charset="2"/>
              </a:rPr>
              <a:t></a:t>
            </a:r>
            <a:r>
              <a:rPr lang="en-US" altLang="zh-CN" sz="2400" dirty="0">
                <a:latin typeface="Arial" panose="020B0604020202020204" pitchFamily="34" charset="0"/>
                <a:ea typeface="宋体" panose="02010600030101010101" pitchFamily="2" charset="-122"/>
              </a:rPr>
              <a:t>PC+1</a:t>
            </a:r>
            <a:r>
              <a:rPr lang="zh-CN" altLang="zh-CN" sz="2400" dirty="0">
                <a:latin typeface="Arial" panose="020B0604020202020204" pitchFamily="34" charset="0"/>
                <a:ea typeface="宋体" panose="02010600030101010101" pitchFamily="2" charset="-122"/>
              </a:rPr>
              <a:t>）送入</a:t>
            </a:r>
            <a:r>
              <a:rPr lang="zh-CN" altLang="zh-CN" sz="2400" dirty="0">
                <a:solidFill>
                  <a:srgbClr val="0000CC"/>
                </a:solidFill>
                <a:latin typeface="Arial" panose="020B0604020202020204" pitchFamily="34" charset="0"/>
                <a:ea typeface="宋体" panose="02010600030101010101" pitchFamily="2" charset="-122"/>
              </a:rPr>
              <a:t>返回地址寄存器</a:t>
            </a:r>
            <a:r>
              <a:rPr lang="zh-CN" altLang="zh-CN" sz="2400" dirty="0">
                <a:latin typeface="Arial" panose="020B0604020202020204" pitchFamily="34" charset="0"/>
                <a:ea typeface="宋体" panose="02010600030101010101" pitchFamily="2" charset="-122"/>
              </a:rPr>
              <a:t>中，以备返回微主程序。</a:t>
            </a:r>
            <a:endParaRPr lang="zh-CN" altLang="en-US" sz="2400" dirty="0">
              <a:solidFill>
                <a:srgbClr val="CB0101"/>
              </a:solidFill>
              <a:latin typeface="宋体" panose="02010600030101010101" pitchFamily="2" charset="-122"/>
              <a:ea typeface="宋体" panose="02010600030101010101" pitchFamily="2" charset="-122"/>
            </a:endParaRPr>
          </a:p>
        </p:txBody>
      </p:sp>
      <p:sp>
        <p:nvSpPr>
          <p:cNvPr id="10" name="Rectangle 15"/>
          <p:cNvSpPr/>
          <p:nvPr/>
        </p:nvSpPr>
        <p:spPr>
          <a:xfrm>
            <a:off x="508000" y="4684713"/>
            <a:ext cx="8186738" cy="1200150"/>
          </a:xfrm>
          <a:prstGeom prst="rect">
            <a:avLst/>
          </a:prstGeom>
          <a:noFill/>
          <a:ln w="28575">
            <a:noFill/>
          </a:ln>
        </p:spPr>
        <p:txBody>
          <a:bodyPr anchor="ctr" anchorCtr="0">
            <a:spAutoFit/>
          </a:bodyPr>
          <a:p>
            <a:pPr>
              <a:spcBef>
                <a:spcPct val="0"/>
              </a:spcBef>
            </a:pPr>
            <a:r>
              <a:rPr lang="en-US" altLang="en-US" sz="2400" dirty="0">
                <a:solidFill>
                  <a:srgbClr val="CB0101"/>
                </a:solidFill>
                <a:latin typeface="宋体" panose="02010600030101010101" pitchFamily="2" charset="-122"/>
                <a:ea typeface="宋体" panose="02010600030101010101" pitchFamily="2" charset="-122"/>
              </a:rPr>
              <a:t>⑤ 微子程序返回</a:t>
            </a:r>
            <a:r>
              <a:rPr lang="zh-CN" altLang="en-US" sz="2400" dirty="0">
                <a:solidFill>
                  <a:srgbClr val="CB0101"/>
                </a:solidFill>
                <a:latin typeface="宋体" panose="02010600030101010101" pitchFamily="2" charset="-122"/>
                <a:ea typeface="宋体" panose="02010600030101010101" pitchFamily="2" charset="-122"/>
              </a:rPr>
              <a:t>：</a:t>
            </a:r>
            <a:r>
              <a:rPr lang="zh-CN" altLang="zh-CN" sz="2400" dirty="0">
                <a:latin typeface="Arial" panose="020B0604020202020204" pitchFamily="34" charset="0"/>
                <a:ea typeface="宋体" panose="02010600030101010101" pitchFamily="2" charset="-122"/>
              </a:rPr>
              <a:t>由转移方式字段指明。此时将</a:t>
            </a:r>
            <a:r>
              <a:rPr lang="zh-CN" altLang="zh-CN" sz="2400" dirty="0">
                <a:solidFill>
                  <a:srgbClr val="0000CC"/>
                </a:solidFill>
                <a:latin typeface="Arial" panose="020B0604020202020204" pitchFamily="34" charset="0"/>
                <a:ea typeface="宋体" panose="02010600030101010101" pitchFamily="2" charset="-122"/>
              </a:rPr>
              <a:t>返回地址寄存器内容</a:t>
            </a:r>
            <a:r>
              <a:rPr lang="zh-CN" altLang="zh-CN" sz="2400" dirty="0">
                <a:latin typeface="Arial" panose="020B0604020202020204" pitchFamily="34" charset="0"/>
                <a:ea typeface="宋体" panose="02010600030101010101" pitchFamily="2" charset="-122"/>
              </a:rPr>
              <a:t>作为后继微地址送入</a:t>
            </a:r>
            <a:r>
              <a:rPr lang="en-US" altLang="zh-CN" sz="2400" dirty="0">
                <a:latin typeface="Arial" panose="020B0604020202020204" pitchFamily="34" charset="0"/>
                <a:ea typeface="宋体" panose="02010600030101010101" pitchFamily="2" charset="-122"/>
                <a:sym typeface="Symbol" panose="05050102010706020507" pitchFamily="18" charset="2"/>
              </a:rPr>
              <a:t></a:t>
            </a:r>
            <a:r>
              <a:rPr lang="en-US" altLang="zh-CN" sz="2400" dirty="0">
                <a:latin typeface="Arial" panose="020B0604020202020204" pitchFamily="34" charset="0"/>
                <a:ea typeface="宋体" panose="02010600030101010101" pitchFamily="2" charset="-122"/>
              </a:rPr>
              <a:t>PC</a:t>
            </a:r>
            <a:r>
              <a:rPr lang="zh-CN" altLang="zh-CN" sz="2400" dirty="0">
                <a:latin typeface="Arial" panose="020B0604020202020204" pitchFamily="34" charset="0"/>
                <a:ea typeface="宋体" panose="02010600030101010101" pitchFamily="2" charset="-122"/>
              </a:rPr>
              <a:t>中，从而实现从微子程序返回到原来的微主程序。</a:t>
            </a:r>
            <a:endParaRPr lang="zh-CN" altLang="en-US" sz="2400" dirty="0">
              <a:solidFill>
                <a:srgbClr val="CB0101"/>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75"/>
                                  </p:iterate>
                                  <p:childTnLst>
                                    <p:set>
                                      <p:cBhvr>
                                        <p:cTn id="18" dur="1" fill="hold">
                                          <p:stCondLst>
                                            <p:cond delay="74"/>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75"/>
                                  </p:iterate>
                                  <p:childTnLst>
                                    <p:set>
                                      <p:cBhvr>
                                        <p:cTn id="22" dur="1" fill="hold">
                                          <p:stCondLst>
                                            <p:cond delay="74"/>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type="lt">
                                    <p:tmAbs val="75"/>
                                  </p:iterate>
                                  <p:childTnLst>
                                    <p:set>
                                      <p:cBhvr>
                                        <p:cTn id="26" dur="1" fill="hold">
                                          <p:stCondLst>
                                            <p:cond delay="74"/>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Rectangle 2"/>
          <p:cNvSpPr/>
          <p:nvPr/>
        </p:nvSpPr>
        <p:spPr>
          <a:xfrm>
            <a:off x="233363" y="260350"/>
            <a:ext cx="2506662" cy="390525"/>
          </a:xfrm>
          <a:prstGeom prst="rect">
            <a:avLst/>
          </a:prstGeom>
          <a:noFill/>
          <a:ln w="28575">
            <a:noFill/>
          </a:ln>
        </p:spPr>
        <p:txBody>
          <a:bodyPr wrap="none" anchor="t" anchorCtr="0">
            <a:spAutoFit/>
          </a:bodyPr>
          <a:p>
            <a:pPr>
              <a:lnSpc>
                <a:spcPct val="70000"/>
              </a:lnSpc>
            </a:pP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2</a:t>
            </a:r>
            <a:r>
              <a:rPr lang="zh-CN" altLang="en-US" sz="2800" dirty="0">
                <a:latin typeface="黑体" panose="02010609060101010101" pitchFamily="49" charset="-122"/>
                <a:ea typeface="黑体" panose="02010609060101010101" pitchFamily="49" charset="-122"/>
              </a:rPr>
              <a:t>）断定方式</a:t>
            </a:r>
            <a:endParaRPr lang="zh-CN" altLang="en-US" sz="2800" dirty="0">
              <a:latin typeface="黑体" panose="02010609060101010101" pitchFamily="49" charset="-122"/>
              <a:ea typeface="黑体" panose="02010609060101010101" pitchFamily="49" charset="-122"/>
            </a:endParaRPr>
          </a:p>
        </p:txBody>
      </p:sp>
      <p:sp>
        <p:nvSpPr>
          <p:cNvPr id="125955" name="Text Box 3"/>
          <p:cNvSpPr txBox="1"/>
          <p:nvPr/>
        </p:nvSpPr>
        <p:spPr>
          <a:xfrm>
            <a:off x="0" y="765175"/>
            <a:ext cx="9144000" cy="433388"/>
          </a:xfrm>
          <a:prstGeom prst="rect">
            <a:avLst/>
          </a:prstGeom>
          <a:noFill/>
          <a:ln w="28575">
            <a:noFill/>
          </a:ln>
        </p:spPr>
        <p:txBody>
          <a:bodyPr anchor="t" anchorCtr="0">
            <a:spAutoFit/>
          </a:bodyPr>
          <a:p>
            <a:pPr>
              <a:lnSpc>
                <a:spcPct val="70000"/>
              </a:lnSpc>
            </a:pPr>
            <a:r>
              <a:rPr lang="en-US" altLang="zh-CN" sz="3200" dirty="0">
                <a:solidFill>
                  <a:srgbClr val="3333FF"/>
                </a:solidFill>
                <a:latin typeface="Arial" panose="020B0604020202020204" pitchFamily="34" charset="0"/>
                <a:ea typeface="黑体" panose="02010609060101010101" pitchFamily="49" charset="-122"/>
              </a:rPr>
              <a:t>          </a:t>
            </a:r>
            <a:r>
              <a:rPr lang="zh-CN" altLang="en-US" sz="2800" dirty="0">
                <a:latin typeface="Arial" panose="020B0604020202020204" pitchFamily="34" charset="0"/>
                <a:ea typeface="黑体" panose="02010609060101010101" pitchFamily="49" charset="-122"/>
              </a:rPr>
              <a:t>由</a:t>
            </a:r>
            <a:r>
              <a:rPr lang="zh-CN" altLang="en-US" sz="3200" dirty="0">
                <a:solidFill>
                  <a:srgbClr val="3333FF"/>
                </a:solidFill>
                <a:latin typeface="Arial" panose="020B0604020202020204" pitchFamily="34" charset="0"/>
                <a:ea typeface="黑体" panose="02010609060101010101" pitchFamily="49" charset="-122"/>
              </a:rPr>
              <a:t>直接给定</a:t>
            </a:r>
            <a:r>
              <a:rPr lang="zh-CN" altLang="en-US" sz="2800" dirty="0">
                <a:latin typeface="Arial" panose="020B0604020202020204" pitchFamily="34" charset="0"/>
                <a:ea typeface="黑体" panose="02010609060101010101" pitchFamily="49" charset="-122"/>
              </a:rPr>
              <a:t>和</a:t>
            </a:r>
            <a:r>
              <a:rPr lang="zh-CN" altLang="en-US" sz="3200" dirty="0">
                <a:solidFill>
                  <a:srgbClr val="3333FF"/>
                </a:solidFill>
                <a:latin typeface="Arial" panose="020B0604020202020204" pitchFamily="34" charset="0"/>
                <a:ea typeface="黑体" panose="02010609060101010101" pitchFamily="49" charset="-122"/>
              </a:rPr>
              <a:t>测试断定</a:t>
            </a:r>
            <a:r>
              <a:rPr lang="zh-CN" altLang="en-US" sz="2800" dirty="0">
                <a:latin typeface="Arial" panose="020B0604020202020204" pitchFamily="34" charset="0"/>
                <a:ea typeface="黑体" panose="02010609060101010101" pitchFamily="49" charset="-122"/>
              </a:rPr>
              <a:t>相结合形成微地址。</a:t>
            </a:r>
            <a:endParaRPr lang="zh-CN" altLang="en-US" sz="2800" dirty="0">
              <a:latin typeface="Arial" panose="020B0604020202020204" pitchFamily="34" charset="0"/>
              <a:ea typeface="黑体" panose="02010609060101010101" pitchFamily="49" charset="-122"/>
            </a:endParaRPr>
          </a:p>
        </p:txBody>
      </p:sp>
      <p:sp>
        <p:nvSpPr>
          <p:cNvPr id="125956" name="Rectangle 4"/>
          <p:cNvSpPr/>
          <p:nvPr/>
        </p:nvSpPr>
        <p:spPr>
          <a:xfrm>
            <a:off x="1042988" y="1844675"/>
            <a:ext cx="7850187" cy="576263"/>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just">
              <a:spcBef>
                <a:spcPct val="0"/>
              </a:spcBef>
            </a:pPr>
            <a:r>
              <a:rPr lang="zh-CN" altLang="en-US" sz="2800" dirty="0">
                <a:solidFill>
                  <a:schemeClr val="tx1"/>
                </a:solidFill>
                <a:latin typeface="宋体" panose="02010600030101010101" pitchFamily="2" charset="-122"/>
                <a:ea typeface="宋体" panose="02010600030101010101" pitchFamily="2" charset="-122"/>
              </a:rPr>
              <a:t>微操作控制字段</a:t>
            </a:r>
            <a:r>
              <a:rPr lang="zh-CN" altLang="en-US" sz="2800" dirty="0">
                <a:solidFill>
                  <a:srgbClr val="CB0101"/>
                </a:solidFill>
                <a:latin typeface="宋体" panose="02010600030101010101" pitchFamily="2" charset="-122"/>
                <a:ea typeface="宋体" panose="02010600030101010101" pitchFamily="2" charset="-122"/>
              </a:rPr>
              <a:t>      非测试段     测试段</a:t>
            </a:r>
            <a:endParaRPr lang="zh-CN" altLang="en-US" sz="2800" dirty="0">
              <a:solidFill>
                <a:srgbClr val="CB0101"/>
              </a:solidFill>
              <a:latin typeface="宋体" panose="02010600030101010101" pitchFamily="2" charset="-122"/>
              <a:ea typeface="宋体" panose="02010600030101010101" pitchFamily="2" charset="-122"/>
            </a:endParaRPr>
          </a:p>
        </p:txBody>
      </p:sp>
      <p:sp>
        <p:nvSpPr>
          <p:cNvPr id="125957" name="Line 5"/>
          <p:cNvSpPr/>
          <p:nvPr/>
        </p:nvSpPr>
        <p:spPr>
          <a:xfrm>
            <a:off x="3995738" y="1844675"/>
            <a:ext cx="0" cy="576263"/>
          </a:xfrm>
          <a:prstGeom prst="line">
            <a:avLst/>
          </a:prstGeom>
          <a:ln w="28575" cap="flat" cmpd="sng">
            <a:solidFill>
              <a:srgbClr val="000000"/>
            </a:solidFill>
            <a:prstDash val="solid"/>
            <a:round/>
            <a:headEnd type="none" w="med" len="med"/>
            <a:tailEnd type="none" w="med" len="med"/>
          </a:ln>
        </p:spPr>
      </p:sp>
      <p:sp>
        <p:nvSpPr>
          <p:cNvPr id="125958" name="Line 6"/>
          <p:cNvSpPr/>
          <p:nvPr/>
        </p:nvSpPr>
        <p:spPr>
          <a:xfrm>
            <a:off x="6443663" y="1844675"/>
            <a:ext cx="0" cy="576263"/>
          </a:xfrm>
          <a:prstGeom prst="line">
            <a:avLst/>
          </a:prstGeom>
          <a:ln w="28575" cap="flat" cmpd="sng">
            <a:solidFill>
              <a:srgbClr val="000000"/>
            </a:solidFill>
            <a:prstDash val="solid"/>
            <a:round/>
            <a:headEnd type="none" w="med" len="med"/>
            <a:tailEnd type="none" w="med" len="med"/>
          </a:ln>
        </p:spPr>
      </p:sp>
      <p:sp>
        <p:nvSpPr>
          <p:cNvPr id="125959" name="Text Box 7"/>
          <p:cNvSpPr txBox="1"/>
          <p:nvPr/>
        </p:nvSpPr>
        <p:spPr>
          <a:xfrm>
            <a:off x="0" y="1268413"/>
            <a:ext cx="2484438" cy="519112"/>
          </a:xfrm>
          <a:prstGeom prst="rect">
            <a:avLst/>
          </a:prstGeom>
          <a:noFill/>
          <a:ln w="28575">
            <a:noFill/>
          </a:ln>
        </p:spPr>
        <p:txBody>
          <a:bodyPr anchor="t" anchorCtr="0">
            <a:spAutoFit/>
          </a:bodyPr>
          <a:p>
            <a:r>
              <a:rPr lang="zh-CN" altLang="en-US" sz="2800" dirty="0">
                <a:solidFill>
                  <a:srgbClr val="3333FF"/>
                </a:solidFill>
                <a:latin typeface="Arial" panose="020B0604020202020204" pitchFamily="34" charset="0"/>
                <a:ea typeface="宋体" panose="02010600030101010101" pitchFamily="2" charset="-122"/>
              </a:rPr>
              <a:t>指令格式：</a:t>
            </a:r>
            <a:endParaRPr lang="zh-CN" altLang="en-US" sz="2800" dirty="0">
              <a:solidFill>
                <a:srgbClr val="3333FF"/>
              </a:solidFill>
              <a:latin typeface="Arial" panose="020B0604020202020204" pitchFamily="34" charset="0"/>
              <a:ea typeface="宋体" panose="02010600030101010101" pitchFamily="2" charset="-122"/>
            </a:endParaRPr>
          </a:p>
        </p:txBody>
      </p:sp>
      <p:sp>
        <p:nvSpPr>
          <p:cNvPr id="125960" name="AutoShape 8"/>
          <p:cNvSpPr/>
          <p:nvPr/>
        </p:nvSpPr>
        <p:spPr>
          <a:xfrm>
            <a:off x="323850" y="3068638"/>
            <a:ext cx="5327650" cy="2016125"/>
          </a:xfrm>
          <a:prstGeom prst="wedgeRoundRectCallout">
            <a:avLst>
              <a:gd name="adj1" fmla="val 37991"/>
              <a:gd name="adj2" fmla="val -93384"/>
              <a:gd name="adj3" fmla="val 16667"/>
            </a:avLst>
          </a:prstGeom>
          <a:solidFill>
            <a:srgbClr val="FFFF00"/>
          </a:solidFill>
          <a:ln w="28575" cap="flat" cmpd="sng">
            <a:solidFill>
              <a:srgbClr val="000000"/>
            </a:solidFill>
            <a:prstDash val="solid"/>
            <a:miter/>
            <a:headEnd type="none" w="med" len="med"/>
            <a:tailEnd type="none" w="med" len="med"/>
          </a:ln>
        </p:spPr>
        <p:txBody>
          <a:bodyPr anchor="t" anchorCtr="0"/>
          <a:p>
            <a:r>
              <a:rPr lang="zh-CN" altLang="en-US" sz="2800" dirty="0">
                <a:solidFill>
                  <a:srgbClr val="3333FF"/>
                </a:solidFill>
                <a:latin typeface="宋体" panose="02010600030101010101" pitchFamily="2" charset="-122"/>
                <a:ea typeface="宋体" panose="02010600030101010101" pitchFamily="2" charset="-122"/>
              </a:rPr>
              <a:t>非测试段：可由设计者直接给定，通常是后继微地址的高位部分，用以指定后继微指令在某个区域内。</a:t>
            </a:r>
            <a:r>
              <a:rPr lang="zh-CN" altLang="en-US" sz="3200" dirty="0">
                <a:latin typeface="Arial" panose="020B0604020202020204" pitchFamily="34" charset="0"/>
                <a:ea typeface="黑体" panose="02010609060101010101" pitchFamily="49" charset="-122"/>
              </a:rPr>
              <a:t> </a:t>
            </a:r>
            <a:endParaRPr lang="zh-CN" altLang="en-US" sz="3200" dirty="0">
              <a:latin typeface="Arial" panose="020B0604020202020204" pitchFamily="34" charset="0"/>
              <a:ea typeface="黑体" panose="02010609060101010101" pitchFamily="49" charset="-122"/>
            </a:endParaRPr>
          </a:p>
        </p:txBody>
      </p:sp>
      <p:sp>
        <p:nvSpPr>
          <p:cNvPr id="125961" name="AutoShape 9"/>
          <p:cNvSpPr/>
          <p:nvPr/>
        </p:nvSpPr>
        <p:spPr>
          <a:xfrm>
            <a:off x="3635375" y="2708275"/>
            <a:ext cx="5329238" cy="3457575"/>
          </a:xfrm>
          <a:prstGeom prst="wedgeRoundRectCallout">
            <a:avLst>
              <a:gd name="adj1" fmla="val 18903"/>
              <a:gd name="adj2" fmla="val -66759"/>
              <a:gd name="adj3" fmla="val 16667"/>
            </a:avLst>
          </a:prstGeom>
          <a:solidFill>
            <a:srgbClr val="FFFF00"/>
          </a:solidFill>
          <a:ln w="28575" cap="flat" cmpd="sng">
            <a:solidFill>
              <a:srgbClr val="000000"/>
            </a:solidFill>
            <a:prstDash val="solid"/>
            <a:miter/>
            <a:headEnd type="none" w="med" len="med"/>
            <a:tailEnd type="none" w="med" len="med"/>
          </a:ln>
        </p:spPr>
        <p:txBody>
          <a:bodyPr anchor="t" anchorCtr="0"/>
          <a:p>
            <a:r>
              <a:rPr lang="zh-CN" altLang="en-US" sz="2800" dirty="0">
                <a:solidFill>
                  <a:srgbClr val="3333FF"/>
                </a:solidFill>
                <a:latin typeface="宋体" panose="02010600030101010101" pitchFamily="2" charset="-122"/>
                <a:ea typeface="宋体" panose="02010600030101010101" pitchFamily="2" charset="-122"/>
              </a:rPr>
              <a:t>测试段：根据有关状态的测试结果确定其地址值，占后继微地址的低位部分。这相当于在指定区域内断定具体的分支。所依据的测试状态可能是指定的开关状态、指令操作码、状态字等。 </a:t>
            </a:r>
            <a:endParaRPr lang="zh-CN" altLang="en-US" sz="2800" dirty="0">
              <a:solidFill>
                <a:srgbClr val="3333FF"/>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5954"/>
                                        </p:tgtEl>
                                        <p:attrNameLst>
                                          <p:attrName>style.visibility</p:attrName>
                                        </p:attrNameLst>
                                      </p:cBhvr>
                                      <p:to>
                                        <p:strVal val="visible"/>
                                      </p:to>
                                    </p:set>
                                    <p:animEffect transition="in" filter="blinds(horizontal)">
                                      <p:cBhvr>
                                        <p:cTn id="7" dur="500"/>
                                        <p:tgtEl>
                                          <p:spTgt spid="12595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iterate type="lt">
                                    <p:tmAbs val="75"/>
                                  </p:iterate>
                                  <p:childTnLst>
                                    <p:set>
                                      <p:cBhvr>
                                        <p:cTn id="11" dur="1" fill="hold">
                                          <p:stCondLst>
                                            <p:cond delay="74"/>
                                          </p:stCondLst>
                                        </p:cTn>
                                        <p:tgtEl>
                                          <p:spTgt spid="12595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2595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125956"/>
                                        </p:tgtEl>
                                        <p:attrNameLst>
                                          <p:attrName>style.visibility</p:attrName>
                                        </p:attrNameLst>
                                      </p:cBhvr>
                                      <p:to>
                                        <p:strVal val="visible"/>
                                      </p:to>
                                    </p:set>
                                    <p:animEffect transition="in" filter="slide(fromBottom)">
                                      <p:cBhvr>
                                        <p:cTn id="20" dur="500"/>
                                        <p:tgtEl>
                                          <p:spTgt spid="125956"/>
                                        </p:tgtEl>
                                      </p:cBhvr>
                                    </p:animEffect>
                                  </p:childTnLst>
                                </p:cTn>
                              </p:par>
                            </p:childTnLst>
                          </p:cTn>
                        </p:par>
                        <p:par>
                          <p:cTn id="21" fill="hold">
                            <p:stCondLst>
                              <p:cond delay="500"/>
                            </p:stCondLst>
                            <p:childTnLst>
                              <p:par>
                                <p:cTn id="22" presetID="12" presetClass="entr" presetSubtype="4" fill="hold" nodeType="afterEffect">
                                  <p:stCondLst>
                                    <p:cond delay="0"/>
                                  </p:stCondLst>
                                  <p:childTnLst>
                                    <p:set>
                                      <p:cBhvr>
                                        <p:cTn id="23" dur="1" fill="hold">
                                          <p:stCondLst>
                                            <p:cond delay="0"/>
                                          </p:stCondLst>
                                        </p:cTn>
                                        <p:tgtEl>
                                          <p:spTgt spid="125957"/>
                                        </p:tgtEl>
                                        <p:attrNameLst>
                                          <p:attrName>style.visibility</p:attrName>
                                        </p:attrNameLst>
                                      </p:cBhvr>
                                      <p:to>
                                        <p:strVal val="visible"/>
                                      </p:to>
                                    </p:set>
                                    <p:animEffect transition="in" filter="slide(fromBottom)">
                                      <p:cBhvr>
                                        <p:cTn id="24" dur="500"/>
                                        <p:tgtEl>
                                          <p:spTgt spid="125957"/>
                                        </p:tgtEl>
                                      </p:cBhvr>
                                    </p:animEffect>
                                  </p:childTnLst>
                                </p:cTn>
                              </p:par>
                            </p:childTnLst>
                          </p:cTn>
                        </p:par>
                        <p:par>
                          <p:cTn id="25" fill="hold">
                            <p:stCondLst>
                              <p:cond delay="1000"/>
                            </p:stCondLst>
                            <p:childTnLst>
                              <p:par>
                                <p:cTn id="26" presetID="12" presetClass="entr" presetSubtype="4" fill="hold" nodeType="afterEffect">
                                  <p:stCondLst>
                                    <p:cond delay="0"/>
                                  </p:stCondLst>
                                  <p:childTnLst>
                                    <p:set>
                                      <p:cBhvr>
                                        <p:cTn id="27" dur="1" fill="hold">
                                          <p:stCondLst>
                                            <p:cond delay="0"/>
                                          </p:stCondLst>
                                        </p:cTn>
                                        <p:tgtEl>
                                          <p:spTgt spid="125958"/>
                                        </p:tgtEl>
                                        <p:attrNameLst>
                                          <p:attrName>style.visibility</p:attrName>
                                        </p:attrNameLst>
                                      </p:cBhvr>
                                      <p:to>
                                        <p:strVal val="visible"/>
                                      </p:to>
                                    </p:set>
                                    <p:animEffect transition="in" filter="slide(fromBottom)">
                                      <p:cBhvr>
                                        <p:cTn id="28" dur="500"/>
                                        <p:tgtEl>
                                          <p:spTgt spid="125958"/>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iterate type="lt">
                                    <p:tmAbs val="75"/>
                                  </p:iterate>
                                  <p:childTnLst>
                                    <p:set>
                                      <p:cBhvr>
                                        <p:cTn id="32" dur="1" fill="hold">
                                          <p:stCondLst>
                                            <p:cond delay="74"/>
                                          </p:stCondLst>
                                        </p:cTn>
                                        <p:tgtEl>
                                          <p:spTgt spid="12596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iterate type="lt">
                                    <p:tmAbs val="75"/>
                                  </p:iterate>
                                  <p:childTnLst>
                                    <p:set>
                                      <p:cBhvr>
                                        <p:cTn id="36" dur="1" fill="hold">
                                          <p:stCondLst>
                                            <p:cond delay="74"/>
                                          </p:stCondLst>
                                        </p:cTn>
                                        <p:tgtEl>
                                          <p:spTgt spid="1259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4" grpId="0"/>
      <p:bldP spid="125955" grpId="0"/>
      <p:bldP spid="125956" grpId="0" bldLvl="0" animBg="1"/>
      <p:bldP spid="125959" grpId="0"/>
      <p:bldP spid="125960" grpId="0" bldLvl="0" animBg="1"/>
      <p:bldP spid="125961" grpId="0" bldLvl="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Rectangle 2"/>
          <p:cNvSpPr/>
          <p:nvPr/>
        </p:nvSpPr>
        <p:spPr>
          <a:xfrm>
            <a:off x="0" y="0"/>
            <a:ext cx="3657600" cy="690563"/>
          </a:xfrm>
          <a:prstGeom prst="rect">
            <a:avLst/>
          </a:prstGeom>
          <a:noFill/>
          <a:ln w="28575">
            <a:noFill/>
          </a:ln>
        </p:spPr>
        <p:txBody>
          <a:bodyPr wrap="none" tIns="101568" bIns="101568" anchor="ctr" anchorCtr="0">
            <a:spAutoFit/>
          </a:bodyPr>
          <a:p>
            <a:pPr>
              <a:spcBef>
                <a:spcPct val="0"/>
              </a:spcBef>
            </a:pPr>
            <a:r>
              <a:rPr lang="en-US" altLang="zh-CN" sz="3200" dirty="0">
                <a:latin typeface="黑体" panose="02010609060101010101" pitchFamily="49" charset="-122"/>
                <a:ea typeface="黑体" panose="02010609060101010101" pitchFamily="49" charset="-122"/>
              </a:rPr>
              <a:t>3.5.4  </a:t>
            </a:r>
            <a:r>
              <a:rPr lang="zh-CN" altLang="en-US" sz="3200" dirty="0">
                <a:latin typeface="黑体" panose="02010609060101010101" pitchFamily="49" charset="-122"/>
                <a:ea typeface="黑体" panose="02010609060101010101" pitchFamily="49" charset="-122"/>
              </a:rPr>
              <a:t>微指令格式</a:t>
            </a:r>
            <a:endParaRPr lang="zh-CN" altLang="en-US" sz="3200" dirty="0">
              <a:latin typeface="黑体" panose="02010609060101010101" pitchFamily="49" charset="-122"/>
              <a:ea typeface="黑体" panose="02010609060101010101" pitchFamily="49" charset="-122"/>
            </a:endParaRPr>
          </a:p>
        </p:txBody>
      </p:sp>
      <p:sp>
        <p:nvSpPr>
          <p:cNvPr id="126979" name="Rectangle 3"/>
          <p:cNvSpPr/>
          <p:nvPr/>
        </p:nvSpPr>
        <p:spPr>
          <a:xfrm>
            <a:off x="395288" y="590550"/>
            <a:ext cx="8067675" cy="579438"/>
          </a:xfrm>
          <a:prstGeom prst="rect">
            <a:avLst/>
          </a:prstGeom>
          <a:noFill/>
          <a:ln w="28575">
            <a:noFill/>
          </a:ln>
        </p:spPr>
        <p:txBody>
          <a:bodyPr wrap="none" anchor="ctr" anchorCtr="0">
            <a:spAutoFit/>
          </a:bodyPr>
          <a:p>
            <a:pPr>
              <a:spcBef>
                <a:spcPct val="0"/>
              </a:spcBef>
            </a:pPr>
            <a:r>
              <a:rPr lang="zh-CN" altLang="en-US" sz="2800" dirty="0">
                <a:latin typeface="宋体" panose="02010600030101010101" pitchFamily="2" charset="-122"/>
                <a:ea typeface="宋体" panose="02010600030101010101" pitchFamily="2" charset="-122"/>
              </a:rPr>
              <a:t>微指令的</a:t>
            </a:r>
            <a:r>
              <a:rPr lang="zh-CN" altLang="en-US" sz="3200" dirty="0">
                <a:solidFill>
                  <a:srgbClr val="3333FF"/>
                </a:solidFill>
                <a:latin typeface="宋体" panose="02010600030101010101" pitchFamily="2" charset="-122"/>
                <a:ea typeface="宋体" panose="02010600030101010101" pitchFamily="2" charset="-122"/>
              </a:rPr>
              <a:t>编码方式</a:t>
            </a:r>
            <a:r>
              <a:rPr lang="zh-CN" altLang="en-US" sz="2800" dirty="0">
                <a:latin typeface="宋体" panose="02010600030101010101" pitchFamily="2" charset="-122"/>
                <a:ea typeface="宋体" panose="02010600030101010101" pitchFamily="2" charset="-122"/>
              </a:rPr>
              <a:t>是决定微指令格式的主要因素 </a:t>
            </a:r>
            <a:endParaRPr lang="zh-CN" altLang="en-US" sz="2800" dirty="0">
              <a:latin typeface="宋体" panose="02010600030101010101" pitchFamily="2" charset="-122"/>
              <a:ea typeface="宋体" panose="02010600030101010101" pitchFamily="2" charset="-122"/>
            </a:endParaRPr>
          </a:p>
        </p:txBody>
      </p:sp>
      <p:sp>
        <p:nvSpPr>
          <p:cNvPr id="126980" name="Rectangle 4"/>
          <p:cNvSpPr/>
          <p:nvPr/>
        </p:nvSpPr>
        <p:spPr>
          <a:xfrm>
            <a:off x="436563" y="1154113"/>
            <a:ext cx="2890837" cy="636587"/>
          </a:xfrm>
          <a:prstGeom prst="rect">
            <a:avLst/>
          </a:prstGeom>
          <a:noFill/>
          <a:ln w="28575">
            <a:noFill/>
          </a:ln>
        </p:spPr>
        <p:txBody>
          <a:bodyPr wrap="none" tIns="101568" bIns="101568" anchor="ctr" anchorCtr="0">
            <a:spAutoFit/>
          </a:bodyPr>
          <a:p>
            <a:pPr>
              <a:spcBef>
                <a:spcPct val="0"/>
              </a:spcBef>
            </a:pPr>
            <a:r>
              <a:rPr lang="en-US" altLang="zh-CN" sz="2800" dirty="0">
                <a:latin typeface="黑体" panose="02010609060101010101" pitchFamily="49" charset="-122"/>
                <a:ea typeface="黑体" panose="02010609060101010101" pitchFamily="49" charset="-122"/>
              </a:rPr>
              <a:t>1</a:t>
            </a:r>
            <a:r>
              <a:rPr lang="zh-CN" altLang="en-US" sz="2800" dirty="0">
                <a:latin typeface="黑体" panose="02010609060101010101" pitchFamily="49" charset="-122"/>
                <a:ea typeface="黑体" panose="02010609060101010101" pitchFamily="49" charset="-122"/>
              </a:rPr>
              <a:t>．</a:t>
            </a:r>
            <a:r>
              <a:rPr lang="zh-CN" altLang="en-US" sz="2800" dirty="0">
                <a:solidFill>
                  <a:srgbClr val="CB0101"/>
                </a:solidFill>
                <a:latin typeface="黑体" panose="02010609060101010101" pitchFamily="49" charset="-122"/>
                <a:ea typeface="黑体" panose="02010609060101010101" pitchFamily="49" charset="-122"/>
              </a:rPr>
              <a:t>水平型微指令</a:t>
            </a:r>
            <a:endParaRPr lang="zh-CN" altLang="en-US" sz="2800" dirty="0">
              <a:solidFill>
                <a:srgbClr val="CB0101"/>
              </a:solidFill>
              <a:latin typeface="黑体" panose="02010609060101010101" pitchFamily="49" charset="-122"/>
              <a:ea typeface="黑体" panose="02010609060101010101" pitchFamily="49" charset="-122"/>
            </a:endParaRPr>
          </a:p>
        </p:txBody>
      </p:sp>
      <p:sp>
        <p:nvSpPr>
          <p:cNvPr id="126982" name="Rectangle 6"/>
          <p:cNvSpPr/>
          <p:nvPr/>
        </p:nvSpPr>
        <p:spPr>
          <a:xfrm>
            <a:off x="395288" y="1841500"/>
            <a:ext cx="3043237" cy="519113"/>
          </a:xfrm>
          <a:prstGeom prst="rect">
            <a:avLst/>
          </a:prstGeom>
          <a:noFill/>
          <a:ln w="28575">
            <a:noFill/>
          </a:ln>
        </p:spPr>
        <p:txBody>
          <a:bodyPr wrap="none" anchor="ctr" anchorCtr="0">
            <a:spAutoFit/>
          </a:bodyPr>
          <a:p>
            <a:pPr>
              <a:spcBef>
                <a:spcPct val="0"/>
              </a:spcBef>
            </a:pPr>
            <a:r>
              <a:rPr lang="zh-CN" altLang="en-US" sz="2800" dirty="0">
                <a:solidFill>
                  <a:srgbClr val="CB0101"/>
                </a:solidFill>
                <a:latin typeface="宋体" panose="02010600030101010101" pitchFamily="2" charset="-122"/>
                <a:ea typeface="宋体" panose="02010600030101010101" pitchFamily="2" charset="-122"/>
              </a:rPr>
              <a:t>（</a:t>
            </a:r>
            <a:r>
              <a:rPr lang="en-US" altLang="zh-CN" sz="2800" dirty="0">
                <a:solidFill>
                  <a:srgbClr val="CB0101"/>
                </a:solidFill>
                <a:latin typeface="宋体" panose="02010600030101010101" pitchFamily="2" charset="-122"/>
                <a:ea typeface="宋体" panose="02010600030101010101" pitchFamily="2" charset="-122"/>
              </a:rPr>
              <a:t>1</a:t>
            </a:r>
            <a:r>
              <a:rPr lang="zh-CN" altLang="en-US" sz="2800" dirty="0">
                <a:solidFill>
                  <a:srgbClr val="CB0101"/>
                </a:solidFill>
                <a:latin typeface="宋体" panose="02010600030101010101" pitchFamily="2" charset="-122"/>
                <a:ea typeface="宋体" panose="02010600030101010101" pitchFamily="2" charset="-122"/>
              </a:rPr>
              <a:t>）微指令较长 </a:t>
            </a:r>
            <a:endParaRPr lang="zh-CN" altLang="en-US" sz="2800" dirty="0">
              <a:solidFill>
                <a:srgbClr val="CB0101"/>
              </a:solidFill>
              <a:latin typeface="宋体" panose="02010600030101010101" pitchFamily="2" charset="-122"/>
              <a:ea typeface="宋体" panose="02010600030101010101" pitchFamily="2" charset="-122"/>
            </a:endParaRPr>
          </a:p>
        </p:txBody>
      </p:sp>
      <p:sp>
        <p:nvSpPr>
          <p:cNvPr id="126983" name="Rectangle 7"/>
          <p:cNvSpPr/>
          <p:nvPr/>
        </p:nvSpPr>
        <p:spPr>
          <a:xfrm>
            <a:off x="395288" y="2360613"/>
            <a:ext cx="6435725" cy="519112"/>
          </a:xfrm>
          <a:prstGeom prst="rect">
            <a:avLst/>
          </a:prstGeom>
          <a:noFill/>
          <a:ln w="28575">
            <a:noFill/>
          </a:ln>
        </p:spPr>
        <p:txBody>
          <a:bodyPr wrap="none" anchor="ctr" anchorCtr="0">
            <a:spAutoFit/>
          </a:bodyPr>
          <a:p>
            <a:pPr>
              <a:spcBef>
                <a:spcPct val="0"/>
              </a:spcBef>
            </a:pPr>
            <a:r>
              <a:rPr lang="zh-CN" altLang="en-US" sz="2800" dirty="0">
                <a:solidFill>
                  <a:srgbClr val="CB0101"/>
                </a:solidFill>
                <a:latin typeface="宋体" panose="02010600030101010101" pitchFamily="2" charset="-122"/>
                <a:ea typeface="宋体" panose="02010600030101010101" pitchFamily="2" charset="-122"/>
              </a:rPr>
              <a:t>（</a:t>
            </a:r>
            <a:r>
              <a:rPr lang="en-US" altLang="zh-CN" sz="2800" dirty="0">
                <a:solidFill>
                  <a:srgbClr val="CB0101"/>
                </a:solidFill>
                <a:latin typeface="宋体" panose="02010600030101010101" pitchFamily="2" charset="-122"/>
                <a:ea typeface="宋体" panose="02010600030101010101" pitchFamily="2" charset="-122"/>
              </a:rPr>
              <a:t>2</a:t>
            </a:r>
            <a:r>
              <a:rPr lang="zh-CN" altLang="en-US" sz="2800" dirty="0">
                <a:solidFill>
                  <a:srgbClr val="CB0101"/>
                </a:solidFill>
                <a:latin typeface="宋体" panose="02010600030101010101" pitchFamily="2" charset="-122"/>
                <a:ea typeface="宋体" panose="02010600030101010101" pitchFamily="2" charset="-122"/>
              </a:rPr>
              <a:t>）微指令中的微操作具有高度并行性</a:t>
            </a:r>
            <a:endParaRPr lang="zh-CN" altLang="en-US" sz="2800" dirty="0">
              <a:solidFill>
                <a:srgbClr val="CB0101"/>
              </a:solidFill>
              <a:latin typeface="宋体" panose="02010600030101010101" pitchFamily="2" charset="-122"/>
              <a:ea typeface="宋体" panose="02010600030101010101" pitchFamily="2" charset="-122"/>
            </a:endParaRPr>
          </a:p>
        </p:txBody>
      </p:sp>
      <p:sp>
        <p:nvSpPr>
          <p:cNvPr id="126984" name="Rectangle 8"/>
          <p:cNvSpPr/>
          <p:nvPr/>
        </p:nvSpPr>
        <p:spPr>
          <a:xfrm>
            <a:off x="395288" y="2862263"/>
            <a:ext cx="8661400" cy="522287"/>
          </a:xfrm>
          <a:prstGeom prst="rect">
            <a:avLst/>
          </a:prstGeom>
          <a:noFill/>
          <a:ln w="28575">
            <a:noFill/>
          </a:ln>
        </p:spPr>
        <p:txBody>
          <a:bodyPr wrap="none" anchor="ctr" anchorCtr="0">
            <a:spAutoFit/>
          </a:bodyPr>
          <a:p>
            <a:pPr>
              <a:spcBef>
                <a:spcPct val="0"/>
              </a:spcBef>
            </a:pPr>
            <a:r>
              <a:rPr lang="zh-CN" altLang="en-US" sz="2800" dirty="0">
                <a:solidFill>
                  <a:srgbClr val="CB0101"/>
                </a:solidFill>
                <a:latin typeface="宋体" panose="02010600030101010101" pitchFamily="2" charset="-122"/>
                <a:ea typeface="宋体" panose="02010600030101010101" pitchFamily="2" charset="-122"/>
              </a:rPr>
              <a:t>（</a:t>
            </a:r>
            <a:r>
              <a:rPr lang="en-US" altLang="zh-CN" sz="2800" dirty="0">
                <a:solidFill>
                  <a:srgbClr val="CB0101"/>
                </a:solidFill>
                <a:latin typeface="宋体" panose="02010600030101010101" pitchFamily="2" charset="-122"/>
                <a:ea typeface="宋体" panose="02010600030101010101" pitchFamily="2" charset="-122"/>
              </a:rPr>
              <a:t>3</a:t>
            </a:r>
            <a:r>
              <a:rPr lang="zh-CN" altLang="en-US" sz="2800" dirty="0">
                <a:solidFill>
                  <a:srgbClr val="CB0101"/>
                </a:solidFill>
                <a:latin typeface="宋体" panose="02010600030101010101" pitchFamily="2" charset="-122"/>
                <a:ea typeface="宋体" panose="02010600030101010101" pitchFamily="2" charset="-122"/>
              </a:rPr>
              <a:t>）微指令编码简单：</a:t>
            </a:r>
            <a:r>
              <a:rPr lang="zh-CN" altLang="zh-CN" sz="2800" dirty="0">
                <a:latin typeface="Arial" panose="020B0604020202020204" pitchFamily="34" charset="0"/>
                <a:ea typeface="宋体" panose="02010600030101010101" pitchFamily="2" charset="-122"/>
              </a:rPr>
              <a:t>直接控制编码</a:t>
            </a:r>
            <a:r>
              <a:rPr lang="zh-CN" altLang="en-US" sz="2800" dirty="0">
                <a:latin typeface="Arial" panose="020B0604020202020204" pitchFamily="34" charset="0"/>
                <a:ea typeface="宋体" panose="02010600030101010101" pitchFamily="2" charset="-122"/>
              </a:rPr>
              <a:t>、</a:t>
            </a:r>
            <a:r>
              <a:rPr lang="zh-CN" altLang="zh-CN" sz="2800" dirty="0">
                <a:latin typeface="Arial" panose="020B0604020202020204" pitchFamily="34" charset="0"/>
                <a:ea typeface="宋体" panose="02010600030101010101" pitchFamily="2" charset="-122"/>
              </a:rPr>
              <a:t>分段直接编码</a:t>
            </a:r>
            <a:endParaRPr lang="zh-CN" altLang="en-US" sz="2800" dirty="0">
              <a:solidFill>
                <a:srgbClr val="CB0101"/>
              </a:solidFill>
              <a:latin typeface="宋体" panose="02010600030101010101" pitchFamily="2" charset="-122"/>
              <a:ea typeface="宋体" panose="02010600030101010101" pitchFamily="2" charset="-122"/>
            </a:endParaRPr>
          </a:p>
        </p:txBody>
      </p:sp>
      <p:sp>
        <p:nvSpPr>
          <p:cNvPr id="126985" name="Rectangle 9"/>
          <p:cNvSpPr/>
          <p:nvPr/>
        </p:nvSpPr>
        <p:spPr>
          <a:xfrm>
            <a:off x="568325" y="4240213"/>
            <a:ext cx="3251200" cy="635000"/>
          </a:xfrm>
          <a:prstGeom prst="rect">
            <a:avLst/>
          </a:prstGeom>
          <a:noFill/>
          <a:ln w="28575">
            <a:noFill/>
          </a:ln>
        </p:spPr>
        <p:txBody>
          <a:bodyPr wrap="none" tIns="101568" bIns="101568" anchor="ctr" anchorCtr="0">
            <a:spAutoFit/>
          </a:bodyPr>
          <a:p>
            <a:pPr>
              <a:spcBef>
                <a:spcPct val="0"/>
              </a:spcBef>
            </a:pPr>
            <a:r>
              <a:rPr lang="en-US" altLang="zh-CN" sz="2800" dirty="0">
                <a:latin typeface="黑体" panose="02010609060101010101" pitchFamily="49" charset="-122"/>
                <a:ea typeface="黑体" panose="02010609060101010101" pitchFamily="49" charset="-122"/>
              </a:rPr>
              <a:t>2</a:t>
            </a:r>
            <a:r>
              <a:rPr lang="zh-CN" altLang="en-US" sz="2800" dirty="0">
                <a:latin typeface="黑体" panose="02010609060101010101" pitchFamily="49" charset="-122"/>
                <a:ea typeface="黑体" panose="02010609060101010101" pitchFamily="49" charset="-122"/>
              </a:rPr>
              <a:t>．</a:t>
            </a:r>
            <a:r>
              <a:rPr lang="zh-CN" altLang="en-US" sz="2800" dirty="0">
                <a:solidFill>
                  <a:srgbClr val="CB0101"/>
                </a:solidFill>
                <a:latin typeface="黑体" panose="02010609060101010101" pitchFamily="49" charset="-122"/>
                <a:ea typeface="黑体" panose="02010609060101010101" pitchFamily="49" charset="-122"/>
              </a:rPr>
              <a:t>垂直型微指令：</a:t>
            </a:r>
            <a:endParaRPr lang="zh-CN" altLang="en-US" sz="2800" dirty="0">
              <a:latin typeface="黑体" panose="02010609060101010101" pitchFamily="49" charset="-122"/>
              <a:ea typeface="黑体" panose="02010609060101010101" pitchFamily="49" charset="-122"/>
            </a:endParaRPr>
          </a:p>
        </p:txBody>
      </p:sp>
      <p:sp>
        <p:nvSpPr>
          <p:cNvPr id="126986" name="Text Box 10"/>
          <p:cNvSpPr txBox="1"/>
          <p:nvPr/>
        </p:nvSpPr>
        <p:spPr>
          <a:xfrm>
            <a:off x="303213" y="5802313"/>
            <a:ext cx="1676400" cy="350837"/>
          </a:xfrm>
          <a:prstGeom prst="rect">
            <a:avLst/>
          </a:prstGeom>
          <a:noFill/>
          <a:ln w="12700">
            <a:noFill/>
          </a:ln>
        </p:spPr>
        <p:txBody>
          <a:bodyPr anchor="t" anchorCtr="0">
            <a:spAutoFit/>
          </a:bodyPr>
          <a:p>
            <a:pPr>
              <a:lnSpc>
                <a:spcPct val="70000"/>
              </a:lnSpc>
            </a:pPr>
            <a:r>
              <a:rPr lang="zh-CN" altLang="en-US" sz="2400" dirty="0">
                <a:solidFill>
                  <a:srgbClr val="CB0101"/>
                </a:solidFill>
                <a:latin typeface="黑体" panose="02010609060101010101" pitchFamily="49" charset="-122"/>
                <a:ea typeface="宋体" panose="02010600030101010101" pitchFamily="2" charset="-122"/>
              </a:rPr>
              <a:t>优点：</a:t>
            </a:r>
            <a:endParaRPr lang="zh-CN" altLang="en-US" sz="2400" dirty="0">
              <a:solidFill>
                <a:srgbClr val="CB0101"/>
              </a:solidFill>
              <a:latin typeface="Times New Roman" panose="02020603050405020304" pitchFamily="18" charset="0"/>
              <a:ea typeface="宋体" panose="02010600030101010101" pitchFamily="2" charset="-122"/>
            </a:endParaRPr>
          </a:p>
        </p:txBody>
      </p:sp>
      <p:sp>
        <p:nvSpPr>
          <p:cNvPr id="126987" name="Text Box 11"/>
          <p:cNvSpPr txBox="1"/>
          <p:nvPr/>
        </p:nvSpPr>
        <p:spPr>
          <a:xfrm>
            <a:off x="1371600" y="5842000"/>
            <a:ext cx="6872288" cy="314325"/>
          </a:xfrm>
          <a:prstGeom prst="rect">
            <a:avLst/>
          </a:prstGeom>
          <a:noFill/>
          <a:ln w="12700">
            <a:noFill/>
          </a:ln>
        </p:spPr>
        <p:txBody>
          <a:bodyPr anchor="t" anchorCtr="0">
            <a:spAutoFit/>
          </a:bodyPr>
          <a:p>
            <a:pPr>
              <a:lnSpc>
                <a:spcPct val="60000"/>
              </a:lnSpc>
            </a:pPr>
            <a:r>
              <a:rPr lang="zh-CN" altLang="en-US" sz="2400" dirty="0">
                <a:solidFill>
                  <a:srgbClr val="3333FF"/>
                </a:solidFill>
                <a:latin typeface="黑体" panose="02010609060101010101" pitchFamily="49" charset="-122"/>
                <a:ea typeface="宋体" panose="02010600030101010101" pitchFamily="2" charset="-122"/>
              </a:rPr>
              <a:t>微指令短、简单、规整，便于编写微程序。</a:t>
            </a:r>
            <a:endParaRPr lang="zh-CN" altLang="en-US" sz="2400" dirty="0">
              <a:solidFill>
                <a:srgbClr val="3333FF"/>
              </a:solidFill>
              <a:latin typeface="Times New Roman" panose="02020603050405020304" pitchFamily="18" charset="0"/>
              <a:ea typeface="宋体" panose="02010600030101010101" pitchFamily="2" charset="-122"/>
            </a:endParaRPr>
          </a:p>
        </p:txBody>
      </p:sp>
      <p:sp>
        <p:nvSpPr>
          <p:cNvPr id="126988" name="Text Box 12"/>
          <p:cNvSpPr txBox="1"/>
          <p:nvPr/>
        </p:nvSpPr>
        <p:spPr>
          <a:xfrm>
            <a:off x="374650" y="6254750"/>
            <a:ext cx="1676400" cy="350838"/>
          </a:xfrm>
          <a:prstGeom prst="rect">
            <a:avLst/>
          </a:prstGeom>
          <a:noFill/>
          <a:ln w="12700">
            <a:noFill/>
          </a:ln>
        </p:spPr>
        <p:txBody>
          <a:bodyPr anchor="t" anchorCtr="0">
            <a:spAutoFit/>
          </a:bodyPr>
          <a:p>
            <a:pPr>
              <a:lnSpc>
                <a:spcPct val="70000"/>
              </a:lnSpc>
            </a:pPr>
            <a:r>
              <a:rPr lang="zh-CN" altLang="en-US" sz="2400" dirty="0">
                <a:solidFill>
                  <a:srgbClr val="CB0101"/>
                </a:solidFill>
                <a:latin typeface="黑体" panose="02010609060101010101" pitchFamily="49" charset="-122"/>
                <a:ea typeface="宋体" panose="02010600030101010101" pitchFamily="2" charset="-122"/>
              </a:rPr>
              <a:t>缺点：</a:t>
            </a:r>
            <a:endParaRPr lang="zh-CN" altLang="en-US" sz="2400" dirty="0">
              <a:solidFill>
                <a:srgbClr val="CB0101"/>
              </a:solidFill>
              <a:latin typeface="Times New Roman" panose="02020603050405020304" pitchFamily="18" charset="0"/>
              <a:ea typeface="宋体" panose="02010600030101010101" pitchFamily="2" charset="-122"/>
            </a:endParaRPr>
          </a:p>
        </p:txBody>
      </p:sp>
      <p:sp>
        <p:nvSpPr>
          <p:cNvPr id="126989" name="Text Box 13"/>
          <p:cNvSpPr txBox="1"/>
          <p:nvPr/>
        </p:nvSpPr>
        <p:spPr>
          <a:xfrm>
            <a:off x="1371600" y="6254750"/>
            <a:ext cx="6369050" cy="350838"/>
          </a:xfrm>
          <a:prstGeom prst="rect">
            <a:avLst/>
          </a:prstGeom>
          <a:noFill/>
          <a:ln w="12700">
            <a:noFill/>
          </a:ln>
        </p:spPr>
        <p:txBody>
          <a:bodyPr anchor="t" anchorCtr="0">
            <a:spAutoFit/>
          </a:bodyPr>
          <a:p>
            <a:pPr>
              <a:lnSpc>
                <a:spcPct val="70000"/>
              </a:lnSpc>
            </a:pPr>
            <a:r>
              <a:rPr lang="zh-CN" altLang="en-US" sz="2400" dirty="0">
                <a:solidFill>
                  <a:srgbClr val="3333FF"/>
                </a:solidFill>
                <a:latin typeface="黑体" panose="02010609060101010101" pitchFamily="49" charset="-122"/>
                <a:ea typeface="宋体" panose="02010600030101010101" pitchFamily="2" charset="-122"/>
              </a:rPr>
              <a:t>微程序长，执行速度慢；工作效率低。</a:t>
            </a:r>
            <a:endParaRPr lang="zh-CN" altLang="en-US" sz="2400" dirty="0">
              <a:solidFill>
                <a:srgbClr val="3333FF"/>
              </a:solidFill>
              <a:latin typeface="Times New Roman" panose="02020603050405020304" pitchFamily="18" charset="0"/>
              <a:ea typeface="宋体" panose="02010600030101010101" pitchFamily="2" charset="-122"/>
            </a:endParaRPr>
          </a:p>
        </p:txBody>
      </p:sp>
      <p:sp>
        <p:nvSpPr>
          <p:cNvPr id="126990" name="Text Box 14"/>
          <p:cNvSpPr txBox="1"/>
          <p:nvPr/>
        </p:nvSpPr>
        <p:spPr>
          <a:xfrm>
            <a:off x="158750" y="4875213"/>
            <a:ext cx="8734425" cy="862012"/>
          </a:xfrm>
          <a:prstGeom prst="rect">
            <a:avLst/>
          </a:prstGeom>
          <a:noFill/>
          <a:ln w="12700">
            <a:noFill/>
          </a:ln>
        </p:spPr>
        <p:txBody>
          <a:bodyPr anchor="t" anchorCtr="0">
            <a:spAutoFit/>
          </a:bodyPr>
          <a:p>
            <a:pPr>
              <a:lnSpc>
                <a:spcPts val="3000"/>
              </a:lnSpc>
            </a:pPr>
            <a:r>
              <a:rPr lang="zh-CN" altLang="en-US" sz="2400" dirty="0">
                <a:solidFill>
                  <a:srgbClr val="3333FF"/>
                </a:solidFill>
                <a:latin typeface="黑体" panose="02010609060101010101" pitchFamily="49" charset="-122"/>
                <a:ea typeface="宋体" panose="02010600030101010101" pitchFamily="2" charset="-122"/>
              </a:rPr>
              <a:t>一条微指令定义并执行一种基本操作；</a:t>
            </a:r>
            <a:r>
              <a:rPr lang="zh-CN" altLang="en-US" sz="2400" dirty="0">
                <a:latin typeface="黑体" panose="02010609060101010101" pitchFamily="49" charset="-122"/>
                <a:ea typeface="宋体" panose="02010600030101010101" pitchFamily="2" charset="-122"/>
              </a:rPr>
              <a:t>其格式包括</a:t>
            </a:r>
            <a:r>
              <a:rPr lang="zh-CN" altLang="zh-CN" sz="2400" dirty="0">
                <a:latin typeface="Arial" panose="020B0604020202020204" pitchFamily="34" charset="0"/>
                <a:ea typeface="宋体" panose="02010600030101010101" pitchFamily="2" charset="-122"/>
              </a:rPr>
              <a:t>一个微操作码字段、源地址和目的地址及某些扩展操作字段。</a:t>
            </a:r>
            <a:endParaRPr lang="zh-CN" altLang="en-US" sz="2800" dirty="0">
              <a:solidFill>
                <a:srgbClr val="3333FF"/>
              </a:solidFill>
              <a:latin typeface="Times New Roman" panose="02020603050405020304" pitchFamily="18" charset="0"/>
              <a:ea typeface="宋体" panose="02010600030101010101" pitchFamily="2" charset="-122"/>
            </a:endParaRPr>
          </a:p>
        </p:txBody>
      </p:sp>
      <p:sp>
        <p:nvSpPr>
          <p:cNvPr id="2" name="矩形 1"/>
          <p:cNvSpPr/>
          <p:nvPr/>
        </p:nvSpPr>
        <p:spPr>
          <a:xfrm>
            <a:off x="150813" y="3384550"/>
            <a:ext cx="8721725" cy="831850"/>
          </a:xfrm>
          <a:prstGeom prst="rect">
            <a:avLst/>
          </a:prstGeom>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特点：</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执行效率高、灵活性好，微程序条数少。但其微指令字较长，复杂</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6978"/>
                                        </p:tgtEl>
                                        <p:attrNameLst>
                                          <p:attrName>style.visibility</p:attrName>
                                        </p:attrNameLst>
                                      </p:cBhvr>
                                      <p:to>
                                        <p:strVal val="visible"/>
                                      </p:to>
                                    </p:set>
                                    <p:animEffect transition="in" filter="blinds(horizontal)">
                                      <p:cBhvr>
                                        <p:cTn id="7" dur="500"/>
                                        <p:tgtEl>
                                          <p:spTgt spid="12697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iterate type="lt">
                                    <p:tmAbs val="75"/>
                                  </p:iterate>
                                  <p:childTnLst>
                                    <p:set>
                                      <p:cBhvr>
                                        <p:cTn id="11" dur="1" fill="hold">
                                          <p:stCondLst>
                                            <p:cond delay="74"/>
                                          </p:stCondLst>
                                        </p:cTn>
                                        <p:tgtEl>
                                          <p:spTgt spid="12697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126980"/>
                                        </p:tgtEl>
                                        <p:attrNameLst>
                                          <p:attrName>style.visibility</p:attrName>
                                        </p:attrNameLst>
                                      </p:cBhvr>
                                      <p:to>
                                        <p:strVal val="visible"/>
                                      </p:to>
                                    </p:set>
                                    <p:animEffect transition="in" filter="slide(fromBottom)">
                                      <p:cBhvr>
                                        <p:cTn id="16" dur="500"/>
                                        <p:tgtEl>
                                          <p:spTgt spid="12698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2698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2698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2698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126985"/>
                                        </p:tgtEl>
                                        <p:attrNameLst>
                                          <p:attrName>style.visibility</p:attrName>
                                        </p:attrNameLst>
                                      </p:cBhvr>
                                      <p:to>
                                        <p:strVal val="visible"/>
                                      </p:to>
                                    </p:set>
                                    <p:animEffect transition="in" filter="slide(fromBottom)">
                                      <p:cBhvr>
                                        <p:cTn id="33" dur="500"/>
                                        <p:tgtEl>
                                          <p:spTgt spid="126985"/>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2" fill="hold" grpId="0" nodeType="clickEffect">
                                  <p:stCondLst>
                                    <p:cond delay="0"/>
                                  </p:stCondLst>
                                  <p:childTnLst>
                                    <p:set>
                                      <p:cBhvr>
                                        <p:cTn id="37" dur="1" fill="hold">
                                          <p:stCondLst>
                                            <p:cond delay="0"/>
                                          </p:stCondLst>
                                        </p:cTn>
                                        <p:tgtEl>
                                          <p:spTgt spid="126990">
                                            <p:txEl>
                                              <p:charRg st="0" end="50"/>
                                            </p:txEl>
                                          </p:spTgt>
                                        </p:tgtEl>
                                        <p:attrNameLst>
                                          <p:attrName>style.visibility</p:attrName>
                                        </p:attrNameLst>
                                      </p:cBhvr>
                                      <p:to>
                                        <p:strVal val="visible"/>
                                      </p:to>
                                    </p:set>
                                    <p:animEffect transition="in" filter="slide(fromRight)">
                                      <p:cBhvr>
                                        <p:cTn id="38" dur="500"/>
                                        <p:tgtEl>
                                          <p:spTgt spid="126990">
                                            <p:txEl>
                                              <p:charRg st="0" end="5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8" fill="hold" grpId="0" nodeType="clickEffect">
                                  <p:stCondLst>
                                    <p:cond delay="0"/>
                                  </p:stCondLst>
                                  <p:childTnLst>
                                    <p:set>
                                      <p:cBhvr>
                                        <p:cTn id="42" dur="1" fill="hold">
                                          <p:stCondLst>
                                            <p:cond delay="0"/>
                                          </p:stCondLst>
                                        </p:cTn>
                                        <p:tgtEl>
                                          <p:spTgt spid="126986"/>
                                        </p:tgtEl>
                                        <p:attrNameLst>
                                          <p:attrName>style.visibility</p:attrName>
                                        </p:attrNameLst>
                                      </p:cBhvr>
                                      <p:to>
                                        <p:strVal val="visible"/>
                                      </p:to>
                                    </p:set>
                                    <p:animEffect transition="in" filter="slide(fromLeft)">
                                      <p:cBhvr>
                                        <p:cTn id="43" dur="500"/>
                                        <p:tgtEl>
                                          <p:spTgt spid="126986"/>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2" fill="hold" grpId="0" nodeType="clickEffect">
                                  <p:stCondLst>
                                    <p:cond delay="0"/>
                                  </p:stCondLst>
                                  <p:childTnLst>
                                    <p:set>
                                      <p:cBhvr>
                                        <p:cTn id="47" dur="1" fill="hold">
                                          <p:stCondLst>
                                            <p:cond delay="0"/>
                                          </p:stCondLst>
                                        </p:cTn>
                                        <p:tgtEl>
                                          <p:spTgt spid="126987">
                                            <p:txEl>
                                              <p:charRg st="0" end="20"/>
                                            </p:txEl>
                                          </p:spTgt>
                                        </p:tgtEl>
                                        <p:attrNameLst>
                                          <p:attrName>style.visibility</p:attrName>
                                        </p:attrNameLst>
                                      </p:cBhvr>
                                      <p:to>
                                        <p:strVal val="visible"/>
                                      </p:to>
                                    </p:set>
                                    <p:animEffect transition="in" filter="slide(fromRight)">
                                      <p:cBhvr>
                                        <p:cTn id="48" dur="500"/>
                                        <p:tgtEl>
                                          <p:spTgt spid="126987">
                                            <p:txEl>
                                              <p:charRg st="0" end="2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2" presetClass="entr" presetSubtype="8" fill="hold" grpId="0" nodeType="clickEffect">
                                  <p:stCondLst>
                                    <p:cond delay="0"/>
                                  </p:stCondLst>
                                  <p:childTnLst>
                                    <p:set>
                                      <p:cBhvr>
                                        <p:cTn id="52" dur="1" fill="hold">
                                          <p:stCondLst>
                                            <p:cond delay="0"/>
                                          </p:stCondLst>
                                        </p:cTn>
                                        <p:tgtEl>
                                          <p:spTgt spid="126988"/>
                                        </p:tgtEl>
                                        <p:attrNameLst>
                                          <p:attrName>style.visibility</p:attrName>
                                        </p:attrNameLst>
                                      </p:cBhvr>
                                      <p:to>
                                        <p:strVal val="visible"/>
                                      </p:to>
                                    </p:set>
                                    <p:animEffect transition="in" filter="slide(fromLeft)">
                                      <p:cBhvr>
                                        <p:cTn id="53" dur="500"/>
                                        <p:tgtEl>
                                          <p:spTgt spid="126988"/>
                                        </p:tgtEl>
                                      </p:cBhvr>
                                    </p:animEffect>
                                  </p:childTnLst>
                                </p:cTn>
                              </p:par>
                            </p:childTnLst>
                          </p:cTn>
                        </p:par>
                      </p:childTnLst>
                    </p:cTn>
                  </p:par>
                  <p:par>
                    <p:cTn id="54" fill="hold">
                      <p:stCondLst>
                        <p:cond delay="indefinite"/>
                      </p:stCondLst>
                      <p:childTnLst>
                        <p:par>
                          <p:cTn id="55" fill="hold">
                            <p:stCondLst>
                              <p:cond delay="0"/>
                            </p:stCondLst>
                            <p:childTnLst>
                              <p:par>
                                <p:cTn id="56" presetID="12" presetClass="entr" presetSubtype="2" fill="hold" grpId="0" nodeType="clickEffect">
                                  <p:stCondLst>
                                    <p:cond delay="0"/>
                                  </p:stCondLst>
                                  <p:childTnLst>
                                    <p:set>
                                      <p:cBhvr>
                                        <p:cTn id="57" dur="1" fill="hold">
                                          <p:stCondLst>
                                            <p:cond delay="0"/>
                                          </p:stCondLst>
                                        </p:cTn>
                                        <p:tgtEl>
                                          <p:spTgt spid="126989"/>
                                        </p:tgtEl>
                                        <p:attrNameLst>
                                          <p:attrName>style.visibility</p:attrName>
                                        </p:attrNameLst>
                                      </p:cBhvr>
                                      <p:to>
                                        <p:strVal val="visible"/>
                                      </p:to>
                                    </p:set>
                                    <p:animEffect transition="in" filter="slide(fromRight)">
                                      <p:cBhvr>
                                        <p:cTn id="58" dur="500"/>
                                        <p:tgtEl>
                                          <p:spTgt spid="126989"/>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2"/>
                                        </p:tgtEl>
                                        <p:attrNameLst>
                                          <p:attrName>style.visibility</p:attrName>
                                        </p:attrNameLst>
                                      </p:cBhvr>
                                      <p:to>
                                        <p:strVal val="visible"/>
                                      </p:to>
                                    </p:set>
                                    <p:animEffect transition="in" filter="blinds(horizontal)">
                                      <p:cBhvr>
                                        <p:cTn id="6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8" grpId="0"/>
      <p:bldP spid="126979" grpId="0"/>
      <p:bldP spid="126980" grpId="0"/>
      <p:bldP spid="126982" grpId="0"/>
      <p:bldP spid="126983" grpId="0"/>
      <p:bldP spid="126984" grpId="0"/>
      <p:bldP spid="126985" grpId="0"/>
      <p:bldP spid="126986" grpId="0"/>
      <p:bldP spid="126987" grpId="0" build="p"/>
      <p:bldP spid="126988" grpId="0"/>
      <p:bldP spid="126989" grpId="0"/>
      <p:bldP spid="126990" grpId="0" build="p"/>
      <p:bldP spid="2" grpId="0"/>
      <p:bldP spid="2" grpId="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Rectangle 2"/>
          <p:cNvSpPr>
            <a:spLocks noChangeArrowheads="1"/>
          </p:cNvSpPr>
          <p:nvPr/>
        </p:nvSpPr>
        <p:spPr bwMode="auto">
          <a:xfrm>
            <a:off x="0" y="-3175"/>
            <a:ext cx="7813675" cy="69691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01568" bIns="101568"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3.5.5  </a:t>
            </a:r>
            <a:r>
              <a:rPr kumimoji="0" lang="zh-CN" altLang="en-US" sz="32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典型微指令举例：</a:t>
            </a:r>
            <a:r>
              <a:rPr kumimoji="0" lang="zh-CN" altLang="en-US" sz="2800" b="1" i="0" u="none" strike="noStrike" kern="1200" cap="none" spc="0" normalizeH="0" baseline="0" noProof="0" dirty="0" smtClean="0">
                <a:ln>
                  <a:noFill/>
                </a:ln>
                <a:solidFill>
                  <a:schemeClr val="tx1"/>
                </a:solidFill>
                <a:effectLst/>
                <a:uLnTx/>
                <a:uFillTx/>
                <a:latin typeface="+mn-ea"/>
                <a:ea typeface="+mn-ea"/>
                <a:cs typeface="+mn-cs"/>
              </a:rPr>
              <a:t>混合型微指令格式</a:t>
            </a:r>
            <a:endParaRPr kumimoji="0" lang="zh-CN" altLang="en-US" sz="2800" b="1"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128003" name="Rectangle 3"/>
          <p:cNvSpPr/>
          <p:nvPr/>
        </p:nvSpPr>
        <p:spPr>
          <a:xfrm>
            <a:off x="-98425" y="822325"/>
            <a:ext cx="9144000" cy="523875"/>
          </a:xfrm>
          <a:prstGeom prst="rect">
            <a:avLst/>
          </a:prstGeom>
          <a:noFill/>
          <a:ln w="28575">
            <a:noFill/>
          </a:ln>
        </p:spPr>
        <p:txBody>
          <a:bodyPr anchor="ctr" anchorCtr="0">
            <a:spAutoFit/>
          </a:bodyPr>
          <a:p>
            <a:pPr>
              <a:spcBef>
                <a:spcPct val="0"/>
              </a:spcBef>
            </a:pPr>
            <a:r>
              <a:rPr lang="en-US" altLang="zh-CN" sz="2800" dirty="0">
                <a:latin typeface="宋体" panose="02010600030101010101" pitchFamily="2" charset="-122"/>
                <a:ea typeface="宋体" panose="02010600030101010101" pitchFamily="2" charset="-122"/>
              </a:rPr>
              <a:t> </a:t>
            </a:r>
            <a:r>
              <a:rPr lang="zh-CN" altLang="en-US" sz="2800" dirty="0">
                <a:latin typeface="宋体" panose="02010600030101010101" pitchFamily="2" charset="-122"/>
                <a:ea typeface="宋体" panose="02010600030101010101" pitchFamily="2" charset="-122"/>
              </a:rPr>
              <a:t>模型机的微指令字长为</a:t>
            </a:r>
            <a:r>
              <a:rPr lang="en-US" altLang="zh-CN" sz="2800" dirty="0">
                <a:latin typeface="宋体" panose="02010600030101010101" pitchFamily="2" charset="-122"/>
                <a:ea typeface="宋体" panose="02010600030101010101" pitchFamily="2" charset="-122"/>
              </a:rPr>
              <a:t>26</a:t>
            </a:r>
            <a:r>
              <a:rPr lang="zh-CN" altLang="en-US" sz="2800" dirty="0">
                <a:latin typeface="宋体" panose="02010600030101010101" pitchFamily="2" charset="-122"/>
                <a:ea typeface="宋体" panose="02010600030101010101" pitchFamily="2" charset="-122"/>
              </a:rPr>
              <a:t>位，分为</a:t>
            </a:r>
            <a:r>
              <a:rPr lang="en-US" altLang="zh-CN" sz="2800" dirty="0">
                <a:latin typeface="宋体" panose="02010600030101010101" pitchFamily="2" charset="-122"/>
                <a:ea typeface="宋体" panose="02010600030101010101" pitchFamily="2" charset="-122"/>
              </a:rPr>
              <a:t>8</a:t>
            </a:r>
            <a:r>
              <a:rPr lang="zh-CN" altLang="en-US" sz="2800" dirty="0">
                <a:latin typeface="宋体" panose="02010600030101010101" pitchFamily="2" charset="-122"/>
                <a:ea typeface="宋体" panose="02010600030101010101" pitchFamily="2" charset="-122"/>
              </a:rPr>
              <a:t>个字段，其格式如下：</a:t>
            </a:r>
            <a:endParaRPr lang="zh-CN" altLang="en-US" sz="2800" dirty="0">
              <a:latin typeface="宋体" panose="02010600030101010101" pitchFamily="2" charset="-122"/>
              <a:ea typeface="宋体" panose="02010600030101010101" pitchFamily="2" charset="-122"/>
            </a:endParaRPr>
          </a:p>
        </p:txBody>
      </p:sp>
      <p:sp>
        <p:nvSpPr>
          <p:cNvPr id="128004" name="Rectangle 4"/>
          <p:cNvSpPr/>
          <p:nvPr/>
        </p:nvSpPr>
        <p:spPr>
          <a:xfrm>
            <a:off x="215900" y="1844675"/>
            <a:ext cx="8748713" cy="47307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nchorCtr="0"/>
          <a:p>
            <a:pPr algn="just">
              <a:spcBef>
                <a:spcPct val="0"/>
              </a:spcBef>
            </a:pPr>
            <a:r>
              <a:rPr lang="en-US" altLang="zh-CN" sz="2400" dirty="0">
                <a:solidFill>
                  <a:srgbClr val="3333FF"/>
                </a:solidFill>
                <a:latin typeface="宋体" panose="02010600030101010101" pitchFamily="2" charset="-122"/>
                <a:ea typeface="宋体" panose="02010600030101010101" pitchFamily="2" charset="-122"/>
              </a:rPr>
              <a:t>  F</a:t>
            </a:r>
            <a:r>
              <a:rPr lang="en-US" altLang="zh-CN" sz="2400" baseline="-25000" dirty="0">
                <a:solidFill>
                  <a:srgbClr val="3333FF"/>
                </a:solidFill>
                <a:latin typeface="宋体" panose="02010600030101010101" pitchFamily="2" charset="-122"/>
                <a:ea typeface="宋体" panose="02010600030101010101" pitchFamily="2" charset="-122"/>
              </a:rPr>
              <a:t>OUT</a:t>
            </a:r>
            <a:r>
              <a:rPr lang="en-US" altLang="zh-CN" sz="2400" dirty="0">
                <a:solidFill>
                  <a:srgbClr val="3333FF"/>
                </a:solidFill>
                <a:latin typeface="宋体" panose="02010600030101010101" pitchFamily="2" charset="-122"/>
                <a:ea typeface="宋体" panose="02010600030101010101" pitchFamily="2" charset="-122"/>
              </a:rPr>
              <a:t>      F</a:t>
            </a:r>
            <a:r>
              <a:rPr lang="en-US" altLang="zh-CN" sz="2400" baseline="-25000" dirty="0">
                <a:solidFill>
                  <a:srgbClr val="3333FF"/>
                </a:solidFill>
                <a:latin typeface="宋体" panose="02010600030101010101" pitchFamily="2" charset="-122"/>
                <a:ea typeface="宋体" panose="02010600030101010101" pitchFamily="2" charset="-122"/>
              </a:rPr>
              <a:t>ALU</a:t>
            </a:r>
            <a:r>
              <a:rPr lang="en-US" altLang="zh-CN" sz="2400" dirty="0">
                <a:solidFill>
                  <a:srgbClr val="3333FF"/>
                </a:solidFill>
                <a:latin typeface="宋体" panose="02010600030101010101" pitchFamily="2" charset="-122"/>
                <a:ea typeface="宋体" panose="02010600030101010101" pitchFamily="2" charset="-122"/>
              </a:rPr>
              <a:t>      F</a:t>
            </a:r>
            <a:r>
              <a:rPr lang="en-US" altLang="zh-CN" sz="2400" baseline="-25000" dirty="0">
                <a:solidFill>
                  <a:srgbClr val="3333FF"/>
                </a:solidFill>
                <a:latin typeface="宋体" panose="02010600030101010101" pitchFamily="2" charset="-122"/>
                <a:ea typeface="宋体" panose="02010600030101010101" pitchFamily="2" charset="-122"/>
              </a:rPr>
              <a:t>CP</a:t>
            </a:r>
            <a:r>
              <a:rPr lang="en-US" altLang="zh-CN" sz="2400" dirty="0">
                <a:solidFill>
                  <a:srgbClr val="3333FF"/>
                </a:solidFill>
                <a:latin typeface="宋体" panose="02010600030101010101" pitchFamily="2" charset="-122"/>
                <a:ea typeface="宋体" panose="02010600030101010101" pitchFamily="2" charset="-122"/>
              </a:rPr>
              <a:t>    F</a:t>
            </a:r>
            <a:r>
              <a:rPr lang="en-US" altLang="zh-CN" sz="2400" baseline="-25000" dirty="0">
                <a:solidFill>
                  <a:srgbClr val="3333FF"/>
                </a:solidFill>
                <a:latin typeface="宋体" panose="02010600030101010101" pitchFamily="2" charset="-122"/>
                <a:ea typeface="宋体" panose="02010600030101010101" pitchFamily="2" charset="-122"/>
              </a:rPr>
              <a:t>PC</a:t>
            </a:r>
            <a:r>
              <a:rPr lang="en-US" altLang="zh-CN" sz="2400" dirty="0">
                <a:solidFill>
                  <a:srgbClr val="3333FF"/>
                </a:solidFill>
                <a:latin typeface="宋体" panose="02010600030101010101" pitchFamily="2" charset="-122"/>
                <a:ea typeface="宋体" panose="02010600030101010101" pitchFamily="2" charset="-122"/>
              </a:rPr>
              <a:t>    F</a:t>
            </a:r>
            <a:r>
              <a:rPr lang="en-US" altLang="zh-CN" sz="2400" baseline="-25000" dirty="0">
                <a:solidFill>
                  <a:srgbClr val="3333FF"/>
                </a:solidFill>
                <a:latin typeface="宋体" panose="02010600030101010101" pitchFamily="2" charset="-122"/>
                <a:ea typeface="宋体" panose="02010600030101010101" pitchFamily="2" charset="-122"/>
              </a:rPr>
              <a:t>EMAR</a:t>
            </a:r>
            <a:r>
              <a:rPr lang="en-US" altLang="zh-CN" sz="2400" dirty="0">
                <a:solidFill>
                  <a:srgbClr val="3333FF"/>
                </a:solidFill>
                <a:latin typeface="宋体" panose="02010600030101010101" pitchFamily="2" charset="-122"/>
                <a:ea typeface="宋体" panose="02010600030101010101" pitchFamily="2" charset="-122"/>
              </a:rPr>
              <a:t>   F</a:t>
            </a:r>
            <a:r>
              <a:rPr lang="en-US" altLang="zh-CN" sz="2400" baseline="-25000" dirty="0">
                <a:solidFill>
                  <a:srgbClr val="3333FF"/>
                </a:solidFill>
                <a:latin typeface="宋体" panose="02010600030101010101" pitchFamily="2" charset="-122"/>
                <a:ea typeface="宋体" panose="02010600030101010101" pitchFamily="2" charset="-122"/>
              </a:rPr>
              <a:t>R/W</a:t>
            </a:r>
            <a:r>
              <a:rPr lang="en-US" altLang="zh-CN" sz="2400" dirty="0">
                <a:solidFill>
                  <a:srgbClr val="3333FF"/>
                </a:solidFill>
                <a:latin typeface="宋体" panose="02010600030101010101" pitchFamily="2" charset="-122"/>
                <a:ea typeface="宋体" panose="02010600030101010101" pitchFamily="2" charset="-122"/>
              </a:rPr>
              <a:t>   F</a:t>
            </a:r>
            <a:r>
              <a:rPr lang="en-US" altLang="zh-CN" sz="2400" baseline="-25000" dirty="0">
                <a:solidFill>
                  <a:srgbClr val="3333FF"/>
                </a:solidFill>
                <a:latin typeface="宋体" panose="02010600030101010101" pitchFamily="2" charset="-122"/>
                <a:ea typeface="宋体" panose="02010600030101010101" pitchFamily="2" charset="-122"/>
              </a:rPr>
              <a:t>ST</a:t>
            </a:r>
            <a:r>
              <a:rPr lang="en-US" altLang="zh-CN" sz="2400" dirty="0">
                <a:solidFill>
                  <a:srgbClr val="3333FF"/>
                </a:solidFill>
                <a:latin typeface="宋体" panose="02010600030101010101" pitchFamily="2" charset="-122"/>
                <a:ea typeface="宋体" panose="02010600030101010101" pitchFamily="2" charset="-122"/>
              </a:rPr>
              <a:t>     JC   </a:t>
            </a:r>
            <a:endParaRPr lang="en-US" altLang="zh-CN" sz="2400" dirty="0">
              <a:solidFill>
                <a:srgbClr val="3333FF"/>
              </a:solidFill>
              <a:latin typeface="宋体" panose="02010600030101010101" pitchFamily="2" charset="-122"/>
              <a:ea typeface="宋体" panose="02010600030101010101" pitchFamily="2" charset="-122"/>
            </a:endParaRPr>
          </a:p>
        </p:txBody>
      </p:sp>
      <p:sp>
        <p:nvSpPr>
          <p:cNvPr id="128005" name="Line 5"/>
          <p:cNvSpPr/>
          <p:nvPr/>
        </p:nvSpPr>
        <p:spPr>
          <a:xfrm>
            <a:off x="1476375" y="1844675"/>
            <a:ext cx="0" cy="433388"/>
          </a:xfrm>
          <a:prstGeom prst="line">
            <a:avLst/>
          </a:prstGeom>
          <a:ln w="28575" cap="flat" cmpd="sng">
            <a:solidFill>
              <a:srgbClr val="000000"/>
            </a:solidFill>
            <a:prstDash val="solid"/>
            <a:round/>
            <a:headEnd type="none" w="med" len="med"/>
            <a:tailEnd type="none" w="med" len="med"/>
          </a:ln>
        </p:spPr>
      </p:sp>
      <p:sp>
        <p:nvSpPr>
          <p:cNvPr id="128006" name="Line 6"/>
          <p:cNvSpPr/>
          <p:nvPr/>
        </p:nvSpPr>
        <p:spPr>
          <a:xfrm>
            <a:off x="2843213" y="1844675"/>
            <a:ext cx="0" cy="433388"/>
          </a:xfrm>
          <a:prstGeom prst="line">
            <a:avLst/>
          </a:prstGeom>
          <a:ln w="28575" cap="flat" cmpd="sng">
            <a:solidFill>
              <a:srgbClr val="000000"/>
            </a:solidFill>
            <a:prstDash val="solid"/>
            <a:round/>
            <a:headEnd type="none" w="med" len="med"/>
            <a:tailEnd type="none" w="med" len="med"/>
          </a:ln>
        </p:spPr>
      </p:sp>
      <p:sp>
        <p:nvSpPr>
          <p:cNvPr id="128007" name="Line 7"/>
          <p:cNvSpPr/>
          <p:nvPr/>
        </p:nvSpPr>
        <p:spPr>
          <a:xfrm>
            <a:off x="3995738" y="1844675"/>
            <a:ext cx="0" cy="504825"/>
          </a:xfrm>
          <a:prstGeom prst="line">
            <a:avLst/>
          </a:prstGeom>
          <a:ln w="28575" cap="flat" cmpd="sng">
            <a:solidFill>
              <a:srgbClr val="000000"/>
            </a:solidFill>
            <a:prstDash val="solid"/>
            <a:round/>
            <a:headEnd type="none" w="med" len="med"/>
            <a:tailEnd type="none" w="med" len="med"/>
          </a:ln>
        </p:spPr>
      </p:sp>
      <p:sp>
        <p:nvSpPr>
          <p:cNvPr id="128008" name="Line 8"/>
          <p:cNvSpPr/>
          <p:nvPr/>
        </p:nvSpPr>
        <p:spPr>
          <a:xfrm>
            <a:off x="5003800" y="1844675"/>
            <a:ext cx="0" cy="431800"/>
          </a:xfrm>
          <a:prstGeom prst="line">
            <a:avLst/>
          </a:prstGeom>
          <a:ln w="28575" cap="flat" cmpd="sng">
            <a:solidFill>
              <a:srgbClr val="000000"/>
            </a:solidFill>
            <a:prstDash val="solid"/>
            <a:round/>
            <a:headEnd type="none" w="med" len="med"/>
            <a:tailEnd type="none" w="med" len="med"/>
          </a:ln>
        </p:spPr>
      </p:sp>
      <p:sp>
        <p:nvSpPr>
          <p:cNvPr id="128009" name="Line 9"/>
          <p:cNvSpPr/>
          <p:nvPr/>
        </p:nvSpPr>
        <p:spPr>
          <a:xfrm>
            <a:off x="6011863" y="1844675"/>
            <a:ext cx="0" cy="433388"/>
          </a:xfrm>
          <a:prstGeom prst="line">
            <a:avLst/>
          </a:prstGeom>
          <a:ln w="28575" cap="flat" cmpd="sng">
            <a:solidFill>
              <a:srgbClr val="000000"/>
            </a:solidFill>
            <a:prstDash val="solid"/>
            <a:round/>
            <a:headEnd type="none" w="med" len="med"/>
            <a:tailEnd type="none" w="med" len="med"/>
          </a:ln>
        </p:spPr>
      </p:sp>
      <p:sp>
        <p:nvSpPr>
          <p:cNvPr id="128010" name="Line 10"/>
          <p:cNvSpPr/>
          <p:nvPr/>
        </p:nvSpPr>
        <p:spPr>
          <a:xfrm>
            <a:off x="6948488" y="1844675"/>
            <a:ext cx="0" cy="433388"/>
          </a:xfrm>
          <a:prstGeom prst="line">
            <a:avLst/>
          </a:prstGeom>
          <a:ln w="28575" cap="flat" cmpd="sng">
            <a:solidFill>
              <a:srgbClr val="000000"/>
            </a:solidFill>
            <a:prstDash val="solid"/>
            <a:round/>
            <a:headEnd type="none" w="med" len="med"/>
            <a:tailEnd type="none" w="med" len="med"/>
          </a:ln>
        </p:spPr>
      </p:sp>
      <p:sp>
        <p:nvSpPr>
          <p:cNvPr id="128011" name="Line 11"/>
          <p:cNvSpPr/>
          <p:nvPr/>
        </p:nvSpPr>
        <p:spPr>
          <a:xfrm>
            <a:off x="7812088" y="1844675"/>
            <a:ext cx="0" cy="433388"/>
          </a:xfrm>
          <a:prstGeom prst="line">
            <a:avLst/>
          </a:prstGeom>
          <a:ln w="28575" cap="flat" cmpd="sng">
            <a:solidFill>
              <a:srgbClr val="000000"/>
            </a:solidFill>
            <a:prstDash val="solid"/>
            <a:round/>
            <a:headEnd type="none" w="med" len="med"/>
            <a:tailEnd type="none" w="med" len="med"/>
          </a:ln>
        </p:spPr>
      </p:sp>
      <p:sp>
        <p:nvSpPr>
          <p:cNvPr id="128012" name="Rectangle 12"/>
          <p:cNvSpPr/>
          <p:nvPr/>
        </p:nvSpPr>
        <p:spPr>
          <a:xfrm>
            <a:off x="539115" y="1362075"/>
            <a:ext cx="8540750" cy="583565"/>
          </a:xfrm>
          <a:prstGeom prst="rect">
            <a:avLst/>
          </a:prstGeom>
          <a:noFill/>
          <a:ln w="28575">
            <a:noFill/>
          </a:ln>
        </p:spPr>
        <p:txBody>
          <a:bodyPr wrap="square" anchor="ctr" anchorCtr="0">
            <a:spAutoFit/>
          </a:bodyPr>
          <a:p>
            <a:pPr>
              <a:spcBef>
                <a:spcPct val="0"/>
              </a:spcBef>
            </a:pPr>
            <a:r>
              <a:rPr lang="en-US" altLang="zh-CN" sz="3200" b="0" dirty="0">
                <a:latin typeface="Arial" panose="020B0604020202020204" pitchFamily="34" charset="0"/>
                <a:ea typeface="黑体" panose="02010609060101010101" pitchFamily="49" charset="-122"/>
              </a:rPr>
              <a:t>4         5         5        2      1       2       2       5</a:t>
            </a:r>
            <a:endParaRPr lang="en-US" altLang="zh-CN" sz="3200" b="0" dirty="0">
              <a:latin typeface="Arial" panose="020B0604020202020204" pitchFamily="34" charset="0"/>
              <a:ea typeface="黑体" panose="02010609060101010101" pitchFamily="49" charset="-122"/>
            </a:endParaRPr>
          </a:p>
        </p:txBody>
      </p:sp>
      <p:sp>
        <p:nvSpPr>
          <p:cNvPr id="128013" name="Rectangle 13"/>
          <p:cNvSpPr/>
          <p:nvPr/>
        </p:nvSpPr>
        <p:spPr>
          <a:xfrm>
            <a:off x="179388" y="2349500"/>
            <a:ext cx="4829175" cy="519113"/>
          </a:xfrm>
          <a:prstGeom prst="rect">
            <a:avLst/>
          </a:prstGeom>
          <a:noFill/>
          <a:ln w="28575">
            <a:noFill/>
          </a:ln>
        </p:spPr>
        <p:txBody>
          <a:bodyPr wrap="none" anchor="ctr" anchorCtr="0">
            <a:spAutoFit/>
          </a:bodyPr>
          <a:p>
            <a:pPr>
              <a:spcBef>
                <a:spcPct val="0"/>
              </a:spcBef>
            </a:pP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1</a:t>
            </a:r>
            <a:r>
              <a:rPr lang="zh-CN" altLang="en-US" sz="2800" dirty="0">
                <a:latin typeface="宋体" panose="02010600030101010101" pitchFamily="2" charset="-122"/>
                <a:ea typeface="宋体" panose="02010600030101010101" pitchFamily="2" charset="-122"/>
              </a:rPr>
              <a:t>）基本数据通路控制字段 </a:t>
            </a:r>
            <a:endParaRPr lang="zh-CN" altLang="en-US" sz="2800" dirty="0">
              <a:latin typeface="宋体" panose="02010600030101010101" pitchFamily="2" charset="-122"/>
              <a:ea typeface="宋体" panose="02010600030101010101" pitchFamily="2" charset="-122"/>
            </a:endParaRPr>
          </a:p>
        </p:txBody>
      </p:sp>
      <p:sp>
        <p:nvSpPr>
          <p:cNvPr id="128014" name="Rectangle 14"/>
          <p:cNvSpPr/>
          <p:nvPr/>
        </p:nvSpPr>
        <p:spPr>
          <a:xfrm>
            <a:off x="684213" y="2781300"/>
            <a:ext cx="1295400" cy="457200"/>
          </a:xfrm>
          <a:prstGeom prst="rect">
            <a:avLst/>
          </a:prstGeom>
          <a:noFill/>
          <a:ln w="28575">
            <a:noFill/>
          </a:ln>
        </p:spPr>
        <p:txBody>
          <a:bodyPr anchor="ctr" anchorCtr="0">
            <a:spAutoFit/>
          </a:bodyPr>
          <a:p>
            <a:pPr>
              <a:spcBef>
                <a:spcPct val="0"/>
              </a:spcBef>
            </a:pPr>
            <a:r>
              <a:rPr lang="en-US" altLang="zh-CN" sz="2400" dirty="0">
                <a:solidFill>
                  <a:srgbClr val="CB0101"/>
                </a:solidFill>
                <a:latin typeface="宋体" panose="02010600030101010101" pitchFamily="2" charset="-122"/>
                <a:ea typeface="宋体" panose="02010600030101010101" pitchFamily="2" charset="-122"/>
                <a:sym typeface="Symbol" panose="05050102010706020507" pitchFamily="18" charset="2"/>
              </a:rPr>
              <a:t></a:t>
            </a:r>
            <a:r>
              <a:rPr lang="en-US" altLang="zh-CN" sz="2400" dirty="0">
                <a:solidFill>
                  <a:srgbClr val="CB0101"/>
                </a:solidFill>
                <a:latin typeface="宋体" panose="02010600030101010101" pitchFamily="2" charset="-122"/>
                <a:ea typeface="宋体" panose="02010600030101010101" pitchFamily="2" charset="-122"/>
              </a:rPr>
              <a:t>  </a:t>
            </a:r>
            <a:r>
              <a:rPr lang="en-US" altLang="zh-CN" sz="2400" dirty="0">
                <a:solidFill>
                  <a:srgbClr val="CB0101"/>
                </a:solidFill>
                <a:latin typeface="宋体" panose="02010600030101010101" pitchFamily="2" charset="-122"/>
                <a:ea typeface="宋体" panose="02010600030101010101" pitchFamily="2" charset="-122"/>
                <a:sym typeface="Symbol" panose="05050102010706020507" pitchFamily="18" charset="2"/>
              </a:rPr>
              <a:t>F</a:t>
            </a:r>
            <a:r>
              <a:rPr lang="en-US" altLang="zh-CN" sz="2400" baseline="-25000" dirty="0">
                <a:solidFill>
                  <a:srgbClr val="CB0101"/>
                </a:solidFill>
                <a:latin typeface="宋体" panose="02010600030101010101" pitchFamily="2" charset="-122"/>
                <a:ea typeface="宋体" panose="02010600030101010101" pitchFamily="2" charset="-122"/>
                <a:sym typeface="Symbol" panose="05050102010706020507" pitchFamily="18" charset="2"/>
              </a:rPr>
              <a:t>OUT</a:t>
            </a:r>
            <a:endParaRPr lang="en-US" altLang="zh-CN" sz="2400" baseline="-25000" dirty="0">
              <a:solidFill>
                <a:srgbClr val="CB0101"/>
              </a:solidFill>
              <a:latin typeface="宋体" panose="02010600030101010101" pitchFamily="2" charset="-122"/>
              <a:ea typeface="宋体" panose="02010600030101010101" pitchFamily="2" charset="-122"/>
              <a:sym typeface="Symbol" panose="05050102010706020507" pitchFamily="18" charset="2"/>
            </a:endParaRPr>
          </a:p>
        </p:txBody>
      </p:sp>
      <p:sp>
        <p:nvSpPr>
          <p:cNvPr id="128015" name="Rectangle 15"/>
          <p:cNvSpPr/>
          <p:nvPr/>
        </p:nvSpPr>
        <p:spPr>
          <a:xfrm>
            <a:off x="684213" y="3141663"/>
            <a:ext cx="1295400" cy="457200"/>
          </a:xfrm>
          <a:prstGeom prst="rect">
            <a:avLst/>
          </a:prstGeom>
          <a:noFill/>
          <a:ln w="28575">
            <a:noFill/>
          </a:ln>
        </p:spPr>
        <p:txBody>
          <a:bodyPr anchor="ctr" anchorCtr="0">
            <a:spAutoFit/>
          </a:bodyPr>
          <a:p>
            <a:pPr>
              <a:spcBef>
                <a:spcPct val="0"/>
              </a:spcBef>
            </a:pPr>
            <a:r>
              <a:rPr lang="en-US" altLang="zh-CN" sz="2400" dirty="0">
                <a:solidFill>
                  <a:srgbClr val="CB0101"/>
                </a:solidFill>
                <a:latin typeface="宋体" panose="02010600030101010101" pitchFamily="2" charset="-122"/>
                <a:ea typeface="宋体" panose="02010600030101010101" pitchFamily="2" charset="-122"/>
                <a:sym typeface="Symbol" panose="05050102010706020507" pitchFamily="18" charset="2"/>
              </a:rPr>
              <a:t></a:t>
            </a:r>
            <a:r>
              <a:rPr lang="en-US" altLang="zh-CN" sz="2400" dirty="0">
                <a:solidFill>
                  <a:srgbClr val="CB0101"/>
                </a:solidFill>
                <a:latin typeface="宋体" panose="02010600030101010101" pitchFamily="2" charset="-122"/>
                <a:ea typeface="宋体" panose="02010600030101010101" pitchFamily="2" charset="-122"/>
              </a:rPr>
              <a:t>  </a:t>
            </a:r>
            <a:r>
              <a:rPr lang="en-US" altLang="zh-CN" sz="2400" dirty="0">
                <a:solidFill>
                  <a:srgbClr val="CB0101"/>
                </a:solidFill>
                <a:latin typeface="宋体" panose="02010600030101010101" pitchFamily="2" charset="-122"/>
                <a:ea typeface="宋体" panose="02010600030101010101" pitchFamily="2" charset="-122"/>
                <a:sym typeface="Symbol" panose="05050102010706020507" pitchFamily="18" charset="2"/>
              </a:rPr>
              <a:t>F</a:t>
            </a:r>
            <a:r>
              <a:rPr lang="en-US" altLang="zh-CN" sz="2400" baseline="-25000" dirty="0">
                <a:solidFill>
                  <a:srgbClr val="CB0101"/>
                </a:solidFill>
                <a:latin typeface="宋体" panose="02010600030101010101" pitchFamily="2" charset="-122"/>
                <a:ea typeface="宋体" panose="02010600030101010101" pitchFamily="2" charset="-122"/>
                <a:sym typeface="Symbol" panose="05050102010706020507" pitchFamily="18" charset="2"/>
              </a:rPr>
              <a:t>ALU</a:t>
            </a:r>
            <a:endParaRPr lang="en-US" altLang="zh-CN" sz="2400" baseline="-25000" dirty="0">
              <a:solidFill>
                <a:srgbClr val="CB0101"/>
              </a:solidFill>
              <a:latin typeface="宋体" panose="02010600030101010101" pitchFamily="2" charset="-122"/>
              <a:ea typeface="宋体" panose="02010600030101010101" pitchFamily="2" charset="-122"/>
              <a:sym typeface="Symbol" panose="05050102010706020507" pitchFamily="18" charset="2"/>
            </a:endParaRPr>
          </a:p>
        </p:txBody>
      </p:sp>
      <p:sp>
        <p:nvSpPr>
          <p:cNvPr id="128016" name="Rectangle 16"/>
          <p:cNvSpPr/>
          <p:nvPr/>
        </p:nvSpPr>
        <p:spPr>
          <a:xfrm>
            <a:off x="684213" y="3548063"/>
            <a:ext cx="1295400" cy="457200"/>
          </a:xfrm>
          <a:prstGeom prst="rect">
            <a:avLst/>
          </a:prstGeom>
          <a:noFill/>
          <a:ln w="28575">
            <a:noFill/>
          </a:ln>
        </p:spPr>
        <p:txBody>
          <a:bodyPr anchor="ctr" anchorCtr="0">
            <a:spAutoFit/>
          </a:bodyPr>
          <a:p>
            <a:pPr>
              <a:spcBef>
                <a:spcPct val="0"/>
              </a:spcBef>
            </a:pPr>
            <a:r>
              <a:rPr lang="en-US" altLang="zh-CN" sz="2400" dirty="0">
                <a:solidFill>
                  <a:srgbClr val="CB0101"/>
                </a:solidFill>
                <a:latin typeface="宋体" panose="02010600030101010101" pitchFamily="2" charset="-122"/>
                <a:ea typeface="宋体" panose="02010600030101010101" pitchFamily="2" charset="-122"/>
                <a:sym typeface="Symbol" panose="05050102010706020507" pitchFamily="18" charset="2"/>
              </a:rPr>
              <a:t></a:t>
            </a:r>
            <a:r>
              <a:rPr lang="en-US" altLang="zh-CN" sz="2400" dirty="0">
                <a:solidFill>
                  <a:srgbClr val="CB0101"/>
                </a:solidFill>
                <a:latin typeface="宋体" panose="02010600030101010101" pitchFamily="2" charset="-122"/>
                <a:ea typeface="宋体" panose="02010600030101010101" pitchFamily="2" charset="-122"/>
              </a:rPr>
              <a:t>  </a:t>
            </a:r>
            <a:r>
              <a:rPr lang="en-US" altLang="zh-CN" sz="2400" dirty="0">
                <a:solidFill>
                  <a:srgbClr val="CB0101"/>
                </a:solidFill>
                <a:latin typeface="宋体" panose="02010600030101010101" pitchFamily="2" charset="-122"/>
                <a:ea typeface="宋体" panose="02010600030101010101" pitchFamily="2" charset="-122"/>
                <a:sym typeface="Symbol" panose="05050102010706020507" pitchFamily="18" charset="2"/>
              </a:rPr>
              <a:t>F</a:t>
            </a:r>
            <a:r>
              <a:rPr lang="en-US" altLang="zh-CN" sz="2400" baseline="-25000" dirty="0">
                <a:solidFill>
                  <a:srgbClr val="CB0101"/>
                </a:solidFill>
                <a:latin typeface="宋体" panose="02010600030101010101" pitchFamily="2" charset="-122"/>
                <a:ea typeface="宋体" panose="02010600030101010101" pitchFamily="2" charset="-122"/>
                <a:sym typeface="Symbol" panose="05050102010706020507" pitchFamily="18" charset="2"/>
              </a:rPr>
              <a:t>CP</a:t>
            </a:r>
            <a:r>
              <a:rPr lang="en-US" altLang="zh-CN" sz="2400" dirty="0">
                <a:solidFill>
                  <a:srgbClr val="CB0101"/>
                </a:solidFill>
                <a:latin typeface="宋体" panose="02010600030101010101" pitchFamily="2" charset="-122"/>
                <a:ea typeface="宋体" panose="02010600030101010101" pitchFamily="2" charset="-122"/>
                <a:sym typeface="Symbol" panose="05050102010706020507" pitchFamily="18" charset="2"/>
              </a:rPr>
              <a:t> </a:t>
            </a:r>
            <a:endParaRPr lang="en-US" altLang="zh-CN" sz="2400" dirty="0">
              <a:solidFill>
                <a:srgbClr val="CB0101"/>
              </a:solidFill>
              <a:latin typeface="宋体" panose="02010600030101010101" pitchFamily="2" charset="-122"/>
              <a:ea typeface="宋体" panose="02010600030101010101" pitchFamily="2" charset="-122"/>
              <a:sym typeface="Symbol" panose="05050102010706020507" pitchFamily="18" charset="2"/>
            </a:endParaRPr>
          </a:p>
        </p:txBody>
      </p:sp>
      <p:sp>
        <p:nvSpPr>
          <p:cNvPr id="128017" name="Rectangle 17"/>
          <p:cNvSpPr/>
          <p:nvPr/>
        </p:nvSpPr>
        <p:spPr>
          <a:xfrm>
            <a:off x="684213" y="3979863"/>
            <a:ext cx="1295400" cy="457200"/>
          </a:xfrm>
          <a:prstGeom prst="rect">
            <a:avLst/>
          </a:prstGeom>
          <a:noFill/>
          <a:ln w="28575">
            <a:noFill/>
          </a:ln>
        </p:spPr>
        <p:txBody>
          <a:bodyPr anchor="ctr" anchorCtr="0">
            <a:spAutoFit/>
          </a:bodyPr>
          <a:p>
            <a:pPr>
              <a:spcBef>
                <a:spcPct val="0"/>
              </a:spcBef>
            </a:pPr>
            <a:r>
              <a:rPr lang="en-US" altLang="zh-CN" sz="2400" dirty="0">
                <a:solidFill>
                  <a:srgbClr val="CB0101"/>
                </a:solidFill>
                <a:latin typeface="宋体" panose="02010600030101010101" pitchFamily="2" charset="-122"/>
                <a:ea typeface="宋体" panose="02010600030101010101" pitchFamily="2" charset="-122"/>
                <a:sym typeface="Symbol" panose="05050102010706020507" pitchFamily="18" charset="2"/>
              </a:rPr>
              <a:t></a:t>
            </a:r>
            <a:r>
              <a:rPr lang="en-US" altLang="zh-CN" sz="2400" dirty="0">
                <a:solidFill>
                  <a:srgbClr val="CB0101"/>
                </a:solidFill>
                <a:latin typeface="宋体" panose="02010600030101010101" pitchFamily="2" charset="-122"/>
                <a:ea typeface="宋体" panose="02010600030101010101" pitchFamily="2" charset="-122"/>
              </a:rPr>
              <a:t>  </a:t>
            </a:r>
            <a:r>
              <a:rPr lang="en-US" altLang="zh-CN" sz="2400" dirty="0">
                <a:solidFill>
                  <a:srgbClr val="CB0101"/>
                </a:solidFill>
                <a:latin typeface="宋体" panose="02010600030101010101" pitchFamily="2" charset="-122"/>
                <a:ea typeface="宋体" panose="02010600030101010101" pitchFamily="2" charset="-122"/>
                <a:sym typeface="Symbol" panose="05050102010706020507" pitchFamily="18" charset="2"/>
              </a:rPr>
              <a:t>F</a:t>
            </a:r>
            <a:r>
              <a:rPr lang="en-US" altLang="zh-CN" sz="2400" baseline="-25000" dirty="0">
                <a:solidFill>
                  <a:srgbClr val="CB0101"/>
                </a:solidFill>
                <a:latin typeface="宋体" panose="02010600030101010101" pitchFamily="2" charset="-122"/>
                <a:ea typeface="宋体" panose="02010600030101010101" pitchFamily="2" charset="-122"/>
                <a:sym typeface="Symbol" panose="05050102010706020507" pitchFamily="18" charset="2"/>
              </a:rPr>
              <a:t>PC</a:t>
            </a:r>
            <a:endParaRPr lang="en-US" altLang="zh-CN" sz="2400" baseline="-25000" dirty="0">
              <a:solidFill>
                <a:srgbClr val="CB0101"/>
              </a:solidFill>
              <a:latin typeface="宋体" panose="02010600030101010101" pitchFamily="2" charset="-122"/>
              <a:ea typeface="宋体" panose="02010600030101010101" pitchFamily="2" charset="-122"/>
              <a:sym typeface="Symbol" panose="05050102010706020507" pitchFamily="18" charset="2"/>
            </a:endParaRPr>
          </a:p>
        </p:txBody>
      </p:sp>
      <p:sp>
        <p:nvSpPr>
          <p:cNvPr id="128018" name="Rectangle 18"/>
          <p:cNvSpPr/>
          <p:nvPr/>
        </p:nvSpPr>
        <p:spPr>
          <a:xfrm>
            <a:off x="1979613" y="2781300"/>
            <a:ext cx="3402012" cy="457200"/>
          </a:xfrm>
          <a:prstGeom prst="rect">
            <a:avLst/>
          </a:prstGeom>
          <a:noFill/>
          <a:ln w="28575">
            <a:noFill/>
          </a:ln>
        </p:spPr>
        <p:txBody>
          <a:bodyPr wrap="none" anchor="ctr" anchorCtr="0">
            <a:spAutoFit/>
          </a:bodyPr>
          <a:p>
            <a:pPr>
              <a:spcBef>
                <a:spcPct val="0"/>
              </a:spcBef>
            </a:pPr>
            <a:r>
              <a:rPr lang="zh-CN" altLang="en-US" sz="2400" dirty="0">
                <a:solidFill>
                  <a:srgbClr val="3333FF"/>
                </a:solidFill>
                <a:latin typeface="宋体" panose="02010600030101010101" pitchFamily="2" charset="-122"/>
                <a:ea typeface="宋体" panose="02010600030101010101" pitchFamily="2" charset="-122"/>
              </a:rPr>
              <a:t>寄存器的输出控制字段 </a:t>
            </a:r>
            <a:endParaRPr lang="zh-CN" altLang="en-US" sz="2400" dirty="0">
              <a:solidFill>
                <a:srgbClr val="3333FF"/>
              </a:solidFill>
              <a:latin typeface="宋体" panose="02010600030101010101" pitchFamily="2" charset="-122"/>
              <a:ea typeface="宋体" panose="02010600030101010101" pitchFamily="2" charset="-122"/>
            </a:endParaRPr>
          </a:p>
        </p:txBody>
      </p:sp>
      <p:sp>
        <p:nvSpPr>
          <p:cNvPr id="128019" name="Rectangle 19"/>
          <p:cNvSpPr/>
          <p:nvPr/>
        </p:nvSpPr>
        <p:spPr>
          <a:xfrm>
            <a:off x="1962150" y="3141663"/>
            <a:ext cx="4170363" cy="457200"/>
          </a:xfrm>
          <a:prstGeom prst="rect">
            <a:avLst/>
          </a:prstGeom>
          <a:noFill/>
          <a:ln w="28575">
            <a:noFill/>
          </a:ln>
        </p:spPr>
        <p:txBody>
          <a:bodyPr wrap="none" anchor="ctr" anchorCtr="0">
            <a:spAutoFit/>
          </a:bodyPr>
          <a:p>
            <a:pPr>
              <a:spcBef>
                <a:spcPct val="0"/>
              </a:spcBef>
            </a:pPr>
            <a:r>
              <a:rPr lang="en-US" altLang="zh-CN" sz="2400" dirty="0">
                <a:solidFill>
                  <a:srgbClr val="3333FF"/>
                </a:solidFill>
                <a:latin typeface="宋体" panose="02010600030101010101" pitchFamily="2" charset="-122"/>
                <a:ea typeface="宋体" panose="02010600030101010101" pitchFamily="2" charset="-122"/>
              </a:rPr>
              <a:t>ALU</a:t>
            </a:r>
            <a:r>
              <a:rPr lang="zh-CN" altLang="en-US" sz="2400" dirty="0">
                <a:solidFill>
                  <a:srgbClr val="3333FF"/>
                </a:solidFill>
                <a:latin typeface="宋体" panose="02010600030101010101" pitchFamily="2" charset="-122"/>
                <a:ea typeface="宋体" panose="02010600030101010101" pitchFamily="2" charset="-122"/>
              </a:rPr>
              <a:t>的操作与</a:t>
            </a:r>
            <a:r>
              <a:rPr lang="en-US" altLang="zh-CN" sz="2400" dirty="0">
                <a:solidFill>
                  <a:srgbClr val="3333FF"/>
                </a:solidFill>
                <a:latin typeface="宋体" panose="02010600030101010101" pitchFamily="2" charset="-122"/>
                <a:ea typeface="宋体" panose="02010600030101010101" pitchFamily="2" charset="-122"/>
              </a:rPr>
              <a:t>Z</a:t>
            </a:r>
            <a:r>
              <a:rPr lang="zh-CN" altLang="en-US" sz="2400" dirty="0">
                <a:solidFill>
                  <a:srgbClr val="3333FF"/>
                </a:solidFill>
                <a:latin typeface="宋体" panose="02010600030101010101" pitchFamily="2" charset="-122"/>
                <a:ea typeface="宋体" panose="02010600030101010101" pitchFamily="2" charset="-122"/>
              </a:rPr>
              <a:t>的移位控制字段</a:t>
            </a:r>
            <a:endParaRPr lang="zh-CN" altLang="en-US" sz="2400" dirty="0">
              <a:solidFill>
                <a:srgbClr val="3333FF"/>
              </a:solidFill>
              <a:latin typeface="宋体" panose="02010600030101010101" pitchFamily="2" charset="-122"/>
              <a:ea typeface="宋体" panose="02010600030101010101" pitchFamily="2" charset="-122"/>
            </a:endParaRPr>
          </a:p>
        </p:txBody>
      </p:sp>
      <p:sp>
        <p:nvSpPr>
          <p:cNvPr id="128020" name="Rectangle 20"/>
          <p:cNvSpPr/>
          <p:nvPr/>
        </p:nvSpPr>
        <p:spPr>
          <a:xfrm>
            <a:off x="1979613" y="3548063"/>
            <a:ext cx="3860800" cy="457200"/>
          </a:xfrm>
          <a:prstGeom prst="rect">
            <a:avLst/>
          </a:prstGeom>
          <a:noFill/>
          <a:ln w="28575">
            <a:noFill/>
          </a:ln>
        </p:spPr>
        <p:txBody>
          <a:bodyPr wrap="none" anchor="ctr" anchorCtr="0">
            <a:spAutoFit/>
          </a:bodyPr>
          <a:p>
            <a:pPr>
              <a:spcBef>
                <a:spcPct val="0"/>
              </a:spcBef>
            </a:pPr>
            <a:r>
              <a:rPr lang="en-US" altLang="en-US" sz="2400" dirty="0">
                <a:solidFill>
                  <a:srgbClr val="3333FF"/>
                </a:solidFill>
                <a:latin typeface="宋体" panose="02010600030101010101" pitchFamily="2" charset="-122"/>
                <a:ea typeface="宋体" panose="02010600030101010101" pitchFamily="2" charset="-122"/>
              </a:rPr>
              <a:t>寄存器的同步打入控制字段</a:t>
            </a:r>
            <a:endParaRPr lang="zh-CN" altLang="en-US" sz="2400" dirty="0">
              <a:solidFill>
                <a:srgbClr val="3333FF"/>
              </a:solidFill>
              <a:latin typeface="宋体" panose="02010600030101010101" pitchFamily="2" charset="-122"/>
              <a:ea typeface="宋体" panose="02010600030101010101" pitchFamily="2" charset="-122"/>
            </a:endParaRPr>
          </a:p>
        </p:txBody>
      </p:sp>
      <p:sp>
        <p:nvSpPr>
          <p:cNvPr id="128021" name="Rectangle 21"/>
          <p:cNvSpPr/>
          <p:nvPr/>
        </p:nvSpPr>
        <p:spPr>
          <a:xfrm>
            <a:off x="1979613" y="3979863"/>
            <a:ext cx="2636837" cy="457200"/>
          </a:xfrm>
          <a:prstGeom prst="rect">
            <a:avLst/>
          </a:prstGeom>
          <a:noFill/>
          <a:ln w="28575">
            <a:noFill/>
          </a:ln>
        </p:spPr>
        <p:txBody>
          <a:bodyPr wrap="none" anchor="ctr" anchorCtr="0">
            <a:spAutoFit/>
          </a:bodyPr>
          <a:p>
            <a:pPr>
              <a:spcBef>
                <a:spcPct val="0"/>
              </a:spcBef>
            </a:pPr>
            <a:r>
              <a:rPr lang="en-US" altLang="en-US" sz="2400" dirty="0">
                <a:solidFill>
                  <a:srgbClr val="3333FF"/>
                </a:solidFill>
                <a:latin typeface="宋体" panose="02010600030101010101" pitchFamily="2" charset="-122"/>
                <a:ea typeface="宋体" panose="02010600030101010101" pitchFamily="2" charset="-122"/>
              </a:rPr>
              <a:t>PC的操作控制字段</a:t>
            </a:r>
            <a:endParaRPr lang="zh-CN" altLang="en-US" sz="2400" dirty="0">
              <a:solidFill>
                <a:srgbClr val="3333FF"/>
              </a:solidFill>
              <a:latin typeface="宋体" panose="02010600030101010101" pitchFamily="2" charset="-122"/>
              <a:ea typeface="宋体" panose="02010600030101010101" pitchFamily="2" charset="-122"/>
            </a:endParaRPr>
          </a:p>
        </p:txBody>
      </p:sp>
      <p:sp>
        <p:nvSpPr>
          <p:cNvPr id="128022" name="Rectangle 22"/>
          <p:cNvSpPr/>
          <p:nvPr/>
        </p:nvSpPr>
        <p:spPr>
          <a:xfrm>
            <a:off x="179388" y="4365625"/>
            <a:ext cx="3221037" cy="519113"/>
          </a:xfrm>
          <a:prstGeom prst="rect">
            <a:avLst/>
          </a:prstGeom>
          <a:noFill/>
          <a:ln w="28575">
            <a:noFill/>
          </a:ln>
        </p:spPr>
        <p:txBody>
          <a:bodyPr wrap="none" anchor="ctr" anchorCtr="0">
            <a:spAutoFit/>
          </a:bodyPr>
          <a:p>
            <a:pPr>
              <a:spcBef>
                <a:spcPct val="0"/>
              </a:spcBef>
            </a:pP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2</a:t>
            </a:r>
            <a:r>
              <a:rPr lang="zh-CN" altLang="en-US" sz="2800" dirty="0">
                <a:latin typeface="宋体" panose="02010600030101010101" pitchFamily="2" charset="-122"/>
                <a:ea typeface="宋体" panose="02010600030101010101" pitchFamily="2" charset="-122"/>
              </a:rPr>
              <a:t>）访存控制字段</a:t>
            </a:r>
            <a:endParaRPr lang="zh-CN" altLang="en-US" sz="2800" dirty="0">
              <a:latin typeface="宋体" panose="02010600030101010101" pitchFamily="2" charset="-122"/>
              <a:ea typeface="宋体" panose="02010600030101010101" pitchFamily="2" charset="-122"/>
            </a:endParaRPr>
          </a:p>
        </p:txBody>
      </p:sp>
      <p:sp>
        <p:nvSpPr>
          <p:cNvPr id="128023" name="Rectangle 23"/>
          <p:cNvSpPr/>
          <p:nvPr/>
        </p:nvSpPr>
        <p:spPr>
          <a:xfrm>
            <a:off x="684213" y="4797425"/>
            <a:ext cx="1439862" cy="457200"/>
          </a:xfrm>
          <a:prstGeom prst="rect">
            <a:avLst/>
          </a:prstGeom>
          <a:noFill/>
          <a:ln w="28575">
            <a:noFill/>
          </a:ln>
        </p:spPr>
        <p:txBody>
          <a:bodyPr anchor="ctr" anchorCtr="0">
            <a:spAutoFit/>
          </a:bodyPr>
          <a:p>
            <a:pPr>
              <a:spcBef>
                <a:spcPct val="0"/>
              </a:spcBef>
            </a:pPr>
            <a:r>
              <a:rPr lang="zh-CN" altLang="zh-CN" sz="2400" dirty="0">
                <a:solidFill>
                  <a:srgbClr val="CB0101"/>
                </a:solidFill>
                <a:latin typeface="宋体" panose="02010600030101010101" pitchFamily="2" charset="-122"/>
                <a:ea typeface="宋体" panose="02010600030101010101" pitchFamily="2" charset="-122"/>
                <a:sym typeface="Symbol" panose="05050102010706020507" pitchFamily="18" charset="2"/>
              </a:rPr>
              <a:t>•  F</a:t>
            </a:r>
            <a:r>
              <a:rPr lang="zh-CN" altLang="zh-CN" sz="2400" baseline="-25000" dirty="0">
                <a:solidFill>
                  <a:srgbClr val="CB0101"/>
                </a:solidFill>
                <a:latin typeface="宋体" panose="02010600030101010101" pitchFamily="2" charset="-122"/>
                <a:ea typeface="宋体" panose="02010600030101010101" pitchFamily="2" charset="-122"/>
                <a:sym typeface="Symbol" panose="05050102010706020507" pitchFamily="18" charset="2"/>
              </a:rPr>
              <a:t>EMA</a:t>
            </a:r>
            <a:r>
              <a:rPr lang="en-US" altLang="zh-CN" sz="2400" baseline="-25000" dirty="0">
                <a:solidFill>
                  <a:srgbClr val="CB0101"/>
                </a:solidFill>
                <a:latin typeface="宋体" panose="02010600030101010101" pitchFamily="2" charset="-122"/>
                <a:ea typeface="宋体" panose="02010600030101010101" pitchFamily="2" charset="-122"/>
                <a:sym typeface="Symbol" panose="05050102010706020507" pitchFamily="18" charset="2"/>
              </a:rPr>
              <a:t>R</a:t>
            </a:r>
            <a:endParaRPr lang="en-US" altLang="zh-CN" sz="2400" dirty="0">
              <a:solidFill>
                <a:srgbClr val="CB0101"/>
              </a:solidFill>
              <a:latin typeface="宋体" panose="02010600030101010101" pitchFamily="2" charset="-122"/>
              <a:ea typeface="宋体" panose="02010600030101010101" pitchFamily="2" charset="-122"/>
              <a:sym typeface="Symbol" panose="05050102010706020507" pitchFamily="18" charset="2"/>
            </a:endParaRPr>
          </a:p>
        </p:txBody>
      </p:sp>
      <p:sp>
        <p:nvSpPr>
          <p:cNvPr id="128024" name="Rectangle 24"/>
          <p:cNvSpPr/>
          <p:nvPr/>
        </p:nvSpPr>
        <p:spPr>
          <a:xfrm>
            <a:off x="684213" y="5300663"/>
            <a:ext cx="1439862" cy="457200"/>
          </a:xfrm>
          <a:prstGeom prst="rect">
            <a:avLst/>
          </a:prstGeom>
          <a:noFill/>
          <a:ln w="28575">
            <a:noFill/>
          </a:ln>
        </p:spPr>
        <p:txBody>
          <a:bodyPr anchor="ctr" anchorCtr="0">
            <a:spAutoFit/>
          </a:bodyPr>
          <a:p>
            <a:pPr>
              <a:spcBef>
                <a:spcPct val="0"/>
              </a:spcBef>
            </a:pPr>
            <a:r>
              <a:rPr lang="zh-CN" altLang="zh-CN" sz="2400" dirty="0">
                <a:solidFill>
                  <a:srgbClr val="CB0101"/>
                </a:solidFill>
                <a:latin typeface="宋体" panose="02010600030101010101" pitchFamily="2" charset="-122"/>
                <a:ea typeface="宋体" panose="02010600030101010101" pitchFamily="2" charset="-122"/>
                <a:sym typeface="Symbol" panose="05050102010706020507" pitchFamily="18" charset="2"/>
              </a:rPr>
              <a:t>•  F</a:t>
            </a:r>
            <a:r>
              <a:rPr lang="en-US" altLang="zh-CN" sz="2400" baseline="-25000" dirty="0">
                <a:solidFill>
                  <a:srgbClr val="CB0101"/>
                </a:solidFill>
                <a:latin typeface="宋体" panose="02010600030101010101" pitchFamily="2" charset="-122"/>
                <a:ea typeface="宋体" panose="02010600030101010101" pitchFamily="2" charset="-122"/>
                <a:sym typeface="Symbol" panose="05050102010706020507" pitchFamily="18" charset="2"/>
              </a:rPr>
              <a:t>R/</a:t>
            </a:r>
            <a:r>
              <a:rPr lang="zh-CN" altLang="zh-CN" sz="2400" baseline="-25000" dirty="0">
                <a:solidFill>
                  <a:srgbClr val="CB0101"/>
                </a:solidFill>
                <a:latin typeface="宋体" panose="02010600030101010101" pitchFamily="2" charset="-122"/>
                <a:ea typeface="宋体" panose="02010600030101010101" pitchFamily="2" charset="-122"/>
                <a:sym typeface="Symbol" panose="05050102010706020507" pitchFamily="18" charset="2"/>
              </a:rPr>
              <a:t>W</a:t>
            </a:r>
            <a:endParaRPr lang="en-US" altLang="zh-CN" sz="2400" baseline="-25000" dirty="0">
              <a:solidFill>
                <a:srgbClr val="CB0101"/>
              </a:solidFill>
              <a:latin typeface="宋体" panose="02010600030101010101" pitchFamily="2" charset="-122"/>
              <a:ea typeface="宋体" panose="02010600030101010101" pitchFamily="2" charset="-122"/>
              <a:sym typeface="Symbol" panose="05050102010706020507" pitchFamily="18" charset="2"/>
            </a:endParaRPr>
          </a:p>
        </p:txBody>
      </p:sp>
      <p:sp>
        <p:nvSpPr>
          <p:cNvPr id="128025" name="Rectangle 25"/>
          <p:cNvSpPr/>
          <p:nvPr/>
        </p:nvSpPr>
        <p:spPr>
          <a:xfrm>
            <a:off x="198438" y="5789613"/>
            <a:ext cx="3221037" cy="519112"/>
          </a:xfrm>
          <a:prstGeom prst="rect">
            <a:avLst/>
          </a:prstGeom>
          <a:noFill/>
          <a:ln w="28575">
            <a:noFill/>
          </a:ln>
        </p:spPr>
        <p:txBody>
          <a:bodyPr wrap="none" anchor="ctr" anchorCtr="0">
            <a:spAutoFit/>
          </a:bodyPr>
          <a:p>
            <a:pPr>
              <a:spcBef>
                <a:spcPct val="0"/>
              </a:spcBef>
            </a:pP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3</a:t>
            </a:r>
            <a:r>
              <a:rPr lang="zh-CN" altLang="en-US" sz="2800" dirty="0">
                <a:latin typeface="宋体" panose="02010600030101010101" pitchFamily="2" charset="-122"/>
                <a:ea typeface="宋体" panose="02010600030101010101" pitchFamily="2" charset="-122"/>
              </a:rPr>
              <a:t>）辅助控制字段</a:t>
            </a:r>
            <a:endParaRPr lang="zh-CN" altLang="en-US" sz="2800" dirty="0">
              <a:latin typeface="宋体" panose="02010600030101010101" pitchFamily="2" charset="-122"/>
              <a:ea typeface="宋体" panose="02010600030101010101" pitchFamily="2" charset="-122"/>
            </a:endParaRPr>
          </a:p>
        </p:txBody>
      </p:sp>
      <p:sp>
        <p:nvSpPr>
          <p:cNvPr id="128026" name="Rectangle 26"/>
          <p:cNvSpPr/>
          <p:nvPr/>
        </p:nvSpPr>
        <p:spPr>
          <a:xfrm>
            <a:off x="684213" y="6356350"/>
            <a:ext cx="1439862" cy="457200"/>
          </a:xfrm>
          <a:prstGeom prst="rect">
            <a:avLst/>
          </a:prstGeom>
          <a:noFill/>
          <a:ln w="28575">
            <a:noFill/>
          </a:ln>
        </p:spPr>
        <p:txBody>
          <a:bodyPr anchor="ctr" anchorCtr="0">
            <a:spAutoFit/>
          </a:bodyPr>
          <a:p>
            <a:pPr>
              <a:spcBef>
                <a:spcPct val="0"/>
              </a:spcBef>
            </a:pPr>
            <a:r>
              <a:rPr lang="zh-CN" altLang="zh-CN" sz="2400" dirty="0">
                <a:solidFill>
                  <a:srgbClr val="CB0101"/>
                </a:solidFill>
                <a:latin typeface="宋体" panose="02010600030101010101" pitchFamily="2" charset="-122"/>
                <a:ea typeface="宋体" panose="02010600030101010101" pitchFamily="2" charset="-122"/>
                <a:sym typeface="Symbol" panose="05050102010706020507" pitchFamily="18" charset="2"/>
              </a:rPr>
              <a:t>•  F</a:t>
            </a:r>
            <a:r>
              <a:rPr lang="zh-CN" altLang="zh-CN" sz="2400" baseline="-25000" dirty="0">
                <a:solidFill>
                  <a:srgbClr val="CB0101"/>
                </a:solidFill>
                <a:latin typeface="宋体" panose="02010600030101010101" pitchFamily="2" charset="-122"/>
                <a:ea typeface="宋体" panose="02010600030101010101" pitchFamily="2" charset="-122"/>
                <a:sym typeface="Symbol" panose="05050102010706020507" pitchFamily="18" charset="2"/>
              </a:rPr>
              <a:t>ST</a:t>
            </a:r>
            <a:endParaRPr lang="en-US" altLang="zh-CN" sz="2400" baseline="-25000" dirty="0">
              <a:solidFill>
                <a:srgbClr val="CB0101"/>
              </a:solidFill>
              <a:latin typeface="宋体" panose="02010600030101010101" pitchFamily="2" charset="-122"/>
              <a:ea typeface="宋体" panose="02010600030101010101" pitchFamily="2" charset="-122"/>
              <a:sym typeface="Symbol" panose="05050102010706020507" pitchFamily="18" charset="2"/>
            </a:endParaRPr>
          </a:p>
        </p:txBody>
      </p:sp>
      <p:sp>
        <p:nvSpPr>
          <p:cNvPr id="128027" name="Rectangle 27"/>
          <p:cNvSpPr/>
          <p:nvPr/>
        </p:nvSpPr>
        <p:spPr>
          <a:xfrm>
            <a:off x="1979613" y="4797425"/>
            <a:ext cx="2790825" cy="457200"/>
          </a:xfrm>
          <a:prstGeom prst="rect">
            <a:avLst/>
          </a:prstGeom>
          <a:noFill/>
          <a:ln w="28575">
            <a:noFill/>
          </a:ln>
        </p:spPr>
        <p:txBody>
          <a:bodyPr wrap="none" anchor="ctr" anchorCtr="0">
            <a:spAutoFit/>
          </a:bodyPr>
          <a:p>
            <a:pPr>
              <a:spcBef>
                <a:spcPct val="0"/>
              </a:spcBef>
            </a:pPr>
            <a:r>
              <a:rPr lang="en-US" altLang="en-US" sz="2400" dirty="0">
                <a:solidFill>
                  <a:srgbClr val="3333FF"/>
                </a:solidFill>
                <a:latin typeface="宋体" panose="02010600030101010101" pitchFamily="2" charset="-122"/>
                <a:ea typeface="宋体" panose="02010600030101010101" pitchFamily="2" charset="-122"/>
              </a:rPr>
              <a:t>MAR输出控制字段。</a:t>
            </a:r>
            <a:endParaRPr lang="zh-CN" altLang="en-US" sz="2400" dirty="0">
              <a:solidFill>
                <a:srgbClr val="3333FF"/>
              </a:solidFill>
              <a:latin typeface="宋体" panose="02010600030101010101" pitchFamily="2" charset="-122"/>
              <a:ea typeface="宋体" panose="02010600030101010101" pitchFamily="2" charset="-122"/>
            </a:endParaRPr>
          </a:p>
        </p:txBody>
      </p:sp>
      <p:sp>
        <p:nvSpPr>
          <p:cNvPr id="128028" name="Rectangle 28"/>
          <p:cNvSpPr/>
          <p:nvPr/>
        </p:nvSpPr>
        <p:spPr>
          <a:xfrm>
            <a:off x="1885950" y="5281613"/>
            <a:ext cx="4322763" cy="457200"/>
          </a:xfrm>
          <a:prstGeom prst="rect">
            <a:avLst/>
          </a:prstGeom>
          <a:noFill/>
          <a:ln w="28575">
            <a:noFill/>
          </a:ln>
        </p:spPr>
        <p:txBody>
          <a:bodyPr wrap="none" anchor="ctr" anchorCtr="0">
            <a:spAutoFit/>
          </a:bodyPr>
          <a:p>
            <a:pPr>
              <a:spcBef>
                <a:spcPct val="0"/>
              </a:spcBef>
            </a:pPr>
            <a:r>
              <a:rPr lang="en-US" altLang="en-US" sz="2400" dirty="0">
                <a:solidFill>
                  <a:srgbClr val="3333FF"/>
                </a:solidFill>
                <a:latin typeface="宋体" panose="02010600030101010101" pitchFamily="2" charset="-122"/>
                <a:ea typeface="宋体" panose="02010600030101010101" pitchFamily="2" charset="-122"/>
              </a:rPr>
              <a:t>主存读写与MDR操作控制字段。</a:t>
            </a:r>
            <a:endParaRPr lang="zh-CN" altLang="en-US" sz="2400" dirty="0">
              <a:solidFill>
                <a:srgbClr val="3333FF"/>
              </a:solidFill>
              <a:latin typeface="宋体" panose="02010600030101010101" pitchFamily="2" charset="-122"/>
              <a:ea typeface="宋体" panose="02010600030101010101" pitchFamily="2" charset="-122"/>
            </a:endParaRPr>
          </a:p>
        </p:txBody>
      </p:sp>
      <p:sp>
        <p:nvSpPr>
          <p:cNvPr id="128029" name="Rectangle 29"/>
          <p:cNvSpPr/>
          <p:nvPr/>
        </p:nvSpPr>
        <p:spPr>
          <a:xfrm>
            <a:off x="1835150" y="6356350"/>
            <a:ext cx="2635250" cy="457200"/>
          </a:xfrm>
          <a:prstGeom prst="rect">
            <a:avLst/>
          </a:prstGeom>
          <a:noFill/>
          <a:ln w="28575">
            <a:noFill/>
          </a:ln>
        </p:spPr>
        <p:txBody>
          <a:bodyPr wrap="none" anchor="ctr" anchorCtr="0">
            <a:spAutoFit/>
          </a:bodyPr>
          <a:p>
            <a:pPr>
              <a:spcBef>
                <a:spcPct val="0"/>
              </a:spcBef>
            </a:pPr>
            <a:r>
              <a:rPr lang="zh-CN" altLang="en-US" sz="2400" dirty="0">
                <a:solidFill>
                  <a:srgbClr val="3333FF"/>
                </a:solidFill>
                <a:latin typeface="宋体" panose="02010600030101010101" pitchFamily="2" charset="-122"/>
                <a:ea typeface="宋体" panose="02010600030101010101" pitchFamily="2" charset="-122"/>
              </a:rPr>
              <a:t>辅助操作控制字段</a:t>
            </a:r>
            <a:endParaRPr lang="zh-CN" altLang="en-US" sz="2400" dirty="0">
              <a:solidFill>
                <a:srgbClr val="3333FF"/>
              </a:solidFill>
              <a:latin typeface="宋体" panose="02010600030101010101" pitchFamily="2" charset="-122"/>
              <a:ea typeface="宋体" panose="02010600030101010101" pitchFamily="2" charset="-122"/>
            </a:endParaRPr>
          </a:p>
        </p:txBody>
      </p:sp>
      <p:sp>
        <p:nvSpPr>
          <p:cNvPr id="128030" name="AutoShape 30"/>
          <p:cNvSpPr/>
          <p:nvPr/>
        </p:nvSpPr>
        <p:spPr>
          <a:xfrm>
            <a:off x="6659563" y="3284538"/>
            <a:ext cx="2233612" cy="2881312"/>
          </a:xfrm>
          <a:prstGeom prst="wedgeRectCallout">
            <a:avLst>
              <a:gd name="adj1" fmla="val 26477"/>
              <a:gd name="adj2" fmla="val -86694"/>
            </a:avLst>
          </a:prstGeom>
          <a:solidFill>
            <a:srgbClr val="FFFF00"/>
          </a:solidFill>
          <a:ln w="28575" cap="flat" cmpd="sng">
            <a:solidFill>
              <a:srgbClr val="000000"/>
            </a:solidFill>
            <a:prstDash val="solid"/>
            <a:miter/>
            <a:headEnd type="none" w="med" len="med"/>
            <a:tailEnd type="none" w="med" len="med"/>
          </a:ln>
        </p:spPr>
        <p:txBody>
          <a:bodyPr anchor="t" anchorCtr="0"/>
          <a:p>
            <a:pPr>
              <a:lnSpc>
                <a:spcPct val="90000"/>
              </a:lnSpc>
              <a:spcBef>
                <a:spcPct val="0"/>
              </a:spcBef>
            </a:pP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4</a:t>
            </a:r>
            <a:r>
              <a:rPr lang="zh-CN" altLang="en-US" sz="2800" dirty="0">
                <a:latin typeface="宋体" panose="02010600030101010101" pitchFamily="2" charset="-122"/>
                <a:ea typeface="宋体" panose="02010600030101010101" pitchFamily="2" charset="-122"/>
              </a:rPr>
              <a:t>）顺序控制字段</a:t>
            </a:r>
            <a:endParaRPr lang="zh-CN" altLang="en-US" sz="2800" dirty="0">
              <a:solidFill>
                <a:srgbClr val="CB0101"/>
              </a:solidFill>
              <a:latin typeface="宋体" panose="02010600030101010101" pitchFamily="2" charset="-122"/>
              <a:ea typeface="宋体" panose="02010600030101010101" pitchFamily="2" charset="-122"/>
            </a:endParaRPr>
          </a:p>
          <a:p>
            <a:pPr>
              <a:lnSpc>
                <a:spcPct val="90000"/>
              </a:lnSpc>
              <a:spcBef>
                <a:spcPct val="0"/>
              </a:spcBef>
              <a:buFont typeface="Symbol" panose="05050102010706020507" pitchFamily="18" charset="2"/>
              <a:buChar char="·"/>
            </a:pPr>
            <a:r>
              <a:rPr lang="en-US" altLang="zh-CN" sz="2400" dirty="0">
                <a:solidFill>
                  <a:srgbClr val="CB0101"/>
                </a:solidFill>
                <a:latin typeface="宋体" panose="02010600030101010101" pitchFamily="2" charset="-122"/>
                <a:ea typeface="宋体" panose="02010600030101010101" pitchFamily="2" charset="-122"/>
              </a:rPr>
              <a:t>JC</a:t>
            </a:r>
            <a:r>
              <a:rPr lang="en-US" altLang="zh-CN" sz="3200" dirty="0">
                <a:latin typeface="Arial" panose="020B0604020202020204" pitchFamily="34" charset="0"/>
                <a:ea typeface="黑体" panose="02010609060101010101" pitchFamily="49" charset="-122"/>
              </a:rPr>
              <a:t> </a:t>
            </a:r>
            <a:endParaRPr lang="en-US" altLang="zh-CN" sz="3200" dirty="0">
              <a:latin typeface="Arial" panose="020B0604020202020204" pitchFamily="34" charset="0"/>
              <a:ea typeface="黑体" panose="02010609060101010101" pitchFamily="49" charset="-122"/>
            </a:endParaRPr>
          </a:p>
          <a:p>
            <a:pPr>
              <a:lnSpc>
                <a:spcPct val="90000"/>
              </a:lnSpc>
              <a:spcBef>
                <a:spcPct val="0"/>
              </a:spcBef>
              <a:buFont typeface="Symbol" panose="05050102010706020507" pitchFamily="18" charset="2"/>
            </a:pPr>
            <a:r>
              <a:rPr lang="zh-CN" altLang="en-US" sz="2400" dirty="0">
                <a:solidFill>
                  <a:srgbClr val="3333FF"/>
                </a:solidFill>
                <a:latin typeface="宋体" panose="02010600030101010101" pitchFamily="2" charset="-122"/>
                <a:ea typeface="宋体" panose="02010600030101010101" pitchFamily="2" charset="-122"/>
              </a:rPr>
              <a:t>转移方式字段，用以选择后继微指令地址的形成方式 </a:t>
            </a:r>
            <a:endParaRPr lang="zh-CN" altLang="en-US" sz="2400" dirty="0">
              <a:solidFill>
                <a:srgbClr val="3333FF"/>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8002"/>
                                        </p:tgtEl>
                                        <p:attrNameLst>
                                          <p:attrName>style.visibility</p:attrName>
                                        </p:attrNameLst>
                                      </p:cBhvr>
                                      <p:to>
                                        <p:strVal val="visible"/>
                                      </p:to>
                                    </p:set>
                                    <p:animEffect transition="in" filter="blinds(horizontal)">
                                      <p:cBhvr>
                                        <p:cTn id="7" dur="500"/>
                                        <p:tgtEl>
                                          <p:spTgt spid="12800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2800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28004"/>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499"/>
                                          </p:stCondLst>
                                        </p:cTn>
                                        <p:tgtEl>
                                          <p:spTgt spid="128005"/>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nodeType="afterEffect">
                                  <p:stCondLst>
                                    <p:cond delay="0"/>
                                  </p:stCondLst>
                                  <p:childTnLst>
                                    <p:set>
                                      <p:cBhvr>
                                        <p:cTn id="21" dur="1" fill="hold">
                                          <p:stCondLst>
                                            <p:cond delay="499"/>
                                          </p:stCondLst>
                                        </p:cTn>
                                        <p:tgtEl>
                                          <p:spTgt spid="128006"/>
                                        </p:tgtEl>
                                        <p:attrNameLst>
                                          <p:attrName>style.visibility</p:attrName>
                                        </p:attrNameLst>
                                      </p:cBhvr>
                                      <p:to>
                                        <p:strVal val="visible"/>
                                      </p:to>
                                    </p:set>
                                  </p:childTnLst>
                                </p:cTn>
                              </p:par>
                            </p:childTnLst>
                          </p:cTn>
                        </p:par>
                        <p:par>
                          <p:cTn id="22" fill="hold">
                            <p:stCondLst>
                              <p:cond delay="1500"/>
                            </p:stCondLst>
                            <p:childTnLst>
                              <p:par>
                                <p:cTn id="23" presetID="1" presetClass="entr" presetSubtype="0" fill="hold" nodeType="afterEffect">
                                  <p:stCondLst>
                                    <p:cond delay="0"/>
                                  </p:stCondLst>
                                  <p:childTnLst>
                                    <p:set>
                                      <p:cBhvr>
                                        <p:cTn id="24" dur="1" fill="hold">
                                          <p:stCondLst>
                                            <p:cond delay="499"/>
                                          </p:stCondLst>
                                        </p:cTn>
                                        <p:tgtEl>
                                          <p:spTgt spid="128007"/>
                                        </p:tgtEl>
                                        <p:attrNameLst>
                                          <p:attrName>style.visibility</p:attrName>
                                        </p:attrNameLst>
                                      </p:cBhvr>
                                      <p:to>
                                        <p:strVal val="visible"/>
                                      </p:to>
                                    </p:set>
                                  </p:childTnLst>
                                </p:cTn>
                              </p:par>
                            </p:childTnLst>
                          </p:cTn>
                        </p:par>
                        <p:par>
                          <p:cTn id="25" fill="hold">
                            <p:stCondLst>
                              <p:cond delay="2000"/>
                            </p:stCondLst>
                            <p:childTnLst>
                              <p:par>
                                <p:cTn id="26" presetID="1" presetClass="entr" presetSubtype="0" fill="hold" nodeType="afterEffect">
                                  <p:stCondLst>
                                    <p:cond delay="0"/>
                                  </p:stCondLst>
                                  <p:childTnLst>
                                    <p:set>
                                      <p:cBhvr>
                                        <p:cTn id="27" dur="1" fill="hold">
                                          <p:stCondLst>
                                            <p:cond delay="499"/>
                                          </p:stCondLst>
                                        </p:cTn>
                                        <p:tgtEl>
                                          <p:spTgt spid="128008"/>
                                        </p:tgtEl>
                                        <p:attrNameLst>
                                          <p:attrName>style.visibility</p:attrName>
                                        </p:attrNameLst>
                                      </p:cBhvr>
                                      <p:to>
                                        <p:strVal val="visible"/>
                                      </p:to>
                                    </p:set>
                                  </p:childTnLst>
                                </p:cTn>
                              </p:par>
                            </p:childTnLst>
                          </p:cTn>
                        </p:par>
                        <p:par>
                          <p:cTn id="28" fill="hold">
                            <p:stCondLst>
                              <p:cond delay="2500"/>
                            </p:stCondLst>
                            <p:childTnLst>
                              <p:par>
                                <p:cTn id="29" presetID="1" presetClass="entr" presetSubtype="0" fill="hold" nodeType="afterEffect">
                                  <p:stCondLst>
                                    <p:cond delay="0"/>
                                  </p:stCondLst>
                                  <p:childTnLst>
                                    <p:set>
                                      <p:cBhvr>
                                        <p:cTn id="30" dur="1" fill="hold">
                                          <p:stCondLst>
                                            <p:cond delay="499"/>
                                          </p:stCondLst>
                                        </p:cTn>
                                        <p:tgtEl>
                                          <p:spTgt spid="128009"/>
                                        </p:tgtEl>
                                        <p:attrNameLst>
                                          <p:attrName>style.visibility</p:attrName>
                                        </p:attrNameLst>
                                      </p:cBhvr>
                                      <p:to>
                                        <p:strVal val="visible"/>
                                      </p:to>
                                    </p:set>
                                  </p:childTnLst>
                                </p:cTn>
                              </p:par>
                            </p:childTnLst>
                          </p:cTn>
                        </p:par>
                        <p:par>
                          <p:cTn id="31" fill="hold">
                            <p:stCondLst>
                              <p:cond delay="3000"/>
                            </p:stCondLst>
                            <p:childTnLst>
                              <p:par>
                                <p:cTn id="32" presetID="1" presetClass="entr" presetSubtype="0" fill="hold" nodeType="afterEffect">
                                  <p:stCondLst>
                                    <p:cond delay="0"/>
                                  </p:stCondLst>
                                  <p:childTnLst>
                                    <p:set>
                                      <p:cBhvr>
                                        <p:cTn id="33" dur="1" fill="hold">
                                          <p:stCondLst>
                                            <p:cond delay="499"/>
                                          </p:stCondLst>
                                        </p:cTn>
                                        <p:tgtEl>
                                          <p:spTgt spid="128010"/>
                                        </p:tgtEl>
                                        <p:attrNameLst>
                                          <p:attrName>style.visibility</p:attrName>
                                        </p:attrNameLst>
                                      </p:cBhvr>
                                      <p:to>
                                        <p:strVal val="visible"/>
                                      </p:to>
                                    </p:set>
                                  </p:childTnLst>
                                </p:cTn>
                              </p:par>
                            </p:childTnLst>
                          </p:cTn>
                        </p:par>
                        <p:par>
                          <p:cTn id="34" fill="hold">
                            <p:stCondLst>
                              <p:cond delay="3500"/>
                            </p:stCondLst>
                            <p:childTnLst>
                              <p:par>
                                <p:cTn id="35" presetID="1" presetClass="entr" presetSubtype="0" fill="hold" nodeType="afterEffect">
                                  <p:stCondLst>
                                    <p:cond delay="0"/>
                                  </p:stCondLst>
                                  <p:childTnLst>
                                    <p:set>
                                      <p:cBhvr>
                                        <p:cTn id="36" dur="1" fill="hold">
                                          <p:stCondLst>
                                            <p:cond delay="499"/>
                                          </p:stCondLst>
                                        </p:cTn>
                                        <p:tgtEl>
                                          <p:spTgt spid="128011"/>
                                        </p:tgtEl>
                                        <p:attrNameLst>
                                          <p:attrName>style.visibility</p:attrName>
                                        </p:attrNameLst>
                                      </p:cBhvr>
                                      <p:to>
                                        <p:strVal val="visible"/>
                                      </p:to>
                                    </p:set>
                                  </p:childTnLst>
                                </p:cTn>
                              </p:par>
                            </p:childTnLst>
                          </p:cTn>
                        </p:par>
                        <p:par>
                          <p:cTn id="37" fill="hold">
                            <p:stCondLst>
                              <p:cond delay="4000"/>
                            </p:stCondLst>
                            <p:childTnLst>
                              <p:par>
                                <p:cTn id="38" presetID="1" presetClass="entr" presetSubtype="0" fill="hold" grpId="0" nodeType="afterEffect">
                                  <p:stCondLst>
                                    <p:cond delay="0"/>
                                  </p:stCondLst>
                                  <p:childTnLst>
                                    <p:set>
                                      <p:cBhvr>
                                        <p:cTn id="39" dur="1" fill="hold">
                                          <p:stCondLst>
                                            <p:cond delay="499"/>
                                          </p:stCondLst>
                                        </p:cTn>
                                        <p:tgtEl>
                                          <p:spTgt spid="12801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iterate type="lt">
                                    <p:tmAbs val="75"/>
                                  </p:iterate>
                                  <p:childTnLst>
                                    <p:set>
                                      <p:cBhvr>
                                        <p:cTn id="43" dur="1" fill="hold">
                                          <p:stCondLst>
                                            <p:cond delay="74"/>
                                          </p:stCondLst>
                                        </p:cTn>
                                        <p:tgtEl>
                                          <p:spTgt spid="12801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2" presetClass="entr" presetSubtype="4" fill="hold" grpId="0" nodeType="clickEffect">
                                  <p:stCondLst>
                                    <p:cond delay="0"/>
                                  </p:stCondLst>
                                  <p:childTnLst>
                                    <p:set>
                                      <p:cBhvr>
                                        <p:cTn id="47" dur="1" fill="hold">
                                          <p:stCondLst>
                                            <p:cond delay="0"/>
                                          </p:stCondLst>
                                        </p:cTn>
                                        <p:tgtEl>
                                          <p:spTgt spid="128014"/>
                                        </p:tgtEl>
                                        <p:attrNameLst>
                                          <p:attrName>style.visibility</p:attrName>
                                        </p:attrNameLst>
                                      </p:cBhvr>
                                      <p:to>
                                        <p:strVal val="visible"/>
                                      </p:to>
                                    </p:set>
                                    <p:animEffect transition="in" filter="slide(fromBottom)">
                                      <p:cBhvr>
                                        <p:cTn id="48" dur="500"/>
                                        <p:tgtEl>
                                          <p:spTgt spid="128014"/>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iterate type="lt">
                                    <p:tmAbs val="75"/>
                                  </p:iterate>
                                  <p:childTnLst>
                                    <p:set>
                                      <p:cBhvr>
                                        <p:cTn id="52" dur="1" fill="hold">
                                          <p:stCondLst>
                                            <p:cond delay="74"/>
                                          </p:stCondLst>
                                        </p:cTn>
                                        <p:tgtEl>
                                          <p:spTgt spid="12801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grpId="0" nodeType="clickEffect">
                                  <p:stCondLst>
                                    <p:cond delay="0"/>
                                  </p:stCondLst>
                                  <p:childTnLst>
                                    <p:set>
                                      <p:cBhvr>
                                        <p:cTn id="56" dur="1" fill="hold">
                                          <p:stCondLst>
                                            <p:cond delay="0"/>
                                          </p:stCondLst>
                                        </p:cTn>
                                        <p:tgtEl>
                                          <p:spTgt spid="128015"/>
                                        </p:tgtEl>
                                        <p:attrNameLst>
                                          <p:attrName>style.visibility</p:attrName>
                                        </p:attrNameLst>
                                      </p:cBhvr>
                                      <p:to>
                                        <p:strVal val="visible"/>
                                      </p:to>
                                    </p:set>
                                    <p:animEffect transition="in" filter="slide(fromBottom)">
                                      <p:cBhvr>
                                        <p:cTn id="57" dur="500"/>
                                        <p:tgtEl>
                                          <p:spTgt spid="128015"/>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iterate type="lt">
                                    <p:tmAbs val="75"/>
                                  </p:iterate>
                                  <p:childTnLst>
                                    <p:set>
                                      <p:cBhvr>
                                        <p:cTn id="61" dur="1" fill="hold">
                                          <p:stCondLst>
                                            <p:cond delay="74"/>
                                          </p:stCondLst>
                                        </p:cTn>
                                        <p:tgtEl>
                                          <p:spTgt spid="128019"/>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2" presetClass="entr" presetSubtype="4" fill="hold" grpId="0" nodeType="clickEffect">
                                  <p:stCondLst>
                                    <p:cond delay="0"/>
                                  </p:stCondLst>
                                  <p:childTnLst>
                                    <p:set>
                                      <p:cBhvr>
                                        <p:cTn id="65" dur="1" fill="hold">
                                          <p:stCondLst>
                                            <p:cond delay="0"/>
                                          </p:stCondLst>
                                        </p:cTn>
                                        <p:tgtEl>
                                          <p:spTgt spid="128016"/>
                                        </p:tgtEl>
                                        <p:attrNameLst>
                                          <p:attrName>style.visibility</p:attrName>
                                        </p:attrNameLst>
                                      </p:cBhvr>
                                      <p:to>
                                        <p:strVal val="visible"/>
                                      </p:to>
                                    </p:set>
                                    <p:animEffect transition="in" filter="slide(fromBottom)">
                                      <p:cBhvr>
                                        <p:cTn id="66" dur="500"/>
                                        <p:tgtEl>
                                          <p:spTgt spid="128016"/>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iterate type="lt">
                                    <p:tmAbs val="75"/>
                                  </p:iterate>
                                  <p:childTnLst>
                                    <p:set>
                                      <p:cBhvr>
                                        <p:cTn id="70" dur="1" fill="hold">
                                          <p:stCondLst>
                                            <p:cond delay="74"/>
                                          </p:stCondLst>
                                        </p:cTn>
                                        <p:tgtEl>
                                          <p:spTgt spid="12802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2" presetClass="entr" presetSubtype="4" fill="hold" grpId="0" nodeType="clickEffect">
                                  <p:stCondLst>
                                    <p:cond delay="0"/>
                                  </p:stCondLst>
                                  <p:childTnLst>
                                    <p:set>
                                      <p:cBhvr>
                                        <p:cTn id="74" dur="1" fill="hold">
                                          <p:stCondLst>
                                            <p:cond delay="0"/>
                                          </p:stCondLst>
                                        </p:cTn>
                                        <p:tgtEl>
                                          <p:spTgt spid="128017"/>
                                        </p:tgtEl>
                                        <p:attrNameLst>
                                          <p:attrName>style.visibility</p:attrName>
                                        </p:attrNameLst>
                                      </p:cBhvr>
                                      <p:to>
                                        <p:strVal val="visible"/>
                                      </p:to>
                                    </p:set>
                                    <p:animEffect transition="in" filter="slide(fromBottom)">
                                      <p:cBhvr>
                                        <p:cTn id="75" dur="500"/>
                                        <p:tgtEl>
                                          <p:spTgt spid="128017"/>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iterate type="lt">
                                    <p:tmAbs val="75"/>
                                  </p:iterate>
                                  <p:childTnLst>
                                    <p:set>
                                      <p:cBhvr>
                                        <p:cTn id="79" dur="1" fill="hold">
                                          <p:stCondLst>
                                            <p:cond delay="74"/>
                                          </p:stCondLst>
                                        </p:cTn>
                                        <p:tgtEl>
                                          <p:spTgt spid="128021"/>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iterate type="lt">
                                    <p:tmAbs val="75"/>
                                  </p:iterate>
                                  <p:childTnLst>
                                    <p:set>
                                      <p:cBhvr>
                                        <p:cTn id="83" dur="1" fill="hold">
                                          <p:stCondLst>
                                            <p:cond delay="74"/>
                                          </p:stCondLst>
                                        </p:cTn>
                                        <p:tgtEl>
                                          <p:spTgt spid="128022"/>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2" presetClass="entr" presetSubtype="4" fill="hold" grpId="0" nodeType="clickEffect">
                                  <p:stCondLst>
                                    <p:cond delay="0"/>
                                  </p:stCondLst>
                                  <p:childTnLst>
                                    <p:set>
                                      <p:cBhvr>
                                        <p:cTn id="87" dur="1" fill="hold">
                                          <p:stCondLst>
                                            <p:cond delay="0"/>
                                          </p:stCondLst>
                                        </p:cTn>
                                        <p:tgtEl>
                                          <p:spTgt spid="128023"/>
                                        </p:tgtEl>
                                        <p:attrNameLst>
                                          <p:attrName>style.visibility</p:attrName>
                                        </p:attrNameLst>
                                      </p:cBhvr>
                                      <p:to>
                                        <p:strVal val="visible"/>
                                      </p:to>
                                    </p:set>
                                    <p:animEffect transition="in" filter="slide(fromBottom)">
                                      <p:cBhvr>
                                        <p:cTn id="88" dur="500"/>
                                        <p:tgtEl>
                                          <p:spTgt spid="128023"/>
                                        </p:tgtEl>
                                      </p:cBhvr>
                                    </p:animEffec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iterate type="lt">
                                    <p:tmAbs val="75"/>
                                  </p:iterate>
                                  <p:childTnLst>
                                    <p:set>
                                      <p:cBhvr>
                                        <p:cTn id="92" dur="1" fill="hold">
                                          <p:stCondLst>
                                            <p:cond delay="74"/>
                                          </p:stCondLst>
                                        </p:cTn>
                                        <p:tgtEl>
                                          <p:spTgt spid="12802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2" presetClass="entr" presetSubtype="4" fill="hold" grpId="0" nodeType="clickEffect">
                                  <p:stCondLst>
                                    <p:cond delay="0"/>
                                  </p:stCondLst>
                                  <p:childTnLst>
                                    <p:set>
                                      <p:cBhvr>
                                        <p:cTn id="96" dur="1" fill="hold">
                                          <p:stCondLst>
                                            <p:cond delay="0"/>
                                          </p:stCondLst>
                                        </p:cTn>
                                        <p:tgtEl>
                                          <p:spTgt spid="128024"/>
                                        </p:tgtEl>
                                        <p:attrNameLst>
                                          <p:attrName>style.visibility</p:attrName>
                                        </p:attrNameLst>
                                      </p:cBhvr>
                                      <p:to>
                                        <p:strVal val="visible"/>
                                      </p:to>
                                    </p:set>
                                    <p:animEffect transition="in" filter="slide(fromBottom)">
                                      <p:cBhvr>
                                        <p:cTn id="97" dur="500"/>
                                        <p:tgtEl>
                                          <p:spTgt spid="128024"/>
                                        </p:tgtEl>
                                      </p:cBhvr>
                                    </p:animEffec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iterate type="lt">
                                    <p:tmAbs val="75"/>
                                  </p:iterate>
                                  <p:childTnLst>
                                    <p:set>
                                      <p:cBhvr>
                                        <p:cTn id="101" dur="1" fill="hold">
                                          <p:stCondLst>
                                            <p:cond delay="74"/>
                                          </p:stCondLst>
                                        </p:cTn>
                                        <p:tgtEl>
                                          <p:spTgt spid="128028"/>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iterate type="lt">
                                    <p:tmAbs val="75"/>
                                  </p:iterate>
                                  <p:childTnLst>
                                    <p:set>
                                      <p:cBhvr>
                                        <p:cTn id="105" dur="1" fill="hold">
                                          <p:stCondLst>
                                            <p:cond delay="74"/>
                                          </p:stCondLst>
                                        </p:cTn>
                                        <p:tgtEl>
                                          <p:spTgt spid="128025"/>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2" presetClass="entr" presetSubtype="4" fill="hold" grpId="0" nodeType="clickEffect">
                                  <p:stCondLst>
                                    <p:cond delay="0"/>
                                  </p:stCondLst>
                                  <p:childTnLst>
                                    <p:set>
                                      <p:cBhvr>
                                        <p:cTn id="109" dur="1" fill="hold">
                                          <p:stCondLst>
                                            <p:cond delay="0"/>
                                          </p:stCondLst>
                                        </p:cTn>
                                        <p:tgtEl>
                                          <p:spTgt spid="128026"/>
                                        </p:tgtEl>
                                        <p:attrNameLst>
                                          <p:attrName>style.visibility</p:attrName>
                                        </p:attrNameLst>
                                      </p:cBhvr>
                                      <p:to>
                                        <p:strVal val="visible"/>
                                      </p:to>
                                    </p:set>
                                    <p:animEffect transition="in" filter="slide(fromBottom)">
                                      <p:cBhvr>
                                        <p:cTn id="110" dur="500"/>
                                        <p:tgtEl>
                                          <p:spTgt spid="128026"/>
                                        </p:tgtEl>
                                      </p:cBhvr>
                                    </p:animEffec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iterate type="lt">
                                    <p:tmAbs val="75"/>
                                  </p:iterate>
                                  <p:childTnLst>
                                    <p:set>
                                      <p:cBhvr>
                                        <p:cTn id="114" dur="1" fill="hold">
                                          <p:stCondLst>
                                            <p:cond delay="74"/>
                                          </p:stCondLst>
                                        </p:cTn>
                                        <p:tgtEl>
                                          <p:spTgt spid="128029"/>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iterate type="lt">
                                    <p:tmAbs val="75"/>
                                  </p:iterate>
                                  <p:childTnLst>
                                    <p:set>
                                      <p:cBhvr>
                                        <p:cTn id="118" dur="1" fill="hold">
                                          <p:stCondLst>
                                            <p:cond delay="74"/>
                                          </p:stCondLst>
                                        </p:cTn>
                                        <p:tgtEl>
                                          <p:spTgt spid="128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2" grpId="0" bldLvl="0" animBg="1"/>
      <p:bldP spid="128003" grpId="0"/>
      <p:bldP spid="128004" grpId="0" bldLvl="0" animBg="1"/>
      <p:bldP spid="128012" grpId="0"/>
      <p:bldP spid="128013" grpId="0"/>
      <p:bldP spid="128014" grpId="0"/>
      <p:bldP spid="128015" grpId="0"/>
      <p:bldP spid="128016" grpId="0"/>
      <p:bldP spid="128017" grpId="0"/>
      <p:bldP spid="128018" grpId="0"/>
      <p:bldP spid="128019" grpId="0"/>
      <p:bldP spid="128020" grpId="0"/>
      <p:bldP spid="128021" grpId="0"/>
      <p:bldP spid="128022" grpId="0"/>
      <p:bldP spid="128023" grpId="0"/>
      <p:bldP spid="128024" grpId="0"/>
      <p:bldP spid="128025" grpId="0"/>
      <p:bldP spid="128026" grpId="0"/>
      <p:bldP spid="128027" grpId="0"/>
      <p:bldP spid="128028" grpId="0"/>
      <p:bldP spid="128029" grpId="0"/>
      <p:bldP spid="128030"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4" name="Text Box 6"/>
          <p:cNvSpPr txBox="1"/>
          <p:nvPr/>
        </p:nvSpPr>
        <p:spPr>
          <a:xfrm>
            <a:off x="250825" y="330200"/>
            <a:ext cx="4859338" cy="64516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50000"/>
              </a:spcBef>
              <a:buNone/>
            </a:pPr>
            <a:r>
              <a:rPr lang="en-US" altLang="zh-CN" sz="3600" b="1" dirty="0">
                <a:latin typeface="黑体" panose="02010609060101010101" pitchFamily="49" charset="-122"/>
                <a:ea typeface="黑体" panose="02010609060101010101" pitchFamily="49" charset="-122"/>
              </a:rPr>
              <a:t>3.1.3  </a:t>
            </a:r>
            <a:r>
              <a:rPr lang="zh-CN" altLang="en-US" sz="3600" b="1" dirty="0">
                <a:latin typeface="黑体" panose="02010609060101010101" pitchFamily="49" charset="-122"/>
                <a:ea typeface="黑体" panose="02010609060101010101" pitchFamily="49" charset="-122"/>
              </a:rPr>
              <a:t>时序控制方式</a:t>
            </a:r>
            <a:endParaRPr lang="zh-CN" altLang="en-US" sz="3600" b="1" dirty="0">
              <a:latin typeface="黑体" panose="02010609060101010101" pitchFamily="49" charset="-122"/>
              <a:ea typeface="黑体" panose="02010609060101010101" pitchFamily="49" charset="-122"/>
            </a:endParaRPr>
          </a:p>
        </p:txBody>
      </p:sp>
      <p:sp>
        <p:nvSpPr>
          <p:cNvPr id="17415" name="Text Box 7"/>
          <p:cNvSpPr txBox="1"/>
          <p:nvPr/>
        </p:nvSpPr>
        <p:spPr>
          <a:xfrm>
            <a:off x="96838" y="1120775"/>
            <a:ext cx="9109075" cy="326136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50000"/>
              </a:lnSpc>
              <a:spcBef>
                <a:spcPct val="50000"/>
              </a:spcBef>
              <a:buNone/>
            </a:pPr>
            <a:r>
              <a:rPr lang="en-US" altLang="zh-CN" sz="2400" b="1" dirty="0"/>
              <a:t>       </a:t>
            </a:r>
            <a:r>
              <a:rPr lang="zh-CN" altLang="en-US" sz="2400" b="1" dirty="0"/>
              <a:t>执行一条指令的过程可分为几个阶段，而每一阶段又分为若干步基本操作，每一步操作则由控制器产生一些</a:t>
            </a:r>
            <a:r>
              <a:rPr lang="zh-CN" altLang="en-US" sz="2400" b="1" dirty="0"/>
              <a:t>对应的控制信号实现。因此，每条指令都可分解为一个控制信号序列，指令的执行过程就是依次执行一个确定的</a:t>
            </a:r>
            <a:r>
              <a:rPr lang="zh-CN" altLang="en-US" sz="2800" b="1" dirty="0">
                <a:solidFill>
                  <a:srgbClr val="3333FF"/>
                </a:solidFill>
              </a:rPr>
              <a:t>控制信号序列</a:t>
            </a:r>
            <a:r>
              <a:rPr lang="zh-CN" altLang="en-US" sz="2400" b="1" dirty="0"/>
              <a:t>的过程。</a:t>
            </a:r>
            <a:endParaRPr lang="en-US" altLang="zh-CN" sz="2400" b="1" dirty="0"/>
          </a:p>
          <a:p>
            <a:pPr marL="0" lvl="0" indent="0" eaLnBrk="1" hangingPunct="1">
              <a:lnSpc>
                <a:spcPct val="150000"/>
              </a:lnSpc>
              <a:spcBef>
                <a:spcPct val="50000"/>
              </a:spcBef>
              <a:buNone/>
            </a:pPr>
            <a:r>
              <a:rPr lang="en-US" altLang="zh-CN" sz="2400" dirty="0">
                <a:ea typeface="黑体" panose="02010609060101010101" pitchFamily="49" charset="-122"/>
              </a:rPr>
              <a:t>      </a:t>
            </a:r>
            <a:r>
              <a:rPr lang="en-US" altLang="zh-CN" sz="2400" dirty="0">
                <a:solidFill>
                  <a:schemeClr val="tx1"/>
                </a:solidFill>
                <a:ea typeface="黑体" panose="02010609060101010101" pitchFamily="49" charset="-122"/>
              </a:rPr>
              <a:t>  </a:t>
            </a:r>
            <a:r>
              <a:rPr lang="zh-CN" altLang="en-US" sz="2800" dirty="0">
                <a:solidFill>
                  <a:schemeClr val="tx1"/>
                </a:solidFill>
                <a:ea typeface="黑体" panose="02010609060101010101" pitchFamily="49" charset="-122"/>
              </a:rPr>
              <a:t>这个</a:t>
            </a:r>
            <a:r>
              <a:rPr lang="zh-CN" altLang="en-US" sz="2800" dirty="0">
                <a:solidFill>
                  <a:srgbClr val="C00000"/>
                </a:solidFill>
                <a:ea typeface="黑体" panose="02010609060101010101" pitchFamily="49" charset="-122"/>
              </a:rPr>
              <a:t>控制信号序列</a:t>
            </a:r>
            <a:r>
              <a:rPr lang="zh-CN" altLang="en-US" sz="2800" dirty="0">
                <a:solidFill>
                  <a:schemeClr val="tx1"/>
                </a:solidFill>
                <a:ea typeface="黑体" panose="02010609060101010101" pitchFamily="49" charset="-122"/>
              </a:rPr>
              <a:t>是由</a:t>
            </a:r>
            <a:r>
              <a:rPr lang="zh-CN" altLang="en-US" sz="2800" dirty="0">
                <a:solidFill>
                  <a:srgbClr val="C00000"/>
                </a:solidFill>
                <a:ea typeface="黑体" panose="02010609060101010101" pitchFamily="49" charset="-122"/>
              </a:rPr>
              <a:t>时序信号</a:t>
            </a:r>
            <a:r>
              <a:rPr lang="zh-CN" altLang="en-US" sz="2800" dirty="0">
                <a:solidFill>
                  <a:schemeClr val="tx1"/>
                </a:solidFill>
                <a:ea typeface="黑体" panose="02010609060101010101" pitchFamily="49" charset="-122"/>
              </a:rPr>
              <a:t>进行定时的</a:t>
            </a:r>
            <a:r>
              <a:rPr lang="zh-CN" altLang="en-US" sz="2800" dirty="0">
                <a:solidFill>
                  <a:srgbClr val="C00000"/>
                </a:solidFill>
                <a:ea typeface="黑体" panose="02010609060101010101" pitchFamily="49" charset="-122"/>
              </a:rPr>
              <a:t>。</a:t>
            </a:r>
            <a:endParaRPr lang="zh-CN" altLang="en-US" sz="2800" dirty="0">
              <a:ea typeface="黑体" panose="02010609060101010101" pitchFamily="49" charset="-122"/>
            </a:endParaRPr>
          </a:p>
        </p:txBody>
      </p:sp>
      <p:sp>
        <p:nvSpPr>
          <p:cNvPr id="17416" name="Text Box 8"/>
          <p:cNvSpPr txBox="1"/>
          <p:nvPr/>
        </p:nvSpPr>
        <p:spPr>
          <a:xfrm>
            <a:off x="122238" y="4365625"/>
            <a:ext cx="8770937" cy="184531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50000"/>
              </a:lnSpc>
              <a:spcBef>
                <a:spcPct val="50000"/>
              </a:spcBef>
              <a:buNone/>
            </a:pPr>
            <a:r>
              <a:rPr lang="en-US" altLang="zh-CN" sz="2400" b="1" dirty="0"/>
              <a:t>       </a:t>
            </a:r>
            <a:r>
              <a:rPr lang="zh-CN" altLang="en-US" sz="2800" b="1" dirty="0">
                <a:solidFill>
                  <a:srgbClr val="3333FF"/>
                </a:solidFill>
              </a:rPr>
              <a:t>时序控制方式：</a:t>
            </a:r>
            <a:r>
              <a:rPr lang="zh-CN" altLang="en-US" sz="2400" b="1" dirty="0"/>
              <a:t>指令产生的各</a:t>
            </a:r>
            <a:r>
              <a:rPr lang="zh-CN" altLang="en-US" sz="2400" b="1" dirty="0">
                <a:solidFill>
                  <a:srgbClr val="C00000"/>
                </a:solidFill>
              </a:rPr>
              <a:t>控制信号</a:t>
            </a:r>
            <a:r>
              <a:rPr lang="zh-CN" altLang="en-US" sz="2400" b="1" dirty="0"/>
              <a:t>与</a:t>
            </a:r>
            <a:r>
              <a:rPr lang="zh-CN" altLang="en-US" sz="2400" b="1" dirty="0">
                <a:solidFill>
                  <a:srgbClr val="3333FF"/>
                </a:solidFill>
              </a:rPr>
              <a:t>时序信号</a:t>
            </a:r>
            <a:r>
              <a:rPr lang="zh-CN" altLang="en-US" sz="2400" b="1" dirty="0"/>
              <a:t>之间采取何种关系，它不仅直接决定时序信号的产生，也影响到控制器及其他部件的组成，以及指令的执行速度。</a:t>
            </a:r>
            <a:r>
              <a:rPr lang="zh-CN" altLang="en-US" sz="2400" dirty="0">
                <a:ea typeface="黑体" panose="02010609060101010101" pitchFamily="49" charset="-122"/>
              </a:rPr>
              <a:t> </a:t>
            </a:r>
            <a:endParaRPr lang="zh-CN" altLang="en-US" sz="2400" dirty="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14"/>
                                        </p:tgtEl>
                                        <p:attrNameLst>
                                          <p:attrName>style.visibility</p:attrName>
                                        </p:attrNameLst>
                                      </p:cBhvr>
                                      <p:to>
                                        <p:strVal val="visible"/>
                                      </p:to>
                                    </p:set>
                                    <p:animEffect transition="in" filter="blinds(horizontal)">
                                      <p:cBhvr>
                                        <p:cTn id="7" dur="500"/>
                                        <p:tgtEl>
                                          <p:spTgt spid="174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415"/>
                                        </p:tgtEl>
                                        <p:attrNameLst>
                                          <p:attrName>style.visibility</p:attrName>
                                        </p:attrNameLst>
                                      </p:cBhvr>
                                      <p:to>
                                        <p:strVal val="visible"/>
                                      </p:to>
                                    </p:set>
                                    <p:animEffect transition="in" filter="blinds(horizontal)">
                                      <p:cBhvr>
                                        <p:cTn id="12" dur="500"/>
                                        <p:tgtEl>
                                          <p:spTgt spid="174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416">
                                            <p:txEl>
                                              <p:charRg st="0" end="85"/>
                                            </p:txEl>
                                          </p:spTgt>
                                        </p:tgtEl>
                                        <p:attrNameLst>
                                          <p:attrName>style.visibility</p:attrName>
                                        </p:attrNameLst>
                                      </p:cBhvr>
                                      <p:to>
                                        <p:strVal val="visible"/>
                                      </p:to>
                                    </p:set>
                                    <p:animEffect transition="in" filter="blinds(horizontal)">
                                      <p:cBhvr>
                                        <p:cTn id="17" dur="500"/>
                                        <p:tgtEl>
                                          <p:spTgt spid="17416">
                                            <p:txEl>
                                              <p:charRg st="0" end="8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4" grpId="0"/>
      <p:bldP spid="174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6" name="Text Box 4"/>
          <p:cNvSpPr txBox="1"/>
          <p:nvPr/>
        </p:nvSpPr>
        <p:spPr>
          <a:xfrm>
            <a:off x="82233" y="115888"/>
            <a:ext cx="8604250" cy="113728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50000"/>
              </a:spcBef>
              <a:buNone/>
            </a:pP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．同步控制方式：</a:t>
            </a:r>
            <a:r>
              <a:rPr lang="zh-CN" altLang="en-US" sz="2400" b="1" dirty="0"/>
              <a:t>指各个</a:t>
            </a:r>
            <a:r>
              <a:rPr lang="zh-CN" altLang="en-US" sz="2400" b="1" dirty="0">
                <a:solidFill>
                  <a:srgbClr val="C00000"/>
                </a:solidFill>
              </a:rPr>
              <a:t>控制信号</a:t>
            </a:r>
            <a:r>
              <a:rPr lang="zh-CN" altLang="en-US" sz="2400" b="1" dirty="0"/>
              <a:t>由</a:t>
            </a:r>
            <a:r>
              <a:rPr lang="zh-CN" altLang="en-US" sz="2400" b="1" dirty="0">
                <a:solidFill>
                  <a:srgbClr val="3333FF"/>
                </a:solidFill>
              </a:rPr>
              <a:t>统一</a:t>
            </a:r>
            <a:r>
              <a:rPr lang="zh-CN" altLang="en-US" sz="2400" b="1" dirty="0"/>
              <a:t>的时序信号</a:t>
            </a:r>
            <a:endParaRPr lang="en-US" altLang="zh-CN" sz="2400" b="1" dirty="0"/>
          </a:p>
          <a:p>
            <a:pPr marL="0" lvl="0" indent="0" algn="just" eaLnBrk="1" hangingPunct="1">
              <a:spcBef>
                <a:spcPct val="50000"/>
              </a:spcBef>
              <a:buNone/>
            </a:pPr>
            <a:r>
              <a:rPr lang="en-US" altLang="zh-CN" sz="2400" b="1" dirty="0"/>
              <a:t>                                          </a:t>
            </a:r>
            <a:r>
              <a:rPr lang="zh-CN" altLang="en-US" sz="2400" b="1" dirty="0"/>
              <a:t>进行同步控制。</a:t>
            </a:r>
            <a:endParaRPr lang="zh-CN" altLang="en-US" sz="2400" b="1" dirty="0">
              <a:latin typeface="黑体" panose="02010609060101010101" pitchFamily="49" charset="-122"/>
              <a:ea typeface="黑体" panose="02010609060101010101" pitchFamily="49" charset="-122"/>
            </a:endParaRPr>
          </a:p>
        </p:txBody>
      </p:sp>
      <p:sp>
        <p:nvSpPr>
          <p:cNvPr id="18438" name="Text Box 6"/>
          <p:cNvSpPr txBox="1"/>
          <p:nvPr/>
        </p:nvSpPr>
        <p:spPr>
          <a:xfrm>
            <a:off x="125413" y="1328738"/>
            <a:ext cx="8839200" cy="12620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solidFill>
                  <a:srgbClr val="C00000"/>
                </a:solidFill>
              </a:rPr>
              <a:t>基本特征：</a:t>
            </a:r>
            <a:r>
              <a:rPr lang="zh-CN" altLang="en-US" sz="2400" b="1" dirty="0"/>
              <a:t>将指令操作时间分为若干长度相同的</a:t>
            </a:r>
            <a:r>
              <a:rPr lang="zh-CN" altLang="en-US" sz="2800" b="1" dirty="0">
                <a:solidFill>
                  <a:srgbClr val="3333FF"/>
                </a:solidFill>
              </a:rPr>
              <a:t>时钟周期</a:t>
            </a:r>
            <a:r>
              <a:rPr lang="zh-CN" altLang="en-US" sz="2400" b="1" dirty="0"/>
              <a:t>（也称为节拍）。</a:t>
            </a:r>
            <a:r>
              <a:rPr lang="zh-CN" altLang="zh-CN" sz="2400" b="1" dirty="0"/>
              <a:t>通常时钟周期应能完成</a:t>
            </a:r>
            <a:r>
              <a:rPr lang="en-US" altLang="zh-CN" sz="2400" b="1" dirty="0"/>
              <a:t>CPU</a:t>
            </a:r>
            <a:r>
              <a:rPr lang="zh-CN" altLang="zh-CN" sz="2400" b="1" dirty="0"/>
              <a:t>内部花费时间最长的微操作。</a:t>
            </a:r>
            <a:r>
              <a:rPr lang="en-US" altLang="zh-CN" sz="2400" b="1" dirty="0">
                <a:latin typeface="宋体" panose="02010600030101010101" pitchFamily="2" charset="-122"/>
              </a:rPr>
              <a:t>CPU</a:t>
            </a:r>
            <a:r>
              <a:rPr lang="zh-CN" altLang="en-US" sz="2400" b="1" dirty="0">
                <a:latin typeface="宋体" panose="02010600030101010101" pitchFamily="2" charset="-122"/>
              </a:rPr>
              <a:t>内部采用同步控制方式</a:t>
            </a:r>
            <a:r>
              <a:rPr lang="zh-CN" altLang="en-US" sz="2400" dirty="0">
                <a:latin typeface="宋体" panose="02010600030101010101" pitchFamily="2" charset="-122"/>
              </a:rPr>
              <a:t> 。</a:t>
            </a:r>
            <a:endParaRPr lang="zh-CN" altLang="en-US" sz="2400" dirty="0">
              <a:latin typeface="宋体" panose="02010600030101010101" pitchFamily="2" charset="-122"/>
            </a:endParaRPr>
          </a:p>
        </p:txBody>
      </p:sp>
      <p:sp>
        <p:nvSpPr>
          <p:cNvPr id="18441" name="Text Box 9"/>
          <p:cNvSpPr txBox="1"/>
          <p:nvPr/>
        </p:nvSpPr>
        <p:spPr>
          <a:xfrm>
            <a:off x="268288" y="2714625"/>
            <a:ext cx="9144000" cy="522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solidFill>
                  <a:srgbClr val="C00000"/>
                </a:solidFill>
              </a:rPr>
              <a:t>优点：</a:t>
            </a:r>
            <a:r>
              <a:rPr lang="zh-CN" altLang="en-US" sz="2400" b="1" dirty="0"/>
              <a:t>时序关系简单，结构上易于集中，设计和实现比较方便。</a:t>
            </a:r>
            <a:endParaRPr lang="zh-CN" altLang="en-US" sz="2400" b="1" dirty="0">
              <a:ea typeface="黑体" panose="02010609060101010101" pitchFamily="49" charset="-122"/>
            </a:endParaRPr>
          </a:p>
        </p:txBody>
      </p:sp>
      <p:sp>
        <p:nvSpPr>
          <p:cNvPr id="18442" name="Text Box 10"/>
          <p:cNvSpPr txBox="1"/>
          <p:nvPr/>
        </p:nvSpPr>
        <p:spPr>
          <a:xfrm>
            <a:off x="125730" y="3322003"/>
            <a:ext cx="6948488" cy="5794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50000"/>
              </a:spcBef>
              <a:buNone/>
            </a:pPr>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．同步控制方式的多级时序系统</a:t>
            </a:r>
            <a:endParaRPr lang="zh-CN" altLang="en-US" b="1" dirty="0">
              <a:latin typeface="黑体" panose="02010609060101010101" pitchFamily="49" charset="-122"/>
              <a:ea typeface="黑体" panose="02010609060101010101" pitchFamily="49" charset="-122"/>
            </a:endParaRPr>
          </a:p>
        </p:txBody>
      </p:sp>
      <p:sp>
        <p:nvSpPr>
          <p:cNvPr id="18443" name="Text Box 11"/>
          <p:cNvSpPr txBox="1"/>
          <p:nvPr/>
        </p:nvSpPr>
        <p:spPr>
          <a:xfrm>
            <a:off x="0" y="3894138"/>
            <a:ext cx="9144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latin typeface="宋体" panose="02010600030101010101" pitchFamily="2" charset="-122"/>
              </a:rPr>
              <a:t>（</a:t>
            </a:r>
            <a:r>
              <a:rPr lang="en-US" altLang="zh-CN" sz="2400" b="1" dirty="0">
                <a:latin typeface="宋体" panose="02010600030101010101" pitchFamily="2" charset="-122"/>
              </a:rPr>
              <a:t>1</a:t>
            </a:r>
            <a:r>
              <a:rPr lang="zh-CN" altLang="en-US" sz="2400" b="1" dirty="0">
                <a:latin typeface="宋体" panose="02010600030101010101" pitchFamily="2" charset="-122"/>
              </a:rPr>
              <a:t>）多级时序的概念</a:t>
            </a:r>
            <a:endParaRPr lang="zh-CN" altLang="en-US" sz="2400" b="1" dirty="0">
              <a:latin typeface="宋体" panose="02010600030101010101" pitchFamily="2" charset="-122"/>
            </a:endParaRPr>
          </a:p>
        </p:txBody>
      </p:sp>
      <p:sp>
        <p:nvSpPr>
          <p:cNvPr id="18444" name="Text Box 12"/>
          <p:cNvSpPr txBox="1"/>
          <p:nvPr/>
        </p:nvSpPr>
        <p:spPr>
          <a:xfrm>
            <a:off x="-36512" y="4297363"/>
            <a:ext cx="9144000" cy="8223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latin typeface="宋体" panose="02010600030101010101" pitchFamily="2" charset="-122"/>
              </a:rPr>
              <a:t>    </a:t>
            </a:r>
            <a:r>
              <a:rPr lang="zh-CN" altLang="en-US" sz="2400" b="1" dirty="0">
                <a:latin typeface="宋体" panose="02010600030101010101" pitchFamily="2" charset="-122"/>
              </a:rPr>
              <a:t>在同步控制方式中，通常将时序信号划分为几级（其中包括指令周期），称为多级时序。 </a:t>
            </a:r>
            <a:endParaRPr lang="zh-CN" altLang="en-US" sz="2400" b="1" dirty="0">
              <a:latin typeface="宋体" panose="02010600030101010101" pitchFamily="2" charset="-122"/>
            </a:endParaRPr>
          </a:p>
        </p:txBody>
      </p:sp>
      <p:sp>
        <p:nvSpPr>
          <p:cNvPr id="18445" name="Text Box 13"/>
          <p:cNvSpPr txBox="1"/>
          <p:nvPr/>
        </p:nvSpPr>
        <p:spPr>
          <a:xfrm>
            <a:off x="1225550" y="5119688"/>
            <a:ext cx="4067175"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rgbClr val="CB0101"/>
                </a:solidFill>
                <a:latin typeface="宋体" panose="02010600030101010101" pitchFamily="2" charset="-122"/>
              </a:rPr>
              <a:t>① </a:t>
            </a:r>
            <a:r>
              <a:rPr lang="zh-CN" altLang="en-US" sz="2000" b="1" dirty="0">
                <a:solidFill>
                  <a:srgbClr val="CB0101"/>
                </a:solidFill>
                <a:latin typeface="宋体" panose="02010600030101010101" pitchFamily="2" charset="-122"/>
              </a:rPr>
              <a:t>机器周期 </a:t>
            </a:r>
            <a:endParaRPr lang="zh-CN" altLang="en-US" sz="2000" b="1" dirty="0">
              <a:solidFill>
                <a:srgbClr val="CB0101"/>
              </a:solidFill>
              <a:latin typeface="宋体" panose="02010600030101010101" pitchFamily="2" charset="-122"/>
            </a:endParaRPr>
          </a:p>
        </p:txBody>
      </p:sp>
      <p:sp>
        <p:nvSpPr>
          <p:cNvPr id="18447" name="Text Box 15"/>
          <p:cNvSpPr txBox="1"/>
          <p:nvPr/>
        </p:nvSpPr>
        <p:spPr>
          <a:xfrm>
            <a:off x="1225550" y="5622925"/>
            <a:ext cx="4434205" cy="39878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en-US" sz="2000" b="1" dirty="0">
                <a:solidFill>
                  <a:srgbClr val="CB0101"/>
                </a:solidFill>
                <a:latin typeface="宋体" panose="02010600030101010101" pitchFamily="2" charset="-122"/>
              </a:rPr>
              <a:t>② 节拍（</a:t>
            </a:r>
            <a:r>
              <a:rPr lang="zh-CN" altLang="en-US" sz="2000" b="1" dirty="0">
                <a:solidFill>
                  <a:srgbClr val="CB0101"/>
                </a:solidFill>
                <a:latin typeface="宋体" panose="02010600030101010101" pitchFamily="2" charset="-122"/>
              </a:rPr>
              <a:t>节拍宽度</a:t>
            </a:r>
            <a:r>
              <a:rPr lang="zh-CN" altLang="en-US" sz="2000" b="1" dirty="0">
                <a:solidFill>
                  <a:schemeClr val="tx1"/>
                </a:solidFill>
                <a:latin typeface="宋体" panose="02010600030101010101" pitchFamily="2" charset="-122"/>
              </a:rPr>
              <a:t>为</a:t>
            </a:r>
            <a:r>
              <a:rPr lang="zh-CN" altLang="en-US" sz="2000" b="1" dirty="0">
                <a:solidFill>
                  <a:srgbClr val="CB0101"/>
                </a:solidFill>
                <a:latin typeface="宋体" panose="02010600030101010101" pitchFamily="2" charset="-122"/>
              </a:rPr>
              <a:t>一个</a:t>
            </a:r>
            <a:r>
              <a:rPr lang="en-US" altLang="en-US" sz="2000" b="1" dirty="0">
                <a:solidFill>
                  <a:srgbClr val="CB0101"/>
                </a:solidFill>
                <a:latin typeface="宋体" panose="02010600030101010101" pitchFamily="2" charset="-122"/>
              </a:rPr>
              <a:t>时钟周期）</a:t>
            </a:r>
            <a:endParaRPr lang="zh-CN" altLang="en-US" sz="2000" b="1" dirty="0">
              <a:solidFill>
                <a:srgbClr val="CB0101"/>
              </a:solidFill>
              <a:latin typeface="宋体" panose="02010600030101010101" pitchFamily="2" charset="-122"/>
            </a:endParaRPr>
          </a:p>
        </p:txBody>
      </p:sp>
      <p:sp>
        <p:nvSpPr>
          <p:cNvPr id="18448" name="Text Box 16"/>
          <p:cNvSpPr txBox="1"/>
          <p:nvPr/>
        </p:nvSpPr>
        <p:spPr>
          <a:xfrm>
            <a:off x="1225550" y="6127750"/>
            <a:ext cx="4067175"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en-US" sz="2000" b="1" dirty="0">
                <a:solidFill>
                  <a:srgbClr val="CB0101"/>
                </a:solidFill>
                <a:latin typeface="宋体" panose="02010600030101010101" pitchFamily="2" charset="-122"/>
              </a:rPr>
              <a:t>③ 时钟脉冲信号</a:t>
            </a:r>
            <a:endParaRPr lang="zh-CN" altLang="en-US" sz="2000" b="1" dirty="0">
              <a:solidFill>
                <a:srgbClr val="CB0101"/>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6"/>
                                        </p:tgtEl>
                                        <p:attrNameLst>
                                          <p:attrName>style.visibility</p:attrName>
                                        </p:attrNameLst>
                                      </p:cBhvr>
                                      <p:to>
                                        <p:strVal val="visible"/>
                                      </p:to>
                                    </p:set>
                                    <p:animEffect transition="in" filter="blinds(horizontal)">
                                      <p:cBhvr>
                                        <p:cTn id="7" dur="500"/>
                                        <p:tgtEl>
                                          <p:spTgt spid="1843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438"/>
                                        </p:tgtEl>
                                        <p:attrNameLst>
                                          <p:attrName>style.visibility</p:attrName>
                                        </p:attrNameLst>
                                      </p:cBhvr>
                                      <p:to>
                                        <p:strVal val="visible"/>
                                      </p:to>
                                    </p:set>
                                    <p:animEffect transition="in" filter="blinds(horizontal)">
                                      <p:cBhvr>
                                        <p:cTn id="12" dur="500"/>
                                        <p:tgtEl>
                                          <p:spTgt spid="1843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441"/>
                                        </p:tgtEl>
                                        <p:attrNameLst>
                                          <p:attrName>style.visibility</p:attrName>
                                        </p:attrNameLst>
                                      </p:cBhvr>
                                      <p:to>
                                        <p:strVal val="visible"/>
                                      </p:to>
                                    </p:set>
                                    <p:animEffect transition="in" filter="blinds(horizontal)">
                                      <p:cBhvr>
                                        <p:cTn id="17" dur="500"/>
                                        <p:tgtEl>
                                          <p:spTgt spid="1844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442"/>
                                        </p:tgtEl>
                                        <p:attrNameLst>
                                          <p:attrName>style.visibility</p:attrName>
                                        </p:attrNameLst>
                                      </p:cBhvr>
                                      <p:to>
                                        <p:strVal val="visible"/>
                                      </p:to>
                                    </p:set>
                                    <p:animEffect transition="in" filter="blinds(horizontal)">
                                      <p:cBhvr>
                                        <p:cTn id="22" dur="500"/>
                                        <p:tgtEl>
                                          <p:spTgt spid="1844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8443"/>
                                        </p:tgtEl>
                                        <p:attrNameLst>
                                          <p:attrName>style.visibility</p:attrName>
                                        </p:attrNameLst>
                                      </p:cBhvr>
                                      <p:to>
                                        <p:strVal val="visible"/>
                                      </p:to>
                                    </p:set>
                                    <p:animEffect transition="in" filter="blinds(horizontal)">
                                      <p:cBhvr>
                                        <p:cTn id="27" dur="500"/>
                                        <p:tgtEl>
                                          <p:spTgt spid="1844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8444"/>
                                        </p:tgtEl>
                                        <p:attrNameLst>
                                          <p:attrName>style.visibility</p:attrName>
                                        </p:attrNameLst>
                                      </p:cBhvr>
                                      <p:to>
                                        <p:strVal val="visible"/>
                                      </p:to>
                                    </p:set>
                                    <p:animEffect transition="in" filter="blinds(horizontal)">
                                      <p:cBhvr>
                                        <p:cTn id="32" dur="500"/>
                                        <p:tgtEl>
                                          <p:spTgt spid="18444"/>
                                        </p:tgtEl>
                                      </p:cBhvr>
                                    </p:animEffect>
                                  </p:childTnLst>
                                </p:cTn>
                              </p:par>
                            </p:childTnLst>
                          </p:cTn>
                        </p:par>
                      </p:childTnLst>
                    </p:cTn>
                  </p:par>
                  <p:par>
                    <p:cTn id="33" fill="hold">
                      <p:stCondLst>
                        <p:cond delay="indefinite"/>
                      </p:stCondLst>
                      <p:childTnLst>
                        <p:par>
                          <p:cTn id="34" fill="hold">
                            <p:stCondLst>
                              <p:cond delay="0"/>
                            </p:stCondLst>
                            <p:childTnLst>
                              <p:par>
                                <p:cTn id="35" presetID="41" presetClass="entr" presetSubtype="0" fill="hold" grpId="0" nodeType="clickEffect">
                                  <p:stCondLst>
                                    <p:cond delay="0"/>
                                  </p:stCondLst>
                                  <p:iterate type="lt">
                                    <p:tmPct val="10000"/>
                                  </p:iterate>
                                  <p:childTnLst>
                                    <p:set>
                                      <p:cBhvr>
                                        <p:cTn id="36" dur="1" fill="hold">
                                          <p:stCondLst>
                                            <p:cond delay="0"/>
                                          </p:stCondLst>
                                        </p:cTn>
                                        <p:tgtEl>
                                          <p:spTgt spid="18445"/>
                                        </p:tgtEl>
                                        <p:attrNameLst>
                                          <p:attrName>style.visibility</p:attrName>
                                        </p:attrNameLst>
                                      </p:cBhvr>
                                      <p:to>
                                        <p:strVal val="visible"/>
                                      </p:to>
                                    </p:set>
                                    <p:anim calcmode="lin" valueType="num">
                                      <p:cBhvr>
                                        <p:cTn id="37" dur="500" fill="hold"/>
                                        <p:tgtEl>
                                          <p:spTgt spid="18445"/>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18445"/>
                                        </p:tgtEl>
                                        <p:attrNameLst>
                                          <p:attrName>ppt_y</p:attrName>
                                        </p:attrNameLst>
                                      </p:cBhvr>
                                      <p:tavLst>
                                        <p:tav tm="0">
                                          <p:val>
                                            <p:strVal val="#ppt_y"/>
                                          </p:val>
                                        </p:tav>
                                        <p:tav tm="100000">
                                          <p:val>
                                            <p:strVal val="#ppt_y"/>
                                          </p:val>
                                        </p:tav>
                                      </p:tavLst>
                                    </p:anim>
                                    <p:anim calcmode="lin" valueType="num">
                                      <p:cBhvr>
                                        <p:cTn id="39" dur="500" fill="hold"/>
                                        <p:tgtEl>
                                          <p:spTgt spid="18445"/>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18445"/>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18445"/>
                                        </p:tgtEl>
                                      </p:cBhvr>
                                    </p:animEffect>
                                  </p:childTnLst>
                                </p:cTn>
                              </p:par>
                              <p:par>
                                <p:cTn id="42" presetID="41" presetClass="entr" presetSubtype="0" fill="hold" grpId="0" nodeType="withEffect">
                                  <p:stCondLst>
                                    <p:cond delay="0"/>
                                  </p:stCondLst>
                                  <p:iterate type="lt">
                                    <p:tmPct val="10000"/>
                                  </p:iterate>
                                  <p:childTnLst>
                                    <p:set>
                                      <p:cBhvr>
                                        <p:cTn id="43" dur="1" fill="hold">
                                          <p:stCondLst>
                                            <p:cond delay="0"/>
                                          </p:stCondLst>
                                        </p:cTn>
                                        <p:tgtEl>
                                          <p:spTgt spid="18447"/>
                                        </p:tgtEl>
                                        <p:attrNameLst>
                                          <p:attrName>style.visibility</p:attrName>
                                        </p:attrNameLst>
                                      </p:cBhvr>
                                      <p:to>
                                        <p:strVal val="visible"/>
                                      </p:to>
                                    </p:set>
                                    <p:anim calcmode="lin" valueType="num">
                                      <p:cBhvr>
                                        <p:cTn id="44" dur="500" fill="hold"/>
                                        <p:tgtEl>
                                          <p:spTgt spid="18447"/>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18447"/>
                                        </p:tgtEl>
                                        <p:attrNameLst>
                                          <p:attrName>ppt_y</p:attrName>
                                        </p:attrNameLst>
                                      </p:cBhvr>
                                      <p:tavLst>
                                        <p:tav tm="0">
                                          <p:val>
                                            <p:strVal val="#ppt_y"/>
                                          </p:val>
                                        </p:tav>
                                        <p:tav tm="100000">
                                          <p:val>
                                            <p:strVal val="#ppt_y"/>
                                          </p:val>
                                        </p:tav>
                                      </p:tavLst>
                                    </p:anim>
                                    <p:anim calcmode="lin" valueType="num">
                                      <p:cBhvr>
                                        <p:cTn id="46" dur="500" fill="hold"/>
                                        <p:tgtEl>
                                          <p:spTgt spid="18447"/>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18447"/>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18447"/>
                                        </p:tgtEl>
                                      </p:cBhvr>
                                    </p:animEffect>
                                  </p:childTnLst>
                                </p:cTn>
                              </p:par>
                              <p:par>
                                <p:cTn id="49" presetID="41" presetClass="entr" presetSubtype="0" fill="hold" grpId="0" nodeType="withEffect">
                                  <p:stCondLst>
                                    <p:cond delay="0"/>
                                  </p:stCondLst>
                                  <p:iterate type="lt">
                                    <p:tmPct val="10000"/>
                                  </p:iterate>
                                  <p:childTnLst>
                                    <p:set>
                                      <p:cBhvr>
                                        <p:cTn id="50" dur="1" fill="hold">
                                          <p:stCondLst>
                                            <p:cond delay="0"/>
                                          </p:stCondLst>
                                        </p:cTn>
                                        <p:tgtEl>
                                          <p:spTgt spid="18448"/>
                                        </p:tgtEl>
                                        <p:attrNameLst>
                                          <p:attrName>style.visibility</p:attrName>
                                        </p:attrNameLst>
                                      </p:cBhvr>
                                      <p:to>
                                        <p:strVal val="visible"/>
                                      </p:to>
                                    </p:set>
                                    <p:anim calcmode="lin" valueType="num">
                                      <p:cBhvr>
                                        <p:cTn id="51" dur="500" fill="hold"/>
                                        <p:tgtEl>
                                          <p:spTgt spid="18448"/>
                                        </p:tgtEl>
                                        <p:attrNameLst>
                                          <p:attrName>ppt_x</p:attrName>
                                        </p:attrNameLst>
                                      </p:cBhvr>
                                      <p:tavLst>
                                        <p:tav tm="0">
                                          <p:val>
                                            <p:strVal val="#ppt_x"/>
                                          </p:val>
                                        </p:tav>
                                        <p:tav tm="50000">
                                          <p:val>
                                            <p:strVal val="#ppt_x+.1"/>
                                          </p:val>
                                        </p:tav>
                                        <p:tav tm="100000">
                                          <p:val>
                                            <p:strVal val="#ppt_x"/>
                                          </p:val>
                                        </p:tav>
                                      </p:tavLst>
                                    </p:anim>
                                    <p:anim calcmode="lin" valueType="num">
                                      <p:cBhvr>
                                        <p:cTn id="52" dur="500" fill="hold"/>
                                        <p:tgtEl>
                                          <p:spTgt spid="18448"/>
                                        </p:tgtEl>
                                        <p:attrNameLst>
                                          <p:attrName>ppt_y</p:attrName>
                                        </p:attrNameLst>
                                      </p:cBhvr>
                                      <p:tavLst>
                                        <p:tav tm="0">
                                          <p:val>
                                            <p:strVal val="#ppt_y"/>
                                          </p:val>
                                        </p:tav>
                                        <p:tav tm="100000">
                                          <p:val>
                                            <p:strVal val="#ppt_y"/>
                                          </p:val>
                                        </p:tav>
                                      </p:tavLst>
                                    </p:anim>
                                    <p:anim calcmode="lin" valueType="num">
                                      <p:cBhvr>
                                        <p:cTn id="53" dur="500" fill="hold"/>
                                        <p:tgtEl>
                                          <p:spTgt spid="18448"/>
                                        </p:tgtEl>
                                        <p:attrNameLst>
                                          <p:attrName>ppt_h</p:attrName>
                                        </p:attrNameLst>
                                      </p:cBhvr>
                                      <p:tavLst>
                                        <p:tav tm="0">
                                          <p:val>
                                            <p:strVal val="#ppt_h/10"/>
                                          </p:val>
                                        </p:tav>
                                        <p:tav tm="50000">
                                          <p:val>
                                            <p:strVal val="#ppt_h+.01"/>
                                          </p:val>
                                        </p:tav>
                                        <p:tav tm="100000">
                                          <p:val>
                                            <p:strVal val="#ppt_h"/>
                                          </p:val>
                                        </p:tav>
                                      </p:tavLst>
                                    </p:anim>
                                    <p:anim calcmode="lin" valueType="num">
                                      <p:cBhvr>
                                        <p:cTn id="54" dur="500" fill="hold"/>
                                        <p:tgtEl>
                                          <p:spTgt spid="18448"/>
                                        </p:tgtEl>
                                        <p:attrNameLst>
                                          <p:attrName>ppt_w</p:attrName>
                                        </p:attrNameLst>
                                      </p:cBhvr>
                                      <p:tavLst>
                                        <p:tav tm="0">
                                          <p:val>
                                            <p:strVal val="#ppt_w/10"/>
                                          </p:val>
                                        </p:tav>
                                        <p:tav tm="50000">
                                          <p:val>
                                            <p:strVal val="#ppt_w+.01"/>
                                          </p:val>
                                        </p:tav>
                                        <p:tav tm="100000">
                                          <p:val>
                                            <p:strVal val="#ppt_w"/>
                                          </p:val>
                                        </p:tav>
                                      </p:tavLst>
                                    </p:anim>
                                    <p:animEffect transition="in" filter="fade">
                                      <p:cBhvr>
                                        <p:cTn id="55" dur="500" tmFilter="0,0; .5, 1; 1, 1"/>
                                        <p:tgtEl>
                                          <p:spTgt spid="184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p:bldP spid="18438" grpId="0"/>
      <p:bldP spid="18441" grpId="0"/>
      <p:bldP spid="18442" grpId="0"/>
      <p:bldP spid="18443" grpId="0"/>
      <p:bldP spid="18444" grpId="0"/>
      <p:bldP spid="18445" grpId="0"/>
      <p:bldP spid="18447" grpId="0"/>
      <p:bldP spid="1844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4" name="Text Box 4"/>
          <p:cNvSpPr txBox="1"/>
          <p:nvPr/>
        </p:nvSpPr>
        <p:spPr>
          <a:xfrm>
            <a:off x="0" y="0"/>
            <a:ext cx="6372225"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）多级时序信号之间的关系</a:t>
            </a:r>
            <a:endParaRPr lang="zh-CN" altLang="en-US" sz="2800" b="1" dirty="0">
              <a:latin typeface="黑体" panose="02010609060101010101" pitchFamily="49" charset="-122"/>
              <a:ea typeface="黑体" panose="02010609060101010101" pitchFamily="49" charset="-122"/>
            </a:endParaRPr>
          </a:p>
        </p:txBody>
      </p:sp>
      <p:sp>
        <p:nvSpPr>
          <p:cNvPr id="20488" name="Text Box 8"/>
          <p:cNvSpPr txBox="1"/>
          <p:nvPr/>
        </p:nvSpPr>
        <p:spPr>
          <a:xfrm>
            <a:off x="3131503" y="6309043"/>
            <a:ext cx="316865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000" b="1" dirty="0"/>
              <a:t>三级时序信号之间的关系</a:t>
            </a:r>
            <a:r>
              <a:rPr lang="zh-CN" altLang="en-US" sz="2400" b="1" dirty="0">
                <a:ea typeface="黑体" panose="02010609060101010101" pitchFamily="49" charset="-122"/>
              </a:rPr>
              <a:t> </a:t>
            </a:r>
            <a:endParaRPr lang="zh-CN" altLang="en-US" sz="2400" b="1" dirty="0">
              <a:ea typeface="黑体" panose="02010609060101010101" pitchFamily="49" charset="-122"/>
            </a:endParaRPr>
          </a:p>
        </p:txBody>
      </p:sp>
      <p:pic>
        <p:nvPicPr>
          <p:cNvPr id="9"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4300" y="558165"/>
            <a:ext cx="9029700" cy="57511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blinds(horizontal)">
                                      <p:cBhvr>
                                        <p:cTn id="7" dur="500"/>
                                        <p:tgtEl>
                                          <p:spTgt spid="2048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488"/>
                                        </p:tgtEl>
                                        <p:attrNameLst>
                                          <p:attrName>style.visibility</p:attrName>
                                        </p:attrNameLst>
                                      </p:cBhvr>
                                      <p:to>
                                        <p:strVal val="visible"/>
                                      </p:to>
                                    </p:set>
                                    <p:animEffect transition="in" filter="blinds(horizontal)">
                                      <p:cBhvr>
                                        <p:cTn id="12" dur="5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p:bldP spid="2048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2" name="Text Box 4"/>
          <p:cNvSpPr txBox="1"/>
          <p:nvPr/>
        </p:nvSpPr>
        <p:spPr>
          <a:xfrm>
            <a:off x="26988" y="87313"/>
            <a:ext cx="3995737"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latin typeface="宋体" panose="02010600030101010101" pitchFamily="2" charset="-122"/>
              </a:rPr>
              <a:t>（</a:t>
            </a:r>
            <a:r>
              <a:rPr lang="en-US" altLang="zh-CN" sz="2800" b="1" dirty="0">
                <a:latin typeface="宋体" panose="02010600030101010101" pitchFamily="2" charset="-122"/>
              </a:rPr>
              <a:t>3</a:t>
            </a:r>
            <a:r>
              <a:rPr lang="zh-CN" altLang="en-US" sz="2800" b="1" dirty="0">
                <a:latin typeface="宋体" panose="02010600030101010101" pitchFamily="2" charset="-122"/>
              </a:rPr>
              <a:t>）时序系统的组成</a:t>
            </a:r>
            <a:endParaRPr lang="zh-CN" altLang="en-US" sz="2800" b="1" dirty="0">
              <a:latin typeface="宋体" panose="02010600030101010101" pitchFamily="2" charset="-122"/>
            </a:endParaRPr>
          </a:p>
        </p:txBody>
      </p:sp>
      <p:pic>
        <p:nvPicPr>
          <p:cNvPr id="22533" name="Picture 5" descr="3X06"/>
          <p:cNvPicPr>
            <a:picLocks noChangeAspect="1"/>
          </p:cNvPicPr>
          <p:nvPr>
            <p:ph sz="half" idx="1"/>
          </p:nvPr>
        </p:nvPicPr>
        <p:blipFill>
          <a:blip r:embed="rId1"/>
          <a:srcRect/>
          <a:stretch>
            <a:fillRect/>
          </a:stretch>
        </p:blipFill>
        <p:spPr>
          <a:xfrm>
            <a:off x="998538" y="708025"/>
            <a:ext cx="7129462" cy="2351088"/>
          </a:xfrm>
        </p:spPr>
      </p:pic>
      <p:sp>
        <p:nvSpPr>
          <p:cNvPr id="22535" name="Text Box 7"/>
          <p:cNvSpPr txBox="1"/>
          <p:nvPr/>
        </p:nvSpPr>
        <p:spPr>
          <a:xfrm>
            <a:off x="3446463" y="3059113"/>
            <a:ext cx="180022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000" b="1" dirty="0"/>
              <a:t>时序系统框图</a:t>
            </a:r>
            <a:r>
              <a:rPr lang="zh-CN" altLang="en-US" sz="2400" b="1" dirty="0">
                <a:ea typeface="黑体" panose="02010609060101010101" pitchFamily="49" charset="-122"/>
              </a:rPr>
              <a:t> </a:t>
            </a:r>
            <a:endParaRPr lang="zh-CN" altLang="en-US" sz="2400" b="1" dirty="0">
              <a:ea typeface="黑体" panose="02010609060101010101" pitchFamily="49" charset="-122"/>
            </a:endParaRPr>
          </a:p>
        </p:txBody>
      </p:sp>
      <p:sp>
        <p:nvSpPr>
          <p:cNvPr id="3" name="矩形 2"/>
          <p:cNvSpPr/>
          <p:nvPr/>
        </p:nvSpPr>
        <p:spPr>
          <a:xfrm>
            <a:off x="26988" y="3492500"/>
            <a:ext cx="8937625" cy="3230245"/>
          </a:xfrm>
          <a:prstGeom prst="rect">
            <a:avLst/>
          </a:prstGeom>
        </p:spPr>
        <p:txBody>
          <a:bodyPr>
            <a:spAutoFit/>
          </a:bodyPr>
          <a:lstStyle/>
          <a:p>
            <a:pPr marL="342900" marR="0" lvl="0" indent="-342900" algn="l" defTabSz="914400" rtl="0" eaLnBrk="1" fontAlgn="base" latinLnBrk="0" hangingPunct="1">
              <a:lnSpc>
                <a:spcPct val="100000"/>
              </a:lnSpc>
              <a:spcBef>
                <a:spcPct val="5000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主振就是一个晶体振荡器，当机器一上电就产生频率稳定的主振信号</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5000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主振经</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时钟发生器整形分频后得到时钟脉冲信号。启停控制线路控制时钟脉冲的发与不发。</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5000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一组周期状态触发器，标志不同的机器周期，</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如</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取指令周期、存储器读周期</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任一时刻只允许有其中的一个触发器为</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1</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5000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节拍发生器</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根据指令需要</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按序循环地发出若干节拍信号</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blinds(horizontal)">
                                      <p:cBhvr>
                                        <p:cTn id="7" dur="500"/>
                                        <p:tgtEl>
                                          <p:spTgt spid="2253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2535"/>
                                        </p:tgtEl>
                                        <p:attrNameLst>
                                          <p:attrName>style.visibility</p:attrName>
                                        </p:attrNameLst>
                                      </p:cBhvr>
                                      <p:to>
                                        <p:strVal val="visible"/>
                                      </p:to>
                                    </p:set>
                                    <p:animEffect transition="in" filter="box(in)">
                                      <p:cBhvr>
                                        <p:cTn id="12" dur="500"/>
                                        <p:tgtEl>
                                          <p:spTgt spid="22535"/>
                                        </p:tgtEl>
                                      </p:cBhvr>
                                    </p:animEffect>
                                  </p:childTnLst>
                                </p:cTn>
                              </p:par>
                              <p:par>
                                <p:cTn id="13" presetID="4" presetClass="entr" presetSubtype="16" fill="hold" nodeType="withEffect">
                                  <p:stCondLst>
                                    <p:cond delay="0"/>
                                  </p:stCondLst>
                                  <p:childTnLst>
                                    <p:set>
                                      <p:cBhvr>
                                        <p:cTn id="14" dur="1" fill="hold">
                                          <p:stCondLst>
                                            <p:cond delay="0"/>
                                          </p:stCondLst>
                                        </p:cTn>
                                        <p:tgtEl>
                                          <p:spTgt spid="22533"/>
                                        </p:tgtEl>
                                        <p:attrNameLst>
                                          <p:attrName>style.visibility</p:attrName>
                                        </p:attrNameLst>
                                      </p:cBhvr>
                                      <p:to>
                                        <p:strVal val="visible"/>
                                      </p:to>
                                    </p:set>
                                    <p:animEffect transition="in" filter="box(in)">
                                      <p:cBhvr>
                                        <p:cTn id="15" dur="500"/>
                                        <p:tgtEl>
                                          <p:spTgt spid="22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p:bldP spid="2253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6" name="Text Box 8"/>
          <p:cNvSpPr txBox="1"/>
          <p:nvPr/>
        </p:nvSpPr>
        <p:spPr>
          <a:xfrm>
            <a:off x="251460" y="260350"/>
            <a:ext cx="4396105" cy="5835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黑体" panose="02010609060101010101" pitchFamily="49" charset="-122"/>
                <a:ea typeface="黑体" panose="02010609060101010101" pitchFamily="49" charset="-122"/>
              </a:rPr>
              <a:t>3.1.4  </a:t>
            </a:r>
            <a:r>
              <a:rPr lang="zh-CN" altLang="en-US" b="1" dirty="0">
                <a:latin typeface="黑体" panose="02010609060101010101" pitchFamily="49" charset="-122"/>
                <a:ea typeface="黑体" panose="02010609060101010101" pitchFamily="49" charset="-122"/>
              </a:rPr>
              <a:t>指令流水线</a:t>
            </a:r>
            <a:r>
              <a:rPr lang="zh-CN" altLang="en-US" sz="2400" b="1" dirty="0">
                <a:latin typeface="黑体" panose="02010609060101010101" pitchFamily="49" charset="-122"/>
                <a:ea typeface="黑体" panose="02010609060101010101" pitchFamily="49" charset="-122"/>
              </a:rPr>
              <a:t> </a:t>
            </a:r>
            <a:endParaRPr lang="zh-CN" altLang="en-US" sz="2400" b="1" dirty="0">
              <a:latin typeface="黑体" panose="02010609060101010101" pitchFamily="49" charset="-122"/>
              <a:ea typeface="黑体" panose="02010609060101010101" pitchFamily="49" charset="-122"/>
            </a:endParaRPr>
          </a:p>
        </p:txBody>
      </p:sp>
      <p:sp>
        <p:nvSpPr>
          <p:cNvPr id="100" name="文本框 99"/>
          <p:cNvSpPr txBox="1"/>
          <p:nvPr/>
        </p:nvSpPr>
        <p:spPr>
          <a:xfrm>
            <a:off x="316865" y="908685"/>
            <a:ext cx="8284845" cy="977265"/>
          </a:xfrm>
          <a:prstGeom prst="rect">
            <a:avLst/>
          </a:prstGeom>
          <a:noFill/>
          <a:ln w="9525">
            <a:noFill/>
          </a:ln>
        </p:spPr>
        <p:txBody>
          <a:bodyPr wrap="square">
            <a:spAutoFit/>
          </a:bodyPr>
          <a:p>
            <a:pPr indent="269875">
              <a:lnSpc>
                <a:spcPct val="120000"/>
              </a:lnSpc>
              <a:spcBef>
                <a:spcPts val="0"/>
              </a:spcBef>
              <a:spcAft>
                <a:spcPts val="0"/>
              </a:spcAft>
            </a:pPr>
            <a:r>
              <a:rPr lang="zh-CN" sz="2400">
                <a:solidFill>
                  <a:srgbClr val="000000"/>
                </a:solidFill>
                <a:latin typeface="Times New Roman" panose="02020603050405020304" pitchFamily="18" charset="0"/>
                <a:ea typeface="宋体" panose="02010600030101010101" pitchFamily="2" charset="-122"/>
              </a:rPr>
              <a:t>指令之间的</a:t>
            </a:r>
            <a:r>
              <a:rPr lang="zh-CN" sz="2400">
                <a:solidFill>
                  <a:srgbClr val="C00000"/>
                </a:solidFill>
                <a:latin typeface="Times New Roman" panose="02020603050405020304" pitchFamily="18" charset="0"/>
                <a:ea typeface="宋体" panose="02010600030101010101" pitchFamily="2" charset="-122"/>
              </a:rPr>
              <a:t>衔接方式</a:t>
            </a:r>
            <a:r>
              <a:rPr lang="zh-CN" sz="2400">
                <a:solidFill>
                  <a:srgbClr val="000000"/>
                </a:solidFill>
                <a:latin typeface="Times New Roman" panose="02020603050405020304" pitchFamily="18" charset="0"/>
                <a:ea typeface="宋体" panose="02010600030101010101" pitchFamily="2" charset="-122"/>
              </a:rPr>
              <a:t>分为：</a:t>
            </a:r>
            <a:r>
              <a:rPr lang="zh-CN" sz="2400">
                <a:solidFill>
                  <a:srgbClr val="C00000"/>
                </a:solidFill>
                <a:latin typeface="Times New Roman" panose="02020603050405020304" pitchFamily="18" charset="0"/>
                <a:ea typeface="宋体" panose="02010600030101010101" pitchFamily="2" charset="-122"/>
              </a:rPr>
              <a:t>串行的顺序执行方</a:t>
            </a:r>
            <a:endParaRPr lang="zh-CN" sz="2400">
              <a:solidFill>
                <a:srgbClr val="C00000"/>
              </a:solidFill>
              <a:latin typeface="Times New Roman" panose="02020603050405020304" pitchFamily="18" charset="0"/>
              <a:ea typeface="宋体" panose="02010600030101010101" pitchFamily="2" charset="-122"/>
            </a:endParaRPr>
          </a:p>
          <a:p>
            <a:pPr indent="269875">
              <a:lnSpc>
                <a:spcPct val="120000"/>
              </a:lnSpc>
              <a:spcBef>
                <a:spcPts val="0"/>
              </a:spcBef>
              <a:spcAft>
                <a:spcPts val="0"/>
              </a:spcAft>
            </a:pPr>
            <a:r>
              <a:rPr lang="zh-CN" sz="2400">
                <a:solidFill>
                  <a:srgbClr val="C00000"/>
                </a:solidFill>
                <a:latin typeface="Times New Roman" panose="02020603050405020304" pitchFamily="18" charset="0"/>
                <a:ea typeface="宋体" panose="02010600030101010101" pitchFamily="2" charset="-122"/>
              </a:rPr>
              <a:t> </a:t>
            </a:r>
            <a:r>
              <a:rPr lang="en-US" altLang="zh-CN" sz="2400">
                <a:solidFill>
                  <a:srgbClr val="C00000"/>
                </a:solidFill>
                <a:latin typeface="Times New Roman" panose="02020603050405020304" pitchFamily="18" charset="0"/>
                <a:ea typeface="宋体" panose="02010600030101010101" pitchFamily="2" charset="-122"/>
              </a:rPr>
              <a:t>                                               </a:t>
            </a:r>
            <a:r>
              <a:rPr lang="zh-CN" sz="2400">
                <a:solidFill>
                  <a:srgbClr val="C00000"/>
                </a:solidFill>
                <a:latin typeface="Times New Roman" panose="02020603050405020304" pitchFamily="18" charset="0"/>
                <a:ea typeface="宋体" panose="02010600030101010101" pitchFamily="2" charset="-122"/>
              </a:rPr>
              <a:t>并行的重叠执行方式</a:t>
            </a:r>
            <a:endParaRPr lang="zh-CN" altLang="en-US" sz="2400"/>
          </a:p>
        </p:txBody>
      </p:sp>
      <p:sp>
        <p:nvSpPr>
          <p:cNvPr id="5" name="文本框 4"/>
          <p:cNvSpPr txBox="1"/>
          <p:nvPr/>
        </p:nvSpPr>
        <p:spPr>
          <a:xfrm>
            <a:off x="179705" y="1772920"/>
            <a:ext cx="8561070" cy="2975610"/>
          </a:xfrm>
          <a:prstGeom prst="rect">
            <a:avLst/>
          </a:prstGeom>
          <a:noFill/>
        </p:spPr>
        <p:txBody>
          <a:bodyPr wrap="square" rtlCol="0" anchor="t">
            <a:spAutoFit/>
          </a:bodyPr>
          <a:p>
            <a:pPr>
              <a:lnSpc>
                <a:spcPct val="130000"/>
              </a:lnSpc>
              <a:spcBef>
                <a:spcPts val="50"/>
              </a:spcBef>
              <a:spcAft>
                <a:spcPts val="0"/>
              </a:spcAft>
            </a:pPr>
            <a:r>
              <a:rPr lang="zh-CN" sz="2400">
                <a:solidFill>
                  <a:srgbClr val="C00000"/>
                </a:solidFill>
                <a:latin typeface="Times New Roman" panose="02020603050405020304" pitchFamily="18" charset="0"/>
                <a:ea typeface="宋体" panose="02010600030101010101" pitchFamily="2" charset="-122"/>
                <a:sym typeface="+mn-ea"/>
              </a:rPr>
              <a:t>指令流水线</a:t>
            </a:r>
            <a:r>
              <a:rPr lang="zh-CN" sz="2400">
                <a:latin typeface="Times New Roman" panose="02020603050405020304" pitchFamily="18" charset="0"/>
                <a:ea typeface="宋体" panose="02010600030101010101" pitchFamily="2" charset="-122"/>
                <a:sym typeface="+mn-ea"/>
              </a:rPr>
              <a:t>采用</a:t>
            </a:r>
            <a:r>
              <a:rPr lang="zh-CN" sz="2400">
                <a:solidFill>
                  <a:srgbClr val="C00000"/>
                </a:solidFill>
                <a:latin typeface="Times New Roman" panose="02020603050405020304" pitchFamily="18" charset="0"/>
                <a:ea typeface="宋体" panose="02010600030101010101" pitchFamily="2" charset="-122"/>
                <a:sym typeface="+mn-ea"/>
              </a:rPr>
              <a:t>并行的重叠执行方式，</a:t>
            </a:r>
            <a:r>
              <a:rPr lang="zh-CN" sz="2400">
                <a:solidFill>
                  <a:srgbClr val="000000"/>
                </a:solidFill>
                <a:latin typeface="Times New Roman" panose="02020603050405020304" pitchFamily="18" charset="0"/>
                <a:ea typeface="宋体" panose="02010600030101010101" pitchFamily="2" charset="-122"/>
                <a:sym typeface="+mn-ea"/>
              </a:rPr>
              <a:t>工作原理类似于工厂中的装配流水线。这是因为一条指令的执行过程也是分成几个步骤实现的。</a:t>
            </a:r>
            <a:endParaRPr lang="zh-CN" sz="2400">
              <a:solidFill>
                <a:srgbClr val="000000"/>
              </a:solidFill>
              <a:latin typeface="Times New Roman" panose="02020603050405020304" pitchFamily="18" charset="0"/>
              <a:ea typeface="宋体" panose="02010600030101010101" pitchFamily="2" charset="-122"/>
              <a:sym typeface="+mn-ea"/>
            </a:endParaRPr>
          </a:p>
          <a:p>
            <a:pPr>
              <a:lnSpc>
                <a:spcPct val="130000"/>
              </a:lnSpc>
              <a:spcBef>
                <a:spcPts val="50"/>
              </a:spcBef>
              <a:spcAft>
                <a:spcPts val="0"/>
              </a:spcAft>
            </a:pPr>
            <a:r>
              <a:rPr lang="zh-CN" sz="2400">
                <a:solidFill>
                  <a:srgbClr val="000000"/>
                </a:solidFill>
                <a:latin typeface="Times New Roman" panose="02020603050405020304" pitchFamily="18" charset="0"/>
                <a:ea typeface="宋体" panose="02010600030101010101" pitchFamily="2" charset="-122"/>
                <a:sym typeface="+mn-ea"/>
              </a:rPr>
              <a:t> </a:t>
            </a:r>
            <a:r>
              <a:rPr lang="en-US" altLang="zh-CN" sz="2400">
                <a:solidFill>
                  <a:srgbClr val="000000"/>
                </a:solidFill>
                <a:latin typeface="Times New Roman" panose="02020603050405020304" pitchFamily="18" charset="0"/>
                <a:ea typeface="宋体" panose="02010600030101010101" pitchFamily="2" charset="-122"/>
                <a:sym typeface="+mn-ea"/>
              </a:rPr>
              <a:t>      </a:t>
            </a:r>
            <a:r>
              <a:rPr lang="zh-CN" altLang="en-US" sz="2400" noProof="0" dirty="0">
                <a:latin typeface="+mn-ea"/>
                <a:ea typeface="+mn-ea"/>
                <a:sym typeface="+mn-ea"/>
              </a:rPr>
              <a:t>如果简单将</a:t>
            </a:r>
            <a:r>
              <a:rPr lang="zh-CN" altLang="zh-CN" sz="2400" noProof="0" dirty="0">
                <a:solidFill>
                  <a:srgbClr val="C00000"/>
                </a:solidFill>
                <a:latin typeface="+mn-ea"/>
                <a:ea typeface="+mn-ea"/>
                <a:sym typeface="+mn-ea"/>
              </a:rPr>
              <a:t>指令处理</a:t>
            </a:r>
            <a:r>
              <a:rPr lang="zh-CN" altLang="zh-CN" sz="2400" noProof="0" dirty="0">
                <a:latin typeface="+mn-ea"/>
                <a:ea typeface="+mn-ea"/>
                <a:sym typeface="+mn-ea"/>
              </a:rPr>
              <a:t>分成</a:t>
            </a:r>
            <a:r>
              <a:rPr lang="zh-CN" altLang="zh-CN" sz="2400" noProof="0" dirty="0">
                <a:solidFill>
                  <a:srgbClr val="C00000"/>
                </a:solidFill>
                <a:latin typeface="+mn-ea"/>
                <a:ea typeface="+mn-ea"/>
                <a:sym typeface="+mn-ea"/>
              </a:rPr>
              <a:t>两个阶段</a:t>
            </a:r>
            <a:r>
              <a:rPr lang="zh-CN" altLang="zh-CN" sz="2400" noProof="0" dirty="0">
                <a:latin typeface="+mn-ea"/>
                <a:ea typeface="+mn-ea"/>
                <a:sym typeface="+mn-ea"/>
              </a:rPr>
              <a:t>：</a:t>
            </a:r>
            <a:r>
              <a:rPr lang="zh-CN" altLang="zh-CN" sz="2400" noProof="0" dirty="0">
                <a:solidFill>
                  <a:srgbClr val="C00000"/>
                </a:solidFill>
                <a:latin typeface="+mn-ea"/>
                <a:ea typeface="+mn-ea"/>
                <a:sym typeface="+mn-ea"/>
              </a:rPr>
              <a:t>取指令</a:t>
            </a:r>
            <a:r>
              <a:rPr lang="zh-CN" altLang="zh-CN" sz="2400" noProof="0" dirty="0">
                <a:latin typeface="+mn-ea"/>
                <a:ea typeface="+mn-ea"/>
                <a:sym typeface="+mn-ea"/>
              </a:rPr>
              <a:t>和</a:t>
            </a:r>
            <a:r>
              <a:rPr lang="zh-CN" altLang="zh-CN" sz="2400" noProof="0" dirty="0">
                <a:solidFill>
                  <a:srgbClr val="C00000"/>
                </a:solidFill>
                <a:latin typeface="+mn-ea"/>
                <a:ea typeface="+mn-ea"/>
                <a:sym typeface="+mn-ea"/>
              </a:rPr>
              <a:t>执行指令</a:t>
            </a:r>
            <a:r>
              <a:rPr lang="zh-CN" altLang="zh-CN" sz="2400" noProof="0" dirty="0">
                <a:latin typeface="+mn-ea"/>
                <a:ea typeface="+mn-ea"/>
                <a:sym typeface="+mn-ea"/>
              </a:rPr>
              <a:t>。在一条指令执行期间，主存空闲</a:t>
            </a:r>
            <a:r>
              <a:rPr lang="zh-CN" altLang="en-US" sz="2400" noProof="0" dirty="0">
                <a:latin typeface="+mn-ea"/>
                <a:ea typeface="+mn-ea"/>
                <a:sym typeface="+mn-ea"/>
              </a:rPr>
              <a:t>，利用</a:t>
            </a:r>
            <a:r>
              <a:rPr lang="zh-CN" altLang="zh-CN" sz="2400" noProof="0" dirty="0">
                <a:latin typeface="+mn-ea"/>
                <a:ea typeface="+mn-ea"/>
                <a:sym typeface="+mn-ea"/>
              </a:rPr>
              <a:t>这个时间取下一条指令，从而使取下一条指令与当前指令的执行并行工作。</a:t>
            </a:r>
            <a:r>
              <a:rPr lang="zh-CN" altLang="en-US" sz="2400" noProof="0" dirty="0">
                <a:latin typeface="+mn-ea"/>
                <a:ea typeface="+mn-ea"/>
                <a:sym typeface="+mn-ea"/>
              </a:rPr>
              <a:t>如下图所示。</a:t>
            </a:r>
            <a:endParaRPr lang="zh-CN" altLang="en-US" sz="2400"/>
          </a:p>
        </p:txBody>
      </p:sp>
      <p:graphicFrame>
        <p:nvGraphicFramePr>
          <p:cNvPr id="9" name="对象 8"/>
          <p:cNvGraphicFramePr/>
          <p:nvPr/>
        </p:nvGraphicFramePr>
        <p:xfrm>
          <a:off x="1115060" y="4869180"/>
          <a:ext cx="7158355" cy="1628775"/>
        </p:xfrm>
        <a:graphic>
          <a:graphicData uri="http://schemas.openxmlformats.org/presentationml/2006/ole">
            <mc:AlternateContent xmlns:mc="http://schemas.openxmlformats.org/markup-compatibility/2006">
              <mc:Choice xmlns:v="urn:schemas-microsoft-com:vml" Requires="v">
                <p:oleObj spid="_x0000_s10" name="" r:id="rId1" imgW="3970020" imgH="1018540" progId="Visio.Drawing.15">
                  <p:embed/>
                </p:oleObj>
              </mc:Choice>
              <mc:Fallback>
                <p:oleObj name="" r:id="rId1" imgW="3970020" imgH="1018540" progId="Visio.Drawing.15">
                  <p:embed/>
                  <p:pic>
                    <p:nvPicPr>
                      <p:cNvPr id="0" name="图片 5"/>
                      <p:cNvPicPr/>
                      <p:nvPr/>
                    </p:nvPicPr>
                    <p:blipFill>
                      <a:blip r:embed="rId2"/>
                      <a:stretch>
                        <a:fillRect/>
                      </a:stretch>
                    </p:blipFill>
                    <p:spPr>
                      <a:xfrm>
                        <a:off x="1115060" y="4869180"/>
                        <a:ext cx="7158355" cy="162877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6"/>
                                        </p:tgtEl>
                                        <p:attrNameLst>
                                          <p:attrName>style.visibility</p:attrName>
                                        </p:attrNameLst>
                                      </p:cBhvr>
                                      <p:to>
                                        <p:strVal val="visible"/>
                                      </p:to>
                                    </p:set>
                                    <p:animEffect transition="in" filter="blinds(horizontal)">
                                      <p:cBhvr>
                                        <p:cTn id="7" dur="500"/>
                                        <p:tgtEl>
                                          <p:spTgt spid="22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88925" y="764540"/>
            <a:ext cx="4572000" cy="5700395"/>
          </a:xfrm>
          <a:prstGeom prst="rect">
            <a:avLst/>
          </a:prstGeom>
          <a:noFill/>
        </p:spPr>
        <p:txBody>
          <a:bodyPr wrap="square" rtlCol="0" anchor="t">
            <a:spAutoFit/>
          </a:bodyPr>
          <a:p>
            <a:pPr marL="0" lvl="0" indent="0" algn="just" eaLnBrk="1" hangingPunct="1">
              <a:spcBef>
                <a:spcPct val="50000"/>
              </a:spcBef>
              <a:buNone/>
            </a:pPr>
            <a:endParaRPr lang="zh-CN" altLang="en-US" b="1" dirty="0"/>
          </a:p>
          <a:p>
            <a:pPr marL="0" lvl="0" indent="0" algn="just" eaLnBrk="1" hangingPunct="1">
              <a:lnSpc>
                <a:spcPct val="130000"/>
              </a:lnSpc>
              <a:spcBef>
                <a:spcPts val="50"/>
              </a:spcBef>
              <a:spcAft>
                <a:spcPts val="0"/>
              </a:spcAft>
              <a:buFont typeface="Symbol" panose="05050102010706020507" pitchFamily="18" charset="2"/>
              <a:buChar char="·"/>
            </a:pPr>
            <a:r>
              <a:rPr lang="zh-CN" altLang="en-US" dirty="0">
                <a:sym typeface="Symbol" panose="05050102010706020507" pitchFamily="18" charset="2"/>
              </a:rPr>
              <a:t> </a:t>
            </a:r>
            <a:r>
              <a:rPr lang="zh-CN" altLang="en-US" sz="2400" dirty="0">
                <a:solidFill>
                  <a:srgbClr val="C00000"/>
                </a:solidFill>
                <a:sym typeface="Symbol" panose="05050102010706020507" pitchFamily="18" charset="2"/>
              </a:rPr>
              <a:t>微体系结构层</a:t>
            </a:r>
            <a:r>
              <a:rPr lang="zh-CN" altLang="en-US" sz="2400" dirty="0">
                <a:sym typeface="Symbol" panose="05050102010706020507" pitchFamily="18" charset="2"/>
              </a:rPr>
              <a:t>是具体的硬件层次，可看作是指令系统的解释器。</a:t>
            </a:r>
            <a:endParaRPr lang="zh-CN" altLang="en-US" sz="2400" b="1" dirty="0">
              <a:sym typeface="Symbol" panose="05050102010706020507" pitchFamily="18" charset="2"/>
            </a:endParaRPr>
          </a:p>
          <a:p>
            <a:pPr marL="0" lvl="0" indent="0" algn="just" eaLnBrk="1" hangingPunct="1">
              <a:lnSpc>
                <a:spcPct val="130000"/>
              </a:lnSpc>
              <a:spcBef>
                <a:spcPts val="50"/>
              </a:spcBef>
              <a:spcAft>
                <a:spcPts val="0"/>
              </a:spcAft>
              <a:buFont typeface="Symbol" panose="05050102010706020507" pitchFamily="18" charset="2"/>
              <a:buChar char="·"/>
            </a:pPr>
            <a:r>
              <a:rPr lang="zh-CN" altLang="en-US" sz="2400" dirty="0">
                <a:sym typeface="+mn-ea"/>
              </a:rPr>
              <a:t> </a:t>
            </a:r>
            <a:r>
              <a:rPr lang="zh-CN" altLang="en-US" sz="2400" dirty="0">
                <a:solidFill>
                  <a:srgbClr val="C00000"/>
                </a:solidFill>
                <a:sym typeface="+mn-ea"/>
              </a:rPr>
              <a:t>指令系统层</a:t>
            </a:r>
            <a:r>
              <a:rPr lang="zh-CN" altLang="en-US" sz="2400" dirty="0">
                <a:sym typeface="+mn-ea"/>
              </a:rPr>
              <a:t>是一个抽象的层次，其指令系统是一种硬件和编译器都可识别的机器语言。</a:t>
            </a:r>
            <a:endParaRPr lang="zh-CN" altLang="en-US" sz="2400" b="1" dirty="0"/>
          </a:p>
          <a:p>
            <a:pPr marL="0" lvl="0" indent="0" algn="just" eaLnBrk="1" hangingPunct="1">
              <a:lnSpc>
                <a:spcPct val="130000"/>
              </a:lnSpc>
              <a:spcBef>
                <a:spcPts val="50"/>
              </a:spcBef>
              <a:spcAft>
                <a:spcPts val="0"/>
              </a:spcAft>
              <a:buFont typeface="Symbol" panose="05050102010706020507" pitchFamily="18" charset="2"/>
              <a:buChar char="·"/>
            </a:pPr>
            <a:r>
              <a:rPr lang="zh-CN" altLang="en-US" sz="2400" dirty="0">
                <a:solidFill>
                  <a:srgbClr val="C00000"/>
                </a:solidFill>
                <a:sym typeface="Symbol" panose="05050102010706020507" pitchFamily="18" charset="2"/>
              </a:rPr>
              <a:t> 汇编语言层</a:t>
            </a:r>
            <a:r>
              <a:rPr lang="zh-CN" altLang="en-US" sz="2400" dirty="0">
                <a:sym typeface="Symbol" panose="05050102010706020507" pitchFamily="18" charset="2"/>
              </a:rPr>
              <a:t>提供的语言，是将机器语言“符号化”以便于人们理解。</a:t>
            </a:r>
            <a:endParaRPr lang="zh-CN" altLang="en-US" sz="2400" b="1" dirty="0">
              <a:sym typeface="Symbol" panose="05050102010706020507" pitchFamily="18" charset="2"/>
            </a:endParaRPr>
          </a:p>
          <a:p>
            <a:pPr marL="0" lvl="0" indent="0" algn="just" eaLnBrk="1" hangingPunct="1">
              <a:lnSpc>
                <a:spcPct val="130000"/>
              </a:lnSpc>
              <a:spcBef>
                <a:spcPts val="50"/>
              </a:spcBef>
              <a:spcAft>
                <a:spcPts val="0"/>
              </a:spcAft>
              <a:buFont typeface="Symbol" panose="05050102010706020507" pitchFamily="18" charset="2"/>
              <a:buNone/>
            </a:pPr>
            <a:r>
              <a:rPr lang="zh-CN" altLang="en-US" sz="2400" dirty="0">
                <a:sym typeface="+mn-ea"/>
              </a:rPr>
              <a:t>      用汇编语言编写的程序先由汇编器翻译成机器语言程序，再由微体系结构层解释执行。</a:t>
            </a:r>
            <a:endParaRPr lang="zh-CN" altLang="en-US" sz="2400"/>
          </a:p>
        </p:txBody>
      </p:sp>
      <p:sp>
        <p:nvSpPr>
          <p:cNvPr id="105484" name="Line 12"/>
          <p:cNvSpPr/>
          <p:nvPr/>
        </p:nvSpPr>
        <p:spPr>
          <a:xfrm>
            <a:off x="7237095" y="1915795"/>
            <a:ext cx="0" cy="457200"/>
          </a:xfrm>
          <a:prstGeom prst="line">
            <a:avLst/>
          </a:prstGeom>
          <a:ln w="38100" cap="flat" cmpd="sng">
            <a:solidFill>
              <a:schemeClr val="tx1"/>
            </a:solidFill>
            <a:prstDash val="solid"/>
            <a:headEnd type="none" w="med" len="med"/>
            <a:tailEnd type="none" w="med" len="med"/>
          </a:ln>
        </p:spPr>
      </p:sp>
      <p:sp>
        <p:nvSpPr>
          <p:cNvPr id="105497" name="Rectangle 25"/>
          <p:cNvSpPr/>
          <p:nvPr/>
        </p:nvSpPr>
        <p:spPr>
          <a:xfrm>
            <a:off x="6156325" y="1268095"/>
            <a:ext cx="2305050" cy="685800"/>
          </a:xfrm>
          <a:prstGeom prst="rect">
            <a:avLst/>
          </a:prstGeom>
          <a:solidFill>
            <a:schemeClr val="bg1">
              <a:lumMod val="85000"/>
            </a:schemeClr>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105498" name="Text Box 26"/>
          <p:cNvSpPr txBox="1"/>
          <p:nvPr/>
        </p:nvSpPr>
        <p:spPr>
          <a:xfrm>
            <a:off x="6156325" y="1410970"/>
            <a:ext cx="244792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2400" b="1" dirty="0">
                <a:solidFill>
                  <a:srgbClr val="3333FF"/>
                </a:solidFill>
                <a:latin typeface="宋体" panose="02010600030101010101" pitchFamily="2" charset="-122"/>
              </a:rPr>
              <a:t>面向问题语言层</a:t>
            </a:r>
            <a:endParaRPr lang="zh-CN" altLang="en-US" sz="2400" b="1" dirty="0">
              <a:solidFill>
                <a:srgbClr val="3333FF"/>
              </a:solidFill>
              <a:latin typeface="宋体" panose="02010600030101010101" pitchFamily="2" charset="-122"/>
            </a:endParaRPr>
          </a:p>
        </p:txBody>
      </p:sp>
      <p:sp>
        <p:nvSpPr>
          <p:cNvPr id="28679" name="Text Box 27"/>
          <p:cNvSpPr txBox="1"/>
          <p:nvPr/>
        </p:nvSpPr>
        <p:spPr>
          <a:xfrm>
            <a:off x="5076825" y="1410970"/>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400" b="1" dirty="0">
                <a:solidFill>
                  <a:srgbClr val="3333FF"/>
                </a:solidFill>
              </a:rPr>
              <a:t>第</a:t>
            </a:r>
            <a:r>
              <a:rPr lang="en-US" altLang="zh-CN" sz="2400" b="1" dirty="0">
                <a:solidFill>
                  <a:srgbClr val="3333FF"/>
                </a:solidFill>
              </a:rPr>
              <a:t>5</a:t>
            </a:r>
            <a:r>
              <a:rPr lang="zh-CN" altLang="en-US" sz="2400" b="1" dirty="0">
                <a:solidFill>
                  <a:srgbClr val="3333FF"/>
                </a:solidFill>
              </a:rPr>
              <a:t>层</a:t>
            </a:r>
            <a:endParaRPr lang="zh-CN" altLang="en-US" sz="2400" b="1" dirty="0">
              <a:solidFill>
                <a:srgbClr val="3333FF"/>
              </a:solidFill>
            </a:endParaRPr>
          </a:p>
        </p:txBody>
      </p:sp>
      <p:sp>
        <p:nvSpPr>
          <p:cNvPr id="28680" name="Text Box 28"/>
          <p:cNvSpPr txBox="1"/>
          <p:nvPr/>
        </p:nvSpPr>
        <p:spPr>
          <a:xfrm>
            <a:off x="7308850" y="1986915"/>
            <a:ext cx="1693545"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000" b="1" dirty="0">
                <a:solidFill>
                  <a:srgbClr val="3333FF"/>
                </a:solidFill>
              </a:rPr>
              <a:t>翻译</a:t>
            </a:r>
            <a:r>
              <a:rPr lang="en-US" altLang="zh-CN" sz="2000" b="1" dirty="0">
                <a:solidFill>
                  <a:srgbClr val="3333FF"/>
                </a:solidFill>
              </a:rPr>
              <a:t>(</a:t>
            </a:r>
            <a:r>
              <a:rPr lang="zh-CN" altLang="en-US" sz="2000" b="1" dirty="0">
                <a:solidFill>
                  <a:srgbClr val="3333FF"/>
                </a:solidFill>
              </a:rPr>
              <a:t>编译器</a:t>
            </a:r>
            <a:r>
              <a:rPr lang="en-US" altLang="zh-CN" sz="2000" b="1" dirty="0">
                <a:solidFill>
                  <a:srgbClr val="3333FF"/>
                </a:solidFill>
              </a:rPr>
              <a:t>)</a:t>
            </a:r>
            <a:endParaRPr lang="en-US" altLang="zh-CN" sz="2000" b="1" dirty="0">
              <a:solidFill>
                <a:srgbClr val="3333FF"/>
              </a:solidFill>
            </a:endParaRPr>
          </a:p>
        </p:txBody>
      </p:sp>
      <p:sp>
        <p:nvSpPr>
          <p:cNvPr id="105501" name="Line 29"/>
          <p:cNvSpPr/>
          <p:nvPr/>
        </p:nvSpPr>
        <p:spPr>
          <a:xfrm>
            <a:off x="7237095" y="2996565"/>
            <a:ext cx="0" cy="457200"/>
          </a:xfrm>
          <a:prstGeom prst="line">
            <a:avLst/>
          </a:prstGeom>
          <a:ln w="38100" cap="flat" cmpd="sng">
            <a:solidFill>
              <a:schemeClr val="tx1"/>
            </a:solidFill>
            <a:prstDash val="solid"/>
            <a:headEnd type="none" w="med" len="med"/>
            <a:tailEnd type="none" w="med" len="med"/>
          </a:ln>
        </p:spPr>
      </p:sp>
      <p:sp>
        <p:nvSpPr>
          <p:cNvPr id="105502" name="Rectangle 30"/>
          <p:cNvSpPr/>
          <p:nvPr/>
        </p:nvSpPr>
        <p:spPr>
          <a:xfrm>
            <a:off x="6156325" y="2348865"/>
            <a:ext cx="2305050" cy="685800"/>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105503" name="Text Box 31"/>
          <p:cNvSpPr txBox="1"/>
          <p:nvPr/>
        </p:nvSpPr>
        <p:spPr>
          <a:xfrm>
            <a:off x="6372225" y="2418715"/>
            <a:ext cx="1944370" cy="457200"/>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2400" b="1" dirty="0">
                <a:solidFill>
                  <a:srgbClr val="C00000"/>
                </a:solidFill>
                <a:latin typeface="宋体" panose="02010600030101010101" pitchFamily="2" charset="-122"/>
              </a:rPr>
              <a:t>汇编语言层</a:t>
            </a:r>
            <a:endParaRPr lang="zh-CN" altLang="en-US" sz="2400" b="1" dirty="0">
              <a:solidFill>
                <a:srgbClr val="C00000"/>
              </a:solidFill>
              <a:latin typeface="宋体" panose="02010600030101010101" pitchFamily="2" charset="-122"/>
            </a:endParaRPr>
          </a:p>
        </p:txBody>
      </p:sp>
      <p:sp>
        <p:nvSpPr>
          <p:cNvPr id="28684" name="Text Box 32"/>
          <p:cNvSpPr txBox="1"/>
          <p:nvPr/>
        </p:nvSpPr>
        <p:spPr>
          <a:xfrm>
            <a:off x="5076825" y="2491740"/>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400" b="1" dirty="0">
                <a:solidFill>
                  <a:srgbClr val="C00000"/>
                </a:solidFill>
              </a:rPr>
              <a:t>第</a:t>
            </a:r>
            <a:r>
              <a:rPr lang="en-US" altLang="zh-CN" sz="2400" b="1" dirty="0">
                <a:solidFill>
                  <a:srgbClr val="C00000"/>
                </a:solidFill>
              </a:rPr>
              <a:t>4</a:t>
            </a:r>
            <a:r>
              <a:rPr lang="zh-CN" altLang="en-US" sz="2400" b="1" dirty="0">
                <a:solidFill>
                  <a:srgbClr val="C00000"/>
                </a:solidFill>
              </a:rPr>
              <a:t>层</a:t>
            </a:r>
            <a:endParaRPr lang="zh-CN" altLang="en-US" sz="2400" b="1" dirty="0">
              <a:solidFill>
                <a:srgbClr val="C00000"/>
              </a:solidFill>
            </a:endParaRPr>
          </a:p>
        </p:txBody>
      </p:sp>
      <p:sp>
        <p:nvSpPr>
          <p:cNvPr id="28685" name="Text Box 33"/>
          <p:cNvSpPr txBox="1"/>
          <p:nvPr/>
        </p:nvSpPr>
        <p:spPr>
          <a:xfrm>
            <a:off x="7308850" y="3068320"/>
            <a:ext cx="1693545"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000" b="1" dirty="0">
                <a:solidFill>
                  <a:srgbClr val="3333FF"/>
                </a:solidFill>
              </a:rPr>
              <a:t>翻译</a:t>
            </a:r>
            <a:r>
              <a:rPr lang="en-US" altLang="zh-CN" sz="2000" b="1" dirty="0">
                <a:solidFill>
                  <a:srgbClr val="3333FF"/>
                </a:solidFill>
              </a:rPr>
              <a:t>(</a:t>
            </a:r>
            <a:r>
              <a:rPr lang="zh-CN" altLang="en-US" sz="2000" b="1" dirty="0">
                <a:solidFill>
                  <a:srgbClr val="3333FF"/>
                </a:solidFill>
              </a:rPr>
              <a:t>汇编器</a:t>
            </a:r>
            <a:r>
              <a:rPr lang="en-US" altLang="zh-CN" sz="2000" b="1" dirty="0">
                <a:solidFill>
                  <a:srgbClr val="3333FF"/>
                </a:solidFill>
              </a:rPr>
              <a:t>)</a:t>
            </a:r>
            <a:endParaRPr lang="en-US" altLang="zh-CN" sz="2000" b="1" dirty="0">
              <a:solidFill>
                <a:srgbClr val="3333FF"/>
              </a:solidFill>
            </a:endParaRPr>
          </a:p>
        </p:txBody>
      </p:sp>
      <p:sp>
        <p:nvSpPr>
          <p:cNvPr id="105506" name="Line 34"/>
          <p:cNvSpPr/>
          <p:nvPr/>
        </p:nvSpPr>
        <p:spPr>
          <a:xfrm>
            <a:off x="7237095" y="4076065"/>
            <a:ext cx="0" cy="457200"/>
          </a:xfrm>
          <a:prstGeom prst="line">
            <a:avLst/>
          </a:prstGeom>
          <a:ln w="38100" cap="flat" cmpd="sng">
            <a:solidFill>
              <a:schemeClr val="tx1"/>
            </a:solidFill>
            <a:prstDash val="solid"/>
            <a:headEnd type="none" w="med" len="med"/>
            <a:tailEnd type="none" w="med" len="med"/>
          </a:ln>
        </p:spPr>
      </p:sp>
      <p:sp>
        <p:nvSpPr>
          <p:cNvPr id="105507" name="Rectangle 35"/>
          <p:cNvSpPr/>
          <p:nvPr/>
        </p:nvSpPr>
        <p:spPr>
          <a:xfrm>
            <a:off x="6156325" y="3428365"/>
            <a:ext cx="2305050" cy="685800"/>
          </a:xfrm>
          <a:prstGeom prst="rect">
            <a:avLst/>
          </a:prstGeom>
          <a:solidFill>
            <a:schemeClr val="bg1">
              <a:lumMod val="85000"/>
            </a:schemeClr>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105508" name="Text Box 36"/>
          <p:cNvSpPr txBox="1"/>
          <p:nvPr/>
        </p:nvSpPr>
        <p:spPr>
          <a:xfrm>
            <a:off x="6372225" y="3500120"/>
            <a:ext cx="187325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2400" b="1" dirty="0">
                <a:solidFill>
                  <a:srgbClr val="3333FF"/>
                </a:solidFill>
                <a:latin typeface="宋体" panose="02010600030101010101" pitchFamily="2" charset="-122"/>
              </a:rPr>
              <a:t>操作系统层</a:t>
            </a:r>
            <a:endParaRPr lang="zh-CN" altLang="en-US" sz="2400" b="1" dirty="0">
              <a:solidFill>
                <a:srgbClr val="3333FF"/>
              </a:solidFill>
              <a:latin typeface="宋体" panose="02010600030101010101" pitchFamily="2" charset="-122"/>
            </a:endParaRPr>
          </a:p>
        </p:txBody>
      </p:sp>
      <p:sp>
        <p:nvSpPr>
          <p:cNvPr id="28689" name="Text Box 37"/>
          <p:cNvSpPr txBox="1"/>
          <p:nvPr/>
        </p:nvSpPr>
        <p:spPr>
          <a:xfrm>
            <a:off x="5076825" y="3571240"/>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400" b="1" dirty="0">
                <a:solidFill>
                  <a:srgbClr val="3333FF"/>
                </a:solidFill>
              </a:rPr>
              <a:t>第</a:t>
            </a:r>
            <a:r>
              <a:rPr lang="en-US" altLang="zh-CN" sz="2400" b="1" dirty="0">
                <a:solidFill>
                  <a:srgbClr val="3333FF"/>
                </a:solidFill>
              </a:rPr>
              <a:t>3</a:t>
            </a:r>
            <a:r>
              <a:rPr lang="zh-CN" altLang="en-US" sz="2400" b="1" dirty="0">
                <a:solidFill>
                  <a:srgbClr val="3333FF"/>
                </a:solidFill>
              </a:rPr>
              <a:t>层</a:t>
            </a:r>
            <a:endParaRPr lang="zh-CN" altLang="en-US" sz="2400" b="1" dirty="0">
              <a:solidFill>
                <a:srgbClr val="3333FF"/>
              </a:solidFill>
            </a:endParaRPr>
          </a:p>
        </p:txBody>
      </p:sp>
      <p:sp>
        <p:nvSpPr>
          <p:cNvPr id="28690" name="Text Box 38"/>
          <p:cNvSpPr txBox="1"/>
          <p:nvPr/>
        </p:nvSpPr>
        <p:spPr>
          <a:xfrm>
            <a:off x="7308850" y="4147820"/>
            <a:ext cx="1468755" cy="39878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000" b="1" dirty="0">
                <a:solidFill>
                  <a:srgbClr val="3333FF"/>
                </a:solidFill>
              </a:rPr>
              <a:t>部分解释</a:t>
            </a:r>
            <a:endParaRPr lang="en-US" altLang="zh-CN" sz="2000" b="1" dirty="0">
              <a:solidFill>
                <a:srgbClr val="3333FF"/>
              </a:solidFill>
            </a:endParaRPr>
          </a:p>
        </p:txBody>
      </p:sp>
      <p:sp>
        <p:nvSpPr>
          <p:cNvPr id="105511" name="Line 39"/>
          <p:cNvSpPr/>
          <p:nvPr/>
        </p:nvSpPr>
        <p:spPr>
          <a:xfrm>
            <a:off x="7237095" y="5155565"/>
            <a:ext cx="0" cy="457200"/>
          </a:xfrm>
          <a:prstGeom prst="line">
            <a:avLst/>
          </a:prstGeom>
          <a:ln w="38100" cap="flat" cmpd="sng">
            <a:solidFill>
              <a:schemeClr val="tx1"/>
            </a:solidFill>
            <a:prstDash val="solid"/>
            <a:headEnd type="none" w="med" len="med"/>
            <a:tailEnd type="none" w="med" len="med"/>
          </a:ln>
        </p:spPr>
      </p:sp>
      <p:sp>
        <p:nvSpPr>
          <p:cNvPr id="105512" name="Rectangle 40"/>
          <p:cNvSpPr/>
          <p:nvPr/>
        </p:nvSpPr>
        <p:spPr>
          <a:xfrm>
            <a:off x="6156325" y="4507865"/>
            <a:ext cx="2305050" cy="685800"/>
          </a:xfrm>
          <a:prstGeom prst="rect">
            <a:avLst/>
          </a:prstGeom>
          <a:solidFill>
            <a:schemeClr val="bg1"/>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solidFill>
                <a:srgbClr val="C00000"/>
              </a:solidFill>
            </a:endParaRPr>
          </a:p>
        </p:txBody>
      </p:sp>
      <p:sp>
        <p:nvSpPr>
          <p:cNvPr id="105513" name="Text Box 41"/>
          <p:cNvSpPr txBox="1"/>
          <p:nvPr/>
        </p:nvSpPr>
        <p:spPr>
          <a:xfrm>
            <a:off x="6408420" y="4579620"/>
            <a:ext cx="1981200" cy="457200"/>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2400" b="1" dirty="0">
                <a:solidFill>
                  <a:srgbClr val="C00000"/>
                </a:solidFill>
                <a:latin typeface="宋体" panose="02010600030101010101" pitchFamily="2" charset="-122"/>
              </a:rPr>
              <a:t>指令系统层</a:t>
            </a:r>
            <a:endParaRPr lang="zh-CN" altLang="en-US" sz="2400" b="1" dirty="0">
              <a:solidFill>
                <a:srgbClr val="C00000"/>
              </a:solidFill>
              <a:latin typeface="宋体" panose="02010600030101010101" pitchFamily="2" charset="-122"/>
            </a:endParaRPr>
          </a:p>
        </p:txBody>
      </p:sp>
      <p:sp>
        <p:nvSpPr>
          <p:cNvPr id="28694" name="Text Box 42"/>
          <p:cNvSpPr txBox="1"/>
          <p:nvPr/>
        </p:nvSpPr>
        <p:spPr>
          <a:xfrm>
            <a:off x="5076825" y="4650740"/>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400" b="1" dirty="0">
                <a:solidFill>
                  <a:srgbClr val="C00000"/>
                </a:solidFill>
              </a:rPr>
              <a:t>第</a:t>
            </a:r>
            <a:r>
              <a:rPr lang="en-US" altLang="zh-CN" sz="2400" b="1" dirty="0">
                <a:solidFill>
                  <a:srgbClr val="C00000"/>
                </a:solidFill>
              </a:rPr>
              <a:t>2</a:t>
            </a:r>
            <a:r>
              <a:rPr lang="zh-CN" altLang="en-US" sz="2400" b="1" dirty="0">
                <a:solidFill>
                  <a:srgbClr val="C00000"/>
                </a:solidFill>
              </a:rPr>
              <a:t>层</a:t>
            </a:r>
            <a:endParaRPr lang="zh-CN" altLang="en-US" sz="2400" b="1" dirty="0">
              <a:solidFill>
                <a:srgbClr val="C00000"/>
              </a:solidFill>
            </a:endParaRPr>
          </a:p>
        </p:txBody>
      </p:sp>
      <p:sp>
        <p:nvSpPr>
          <p:cNvPr id="28695" name="Text Box 43"/>
          <p:cNvSpPr txBox="1"/>
          <p:nvPr/>
        </p:nvSpPr>
        <p:spPr>
          <a:xfrm>
            <a:off x="7308850" y="5227320"/>
            <a:ext cx="1951990" cy="39878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000" b="1" dirty="0">
                <a:solidFill>
                  <a:srgbClr val="3333FF"/>
                </a:solidFill>
              </a:rPr>
              <a:t>直接执行</a:t>
            </a:r>
            <a:r>
              <a:rPr lang="en-US" altLang="zh-CN" sz="2000" b="1" dirty="0">
                <a:solidFill>
                  <a:srgbClr val="3333FF"/>
                </a:solidFill>
              </a:rPr>
              <a:t>/</a:t>
            </a:r>
            <a:r>
              <a:rPr lang="zh-CN" altLang="en-US" sz="2000" b="1" dirty="0">
                <a:solidFill>
                  <a:srgbClr val="3333FF"/>
                </a:solidFill>
              </a:rPr>
              <a:t>解释</a:t>
            </a:r>
            <a:endParaRPr lang="en-US" altLang="zh-CN" sz="2000" b="1" dirty="0">
              <a:solidFill>
                <a:srgbClr val="3333FF"/>
              </a:solidFill>
            </a:endParaRPr>
          </a:p>
        </p:txBody>
      </p:sp>
      <p:sp>
        <p:nvSpPr>
          <p:cNvPr id="105517" name="Rectangle 45"/>
          <p:cNvSpPr/>
          <p:nvPr/>
        </p:nvSpPr>
        <p:spPr>
          <a:xfrm>
            <a:off x="6156325" y="5589270"/>
            <a:ext cx="2305050" cy="685800"/>
          </a:xfrm>
          <a:prstGeom prst="rect">
            <a:avLst/>
          </a:prstGeom>
          <a:solidFill>
            <a:srgbClr val="FFFF00"/>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105518" name="Text Box 46"/>
          <p:cNvSpPr txBox="1"/>
          <p:nvPr/>
        </p:nvSpPr>
        <p:spPr>
          <a:xfrm>
            <a:off x="6265545" y="5732145"/>
            <a:ext cx="205295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2400" b="1" dirty="0">
                <a:solidFill>
                  <a:srgbClr val="C00000"/>
                </a:solidFill>
                <a:latin typeface="宋体" panose="02010600030101010101" pitchFamily="2" charset="-122"/>
              </a:rPr>
              <a:t>微体系结构层</a:t>
            </a:r>
            <a:endParaRPr lang="zh-CN" altLang="en-US" sz="2400" b="1" dirty="0">
              <a:solidFill>
                <a:srgbClr val="C00000"/>
              </a:solidFill>
              <a:latin typeface="宋体" panose="02010600030101010101" pitchFamily="2" charset="-122"/>
            </a:endParaRPr>
          </a:p>
        </p:txBody>
      </p:sp>
      <p:sp>
        <p:nvSpPr>
          <p:cNvPr id="28698" name="Text Box 47"/>
          <p:cNvSpPr txBox="1"/>
          <p:nvPr/>
        </p:nvSpPr>
        <p:spPr>
          <a:xfrm>
            <a:off x="5076825" y="5732145"/>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400" b="1" dirty="0">
                <a:solidFill>
                  <a:srgbClr val="C00000"/>
                </a:solidFill>
              </a:rPr>
              <a:t>第</a:t>
            </a:r>
            <a:r>
              <a:rPr lang="en-US" altLang="zh-CN" sz="2400" b="1" dirty="0">
                <a:solidFill>
                  <a:srgbClr val="C00000"/>
                </a:solidFill>
              </a:rPr>
              <a:t>1</a:t>
            </a:r>
            <a:r>
              <a:rPr lang="zh-CN" altLang="en-US" sz="2400" b="1" dirty="0">
                <a:solidFill>
                  <a:srgbClr val="C00000"/>
                </a:solidFill>
              </a:rPr>
              <a:t>层</a:t>
            </a:r>
            <a:endParaRPr lang="zh-CN" altLang="en-US" sz="2400" b="1" dirty="0">
              <a:solidFill>
                <a:srgbClr val="C00000"/>
              </a:solidFill>
            </a:endParaRPr>
          </a:p>
        </p:txBody>
      </p:sp>
      <p:sp>
        <p:nvSpPr>
          <p:cNvPr id="75779" name="Text Box 3"/>
          <p:cNvSpPr txBox="1"/>
          <p:nvPr/>
        </p:nvSpPr>
        <p:spPr>
          <a:xfrm>
            <a:off x="179705" y="100330"/>
            <a:ext cx="7272655" cy="82994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lnSpc>
                <a:spcPct val="150000"/>
              </a:lnSpc>
              <a:spcBef>
                <a:spcPct val="50000"/>
              </a:spcBef>
              <a:buNone/>
            </a:pPr>
            <a:r>
              <a:rPr lang="zh-CN" altLang="en-US" b="1" dirty="0"/>
              <a:t>从</a:t>
            </a:r>
            <a:r>
              <a:rPr lang="zh-CN" altLang="en-US" b="1" dirty="0">
                <a:solidFill>
                  <a:srgbClr val="C00000"/>
                </a:solidFill>
              </a:rPr>
              <a:t>三个层次</a:t>
            </a:r>
            <a:r>
              <a:rPr lang="zh-CN" altLang="en-US" b="1" dirty="0"/>
              <a:t>，</a:t>
            </a:r>
            <a:r>
              <a:rPr lang="zh-CN" altLang="en-US" b="1" dirty="0">
                <a:sym typeface="+mn-ea"/>
              </a:rPr>
              <a:t>讨论计算机系统的组成：</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779"/>
                                        </p:tgtEl>
                                        <p:attrNameLst>
                                          <p:attrName>style.visibility</p:attrName>
                                        </p:attrNameLst>
                                      </p:cBhvr>
                                      <p:to>
                                        <p:strVal val="visible"/>
                                      </p:to>
                                    </p:set>
                                    <p:animEffect transition="in" filter="blinds(horizontal)">
                                      <p:cBhvr>
                                        <p:cTn id="7" dur="500"/>
                                        <p:tgtEl>
                                          <p:spTgt spid="75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38735" y="116205"/>
            <a:ext cx="9034780" cy="2320290"/>
          </a:xfrm>
          <a:prstGeom prst="rect">
            <a:avLst/>
          </a:prstGeom>
          <a:noFill/>
        </p:spPr>
        <p:txBody>
          <a:bodyPr wrap="square" rtlCol="0" anchor="t">
            <a:spAutoFit/>
          </a:bodyPr>
          <a:p>
            <a:pPr indent="269875">
              <a:lnSpc>
                <a:spcPct val="120000"/>
              </a:lnSpc>
              <a:spcBef>
                <a:spcPts val="50"/>
              </a:spcBef>
              <a:spcAft>
                <a:spcPts val="0"/>
              </a:spcAft>
            </a:pPr>
            <a:r>
              <a:rPr lang="zh-CN">
                <a:solidFill>
                  <a:schemeClr val="tx1"/>
                </a:solidFill>
                <a:latin typeface="Times New Roman" panose="02020603050405020304" pitchFamily="18" charset="0"/>
                <a:ea typeface="宋体" panose="02010600030101010101" pitchFamily="2" charset="-122"/>
                <a:sym typeface="+mn-ea"/>
              </a:rPr>
              <a:t>图</a:t>
            </a:r>
            <a:r>
              <a:rPr lang="en-US">
                <a:solidFill>
                  <a:schemeClr val="tx1"/>
                </a:solidFill>
                <a:latin typeface="Times New Roman" panose="02020603050405020304" pitchFamily="18" charset="0"/>
                <a:ea typeface="宋体" panose="02010600030101010101" pitchFamily="2" charset="-122"/>
                <a:sym typeface="+mn-ea"/>
              </a:rPr>
              <a:t>3-7</a:t>
            </a:r>
            <a:r>
              <a:rPr lang="zh-CN">
                <a:solidFill>
                  <a:schemeClr val="tx1"/>
                </a:solidFill>
                <a:latin typeface="Times New Roman" panose="02020603050405020304" pitchFamily="18" charset="0"/>
                <a:ea typeface="宋体" panose="02010600030101010101" pitchFamily="2" charset="-122"/>
                <a:sym typeface="+mn-ea"/>
              </a:rPr>
              <a:t>描述了两段流水线执行指令的时序。图</a:t>
            </a:r>
            <a:r>
              <a:rPr lang="en-US">
                <a:solidFill>
                  <a:schemeClr val="tx1"/>
                </a:solidFill>
                <a:latin typeface="Times New Roman" panose="02020603050405020304" pitchFamily="18" charset="0"/>
                <a:ea typeface="宋体" panose="02010600030101010101" pitchFamily="2" charset="-122"/>
                <a:sym typeface="+mn-ea"/>
              </a:rPr>
              <a:t>3-8</a:t>
            </a:r>
            <a:r>
              <a:rPr lang="zh-CN">
                <a:solidFill>
                  <a:schemeClr val="tx1"/>
                </a:solidFill>
                <a:latin typeface="Times New Roman" panose="02020603050405020304" pitchFamily="18" charset="0"/>
                <a:ea typeface="宋体" panose="02010600030101010101" pitchFamily="2" charset="-122"/>
                <a:sym typeface="+mn-ea"/>
              </a:rPr>
              <a:t>是对应图</a:t>
            </a:r>
            <a:r>
              <a:rPr lang="en-US">
                <a:solidFill>
                  <a:schemeClr val="tx1"/>
                </a:solidFill>
                <a:latin typeface="Times New Roman" panose="02020603050405020304" pitchFamily="18" charset="0"/>
                <a:ea typeface="宋体" panose="02010600030101010101" pitchFamily="2" charset="-122"/>
                <a:sym typeface="+mn-ea"/>
              </a:rPr>
              <a:t>3-7</a:t>
            </a:r>
            <a:r>
              <a:rPr lang="zh-CN">
                <a:solidFill>
                  <a:schemeClr val="tx1"/>
                </a:solidFill>
                <a:latin typeface="Times New Roman" panose="02020603050405020304" pitchFamily="18" charset="0"/>
                <a:ea typeface="宋体" panose="02010600030101010101" pitchFamily="2" charset="-122"/>
                <a:sym typeface="+mn-ea"/>
              </a:rPr>
              <a:t>的两段指令流水线硬件实现框图，其流水线简单</a:t>
            </a:r>
            <a:r>
              <a:rPr lang="zh-CN">
                <a:solidFill>
                  <a:srgbClr val="C00000"/>
                </a:solidFill>
                <a:latin typeface="Times New Roman" panose="02020603050405020304" pitchFamily="18" charset="0"/>
                <a:ea typeface="宋体" panose="02010600030101010101" pitchFamily="2" charset="-122"/>
                <a:sym typeface="+mn-ea"/>
              </a:rPr>
              <a:t>工作过程</a:t>
            </a:r>
            <a:r>
              <a:rPr lang="zh-CN">
                <a:solidFill>
                  <a:schemeClr val="tx1"/>
                </a:solidFill>
                <a:latin typeface="Times New Roman" panose="02020603050405020304" pitchFamily="18" charset="0"/>
                <a:ea typeface="宋体" panose="02010600030101010101" pitchFamily="2" charset="-122"/>
                <a:sym typeface="+mn-ea"/>
              </a:rPr>
              <a:t>为：</a:t>
            </a:r>
            <a:endParaRPr lang="zh-CN">
              <a:solidFill>
                <a:schemeClr val="tx1"/>
              </a:solidFill>
              <a:latin typeface="Times New Roman" panose="02020603050405020304" pitchFamily="18" charset="0"/>
              <a:ea typeface="宋体" panose="02010600030101010101" pitchFamily="2" charset="-122"/>
              <a:sym typeface="+mn-ea"/>
            </a:endParaRPr>
          </a:p>
          <a:p>
            <a:pPr indent="269875">
              <a:lnSpc>
                <a:spcPct val="120000"/>
              </a:lnSpc>
              <a:spcBef>
                <a:spcPts val="50"/>
              </a:spcBef>
              <a:spcAft>
                <a:spcPts val="0"/>
              </a:spcAft>
            </a:pPr>
            <a:r>
              <a:rPr lang="zh-CN">
                <a:solidFill>
                  <a:schemeClr val="tx1"/>
                </a:solidFill>
                <a:latin typeface="Calibri" panose="020F0502020204030204" charset="0"/>
                <a:ea typeface="宋体" panose="02010600030101010101" pitchFamily="2" charset="-122"/>
                <a:sym typeface="+mn-ea"/>
              </a:rPr>
              <a:t>①</a:t>
            </a:r>
            <a:r>
              <a:rPr lang="en-US" altLang="zh-CN">
                <a:solidFill>
                  <a:schemeClr val="tx1"/>
                </a:solidFill>
                <a:latin typeface="Calibri" panose="020F0502020204030204" charset="0"/>
                <a:ea typeface="宋体" panose="02010600030101010101" pitchFamily="2" charset="-122"/>
                <a:sym typeface="+mn-ea"/>
              </a:rPr>
              <a:t> </a:t>
            </a:r>
            <a:r>
              <a:rPr lang="zh-CN">
                <a:solidFill>
                  <a:schemeClr val="tx1"/>
                </a:solidFill>
                <a:latin typeface="Times New Roman" panose="02020603050405020304" pitchFamily="18" charset="0"/>
                <a:ea typeface="宋体" panose="02010600030101010101" pitchFamily="2" charset="-122"/>
                <a:sym typeface="+mn-ea"/>
              </a:rPr>
              <a:t>由取指令部件根据程序计数器提供的指令地址取</a:t>
            </a:r>
            <a:r>
              <a:rPr lang="en-US" altLang="zh-CN">
                <a:solidFill>
                  <a:schemeClr val="tx1"/>
                </a:solidFill>
                <a:latin typeface="Times New Roman" panose="02020603050405020304" pitchFamily="18" charset="0"/>
                <a:ea typeface="宋体" panose="02010600030101010101" pitchFamily="2" charset="-122"/>
                <a:sym typeface="+mn-ea"/>
              </a:rPr>
              <a:t> </a:t>
            </a:r>
            <a:r>
              <a:rPr lang="en-US">
                <a:solidFill>
                  <a:schemeClr val="tx1"/>
                </a:solidFill>
                <a:latin typeface="Times New Roman" panose="02020603050405020304" pitchFamily="18" charset="0"/>
                <a:ea typeface="宋体" panose="02010600030101010101" pitchFamily="2" charset="-122"/>
                <a:sym typeface="+mn-ea"/>
              </a:rPr>
              <a:t>i </a:t>
            </a:r>
            <a:r>
              <a:rPr lang="zh-CN">
                <a:solidFill>
                  <a:schemeClr val="tx1"/>
                </a:solidFill>
                <a:latin typeface="Times New Roman" panose="02020603050405020304" pitchFamily="18" charset="0"/>
                <a:ea typeface="宋体" panose="02010600030101010101" pitchFamily="2" charset="-122"/>
                <a:sym typeface="+mn-ea"/>
              </a:rPr>
              <a:t>条指令送到指令</a:t>
            </a:r>
            <a:r>
              <a:rPr lang="zh-CN">
                <a:solidFill>
                  <a:schemeClr val="tx1"/>
                </a:solidFill>
                <a:latin typeface="Times New Roman" panose="02020603050405020304" pitchFamily="18" charset="0"/>
                <a:ea typeface="宋体" panose="02010600030101010101" pitchFamily="2" charset="-122"/>
                <a:sym typeface="+mn-ea"/>
              </a:rPr>
              <a:t>寄存器中，以供下一个流水段使用；</a:t>
            </a:r>
            <a:endParaRPr lang="zh-CN">
              <a:solidFill>
                <a:schemeClr val="tx1"/>
              </a:solidFill>
              <a:latin typeface="Times New Roman" panose="02020603050405020304" pitchFamily="18" charset="0"/>
              <a:ea typeface="宋体" panose="02010600030101010101" pitchFamily="2" charset="-122"/>
              <a:sym typeface="+mn-ea"/>
            </a:endParaRPr>
          </a:p>
          <a:p>
            <a:pPr indent="269875">
              <a:lnSpc>
                <a:spcPct val="120000"/>
              </a:lnSpc>
              <a:spcBef>
                <a:spcPts val="50"/>
              </a:spcBef>
              <a:spcAft>
                <a:spcPts val="0"/>
              </a:spcAft>
            </a:pPr>
            <a:r>
              <a:rPr lang="zh-CN">
                <a:solidFill>
                  <a:schemeClr val="tx1"/>
                </a:solidFill>
                <a:latin typeface="Calibri" panose="020F0502020204030204" charset="0"/>
                <a:ea typeface="宋体" panose="02010600030101010101" pitchFamily="2" charset="-122"/>
                <a:sym typeface="+mn-ea"/>
              </a:rPr>
              <a:t>②</a:t>
            </a:r>
            <a:r>
              <a:rPr lang="en-US" altLang="zh-CN">
                <a:solidFill>
                  <a:schemeClr val="tx1"/>
                </a:solidFill>
                <a:latin typeface="Calibri" panose="020F0502020204030204" charset="0"/>
                <a:ea typeface="宋体" panose="02010600030101010101" pitchFamily="2" charset="-122"/>
                <a:sym typeface="+mn-ea"/>
              </a:rPr>
              <a:t> </a:t>
            </a:r>
            <a:r>
              <a:rPr lang="zh-CN">
                <a:solidFill>
                  <a:schemeClr val="tx1"/>
                </a:solidFill>
                <a:latin typeface="Times New Roman" panose="02020603050405020304" pitchFamily="18" charset="0"/>
                <a:ea typeface="宋体" panose="02010600030101010101" pitchFamily="2" charset="-122"/>
                <a:sym typeface="+mn-ea"/>
              </a:rPr>
              <a:t>当</a:t>
            </a:r>
            <a:r>
              <a:rPr lang="en-US" altLang="zh-CN">
                <a:solidFill>
                  <a:schemeClr val="tx1"/>
                </a:solidFill>
                <a:latin typeface="Times New Roman" panose="02020603050405020304" pitchFamily="18" charset="0"/>
                <a:ea typeface="宋体" panose="02010600030101010101" pitchFamily="2" charset="-122"/>
                <a:sym typeface="+mn-ea"/>
              </a:rPr>
              <a:t> </a:t>
            </a:r>
            <a:r>
              <a:rPr lang="en-US">
                <a:solidFill>
                  <a:schemeClr val="tx1"/>
                </a:solidFill>
                <a:latin typeface="Times New Roman" panose="02020603050405020304" pitchFamily="18" charset="0"/>
                <a:ea typeface="宋体" panose="02010600030101010101" pitchFamily="2" charset="-122"/>
                <a:sym typeface="+mn-ea"/>
              </a:rPr>
              <a:t>i </a:t>
            </a:r>
            <a:r>
              <a:rPr lang="zh-CN">
                <a:solidFill>
                  <a:schemeClr val="tx1"/>
                </a:solidFill>
                <a:latin typeface="Times New Roman" panose="02020603050405020304" pitchFamily="18" charset="0"/>
                <a:ea typeface="宋体" panose="02010600030101010101" pitchFamily="2" charset="-122"/>
                <a:sym typeface="+mn-ea"/>
              </a:rPr>
              <a:t>指令进入下一个流水段时，由指令执行部件执行</a:t>
            </a:r>
            <a:r>
              <a:rPr lang="en-US" altLang="zh-CN">
                <a:solidFill>
                  <a:schemeClr val="tx1"/>
                </a:solidFill>
                <a:latin typeface="Times New Roman" panose="02020603050405020304" pitchFamily="18" charset="0"/>
                <a:ea typeface="宋体" panose="02010600030101010101" pitchFamily="2" charset="-122"/>
                <a:sym typeface="+mn-ea"/>
              </a:rPr>
              <a:t> </a:t>
            </a:r>
            <a:r>
              <a:rPr lang="en-US">
                <a:solidFill>
                  <a:schemeClr val="tx1"/>
                </a:solidFill>
                <a:latin typeface="Times New Roman" panose="02020603050405020304" pitchFamily="18" charset="0"/>
                <a:ea typeface="宋体" panose="02010600030101010101" pitchFamily="2" charset="-122"/>
                <a:sym typeface="+mn-ea"/>
              </a:rPr>
              <a:t>i </a:t>
            </a:r>
            <a:r>
              <a:rPr lang="zh-CN">
                <a:solidFill>
                  <a:schemeClr val="tx1"/>
                </a:solidFill>
                <a:latin typeface="Times New Roman" panose="02020603050405020304" pitchFamily="18" charset="0"/>
                <a:ea typeface="宋体" panose="02010600030101010101" pitchFamily="2" charset="-122"/>
                <a:sym typeface="+mn-ea"/>
              </a:rPr>
              <a:t>指令，其执行结果将送入流水线锁存器；同时，取指令部件则取</a:t>
            </a:r>
            <a:r>
              <a:rPr lang="en-US" altLang="zh-CN">
                <a:solidFill>
                  <a:schemeClr val="tx1"/>
                </a:solidFill>
                <a:latin typeface="Times New Roman" panose="02020603050405020304" pitchFamily="18" charset="0"/>
                <a:ea typeface="宋体" panose="02010600030101010101" pitchFamily="2" charset="-122"/>
                <a:sym typeface="+mn-ea"/>
              </a:rPr>
              <a:t> </a:t>
            </a:r>
            <a:r>
              <a:rPr lang="en-US">
                <a:solidFill>
                  <a:schemeClr val="tx1"/>
                </a:solidFill>
                <a:latin typeface="Times New Roman" panose="02020603050405020304" pitchFamily="18" charset="0"/>
                <a:ea typeface="宋体" panose="02010600030101010101" pitchFamily="2" charset="-122"/>
                <a:sym typeface="+mn-ea"/>
              </a:rPr>
              <a:t>i+1 </a:t>
            </a:r>
            <a:r>
              <a:rPr lang="zh-CN">
                <a:solidFill>
                  <a:schemeClr val="tx1"/>
                </a:solidFill>
                <a:latin typeface="Times New Roman" panose="02020603050405020304" pitchFamily="18" charset="0"/>
                <a:ea typeface="宋体" panose="02010600030101010101" pitchFamily="2" charset="-122"/>
                <a:sym typeface="+mn-ea"/>
              </a:rPr>
              <a:t>指令送到指令</a:t>
            </a:r>
            <a:r>
              <a:rPr lang="zh-CN">
                <a:solidFill>
                  <a:schemeClr val="tx1"/>
                </a:solidFill>
                <a:latin typeface="Times New Roman" panose="02020603050405020304" pitchFamily="18" charset="0"/>
                <a:ea typeface="宋体" panose="02010600030101010101" pitchFamily="2" charset="-122"/>
                <a:sym typeface="+mn-ea"/>
              </a:rPr>
              <a:t>寄存器。</a:t>
            </a:r>
            <a:endParaRPr lang="zh-CN" altLang="en-US">
              <a:solidFill>
                <a:schemeClr val="tx1"/>
              </a:solidFill>
              <a:latin typeface="Times New Roman" panose="02020603050405020304" pitchFamily="18" charset="0"/>
              <a:ea typeface="宋体" panose="02010600030101010101" pitchFamily="2" charset="-122"/>
              <a:sym typeface="+mn-ea"/>
            </a:endParaRPr>
          </a:p>
        </p:txBody>
      </p:sp>
      <p:sp>
        <p:nvSpPr>
          <p:cNvPr id="6" name="文本框 5"/>
          <p:cNvSpPr txBox="1"/>
          <p:nvPr/>
        </p:nvSpPr>
        <p:spPr>
          <a:xfrm>
            <a:off x="34925" y="2996565"/>
            <a:ext cx="2418080" cy="3790950"/>
          </a:xfrm>
          <a:prstGeom prst="rect">
            <a:avLst/>
          </a:prstGeom>
          <a:solidFill>
            <a:schemeClr val="accent5"/>
          </a:solidFill>
        </p:spPr>
        <p:txBody>
          <a:bodyPr wrap="square" rtlCol="0" anchor="t">
            <a:spAutoFit/>
          </a:bodyPr>
          <a:p>
            <a:pPr indent="269875">
              <a:lnSpc>
                <a:spcPct val="120000"/>
              </a:lnSpc>
              <a:spcBef>
                <a:spcPts val="50"/>
              </a:spcBef>
              <a:spcAft>
                <a:spcPts val="0"/>
              </a:spcAft>
            </a:pPr>
            <a:r>
              <a:rPr lang="zh-CN">
                <a:latin typeface="Times New Roman" panose="02020603050405020304" pitchFamily="18" charset="0"/>
                <a:ea typeface="宋体" panose="02010600030101010101" pitchFamily="2" charset="-122"/>
                <a:sym typeface="+mn-ea"/>
              </a:rPr>
              <a:t>图</a:t>
            </a:r>
            <a:r>
              <a:rPr lang="en-US" altLang="zh-CN">
                <a:latin typeface="Times New Roman" panose="02020603050405020304" pitchFamily="18" charset="0"/>
                <a:ea typeface="宋体" panose="02010600030101010101" pitchFamily="2" charset="-122"/>
                <a:sym typeface="+mn-ea"/>
              </a:rPr>
              <a:t>3-8</a:t>
            </a:r>
            <a:r>
              <a:rPr lang="zh-CN" altLang="en-US">
                <a:latin typeface="Times New Roman" panose="02020603050405020304" pitchFamily="18" charset="0"/>
                <a:ea typeface="宋体" panose="02010600030101010101" pitchFamily="2" charset="-122"/>
                <a:sym typeface="+mn-ea"/>
              </a:rPr>
              <a:t>中的</a:t>
            </a:r>
            <a:r>
              <a:rPr lang="zh-CN" altLang="en-US">
                <a:solidFill>
                  <a:srgbClr val="3333FF"/>
                </a:solidFill>
                <a:latin typeface="Times New Roman" panose="02020603050405020304" pitchFamily="18" charset="0"/>
                <a:ea typeface="宋体" panose="02010600030101010101" pitchFamily="2" charset="-122"/>
                <a:sym typeface="+mn-ea"/>
              </a:rPr>
              <a:t>程序计数器、指令寄存器</a:t>
            </a:r>
            <a:r>
              <a:rPr lang="zh-CN" altLang="en-US">
                <a:latin typeface="Times New Roman" panose="02020603050405020304" pitchFamily="18" charset="0"/>
                <a:ea typeface="宋体" panose="02010600030101010101" pitchFamily="2" charset="-122"/>
                <a:sym typeface="+mn-ea"/>
              </a:rPr>
              <a:t>也是</a:t>
            </a:r>
            <a:r>
              <a:rPr lang="zh-CN" altLang="en-US">
                <a:solidFill>
                  <a:srgbClr val="3333FF"/>
                </a:solidFill>
                <a:latin typeface="Times New Roman" panose="02020603050405020304" pitchFamily="18" charset="0"/>
                <a:ea typeface="宋体" panose="02010600030101010101" pitchFamily="2" charset="-122"/>
                <a:sym typeface="+mn-ea"/>
              </a:rPr>
              <a:t>流水线锁存器</a:t>
            </a:r>
            <a:r>
              <a:rPr lang="zh-CN" altLang="en-US">
                <a:latin typeface="Times New Roman" panose="02020603050405020304" pitchFamily="18" charset="0"/>
                <a:ea typeface="宋体" panose="02010600030101010101" pitchFamily="2" charset="-122"/>
                <a:sym typeface="+mn-ea"/>
              </a:rPr>
              <a:t>。</a:t>
            </a:r>
            <a:endParaRPr lang="zh-CN">
              <a:latin typeface="Times New Roman" panose="02020603050405020304" pitchFamily="18" charset="0"/>
              <a:ea typeface="宋体" panose="02010600030101010101" pitchFamily="2" charset="-122"/>
              <a:sym typeface="+mn-ea"/>
            </a:endParaRPr>
          </a:p>
          <a:p>
            <a:pPr indent="269875">
              <a:lnSpc>
                <a:spcPct val="120000"/>
              </a:lnSpc>
              <a:spcBef>
                <a:spcPts val="50"/>
              </a:spcBef>
              <a:spcAft>
                <a:spcPts val="0"/>
              </a:spcAft>
            </a:pPr>
            <a:r>
              <a:rPr lang="zh-CN">
                <a:latin typeface="Times New Roman" panose="02020603050405020304" pitchFamily="18" charset="0"/>
                <a:ea typeface="宋体" panose="02010600030101010101" pitchFamily="2" charset="-122"/>
                <a:sym typeface="+mn-ea"/>
              </a:rPr>
              <a:t>在实际微处理器中，流水线的段数更多，</a:t>
            </a:r>
            <a:r>
              <a:rPr lang="zh-CN">
                <a:solidFill>
                  <a:srgbClr val="C00000"/>
                </a:solidFill>
                <a:latin typeface="Times New Roman" panose="02020603050405020304" pitchFamily="18" charset="0"/>
                <a:ea typeface="宋体" panose="02010600030101010101" pitchFamily="2" charset="-122"/>
                <a:sym typeface="+mn-ea"/>
              </a:rPr>
              <a:t>流水线锁存器</a:t>
            </a:r>
            <a:r>
              <a:rPr lang="zh-CN">
                <a:solidFill>
                  <a:srgbClr val="3333FF"/>
                </a:solidFill>
                <a:latin typeface="Times New Roman" panose="02020603050405020304" pitchFamily="18" charset="0"/>
                <a:ea typeface="宋体" panose="02010600030101010101" pitchFamily="2" charset="-122"/>
                <a:sym typeface="+mn-ea"/>
              </a:rPr>
              <a:t>可以是：程序计数器、指令寄存器、</a:t>
            </a:r>
            <a:r>
              <a:rPr lang="zh-CN" altLang="en-US">
                <a:solidFill>
                  <a:srgbClr val="3333FF"/>
                </a:solidFill>
                <a:latin typeface="Times New Roman" panose="02020603050405020304" pitchFamily="18" charset="0"/>
                <a:ea typeface="宋体" panose="02010600030101010101" pitchFamily="2" charset="-122"/>
                <a:sym typeface="+mn-ea"/>
              </a:rPr>
              <a:t>暂存器、</a:t>
            </a:r>
            <a:r>
              <a:rPr lang="zh-CN">
                <a:solidFill>
                  <a:srgbClr val="3333FF"/>
                </a:solidFill>
                <a:latin typeface="Times New Roman" panose="02020603050405020304" pitchFamily="18" charset="0"/>
                <a:ea typeface="宋体" panose="02010600030101010101" pitchFamily="2" charset="-122"/>
                <a:sym typeface="+mn-ea"/>
              </a:rPr>
              <a:t>通用寄存器、数据</a:t>
            </a:r>
            <a:r>
              <a:rPr lang="en-US" altLang="zh-CN">
                <a:solidFill>
                  <a:srgbClr val="3333FF"/>
                </a:solidFill>
                <a:latin typeface="Times New Roman" panose="02020603050405020304" pitchFamily="18" charset="0"/>
                <a:ea typeface="宋体" panose="02010600030101010101" pitchFamily="2" charset="-122"/>
                <a:sym typeface="+mn-ea"/>
              </a:rPr>
              <a:t>Cache</a:t>
            </a:r>
            <a:r>
              <a:rPr lang="zh-CN">
                <a:latin typeface="Times New Roman" panose="02020603050405020304" pitchFamily="18" charset="0"/>
                <a:ea typeface="宋体" panose="02010600030101010101" pitchFamily="2" charset="-122"/>
                <a:sym typeface="+mn-ea"/>
              </a:rPr>
              <a:t>等。</a:t>
            </a:r>
            <a:endParaRPr lang="zh-CN" altLang="en-US"/>
          </a:p>
        </p:txBody>
      </p:sp>
      <p:graphicFrame>
        <p:nvGraphicFramePr>
          <p:cNvPr id="3" name="对象 2"/>
          <p:cNvGraphicFramePr/>
          <p:nvPr/>
        </p:nvGraphicFramePr>
        <p:xfrm>
          <a:off x="2843530" y="2493010"/>
          <a:ext cx="5069205" cy="1881505"/>
        </p:xfrm>
        <a:graphic>
          <a:graphicData uri="http://schemas.openxmlformats.org/presentationml/2006/ole">
            <mc:AlternateContent xmlns:mc="http://schemas.openxmlformats.org/markup-compatibility/2006">
              <mc:Choice xmlns:v="urn:schemas-microsoft-com:vml" Requires="v">
                <p:oleObj spid="_x0000_s4" name="" r:id="rId1" imgW="3970020" imgH="1510665" progId="Visio.Drawing.15">
                  <p:embed/>
                </p:oleObj>
              </mc:Choice>
              <mc:Fallback>
                <p:oleObj name="" r:id="rId1" imgW="3970020" imgH="1510665" progId="Visio.Drawing.15">
                  <p:embed/>
                  <p:pic>
                    <p:nvPicPr>
                      <p:cNvPr id="0" name="图片 3"/>
                      <p:cNvPicPr/>
                      <p:nvPr/>
                    </p:nvPicPr>
                    <p:blipFill>
                      <a:blip r:embed="rId2"/>
                      <a:stretch>
                        <a:fillRect/>
                      </a:stretch>
                    </p:blipFill>
                    <p:spPr>
                      <a:xfrm>
                        <a:off x="2843530" y="2493010"/>
                        <a:ext cx="5069205" cy="1881505"/>
                      </a:xfrm>
                      <a:prstGeom prst="rect">
                        <a:avLst/>
                      </a:prstGeom>
                    </p:spPr>
                  </p:pic>
                </p:oleObj>
              </mc:Fallback>
            </mc:AlternateContent>
          </a:graphicData>
        </a:graphic>
      </p:graphicFrame>
      <p:graphicFrame>
        <p:nvGraphicFramePr>
          <p:cNvPr id="7" name="对象 -2147482624"/>
          <p:cNvGraphicFramePr/>
          <p:nvPr/>
        </p:nvGraphicFramePr>
        <p:xfrm>
          <a:off x="2604770" y="4446270"/>
          <a:ext cx="5919470" cy="2418715"/>
        </p:xfrm>
        <a:graphic>
          <a:graphicData uri="http://schemas.openxmlformats.org/presentationml/2006/ole">
            <mc:AlternateContent xmlns:mc="http://schemas.openxmlformats.org/markup-compatibility/2006">
              <mc:Choice xmlns:v="urn:schemas-microsoft-com:vml" Requires="v">
                <p:oleObj spid="_x0000_s8" name="" r:id="rId3" imgW="4959985" imgH="2170430" progId="Visio.Drawing.15">
                  <p:embed/>
                </p:oleObj>
              </mc:Choice>
              <mc:Fallback>
                <p:oleObj name="" r:id="rId3" imgW="4959985" imgH="2170430" progId="Visio.Drawing.15">
                  <p:embed/>
                  <p:pic>
                    <p:nvPicPr>
                      <p:cNvPr id="0" name="图片 3075"/>
                      <p:cNvPicPr/>
                      <p:nvPr/>
                    </p:nvPicPr>
                    <p:blipFill>
                      <a:blip r:embed="rId4"/>
                      <a:stretch>
                        <a:fillRect/>
                      </a:stretch>
                    </p:blipFill>
                    <p:spPr>
                      <a:xfrm>
                        <a:off x="2604770" y="4446270"/>
                        <a:ext cx="5919470" cy="2418715"/>
                      </a:xfrm>
                      <a:prstGeom prst="rect">
                        <a:avLst/>
                      </a:prstGeom>
                      <a:noFill/>
                      <a:ln w="38100">
                        <a:noFill/>
                        <a:miter/>
                      </a:ln>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251460" y="506095"/>
            <a:ext cx="8642985" cy="6185535"/>
          </a:xfrm>
          <a:prstGeom prst="rect">
            <a:avLst/>
          </a:prstGeom>
          <a:noFill/>
          <a:ln w="9525">
            <a:noFill/>
          </a:ln>
        </p:spPr>
        <p:txBody>
          <a:bodyPr wrap="square">
            <a:spAutoFit/>
          </a:bodyPr>
          <a:p>
            <a:pPr indent="269875">
              <a:lnSpc>
                <a:spcPct val="150000"/>
              </a:lnSpc>
              <a:spcBef>
                <a:spcPts val="0"/>
              </a:spcBef>
              <a:spcAft>
                <a:spcPts val="0"/>
              </a:spcAft>
            </a:pPr>
            <a:r>
              <a:rPr lang="en-US" altLang="zh-CN" sz="2400">
                <a:solidFill>
                  <a:schemeClr val="tx1"/>
                </a:solidFill>
                <a:latin typeface="Times New Roman" panose="02020603050405020304" pitchFamily="18" charset="0"/>
                <a:ea typeface="宋体" panose="02010600030101010101" pitchFamily="2" charset="-122"/>
              </a:rPr>
              <a:t>  </a:t>
            </a:r>
            <a:r>
              <a:rPr lang="zh-CN" sz="2400">
                <a:solidFill>
                  <a:schemeClr val="tx1"/>
                </a:solidFill>
                <a:latin typeface="Times New Roman" panose="02020603050405020304" pitchFamily="18" charset="0"/>
                <a:ea typeface="宋体" panose="02010600030101010101" pitchFamily="2" charset="-122"/>
              </a:rPr>
              <a:t>采用流水线处理将加快指令的执行。若取指令和执行指令这两个阶段用相等的时间，似乎流水线指令执行时间将是串行执行方式</a:t>
            </a:r>
            <a:r>
              <a:rPr lang="en-US" altLang="zh-CN" sz="2400">
                <a:solidFill>
                  <a:schemeClr val="tx1"/>
                </a:solidFill>
                <a:latin typeface="Times New Roman" panose="02020603050405020304" pitchFamily="18" charset="0"/>
                <a:ea typeface="宋体" panose="02010600030101010101" pitchFamily="2" charset="-122"/>
              </a:rPr>
              <a:t>2</a:t>
            </a:r>
            <a:r>
              <a:rPr lang="zh-CN" sz="2400">
                <a:solidFill>
                  <a:schemeClr val="tx1"/>
                </a:solidFill>
                <a:latin typeface="Times New Roman" panose="02020603050405020304" pitchFamily="18" charset="0"/>
                <a:ea typeface="宋体" panose="02010600030101010101" pitchFamily="2" charset="-122"/>
              </a:rPr>
              <a:t>倍。然而，更深入地分析图</a:t>
            </a:r>
            <a:r>
              <a:rPr lang="en-US" altLang="zh-CN" sz="2400">
                <a:solidFill>
                  <a:schemeClr val="tx1"/>
                </a:solidFill>
                <a:latin typeface="Times New Roman" panose="02020603050405020304" pitchFamily="18" charset="0"/>
                <a:ea typeface="宋体" panose="02010600030101010101" pitchFamily="2" charset="-122"/>
              </a:rPr>
              <a:t>3-8</a:t>
            </a:r>
            <a:r>
              <a:rPr lang="zh-CN" sz="2400">
                <a:solidFill>
                  <a:schemeClr val="tx1"/>
                </a:solidFill>
                <a:latin typeface="Times New Roman" panose="02020603050405020304" pitchFamily="18" charset="0"/>
                <a:ea typeface="宋体" panose="02010600030101010101" pitchFamily="2" charset="-122"/>
              </a:rPr>
              <a:t>流水线，会看到要实现串行执行速度的双倍是不太可能的，主要原因有两个：</a:t>
            </a:r>
            <a:r>
              <a:rPr lang="en-US" sz="2400">
                <a:solidFill>
                  <a:schemeClr val="tx1"/>
                </a:solidFill>
                <a:latin typeface="宋体" panose="02010600030101010101" pitchFamily="2" charset="-122"/>
                <a:ea typeface="宋体" panose="02010600030101010101" pitchFamily="2" charset="-122"/>
              </a:rPr>
              <a:t>① </a:t>
            </a:r>
            <a:r>
              <a:rPr lang="zh-CN" sz="2400">
                <a:solidFill>
                  <a:schemeClr val="tx1"/>
                </a:solidFill>
                <a:latin typeface="Times New Roman" panose="02020603050405020304" pitchFamily="18" charset="0"/>
                <a:ea typeface="宋体" panose="02010600030101010101" pitchFamily="2" charset="-122"/>
              </a:rPr>
              <a:t>执行时间一般要长于取指令时间。执行将涉及到读取操作数、执行运算操作和保存运算结果。于是，取指阶段可能必须等待一定的时间才能更新它的流水线锁存器</a:t>
            </a:r>
            <a:r>
              <a:rPr lang="en-US" sz="2400">
                <a:solidFill>
                  <a:schemeClr val="tx1"/>
                </a:solidFill>
                <a:latin typeface="Times New Roman" panose="02020603050405020304" pitchFamily="18" charset="0"/>
                <a:ea typeface="宋体" panose="02010600030101010101" pitchFamily="2" charset="-122"/>
              </a:rPr>
              <a:t>1</a:t>
            </a:r>
            <a:r>
              <a:rPr lang="zh-CN" sz="2400">
                <a:solidFill>
                  <a:schemeClr val="tx1"/>
                </a:solidFill>
                <a:latin typeface="Times New Roman" panose="02020603050405020304" pitchFamily="18" charset="0"/>
                <a:ea typeface="宋体" panose="02010600030101010101" pitchFamily="2" charset="-122"/>
              </a:rPr>
              <a:t>。</a:t>
            </a:r>
            <a:r>
              <a:rPr lang="en-US" sz="2400">
                <a:solidFill>
                  <a:schemeClr val="tx1"/>
                </a:solidFill>
                <a:latin typeface="宋体" panose="02010600030101010101" pitchFamily="2" charset="-122"/>
                <a:ea typeface="宋体" panose="02010600030101010101" pitchFamily="2" charset="-122"/>
              </a:rPr>
              <a:t>②</a:t>
            </a:r>
            <a:r>
              <a:rPr lang="en-US" sz="24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sz="2400">
                <a:solidFill>
                  <a:schemeClr val="tx1"/>
                </a:solidFill>
                <a:latin typeface="Times New Roman" panose="02020603050405020304" pitchFamily="18" charset="0"/>
                <a:ea typeface="宋体" panose="02010600030101010101" pitchFamily="2" charset="-122"/>
              </a:rPr>
              <a:t>条件转移指令使得待取的下一条指令地址是未知的。于是，下一条指令的取指阶段必须等待上一条条件转移指令执行阶段获得下一条指令地址，此时流水线会出现停顿。这种情况也称为流水线的控制相关。</a:t>
            </a:r>
            <a:endParaRPr lang="zh-CN" altLang="en-US" sz="2400">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207645" y="548640"/>
            <a:ext cx="8740140" cy="2171065"/>
          </a:xfrm>
          <a:prstGeom prst="rect">
            <a:avLst/>
          </a:prstGeom>
          <a:noFill/>
          <a:ln w="9525">
            <a:noFill/>
          </a:ln>
        </p:spPr>
        <p:txBody>
          <a:bodyPr wrap="square">
            <a:spAutoFit/>
          </a:bodyPr>
          <a:p>
            <a:pPr indent="266700">
              <a:lnSpc>
                <a:spcPct val="130000"/>
              </a:lnSpc>
              <a:spcBef>
                <a:spcPts val="50"/>
              </a:spcBef>
              <a:spcAft>
                <a:spcPts val="0"/>
              </a:spcAft>
            </a:pPr>
            <a:r>
              <a:rPr lang="zh-CN" sz="2400">
                <a:latin typeface="Times New Roman" panose="02020603050405020304" pitchFamily="18" charset="0"/>
                <a:ea typeface="宋体" panose="02010600030101010101" pitchFamily="2" charset="-122"/>
              </a:rPr>
              <a:t>实现</a:t>
            </a:r>
            <a:r>
              <a:rPr lang="en-US" sz="2400">
                <a:latin typeface="Times New Roman" panose="02020603050405020304" pitchFamily="18" charset="0"/>
                <a:ea typeface="宋体" panose="02010600030101010101" pitchFamily="2" charset="-122"/>
              </a:rPr>
              <a:t>MIPS</a:t>
            </a:r>
            <a:r>
              <a:rPr lang="zh-CN" sz="2400">
                <a:latin typeface="Times New Roman" panose="02020603050405020304" pitchFamily="18" charset="0"/>
                <a:ea typeface="宋体" panose="02010600030101010101" pitchFamily="2" charset="-122"/>
              </a:rPr>
              <a:t>指令系统定点子集的</a:t>
            </a:r>
            <a:r>
              <a:rPr lang="en-US" sz="2400">
                <a:solidFill>
                  <a:srgbClr val="C00000"/>
                </a:solidFill>
                <a:latin typeface="Times New Roman" panose="02020603050405020304" pitchFamily="18" charset="0"/>
                <a:ea typeface="宋体" panose="02010600030101010101" pitchFamily="2" charset="-122"/>
              </a:rPr>
              <a:t>5</a:t>
            </a:r>
            <a:r>
              <a:rPr lang="zh-CN" sz="2400">
                <a:solidFill>
                  <a:srgbClr val="C00000"/>
                </a:solidFill>
                <a:latin typeface="Times New Roman" panose="02020603050405020304" pitchFamily="18" charset="0"/>
                <a:ea typeface="宋体" panose="02010600030101010101" pitchFamily="2" charset="-122"/>
              </a:rPr>
              <a:t>级</a:t>
            </a:r>
            <a:r>
              <a:rPr lang="zh-CN" sz="2400">
                <a:latin typeface="Times New Roman" panose="02020603050405020304" pitchFamily="18" charset="0"/>
                <a:ea typeface="宋体" panose="02010600030101010101" pitchFamily="2" charset="-122"/>
              </a:rPr>
              <a:t>（段）</a:t>
            </a:r>
            <a:r>
              <a:rPr lang="zh-CN" sz="2400">
                <a:solidFill>
                  <a:srgbClr val="C00000"/>
                </a:solidFill>
                <a:latin typeface="Times New Roman" panose="02020603050405020304" pitchFamily="18" charset="0"/>
                <a:ea typeface="宋体" panose="02010600030101010101" pitchFamily="2" charset="-122"/>
              </a:rPr>
              <a:t>流水线</a:t>
            </a:r>
            <a:r>
              <a:rPr lang="zh-CN" sz="2400">
                <a:latin typeface="Times New Roman" panose="02020603050405020304" pitchFamily="18" charset="0"/>
                <a:ea typeface="宋体" panose="02010600030101010101" pitchFamily="2" charset="-122"/>
              </a:rPr>
              <a:t>时序</a:t>
            </a:r>
            <a:r>
              <a:rPr lang="zh-CN" sz="2400">
                <a:latin typeface="Times New Roman" panose="02020603050405020304" pitchFamily="18" charset="0"/>
                <a:ea typeface="宋体" panose="02010600030101010101" pitchFamily="2" charset="-122"/>
                <a:sym typeface="+mn-ea"/>
              </a:rPr>
              <a:t>如下表。</a:t>
            </a:r>
            <a:r>
              <a:rPr lang="zh-CN">
                <a:latin typeface="Times New Roman" panose="02020603050405020304" pitchFamily="18" charset="0"/>
                <a:ea typeface="宋体" panose="02010600030101010101" pitchFamily="2" charset="-122"/>
                <a:sym typeface="+mn-ea"/>
              </a:rPr>
              <a:t>（</a:t>
            </a:r>
            <a:r>
              <a:rPr lang="zh-CN">
                <a:latin typeface="Times New Roman" panose="02020603050405020304" pitchFamily="18" charset="0"/>
                <a:ea typeface="宋体" panose="02010600030101010101" pitchFamily="2" charset="-122"/>
              </a:rPr>
              <a:t>指令系统子集包括：</a:t>
            </a:r>
            <a:r>
              <a:rPr lang="en-US">
                <a:latin typeface="Times New Roman" panose="02020603050405020304" pitchFamily="18" charset="0"/>
                <a:ea typeface="宋体" panose="02010600030101010101" pitchFamily="2" charset="-122"/>
              </a:rPr>
              <a:t>LOAD/STORE</a:t>
            </a:r>
            <a:r>
              <a:rPr lang="zh-CN">
                <a:latin typeface="Times New Roman" panose="02020603050405020304" pitchFamily="18" charset="0"/>
                <a:ea typeface="宋体" panose="02010600030101010101" pitchFamily="2" charset="-122"/>
              </a:rPr>
              <a:t>指令、定点</a:t>
            </a:r>
            <a:r>
              <a:rPr lang="en-US">
                <a:latin typeface="Times New Roman" panose="02020603050405020304" pitchFamily="18" charset="0"/>
                <a:ea typeface="宋体" panose="02010600030101010101" pitchFamily="2" charset="-122"/>
              </a:rPr>
              <a:t>ALU</a:t>
            </a:r>
            <a:r>
              <a:rPr lang="zh-CN">
                <a:latin typeface="Times New Roman" panose="02020603050405020304" pitchFamily="18" charset="0"/>
                <a:ea typeface="宋体" panose="02010600030101010101" pitchFamily="2" charset="-122"/>
              </a:rPr>
              <a:t>运算指令和转移指令。把指令执行过程分为</a:t>
            </a:r>
            <a:r>
              <a:rPr lang="en-US">
                <a:latin typeface="Times New Roman" panose="02020603050405020304" pitchFamily="18" charset="0"/>
                <a:ea typeface="宋体" panose="02010600030101010101" pitchFamily="2" charset="-122"/>
              </a:rPr>
              <a:t>5</a:t>
            </a:r>
            <a:r>
              <a:rPr lang="zh-CN">
                <a:latin typeface="Times New Roman" panose="02020603050405020304" pitchFamily="18" charset="0"/>
                <a:ea typeface="宋体" panose="02010600030101010101" pitchFamily="2" charset="-122"/>
              </a:rPr>
              <a:t>个阶段，假定各阶段使用的时间相同，均为一个时钟周期。）</a:t>
            </a:r>
            <a:endParaRPr lang="en-US">
              <a:latin typeface="宋体" panose="02010600030101010101" pitchFamily="2" charset="-122"/>
              <a:ea typeface="宋体" panose="02010600030101010101" pitchFamily="2" charset="-122"/>
            </a:endParaRPr>
          </a:p>
          <a:p>
            <a:endParaRPr lang="zh-CN" altLang="en-US"/>
          </a:p>
        </p:txBody>
      </p:sp>
      <p:sp>
        <p:nvSpPr>
          <p:cNvPr id="5" name="文本框 4"/>
          <p:cNvSpPr txBox="1"/>
          <p:nvPr/>
        </p:nvSpPr>
        <p:spPr>
          <a:xfrm>
            <a:off x="1907540" y="2564765"/>
            <a:ext cx="5080000" cy="398780"/>
          </a:xfrm>
          <a:prstGeom prst="rect">
            <a:avLst/>
          </a:prstGeom>
          <a:noFill/>
          <a:ln w="9525">
            <a:noFill/>
          </a:ln>
        </p:spPr>
        <p:txBody>
          <a:bodyPr>
            <a:spAutoFit/>
          </a:bodyPr>
          <a:p>
            <a:pPr algn="ctr"/>
            <a:r>
              <a:rPr lang="zh-CN">
                <a:latin typeface="Arial" panose="020B0604020202020204" pitchFamily="34" charset="0"/>
                <a:ea typeface="宋体" panose="02010600030101010101" pitchFamily="2" charset="-122"/>
              </a:rPr>
              <a:t>表</a:t>
            </a:r>
            <a:r>
              <a:rPr lang="en-US">
                <a:latin typeface="Arial" panose="020B0604020202020204" pitchFamily="34" charset="0"/>
                <a:ea typeface="宋体" panose="02010600030101010101" pitchFamily="2" charset="-122"/>
              </a:rPr>
              <a:t>3-</a:t>
            </a:r>
            <a:r>
              <a:rPr lang="en-US">
                <a:latin typeface="Arial" panose="020B0604020202020204" pitchFamily="34" charset="0"/>
                <a:ea typeface="黑体" panose="02010609060101010101" pitchFamily="49" charset="-122"/>
                <a:cs typeface="Times New Roman" panose="02020603050405020304" pitchFamily="18" charset="0"/>
              </a:rPr>
              <a:t>1</a:t>
            </a:r>
            <a:r>
              <a:rPr lang="en-US">
                <a:latin typeface="Arial" panose="020B0604020202020204" pitchFamily="34" charset="0"/>
                <a:ea typeface="宋体" panose="02010600030101010101" pitchFamily="2" charset="-122"/>
                <a:cs typeface="Times New Roman" panose="02020603050405020304" pitchFamily="18" charset="0"/>
              </a:rPr>
              <a:t>  </a:t>
            </a:r>
            <a:r>
              <a:rPr lang="en-US">
                <a:latin typeface="Arial" panose="020B0604020202020204" pitchFamily="34" charset="0"/>
                <a:ea typeface="宋体" panose="02010600030101010101" pitchFamily="2" charset="-122"/>
              </a:rPr>
              <a:t>5</a:t>
            </a:r>
            <a:r>
              <a:rPr lang="zh-CN">
                <a:latin typeface="Arial" panose="020B0604020202020204" pitchFamily="34" charset="0"/>
                <a:ea typeface="宋体" panose="02010600030101010101" pitchFamily="2" charset="-122"/>
              </a:rPr>
              <a:t>段指令流水线的执行</a:t>
            </a:r>
            <a:r>
              <a:rPr lang="zh-CN">
                <a:latin typeface="Arial" panose="020B0604020202020204" pitchFamily="34" charset="0"/>
                <a:ea typeface="宋体" panose="02010600030101010101" pitchFamily="2" charset="-122"/>
              </a:rPr>
              <a:t>时序</a:t>
            </a:r>
            <a:endParaRPr lang="zh-CN">
              <a:latin typeface="Arial" panose="020B0604020202020204" pitchFamily="34" charset="0"/>
              <a:ea typeface="宋体" panose="02010600030101010101" pitchFamily="2" charset="-122"/>
            </a:endParaRPr>
          </a:p>
        </p:txBody>
      </p:sp>
      <p:graphicFrame>
        <p:nvGraphicFramePr>
          <p:cNvPr id="6" name="表格 5"/>
          <p:cNvGraphicFramePr/>
          <p:nvPr>
            <p:custDataLst>
              <p:tags r:id="rId1"/>
            </p:custDataLst>
          </p:nvPr>
        </p:nvGraphicFramePr>
        <p:xfrm>
          <a:off x="977900" y="3141345"/>
          <a:ext cx="6998335" cy="3154045"/>
        </p:xfrm>
        <a:graphic>
          <a:graphicData uri="http://schemas.openxmlformats.org/drawingml/2006/table">
            <a:tbl>
              <a:tblPr firstRow="1" bandRow="1">
                <a:tableStyleId>{5940675A-B579-460E-94D1-54222C63F5DA}</a:tableStyleId>
              </a:tblPr>
              <a:tblGrid>
                <a:gridCol w="929640"/>
                <a:gridCol w="673100"/>
                <a:gridCol w="661670"/>
                <a:gridCol w="687705"/>
                <a:gridCol w="675005"/>
                <a:gridCol w="672465"/>
                <a:gridCol w="674370"/>
                <a:gridCol w="675005"/>
                <a:gridCol w="674370"/>
                <a:gridCol w="675005"/>
              </a:tblGrid>
              <a:tr h="437515">
                <a:tc>
                  <a:txBody>
                    <a:bodyPr/>
                    <a:p>
                      <a:pPr indent="0">
                        <a:buNone/>
                      </a:pPr>
                      <a:r>
                        <a:rPr lang="en-US" altLang="en-US" sz="1600" b="1">
                          <a:solidFill>
                            <a:srgbClr val="C00000"/>
                          </a:solidFill>
                          <a:latin typeface="宋体" panose="02010600030101010101" pitchFamily="2" charset="-122"/>
                          <a:ea typeface="宋体" panose="02010600030101010101" pitchFamily="2" charset="-122"/>
                          <a:cs typeface="宋体" panose="02010600030101010101" pitchFamily="2" charset="-122"/>
                        </a:rPr>
                        <a:t>  </a:t>
                      </a:r>
                      <a:r>
                        <a:rPr lang="zh-CN" altLang="en-US" sz="1600" b="1">
                          <a:solidFill>
                            <a:srgbClr val="C00000"/>
                          </a:solidFill>
                          <a:latin typeface="宋体" panose="02010600030101010101" pitchFamily="2" charset="-122"/>
                          <a:ea typeface="宋体" panose="02010600030101010101" pitchFamily="2" charset="-122"/>
                          <a:cs typeface="宋体" panose="02010600030101010101" pitchFamily="2" charset="-122"/>
                        </a:rPr>
                        <a:t>时钟</a:t>
                      </a:r>
                      <a:endParaRPr lang="zh-CN" altLang="en-US" sz="1600" b="1">
                        <a:solidFill>
                          <a:srgbClr val="C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en-US" sz="1600" b="1">
                          <a:solidFill>
                            <a:srgbClr val="C00000"/>
                          </a:solidFill>
                          <a:latin typeface="宋体" panose="02010600030101010101" pitchFamily="2" charset="-122"/>
                          <a:ea typeface="宋体" panose="02010600030101010101" pitchFamily="2" charset="-122"/>
                          <a:cs typeface="宋体" panose="02010600030101010101" pitchFamily="2" charset="-122"/>
                        </a:rPr>
                        <a:t>1</a:t>
                      </a:r>
                      <a:endParaRPr lang="en-US" altLang="en-US" sz="1600" b="1">
                        <a:solidFill>
                          <a:srgbClr val="C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en-US" sz="1600" b="1">
                          <a:solidFill>
                            <a:srgbClr val="C00000"/>
                          </a:solidFill>
                          <a:latin typeface="宋体" panose="02010600030101010101" pitchFamily="2" charset="-122"/>
                          <a:ea typeface="宋体" panose="02010600030101010101" pitchFamily="2" charset="-122"/>
                          <a:cs typeface="宋体" panose="02010600030101010101" pitchFamily="2" charset="-122"/>
                        </a:rPr>
                        <a:t>2</a:t>
                      </a:r>
                      <a:endParaRPr lang="en-US" altLang="en-US" sz="1600" b="1">
                        <a:solidFill>
                          <a:srgbClr val="C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en-US" sz="1600" b="1">
                          <a:solidFill>
                            <a:srgbClr val="C00000"/>
                          </a:solidFill>
                          <a:latin typeface="宋体" panose="02010600030101010101" pitchFamily="2" charset="-122"/>
                          <a:ea typeface="宋体" panose="02010600030101010101" pitchFamily="2" charset="-122"/>
                          <a:cs typeface="宋体" panose="02010600030101010101" pitchFamily="2" charset="-122"/>
                        </a:rPr>
                        <a:t>3</a:t>
                      </a:r>
                      <a:endParaRPr lang="en-US" altLang="en-US" sz="1600" b="1">
                        <a:solidFill>
                          <a:srgbClr val="C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en-US" sz="1600" b="1">
                          <a:solidFill>
                            <a:srgbClr val="C00000"/>
                          </a:solidFill>
                          <a:latin typeface="宋体" panose="02010600030101010101" pitchFamily="2" charset="-122"/>
                          <a:ea typeface="宋体" panose="02010600030101010101" pitchFamily="2" charset="-122"/>
                          <a:cs typeface="宋体" panose="02010600030101010101" pitchFamily="2" charset="-122"/>
                        </a:rPr>
                        <a:t>4</a:t>
                      </a:r>
                      <a:endParaRPr lang="en-US" altLang="en-US" sz="1600" b="1">
                        <a:solidFill>
                          <a:srgbClr val="C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en-US" sz="1600" b="1">
                          <a:solidFill>
                            <a:srgbClr val="C00000"/>
                          </a:solidFill>
                          <a:latin typeface="宋体" panose="02010600030101010101" pitchFamily="2" charset="-122"/>
                          <a:ea typeface="宋体" panose="02010600030101010101" pitchFamily="2" charset="-122"/>
                          <a:cs typeface="宋体" panose="02010600030101010101" pitchFamily="2" charset="-122"/>
                        </a:rPr>
                        <a:t>5</a:t>
                      </a:r>
                      <a:endParaRPr lang="en-US" altLang="en-US" sz="1600" b="1">
                        <a:solidFill>
                          <a:srgbClr val="C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en-US" sz="1600" b="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6</a:t>
                      </a:r>
                      <a:endParaRPr lang="en-US" altLang="en-US" sz="1600" b="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en-US" sz="1600" b="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7</a:t>
                      </a:r>
                      <a:endParaRPr lang="en-US" altLang="en-US" sz="1600" b="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en-US" sz="1600" b="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8</a:t>
                      </a:r>
                      <a:endParaRPr lang="en-US" altLang="en-US" sz="1600" b="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en-US" sz="1600" b="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9</a:t>
                      </a:r>
                      <a:endParaRPr lang="en-US" altLang="en-US" sz="1600" b="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7515">
                <a:tc>
                  <a:txBody>
                    <a:bodyPr/>
                    <a:p>
                      <a:pPr indent="0">
                        <a:buNone/>
                      </a:pPr>
                      <a:r>
                        <a:rPr lang="en-US" sz="1600" b="1">
                          <a:solidFill>
                            <a:srgbClr val="000000"/>
                          </a:solidFill>
                          <a:latin typeface="宋体" panose="02010600030101010101" pitchFamily="2" charset="-122"/>
                          <a:ea typeface="宋体" panose="02010600030101010101" pitchFamily="2" charset="-122"/>
                          <a:cs typeface="宋体" panose="02010600030101010101" pitchFamily="2" charset="-122"/>
                        </a:rPr>
                        <a:t>指令</a:t>
                      </a:r>
                      <a:r>
                        <a:rPr lang="en-US" sz="1600" b="1" i="1">
                          <a:solidFill>
                            <a:srgbClr val="000000"/>
                          </a:solidFill>
                          <a:latin typeface="宋体" panose="02010600030101010101" pitchFamily="2" charset="-122"/>
                          <a:ea typeface="宋体" panose="02010600030101010101" pitchFamily="2" charset="-122"/>
                          <a:cs typeface="宋体" panose="02010600030101010101" pitchFamily="2" charset="-122"/>
                        </a:rPr>
                        <a:t>i</a:t>
                      </a:r>
                      <a:endParaRPr lang="en-US" altLang="en-US" sz="16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宋体" panose="02010600030101010101" pitchFamily="2" charset="-122"/>
                          <a:ea typeface="宋体" panose="02010600030101010101" pitchFamily="2" charset="-122"/>
                          <a:cs typeface="宋体" panose="02010600030101010101" pitchFamily="2" charset="-122"/>
                        </a:rPr>
                        <a:t>I</a:t>
                      </a:r>
                      <a:r>
                        <a:rPr lang="en-US" sz="1600" b="1">
                          <a:solidFill>
                            <a:srgbClr val="000000"/>
                          </a:solidFill>
                          <a:latin typeface="Times New Roman" panose="02020603050405020304" pitchFamily="18" charset="0"/>
                          <a:cs typeface="Times New Roman" panose="02020603050405020304" pitchFamily="18" charset="0"/>
                        </a:rPr>
                        <a:t>F</a:t>
                      </a:r>
                      <a:endParaRPr lang="en-US" altLang="en-US" sz="16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宋体" panose="02010600030101010101" pitchFamily="2" charset="-122"/>
                          <a:ea typeface="宋体" panose="02010600030101010101" pitchFamily="2" charset="-122"/>
                          <a:cs typeface="宋体" panose="02010600030101010101" pitchFamily="2" charset="-122"/>
                        </a:rPr>
                        <a:t>I</a:t>
                      </a:r>
                      <a:r>
                        <a:rPr lang="en-US" sz="1600" b="1">
                          <a:solidFill>
                            <a:srgbClr val="000000"/>
                          </a:solidFill>
                          <a:latin typeface="Times New Roman" panose="02020603050405020304" pitchFamily="18" charset="0"/>
                          <a:cs typeface="Times New Roman" panose="02020603050405020304" pitchFamily="18" charset="0"/>
                        </a:rPr>
                        <a:t>D</a:t>
                      </a:r>
                      <a:endParaRPr lang="en-US" altLang="en-US" sz="16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宋体" panose="02010600030101010101" pitchFamily="2" charset="-122"/>
                          <a:ea typeface="宋体" panose="02010600030101010101" pitchFamily="2" charset="-122"/>
                          <a:cs typeface="宋体" panose="02010600030101010101" pitchFamily="2" charset="-122"/>
                        </a:rPr>
                        <a:t>E</a:t>
                      </a:r>
                      <a:r>
                        <a:rPr lang="en-US" sz="1600" b="1">
                          <a:solidFill>
                            <a:srgbClr val="000000"/>
                          </a:solidFill>
                          <a:latin typeface="Times New Roman" panose="02020603050405020304" pitchFamily="18" charset="0"/>
                          <a:cs typeface="Times New Roman" panose="02020603050405020304" pitchFamily="18" charset="0"/>
                        </a:rPr>
                        <a:t>X</a:t>
                      </a:r>
                      <a:endParaRPr lang="en-US" altLang="en-US" sz="16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宋体" panose="02010600030101010101" pitchFamily="2" charset="-122"/>
                          <a:ea typeface="宋体" panose="02010600030101010101" pitchFamily="2" charset="-122"/>
                          <a:cs typeface="宋体" panose="02010600030101010101" pitchFamily="2" charset="-122"/>
                        </a:rPr>
                        <a:t>M</a:t>
                      </a:r>
                      <a:r>
                        <a:rPr lang="en-US" sz="1600" b="1">
                          <a:solidFill>
                            <a:srgbClr val="000000"/>
                          </a:solidFill>
                          <a:latin typeface="Times New Roman" panose="02020603050405020304" pitchFamily="18" charset="0"/>
                          <a:cs typeface="Times New Roman" panose="02020603050405020304" pitchFamily="18" charset="0"/>
                        </a:rPr>
                        <a:t>EM</a:t>
                      </a:r>
                      <a:endParaRPr lang="en-US" altLang="en-US" sz="16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宋体" panose="02010600030101010101" pitchFamily="2" charset="-122"/>
                          <a:ea typeface="宋体" panose="02010600030101010101" pitchFamily="2" charset="-122"/>
                          <a:cs typeface="宋体" panose="02010600030101010101" pitchFamily="2" charset="-122"/>
                        </a:rPr>
                        <a:t>W</a:t>
                      </a:r>
                      <a:r>
                        <a:rPr lang="en-US" sz="1600" b="1">
                          <a:solidFill>
                            <a:srgbClr val="000000"/>
                          </a:solidFill>
                          <a:latin typeface="Times New Roman" panose="02020603050405020304" pitchFamily="18" charset="0"/>
                          <a:cs typeface="Times New Roman" panose="02020603050405020304" pitchFamily="18" charset="0"/>
                        </a:rPr>
                        <a:t>B</a:t>
                      </a:r>
                      <a:endParaRPr lang="en-US" altLang="en-US" sz="16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cs typeface="Times New Roman" panose="02020603050405020304" pitchFamily="18" charset="0"/>
                        </a:rPr>
                        <a:t> </a:t>
                      </a:r>
                      <a:endParaRPr lang="en-US" alt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cs typeface="Times New Roman" panose="02020603050405020304" pitchFamily="18" charset="0"/>
                        </a:rPr>
                        <a:t> </a:t>
                      </a:r>
                      <a:endParaRPr lang="en-US" alt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cs typeface="Times New Roman" panose="02020603050405020304" pitchFamily="18" charset="0"/>
                        </a:rPr>
                        <a:t> </a:t>
                      </a:r>
                      <a:endParaRPr lang="en-US" alt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cs typeface="Times New Roman" panose="02020603050405020304" pitchFamily="18" charset="0"/>
                        </a:rPr>
                        <a:t> </a:t>
                      </a:r>
                      <a:endParaRPr lang="en-US" alt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6880">
                <a:tc>
                  <a:txBody>
                    <a:bodyPr/>
                    <a:p>
                      <a:pPr indent="0">
                        <a:buNone/>
                      </a:pPr>
                      <a:r>
                        <a:rPr lang="en-US" sz="1600" b="1">
                          <a:solidFill>
                            <a:srgbClr val="000000"/>
                          </a:solidFill>
                          <a:latin typeface="宋体" panose="02010600030101010101" pitchFamily="2" charset="-122"/>
                          <a:ea typeface="宋体" panose="02010600030101010101" pitchFamily="2" charset="-122"/>
                          <a:cs typeface="宋体" panose="02010600030101010101" pitchFamily="2" charset="-122"/>
                        </a:rPr>
                        <a:t>指令</a:t>
                      </a:r>
                      <a:r>
                        <a:rPr lang="en-US" sz="1600" b="1" i="1">
                          <a:solidFill>
                            <a:srgbClr val="000000"/>
                          </a:solidFill>
                          <a:latin typeface="宋体" panose="02010600030101010101" pitchFamily="2" charset="-122"/>
                          <a:ea typeface="宋体" panose="02010600030101010101" pitchFamily="2" charset="-122"/>
                          <a:cs typeface="宋体" panose="02010600030101010101" pitchFamily="2" charset="-122"/>
                        </a:rPr>
                        <a:t>i</a:t>
                      </a:r>
                      <a:r>
                        <a:rPr lang="en-US" sz="1600" b="1">
                          <a:solidFill>
                            <a:srgbClr val="000000"/>
                          </a:solidFill>
                          <a:latin typeface="Times New Roman" panose="02020603050405020304" pitchFamily="18" charset="0"/>
                          <a:cs typeface="Times New Roman" panose="02020603050405020304" pitchFamily="18" charset="0"/>
                        </a:rPr>
                        <a:t>+1</a:t>
                      </a:r>
                      <a:endParaRPr lang="en-US" altLang="en-US" sz="16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cs typeface="Times New Roman" panose="02020603050405020304" pitchFamily="18" charset="0"/>
                        </a:rPr>
                        <a:t> </a:t>
                      </a:r>
                      <a:endParaRPr lang="en-US" alt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宋体" panose="02010600030101010101" pitchFamily="2" charset="-122"/>
                          <a:ea typeface="宋体" panose="02010600030101010101" pitchFamily="2" charset="-122"/>
                          <a:cs typeface="宋体" panose="02010600030101010101" pitchFamily="2" charset="-122"/>
                        </a:rPr>
                        <a:t>I</a:t>
                      </a:r>
                      <a:r>
                        <a:rPr lang="en-US" sz="1600" b="1">
                          <a:solidFill>
                            <a:srgbClr val="000000"/>
                          </a:solidFill>
                          <a:latin typeface="Times New Roman" panose="02020603050405020304" pitchFamily="18" charset="0"/>
                          <a:cs typeface="Times New Roman" panose="02020603050405020304" pitchFamily="18" charset="0"/>
                        </a:rPr>
                        <a:t>F</a:t>
                      </a:r>
                      <a:endParaRPr lang="en-US" altLang="en-US" sz="16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宋体" panose="02010600030101010101" pitchFamily="2" charset="-122"/>
                          <a:ea typeface="宋体" panose="02010600030101010101" pitchFamily="2" charset="-122"/>
                          <a:cs typeface="宋体" panose="02010600030101010101" pitchFamily="2" charset="-122"/>
                        </a:rPr>
                        <a:t>I</a:t>
                      </a:r>
                      <a:r>
                        <a:rPr lang="en-US" sz="1600" b="1">
                          <a:solidFill>
                            <a:srgbClr val="000000"/>
                          </a:solidFill>
                          <a:latin typeface="Times New Roman" panose="02020603050405020304" pitchFamily="18" charset="0"/>
                          <a:cs typeface="Times New Roman" panose="02020603050405020304" pitchFamily="18" charset="0"/>
                        </a:rPr>
                        <a:t>D</a:t>
                      </a:r>
                      <a:endParaRPr lang="en-US" altLang="en-US" sz="16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宋体" panose="02010600030101010101" pitchFamily="2" charset="-122"/>
                          <a:ea typeface="宋体" panose="02010600030101010101" pitchFamily="2" charset="-122"/>
                          <a:cs typeface="宋体" panose="02010600030101010101" pitchFamily="2" charset="-122"/>
                        </a:rPr>
                        <a:t>E</a:t>
                      </a:r>
                      <a:r>
                        <a:rPr lang="en-US" sz="1600" b="1">
                          <a:solidFill>
                            <a:srgbClr val="000000"/>
                          </a:solidFill>
                          <a:latin typeface="Times New Roman" panose="02020603050405020304" pitchFamily="18" charset="0"/>
                          <a:cs typeface="Times New Roman" panose="02020603050405020304" pitchFamily="18" charset="0"/>
                        </a:rPr>
                        <a:t>X</a:t>
                      </a:r>
                      <a:endParaRPr lang="en-US" altLang="en-US" sz="16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宋体" panose="02010600030101010101" pitchFamily="2" charset="-122"/>
                          <a:ea typeface="宋体" panose="02010600030101010101" pitchFamily="2" charset="-122"/>
                          <a:cs typeface="宋体" panose="02010600030101010101" pitchFamily="2" charset="-122"/>
                        </a:rPr>
                        <a:t>M</a:t>
                      </a:r>
                      <a:r>
                        <a:rPr lang="en-US" sz="1600" b="1">
                          <a:solidFill>
                            <a:srgbClr val="000000"/>
                          </a:solidFill>
                          <a:latin typeface="Times New Roman" panose="02020603050405020304" pitchFamily="18" charset="0"/>
                          <a:cs typeface="Times New Roman" panose="02020603050405020304" pitchFamily="18" charset="0"/>
                        </a:rPr>
                        <a:t>EM</a:t>
                      </a:r>
                      <a:endParaRPr lang="en-US" altLang="en-US" sz="16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宋体" panose="02010600030101010101" pitchFamily="2" charset="-122"/>
                          <a:ea typeface="宋体" panose="02010600030101010101" pitchFamily="2" charset="-122"/>
                          <a:cs typeface="宋体" panose="02010600030101010101" pitchFamily="2" charset="-122"/>
                        </a:rPr>
                        <a:t>W</a:t>
                      </a:r>
                      <a:r>
                        <a:rPr lang="en-US" sz="1600" b="1">
                          <a:solidFill>
                            <a:srgbClr val="000000"/>
                          </a:solidFill>
                          <a:latin typeface="Times New Roman" panose="02020603050405020304" pitchFamily="18" charset="0"/>
                          <a:cs typeface="Times New Roman" panose="02020603050405020304" pitchFamily="18" charset="0"/>
                        </a:rPr>
                        <a:t>B</a:t>
                      </a:r>
                      <a:endParaRPr lang="en-US" altLang="en-US" sz="16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cs typeface="Times New Roman" panose="02020603050405020304" pitchFamily="18" charset="0"/>
                        </a:rPr>
                        <a:t> </a:t>
                      </a:r>
                      <a:endParaRPr lang="en-US" alt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cs typeface="Times New Roman" panose="02020603050405020304" pitchFamily="18" charset="0"/>
                        </a:rPr>
                        <a:t> </a:t>
                      </a:r>
                      <a:endParaRPr lang="en-US" alt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cs typeface="Times New Roman" panose="02020603050405020304" pitchFamily="18" charset="0"/>
                        </a:rPr>
                        <a:t> </a:t>
                      </a:r>
                      <a:endParaRPr lang="en-US" alt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7515">
                <a:tc>
                  <a:txBody>
                    <a:bodyPr/>
                    <a:p>
                      <a:pPr indent="0">
                        <a:buNone/>
                      </a:pPr>
                      <a:r>
                        <a:rPr lang="en-US" sz="1600" b="1">
                          <a:solidFill>
                            <a:srgbClr val="000000"/>
                          </a:solidFill>
                          <a:latin typeface="宋体" panose="02010600030101010101" pitchFamily="2" charset="-122"/>
                          <a:ea typeface="宋体" panose="02010600030101010101" pitchFamily="2" charset="-122"/>
                          <a:cs typeface="宋体" panose="02010600030101010101" pitchFamily="2" charset="-122"/>
                        </a:rPr>
                        <a:t>指令</a:t>
                      </a:r>
                      <a:r>
                        <a:rPr lang="en-US" sz="1600" b="1" i="1">
                          <a:solidFill>
                            <a:srgbClr val="000000"/>
                          </a:solidFill>
                          <a:latin typeface="宋体" panose="02010600030101010101" pitchFamily="2" charset="-122"/>
                          <a:ea typeface="宋体" panose="02010600030101010101" pitchFamily="2" charset="-122"/>
                          <a:cs typeface="宋体" panose="02010600030101010101" pitchFamily="2" charset="-122"/>
                        </a:rPr>
                        <a:t>i</a:t>
                      </a:r>
                      <a:r>
                        <a:rPr lang="en-US" sz="1600" b="1">
                          <a:solidFill>
                            <a:srgbClr val="000000"/>
                          </a:solidFill>
                          <a:latin typeface="Times New Roman" panose="02020603050405020304" pitchFamily="18" charset="0"/>
                          <a:cs typeface="Times New Roman" panose="02020603050405020304" pitchFamily="18" charset="0"/>
                        </a:rPr>
                        <a:t>+2</a:t>
                      </a:r>
                      <a:endParaRPr lang="en-US" altLang="en-US" sz="16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cs typeface="Times New Roman" panose="02020603050405020304" pitchFamily="18" charset="0"/>
                        </a:rPr>
                        <a:t> </a:t>
                      </a:r>
                      <a:endParaRPr lang="en-US" alt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cs typeface="Times New Roman" panose="02020603050405020304" pitchFamily="18" charset="0"/>
                        </a:rPr>
                        <a:t> </a:t>
                      </a:r>
                      <a:endParaRPr lang="en-US" alt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宋体" panose="02010600030101010101" pitchFamily="2" charset="-122"/>
                          <a:ea typeface="宋体" panose="02010600030101010101" pitchFamily="2" charset="-122"/>
                          <a:cs typeface="宋体" panose="02010600030101010101" pitchFamily="2" charset="-122"/>
                        </a:rPr>
                        <a:t>I</a:t>
                      </a:r>
                      <a:r>
                        <a:rPr lang="en-US" sz="1600" b="1">
                          <a:solidFill>
                            <a:srgbClr val="000000"/>
                          </a:solidFill>
                          <a:latin typeface="Times New Roman" panose="02020603050405020304" pitchFamily="18" charset="0"/>
                          <a:cs typeface="Times New Roman" panose="02020603050405020304" pitchFamily="18" charset="0"/>
                        </a:rPr>
                        <a:t>F</a:t>
                      </a:r>
                      <a:endParaRPr lang="en-US" altLang="en-US" sz="16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宋体" panose="02010600030101010101" pitchFamily="2" charset="-122"/>
                          <a:ea typeface="宋体" panose="02010600030101010101" pitchFamily="2" charset="-122"/>
                          <a:cs typeface="宋体" panose="02010600030101010101" pitchFamily="2" charset="-122"/>
                        </a:rPr>
                        <a:t>I</a:t>
                      </a:r>
                      <a:r>
                        <a:rPr lang="en-US" sz="1600" b="1">
                          <a:solidFill>
                            <a:srgbClr val="000000"/>
                          </a:solidFill>
                          <a:latin typeface="Times New Roman" panose="02020603050405020304" pitchFamily="18" charset="0"/>
                          <a:cs typeface="Times New Roman" panose="02020603050405020304" pitchFamily="18" charset="0"/>
                        </a:rPr>
                        <a:t>D</a:t>
                      </a:r>
                      <a:endParaRPr lang="en-US" altLang="en-US" sz="16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宋体" panose="02010600030101010101" pitchFamily="2" charset="-122"/>
                          <a:ea typeface="宋体" panose="02010600030101010101" pitchFamily="2" charset="-122"/>
                          <a:cs typeface="宋体" panose="02010600030101010101" pitchFamily="2" charset="-122"/>
                        </a:rPr>
                        <a:t>E</a:t>
                      </a:r>
                      <a:r>
                        <a:rPr lang="en-US" sz="1600" b="1">
                          <a:solidFill>
                            <a:srgbClr val="000000"/>
                          </a:solidFill>
                          <a:latin typeface="Times New Roman" panose="02020603050405020304" pitchFamily="18" charset="0"/>
                          <a:cs typeface="Times New Roman" panose="02020603050405020304" pitchFamily="18" charset="0"/>
                        </a:rPr>
                        <a:t>X</a:t>
                      </a:r>
                      <a:endParaRPr lang="en-US" altLang="en-US" sz="16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宋体" panose="02010600030101010101" pitchFamily="2" charset="-122"/>
                          <a:ea typeface="宋体" panose="02010600030101010101" pitchFamily="2" charset="-122"/>
                          <a:cs typeface="宋体" panose="02010600030101010101" pitchFamily="2" charset="-122"/>
                        </a:rPr>
                        <a:t>M</a:t>
                      </a:r>
                      <a:r>
                        <a:rPr lang="en-US" sz="1600" b="1">
                          <a:solidFill>
                            <a:srgbClr val="000000"/>
                          </a:solidFill>
                          <a:latin typeface="Times New Roman" panose="02020603050405020304" pitchFamily="18" charset="0"/>
                          <a:cs typeface="Times New Roman" panose="02020603050405020304" pitchFamily="18" charset="0"/>
                        </a:rPr>
                        <a:t>EM</a:t>
                      </a:r>
                      <a:endParaRPr lang="en-US" altLang="en-US" sz="16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宋体" panose="02010600030101010101" pitchFamily="2" charset="-122"/>
                          <a:ea typeface="宋体" panose="02010600030101010101" pitchFamily="2" charset="-122"/>
                          <a:cs typeface="宋体" panose="02010600030101010101" pitchFamily="2" charset="-122"/>
                        </a:rPr>
                        <a:t>W</a:t>
                      </a:r>
                      <a:r>
                        <a:rPr lang="en-US" sz="1600" b="1">
                          <a:solidFill>
                            <a:srgbClr val="000000"/>
                          </a:solidFill>
                          <a:latin typeface="Times New Roman" panose="02020603050405020304" pitchFamily="18" charset="0"/>
                          <a:cs typeface="Times New Roman" panose="02020603050405020304" pitchFamily="18" charset="0"/>
                        </a:rPr>
                        <a:t>B</a:t>
                      </a:r>
                      <a:endParaRPr lang="en-US" altLang="en-US" sz="16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cs typeface="Times New Roman" panose="02020603050405020304" pitchFamily="18" charset="0"/>
                        </a:rPr>
                        <a:t> </a:t>
                      </a:r>
                      <a:endParaRPr lang="en-US" alt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cs typeface="Times New Roman" panose="02020603050405020304" pitchFamily="18" charset="0"/>
                        </a:rPr>
                        <a:t> </a:t>
                      </a:r>
                      <a:endParaRPr lang="en-US" alt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6245">
                <a:tc>
                  <a:txBody>
                    <a:bodyPr/>
                    <a:p>
                      <a:pPr indent="0">
                        <a:buNone/>
                      </a:pPr>
                      <a:r>
                        <a:rPr lang="en-US" sz="1600" b="1">
                          <a:solidFill>
                            <a:srgbClr val="000000"/>
                          </a:solidFill>
                          <a:latin typeface="宋体" panose="02010600030101010101" pitchFamily="2" charset="-122"/>
                          <a:ea typeface="宋体" panose="02010600030101010101" pitchFamily="2" charset="-122"/>
                          <a:cs typeface="宋体" panose="02010600030101010101" pitchFamily="2" charset="-122"/>
                        </a:rPr>
                        <a:t>指令</a:t>
                      </a:r>
                      <a:r>
                        <a:rPr lang="en-US" sz="1600" b="1" i="1">
                          <a:solidFill>
                            <a:srgbClr val="000000"/>
                          </a:solidFill>
                          <a:latin typeface="宋体" panose="02010600030101010101" pitchFamily="2" charset="-122"/>
                          <a:ea typeface="宋体" panose="02010600030101010101" pitchFamily="2" charset="-122"/>
                          <a:cs typeface="宋体" panose="02010600030101010101" pitchFamily="2" charset="-122"/>
                        </a:rPr>
                        <a:t>i</a:t>
                      </a:r>
                      <a:r>
                        <a:rPr lang="en-US" sz="1600" b="1">
                          <a:solidFill>
                            <a:srgbClr val="000000"/>
                          </a:solidFill>
                          <a:latin typeface="Times New Roman" panose="02020603050405020304" pitchFamily="18" charset="0"/>
                          <a:cs typeface="Times New Roman" panose="02020603050405020304" pitchFamily="18" charset="0"/>
                        </a:rPr>
                        <a:t>+3</a:t>
                      </a:r>
                      <a:endParaRPr lang="en-US" altLang="en-US" sz="16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cs typeface="Times New Roman" panose="02020603050405020304" pitchFamily="18" charset="0"/>
                        </a:rPr>
                        <a:t> </a:t>
                      </a:r>
                      <a:endParaRPr lang="en-US" alt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cs typeface="Times New Roman" panose="02020603050405020304" pitchFamily="18" charset="0"/>
                        </a:rPr>
                        <a:t> </a:t>
                      </a:r>
                      <a:endParaRPr lang="en-US" alt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cs typeface="Times New Roman" panose="02020603050405020304" pitchFamily="18" charset="0"/>
                        </a:rPr>
                        <a:t> </a:t>
                      </a:r>
                      <a:endParaRPr lang="en-US" alt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宋体" panose="02010600030101010101" pitchFamily="2" charset="-122"/>
                          <a:ea typeface="宋体" panose="02010600030101010101" pitchFamily="2" charset="-122"/>
                          <a:cs typeface="宋体" panose="02010600030101010101" pitchFamily="2" charset="-122"/>
                        </a:rPr>
                        <a:t>I</a:t>
                      </a:r>
                      <a:r>
                        <a:rPr lang="en-US" sz="1600" b="1">
                          <a:solidFill>
                            <a:srgbClr val="000000"/>
                          </a:solidFill>
                          <a:latin typeface="Times New Roman" panose="02020603050405020304" pitchFamily="18" charset="0"/>
                          <a:cs typeface="Times New Roman" panose="02020603050405020304" pitchFamily="18" charset="0"/>
                        </a:rPr>
                        <a:t>F</a:t>
                      </a:r>
                      <a:endParaRPr lang="en-US" altLang="en-US" sz="16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宋体" panose="02010600030101010101" pitchFamily="2" charset="-122"/>
                          <a:ea typeface="宋体" panose="02010600030101010101" pitchFamily="2" charset="-122"/>
                          <a:cs typeface="宋体" panose="02010600030101010101" pitchFamily="2" charset="-122"/>
                        </a:rPr>
                        <a:t>I</a:t>
                      </a:r>
                      <a:r>
                        <a:rPr lang="en-US" sz="1600" b="1">
                          <a:solidFill>
                            <a:srgbClr val="000000"/>
                          </a:solidFill>
                          <a:latin typeface="Times New Roman" panose="02020603050405020304" pitchFamily="18" charset="0"/>
                          <a:cs typeface="Times New Roman" panose="02020603050405020304" pitchFamily="18" charset="0"/>
                        </a:rPr>
                        <a:t>D</a:t>
                      </a:r>
                      <a:endParaRPr lang="en-US" altLang="en-US" sz="16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宋体" panose="02010600030101010101" pitchFamily="2" charset="-122"/>
                          <a:ea typeface="宋体" panose="02010600030101010101" pitchFamily="2" charset="-122"/>
                          <a:cs typeface="宋体" panose="02010600030101010101" pitchFamily="2" charset="-122"/>
                        </a:rPr>
                        <a:t>E</a:t>
                      </a:r>
                      <a:r>
                        <a:rPr lang="en-US" sz="1600" b="1">
                          <a:solidFill>
                            <a:srgbClr val="000000"/>
                          </a:solidFill>
                          <a:latin typeface="Times New Roman" panose="02020603050405020304" pitchFamily="18" charset="0"/>
                          <a:cs typeface="Times New Roman" panose="02020603050405020304" pitchFamily="18" charset="0"/>
                        </a:rPr>
                        <a:t>X</a:t>
                      </a:r>
                      <a:endParaRPr lang="en-US" altLang="en-US" sz="16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宋体" panose="02010600030101010101" pitchFamily="2" charset="-122"/>
                          <a:ea typeface="宋体" panose="02010600030101010101" pitchFamily="2" charset="-122"/>
                          <a:cs typeface="宋体" panose="02010600030101010101" pitchFamily="2" charset="-122"/>
                        </a:rPr>
                        <a:t>M</a:t>
                      </a:r>
                      <a:r>
                        <a:rPr lang="en-US" sz="1600" b="1">
                          <a:solidFill>
                            <a:srgbClr val="000000"/>
                          </a:solidFill>
                          <a:latin typeface="Times New Roman" panose="02020603050405020304" pitchFamily="18" charset="0"/>
                          <a:cs typeface="Times New Roman" panose="02020603050405020304" pitchFamily="18" charset="0"/>
                        </a:rPr>
                        <a:t>EM</a:t>
                      </a:r>
                      <a:endParaRPr lang="en-US" altLang="en-US" sz="16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宋体" panose="02010600030101010101" pitchFamily="2" charset="-122"/>
                          <a:ea typeface="宋体" panose="02010600030101010101" pitchFamily="2" charset="-122"/>
                          <a:cs typeface="宋体" panose="02010600030101010101" pitchFamily="2" charset="-122"/>
                        </a:rPr>
                        <a:t>W</a:t>
                      </a:r>
                      <a:r>
                        <a:rPr lang="en-US" sz="1600" b="1">
                          <a:solidFill>
                            <a:srgbClr val="000000"/>
                          </a:solidFill>
                          <a:latin typeface="Times New Roman" panose="02020603050405020304" pitchFamily="18" charset="0"/>
                          <a:cs typeface="Times New Roman" panose="02020603050405020304" pitchFamily="18" charset="0"/>
                        </a:rPr>
                        <a:t>B</a:t>
                      </a:r>
                      <a:endParaRPr lang="en-US" altLang="en-US" sz="16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cs typeface="Times New Roman" panose="02020603050405020304" pitchFamily="18" charset="0"/>
                        </a:rPr>
                        <a:t> </a:t>
                      </a:r>
                      <a:endParaRPr lang="en-US" alt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7515">
                <a:tc>
                  <a:txBody>
                    <a:bodyPr/>
                    <a:p>
                      <a:pPr indent="0">
                        <a:buNone/>
                      </a:pPr>
                      <a:r>
                        <a:rPr lang="en-US" sz="1600" b="1">
                          <a:solidFill>
                            <a:srgbClr val="000000"/>
                          </a:solidFill>
                          <a:latin typeface="宋体" panose="02010600030101010101" pitchFamily="2" charset="-122"/>
                          <a:ea typeface="宋体" panose="02010600030101010101" pitchFamily="2" charset="-122"/>
                          <a:cs typeface="宋体" panose="02010600030101010101" pitchFamily="2" charset="-122"/>
                        </a:rPr>
                        <a:t>指令</a:t>
                      </a:r>
                      <a:r>
                        <a:rPr lang="en-US" sz="1600" b="1" i="1">
                          <a:solidFill>
                            <a:srgbClr val="000000"/>
                          </a:solidFill>
                          <a:latin typeface="宋体" panose="02010600030101010101" pitchFamily="2" charset="-122"/>
                          <a:ea typeface="宋体" panose="02010600030101010101" pitchFamily="2" charset="-122"/>
                          <a:cs typeface="宋体" panose="02010600030101010101" pitchFamily="2" charset="-122"/>
                        </a:rPr>
                        <a:t>i</a:t>
                      </a:r>
                      <a:r>
                        <a:rPr lang="en-US" sz="1600" b="1">
                          <a:solidFill>
                            <a:srgbClr val="000000"/>
                          </a:solidFill>
                          <a:latin typeface="Times New Roman" panose="02020603050405020304" pitchFamily="18" charset="0"/>
                          <a:cs typeface="Times New Roman" panose="02020603050405020304" pitchFamily="18" charset="0"/>
                        </a:rPr>
                        <a:t>+4</a:t>
                      </a:r>
                      <a:endParaRPr lang="en-US" altLang="en-US" sz="16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cs typeface="Times New Roman" panose="02020603050405020304" pitchFamily="18" charset="0"/>
                        </a:rPr>
                        <a:t> </a:t>
                      </a:r>
                      <a:endParaRPr lang="en-US" alt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cs typeface="Times New Roman" panose="02020603050405020304" pitchFamily="18" charset="0"/>
                        </a:rPr>
                        <a:t> </a:t>
                      </a:r>
                      <a:endParaRPr lang="en-US" alt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cs typeface="Times New Roman" panose="02020603050405020304" pitchFamily="18" charset="0"/>
                        </a:rPr>
                        <a:t> </a:t>
                      </a:r>
                      <a:endParaRPr lang="en-US" alt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cs typeface="Times New Roman" panose="02020603050405020304" pitchFamily="18" charset="0"/>
                        </a:rPr>
                        <a:t> </a:t>
                      </a:r>
                      <a:endParaRPr lang="en-US" alt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宋体" panose="02010600030101010101" pitchFamily="2" charset="-122"/>
                          <a:ea typeface="宋体" panose="02010600030101010101" pitchFamily="2" charset="-122"/>
                          <a:cs typeface="宋体" panose="02010600030101010101" pitchFamily="2" charset="-122"/>
                        </a:rPr>
                        <a:t>I</a:t>
                      </a:r>
                      <a:r>
                        <a:rPr lang="en-US" sz="1600" b="1">
                          <a:solidFill>
                            <a:srgbClr val="000000"/>
                          </a:solidFill>
                          <a:latin typeface="Times New Roman" panose="02020603050405020304" pitchFamily="18" charset="0"/>
                          <a:cs typeface="Times New Roman" panose="02020603050405020304" pitchFamily="18" charset="0"/>
                        </a:rPr>
                        <a:t>F</a:t>
                      </a:r>
                      <a:endParaRPr lang="en-US" altLang="en-US" sz="16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宋体" panose="02010600030101010101" pitchFamily="2" charset="-122"/>
                          <a:ea typeface="宋体" panose="02010600030101010101" pitchFamily="2" charset="-122"/>
                          <a:cs typeface="宋体" panose="02010600030101010101" pitchFamily="2" charset="-122"/>
                        </a:rPr>
                        <a:t>I</a:t>
                      </a:r>
                      <a:r>
                        <a:rPr lang="en-US" sz="1600" b="1">
                          <a:solidFill>
                            <a:srgbClr val="000000"/>
                          </a:solidFill>
                          <a:latin typeface="Times New Roman" panose="02020603050405020304" pitchFamily="18" charset="0"/>
                          <a:cs typeface="Times New Roman" panose="02020603050405020304" pitchFamily="18" charset="0"/>
                        </a:rPr>
                        <a:t>D</a:t>
                      </a:r>
                      <a:endParaRPr lang="en-US" altLang="en-US" sz="16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宋体" panose="02010600030101010101" pitchFamily="2" charset="-122"/>
                          <a:ea typeface="宋体" panose="02010600030101010101" pitchFamily="2" charset="-122"/>
                          <a:cs typeface="宋体" panose="02010600030101010101" pitchFamily="2" charset="-122"/>
                        </a:rPr>
                        <a:t>E</a:t>
                      </a:r>
                      <a:r>
                        <a:rPr lang="en-US" sz="1600" b="1">
                          <a:solidFill>
                            <a:srgbClr val="000000"/>
                          </a:solidFill>
                          <a:latin typeface="Times New Roman" panose="02020603050405020304" pitchFamily="18" charset="0"/>
                          <a:cs typeface="Times New Roman" panose="02020603050405020304" pitchFamily="18" charset="0"/>
                        </a:rPr>
                        <a:t>X</a:t>
                      </a:r>
                      <a:endParaRPr lang="en-US" altLang="en-US" sz="16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宋体" panose="02010600030101010101" pitchFamily="2" charset="-122"/>
                          <a:ea typeface="宋体" panose="02010600030101010101" pitchFamily="2" charset="-122"/>
                          <a:cs typeface="宋体" panose="02010600030101010101" pitchFamily="2" charset="-122"/>
                        </a:rPr>
                        <a:t>M</a:t>
                      </a:r>
                      <a:r>
                        <a:rPr lang="en-US" sz="1600" b="1">
                          <a:solidFill>
                            <a:srgbClr val="000000"/>
                          </a:solidFill>
                          <a:latin typeface="Times New Roman" panose="02020603050405020304" pitchFamily="18" charset="0"/>
                          <a:cs typeface="Times New Roman" panose="02020603050405020304" pitchFamily="18" charset="0"/>
                        </a:rPr>
                        <a:t>EM</a:t>
                      </a:r>
                      <a:endParaRPr lang="en-US" altLang="en-US" sz="16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宋体" panose="02010600030101010101" pitchFamily="2" charset="-122"/>
                          <a:ea typeface="宋体" panose="02010600030101010101" pitchFamily="2" charset="-122"/>
                          <a:cs typeface="宋体" panose="02010600030101010101" pitchFamily="2" charset="-122"/>
                        </a:rPr>
                        <a:t>W</a:t>
                      </a:r>
                      <a:r>
                        <a:rPr lang="en-US" sz="1600" b="1">
                          <a:solidFill>
                            <a:srgbClr val="000000"/>
                          </a:solidFill>
                          <a:latin typeface="Times New Roman" panose="02020603050405020304" pitchFamily="18" charset="0"/>
                          <a:cs typeface="Times New Roman" panose="02020603050405020304" pitchFamily="18" charset="0"/>
                        </a:rPr>
                        <a:t>B</a:t>
                      </a:r>
                      <a:endParaRPr lang="en-US" altLang="en-US" sz="16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6" name="文本框 15"/>
          <p:cNvSpPr txBox="1"/>
          <p:nvPr/>
        </p:nvSpPr>
        <p:spPr>
          <a:xfrm>
            <a:off x="220345" y="6093460"/>
            <a:ext cx="8439150" cy="398780"/>
          </a:xfrm>
          <a:prstGeom prst="rect">
            <a:avLst/>
          </a:prstGeom>
          <a:noFill/>
        </p:spPr>
        <p:txBody>
          <a:bodyPr wrap="square" rtlCol="0">
            <a:spAutoFit/>
          </a:bodyPr>
          <a:p>
            <a:r>
              <a:rPr lang="en-US" altLang="zh-CN"/>
              <a:t>IF—</a:t>
            </a:r>
            <a:r>
              <a:rPr lang="zh-CN" altLang="en-US"/>
              <a:t>取指令，</a:t>
            </a:r>
            <a:r>
              <a:rPr lang="en-US" altLang="zh-CN"/>
              <a:t>ID—</a:t>
            </a:r>
            <a:r>
              <a:rPr lang="zh-CN" altLang="en-US"/>
              <a:t>指令译码，</a:t>
            </a:r>
            <a:r>
              <a:rPr lang="en-US" altLang="zh-CN"/>
              <a:t>EX—</a:t>
            </a:r>
            <a:r>
              <a:rPr lang="zh-CN" altLang="en-US"/>
              <a:t>执行，</a:t>
            </a:r>
            <a:r>
              <a:rPr lang="en-US" altLang="zh-CN"/>
              <a:t>MEM—</a:t>
            </a:r>
            <a:r>
              <a:rPr lang="zh-CN" altLang="en-US"/>
              <a:t>访问存储器，</a:t>
            </a:r>
            <a:r>
              <a:rPr lang="en-US" altLang="zh-CN"/>
              <a:t>WB—</a:t>
            </a:r>
            <a:r>
              <a:rPr lang="zh-CN" altLang="en-US"/>
              <a:t>写</a:t>
            </a:r>
            <a:r>
              <a:rPr lang="zh-CN" altLang="en-US"/>
              <a:t>回</a:t>
            </a:r>
            <a:endParaRPr lang="zh-CN" altLang="en-US"/>
          </a:p>
        </p:txBody>
      </p:sp>
      <p:sp>
        <p:nvSpPr>
          <p:cNvPr id="2" name="文本框 1"/>
          <p:cNvSpPr txBox="1"/>
          <p:nvPr/>
        </p:nvSpPr>
        <p:spPr>
          <a:xfrm>
            <a:off x="539115" y="116205"/>
            <a:ext cx="7344410" cy="46037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p>
            <a:r>
              <a:rPr lang="zh-CN" altLang="en-US" sz="2400"/>
              <a:t>为了获得进一步的加速，流水线可以分为更多的阶段。</a:t>
            </a:r>
            <a:endParaRPr lang="zh-CN" altLang="en-US"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158115" y="404495"/>
            <a:ext cx="8827770" cy="6099175"/>
          </a:xfrm>
          <a:prstGeom prst="rect">
            <a:avLst/>
          </a:prstGeom>
          <a:noFill/>
        </p:spPr>
        <p:txBody>
          <a:bodyPr wrap="square" rtlCol="0" anchor="t">
            <a:spAutoFit/>
          </a:bodyPr>
          <a:p>
            <a:pPr indent="266700">
              <a:lnSpc>
                <a:spcPct val="150000"/>
              </a:lnSpc>
              <a:spcBef>
                <a:spcPts val="50"/>
              </a:spcBef>
              <a:spcAft>
                <a:spcPts val="0"/>
              </a:spcAft>
            </a:pPr>
            <a:r>
              <a:rPr lang="en-US">
                <a:latin typeface="宋体" panose="02010600030101010101" pitchFamily="2" charset="-122"/>
                <a:ea typeface="宋体" panose="02010600030101010101" pitchFamily="2" charset="-122"/>
                <a:sym typeface="+mn-ea"/>
              </a:rPr>
              <a:t>①</a:t>
            </a:r>
            <a:r>
              <a:rPr lang="en-US">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mn-ea"/>
              </a:rPr>
              <a:t> </a:t>
            </a:r>
            <a:r>
              <a:rPr lang="zh-CN">
                <a:solidFill>
                  <a:srgbClr val="C00000"/>
                </a:solidFill>
                <a:latin typeface="Times New Roman" panose="02020603050405020304" pitchFamily="18" charset="0"/>
                <a:ea typeface="宋体" panose="02010600030101010101" pitchFamily="2" charset="-122"/>
                <a:sym typeface="+mn-ea"/>
              </a:rPr>
              <a:t>取指令（</a:t>
            </a:r>
            <a:r>
              <a:rPr lang="en-US">
                <a:solidFill>
                  <a:srgbClr val="C00000"/>
                </a:solidFill>
                <a:latin typeface="Times New Roman" panose="02020603050405020304" pitchFamily="18" charset="0"/>
                <a:ea typeface="宋体" panose="02010600030101010101" pitchFamily="2" charset="-122"/>
                <a:sym typeface="+mn-ea"/>
              </a:rPr>
              <a:t>IF</a:t>
            </a:r>
            <a:r>
              <a:rPr lang="zh-CN">
                <a:solidFill>
                  <a:srgbClr val="C00000"/>
                </a:solidFill>
                <a:latin typeface="Times New Roman" panose="02020603050405020304" pitchFamily="18" charset="0"/>
                <a:ea typeface="宋体" panose="02010600030101010101" pitchFamily="2" charset="-122"/>
                <a:sym typeface="+mn-ea"/>
              </a:rPr>
              <a:t>）</a:t>
            </a:r>
            <a:r>
              <a:rPr lang="zh-CN">
                <a:latin typeface="Times New Roman" panose="02020603050405020304" pitchFamily="18" charset="0"/>
                <a:ea typeface="宋体" panose="02010600030101010101" pitchFamily="2" charset="-122"/>
                <a:sym typeface="+mn-ea"/>
              </a:rPr>
              <a:t>。根据</a:t>
            </a:r>
            <a:r>
              <a:rPr lang="en-US">
                <a:latin typeface="Times New Roman" panose="02020603050405020304" pitchFamily="18" charset="0"/>
                <a:ea typeface="宋体" panose="02010600030101010101" pitchFamily="2" charset="-122"/>
                <a:sym typeface="+mn-ea"/>
              </a:rPr>
              <a:t>PC</a:t>
            </a:r>
            <a:r>
              <a:rPr lang="zh-CN">
                <a:latin typeface="Times New Roman" panose="02020603050405020304" pitchFamily="18" charset="0"/>
                <a:ea typeface="宋体" panose="02010600030101010101" pitchFamily="2" charset="-122"/>
                <a:sym typeface="+mn-ea"/>
              </a:rPr>
              <a:t>指示的地址从存储器读取指令送指令寄存器</a:t>
            </a:r>
            <a:r>
              <a:rPr lang="en-US">
                <a:latin typeface="Times New Roman" panose="02020603050405020304" pitchFamily="18" charset="0"/>
                <a:ea typeface="宋体" panose="02010600030101010101" pitchFamily="2" charset="-122"/>
                <a:sym typeface="+mn-ea"/>
              </a:rPr>
              <a:t>IR</a:t>
            </a:r>
            <a:r>
              <a:rPr lang="zh-CN">
                <a:latin typeface="Times New Roman" panose="02020603050405020304" pitchFamily="18" charset="0"/>
                <a:ea typeface="宋体" panose="02010600030101010101" pitchFamily="2" charset="-122"/>
                <a:sym typeface="+mn-ea"/>
              </a:rPr>
              <a:t>中，同时</a:t>
            </a:r>
            <a:r>
              <a:rPr lang="en-US">
                <a:latin typeface="Times New Roman" panose="02020603050405020304" pitchFamily="18" charset="0"/>
                <a:ea typeface="宋体" panose="02010600030101010101" pitchFamily="2" charset="-122"/>
                <a:sym typeface="+mn-ea"/>
              </a:rPr>
              <a:t>PC</a:t>
            </a:r>
            <a:r>
              <a:rPr lang="zh-CN">
                <a:latin typeface="Times New Roman" panose="02020603050405020304" pitchFamily="18" charset="0"/>
                <a:ea typeface="宋体" panose="02010600030101010101" pitchFamily="2" charset="-122"/>
                <a:sym typeface="+mn-ea"/>
              </a:rPr>
              <a:t>加一个增量，以获取下一条指令地址。</a:t>
            </a:r>
            <a:r>
              <a:rPr lang="en-US">
                <a:latin typeface="宋体" panose="02010600030101010101" pitchFamily="2" charset="-122"/>
                <a:ea typeface="宋体" panose="02010600030101010101" pitchFamily="2" charset="-122"/>
                <a:sym typeface="+mn-ea"/>
              </a:rPr>
              <a:t>  ②</a:t>
            </a:r>
            <a:r>
              <a:rPr lang="en-US">
                <a:latin typeface="Times New Roman" panose="02020603050405020304" pitchFamily="18" charset="0"/>
                <a:cs typeface="方正博雅宋简体" charset="0"/>
                <a:sym typeface="+mn-ea"/>
              </a:rPr>
              <a:t> </a:t>
            </a:r>
            <a:r>
              <a:rPr lang="zh-CN">
                <a:solidFill>
                  <a:srgbClr val="C00000"/>
                </a:solidFill>
                <a:latin typeface="Times New Roman" panose="02020603050405020304" pitchFamily="18" charset="0"/>
                <a:ea typeface="宋体" panose="02010600030101010101" pitchFamily="2" charset="-122"/>
                <a:sym typeface="+mn-ea"/>
              </a:rPr>
              <a:t>指令译码（</a:t>
            </a:r>
            <a:r>
              <a:rPr lang="en-US">
                <a:solidFill>
                  <a:srgbClr val="C00000"/>
                </a:solidFill>
                <a:latin typeface="Times New Roman" panose="02020603050405020304" pitchFamily="18" charset="0"/>
                <a:ea typeface="宋体" panose="02010600030101010101" pitchFamily="2" charset="-122"/>
                <a:sym typeface="+mn-ea"/>
              </a:rPr>
              <a:t>ID</a:t>
            </a:r>
            <a:r>
              <a:rPr lang="zh-CN">
                <a:solidFill>
                  <a:srgbClr val="C00000"/>
                </a:solidFill>
                <a:latin typeface="Times New Roman" panose="02020603050405020304" pitchFamily="18" charset="0"/>
                <a:ea typeface="宋体" panose="02010600030101010101" pitchFamily="2" charset="-122"/>
                <a:sym typeface="+mn-ea"/>
              </a:rPr>
              <a:t>）</a:t>
            </a:r>
            <a:r>
              <a:rPr lang="zh-CN">
                <a:latin typeface="Times New Roman" panose="02020603050405020304" pitchFamily="18" charset="0"/>
                <a:ea typeface="宋体" panose="02010600030101010101" pitchFamily="2" charset="-122"/>
                <a:sym typeface="+mn-ea"/>
              </a:rPr>
              <a:t>。对指令进行译码；同时按指令中寄存器地址访问寄存器堆（一组通用寄存器构成）读出寄存器内容。对于转移指令，测试寄存器内容确定是否转移，若发生转移，则把转移处理的目标地址送入</a:t>
            </a:r>
            <a:r>
              <a:rPr lang="en-US">
                <a:latin typeface="Times New Roman" panose="02020603050405020304" pitchFamily="18" charset="0"/>
                <a:ea typeface="宋体" panose="02010600030101010101" pitchFamily="2" charset="-122"/>
                <a:sym typeface="+mn-ea"/>
              </a:rPr>
              <a:t>PC</a:t>
            </a:r>
            <a:r>
              <a:rPr lang="zh-CN">
                <a:latin typeface="Times New Roman" panose="02020603050405020304" pitchFamily="18" charset="0"/>
                <a:ea typeface="宋体" panose="02010600030101010101" pitchFamily="2" charset="-122"/>
                <a:sym typeface="+mn-ea"/>
              </a:rPr>
              <a:t>。</a:t>
            </a:r>
            <a:r>
              <a:rPr lang="en-US">
                <a:latin typeface="宋体" panose="02010600030101010101" pitchFamily="2" charset="-122"/>
                <a:ea typeface="宋体" panose="02010600030101010101" pitchFamily="2" charset="-122"/>
                <a:sym typeface="+mn-ea"/>
              </a:rPr>
              <a:t>  ③</a:t>
            </a:r>
            <a:r>
              <a:rPr lang="en-US">
                <a:latin typeface="Times New Roman" panose="02020603050405020304" pitchFamily="18" charset="0"/>
                <a:ea typeface="宋体" panose="02010600030101010101" pitchFamily="2" charset="-122"/>
                <a:cs typeface="Times New Roman" panose="02020603050405020304" pitchFamily="18" charset="0"/>
                <a:sym typeface="+mn-ea"/>
              </a:rPr>
              <a:t> </a:t>
            </a:r>
            <a:r>
              <a:rPr lang="zh-CN">
                <a:solidFill>
                  <a:srgbClr val="C00000"/>
                </a:solidFill>
                <a:latin typeface="Times New Roman" panose="02020603050405020304" pitchFamily="18" charset="0"/>
                <a:ea typeface="宋体" panose="02010600030101010101" pitchFamily="2" charset="-122"/>
                <a:sym typeface="+mn-ea"/>
              </a:rPr>
              <a:t>执行（</a:t>
            </a:r>
            <a:r>
              <a:rPr lang="en-US">
                <a:solidFill>
                  <a:srgbClr val="C00000"/>
                </a:solidFill>
                <a:latin typeface="Times New Roman" panose="02020603050405020304" pitchFamily="18" charset="0"/>
                <a:ea typeface="宋体" panose="02010600030101010101" pitchFamily="2" charset="-122"/>
                <a:sym typeface="+mn-ea"/>
              </a:rPr>
              <a:t>EXE</a:t>
            </a:r>
            <a:r>
              <a:rPr lang="zh-CN">
                <a:solidFill>
                  <a:srgbClr val="C00000"/>
                </a:solidFill>
                <a:latin typeface="Times New Roman" panose="02020603050405020304" pitchFamily="18" charset="0"/>
                <a:ea typeface="宋体" panose="02010600030101010101" pitchFamily="2" charset="-122"/>
                <a:sym typeface="+mn-ea"/>
              </a:rPr>
              <a:t>）</a:t>
            </a:r>
            <a:r>
              <a:rPr lang="zh-CN">
                <a:latin typeface="Times New Roman" panose="02020603050405020304" pitchFamily="18" charset="0"/>
                <a:ea typeface="宋体" panose="02010600030101010101" pitchFamily="2" charset="-122"/>
                <a:sym typeface="+mn-ea"/>
              </a:rPr>
              <a:t>。若是运算类指令，则由</a:t>
            </a:r>
            <a:r>
              <a:rPr lang="en-US">
                <a:latin typeface="Times New Roman" panose="02020603050405020304" pitchFamily="18" charset="0"/>
                <a:ea typeface="宋体" panose="02010600030101010101" pitchFamily="2" charset="-122"/>
                <a:sym typeface="+mn-ea"/>
              </a:rPr>
              <a:t>ALU</a:t>
            </a:r>
            <a:r>
              <a:rPr lang="zh-CN">
                <a:latin typeface="Times New Roman" panose="02020603050405020304" pitchFamily="18" charset="0"/>
                <a:ea typeface="宋体" panose="02010600030101010101" pitchFamily="2" charset="-122"/>
                <a:sym typeface="+mn-ea"/>
              </a:rPr>
              <a:t>执行指令指定的运算；若是访问存储器指令</a:t>
            </a:r>
            <a:r>
              <a:rPr lang="en-US">
                <a:latin typeface="Times New Roman" panose="02020603050405020304" pitchFamily="18" charset="0"/>
                <a:ea typeface="宋体" panose="02010600030101010101" pitchFamily="2" charset="-122"/>
                <a:sym typeface="+mn-ea"/>
              </a:rPr>
              <a:t>LOAD/STORE</a:t>
            </a:r>
            <a:r>
              <a:rPr lang="zh-CN">
                <a:latin typeface="Times New Roman" panose="02020603050405020304" pitchFamily="18" charset="0"/>
                <a:ea typeface="宋体" panose="02010600030101010101" pitchFamily="2" charset="-122"/>
                <a:sym typeface="+mn-ea"/>
              </a:rPr>
              <a:t>，则由</a:t>
            </a:r>
            <a:r>
              <a:rPr lang="en-US">
                <a:latin typeface="Times New Roman" panose="02020603050405020304" pitchFamily="18" charset="0"/>
                <a:ea typeface="宋体" panose="02010600030101010101" pitchFamily="2" charset="-122"/>
                <a:sym typeface="+mn-ea"/>
              </a:rPr>
              <a:t>ALU</a:t>
            </a:r>
            <a:r>
              <a:rPr lang="zh-CN">
                <a:latin typeface="Times New Roman" panose="02020603050405020304" pitchFamily="18" charset="0"/>
                <a:ea typeface="宋体" panose="02010600030101010101" pitchFamily="2" charset="-122"/>
                <a:sym typeface="+mn-ea"/>
              </a:rPr>
              <a:t>计算访问存储器的有效地址。</a:t>
            </a:r>
            <a:r>
              <a:rPr lang="en-US">
                <a:latin typeface="宋体" panose="02010600030101010101" pitchFamily="2" charset="-122"/>
                <a:ea typeface="宋体" panose="02010600030101010101" pitchFamily="2" charset="-122"/>
                <a:sym typeface="+mn-ea"/>
              </a:rPr>
              <a:t>  ④</a:t>
            </a:r>
            <a:r>
              <a:rPr lang="en-US">
                <a:latin typeface="Times New Roman" panose="02020603050405020304" pitchFamily="18" charset="0"/>
                <a:ea typeface="宋体" panose="02010600030101010101" pitchFamily="2" charset="-122"/>
                <a:cs typeface="Times New Roman" panose="02020603050405020304" pitchFamily="18" charset="0"/>
                <a:sym typeface="+mn-ea"/>
              </a:rPr>
              <a:t> </a:t>
            </a:r>
            <a:r>
              <a:rPr lang="zh-CN">
                <a:solidFill>
                  <a:srgbClr val="C00000"/>
                </a:solidFill>
                <a:latin typeface="Times New Roman" panose="02020603050405020304" pitchFamily="18" charset="0"/>
                <a:ea typeface="宋体" panose="02010600030101010101" pitchFamily="2" charset="-122"/>
                <a:sym typeface="+mn-ea"/>
              </a:rPr>
              <a:t>访问存储器（</a:t>
            </a:r>
            <a:r>
              <a:rPr lang="en-US">
                <a:solidFill>
                  <a:srgbClr val="C00000"/>
                </a:solidFill>
                <a:latin typeface="Times New Roman" panose="02020603050405020304" pitchFamily="18" charset="0"/>
                <a:ea typeface="宋体" panose="02010600030101010101" pitchFamily="2" charset="-122"/>
                <a:sym typeface="+mn-ea"/>
              </a:rPr>
              <a:t>MEM</a:t>
            </a:r>
            <a:r>
              <a:rPr lang="zh-CN">
                <a:solidFill>
                  <a:srgbClr val="C00000"/>
                </a:solidFill>
                <a:latin typeface="Times New Roman" panose="02020603050405020304" pitchFamily="18" charset="0"/>
                <a:ea typeface="宋体" panose="02010600030101010101" pitchFamily="2" charset="-122"/>
                <a:sym typeface="+mn-ea"/>
              </a:rPr>
              <a:t>）</a:t>
            </a:r>
            <a:r>
              <a:rPr lang="zh-CN">
                <a:latin typeface="Times New Roman" panose="02020603050405020304" pitchFamily="18" charset="0"/>
                <a:ea typeface="宋体" panose="02010600030101010101" pitchFamily="2" charset="-122"/>
                <a:sym typeface="+mn-ea"/>
              </a:rPr>
              <a:t>。若是</a:t>
            </a:r>
            <a:r>
              <a:rPr lang="en-US">
                <a:latin typeface="Times New Roman" panose="02020603050405020304" pitchFamily="18" charset="0"/>
                <a:ea typeface="宋体" panose="02010600030101010101" pitchFamily="2" charset="-122"/>
                <a:sym typeface="+mn-ea"/>
              </a:rPr>
              <a:t>LOAD</a:t>
            </a:r>
            <a:r>
              <a:rPr lang="zh-CN">
                <a:latin typeface="Times New Roman" panose="02020603050405020304" pitchFamily="18" charset="0"/>
                <a:ea typeface="宋体" panose="02010600030101010101" pitchFamily="2" charset="-122"/>
                <a:sym typeface="+mn-ea"/>
              </a:rPr>
              <a:t>指令，则根据前一个执行阶段得到的有效地址从存储器取操作数；若是</a:t>
            </a:r>
            <a:r>
              <a:rPr lang="en-US">
                <a:latin typeface="Times New Roman" panose="02020603050405020304" pitchFamily="18" charset="0"/>
                <a:ea typeface="宋体" panose="02010600030101010101" pitchFamily="2" charset="-122"/>
                <a:sym typeface="+mn-ea"/>
              </a:rPr>
              <a:t>STORE</a:t>
            </a:r>
            <a:r>
              <a:rPr lang="zh-CN">
                <a:latin typeface="Times New Roman" panose="02020603050405020304" pitchFamily="18" charset="0"/>
                <a:ea typeface="宋体" panose="02010600030101010101" pitchFamily="2" charset="-122"/>
                <a:sym typeface="+mn-ea"/>
              </a:rPr>
              <a:t>指令，则根据有效地址，将源寄存器中的操作数写入存储器。</a:t>
            </a:r>
            <a:r>
              <a:rPr lang="en-US">
                <a:latin typeface="宋体" panose="02010600030101010101" pitchFamily="2" charset="-122"/>
                <a:ea typeface="宋体" panose="02010600030101010101" pitchFamily="2" charset="-122"/>
                <a:sym typeface="+mn-ea"/>
              </a:rPr>
              <a:t>  ⑤</a:t>
            </a:r>
            <a:r>
              <a:rPr lang="en-US">
                <a:latin typeface="Times New Roman" panose="02020603050405020304" pitchFamily="18" charset="0"/>
                <a:cs typeface="方正博雅宋简体" charset="0"/>
                <a:sym typeface="+mn-ea"/>
              </a:rPr>
              <a:t> </a:t>
            </a:r>
            <a:r>
              <a:rPr lang="zh-CN">
                <a:solidFill>
                  <a:srgbClr val="C00000"/>
                </a:solidFill>
                <a:latin typeface="Times New Roman" panose="02020603050405020304" pitchFamily="18" charset="0"/>
                <a:ea typeface="宋体" panose="02010600030101010101" pitchFamily="2" charset="-122"/>
                <a:sym typeface="+mn-ea"/>
              </a:rPr>
              <a:t>写回（</a:t>
            </a:r>
            <a:r>
              <a:rPr lang="en-US">
                <a:solidFill>
                  <a:srgbClr val="C00000"/>
                </a:solidFill>
                <a:latin typeface="Times New Roman" panose="02020603050405020304" pitchFamily="18" charset="0"/>
                <a:ea typeface="宋体" panose="02010600030101010101" pitchFamily="2" charset="-122"/>
                <a:sym typeface="+mn-ea"/>
              </a:rPr>
              <a:t>WB</a:t>
            </a:r>
            <a:r>
              <a:rPr lang="zh-CN">
                <a:solidFill>
                  <a:srgbClr val="C00000"/>
                </a:solidFill>
                <a:latin typeface="Times New Roman" panose="02020603050405020304" pitchFamily="18" charset="0"/>
                <a:ea typeface="宋体" panose="02010600030101010101" pitchFamily="2" charset="-122"/>
                <a:sym typeface="+mn-ea"/>
              </a:rPr>
              <a:t>）</a:t>
            </a:r>
            <a:r>
              <a:rPr lang="zh-CN">
                <a:latin typeface="Times New Roman" panose="02020603050405020304" pitchFamily="18" charset="0"/>
                <a:ea typeface="宋体" panose="02010600030101010101" pitchFamily="2" charset="-122"/>
                <a:sym typeface="+mn-ea"/>
              </a:rPr>
              <a:t>。若是</a:t>
            </a:r>
            <a:r>
              <a:rPr lang="en-US">
                <a:latin typeface="Times New Roman" panose="02020603050405020304" pitchFamily="18" charset="0"/>
                <a:ea typeface="宋体" panose="02010600030101010101" pitchFamily="2" charset="-122"/>
                <a:sym typeface="+mn-ea"/>
              </a:rPr>
              <a:t>ALU</a:t>
            </a:r>
            <a:r>
              <a:rPr lang="zh-CN">
                <a:latin typeface="Times New Roman" panose="02020603050405020304" pitchFamily="18" charset="0"/>
                <a:ea typeface="宋体" panose="02010600030101010101" pitchFamily="2" charset="-122"/>
                <a:sym typeface="+mn-ea"/>
              </a:rPr>
              <a:t>指令和</a:t>
            </a:r>
            <a:r>
              <a:rPr lang="en-US">
                <a:latin typeface="Times New Roman" panose="02020603050405020304" pitchFamily="18" charset="0"/>
                <a:ea typeface="宋体" panose="02010600030101010101" pitchFamily="2" charset="-122"/>
                <a:sym typeface="+mn-ea"/>
              </a:rPr>
              <a:t>LOAD</a:t>
            </a:r>
            <a:r>
              <a:rPr lang="zh-CN">
                <a:latin typeface="Times New Roman" panose="02020603050405020304" pitchFamily="18" charset="0"/>
                <a:ea typeface="宋体" panose="02010600030101010101" pitchFamily="2" charset="-122"/>
                <a:sym typeface="+mn-ea"/>
              </a:rPr>
              <a:t>指令，则将结果写入寄存器堆，结果来自</a:t>
            </a:r>
            <a:r>
              <a:rPr lang="en-US">
                <a:latin typeface="Times New Roman" panose="02020603050405020304" pitchFamily="18" charset="0"/>
                <a:ea typeface="宋体" panose="02010600030101010101" pitchFamily="2" charset="-122"/>
                <a:sym typeface="+mn-ea"/>
              </a:rPr>
              <a:t>ALU</a:t>
            </a:r>
            <a:r>
              <a:rPr lang="zh-CN">
                <a:latin typeface="Times New Roman" panose="02020603050405020304" pitchFamily="18" charset="0"/>
                <a:ea typeface="宋体" panose="02010600030101010101" pitchFamily="2" charset="-122"/>
                <a:sym typeface="+mn-ea"/>
              </a:rPr>
              <a:t>（对于</a:t>
            </a:r>
            <a:r>
              <a:rPr lang="en-US">
                <a:latin typeface="Times New Roman" panose="02020603050405020304" pitchFamily="18" charset="0"/>
                <a:ea typeface="宋体" panose="02010600030101010101" pitchFamily="2" charset="-122"/>
                <a:sym typeface="+mn-ea"/>
              </a:rPr>
              <a:t>ALU</a:t>
            </a:r>
            <a:r>
              <a:rPr lang="zh-CN">
                <a:latin typeface="Times New Roman" panose="02020603050405020304" pitchFamily="18" charset="0"/>
                <a:ea typeface="宋体" panose="02010600030101010101" pitchFamily="2" charset="-122"/>
                <a:sym typeface="+mn-ea"/>
              </a:rPr>
              <a:t>指令）或者存储器（对于</a:t>
            </a:r>
            <a:r>
              <a:rPr lang="en-US">
                <a:latin typeface="Times New Roman" panose="02020603050405020304" pitchFamily="18" charset="0"/>
                <a:ea typeface="宋体" panose="02010600030101010101" pitchFamily="2" charset="-122"/>
                <a:sym typeface="+mn-ea"/>
              </a:rPr>
              <a:t>LOAD</a:t>
            </a:r>
            <a:r>
              <a:rPr lang="zh-CN">
                <a:latin typeface="Times New Roman" panose="02020603050405020304" pitchFamily="18" charset="0"/>
                <a:ea typeface="宋体" panose="02010600030101010101" pitchFamily="2" charset="-122"/>
                <a:sym typeface="+mn-ea"/>
              </a:rPr>
              <a:t>指令）。</a:t>
            </a:r>
            <a:endParaRPr lang="zh-CN">
              <a:latin typeface="Times New Roman" panose="02020603050405020304" pitchFamily="18" charset="0"/>
              <a:ea typeface="宋体" panose="02010600030101010101" pitchFamily="2" charset="-122"/>
              <a:sym typeface="+mn-ea"/>
            </a:endParaRPr>
          </a:p>
          <a:p>
            <a:pPr indent="266700">
              <a:lnSpc>
                <a:spcPct val="150000"/>
              </a:lnSpc>
              <a:spcBef>
                <a:spcPts val="50"/>
              </a:spcBef>
              <a:spcAft>
                <a:spcPts val="0"/>
              </a:spcAft>
            </a:pPr>
            <a:r>
              <a:rPr lang="en-US" altLang="zh-CN">
                <a:latin typeface="Times New Roman" panose="02020603050405020304" pitchFamily="18" charset="0"/>
                <a:ea typeface="宋体" panose="02010600030101010101" pitchFamily="2" charset="-122"/>
                <a:sym typeface="+mn-ea"/>
              </a:rPr>
              <a:t>     </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21285" y="260350"/>
            <a:ext cx="8902065" cy="2089785"/>
          </a:xfrm>
          <a:prstGeom prst="rect">
            <a:avLst/>
          </a:prstGeom>
          <a:noFill/>
          <a:ln w="9525">
            <a:noFill/>
          </a:ln>
        </p:spPr>
        <p:txBody>
          <a:bodyPr wrap="square">
            <a:spAutoFit/>
          </a:bodyPr>
          <a:p>
            <a:pPr indent="266700" algn="just">
              <a:lnSpc>
                <a:spcPct val="130000"/>
              </a:lnSpc>
              <a:spcBef>
                <a:spcPts val="0"/>
              </a:spcBef>
              <a:spcAft>
                <a:spcPts val="0"/>
              </a:spcAft>
            </a:pPr>
            <a:r>
              <a:rPr lang="zh-CN" sz="2800">
                <a:solidFill>
                  <a:srgbClr val="C00000"/>
                </a:solidFill>
                <a:latin typeface="Times New Roman" panose="02020603050405020304" pitchFamily="18" charset="0"/>
                <a:ea typeface="宋体" panose="02010600030101010101" pitchFamily="2" charset="-122"/>
              </a:rPr>
              <a:t>影响流水线性能主要有以下因素。</a:t>
            </a:r>
            <a:endParaRPr lang="zh-CN" sz="2800">
              <a:solidFill>
                <a:srgbClr val="C00000"/>
              </a:solidFill>
              <a:latin typeface="Times New Roman" panose="02020603050405020304" pitchFamily="18" charset="0"/>
              <a:ea typeface="宋体" panose="02010600030101010101" pitchFamily="2" charset="-122"/>
            </a:endParaRPr>
          </a:p>
          <a:p>
            <a:pPr indent="266700" algn="just">
              <a:lnSpc>
                <a:spcPct val="130000"/>
              </a:lnSpc>
              <a:spcBef>
                <a:spcPts val="0"/>
              </a:spcBef>
              <a:spcAft>
                <a:spcPts val="0"/>
              </a:spcAft>
            </a:pPr>
            <a:r>
              <a:rPr lang="en-US" sz="2400">
                <a:latin typeface="宋体" panose="02010600030101010101" pitchFamily="2" charset="-122"/>
                <a:ea typeface="宋体" panose="02010600030101010101" pitchFamily="2" charset="-122"/>
              </a:rPr>
              <a:t>①</a:t>
            </a:r>
            <a:r>
              <a:rPr lang="en-US" sz="2400">
                <a:latin typeface="Times New Roman" panose="02020603050405020304" pitchFamily="18" charset="0"/>
                <a:cs typeface="方正博雅宋简体" charset="0"/>
              </a:rPr>
              <a:t> </a:t>
            </a:r>
            <a:r>
              <a:rPr lang="zh-CN" sz="2400">
                <a:latin typeface="Times New Roman" panose="02020603050405020304" pitchFamily="18" charset="0"/>
                <a:ea typeface="宋体" panose="02010600030101010101" pitchFamily="2" charset="-122"/>
              </a:rPr>
              <a:t>若各阶段操作时间不全是相等的时间，会在各流水阶段涉及某种等待。</a:t>
            </a:r>
            <a:endParaRPr lang="zh-CN" sz="2400">
              <a:latin typeface="Times New Roman" panose="02020603050405020304" pitchFamily="18" charset="0"/>
              <a:ea typeface="宋体" panose="02010600030101010101" pitchFamily="2" charset="-122"/>
            </a:endParaRPr>
          </a:p>
          <a:p>
            <a:pPr indent="266700" algn="just">
              <a:lnSpc>
                <a:spcPct val="130000"/>
              </a:lnSpc>
              <a:spcBef>
                <a:spcPts val="0"/>
              </a:spcBef>
              <a:spcAft>
                <a:spcPts val="0"/>
              </a:spcAft>
            </a:pPr>
            <a:r>
              <a:rPr lang="en-US" sz="2400">
                <a:latin typeface="宋体" panose="02010600030101010101" pitchFamily="2" charset="-122"/>
                <a:ea typeface="宋体" panose="02010600030101010101" pitchFamily="2" charset="-122"/>
              </a:rPr>
              <a:t> </a:t>
            </a:r>
            <a:endParaRPr lang="zh-CN" altLang="en-US" sz="2400"/>
          </a:p>
        </p:txBody>
      </p:sp>
      <p:sp>
        <p:nvSpPr>
          <p:cNvPr id="8" name="文本框 7"/>
          <p:cNvSpPr txBox="1"/>
          <p:nvPr/>
        </p:nvSpPr>
        <p:spPr>
          <a:xfrm>
            <a:off x="251460" y="4149090"/>
            <a:ext cx="7226935" cy="1529715"/>
          </a:xfrm>
          <a:prstGeom prst="rect">
            <a:avLst/>
          </a:prstGeom>
          <a:noFill/>
        </p:spPr>
        <p:txBody>
          <a:bodyPr wrap="square" rtlCol="0" anchor="t">
            <a:spAutoFit/>
          </a:bodyPr>
          <a:p>
            <a:pPr indent="266700" algn="l">
              <a:lnSpc>
                <a:spcPct val="130000"/>
              </a:lnSpc>
              <a:spcBef>
                <a:spcPts val="0"/>
              </a:spcBef>
              <a:spcAft>
                <a:spcPts val="0"/>
              </a:spcAft>
            </a:pPr>
            <a:endParaRPr lang="en-US" sz="2400">
              <a:latin typeface="宋体" panose="02010600030101010101" pitchFamily="2" charset="-122"/>
              <a:ea typeface="宋体" panose="02010600030101010101" pitchFamily="2" charset="-122"/>
              <a:sym typeface="+mn-ea"/>
            </a:endParaRPr>
          </a:p>
          <a:p>
            <a:pPr indent="266700" algn="l">
              <a:lnSpc>
                <a:spcPct val="130000"/>
              </a:lnSpc>
              <a:spcBef>
                <a:spcPts val="0"/>
              </a:spcBef>
              <a:spcAft>
                <a:spcPts val="0"/>
              </a:spcAft>
            </a:pPr>
            <a:endParaRPr lang="en-US" sz="2400">
              <a:latin typeface="宋体" panose="02010600030101010101" pitchFamily="2" charset="-122"/>
              <a:ea typeface="宋体" panose="02010600030101010101" pitchFamily="2" charset="-122"/>
              <a:sym typeface="+mn-ea"/>
            </a:endParaRPr>
          </a:p>
          <a:p>
            <a:endParaRPr lang="zh-CN" altLang="en-US" sz="2400"/>
          </a:p>
        </p:txBody>
      </p:sp>
      <p:sp>
        <p:nvSpPr>
          <p:cNvPr id="9" name="文本框 8"/>
          <p:cNvSpPr txBox="1"/>
          <p:nvPr/>
        </p:nvSpPr>
        <p:spPr>
          <a:xfrm>
            <a:off x="121285" y="1700530"/>
            <a:ext cx="8794115" cy="4407535"/>
          </a:xfrm>
          <a:prstGeom prst="rect">
            <a:avLst/>
          </a:prstGeom>
          <a:noFill/>
        </p:spPr>
        <p:txBody>
          <a:bodyPr wrap="square" rtlCol="0" anchor="t">
            <a:spAutoFit/>
          </a:bodyPr>
          <a:p>
            <a:pPr>
              <a:lnSpc>
                <a:spcPct val="130000"/>
              </a:lnSpc>
              <a:spcBef>
                <a:spcPts val="0"/>
              </a:spcBef>
              <a:spcAft>
                <a:spcPts val="0"/>
              </a:spcAft>
            </a:pPr>
            <a:r>
              <a:rPr lang="en-US" sz="2400">
                <a:latin typeface="宋体" panose="02010600030101010101" pitchFamily="2" charset="-122"/>
                <a:ea typeface="宋体" panose="02010600030101010101" pitchFamily="2" charset="-122"/>
                <a:sym typeface="+mn-ea"/>
              </a:rPr>
              <a:t>②</a:t>
            </a:r>
            <a:r>
              <a:rPr lang="en-US" sz="2400">
                <a:latin typeface="Times New Roman" panose="02020603050405020304" pitchFamily="18" charset="0"/>
                <a:cs typeface="方正博雅宋简体" charset="0"/>
                <a:sym typeface="+mn-ea"/>
              </a:rPr>
              <a:t> </a:t>
            </a:r>
            <a:r>
              <a:rPr lang="zh-CN" sz="2400">
                <a:latin typeface="Times New Roman" panose="02020603050405020304" pitchFamily="18" charset="0"/>
                <a:ea typeface="宋体" panose="02010600030101010101" pitchFamily="2" charset="-122"/>
                <a:sym typeface="+mn-ea"/>
              </a:rPr>
              <a:t>流水线中的相关问题。如表</a:t>
            </a:r>
            <a:r>
              <a:rPr lang="en-US" sz="2400">
                <a:latin typeface="Times New Roman" panose="02020603050405020304" pitchFamily="18" charset="0"/>
                <a:ea typeface="宋体" panose="02010600030101010101" pitchFamily="2" charset="-122"/>
                <a:sym typeface="+mn-ea"/>
              </a:rPr>
              <a:t>3-</a:t>
            </a:r>
            <a:r>
              <a:rPr lang="en-US" sz="2400">
                <a:latin typeface="Times New Roman" panose="02020603050405020304" pitchFamily="18" charset="0"/>
                <a:cs typeface="方正博雅宋简体" charset="0"/>
                <a:sym typeface="+mn-ea"/>
              </a:rPr>
              <a:t>1</a:t>
            </a:r>
            <a:r>
              <a:rPr lang="zh-CN" sz="2400">
                <a:latin typeface="Times New Roman" panose="02020603050405020304" pitchFamily="18" charset="0"/>
                <a:ea typeface="宋体" panose="02010600030101010101" pitchFamily="2" charset="-122"/>
                <a:sym typeface="+mn-ea"/>
              </a:rPr>
              <a:t>中，若第</a:t>
            </a:r>
            <a:r>
              <a:rPr lang="en-US" sz="2400" i="1">
                <a:latin typeface="Times New Roman" panose="02020603050405020304" pitchFamily="18" charset="0"/>
                <a:ea typeface="宋体" panose="02010600030101010101" pitchFamily="2" charset="-122"/>
                <a:sym typeface="+mn-ea"/>
              </a:rPr>
              <a:t>i</a:t>
            </a:r>
            <a:r>
              <a:rPr lang="en-US" sz="2400">
                <a:latin typeface="Times New Roman" panose="02020603050405020304" pitchFamily="18" charset="0"/>
                <a:ea typeface="宋体" panose="02010600030101010101" pitchFamily="2" charset="-122"/>
                <a:sym typeface="+mn-ea"/>
              </a:rPr>
              <a:t>+1</a:t>
            </a:r>
            <a:r>
              <a:rPr lang="zh-CN" sz="2400">
                <a:latin typeface="Times New Roman" panose="02020603050405020304" pitchFamily="18" charset="0"/>
                <a:ea typeface="宋体" panose="02010600030101010101" pitchFamily="2" charset="-122"/>
                <a:sym typeface="+mn-ea"/>
              </a:rPr>
              <a:t>条指令需要的操作数正好是第</a:t>
            </a:r>
            <a:r>
              <a:rPr lang="en-US" sz="2400" i="1">
                <a:latin typeface="Times New Roman" panose="02020603050405020304" pitchFamily="18" charset="0"/>
                <a:ea typeface="宋体" panose="02010600030101010101" pitchFamily="2" charset="-122"/>
                <a:sym typeface="+mn-ea"/>
              </a:rPr>
              <a:t>i</a:t>
            </a:r>
            <a:r>
              <a:rPr lang="zh-CN" sz="2400">
                <a:latin typeface="Times New Roman" panose="02020603050405020304" pitchFamily="18" charset="0"/>
                <a:ea typeface="宋体" panose="02010600030101010101" pitchFamily="2" charset="-122"/>
                <a:sym typeface="+mn-ea"/>
              </a:rPr>
              <a:t>条指令的结果，那么</a:t>
            </a:r>
            <a:r>
              <a:rPr lang="en-US" sz="2400" i="1">
                <a:latin typeface="Times New Roman" panose="02020603050405020304" pitchFamily="18" charset="0"/>
                <a:ea typeface="宋体" panose="02010600030101010101" pitchFamily="2" charset="-122"/>
                <a:sym typeface="+mn-ea"/>
              </a:rPr>
              <a:t>i</a:t>
            </a:r>
            <a:r>
              <a:rPr lang="en-US" sz="2400">
                <a:latin typeface="Times New Roman" panose="02020603050405020304" pitchFamily="18" charset="0"/>
                <a:ea typeface="宋体" panose="02010600030101010101" pitchFamily="2" charset="-122"/>
                <a:sym typeface="+mn-ea"/>
              </a:rPr>
              <a:t>+1</a:t>
            </a:r>
            <a:r>
              <a:rPr lang="zh-CN" sz="2400">
                <a:latin typeface="Times New Roman" panose="02020603050405020304" pitchFamily="18" charset="0"/>
                <a:ea typeface="宋体" panose="02010600030101010101" pitchFamily="2" charset="-122"/>
                <a:sym typeface="+mn-ea"/>
              </a:rPr>
              <a:t>条指令取操作数就必须等待</a:t>
            </a:r>
            <a:r>
              <a:rPr lang="en-US" sz="2400" i="1">
                <a:latin typeface="Times New Roman" panose="02020603050405020304" pitchFamily="18" charset="0"/>
                <a:ea typeface="宋体" panose="02010600030101010101" pitchFamily="2" charset="-122"/>
                <a:sym typeface="+mn-ea"/>
              </a:rPr>
              <a:t>i</a:t>
            </a:r>
            <a:r>
              <a:rPr lang="zh-CN" sz="2400">
                <a:latin typeface="Times New Roman" panose="02020603050405020304" pitchFamily="18" charset="0"/>
                <a:ea typeface="宋体" panose="02010600030101010101" pitchFamily="2" charset="-122"/>
                <a:sym typeface="+mn-ea"/>
              </a:rPr>
              <a:t>条指令把结果写入目的地址，即需要等待</a:t>
            </a:r>
            <a:r>
              <a:rPr lang="en-US" sz="2400">
                <a:latin typeface="Times New Roman" panose="02020603050405020304" pitchFamily="18" charset="0"/>
                <a:ea typeface="宋体" panose="02010600030101010101" pitchFamily="2" charset="-122"/>
                <a:sym typeface="+mn-ea"/>
              </a:rPr>
              <a:t>2</a:t>
            </a:r>
            <a:r>
              <a:rPr lang="zh-CN" sz="2400">
                <a:latin typeface="Times New Roman" panose="02020603050405020304" pitchFamily="18" charset="0"/>
                <a:ea typeface="宋体" panose="02010600030101010101" pitchFamily="2" charset="-122"/>
                <a:sym typeface="+mn-ea"/>
              </a:rPr>
              <a:t>个时钟周期才能取操作数。这种情况称为</a:t>
            </a:r>
            <a:r>
              <a:rPr lang="zh-CN" sz="2400">
                <a:solidFill>
                  <a:srgbClr val="C00000"/>
                </a:solidFill>
                <a:latin typeface="Times New Roman" panose="02020603050405020304" pitchFamily="18" charset="0"/>
                <a:ea typeface="宋体" panose="02010600030101010101" pitchFamily="2" charset="-122"/>
                <a:sym typeface="+mn-ea"/>
              </a:rPr>
              <a:t>数据相关</a:t>
            </a:r>
            <a:r>
              <a:rPr lang="zh-CN" sz="2400">
                <a:latin typeface="Times New Roman" panose="02020603050405020304" pitchFamily="18" charset="0"/>
                <a:ea typeface="宋体" panose="02010600030101010101" pitchFamily="2" charset="-122"/>
                <a:sym typeface="+mn-ea"/>
              </a:rPr>
              <a:t>。</a:t>
            </a:r>
            <a:endParaRPr lang="zh-CN" sz="2400">
              <a:latin typeface="Calibri" panose="020F0502020204030204" charset="0"/>
              <a:ea typeface="宋体" panose="02010600030101010101" pitchFamily="2" charset="-122"/>
              <a:sym typeface="+mn-ea"/>
            </a:endParaRPr>
          </a:p>
          <a:p>
            <a:pPr>
              <a:lnSpc>
                <a:spcPct val="130000"/>
              </a:lnSpc>
              <a:spcBef>
                <a:spcPts val="0"/>
              </a:spcBef>
              <a:spcAft>
                <a:spcPts val="0"/>
              </a:spcAft>
            </a:pPr>
            <a:r>
              <a:rPr lang="zh-CN" sz="2400">
                <a:latin typeface="Calibri" panose="020F0502020204030204" charset="0"/>
                <a:ea typeface="宋体" panose="02010600030101010101" pitchFamily="2" charset="-122"/>
                <a:sym typeface="+mn-ea"/>
              </a:rPr>
              <a:t>③</a:t>
            </a:r>
            <a:r>
              <a:rPr lang="en-US" sz="2400">
                <a:latin typeface="宋体" panose="02010600030101010101" pitchFamily="2" charset="-122"/>
                <a:ea typeface="宋体" panose="02010600030101010101" pitchFamily="2" charset="-122"/>
                <a:sym typeface="+mn-ea"/>
              </a:rPr>
              <a:t>当遇到条件转移指令时，</a:t>
            </a:r>
            <a:r>
              <a:rPr lang="zh-CN" altLang="en-US" sz="2400">
                <a:latin typeface="宋体" panose="02010600030101010101" pitchFamily="2" charset="-122"/>
                <a:ea typeface="宋体" panose="02010600030101010101" pitchFamily="2" charset="-122"/>
                <a:sym typeface="+mn-ea"/>
              </a:rPr>
              <a:t>根据条件</a:t>
            </a:r>
            <a:r>
              <a:rPr lang="en-US" sz="2400">
                <a:latin typeface="宋体" panose="02010600030101010101" pitchFamily="2" charset="-122"/>
                <a:ea typeface="宋体" panose="02010600030101010101" pitchFamily="2" charset="-122"/>
                <a:sym typeface="+mn-ea"/>
              </a:rPr>
              <a:t>确定转移</a:t>
            </a:r>
            <a:r>
              <a:rPr lang="zh-CN" altLang="en-US" sz="2400">
                <a:latin typeface="宋体" panose="02010600030101010101" pitchFamily="2" charset="-122"/>
                <a:ea typeface="宋体" panose="02010600030101010101" pitchFamily="2" charset="-122"/>
                <a:sym typeface="+mn-ea"/>
              </a:rPr>
              <a:t>地址会引起流水线等待</a:t>
            </a:r>
            <a:r>
              <a:rPr lang="zh-CN" sz="2400">
                <a:latin typeface="Times New Roman" panose="02020603050405020304" pitchFamily="18" charset="0"/>
                <a:ea typeface="宋体" panose="02010600030101010101" pitchFamily="2" charset="-122"/>
                <a:sym typeface="+mn-ea"/>
              </a:rPr>
              <a:t>（这种情况称为</a:t>
            </a:r>
            <a:r>
              <a:rPr lang="zh-CN" sz="2400">
                <a:solidFill>
                  <a:srgbClr val="C00000"/>
                </a:solidFill>
                <a:latin typeface="Times New Roman" panose="02020603050405020304" pitchFamily="18" charset="0"/>
                <a:ea typeface="宋体" panose="02010600030101010101" pitchFamily="2" charset="-122"/>
                <a:sym typeface="+mn-ea"/>
              </a:rPr>
              <a:t>控制相关</a:t>
            </a:r>
            <a:r>
              <a:rPr lang="zh-CN" sz="2400">
                <a:latin typeface="Times New Roman" panose="02020603050405020304" pitchFamily="18" charset="0"/>
                <a:ea typeface="宋体" panose="02010600030101010101" pitchFamily="2" charset="-122"/>
                <a:sym typeface="+mn-ea"/>
              </a:rPr>
              <a:t>），因而影响流水线效率。</a:t>
            </a:r>
            <a:endParaRPr lang="zh-CN" sz="2400">
              <a:latin typeface="Times New Roman" panose="02020603050405020304" pitchFamily="18" charset="0"/>
              <a:ea typeface="宋体" panose="02010600030101010101" pitchFamily="2" charset="-122"/>
              <a:sym typeface="+mn-ea"/>
            </a:endParaRPr>
          </a:p>
          <a:p>
            <a:pPr>
              <a:lnSpc>
                <a:spcPct val="130000"/>
              </a:lnSpc>
              <a:spcBef>
                <a:spcPts val="0"/>
              </a:spcBef>
              <a:spcAft>
                <a:spcPts val="0"/>
              </a:spcAft>
            </a:pPr>
            <a:r>
              <a:rPr lang="en-US" sz="2400">
                <a:latin typeface="宋体" panose="02010600030101010101" pitchFamily="2" charset="-122"/>
                <a:ea typeface="宋体" panose="02010600030101010101" pitchFamily="2" charset="-122"/>
                <a:sym typeface="+mn-ea"/>
              </a:rPr>
              <a:t>④</a:t>
            </a:r>
            <a:r>
              <a:rPr lang="en-US" sz="2400">
                <a:latin typeface="Times New Roman" panose="02020603050405020304" pitchFamily="18" charset="0"/>
                <a:ea typeface="宋体" panose="02010600030101010101" pitchFamily="2" charset="-122"/>
                <a:cs typeface="Times New Roman" panose="02020603050405020304" pitchFamily="18" charset="0"/>
                <a:sym typeface="+mn-ea"/>
              </a:rPr>
              <a:t> </a:t>
            </a:r>
            <a:r>
              <a:rPr lang="zh-CN" sz="2400">
                <a:latin typeface="Times New Roman" panose="02020603050405020304" pitchFamily="18" charset="0"/>
                <a:ea typeface="宋体" panose="02010600030101010101" pitchFamily="2" charset="-122"/>
                <a:sym typeface="+mn-ea"/>
              </a:rPr>
              <a:t>当</a:t>
            </a:r>
            <a:r>
              <a:rPr lang="en-US" sz="2400">
                <a:latin typeface="Times New Roman" panose="02020603050405020304" pitchFamily="18" charset="0"/>
                <a:ea typeface="宋体" panose="02010600030101010101" pitchFamily="2" charset="-122"/>
                <a:sym typeface="+mn-ea"/>
              </a:rPr>
              <a:t>I/O</a:t>
            </a:r>
            <a:r>
              <a:rPr lang="zh-CN" sz="2400">
                <a:latin typeface="Times New Roman" panose="02020603050405020304" pitchFamily="18" charset="0"/>
                <a:ea typeface="宋体" panose="02010600030101010101" pitchFamily="2" charset="-122"/>
                <a:sym typeface="+mn-ea"/>
              </a:rPr>
              <a:t>设备有中断请求或机器有故障时，要求中止当前程序的执行而转入中断处理。在流水线处理器中，流水线中存在有多条指令，因此存在如何“断流”的问题。</a:t>
            </a:r>
            <a:endParaRPr lang="zh-CN" altLang="en-US"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700" name="Text Box 4"/>
          <p:cNvSpPr txBox="1"/>
          <p:nvPr/>
        </p:nvSpPr>
        <p:spPr>
          <a:xfrm>
            <a:off x="611188" y="484188"/>
            <a:ext cx="8064500" cy="701675"/>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4000" b="1" dirty="0">
                <a:latin typeface="黑体" panose="02010609060101010101" pitchFamily="49" charset="-122"/>
                <a:ea typeface="黑体" panose="02010609060101010101" pitchFamily="49" charset="-122"/>
              </a:rPr>
              <a:t>3.2  </a:t>
            </a:r>
            <a:r>
              <a:rPr lang="zh-CN" altLang="en-US" sz="4000" b="1" dirty="0">
                <a:latin typeface="黑体" panose="02010609060101010101" pitchFamily="49" charset="-122"/>
                <a:ea typeface="黑体" panose="02010609060101010101" pitchFamily="49" charset="-122"/>
              </a:rPr>
              <a:t>算术逻辑部件</a:t>
            </a:r>
            <a:r>
              <a:rPr lang="en-US" altLang="zh-CN" sz="4000" b="1" dirty="0">
                <a:latin typeface="黑体" panose="02010609060101010101" pitchFamily="49" charset="-122"/>
                <a:ea typeface="黑体" panose="02010609060101010101" pitchFamily="49" charset="-122"/>
              </a:rPr>
              <a:t>ALU</a:t>
            </a:r>
            <a:r>
              <a:rPr lang="zh-CN" altLang="en-US" sz="4000" b="1" dirty="0">
                <a:latin typeface="黑体" panose="02010609060101010101" pitchFamily="49" charset="-122"/>
                <a:ea typeface="黑体" panose="02010609060101010101" pitchFamily="49" charset="-122"/>
              </a:rPr>
              <a:t>和运算方法</a:t>
            </a:r>
            <a:endParaRPr lang="zh-CN" altLang="en-US" sz="4000" b="1" dirty="0">
              <a:latin typeface="黑体" panose="02010609060101010101" pitchFamily="49" charset="-122"/>
              <a:ea typeface="黑体" panose="02010609060101010101" pitchFamily="49" charset="-122"/>
            </a:endParaRPr>
          </a:p>
        </p:txBody>
      </p:sp>
      <p:sp>
        <p:nvSpPr>
          <p:cNvPr id="29701" name="Text Box 5"/>
          <p:cNvSpPr txBox="1"/>
          <p:nvPr/>
        </p:nvSpPr>
        <p:spPr>
          <a:xfrm>
            <a:off x="0" y="1412875"/>
            <a:ext cx="9144000" cy="946150"/>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latin typeface="宋体" panose="02010600030101010101" pitchFamily="2" charset="-122"/>
              </a:rPr>
              <a:t>    </a:t>
            </a:r>
            <a:r>
              <a:rPr lang="zh-CN" altLang="en-US" sz="2400" b="1" dirty="0">
                <a:latin typeface="宋体" panose="02010600030101010101" pitchFamily="2" charset="-122"/>
              </a:rPr>
              <a:t>算术逻辑部件</a:t>
            </a:r>
            <a:r>
              <a:rPr lang="en-US" altLang="zh-CN" sz="2400" b="1" dirty="0">
                <a:latin typeface="宋体" panose="02010600030101010101" pitchFamily="2" charset="-122"/>
              </a:rPr>
              <a:t>ALU</a:t>
            </a:r>
            <a:r>
              <a:rPr lang="zh-CN" altLang="en-US" sz="2400" b="1" dirty="0">
                <a:latin typeface="宋体" panose="02010600030101010101" pitchFamily="2" charset="-122"/>
              </a:rPr>
              <a:t>主要完成对二进制代码的定点</a:t>
            </a:r>
            <a:r>
              <a:rPr lang="zh-CN" altLang="en-US" sz="2800" b="1" dirty="0">
                <a:solidFill>
                  <a:srgbClr val="3333FF"/>
                </a:solidFill>
                <a:latin typeface="宋体" panose="02010600030101010101" pitchFamily="2" charset="-122"/>
              </a:rPr>
              <a:t>算术运算</a:t>
            </a:r>
            <a:r>
              <a:rPr lang="zh-CN" altLang="en-US" sz="2400" b="1" dirty="0">
                <a:latin typeface="宋体" panose="02010600030101010101" pitchFamily="2" charset="-122"/>
              </a:rPr>
              <a:t>和</a:t>
            </a:r>
            <a:r>
              <a:rPr lang="zh-CN" altLang="en-US" sz="2800" b="1" dirty="0">
                <a:solidFill>
                  <a:srgbClr val="3333FF"/>
                </a:solidFill>
                <a:latin typeface="宋体" panose="02010600030101010101" pitchFamily="2" charset="-122"/>
              </a:rPr>
              <a:t>逻辑运算</a:t>
            </a:r>
            <a:r>
              <a:rPr lang="zh-CN" altLang="en-US" sz="2400" b="1" dirty="0">
                <a:latin typeface="宋体" panose="02010600030101010101" pitchFamily="2" charset="-122"/>
              </a:rPr>
              <a:t>。</a:t>
            </a:r>
            <a:r>
              <a:rPr lang="zh-CN" altLang="en-US" sz="2000" b="1" dirty="0">
                <a:ea typeface="黑体" panose="02010609060101010101" pitchFamily="49" charset="-122"/>
              </a:rPr>
              <a:t> </a:t>
            </a:r>
            <a:endParaRPr lang="zh-CN" altLang="en-US" sz="2000" b="1" dirty="0">
              <a:ea typeface="黑体" panose="02010609060101010101" pitchFamily="49" charset="-122"/>
            </a:endParaRPr>
          </a:p>
        </p:txBody>
      </p:sp>
      <p:sp>
        <p:nvSpPr>
          <p:cNvPr id="29702" name="Text Box 6"/>
          <p:cNvSpPr txBox="1"/>
          <p:nvPr/>
        </p:nvSpPr>
        <p:spPr>
          <a:xfrm>
            <a:off x="107315" y="2463483"/>
            <a:ext cx="7596188" cy="645160"/>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3600" b="1" dirty="0">
                <a:latin typeface="黑体" panose="02010609060101010101" pitchFamily="49" charset="-122"/>
                <a:ea typeface="黑体" panose="02010609060101010101" pitchFamily="49" charset="-122"/>
              </a:rPr>
              <a:t>3.2.1  </a:t>
            </a:r>
            <a:r>
              <a:rPr lang="zh-CN" altLang="en-US" sz="3600" b="1" dirty="0">
                <a:latin typeface="黑体" panose="02010609060101010101" pitchFamily="49" charset="-122"/>
                <a:ea typeface="黑体" panose="02010609060101010101" pitchFamily="49" charset="-122"/>
              </a:rPr>
              <a:t>算术逻辑部件</a:t>
            </a:r>
            <a:r>
              <a:rPr lang="en-US" altLang="zh-CN" sz="3600" b="1" dirty="0">
                <a:latin typeface="黑体" panose="02010609060101010101" pitchFamily="49" charset="-122"/>
                <a:ea typeface="黑体" panose="02010609060101010101" pitchFamily="49" charset="-122"/>
              </a:rPr>
              <a:t>ALU</a:t>
            </a:r>
            <a:endParaRPr lang="en-US" altLang="zh-CN" sz="3600" b="1" dirty="0">
              <a:latin typeface="黑体" panose="02010609060101010101" pitchFamily="49" charset="-122"/>
              <a:ea typeface="黑体" panose="02010609060101010101" pitchFamily="49" charset="-122"/>
            </a:endParaRPr>
          </a:p>
        </p:txBody>
      </p:sp>
      <p:sp>
        <p:nvSpPr>
          <p:cNvPr id="29703" name="Text Box 7"/>
          <p:cNvSpPr txBox="1"/>
          <p:nvPr/>
        </p:nvSpPr>
        <p:spPr>
          <a:xfrm>
            <a:off x="0" y="3213100"/>
            <a:ext cx="9144000" cy="457200"/>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latin typeface="宋体" panose="02010600030101010101" pitchFamily="2" charset="-122"/>
              </a:rPr>
              <a:t>算术逻辑部件</a:t>
            </a:r>
            <a:r>
              <a:rPr lang="en-US" altLang="zh-CN" sz="2400" b="1" dirty="0">
                <a:latin typeface="宋体" panose="02010600030101010101" pitchFamily="2" charset="-122"/>
              </a:rPr>
              <a:t>ALU</a:t>
            </a:r>
            <a:r>
              <a:rPr lang="zh-CN" altLang="en-US" sz="2400" b="1" dirty="0">
                <a:latin typeface="宋体" panose="02010600030101010101" pitchFamily="2" charset="-122"/>
              </a:rPr>
              <a:t>的硬件实现涉及三个问题：</a:t>
            </a:r>
            <a:endParaRPr lang="zh-CN" altLang="en-US" sz="2400" b="1" dirty="0">
              <a:latin typeface="宋体" panose="02010600030101010101" pitchFamily="2" charset="-122"/>
            </a:endParaRPr>
          </a:p>
        </p:txBody>
      </p:sp>
      <p:sp>
        <p:nvSpPr>
          <p:cNvPr id="29704" name="Text Box 8"/>
          <p:cNvSpPr txBox="1"/>
          <p:nvPr/>
        </p:nvSpPr>
        <p:spPr>
          <a:xfrm>
            <a:off x="-36512" y="3860800"/>
            <a:ext cx="9324975" cy="2374900"/>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latin typeface="宋体" panose="02010600030101010101" pitchFamily="2" charset="-122"/>
              </a:rPr>
              <a:t>（</a:t>
            </a:r>
            <a:r>
              <a:rPr lang="en-US" altLang="zh-CN" sz="2400" b="1" dirty="0">
                <a:latin typeface="宋体" panose="02010600030101010101" pitchFamily="2" charset="-122"/>
              </a:rPr>
              <a:t>1</a:t>
            </a:r>
            <a:r>
              <a:rPr lang="zh-CN" altLang="en-US" sz="2400" b="1" dirty="0">
                <a:latin typeface="宋体" panose="02010600030101010101" pitchFamily="2" charset="-122"/>
              </a:rPr>
              <a:t>）如何构成一位二进制加法单元，即全加器。</a:t>
            </a:r>
            <a:endParaRPr lang="zh-CN" altLang="en-US" sz="2400" b="1" dirty="0">
              <a:latin typeface="宋体" panose="02010600030101010101" pitchFamily="2" charset="-122"/>
            </a:endParaRPr>
          </a:p>
          <a:p>
            <a:pPr marL="0" lvl="0" indent="0" eaLnBrk="1" hangingPunct="1">
              <a:spcBef>
                <a:spcPct val="50000"/>
              </a:spcBef>
              <a:buNone/>
            </a:pPr>
            <a:r>
              <a:rPr lang="zh-CN" altLang="en-US" sz="2400" b="1" dirty="0">
                <a:latin typeface="宋体" panose="02010600030101010101" pitchFamily="2" charset="-122"/>
              </a:rPr>
              <a:t>（</a:t>
            </a:r>
            <a:r>
              <a:rPr lang="en-US" altLang="zh-CN" sz="2400" b="1" dirty="0">
                <a:latin typeface="宋体" panose="02010600030101010101" pitchFamily="2" charset="-122"/>
              </a:rPr>
              <a:t>2</a:t>
            </a:r>
            <a:r>
              <a:rPr lang="zh-CN" altLang="en-US" sz="2400" b="1" dirty="0">
                <a:latin typeface="宋体" panose="02010600030101010101" pitchFamily="2" charset="-122"/>
              </a:rPr>
              <a:t>）</a:t>
            </a:r>
            <a:r>
              <a:rPr lang="en-US" altLang="zh-CN" sz="2400" b="1" dirty="0">
                <a:latin typeface="宋体" panose="02010600030101010101" pitchFamily="2" charset="-122"/>
              </a:rPr>
              <a:t>n</a:t>
            </a:r>
            <a:r>
              <a:rPr lang="zh-CN" altLang="en-US" sz="2400" b="1" dirty="0">
                <a:latin typeface="宋体" panose="02010600030101010101" pitchFamily="2" charset="-122"/>
              </a:rPr>
              <a:t>位全加器连同进位信号传送逻辑，构成一个</a:t>
            </a:r>
            <a:r>
              <a:rPr lang="en-US" altLang="zh-CN" sz="2400" b="1" dirty="0">
                <a:latin typeface="宋体" panose="02010600030101010101" pitchFamily="2" charset="-122"/>
              </a:rPr>
              <a:t>n</a:t>
            </a:r>
            <a:r>
              <a:rPr lang="zh-CN" altLang="en-US" sz="2400" b="1" dirty="0">
                <a:latin typeface="宋体" panose="02010600030101010101" pitchFamily="2" charset="-122"/>
              </a:rPr>
              <a:t>位并行加法器。</a:t>
            </a:r>
            <a:endParaRPr lang="zh-CN" altLang="en-US" sz="2400" b="1" dirty="0">
              <a:latin typeface="宋体" panose="02010600030101010101" pitchFamily="2" charset="-122"/>
            </a:endParaRPr>
          </a:p>
          <a:p>
            <a:pPr marL="0" lvl="0" indent="0" eaLnBrk="1" hangingPunct="1">
              <a:spcBef>
                <a:spcPct val="50000"/>
              </a:spcBef>
              <a:buNone/>
            </a:pPr>
            <a:r>
              <a:rPr lang="zh-CN" altLang="en-US" sz="2400" b="1" dirty="0">
                <a:latin typeface="宋体" panose="02010600030101010101" pitchFamily="2" charset="-122"/>
              </a:rPr>
              <a:t>（</a:t>
            </a:r>
            <a:r>
              <a:rPr lang="en-US" altLang="zh-CN" sz="2400" b="1" dirty="0">
                <a:latin typeface="宋体" panose="02010600030101010101" pitchFamily="2" charset="-122"/>
              </a:rPr>
              <a:t>3</a:t>
            </a:r>
            <a:r>
              <a:rPr lang="zh-CN" altLang="en-US" sz="2400" b="1" dirty="0">
                <a:latin typeface="宋体" panose="02010600030101010101" pitchFamily="2" charset="-122"/>
              </a:rPr>
              <a:t>）以加法器为核心，通过输入选择逻辑扩展为具有多种算术和逻辑运算功能的</a:t>
            </a:r>
            <a:r>
              <a:rPr lang="en-US" altLang="zh-CN" sz="2400" b="1" dirty="0">
                <a:latin typeface="宋体" panose="02010600030101010101" pitchFamily="2" charset="-122"/>
              </a:rPr>
              <a:t>ALU</a:t>
            </a:r>
            <a:r>
              <a:rPr lang="zh-CN" altLang="en-US" sz="2400" b="1" dirty="0">
                <a:latin typeface="宋体" panose="02010600030101010101" pitchFamily="2" charset="-122"/>
              </a:rPr>
              <a:t>。</a:t>
            </a:r>
            <a:endParaRPr lang="zh-CN" altLang="en-US" sz="2400" b="1" dirty="0">
              <a:latin typeface="宋体" panose="02010600030101010101" pitchFamily="2" charset="-122"/>
            </a:endParaRPr>
          </a:p>
          <a:p>
            <a:pPr marL="0" lvl="0" indent="0" eaLnBrk="1" hangingPunct="1">
              <a:spcBef>
                <a:spcPct val="50000"/>
              </a:spcBef>
              <a:buNone/>
            </a:pPr>
            <a:endParaRPr lang="en-US" altLang="zh-CN" sz="2000" b="1" dirty="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700"/>
                                        </p:tgtEl>
                                        <p:attrNameLst>
                                          <p:attrName>style.visibility</p:attrName>
                                        </p:attrNameLst>
                                      </p:cBhvr>
                                      <p:to>
                                        <p:strVal val="visible"/>
                                      </p:to>
                                    </p:set>
                                    <p:animEffect transition="in" filter="blinds(horizontal)">
                                      <p:cBhvr>
                                        <p:cTn id="7" dur="500"/>
                                        <p:tgtEl>
                                          <p:spTgt spid="2970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701"/>
                                        </p:tgtEl>
                                        <p:attrNameLst>
                                          <p:attrName>style.visibility</p:attrName>
                                        </p:attrNameLst>
                                      </p:cBhvr>
                                      <p:to>
                                        <p:strVal val="visible"/>
                                      </p:to>
                                    </p:set>
                                    <p:animEffect transition="in" filter="blinds(horizontal)">
                                      <p:cBhvr>
                                        <p:cTn id="12" dur="500"/>
                                        <p:tgtEl>
                                          <p:spTgt spid="2970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702"/>
                                        </p:tgtEl>
                                        <p:attrNameLst>
                                          <p:attrName>style.visibility</p:attrName>
                                        </p:attrNameLst>
                                      </p:cBhvr>
                                      <p:to>
                                        <p:strVal val="visible"/>
                                      </p:to>
                                    </p:set>
                                    <p:animEffect transition="in" filter="blinds(horizontal)">
                                      <p:cBhvr>
                                        <p:cTn id="17" dur="500"/>
                                        <p:tgtEl>
                                          <p:spTgt spid="2970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9703"/>
                                        </p:tgtEl>
                                        <p:attrNameLst>
                                          <p:attrName>style.visibility</p:attrName>
                                        </p:attrNameLst>
                                      </p:cBhvr>
                                      <p:to>
                                        <p:strVal val="visible"/>
                                      </p:to>
                                    </p:set>
                                    <p:animEffect transition="in" filter="blinds(horizontal)">
                                      <p:cBhvr>
                                        <p:cTn id="22" dur="500"/>
                                        <p:tgtEl>
                                          <p:spTgt spid="2970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9704"/>
                                        </p:tgtEl>
                                        <p:attrNameLst>
                                          <p:attrName>style.visibility</p:attrName>
                                        </p:attrNameLst>
                                      </p:cBhvr>
                                      <p:to>
                                        <p:strVal val="visible"/>
                                      </p:to>
                                    </p:set>
                                    <p:animEffect transition="in" filter="blinds(horizontal)">
                                      <p:cBhvr>
                                        <p:cTn id="27" dur="500"/>
                                        <p:tgtEl>
                                          <p:spTgt spid="29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p:bldP spid="29701" grpId="0"/>
      <p:bldP spid="29702" grpId="0"/>
      <p:bldP spid="29703" grpId="0"/>
      <p:bldP spid="2970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4" name="Text Box 4"/>
          <p:cNvSpPr txBox="1"/>
          <p:nvPr/>
        </p:nvSpPr>
        <p:spPr>
          <a:xfrm>
            <a:off x="35560" y="69215"/>
            <a:ext cx="2305050" cy="579438"/>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．全加器 </a:t>
            </a:r>
            <a:endParaRPr lang="zh-CN" altLang="en-US" b="1" dirty="0">
              <a:latin typeface="黑体" panose="02010609060101010101" pitchFamily="49" charset="-122"/>
              <a:ea typeface="黑体" panose="02010609060101010101" pitchFamily="49" charset="-122"/>
            </a:endParaRPr>
          </a:p>
        </p:txBody>
      </p:sp>
      <p:pic>
        <p:nvPicPr>
          <p:cNvPr id="30725" name="Picture 5" descr="3X09"/>
          <p:cNvPicPr>
            <a:picLocks noChangeAspect="1"/>
          </p:cNvPicPr>
          <p:nvPr>
            <p:ph/>
          </p:nvPr>
        </p:nvPicPr>
        <p:blipFill>
          <a:blip r:embed="rId1"/>
          <a:srcRect/>
          <a:stretch>
            <a:fillRect/>
          </a:stretch>
        </p:blipFill>
        <p:spPr>
          <a:xfrm>
            <a:off x="2339975" y="1412875"/>
            <a:ext cx="4319588" cy="2520950"/>
          </a:xfrm>
        </p:spPr>
      </p:pic>
      <p:sp>
        <p:nvSpPr>
          <p:cNvPr id="30727" name="Text Box 7"/>
          <p:cNvSpPr txBox="1"/>
          <p:nvPr/>
        </p:nvSpPr>
        <p:spPr>
          <a:xfrm>
            <a:off x="3059113" y="3932238"/>
            <a:ext cx="2808287" cy="396875"/>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000" b="1" dirty="0"/>
              <a:t>用半加器构成的全加器</a:t>
            </a:r>
            <a:r>
              <a:rPr lang="zh-CN" altLang="en-US" sz="2000" b="1" dirty="0">
                <a:ea typeface="黑体" panose="02010609060101010101" pitchFamily="49" charset="-122"/>
              </a:rPr>
              <a:t> </a:t>
            </a:r>
            <a:endParaRPr lang="zh-CN" altLang="en-US" sz="2000" b="1" dirty="0">
              <a:ea typeface="黑体" panose="02010609060101010101" pitchFamily="49" charset="-122"/>
            </a:endParaRPr>
          </a:p>
        </p:txBody>
      </p:sp>
      <p:sp>
        <p:nvSpPr>
          <p:cNvPr id="23558" name="Rectangle 9"/>
          <p:cNvSpPr/>
          <p:nvPr/>
        </p:nvSpPr>
        <p:spPr>
          <a:xfrm>
            <a:off x="0" y="4697413"/>
            <a:ext cx="9144000" cy="0"/>
          </a:xfrm>
          <a:prstGeom prst="rect">
            <a:avLst/>
          </a:prstGeom>
          <a:noFill/>
          <a:ln w="2857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endParaRPr lang="zh-CN" altLang="en-US" sz="2000" b="1" dirty="0">
              <a:ea typeface="黑体" panose="02010609060101010101" pitchFamily="49" charset="-122"/>
            </a:endParaRPr>
          </a:p>
        </p:txBody>
      </p:sp>
      <p:graphicFrame>
        <p:nvGraphicFramePr>
          <p:cNvPr id="30728" name="Object 8"/>
          <p:cNvGraphicFramePr>
            <a:graphicFrameLocks noChangeAspect="1"/>
          </p:cNvGraphicFramePr>
          <p:nvPr/>
        </p:nvGraphicFramePr>
        <p:xfrm>
          <a:off x="2843213" y="4365625"/>
          <a:ext cx="3527425" cy="719138"/>
        </p:xfrm>
        <a:graphic>
          <a:graphicData uri="http://schemas.openxmlformats.org/presentationml/2006/ole">
            <mc:AlternateContent xmlns:mc="http://schemas.openxmlformats.org/markup-compatibility/2006">
              <mc:Choice xmlns:v="urn:schemas-microsoft-com:vml" Requires="v">
                <p:oleObj spid="_x0000_s3077" name="" r:id="rId2" imgW="1028065" imgH="203200" progId="Equation.3">
                  <p:embed/>
                </p:oleObj>
              </mc:Choice>
              <mc:Fallback>
                <p:oleObj name="" r:id="rId2" imgW="1028065" imgH="203200" progId="Equation.3">
                  <p:embed/>
                  <p:pic>
                    <p:nvPicPr>
                      <p:cNvPr id="0" name="图片 3076"/>
                      <p:cNvPicPr/>
                      <p:nvPr/>
                    </p:nvPicPr>
                    <p:blipFill>
                      <a:blip r:embed="rId3"/>
                      <a:stretch>
                        <a:fillRect/>
                      </a:stretch>
                    </p:blipFill>
                    <p:spPr>
                      <a:xfrm>
                        <a:off x="2843213" y="4365625"/>
                        <a:ext cx="3527425" cy="719138"/>
                      </a:xfrm>
                      <a:prstGeom prst="rect">
                        <a:avLst/>
                      </a:prstGeom>
                      <a:noFill/>
                      <a:ln w="38100">
                        <a:noFill/>
                        <a:miter/>
                      </a:ln>
                    </p:spPr>
                  </p:pic>
                </p:oleObj>
              </mc:Fallback>
            </mc:AlternateContent>
          </a:graphicData>
        </a:graphic>
      </p:graphicFrame>
      <p:sp>
        <p:nvSpPr>
          <p:cNvPr id="23560" name="Rectangle 11"/>
          <p:cNvSpPr/>
          <p:nvPr/>
        </p:nvSpPr>
        <p:spPr>
          <a:xfrm>
            <a:off x="0" y="4697413"/>
            <a:ext cx="9144000" cy="0"/>
          </a:xfrm>
          <a:prstGeom prst="rect">
            <a:avLst/>
          </a:prstGeom>
          <a:noFill/>
          <a:ln w="2857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endParaRPr lang="zh-CN" altLang="en-US" sz="2000" b="1" dirty="0">
              <a:ea typeface="黑体" panose="02010609060101010101" pitchFamily="49" charset="-122"/>
            </a:endParaRPr>
          </a:p>
        </p:txBody>
      </p:sp>
      <p:graphicFrame>
        <p:nvGraphicFramePr>
          <p:cNvPr id="30730" name="Object 10"/>
          <p:cNvGraphicFramePr>
            <a:graphicFrameLocks noChangeAspect="1"/>
          </p:cNvGraphicFramePr>
          <p:nvPr/>
        </p:nvGraphicFramePr>
        <p:xfrm>
          <a:off x="2195513" y="5156200"/>
          <a:ext cx="4968875" cy="720725"/>
        </p:xfrm>
        <a:graphic>
          <a:graphicData uri="http://schemas.openxmlformats.org/presentationml/2006/ole">
            <mc:AlternateContent xmlns:mc="http://schemas.openxmlformats.org/markup-compatibility/2006">
              <mc:Choice xmlns:v="urn:schemas-microsoft-com:vml" Requires="v">
                <p:oleObj spid="_x0000_s3078" name="" r:id="rId4" imgW="1447165" imgH="203200" progId="Equation.3">
                  <p:embed/>
                </p:oleObj>
              </mc:Choice>
              <mc:Fallback>
                <p:oleObj name="" r:id="rId4" imgW="1447165" imgH="203200" progId="Equation.3">
                  <p:embed/>
                  <p:pic>
                    <p:nvPicPr>
                      <p:cNvPr id="0" name="图片 3077"/>
                      <p:cNvPicPr/>
                      <p:nvPr/>
                    </p:nvPicPr>
                    <p:blipFill>
                      <a:blip r:embed="rId5"/>
                      <a:stretch>
                        <a:fillRect/>
                      </a:stretch>
                    </p:blipFill>
                    <p:spPr>
                      <a:xfrm>
                        <a:off x="2195513" y="5156200"/>
                        <a:ext cx="4968875" cy="720725"/>
                      </a:xfrm>
                      <a:prstGeom prst="rect">
                        <a:avLst/>
                      </a:prstGeom>
                      <a:noFill/>
                      <a:ln w="38100">
                        <a:noFill/>
                        <a:miter/>
                      </a:ln>
                    </p:spPr>
                  </p:pic>
                </p:oleObj>
              </mc:Fallback>
            </mc:AlternateContent>
          </a:graphicData>
        </a:graphic>
      </p:graphicFrame>
      <p:sp>
        <p:nvSpPr>
          <p:cNvPr id="30746" name="AutoShape 26"/>
          <p:cNvSpPr/>
          <p:nvPr/>
        </p:nvSpPr>
        <p:spPr>
          <a:xfrm>
            <a:off x="7235825" y="2276475"/>
            <a:ext cx="1368425" cy="865188"/>
          </a:xfrm>
          <a:prstGeom prst="wedgeEllipseCallout">
            <a:avLst>
              <a:gd name="adj1" fmla="val -104176"/>
              <a:gd name="adj2" fmla="val -91102"/>
            </a:avLst>
          </a:prstGeom>
          <a:solidFill>
            <a:srgbClr val="FFFF00">
              <a:alpha val="50980"/>
            </a:srgbClr>
          </a:solidFill>
          <a:ln w="285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zh-CN" altLang="en-US" sz="2800" b="1" dirty="0">
                <a:solidFill>
                  <a:srgbClr val="3333FF"/>
                </a:solidFill>
              </a:rPr>
              <a:t>和</a:t>
            </a:r>
            <a:endParaRPr lang="zh-CN" altLang="en-US" sz="2800" b="1" dirty="0">
              <a:solidFill>
                <a:srgbClr val="3333FF"/>
              </a:solidFill>
            </a:endParaRPr>
          </a:p>
        </p:txBody>
      </p:sp>
      <p:sp>
        <p:nvSpPr>
          <p:cNvPr id="30747" name="AutoShape 27"/>
          <p:cNvSpPr/>
          <p:nvPr/>
        </p:nvSpPr>
        <p:spPr>
          <a:xfrm>
            <a:off x="7164388" y="4005263"/>
            <a:ext cx="1295400" cy="719137"/>
          </a:xfrm>
          <a:prstGeom prst="wedgeEllipseCallout">
            <a:avLst>
              <a:gd name="adj1" fmla="val -98653"/>
              <a:gd name="adj2" fmla="val -99449"/>
            </a:avLst>
          </a:prstGeom>
          <a:solidFill>
            <a:srgbClr val="FFFF00">
              <a:alpha val="52156"/>
            </a:srgbClr>
          </a:solidFill>
          <a:ln w="285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zh-CN" altLang="en-US" sz="2800" b="1" dirty="0">
                <a:solidFill>
                  <a:srgbClr val="3333FF"/>
                </a:solidFill>
              </a:rPr>
              <a:t>进位</a:t>
            </a:r>
            <a:endParaRPr lang="zh-CN" altLang="en-US" sz="2800" b="1" dirty="0">
              <a:solidFill>
                <a:srgbClr val="3333FF"/>
              </a:solidFill>
            </a:endParaRPr>
          </a:p>
        </p:txBody>
      </p:sp>
      <p:sp>
        <p:nvSpPr>
          <p:cNvPr id="30748" name="Text Box 28"/>
          <p:cNvSpPr txBox="1"/>
          <p:nvPr/>
        </p:nvSpPr>
        <p:spPr>
          <a:xfrm>
            <a:off x="1042988" y="692150"/>
            <a:ext cx="5545137" cy="457200"/>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t>目前，广泛采用半加器构成全加器。</a:t>
            </a:r>
            <a:r>
              <a:rPr lang="zh-CN" altLang="en-US" sz="2000" b="1" dirty="0">
                <a:ea typeface="黑体" panose="02010609060101010101" pitchFamily="49" charset="-122"/>
              </a:rPr>
              <a:t> </a:t>
            </a:r>
            <a:endParaRPr lang="zh-CN" altLang="en-US" sz="2000" b="1" dirty="0">
              <a:ea typeface="黑体" panose="02010609060101010101" pitchFamily="49" charset="-122"/>
            </a:endParaRPr>
          </a:p>
        </p:txBody>
      </p:sp>
      <p:sp>
        <p:nvSpPr>
          <p:cNvPr id="30749" name="desk1"/>
          <p:cNvSpPr>
            <a:spLocks noEditPoints="1"/>
          </p:cNvSpPr>
          <p:nvPr/>
        </p:nvSpPr>
        <p:spPr>
          <a:xfrm>
            <a:off x="1908175" y="2976563"/>
            <a:ext cx="5327650" cy="2324100"/>
          </a:xfrm>
          <a:custGeom>
            <a:avLst/>
            <a:gdLst>
              <a:gd name="txL" fmla="*/ 1000 w 21600"/>
              <a:gd name="txT" fmla="*/ 1000 h 21600"/>
              <a:gd name="txR" fmla="*/ 20600 w 21600"/>
              <a:gd name="txB" fmla="*/ 20600 h 21600"/>
            </a:gdLst>
            <a:ahLst/>
            <a:cxnLst>
              <a:cxn ang="0">
                <a:pos x="0" y="0"/>
              </a:cxn>
              <a:cxn ang="0">
                <a:pos x="2147483647" y="0"/>
              </a:cxn>
              <a:cxn ang="0">
                <a:pos x="2147483647" y="2147483647"/>
              </a:cxn>
              <a:cxn ang="0">
                <a:pos x="0" y="2147483647"/>
              </a:cxn>
              <a:cxn ang="0">
                <a:pos x="2147483647" y="0"/>
              </a:cxn>
              <a:cxn ang="0">
                <a:pos x="2147483647" y="2147483647"/>
              </a:cxn>
              <a:cxn ang="0">
                <a:pos x="2147483647" y="2147483647"/>
              </a:cxn>
              <a:cxn ang="0">
                <a:pos x="0" y="2147483647"/>
              </a:cxn>
            </a:cxnLst>
            <a:rect l="txL" t="txT" r="txR" b="txB"/>
            <a:pathLst>
              <a:path w="21600" h="21600">
                <a:moveTo>
                  <a:pt x="0" y="0"/>
                </a:moveTo>
                <a:lnTo>
                  <a:pt x="21600" y="0"/>
                </a:lnTo>
                <a:lnTo>
                  <a:pt x="21600" y="21600"/>
                </a:lnTo>
                <a:lnTo>
                  <a:pt x="0" y="21600"/>
                </a:lnTo>
                <a:lnTo>
                  <a:pt x="0" y="0"/>
                </a:lnTo>
                <a:close/>
              </a:path>
            </a:pathLst>
          </a:custGeom>
          <a:solidFill>
            <a:srgbClr val="99CC00"/>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solidFill>
                  <a:srgbClr val="3333FF"/>
                </a:solidFill>
              </a:rPr>
              <a:t>       </a:t>
            </a:r>
            <a:r>
              <a:rPr lang="zh-CN" altLang="en-US" sz="2800" b="1" dirty="0">
                <a:solidFill>
                  <a:srgbClr val="3333FF"/>
                </a:solidFill>
              </a:rPr>
              <a:t>通常逻辑门电路都存在延迟时间，全加器电路就是一个延迟部件，正是这个延迟特性将影响全加器的速度。</a:t>
            </a:r>
            <a:r>
              <a:rPr lang="zh-CN" altLang="en-US" sz="2000" b="1" dirty="0">
                <a:ea typeface="黑体" panose="02010609060101010101" pitchFamily="49" charset="-122"/>
              </a:rPr>
              <a:t> </a:t>
            </a:r>
            <a:endParaRPr lang="zh-CN" altLang="en-US" sz="2000" b="1" dirty="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4"/>
                                        </p:tgtEl>
                                        <p:attrNameLst>
                                          <p:attrName>style.visibility</p:attrName>
                                        </p:attrNameLst>
                                      </p:cBhvr>
                                      <p:to>
                                        <p:strVal val="visible"/>
                                      </p:to>
                                    </p:set>
                                    <p:animEffect transition="in" filter="blinds(horizontal)">
                                      <p:cBhvr>
                                        <p:cTn id="7" dur="500"/>
                                        <p:tgtEl>
                                          <p:spTgt spid="307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48"/>
                                        </p:tgtEl>
                                        <p:attrNameLst>
                                          <p:attrName>style.visibility</p:attrName>
                                        </p:attrNameLst>
                                      </p:cBhvr>
                                      <p:to>
                                        <p:strVal val="visible"/>
                                      </p:to>
                                    </p:set>
                                    <p:animEffect transition="in" filter="blinds(horizontal)">
                                      <p:cBhvr>
                                        <p:cTn id="12" dur="500"/>
                                        <p:tgtEl>
                                          <p:spTgt spid="3074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25"/>
                                        </p:tgtEl>
                                        <p:attrNameLst>
                                          <p:attrName>style.visibility</p:attrName>
                                        </p:attrNameLst>
                                      </p:cBhvr>
                                      <p:to>
                                        <p:strVal val="visible"/>
                                      </p:to>
                                    </p:set>
                                    <p:animEffect transition="in" filter="blinds(horizontal)">
                                      <p:cBhvr>
                                        <p:cTn id="17" dur="500"/>
                                        <p:tgtEl>
                                          <p:spTgt spid="30725"/>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0727"/>
                                        </p:tgtEl>
                                        <p:attrNameLst>
                                          <p:attrName>style.visibility</p:attrName>
                                        </p:attrNameLst>
                                      </p:cBhvr>
                                      <p:to>
                                        <p:strVal val="visible"/>
                                      </p:to>
                                    </p:set>
                                    <p:animEffect transition="in" filter="blinds(horizontal)">
                                      <p:cBhvr>
                                        <p:cTn id="20" dur="500"/>
                                        <p:tgtEl>
                                          <p:spTgt spid="30727"/>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30746"/>
                                        </p:tgtEl>
                                        <p:attrNameLst>
                                          <p:attrName>style.visibility</p:attrName>
                                        </p:attrNameLst>
                                      </p:cBhvr>
                                      <p:to>
                                        <p:strVal val="visible"/>
                                      </p:to>
                                    </p:set>
                                    <p:animEffect transition="in" filter="checkerboard(across)">
                                      <p:cBhvr>
                                        <p:cTn id="25" dur="500"/>
                                        <p:tgtEl>
                                          <p:spTgt spid="30746"/>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30747"/>
                                        </p:tgtEl>
                                        <p:attrNameLst>
                                          <p:attrName>style.visibility</p:attrName>
                                        </p:attrNameLst>
                                      </p:cBhvr>
                                      <p:to>
                                        <p:strVal val="visible"/>
                                      </p:to>
                                    </p:set>
                                    <p:animEffect transition="in" filter="checkerboard(across)">
                                      <p:cBhvr>
                                        <p:cTn id="30" dur="500"/>
                                        <p:tgtEl>
                                          <p:spTgt spid="30747"/>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0728"/>
                                        </p:tgtEl>
                                        <p:attrNameLst>
                                          <p:attrName>style.visibility</p:attrName>
                                        </p:attrNameLst>
                                      </p:cBhvr>
                                      <p:to>
                                        <p:strVal val="visible"/>
                                      </p:to>
                                    </p:set>
                                    <p:animEffect transition="in" filter="blinds(horizontal)">
                                      <p:cBhvr>
                                        <p:cTn id="35" dur="500"/>
                                        <p:tgtEl>
                                          <p:spTgt spid="30728"/>
                                        </p:tgtEl>
                                      </p:cBhvr>
                                    </p:animEffect>
                                  </p:childTnLst>
                                </p:cTn>
                              </p:par>
                              <p:par>
                                <p:cTn id="36" presetID="3" presetClass="entr" presetSubtype="10" fill="hold" nodeType="withEffect">
                                  <p:stCondLst>
                                    <p:cond delay="0"/>
                                  </p:stCondLst>
                                  <p:childTnLst>
                                    <p:set>
                                      <p:cBhvr>
                                        <p:cTn id="37" dur="1" fill="hold">
                                          <p:stCondLst>
                                            <p:cond delay="0"/>
                                          </p:stCondLst>
                                        </p:cTn>
                                        <p:tgtEl>
                                          <p:spTgt spid="30730"/>
                                        </p:tgtEl>
                                        <p:attrNameLst>
                                          <p:attrName>style.visibility</p:attrName>
                                        </p:attrNameLst>
                                      </p:cBhvr>
                                      <p:to>
                                        <p:strVal val="visible"/>
                                      </p:to>
                                    </p:set>
                                    <p:animEffect transition="in" filter="blinds(horizontal)">
                                      <p:cBhvr>
                                        <p:cTn id="38" dur="500"/>
                                        <p:tgtEl>
                                          <p:spTgt spid="30730"/>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0749"/>
                                        </p:tgtEl>
                                        <p:attrNameLst>
                                          <p:attrName>style.visibility</p:attrName>
                                        </p:attrNameLst>
                                      </p:cBhvr>
                                      <p:to>
                                        <p:strVal val="visible"/>
                                      </p:to>
                                    </p:set>
                                    <p:anim calcmode="lin" valueType="num">
                                      <p:cBhvr additive="base">
                                        <p:cTn id="43" dur="500" fill="hold"/>
                                        <p:tgtEl>
                                          <p:spTgt spid="30749"/>
                                        </p:tgtEl>
                                        <p:attrNameLst>
                                          <p:attrName>ppt_x</p:attrName>
                                        </p:attrNameLst>
                                      </p:cBhvr>
                                      <p:tavLst>
                                        <p:tav tm="0">
                                          <p:val>
                                            <p:strVal val="#ppt_x"/>
                                          </p:val>
                                        </p:tav>
                                        <p:tav tm="100000">
                                          <p:val>
                                            <p:strVal val="#ppt_x"/>
                                          </p:val>
                                        </p:tav>
                                      </p:tavLst>
                                    </p:anim>
                                    <p:anim calcmode="lin" valueType="num">
                                      <p:cBhvr additive="base">
                                        <p:cTn id="44" dur="500" fill="hold"/>
                                        <p:tgtEl>
                                          <p:spTgt spid="307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p:bldP spid="30727" grpId="0"/>
      <p:bldP spid="30746" grpId="0" animBg="1"/>
      <p:bldP spid="30747" grpId="0" animBg="1"/>
      <p:bldP spid="30748" grpId="0"/>
      <p:bldP spid="3074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6" name="Text Box 4"/>
          <p:cNvSpPr txBox="1"/>
          <p:nvPr/>
        </p:nvSpPr>
        <p:spPr>
          <a:xfrm>
            <a:off x="0" y="144463"/>
            <a:ext cx="5724525" cy="579437"/>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．并行加法器与进位链结构</a:t>
            </a:r>
            <a:endParaRPr lang="zh-CN" altLang="en-US" b="1" dirty="0">
              <a:latin typeface="黑体" panose="02010609060101010101" pitchFamily="49" charset="-122"/>
              <a:ea typeface="黑体" panose="02010609060101010101" pitchFamily="49" charset="-122"/>
            </a:endParaRPr>
          </a:p>
        </p:txBody>
      </p:sp>
      <p:sp>
        <p:nvSpPr>
          <p:cNvPr id="33797" name="Text Box 5"/>
          <p:cNvSpPr txBox="1"/>
          <p:nvPr/>
        </p:nvSpPr>
        <p:spPr>
          <a:xfrm>
            <a:off x="198438" y="765175"/>
            <a:ext cx="8621712" cy="1292225"/>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50000"/>
              </a:lnSpc>
              <a:spcBef>
                <a:spcPct val="50000"/>
              </a:spcBef>
              <a:buNone/>
            </a:pPr>
            <a:r>
              <a:rPr lang="zh-CN" altLang="en-US" sz="2800" b="1" dirty="0">
                <a:solidFill>
                  <a:srgbClr val="C00000"/>
                </a:solidFill>
                <a:latin typeface="宋体" panose="02010600030101010101" pitchFamily="2" charset="-122"/>
              </a:rPr>
              <a:t>并行加法器：</a:t>
            </a:r>
            <a:r>
              <a:rPr lang="zh-CN" altLang="en-US" sz="2400" b="1" dirty="0">
                <a:latin typeface="宋体" panose="02010600030101010101" pitchFamily="2" charset="-122"/>
              </a:rPr>
              <a:t>由</a:t>
            </a:r>
            <a:r>
              <a:rPr lang="en-US" altLang="zh-CN" sz="2400" b="1" dirty="0">
                <a:latin typeface="宋体" panose="02010600030101010101" pitchFamily="2" charset="-122"/>
              </a:rPr>
              <a:t>n</a:t>
            </a:r>
            <a:r>
              <a:rPr lang="zh-CN" altLang="en-US" sz="2400" b="1" dirty="0">
                <a:latin typeface="宋体" panose="02010600030101010101" pitchFamily="2" charset="-122"/>
              </a:rPr>
              <a:t>个全加器构成，可实现两个</a:t>
            </a:r>
            <a:r>
              <a:rPr lang="en-US" altLang="zh-CN" sz="2400" b="1" dirty="0">
                <a:latin typeface="宋体" panose="02010600030101010101" pitchFamily="2" charset="-122"/>
              </a:rPr>
              <a:t>n</a:t>
            </a:r>
            <a:r>
              <a:rPr lang="zh-CN" altLang="en-US" sz="2400" b="1" dirty="0">
                <a:latin typeface="宋体" panose="02010600030101010101" pitchFamily="2" charset="-122"/>
              </a:rPr>
              <a:t>位操作数各位同时相加。</a:t>
            </a:r>
            <a:endParaRPr lang="zh-CN" altLang="en-US" sz="2400" b="1" dirty="0">
              <a:latin typeface="宋体" panose="02010600030101010101" pitchFamily="2" charset="-122"/>
            </a:endParaRPr>
          </a:p>
        </p:txBody>
      </p:sp>
      <p:sp>
        <p:nvSpPr>
          <p:cNvPr id="2" name="矩形 1"/>
          <p:cNvSpPr/>
          <p:nvPr/>
        </p:nvSpPr>
        <p:spPr>
          <a:xfrm>
            <a:off x="179388" y="2057400"/>
            <a:ext cx="8785225" cy="2306955"/>
          </a:xfrm>
          <a:prstGeom prst="rect">
            <a:avLst/>
          </a:prstGeom>
        </p:spPr>
        <p:txBody>
          <a:bodyPr>
            <a:spAutoFit/>
          </a:bodyPr>
          <a:lstStyle/>
          <a:p>
            <a:pPr marL="0" marR="0" lvl="0" indent="0" algn="l" defTabSz="914400" rtl="0" eaLnBrk="1" fontAlgn="base" latinLnBrk="0" hangingPunct="1">
              <a:lnSpc>
                <a:spcPct val="150000"/>
              </a:lnSpc>
              <a:spcBef>
                <a:spcPct val="500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并行加法器中的操作数各位是同时提供的，但由于进位是逐位形成，从而使各位的和不能同时得到。例，求和的最长时间是计算</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11</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11</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与</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00</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01</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相加。因此并行加法器的最长时间由进位信号的传递时间决定，而每位全加器本身的求和延迟只是次要因素。</a:t>
            </a:r>
            <a:endParaRPr kumimoji="0" lang="zh-CN" altLang="zh-CN" sz="2400" b="1" i="0" u="none" strike="noStrike" kern="1200" cap="none" spc="0" normalizeH="0" baseline="0" noProof="0" dirty="0">
              <a:ln>
                <a:noFill/>
              </a:ln>
              <a:solidFill>
                <a:schemeClr val="tx1"/>
              </a:solidFill>
              <a:effectLst/>
              <a:uLnTx/>
              <a:uFillTx/>
              <a:latin typeface="+mn-ea"/>
              <a:ea typeface="+mn-ea"/>
              <a:cs typeface="+mn-cs"/>
            </a:endParaRPr>
          </a:p>
        </p:txBody>
      </p:sp>
      <p:sp>
        <p:nvSpPr>
          <p:cNvPr id="3" name="矩形 2"/>
          <p:cNvSpPr/>
          <p:nvPr/>
        </p:nvSpPr>
        <p:spPr>
          <a:xfrm>
            <a:off x="146050" y="4437063"/>
            <a:ext cx="8623300" cy="1760538"/>
          </a:xfrm>
          <a:prstGeom prst="rect">
            <a:avLst/>
          </a:prstGeom>
        </p:spPr>
        <p:txBody>
          <a:bodyPr>
            <a:spAutoFit/>
          </a:bodyPr>
          <a:lstStyle/>
          <a:p>
            <a:pPr marL="0" marR="0" lvl="0" indent="0" algn="l" defTabSz="914400" rtl="0" eaLnBrk="1" fontAlgn="base" latinLnBrk="0" hangingPunct="1">
              <a:lnSpc>
                <a:spcPct val="150000"/>
              </a:lnSpc>
              <a:spcBef>
                <a:spcPct val="50000"/>
              </a:spcBef>
              <a:spcAft>
                <a:spcPct val="0"/>
              </a:spcAft>
              <a:buClrTx/>
              <a:buSzTx/>
              <a:buFontTx/>
              <a:buNone/>
              <a:defRPr/>
            </a:pPr>
            <a:r>
              <a:rPr kumimoji="0" lang="zh-CN" altLang="zh-CN" sz="2800" b="1" i="0" u="none" strike="noStrike" kern="1200" cap="none" spc="0" normalizeH="0" baseline="0" noProof="0" dirty="0">
                <a:ln>
                  <a:noFill/>
                </a:ln>
                <a:solidFill>
                  <a:srgbClr val="C00000"/>
                </a:solidFill>
                <a:effectLst/>
                <a:uLnTx/>
                <a:uFillTx/>
                <a:latin typeface="+mn-ea"/>
                <a:ea typeface="+mn-ea"/>
                <a:cs typeface="+mn-cs"/>
              </a:rPr>
              <a:t>进位链</a:t>
            </a:r>
            <a:r>
              <a:rPr kumimoji="0" lang="zh-CN" altLang="en-US" sz="2800" b="1" i="0" u="none" strike="noStrike" kern="1200" cap="none" spc="0" normalizeH="0" baseline="0" noProof="0" dirty="0">
                <a:ln>
                  <a:noFill/>
                </a:ln>
                <a:solidFill>
                  <a:srgbClr val="C00000"/>
                </a:solidFill>
                <a:effectLst/>
                <a:uLnTx/>
                <a:uFillTx/>
                <a:latin typeface="+mn-ea"/>
                <a:ea typeface="+mn-ea"/>
                <a:cs typeface="+mn-cs"/>
              </a:rPr>
              <a:t>：</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并行加法器中传递进位信号的逻辑线路。进位链</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本质上分为</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串行进位</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与</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并行进位</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可以将</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整个加法器分组、分级，对组内、组间、级间分别采用串行的或并行的进位结构。</a:t>
            </a:r>
            <a:endParaRPr kumimoji="0" lang="zh-CN" altLang="zh-CN" sz="24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6"/>
                                        </p:tgtEl>
                                        <p:attrNameLst>
                                          <p:attrName>style.visibility</p:attrName>
                                        </p:attrNameLst>
                                      </p:cBhvr>
                                      <p:to>
                                        <p:strVal val="visible"/>
                                      </p:to>
                                    </p:set>
                                    <p:animEffect transition="in" filter="blinds(horizontal)">
                                      <p:cBhvr>
                                        <p:cTn id="7" dur="500"/>
                                        <p:tgtEl>
                                          <p:spTgt spid="3379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797"/>
                                        </p:tgtEl>
                                        <p:attrNameLst>
                                          <p:attrName>style.visibility</p:attrName>
                                        </p:attrNameLst>
                                      </p:cBhvr>
                                      <p:to>
                                        <p:strVal val="visible"/>
                                      </p:to>
                                    </p:set>
                                    <p:animEffect transition="in" filter="blinds(horizontal)">
                                      <p:cBhvr>
                                        <p:cTn id="12" dur="500"/>
                                        <p:tgtEl>
                                          <p:spTgt spid="33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p:bldP spid="3379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8" name="Text Box 6"/>
          <p:cNvSpPr txBox="1"/>
          <p:nvPr/>
        </p:nvSpPr>
        <p:spPr>
          <a:xfrm>
            <a:off x="473075" y="765175"/>
            <a:ext cx="3313113" cy="519113"/>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）基本进位公式</a:t>
            </a:r>
            <a:endParaRPr lang="zh-CN" altLang="en-US" sz="2800" b="1" dirty="0">
              <a:latin typeface="黑体" panose="02010609060101010101" pitchFamily="49" charset="-122"/>
              <a:ea typeface="黑体" panose="02010609060101010101" pitchFamily="49" charset="-122"/>
            </a:endParaRPr>
          </a:p>
        </p:txBody>
      </p:sp>
      <p:sp>
        <p:nvSpPr>
          <p:cNvPr id="33799" name="Text Box 7"/>
          <p:cNvSpPr txBox="1"/>
          <p:nvPr/>
        </p:nvSpPr>
        <p:spPr>
          <a:xfrm>
            <a:off x="582613" y="1803400"/>
            <a:ext cx="4105275" cy="457200"/>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latin typeface="宋体" panose="02010600030101010101" pitchFamily="2" charset="-122"/>
              </a:rPr>
              <a:t>设相加的两个</a:t>
            </a:r>
            <a:r>
              <a:rPr lang="en-US" altLang="zh-CN" sz="2400" b="1" i="1" dirty="0">
                <a:latin typeface="宋体" panose="02010600030101010101" pitchFamily="2" charset="-122"/>
              </a:rPr>
              <a:t>n</a:t>
            </a:r>
            <a:r>
              <a:rPr lang="zh-CN" altLang="en-US" sz="2400" b="1" dirty="0">
                <a:latin typeface="宋体" panose="02010600030101010101" pitchFamily="2" charset="-122"/>
              </a:rPr>
              <a:t>位操作数为</a:t>
            </a:r>
            <a:r>
              <a:rPr lang="en-US" altLang="zh-CN" sz="2400" b="1" dirty="0">
                <a:latin typeface="宋体" panose="02010600030101010101" pitchFamily="2" charset="-122"/>
              </a:rPr>
              <a:t>:</a:t>
            </a:r>
            <a:endParaRPr lang="en-US" altLang="zh-CN" sz="2400" b="1" dirty="0">
              <a:latin typeface="宋体" panose="02010600030101010101" pitchFamily="2" charset="-122"/>
            </a:endParaRPr>
          </a:p>
        </p:txBody>
      </p:sp>
      <p:graphicFrame>
        <p:nvGraphicFramePr>
          <p:cNvPr id="33800" name="Object 8"/>
          <p:cNvGraphicFramePr>
            <a:graphicFrameLocks noChangeAspect="1"/>
          </p:cNvGraphicFramePr>
          <p:nvPr/>
        </p:nvGraphicFramePr>
        <p:xfrm>
          <a:off x="1951038" y="2547938"/>
          <a:ext cx="5113337" cy="863600"/>
        </p:xfrm>
        <a:graphic>
          <a:graphicData uri="http://schemas.openxmlformats.org/presentationml/2006/ole">
            <mc:AlternateContent xmlns:mc="http://schemas.openxmlformats.org/markup-compatibility/2006">
              <mc:Choice xmlns:v="urn:schemas-microsoft-com:vml" Requires="v">
                <p:oleObj spid="_x0000_s3082" name="" r:id="rId1" imgW="1371600" imgH="203200" progId="Equation.3">
                  <p:embed/>
                </p:oleObj>
              </mc:Choice>
              <mc:Fallback>
                <p:oleObj name="" r:id="rId1" imgW="1371600" imgH="203200" progId="Equation.3">
                  <p:embed/>
                  <p:pic>
                    <p:nvPicPr>
                      <p:cNvPr id="0" name="图片 3081"/>
                      <p:cNvPicPr/>
                      <p:nvPr/>
                    </p:nvPicPr>
                    <p:blipFill>
                      <a:blip r:embed="rId2"/>
                      <a:stretch>
                        <a:fillRect/>
                      </a:stretch>
                    </p:blipFill>
                    <p:spPr>
                      <a:xfrm>
                        <a:off x="1951038" y="2547938"/>
                        <a:ext cx="5113337" cy="863600"/>
                      </a:xfrm>
                      <a:prstGeom prst="rect">
                        <a:avLst/>
                      </a:prstGeom>
                      <a:noFill/>
                      <a:ln w="38100">
                        <a:noFill/>
                        <a:miter/>
                      </a:ln>
                    </p:spPr>
                  </p:pic>
                </p:oleObj>
              </mc:Fallback>
            </mc:AlternateContent>
          </a:graphicData>
        </a:graphic>
      </p:graphicFrame>
      <p:graphicFrame>
        <p:nvGraphicFramePr>
          <p:cNvPr id="33802" name="Object 10"/>
          <p:cNvGraphicFramePr>
            <a:graphicFrameLocks noChangeAspect="1"/>
          </p:cNvGraphicFramePr>
          <p:nvPr/>
        </p:nvGraphicFramePr>
        <p:xfrm>
          <a:off x="1952625" y="3629025"/>
          <a:ext cx="5256213" cy="811213"/>
        </p:xfrm>
        <a:graphic>
          <a:graphicData uri="http://schemas.openxmlformats.org/presentationml/2006/ole">
            <mc:AlternateContent xmlns:mc="http://schemas.openxmlformats.org/markup-compatibility/2006">
              <mc:Choice xmlns:v="urn:schemas-microsoft-com:vml" Requires="v">
                <p:oleObj spid="_x0000_s3079" name="" r:id="rId3" imgW="1295400" imgH="203200" progId="Equation.3">
                  <p:embed/>
                </p:oleObj>
              </mc:Choice>
              <mc:Fallback>
                <p:oleObj name="" r:id="rId3" imgW="1295400" imgH="203200" progId="Equation.3">
                  <p:embed/>
                  <p:pic>
                    <p:nvPicPr>
                      <p:cNvPr id="0" name="图片 3078"/>
                      <p:cNvPicPr/>
                      <p:nvPr/>
                    </p:nvPicPr>
                    <p:blipFill>
                      <a:blip r:embed="rId4"/>
                      <a:stretch>
                        <a:fillRect/>
                      </a:stretch>
                    </p:blipFill>
                    <p:spPr>
                      <a:xfrm>
                        <a:off x="1952625" y="3629025"/>
                        <a:ext cx="5256213" cy="811213"/>
                      </a:xfrm>
                      <a:prstGeom prst="rect">
                        <a:avLst/>
                      </a:prstGeom>
                      <a:noFill/>
                      <a:ln w="38100">
                        <a:noFill/>
                        <a:miter/>
                      </a:ln>
                    </p:spPr>
                  </p:pic>
                </p:oleObj>
              </mc:Fallback>
            </mc:AlternateContent>
          </a:graphicData>
        </a:graphic>
      </p:graphicFrame>
      <p:graphicFrame>
        <p:nvGraphicFramePr>
          <p:cNvPr id="33804" name="Object 12"/>
          <p:cNvGraphicFramePr>
            <a:graphicFrameLocks noChangeAspect="1"/>
          </p:cNvGraphicFramePr>
          <p:nvPr/>
        </p:nvGraphicFramePr>
        <p:xfrm>
          <a:off x="2024063" y="4565650"/>
          <a:ext cx="5183187" cy="792163"/>
        </p:xfrm>
        <a:graphic>
          <a:graphicData uri="http://schemas.openxmlformats.org/presentationml/2006/ole">
            <mc:AlternateContent xmlns:mc="http://schemas.openxmlformats.org/markup-compatibility/2006">
              <mc:Choice xmlns:v="urn:schemas-microsoft-com:vml" Requires="v">
                <p:oleObj spid="_x0000_s3081" name="" r:id="rId5" imgW="1435100" imgH="203200" progId="Equation.3">
                  <p:embed/>
                </p:oleObj>
              </mc:Choice>
              <mc:Fallback>
                <p:oleObj name="" r:id="rId5" imgW="1435100" imgH="203200" progId="Equation.3">
                  <p:embed/>
                  <p:pic>
                    <p:nvPicPr>
                      <p:cNvPr id="0" name="图片 3080"/>
                      <p:cNvPicPr/>
                      <p:nvPr/>
                    </p:nvPicPr>
                    <p:blipFill>
                      <a:blip r:embed="rId6"/>
                      <a:stretch>
                        <a:fillRect/>
                      </a:stretch>
                    </p:blipFill>
                    <p:spPr>
                      <a:xfrm>
                        <a:off x="2024063" y="4565650"/>
                        <a:ext cx="5183187" cy="792163"/>
                      </a:xfrm>
                      <a:prstGeom prst="rect">
                        <a:avLst/>
                      </a:prstGeom>
                      <a:noFill/>
                      <a:ln w="38100">
                        <a:noFill/>
                        <a:miter/>
                      </a:ln>
                    </p:spPr>
                  </p:pic>
                </p:oleObj>
              </mc:Fallback>
            </mc:AlternateContent>
          </a:graphicData>
        </a:graphic>
      </p:graphicFrame>
      <p:sp>
        <p:nvSpPr>
          <p:cNvPr id="33807" name="AutoShape 15"/>
          <p:cNvSpPr/>
          <p:nvPr/>
        </p:nvSpPr>
        <p:spPr>
          <a:xfrm>
            <a:off x="655638" y="4210050"/>
            <a:ext cx="1050925" cy="1004888"/>
          </a:xfrm>
          <a:prstGeom prst="borderCallout1">
            <a:avLst>
              <a:gd name="adj1" fmla="val 107583"/>
              <a:gd name="adj2" fmla="val 10875"/>
              <a:gd name="adj3" fmla="val 107583"/>
              <a:gd name="adj4" fmla="val 166769"/>
            </a:avLst>
          </a:prstGeom>
          <a:solidFill>
            <a:srgbClr val="FFFF00"/>
          </a:solidFill>
          <a:ln w="285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zh-CN" altLang="en-US" sz="2000" dirty="0">
                <a:solidFill>
                  <a:srgbClr val="3333FF"/>
                </a:solidFill>
                <a:ea typeface="黑体" panose="02010609060101010101" pitchFamily="49" charset="-122"/>
              </a:rPr>
              <a:t>进位信号的逻辑式</a:t>
            </a:r>
            <a:r>
              <a:rPr lang="zh-CN" altLang="en-US" sz="2000" b="1" dirty="0">
                <a:ea typeface="黑体" panose="02010609060101010101" pitchFamily="49" charset="-122"/>
              </a:rPr>
              <a:t> </a:t>
            </a:r>
            <a:endParaRPr lang="zh-CN" altLang="en-US" sz="2000" b="1" dirty="0">
              <a:ea typeface="黑体" panose="02010609060101010101" pitchFamily="49" charset="-122"/>
            </a:endParaRPr>
          </a:p>
        </p:txBody>
      </p:sp>
      <p:sp>
        <p:nvSpPr>
          <p:cNvPr id="33808" name="Text Box 16"/>
          <p:cNvSpPr txBox="1"/>
          <p:nvPr/>
        </p:nvSpPr>
        <p:spPr>
          <a:xfrm>
            <a:off x="655638" y="1584325"/>
            <a:ext cx="4681537" cy="579438"/>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latin typeface="宋体" panose="02010600030101010101" pitchFamily="2" charset="-122"/>
              </a:rPr>
              <a:t>可以看出</a:t>
            </a:r>
            <a:r>
              <a:rPr lang="en-US" altLang="zh-CN" b="1" dirty="0">
                <a:latin typeface="宋体" panose="02010600030101010101" pitchFamily="2" charset="-122"/>
              </a:rPr>
              <a:t>C</a:t>
            </a:r>
            <a:r>
              <a:rPr lang="en-US" altLang="zh-CN" sz="2400" b="1" dirty="0">
                <a:latin typeface="宋体" panose="02010600030101010101" pitchFamily="2" charset="-122"/>
              </a:rPr>
              <a:t>   </a:t>
            </a:r>
            <a:r>
              <a:rPr lang="zh-CN" altLang="en-US" sz="2400" b="1" dirty="0">
                <a:latin typeface="宋体" panose="02010600030101010101" pitchFamily="2" charset="-122"/>
              </a:rPr>
              <a:t>由两部分组成：</a:t>
            </a:r>
            <a:r>
              <a:rPr lang="zh-CN" altLang="en-US" sz="2000" b="1" dirty="0">
                <a:ea typeface="黑体" panose="02010609060101010101" pitchFamily="49" charset="-122"/>
              </a:rPr>
              <a:t> </a:t>
            </a:r>
            <a:endParaRPr lang="zh-CN" altLang="en-US" sz="2000" b="1" dirty="0">
              <a:ea typeface="黑体" panose="02010609060101010101" pitchFamily="49" charset="-122"/>
            </a:endParaRPr>
          </a:p>
        </p:txBody>
      </p:sp>
      <p:sp>
        <p:nvSpPr>
          <p:cNvPr id="25610" name="Rectangle 18"/>
          <p:cNvSpPr/>
          <p:nvPr/>
        </p:nvSpPr>
        <p:spPr>
          <a:xfrm>
            <a:off x="-171450" y="2938463"/>
            <a:ext cx="9144000" cy="0"/>
          </a:xfrm>
          <a:prstGeom prst="rect">
            <a:avLst/>
          </a:prstGeom>
          <a:noFill/>
          <a:ln w="2857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endParaRPr lang="zh-CN" altLang="en-US" sz="2000" b="1" dirty="0">
              <a:ea typeface="黑体" panose="02010609060101010101" pitchFamily="49" charset="-122"/>
            </a:endParaRPr>
          </a:p>
        </p:txBody>
      </p:sp>
      <p:graphicFrame>
        <p:nvGraphicFramePr>
          <p:cNvPr id="33809" name="Object 17"/>
          <p:cNvGraphicFramePr>
            <a:graphicFrameLocks noChangeAspect="1"/>
          </p:cNvGraphicFramePr>
          <p:nvPr/>
        </p:nvGraphicFramePr>
        <p:xfrm>
          <a:off x="2181225" y="1539875"/>
          <a:ext cx="490538" cy="692150"/>
        </p:xfrm>
        <a:graphic>
          <a:graphicData uri="http://schemas.openxmlformats.org/presentationml/2006/ole">
            <mc:AlternateContent xmlns:mc="http://schemas.openxmlformats.org/markup-compatibility/2006">
              <mc:Choice xmlns:v="urn:schemas-microsoft-com:vml" Requires="v">
                <p:oleObj spid="_x0000_s3083" name="" r:id="rId7" imgW="165100" imgH="228600" progId="Equation.3">
                  <p:embed/>
                </p:oleObj>
              </mc:Choice>
              <mc:Fallback>
                <p:oleObj name="" r:id="rId7" imgW="165100" imgH="228600" progId="Equation.3">
                  <p:embed/>
                  <p:pic>
                    <p:nvPicPr>
                      <p:cNvPr id="0" name="图片 3082"/>
                      <p:cNvPicPr/>
                      <p:nvPr/>
                    </p:nvPicPr>
                    <p:blipFill>
                      <a:blip r:embed="rId8"/>
                      <a:stretch>
                        <a:fillRect/>
                      </a:stretch>
                    </p:blipFill>
                    <p:spPr>
                      <a:xfrm>
                        <a:off x="2181225" y="1539875"/>
                        <a:ext cx="490538" cy="692150"/>
                      </a:xfrm>
                      <a:prstGeom prst="rect">
                        <a:avLst/>
                      </a:prstGeom>
                      <a:noFill/>
                      <a:ln w="38100">
                        <a:noFill/>
                        <a:miter/>
                      </a:ln>
                    </p:spPr>
                  </p:pic>
                </p:oleObj>
              </mc:Fallback>
            </mc:AlternateContent>
          </a:graphicData>
        </a:graphic>
      </p:graphicFrame>
      <p:sp>
        <p:nvSpPr>
          <p:cNvPr id="25612" name="Rectangle 20"/>
          <p:cNvSpPr/>
          <p:nvPr/>
        </p:nvSpPr>
        <p:spPr>
          <a:xfrm>
            <a:off x="-171450" y="2952750"/>
            <a:ext cx="9144000" cy="0"/>
          </a:xfrm>
          <a:prstGeom prst="rect">
            <a:avLst/>
          </a:prstGeom>
          <a:noFill/>
          <a:ln w="2857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endParaRPr lang="zh-CN" altLang="en-US" sz="2000" b="1" dirty="0">
              <a:ea typeface="黑体" panose="02010609060101010101" pitchFamily="49" charset="-122"/>
            </a:endParaRPr>
          </a:p>
        </p:txBody>
      </p:sp>
      <p:graphicFrame>
        <p:nvGraphicFramePr>
          <p:cNvPr id="33811" name="Object 19"/>
          <p:cNvGraphicFramePr>
            <a:graphicFrameLocks noChangeAspect="1"/>
          </p:cNvGraphicFramePr>
          <p:nvPr/>
        </p:nvGraphicFramePr>
        <p:xfrm>
          <a:off x="4689475" y="1584325"/>
          <a:ext cx="3595688" cy="666750"/>
        </p:xfrm>
        <a:graphic>
          <a:graphicData uri="http://schemas.openxmlformats.org/presentationml/2006/ole">
            <mc:AlternateContent xmlns:mc="http://schemas.openxmlformats.org/markup-compatibility/2006">
              <mc:Choice xmlns:v="urn:schemas-microsoft-com:vml" Requires="v">
                <p:oleObj spid="_x0000_s3080" name="" r:id="rId9" imgW="1078865" imgH="203200" progId="Equation.3">
                  <p:embed/>
                </p:oleObj>
              </mc:Choice>
              <mc:Fallback>
                <p:oleObj name="" r:id="rId9" imgW="1078865" imgH="203200" progId="Equation.3">
                  <p:embed/>
                  <p:pic>
                    <p:nvPicPr>
                      <p:cNvPr id="0" name="图片 3079"/>
                      <p:cNvPicPr/>
                      <p:nvPr/>
                    </p:nvPicPr>
                    <p:blipFill>
                      <a:blip r:embed="rId10"/>
                      <a:stretch>
                        <a:fillRect/>
                      </a:stretch>
                    </p:blipFill>
                    <p:spPr>
                      <a:xfrm>
                        <a:off x="4689475" y="1584325"/>
                        <a:ext cx="3595688" cy="666750"/>
                      </a:xfrm>
                      <a:prstGeom prst="rect">
                        <a:avLst/>
                      </a:prstGeom>
                      <a:noFill/>
                      <a:ln w="38100">
                        <a:noFill/>
                        <a:miter/>
                      </a:ln>
                    </p:spPr>
                  </p:pic>
                </p:oleObj>
              </mc:Fallback>
            </mc:AlternateContent>
          </a:graphicData>
        </a:graphic>
      </p:graphicFrame>
      <p:sp>
        <p:nvSpPr>
          <p:cNvPr id="33813" name="Text Box 21"/>
          <p:cNvSpPr txBox="1"/>
          <p:nvPr/>
        </p:nvSpPr>
        <p:spPr>
          <a:xfrm>
            <a:off x="655638" y="2476500"/>
            <a:ext cx="3744912" cy="457200"/>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t>我们定义两个辅助函数：</a:t>
            </a:r>
            <a:r>
              <a:rPr lang="zh-CN" altLang="en-US" sz="2000" b="1" dirty="0">
                <a:ea typeface="黑体" panose="02010609060101010101" pitchFamily="49" charset="-122"/>
              </a:rPr>
              <a:t> </a:t>
            </a:r>
            <a:endParaRPr lang="zh-CN" altLang="en-US" sz="2000" b="1" dirty="0">
              <a:ea typeface="黑体" panose="02010609060101010101" pitchFamily="49" charset="-122"/>
            </a:endParaRPr>
          </a:p>
        </p:txBody>
      </p:sp>
      <p:sp>
        <p:nvSpPr>
          <p:cNvPr id="25615" name="Rectangle 23"/>
          <p:cNvSpPr/>
          <p:nvPr/>
        </p:nvSpPr>
        <p:spPr>
          <a:xfrm>
            <a:off x="-171450" y="2952750"/>
            <a:ext cx="9144000" cy="0"/>
          </a:xfrm>
          <a:prstGeom prst="rect">
            <a:avLst/>
          </a:prstGeom>
          <a:noFill/>
          <a:ln w="2857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endParaRPr lang="zh-CN" altLang="en-US" sz="2000" b="1" dirty="0">
              <a:ea typeface="黑体" panose="02010609060101010101" pitchFamily="49" charset="-122"/>
            </a:endParaRPr>
          </a:p>
        </p:txBody>
      </p:sp>
      <p:graphicFrame>
        <p:nvGraphicFramePr>
          <p:cNvPr id="33814" name="Object 22"/>
          <p:cNvGraphicFramePr>
            <a:graphicFrameLocks noChangeAspect="1"/>
          </p:cNvGraphicFramePr>
          <p:nvPr/>
        </p:nvGraphicFramePr>
        <p:xfrm>
          <a:off x="4687888" y="2332038"/>
          <a:ext cx="1944687" cy="669925"/>
        </p:xfrm>
        <a:graphic>
          <a:graphicData uri="http://schemas.openxmlformats.org/presentationml/2006/ole">
            <mc:AlternateContent xmlns:mc="http://schemas.openxmlformats.org/markup-compatibility/2006">
              <mc:Choice xmlns:v="urn:schemas-microsoft-com:vml" Requires="v">
                <p:oleObj spid="_x0000_s3076" name="" r:id="rId11" imgW="584200" imgH="203200" progId="Equation.3">
                  <p:embed/>
                </p:oleObj>
              </mc:Choice>
              <mc:Fallback>
                <p:oleObj name="" r:id="rId11" imgW="584200" imgH="203200" progId="Equation.3">
                  <p:embed/>
                  <p:pic>
                    <p:nvPicPr>
                      <p:cNvPr id="0" name="图片 3075"/>
                      <p:cNvPicPr/>
                      <p:nvPr/>
                    </p:nvPicPr>
                    <p:blipFill>
                      <a:blip r:embed="rId12"/>
                      <a:stretch>
                        <a:fillRect/>
                      </a:stretch>
                    </p:blipFill>
                    <p:spPr>
                      <a:xfrm>
                        <a:off x="4687888" y="2332038"/>
                        <a:ext cx="1944687" cy="669925"/>
                      </a:xfrm>
                      <a:prstGeom prst="rect">
                        <a:avLst/>
                      </a:prstGeom>
                      <a:noFill/>
                      <a:ln w="38100">
                        <a:noFill/>
                        <a:miter/>
                      </a:ln>
                    </p:spPr>
                  </p:pic>
                </p:oleObj>
              </mc:Fallback>
            </mc:AlternateContent>
          </a:graphicData>
        </a:graphic>
      </p:graphicFrame>
      <p:sp>
        <p:nvSpPr>
          <p:cNvPr id="25617" name="Rectangle 25"/>
          <p:cNvSpPr/>
          <p:nvPr/>
        </p:nvSpPr>
        <p:spPr>
          <a:xfrm>
            <a:off x="-171450" y="2952750"/>
            <a:ext cx="9144000" cy="0"/>
          </a:xfrm>
          <a:prstGeom prst="rect">
            <a:avLst/>
          </a:prstGeom>
          <a:noFill/>
          <a:ln w="2857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endParaRPr lang="zh-CN" altLang="en-US" sz="2000" b="1" dirty="0">
              <a:ea typeface="黑体" panose="02010609060101010101" pitchFamily="49" charset="-122"/>
            </a:endParaRPr>
          </a:p>
        </p:txBody>
      </p:sp>
      <p:graphicFrame>
        <p:nvGraphicFramePr>
          <p:cNvPr id="33816" name="Object 24"/>
          <p:cNvGraphicFramePr>
            <a:graphicFrameLocks noChangeAspect="1"/>
          </p:cNvGraphicFramePr>
          <p:nvPr/>
        </p:nvGraphicFramePr>
        <p:xfrm>
          <a:off x="4692650" y="3022600"/>
          <a:ext cx="2371725" cy="665163"/>
        </p:xfrm>
        <a:graphic>
          <a:graphicData uri="http://schemas.openxmlformats.org/presentationml/2006/ole">
            <mc:AlternateContent xmlns:mc="http://schemas.openxmlformats.org/markup-compatibility/2006">
              <mc:Choice xmlns:v="urn:schemas-microsoft-com:vml" Requires="v">
                <p:oleObj spid="_x0000_s3086" name="" r:id="rId13" imgW="711200" imgH="203200" progId="Equation.3">
                  <p:embed/>
                </p:oleObj>
              </mc:Choice>
              <mc:Fallback>
                <p:oleObj name="" r:id="rId13" imgW="711200" imgH="203200" progId="Equation.3">
                  <p:embed/>
                  <p:pic>
                    <p:nvPicPr>
                      <p:cNvPr id="0" name="图片 3085"/>
                      <p:cNvPicPr/>
                      <p:nvPr/>
                    </p:nvPicPr>
                    <p:blipFill>
                      <a:blip r:embed="rId14"/>
                      <a:stretch>
                        <a:fillRect/>
                      </a:stretch>
                    </p:blipFill>
                    <p:spPr>
                      <a:xfrm>
                        <a:off x="4692650" y="3022600"/>
                        <a:ext cx="2371725" cy="665163"/>
                      </a:xfrm>
                      <a:prstGeom prst="rect">
                        <a:avLst/>
                      </a:prstGeom>
                      <a:noFill/>
                      <a:ln w="38100">
                        <a:noFill/>
                        <a:miter/>
                      </a:ln>
                    </p:spPr>
                  </p:pic>
                </p:oleObj>
              </mc:Fallback>
            </mc:AlternateContent>
          </a:graphicData>
        </a:graphic>
      </p:graphicFrame>
      <p:sp>
        <p:nvSpPr>
          <p:cNvPr id="33818" name="AutoShape 26"/>
          <p:cNvSpPr/>
          <p:nvPr/>
        </p:nvSpPr>
        <p:spPr>
          <a:xfrm>
            <a:off x="7569200" y="1836738"/>
            <a:ext cx="1152525" cy="914400"/>
          </a:xfrm>
          <a:prstGeom prst="borderCallout1">
            <a:avLst>
              <a:gd name="adj1" fmla="val 108333"/>
              <a:gd name="adj2" fmla="val 90083"/>
              <a:gd name="adj3" fmla="val 108333"/>
              <a:gd name="adj4" fmla="val -104819"/>
            </a:avLst>
          </a:prstGeom>
          <a:solidFill>
            <a:srgbClr val="FFFF00"/>
          </a:solidFill>
          <a:ln w="285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zh-CN" altLang="en-US" sz="2000" b="1" dirty="0">
                <a:solidFill>
                  <a:srgbClr val="3333FF"/>
                </a:solidFill>
                <a:ea typeface="黑体" panose="02010609060101010101" pitchFamily="49" charset="-122"/>
              </a:rPr>
              <a:t>进位产生函数</a:t>
            </a:r>
            <a:endParaRPr lang="zh-CN" altLang="en-US" sz="2000" b="1" dirty="0">
              <a:solidFill>
                <a:srgbClr val="3333FF"/>
              </a:solidFill>
              <a:ea typeface="黑体" panose="02010609060101010101" pitchFamily="49" charset="-122"/>
            </a:endParaRPr>
          </a:p>
        </p:txBody>
      </p:sp>
      <p:sp>
        <p:nvSpPr>
          <p:cNvPr id="33819" name="AutoShape 27"/>
          <p:cNvSpPr/>
          <p:nvPr/>
        </p:nvSpPr>
        <p:spPr>
          <a:xfrm>
            <a:off x="7820025" y="2603500"/>
            <a:ext cx="1152525" cy="914400"/>
          </a:xfrm>
          <a:prstGeom prst="borderCallout1">
            <a:avLst>
              <a:gd name="adj1" fmla="val 108333"/>
              <a:gd name="adj2" fmla="val 90083"/>
              <a:gd name="adj3" fmla="val 108333"/>
              <a:gd name="adj4" fmla="val -109093"/>
            </a:avLst>
          </a:prstGeom>
          <a:solidFill>
            <a:srgbClr val="FFFF00"/>
          </a:solidFill>
          <a:ln w="285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zh-CN" altLang="en-US" sz="2000" b="1" dirty="0">
                <a:solidFill>
                  <a:srgbClr val="3333FF"/>
                </a:solidFill>
                <a:ea typeface="黑体" panose="02010609060101010101" pitchFamily="49" charset="-122"/>
              </a:rPr>
              <a:t>进位传递函数</a:t>
            </a:r>
            <a:endParaRPr lang="zh-CN" altLang="en-US" sz="2000" b="1" dirty="0">
              <a:solidFill>
                <a:srgbClr val="3333FF"/>
              </a:solidFill>
              <a:ea typeface="黑体" panose="02010609060101010101" pitchFamily="49" charset="-122"/>
            </a:endParaRPr>
          </a:p>
        </p:txBody>
      </p:sp>
      <p:sp>
        <p:nvSpPr>
          <p:cNvPr id="33820" name="Text Box 28"/>
          <p:cNvSpPr txBox="1"/>
          <p:nvPr/>
        </p:nvSpPr>
        <p:spPr>
          <a:xfrm>
            <a:off x="1736725" y="4232275"/>
            <a:ext cx="1727200" cy="457200"/>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latin typeface="宋体" panose="02010600030101010101" pitchFamily="2" charset="-122"/>
              </a:rPr>
              <a:t>因此有：</a:t>
            </a:r>
            <a:endParaRPr lang="zh-CN" altLang="en-US" sz="2400" b="1" dirty="0">
              <a:latin typeface="宋体" panose="02010600030101010101" pitchFamily="2" charset="-122"/>
            </a:endParaRPr>
          </a:p>
        </p:txBody>
      </p:sp>
      <p:sp>
        <p:nvSpPr>
          <p:cNvPr id="25622" name="Rectangle 30"/>
          <p:cNvSpPr/>
          <p:nvPr/>
        </p:nvSpPr>
        <p:spPr>
          <a:xfrm>
            <a:off x="-171450" y="2943225"/>
            <a:ext cx="9144000" cy="0"/>
          </a:xfrm>
          <a:prstGeom prst="rect">
            <a:avLst/>
          </a:prstGeom>
          <a:noFill/>
          <a:ln w="2857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endParaRPr lang="zh-CN" altLang="en-US" sz="2000" b="1" dirty="0">
              <a:ea typeface="黑体" panose="02010609060101010101" pitchFamily="49" charset="-122"/>
            </a:endParaRPr>
          </a:p>
        </p:txBody>
      </p:sp>
      <p:graphicFrame>
        <p:nvGraphicFramePr>
          <p:cNvPr id="33821" name="Object 29"/>
          <p:cNvGraphicFramePr>
            <a:graphicFrameLocks noChangeAspect="1"/>
          </p:cNvGraphicFramePr>
          <p:nvPr/>
        </p:nvGraphicFramePr>
        <p:xfrm>
          <a:off x="3176588" y="4016375"/>
          <a:ext cx="3744912" cy="908050"/>
        </p:xfrm>
        <a:graphic>
          <a:graphicData uri="http://schemas.openxmlformats.org/presentationml/2006/ole">
            <mc:AlternateContent xmlns:mc="http://schemas.openxmlformats.org/markup-compatibility/2006">
              <mc:Choice xmlns:v="urn:schemas-microsoft-com:vml" Requires="v">
                <p:oleObj spid="_x0000_s3084" name="" r:id="rId15" imgW="901065" imgH="215900" progId="Equation.3">
                  <p:embed/>
                </p:oleObj>
              </mc:Choice>
              <mc:Fallback>
                <p:oleObj name="" r:id="rId15" imgW="901065" imgH="215900" progId="Equation.3">
                  <p:embed/>
                  <p:pic>
                    <p:nvPicPr>
                      <p:cNvPr id="0" name="图片 3083"/>
                      <p:cNvPicPr/>
                      <p:nvPr/>
                    </p:nvPicPr>
                    <p:blipFill>
                      <a:blip r:embed="rId16"/>
                      <a:stretch>
                        <a:fillRect/>
                      </a:stretch>
                    </p:blipFill>
                    <p:spPr>
                      <a:xfrm>
                        <a:off x="3176588" y="4016375"/>
                        <a:ext cx="3744912" cy="9080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8"/>
                                        </p:tgtEl>
                                        <p:attrNameLst>
                                          <p:attrName>style.visibility</p:attrName>
                                        </p:attrNameLst>
                                      </p:cBhvr>
                                      <p:to>
                                        <p:strVal val="visible"/>
                                      </p:to>
                                    </p:set>
                                    <p:animEffect transition="in" filter="blinds(horizontal)">
                                      <p:cBhvr>
                                        <p:cTn id="7" dur="500"/>
                                        <p:tgtEl>
                                          <p:spTgt spid="3379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799"/>
                                        </p:tgtEl>
                                        <p:attrNameLst>
                                          <p:attrName>style.visibility</p:attrName>
                                        </p:attrNameLst>
                                      </p:cBhvr>
                                      <p:to>
                                        <p:strVal val="visible"/>
                                      </p:to>
                                    </p:set>
                                    <p:animEffect transition="in" filter="blinds(horizontal)">
                                      <p:cBhvr>
                                        <p:cTn id="12" dur="500"/>
                                        <p:tgtEl>
                                          <p:spTgt spid="3379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3800"/>
                                        </p:tgtEl>
                                        <p:attrNameLst>
                                          <p:attrName>style.visibility</p:attrName>
                                        </p:attrNameLst>
                                      </p:cBhvr>
                                      <p:to>
                                        <p:strVal val="visible"/>
                                      </p:to>
                                    </p:set>
                                    <p:animEffect transition="in" filter="blinds(horizontal)">
                                      <p:cBhvr>
                                        <p:cTn id="17" dur="500"/>
                                        <p:tgtEl>
                                          <p:spTgt spid="33800"/>
                                        </p:tgtEl>
                                      </p:cBhvr>
                                    </p:animEffect>
                                  </p:childTnLst>
                                </p:cTn>
                              </p:par>
                              <p:par>
                                <p:cTn id="18" presetID="3" presetClass="entr" presetSubtype="10" fill="hold" nodeType="withEffect">
                                  <p:stCondLst>
                                    <p:cond delay="0"/>
                                  </p:stCondLst>
                                  <p:childTnLst>
                                    <p:set>
                                      <p:cBhvr>
                                        <p:cTn id="19" dur="1" fill="hold">
                                          <p:stCondLst>
                                            <p:cond delay="0"/>
                                          </p:stCondLst>
                                        </p:cTn>
                                        <p:tgtEl>
                                          <p:spTgt spid="33802"/>
                                        </p:tgtEl>
                                        <p:attrNameLst>
                                          <p:attrName>style.visibility</p:attrName>
                                        </p:attrNameLst>
                                      </p:cBhvr>
                                      <p:to>
                                        <p:strVal val="visible"/>
                                      </p:to>
                                    </p:set>
                                    <p:animEffect transition="in" filter="blinds(horizontal)">
                                      <p:cBhvr>
                                        <p:cTn id="20" dur="500"/>
                                        <p:tgtEl>
                                          <p:spTgt spid="3380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3807"/>
                                        </p:tgtEl>
                                        <p:attrNameLst>
                                          <p:attrName>style.visibility</p:attrName>
                                        </p:attrNameLst>
                                      </p:cBhvr>
                                      <p:to>
                                        <p:strVal val="visible"/>
                                      </p:to>
                                    </p:set>
                                    <p:animEffect transition="in" filter="blinds(horizontal)">
                                      <p:cBhvr>
                                        <p:cTn id="25" dur="500"/>
                                        <p:tgtEl>
                                          <p:spTgt spid="33807"/>
                                        </p:tgtEl>
                                      </p:cBhvr>
                                    </p:animEffect>
                                  </p:childTnLst>
                                </p:cTn>
                              </p:par>
                              <p:par>
                                <p:cTn id="26" presetID="3" presetClass="entr" presetSubtype="10" fill="hold" nodeType="withEffect">
                                  <p:stCondLst>
                                    <p:cond delay="0"/>
                                  </p:stCondLst>
                                  <p:childTnLst>
                                    <p:set>
                                      <p:cBhvr>
                                        <p:cTn id="27" dur="1" fill="hold">
                                          <p:stCondLst>
                                            <p:cond delay="0"/>
                                          </p:stCondLst>
                                        </p:cTn>
                                        <p:tgtEl>
                                          <p:spTgt spid="33804"/>
                                        </p:tgtEl>
                                        <p:attrNameLst>
                                          <p:attrName>style.visibility</p:attrName>
                                        </p:attrNameLst>
                                      </p:cBhvr>
                                      <p:to>
                                        <p:strVal val="visible"/>
                                      </p:to>
                                    </p:set>
                                    <p:animEffect transition="in" filter="blinds(horizontal)">
                                      <p:cBhvr>
                                        <p:cTn id="28" dur="500"/>
                                        <p:tgtEl>
                                          <p:spTgt spid="33804"/>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grpId="1" nodeType="clickEffect">
                                  <p:stCondLst>
                                    <p:cond delay="0"/>
                                  </p:stCondLst>
                                  <p:childTnLst>
                                    <p:anim calcmode="lin" valueType="num">
                                      <p:cBhvr additive="base">
                                        <p:cTn id="32" dur="500"/>
                                        <p:tgtEl>
                                          <p:spTgt spid="33799"/>
                                        </p:tgtEl>
                                        <p:attrNameLst>
                                          <p:attrName>ppt_x</p:attrName>
                                        </p:attrNameLst>
                                      </p:cBhvr>
                                      <p:tavLst>
                                        <p:tav tm="0">
                                          <p:val>
                                            <p:strVal val="ppt_x"/>
                                          </p:val>
                                        </p:tav>
                                        <p:tav tm="100000">
                                          <p:val>
                                            <p:strVal val="ppt_x"/>
                                          </p:val>
                                        </p:tav>
                                      </p:tavLst>
                                    </p:anim>
                                    <p:anim calcmode="lin" valueType="num">
                                      <p:cBhvr additive="base">
                                        <p:cTn id="33" dur="500"/>
                                        <p:tgtEl>
                                          <p:spTgt spid="33799"/>
                                        </p:tgtEl>
                                        <p:attrNameLst>
                                          <p:attrName>ppt_y</p:attrName>
                                        </p:attrNameLst>
                                      </p:cBhvr>
                                      <p:tavLst>
                                        <p:tav tm="0">
                                          <p:val>
                                            <p:strVal val="ppt_y"/>
                                          </p:val>
                                        </p:tav>
                                        <p:tav tm="100000">
                                          <p:val>
                                            <p:strVal val="1+ppt_h/2"/>
                                          </p:val>
                                        </p:tav>
                                      </p:tavLst>
                                    </p:anim>
                                    <p:set>
                                      <p:cBhvr>
                                        <p:cTn id="34" dur="1" fill="hold">
                                          <p:stCondLst>
                                            <p:cond delay="499"/>
                                          </p:stCondLst>
                                        </p:cTn>
                                        <p:tgtEl>
                                          <p:spTgt spid="33799"/>
                                        </p:tgtEl>
                                        <p:attrNameLst>
                                          <p:attrName>style.visibility</p:attrName>
                                        </p:attrNameLst>
                                      </p:cBhvr>
                                      <p:to>
                                        <p:strVal val="hidden"/>
                                      </p:to>
                                    </p:set>
                                  </p:childTnLst>
                                </p:cTn>
                              </p:par>
                              <p:par>
                                <p:cTn id="35" presetID="2" presetClass="exit" presetSubtype="4" fill="hold" nodeType="withEffect">
                                  <p:stCondLst>
                                    <p:cond delay="0"/>
                                  </p:stCondLst>
                                  <p:childTnLst>
                                    <p:anim calcmode="lin" valueType="num">
                                      <p:cBhvr additive="base">
                                        <p:cTn id="36" dur="500"/>
                                        <p:tgtEl>
                                          <p:spTgt spid="33800"/>
                                        </p:tgtEl>
                                        <p:attrNameLst>
                                          <p:attrName>ppt_x</p:attrName>
                                        </p:attrNameLst>
                                      </p:cBhvr>
                                      <p:tavLst>
                                        <p:tav tm="0">
                                          <p:val>
                                            <p:strVal val="ppt_x"/>
                                          </p:val>
                                        </p:tav>
                                        <p:tav tm="100000">
                                          <p:val>
                                            <p:strVal val="ppt_x"/>
                                          </p:val>
                                        </p:tav>
                                      </p:tavLst>
                                    </p:anim>
                                    <p:anim calcmode="lin" valueType="num">
                                      <p:cBhvr additive="base">
                                        <p:cTn id="37" dur="500"/>
                                        <p:tgtEl>
                                          <p:spTgt spid="33800"/>
                                        </p:tgtEl>
                                        <p:attrNameLst>
                                          <p:attrName>ppt_y</p:attrName>
                                        </p:attrNameLst>
                                      </p:cBhvr>
                                      <p:tavLst>
                                        <p:tav tm="0">
                                          <p:val>
                                            <p:strVal val="ppt_y"/>
                                          </p:val>
                                        </p:tav>
                                        <p:tav tm="100000">
                                          <p:val>
                                            <p:strVal val="1+ppt_h/2"/>
                                          </p:val>
                                        </p:tav>
                                      </p:tavLst>
                                    </p:anim>
                                    <p:set>
                                      <p:cBhvr>
                                        <p:cTn id="38" dur="1" fill="hold">
                                          <p:stCondLst>
                                            <p:cond delay="499"/>
                                          </p:stCondLst>
                                        </p:cTn>
                                        <p:tgtEl>
                                          <p:spTgt spid="33800"/>
                                        </p:tgtEl>
                                        <p:attrNameLst>
                                          <p:attrName>style.visibility</p:attrName>
                                        </p:attrNameLst>
                                      </p:cBhvr>
                                      <p:to>
                                        <p:strVal val="hidden"/>
                                      </p:to>
                                    </p:set>
                                  </p:childTnLst>
                                </p:cTn>
                              </p:par>
                              <p:par>
                                <p:cTn id="39" presetID="2" presetClass="exit" presetSubtype="4" fill="hold" nodeType="withEffect">
                                  <p:stCondLst>
                                    <p:cond delay="0"/>
                                  </p:stCondLst>
                                  <p:childTnLst>
                                    <p:anim calcmode="lin" valueType="num">
                                      <p:cBhvr additive="base">
                                        <p:cTn id="40" dur="500"/>
                                        <p:tgtEl>
                                          <p:spTgt spid="33802"/>
                                        </p:tgtEl>
                                        <p:attrNameLst>
                                          <p:attrName>ppt_x</p:attrName>
                                        </p:attrNameLst>
                                      </p:cBhvr>
                                      <p:tavLst>
                                        <p:tav tm="0">
                                          <p:val>
                                            <p:strVal val="ppt_x"/>
                                          </p:val>
                                        </p:tav>
                                        <p:tav tm="100000">
                                          <p:val>
                                            <p:strVal val="ppt_x"/>
                                          </p:val>
                                        </p:tav>
                                      </p:tavLst>
                                    </p:anim>
                                    <p:anim calcmode="lin" valueType="num">
                                      <p:cBhvr additive="base">
                                        <p:cTn id="41" dur="500"/>
                                        <p:tgtEl>
                                          <p:spTgt spid="33802"/>
                                        </p:tgtEl>
                                        <p:attrNameLst>
                                          <p:attrName>ppt_y</p:attrName>
                                        </p:attrNameLst>
                                      </p:cBhvr>
                                      <p:tavLst>
                                        <p:tav tm="0">
                                          <p:val>
                                            <p:strVal val="ppt_y"/>
                                          </p:val>
                                        </p:tav>
                                        <p:tav tm="100000">
                                          <p:val>
                                            <p:strVal val="1+ppt_h/2"/>
                                          </p:val>
                                        </p:tav>
                                      </p:tavLst>
                                    </p:anim>
                                    <p:set>
                                      <p:cBhvr>
                                        <p:cTn id="42" dur="1" fill="hold">
                                          <p:stCondLst>
                                            <p:cond delay="499"/>
                                          </p:stCondLst>
                                        </p:cTn>
                                        <p:tgtEl>
                                          <p:spTgt spid="33802"/>
                                        </p:tgtEl>
                                        <p:attrNameLst>
                                          <p:attrName>style.visibility</p:attrName>
                                        </p:attrNameLst>
                                      </p:cBhvr>
                                      <p:to>
                                        <p:strVal val="hidden"/>
                                      </p:to>
                                    </p:set>
                                  </p:childTnLst>
                                </p:cTn>
                              </p:par>
                              <p:par>
                                <p:cTn id="43" presetID="2" presetClass="exit" presetSubtype="4" fill="hold" nodeType="withEffect">
                                  <p:stCondLst>
                                    <p:cond delay="0"/>
                                  </p:stCondLst>
                                  <p:childTnLst>
                                    <p:anim calcmode="lin" valueType="num">
                                      <p:cBhvr additive="base">
                                        <p:cTn id="44" dur="500"/>
                                        <p:tgtEl>
                                          <p:spTgt spid="33804"/>
                                        </p:tgtEl>
                                        <p:attrNameLst>
                                          <p:attrName>ppt_x</p:attrName>
                                        </p:attrNameLst>
                                      </p:cBhvr>
                                      <p:tavLst>
                                        <p:tav tm="0">
                                          <p:val>
                                            <p:strVal val="ppt_x"/>
                                          </p:val>
                                        </p:tav>
                                        <p:tav tm="100000">
                                          <p:val>
                                            <p:strVal val="ppt_x"/>
                                          </p:val>
                                        </p:tav>
                                      </p:tavLst>
                                    </p:anim>
                                    <p:anim calcmode="lin" valueType="num">
                                      <p:cBhvr additive="base">
                                        <p:cTn id="45" dur="500"/>
                                        <p:tgtEl>
                                          <p:spTgt spid="33804"/>
                                        </p:tgtEl>
                                        <p:attrNameLst>
                                          <p:attrName>ppt_y</p:attrName>
                                        </p:attrNameLst>
                                      </p:cBhvr>
                                      <p:tavLst>
                                        <p:tav tm="0">
                                          <p:val>
                                            <p:strVal val="ppt_y"/>
                                          </p:val>
                                        </p:tav>
                                        <p:tav tm="100000">
                                          <p:val>
                                            <p:strVal val="1+ppt_h/2"/>
                                          </p:val>
                                        </p:tav>
                                      </p:tavLst>
                                    </p:anim>
                                    <p:set>
                                      <p:cBhvr>
                                        <p:cTn id="46" dur="1" fill="hold">
                                          <p:stCondLst>
                                            <p:cond delay="499"/>
                                          </p:stCondLst>
                                        </p:cTn>
                                        <p:tgtEl>
                                          <p:spTgt spid="33804"/>
                                        </p:tgtEl>
                                        <p:attrNameLst>
                                          <p:attrName>style.visibility</p:attrName>
                                        </p:attrNameLst>
                                      </p:cBhvr>
                                      <p:to>
                                        <p:strVal val="hidden"/>
                                      </p:to>
                                    </p:set>
                                  </p:childTnLst>
                                </p:cTn>
                              </p:par>
                              <p:par>
                                <p:cTn id="47" presetID="2" presetClass="exit" presetSubtype="4" fill="hold" grpId="1" nodeType="withEffect">
                                  <p:stCondLst>
                                    <p:cond delay="0"/>
                                  </p:stCondLst>
                                  <p:childTnLst>
                                    <p:anim calcmode="lin" valueType="num">
                                      <p:cBhvr additive="base">
                                        <p:cTn id="48" dur="500"/>
                                        <p:tgtEl>
                                          <p:spTgt spid="33807"/>
                                        </p:tgtEl>
                                        <p:attrNameLst>
                                          <p:attrName>ppt_x</p:attrName>
                                        </p:attrNameLst>
                                      </p:cBhvr>
                                      <p:tavLst>
                                        <p:tav tm="0">
                                          <p:val>
                                            <p:strVal val="ppt_x"/>
                                          </p:val>
                                        </p:tav>
                                        <p:tav tm="100000">
                                          <p:val>
                                            <p:strVal val="ppt_x"/>
                                          </p:val>
                                        </p:tav>
                                      </p:tavLst>
                                    </p:anim>
                                    <p:anim calcmode="lin" valueType="num">
                                      <p:cBhvr additive="base">
                                        <p:cTn id="49" dur="500"/>
                                        <p:tgtEl>
                                          <p:spTgt spid="33807"/>
                                        </p:tgtEl>
                                        <p:attrNameLst>
                                          <p:attrName>ppt_y</p:attrName>
                                        </p:attrNameLst>
                                      </p:cBhvr>
                                      <p:tavLst>
                                        <p:tav tm="0">
                                          <p:val>
                                            <p:strVal val="ppt_y"/>
                                          </p:val>
                                        </p:tav>
                                        <p:tav tm="100000">
                                          <p:val>
                                            <p:strVal val="1+ppt_h/2"/>
                                          </p:val>
                                        </p:tav>
                                      </p:tavLst>
                                    </p:anim>
                                    <p:set>
                                      <p:cBhvr>
                                        <p:cTn id="50" dur="1" fill="hold">
                                          <p:stCondLst>
                                            <p:cond delay="499"/>
                                          </p:stCondLst>
                                        </p:cTn>
                                        <p:tgtEl>
                                          <p:spTgt spid="33807"/>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3808"/>
                                        </p:tgtEl>
                                        <p:attrNameLst>
                                          <p:attrName>style.visibility</p:attrName>
                                        </p:attrNameLst>
                                      </p:cBhvr>
                                      <p:to>
                                        <p:strVal val="visible"/>
                                      </p:to>
                                    </p:set>
                                    <p:anim calcmode="lin" valueType="num">
                                      <p:cBhvr additive="base">
                                        <p:cTn id="55" dur="500" fill="hold"/>
                                        <p:tgtEl>
                                          <p:spTgt spid="33808"/>
                                        </p:tgtEl>
                                        <p:attrNameLst>
                                          <p:attrName>ppt_x</p:attrName>
                                        </p:attrNameLst>
                                      </p:cBhvr>
                                      <p:tavLst>
                                        <p:tav tm="0">
                                          <p:val>
                                            <p:strVal val="#ppt_x"/>
                                          </p:val>
                                        </p:tav>
                                        <p:tav tm="100000">
                                          <p:val>
                                            <p:strVal val="#ppt_x"/>
                                          </p:val>
                                        </p:tav>
                                      </p:tavLst>
                                    </p:anim>
                                    <p:anim calcmode="lin" valueType="num">
                                      <p:cBhvr additive="base">
                                        <p:cTn id="56" dur="500" fill="hold"/>
                                        <p:tgtEl>
                                          <p:spTgt spid="33808"/>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3809"/>
                                        </p:tgtEl>
                                        <p:attrNameLst>
                                          <p:attrName>style.visibility</p:attrName>
                                        </p:attrNameLst>
                                      </p:cBhvr>
                                      <p:to>
                                        <p:strVal val="visible"/>
                                      </p:to>
                                    </p:set>
                                    <p:anim calcmode="lin" valueType="num">
                                      <p:cBhvr additive="base">
                                        <p:cTn id="59" dur="500" fill="hold"/>
                                        <p:tgtEl>
                                          <p:spTgt spid="33809"/>
                                        </p:tgtEl>
                                        <p:attrNameLst>
                                          <p:attrName>ppt_x</p:attrName>
                                        </p:attrNameLst>
                                      </p:cBhvr>
                                      <p:tavLst>
                                        <p:tav tm="0">
                                          <p:val>
                                            <p:strVal val="#ppt_x"/>
                                          </p:val>
                                        </p:tav>
                                        <p:tav tm="100000">
                                          <p:val>
                                            <p:strVal val="#ppt_x"/>
                                          </p:val>
                                        </p:tav>
                                      </p:tavLst>
                                    </p:anim>
                                    <p:anim calcmode="lin" valueType="num">
                                      <p:cBhvr additive="base">
                                        <p:cTn id="60" dur="500" fill="hold"/>
                                        <p:tgtEl>
                                          <p:spTgt spid="33809"/>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3811"/>
                                        </p:tgtEl>
                                        <p:attrNameLst>
                                          <p:attrName>style.visibility</p:attrName>
                                        </p:attrNameLst>
                                      </p:cBhvr>
                                      <p:to>
                                        <p:strVal val="visible"/>
                                      </p:to>
                                    </p:set>
                                    <p:anim calcmode="lin" valueType="num">
                                      <p:cBhvr additive="base">
                                        <p:cTn id="63" dur="500" fill="hold"/>
                                        <p:tgtEl>
                                          <p:spTgt spid="33811"/>
                                        </p:tgtEl>
                                        <p:attrNameLst>
                                          <p:attrName>ppt_x</p:attrName>
                                        </p:attrNameLst>
                                      </p:cBhvr>
                                      <p:tavLst>
                                        <p:tav tm="0">
                                          <p:val>
                                            <p:strVal val="#ppt_x"/>
                                          </p:val>
                                        </p:tav>
                                        <p:tav tm="100000">
                                          <p:val>
                                            <p:strVal val="#ppt_x"/>
                                          </p:val>
                                        </p:tav>
                                      </p:tavLst>
                                    </p:anim>
                                    <p:anim calcmode="lin" valueType="num">
                                      <p:cBhvr additive="base">
                                        <p:cTn id="64" dur="500" fill="hold"/>
                                        <p:tgtEl>
                                          <p:spTgt spid="33811"/>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33813"/>
                                        </p:tgtEl>
                                        <p:attrNameLst>
                                          <p:attrName>style.visibility</p:attrName>
                                        </p:attrNameLst>
                                      </p:cBhvr>
                                      <p:to>
                                        <p:strVal val="visible"/>
                                      </p:to>
                                    </p:set>
                                    <p:anim calcmode="lin" valueType="num">
                                      <p:cBhvr additive="base">
                                        <p:cTn id="69" dur="500" fill="hold"/>
                                        <p:tgtEl>
                                          <p:spTgt spid="33813"/>
                                        </p:tgtEl>
                                        <p:attrNameLst>
                                          <p:attrName>ppt_x</p:attrName>
                                        </p:attrNameLst>
                                      </p:cBhvr>
                                      <p:tavLst>
                                        <p:tav tm="0">
                                          <p:val>
                                            <p:strVal val="#ppt_x"/>
                                          </p:val>
                                        </p:tav>
                                        <p:tav tm="100000">
                                          <p:val>
                                            <p:strVal val="#ppt_x"/>
                                          </p:val>
                                        </p:tav>
                                      </p:tavLst>
                                    </p:anim>
                                    <p:anim calcmode="lin" valueType="num">
                                      <p:cBhvr additive="base">
                                        <p:cTn id="70" dur="500" fill="hold"/>
                                        <p:tgtEl>
                                          <p:spTgt spid="33813"/>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33814"/>
                                        </p:tgtEl>
                                        <p:attrNameLst>
                                          <p:attrName>style.visibility</p:attrName>
                                        </p:attrNameLst>
                                      </p:cBhvr>
                                      <p:to>
                                        <p:strVal val="visible"/>
                                      </p:to>
                                    </p:set>
                                    <p:anim calcmode="lin" valueType="num">
                                      <p:cBhvr additive="base">
                                        <p:cTn id="73" dur="500" fill="hold"/>
                                        <p:tgtEl>
                                          <p:spTgt spid="33814"/>
                                        </p:tgtEl>
                                        <p:attrNameLst>
                                          <p:attrName>ppt_x</p:attrName>
                                        </p:attrNameLst>
                                      </p:cBhvr>
                                      <p:tavLst>
                                        <p:tav tm="0">
                                          <p:val>
                                            <p:strVal val="#ppt_x"/>
                                          </p:val>
                                        </p:tav>
                                        <p:tav tm="100000">
                                          <p:val>
                                            <p:strVal val="#ppt_x"/>
                                          </p:val>
                                        </p:tav>
                                      </p:tavLst>
                                    </p:anim>
                                    <p:anim calcmode="lin" valueType="num">
                                      <p:cBhvr additive="base">
                                        <p:cTn id="74" dur="500" fill="hold"/>
                                        <p:tgtEl>
                                          <p:spTgt spid="33814"/>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33816"/>
                                        </p:tgtEl>
                                        <p:attrNameLst>
                                          <p:attrName>style.visibility</p:attrName>
                                        </p:attrNameLst>
                                      </p:cBhvr>
                                      <p:to>
                                        <p:strVal val="visible"/>
                                      </p:to>
                                    </p:set>
                                    <p:anim calcmode="lin" valueType="num">
                                      <p:cBhvr additive="base">
                                        <p:cTn id="77" dur="500" fill="hold"/>
                                        <p:tgtEl>
                                          <p:spTgt spid="33816"/>
                                        </p:tgtEl>
                                        <p:attrNameLst>
                                          <p:attrName>ppt_x</p:attrName>
                                        </p:attrNameLst>
                                      </p:cBhvr>
                                      <p:tavLst>
                                        <p:tav tm="0">
                                          <p:val>
                                            <p:strVal val="#ppt_x"/>
                                          </p:val>
                                        </p:tav>
                                        <p:tav tm="100000">
                                          <p:val>
                                            <p:strVal val="#ppt_x"/>
                                          </p:val>
                                        </p:tav>
                                      </p:tavLst>
                                    </p:anim>
                                    <p:anim calcmode="lin" valueType="num">
                                      <p:cBhvr additive="base">
                                        <p:cTn id="78" dur="500" fill="hold"/>
                                        <p:tgtEl>
                                          <p:spTgt spid="33816"/>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1" presetClass="entr" presetSubtype="0" repeatCount="2000" fill="hold" grpId="0" nodeType="clickEffect">
                                  <p:stCondLst>
                                    <p:cond delay="0"/>
                                  </p:stCondLst>
                                  <p:childTnLst>
                                    <p:set>
                                      <p:cBhvr>
                                        <p:cTn id="82" dur="5000">
                                          <p:stCondLst>
                                            <p:cond delay="0"/>
                                          </p:stCondLst>
                                        </p:cTn>
                                        <p:tgtEl>
                                          <p:spTgt spid="3381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1" presetClass="entr" presetSubtype="0" repeatCount="2000" fill="hold" grpId="0" nodeType="clickEffect">
                                  <p:stCondLst>
                                    <p:cond delay="0"/>
                                  </p:stCondLst>
                                  <p:childTnLst>
                                    <p:set>
                                      <p:cBhvr>
                                        <p:cTn id="86" dur="5000">
                                          <p:stCondLst>
                                            <p:cond delay="0"/>
                                          </p:stCondLst>
                                        </p:cTn>
                                        <p:tgtEl>
                                          <p:spTgt spid="3381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6" presetClass="entr" presetSubtype="26" fill="hold" nodeType="clickEffect">
                                  <p:stCondLst>
                                    <p:cond delay="0"/>
                                  </p:stCondLst>
                                  <p:childTnLst>
                                    <p:set>
                                      <p:cBhvr>
                                        <p:cTn id="90" dur="1" fill="hold">
                                          <p:stCondLst>
                                            <p:cond delay="0"/>
                                          </p:stCondLst>
                                        </p:cTn>
                                        <p:tgtEl>
                                          <p:spTgt spid="33821"/>
                                        </p:tgtEl>
                                        <p:attrNameLst>
                                          <p:attrName>style.visibility</p:attrName>
                                        </p:attrNameLst>
                                      </p:cBhvr>
                                      <p:to>
                                        <p:strVal val="visible"/>
                                      </p:to>
                                    </p:set>
                                    <p:animEffect transition="in" filter="barn(inHorizontal)">
                                      <p:cBhvr>
                                        <p:cTn id="91" dur="500"/>
                                        <p:tgtEl>
                                          <p:spTgt spid="33821"/>
                                        </p:tgtEl>
                                      </p:cBhvr>
                                    </p:animEffect>
                                  </p:childTnLst>
                                </p:cTn>
                              </p:par>
                              <p:par>
                                <p:cTn id="92" presetID="16" presetClass="entr" presetSubtype="26" fill="hold" grpId="0" nodeType="withEffect">
                                  <p:stCondLst>
                                    <p:cond delay="0"/>
                                  </p:stCondLst>
                                  <p:childTnLst>
                                    <p:set>
                                      <p:cBhvr>
                                        <p:cTn id="93" dur="1" fill="hold">
                                          <p:stCondLst>
                                            <p:cond delay="0"/>
                                          </p:stCondLst>
                                        </p:cTn>
                                        <p:tgtEl>
                                          <p:spTgt spid="33820"/>
                                        </p:tgtEl>
                                        <p:attrNameLst>
                                          <p:attrName>style.visibility</p:attrName>
                                        </p:attrNameLst>
                                      </p:cBhvr>
                                      <p:to>
                                        <p:strVal val="visible"/>
                                      </p:to>
                                    </p:set>
                                    <p:animEffect transition="in" filter="barn(inHorizontal)">
                                      <p:cBhvr>
                                        <p:cTn id="94" dur="500"/>
                                        <p:tgtEl>
                                          <p:spTgt spid="33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8" grpId="0"/>
      <p:bldP spid="33799" grpId="0"/>
      <p:bldP spid="33799" grpId="1"/>
      <p:bldP spid="33807" grpId="0" animBg="1"/>
      <p:bldP spid="33807" grpId="1" animBg="1"/>
      <p:bldP spid="33808" grpId="0"/>
      <p:bldP spid="33813" grpId="0"/>
      <p:bldP spid="33818" grpId="0" animBg="1"/>
      <p:bldP spid="33819" grpId="0" animBg="1"/>
      <p:bldP spid="3382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20" name="Text Box 4"/>
          <p:cNvSpPr txBox="1"/>
          <p:nvPr/>
        </p:nvSpPr>
        <p:spPr>
          <a:xfrm>
            <a:off x="-25400" y="246063"/>
            <a:ext cx="5292725" cy="519112"/>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）并行加法器的串行进位</a:t>
            </a:r>
            <a:endParaRPr lang="zh-CN" altLang="en-US" sz="2800" b="1" dirty="0">
              <a:latin typeface="黑体" panose="02010609060101010101" pitchFamily="49" charset="-122"/>
              <a:ea typeface="黑体" panose="02010609060101010101" pitchFamily="49" charset="-122"/>
            </a:endParaRPr>
          </a:p>
        </p:txBody>
      </p:sp>
      <p:sp>
        <p:nvSpPr>
          <p:cNvPr id="34821" name="Text Box 5"/>
          <p:cNvSpPr txBox="1"/>
          <p:nvPr/>
        </p:nvSpPr>
        <p:spPr>
          <a:xfrm>
            <a:off x="90488" y="765175"/>
            <a:ext cx="8963025" cy="830263"/>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latin typeface="宋体" panose="02010600030101010101" pitchFamily="2" charset="-122"/>
              </a:rPr>
              <a:t>    </a:t>
            </a:r>
            <a:r>
              <a:rPr lang="zh-CN" altLang="en-US" sz="2400" b="1" dirty="0">
                <a:latin typeface="宋体" panose="02010600030101010101" pitchFamily="2" charset="-122"/>
              </a:rPr>
              <a:t>采用串行进位的并行加法器，是将</a:t>
            </a:r>
            <a:r>
              <a:rPr lang="en-US" altLang="zh-CN" sz="2400" b="1" i="1" dirty="0">
                <a:solidFill>
                  <a:srgbClr val="3333FF"/>
                </a:solidFill>
                <a:latin typeface="宋体" panose="02010600030101010101" pitchFamily="2" charset="-122"/>
              </a:rPr>
              <a:t>n</a:t>
            </a:r>
            <a:r>
              <a:rPr lang="zh-CN" altLang="en-US" sz="2400" b="1" dirty="0">
                <a:solidFill>
                  <a:srgbClr val="3333FF"/>
                </a:solidFill>
                <a:latin typeface="宋体" panose="02010600030101010101" pitchFamily="2" charset="-122"/>
              </a:rPr>
              <a:t>个全加器</a:t>
            </a:r>
            <a:r>
              <a:rPr lang="zh-CN" altLang="en-US" sz="2400" b="1" dirty="0">
                <a:solidFill>
                  <a:schemeClr val="tx1"/>
                </a:solidFill>
                <a:latin typeface="宋体" panose="02010600030101010101" pitchFamily="2" charset="-122"/>
              </a:rPr>
              <a:t>的</a:t>
            </a:r>
            <a:r>
              <a:rPr lang="zh-CN" altLang="en-US" sz="2400" b="1" dirty="0">
                <a:solidFill>
                  <a:srgbClr val="C00000"/>
                </a:solidFill>
                <a:latin typeface="宋体" panose="02010600030101010101" pitchFamily="2" charset="-122"/>
              </a:rPr>
              <a:t>进位串接</a:t>
            </a:r>
            <a:r>
              <a:rPr lang="zh-CN" altLang="en-US" sz="2400" b="1" dirty="0">
                <a:latin typeface="宋体" panose="02010600030101010101" pitchFamily="2" charset="-122"/>
              </a:rPr>
              <a:t>起来，就可进行两个</a:t>
            </a:r>
            <a:r>
              <a:rPr lang="en-US" altLang="zh-CN" sz="2400" b="1" i="1" dirty="0">
                <a:latin typeface="宋体" panose="02010600030101010101" pitchFamily="2" charset="-122"/>
              </a:rPr>
              <a:t>n</a:t>
            </a:r>
            <a:r>
              <a:rPr lang="zh-CN" altLang="en-US" sz="2400" b="1" dirty="0">
                <a:latin typeface="宋体" panose="02010600030101010101" pitchFamily="2" charset="-122"/>
              </a:rPr>
              <a:t>位数相加。 </a:t>
            </a:r>
            <a:endParaRPr lang="zh-CN" altLang="en-US" sz="2400" b="1" dirty="0">
              <a:latin typeface="宋体" panose="02010600030101010101" pitchFamily="2" charset="-122"/>
            </a:endParaRPr>
          </a:p>
        </p:txBody>
      </p:sp>
      <p:sp>
        <p:nvSpPr>
          <p:cNvPr id="26629" name="Rectangle 7"/>
          <p:cNvSpPr/>
          <p:nvPr/>
        </p:nvSpPr>
        <p:spPr>
          <a:xfrm>
            <a:off x="0" y="3014663"/>
            <a:ext cx="9144000" cy="0"/>
          </a:xfrm>
          <a:prstGeom prst="rect">
            <a:avLst/>
          </a:prstGeom>
          <a:noFill/>
          <a:ln w="2857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endParaRPr lang="zh-CN" altLang="en-US" sz="2000" b="1" dirty="0">
              <a:ea typeface="黑体" panose="02010609060101010101" pitchFamily="49" charset="-122"/>
            </a:endParaRPr>
          </a:p>
        </p:txBody>
      </p:sp>
      <p:graphicFrame>
        <p:nvGraphicFramePr>
          <p:cNvPr id="34822" name="Object 6"/>
          <p:cNvGraphicFramePr>
            <a:graphicFrameLocks noChangeAspect="1"/>
          </p:cNvGraphicFramePr>
          <p:nvPr/>
        </p:nvGraphicFramePr>
        <p:xfrm>
          <a:off x="325438" y="1619250"/>
          <a:ext cx="8509000" cy="2538413"/>
        </p:xfrm>
        <a:graphic>
          <a:graphicData uri="http://schemas.openxmlformats.org/presentationml/2006/ole">
            <mc:AlternateContent xmlns:mc="http://schemas.openxmlformats.org/markup-compatibility/2006">
              <mc:Choice xmlns:v="urn:schemas-microsoft-com:vml" Requires="v">
                <p:oleObj spid="_x0000_s3085" name="" r:id="rId1" imgW="3162300" imgH="939800" progId="Equation.3">
                  <p:embed/>
                </p:oleObj>
              </mc:Choice>
              <mc:Fallback>
                <p:oleObj name="" r:id="rId1" imgW="3162300" imgH="939800" progId="Equation.3">
                  <p:embed/>
                  <p:pic>
                    <p:nvPicPr>
                      <p:cNvPr id="0" name="图片 3084"/>
                      <p:cNvPicPr/>
                      <p:nvPr/>
                    </p:nvPicPr>
                    <p:blipFill>
                      <a:blip r:embed="rId2"/>
                      <a:stretch>
                        <a:fillRect/>
                      </a:stretch>
                    </p:blipFill>
                    <p:spPr>
                      <a:xfrm>
                        <a:off x="325438" y="1619250"/>
                        <a:ext cx="8509000" cy="2538413"/>
                      </a:xfrm>
                      <a:prstGeom prst="rect">
                        <a:avLst/>
                      </a:prstGeom>
                      <a:noFill/>
                      <a:ln w="38100">
                        <a:noFill/>
                        <a:miter/>
                      </a:ln>
                    </p:spPr>
                  </p:pic>
                </p:oleObj>
              </mc:Fallback>
            </mc:AlternateContent>
          </a:graphicData>
        </a:graphic>
      </p:graphicFrame>
      <p:sp>
        <p:nvSpPr>
          <p:cNvPr id="34824" name="Text Box 8"/>
          <p:cNvSpPr txBox="1"/>
          <p:nvPr/>
        </p:nvSpPr>
        <p:spPr>
          <a:xfrm>
            <a:off x="0" y="4402138"/>
            <a:ext cx="9144000" cy="1187450"/>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latin typeface="宋体" panose="02010600030101010101" pitchFamily="2" charset="-122"/>
              </a:rPr>
              <a:t>    </a:t>
            </a:r>
            <a:r>
              <a:rPr lang="zh-CN" altLang="en-US" sz="2400" b="1" dirty="0">
                <a:latin typeface="宋体" panose="02010600030101010101" pitchFamily="2" charset="-122"/>
              </a:rPr>
              <a:t>由于串行进位的延迟时间较长，所以在</a:t>
            </a:r>
            <a:r>
              <a:rPr lang="en-US" altLang="zh-CN" sz="2400" b="1" dirty="0">
                <a:latin typeface="宋体" panose="02010600030101010101" pitchFamily="2" charset="-122"/>
              </a:rPr>
              <a:t>ALU</a:t>
            </a:r>
            <a:r>
              <a:rPr lang="zh-CN" altLang="en-US" sz="2400" b="1" dirty="0">
                <a:latin typeface="宋体" panose="02010600030101010101" pitchFamily="2" charset="-122"/>
              </a:rPr>
              <a:t>中很少采用纯串行进位的方式。但这种方式可节省器件，成本低，在分组进位方式中局部采用有时也是可取的。</a:t>
            </a:r>
            <a:r>
              <a:rPr lang="zh-CN" altLang="en-US" sz="2000" b="1" dirty="0">
                <a:ea typeface="黑体" panose="02010609060101010101" pitchFamily="49" charset="-122"/>
              </a:rPr>
              <a:t> </a:t>
            </a:r>
            <a:endParaRPr lang="zh-CN" altLang="en-US" sz="2000" b="1" dirty="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820"/>
                                        </p:tgtEl>
                                        <p:attrNameLst>
                                          <p:attrName>style.visibility</p:attrName>
                                        </p:attrNameLst>
                                      </p:cBhvr>
                                      <p:to>
                                        <p:strVal val="visible"/>
                                      </p:to>
                                    </p:set>
                                    <p:animEffect transition="in" filter="blinds(horizontal)">
                                      <p:cBhvr>
                                        <p:cTn id="7" dur="500"/>
                                        <p:tgtEl>
                                          <p:spTgt spid="348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821"/>
                                        </p:tgtEl>
                                        <p:attrNameLst>
                                          <p:attrName>style.visibility</p:attrName>
                                        </p:attrNameLst>
                                      </p:cBhvr>
                                      <p:to>
                                        <p:strVal val="visible"/>
                                      </p:to>
                                    </p:set>
                                    <p:animEffect transition="in" filter="blinds(horizontal)">
                                      <p:cBhvr>
                                        <p:cTn id="12" dur="500"/>
                                        <p:tgtEl>
                                          <p:spTgt spid="3482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34822"/>
                                        </p:tgtEl>
                                        <p:attrNameLst>
                                          <p:attrName>style.visibility</p:attrName>
                                        </p:attrNameLst>
                                      </p:cBhvr>
                                      <p:to>
                                        <p:strVal val="visible"/>
                                      </p:to>
                                    </p:set>
                                    <p:animEffect transition="in" filter="barn(inHorizontal)">
                                      <p:cBhvr>
                                        <p:cTn id="17" dur="500"/>
                                        <p:tgtEl>
                                          <p:spTgt spid="3482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4824"/>
                                        </p:tgtEl>
                                        <p:attrNameLst>
                                          <p:attrName>style.visibility</p:attrName>
                                        </p:attrNameLst>
                                      </p:cBhvr>
                                      <p:to>
                                        <p:strVal val="visible"/>
                                      </p:to>
                                    </p:set>
                                    <p:animEffect transition="in" filter="blinds(horizontal)">
                                      <p:cBhvr>
                                        <p:cTn id="22" dur="500"/>
                                        <p:tgtEl>
                                          <p:spTgt spid="34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p:bldP spid="34821" grpId="0"/>
      <p:bldP spid="348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6" name="Text Box 1028"/>
          <p:cNvSpPr txBox="1"/>
          <p:nvPr/>
        </p:nvSpPr>
        <p:spPr>
          <a:xfrm>
            <a:off x="198438" y="549275"/>
            <a:ext cx="8747125" cy="8302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4800" b="1" dirty="0">
                <a:solidFill>
                  <a:schemeClr val="tx2"/>
                </a:solidFill>
                <a:latin typeface="隶书" panose="02010509060101010101" pitchFamily="49" charset="-122"/>
                <a:ea typeface="隶书" panose="02010509060101010101" pitchFamily="49" charset="-122"/>
              </a:rPr>
              <a:t>第</a:t>
            </a:r>
            <a:r>
              <a:rPr lang="en-US" altLang="zh-CN" sz="4800" b="1" dirty="0">
                <a:solidFill>
                  <a:schemeClr val="tx2"/>
                </a:solidFill>
                <a:latin typeface="隶书" panose="02010509060101010101" pitchFamily="49" charset="-122"/>
                <a:ea typeface="隶书" panose="02010509060101010101" pitchFamily="49" charset="-122"/>
              </a:rPr>
              <a:t>3</a:t>
            </a:r>
            <a:r>
              <a:rPr lang="zh-CN" altLang="en-US" sz="4800" b="1" dirty="0">
                <a:solidFill>
                  <a:schemeClr val="tx2"/>
                </a:solidFill>
                <a:latin typeface="隶书" panose="02010509060101010101" pitchFamily="49" charset="-122"/>
                <a:ea typeface="隶书" panose="02010509060101010101" pitchFamily="49" charset="-122"/>
              </a:rPr>
              <a:t>章 微体系结构层</a:t>
            </a:r>
            <a:r>
              <a:rPr lang="en-US" altLang="zh-CN" sz="4800" b="1" dirty="0">
                <a:solidFill>
                  <a:schemeClr val="tx2"/>
                </a:solidFill>
                <a:latin typeface="宋体" panose="02010600030101010101" pitchFamily="2" charset="-122"/>
                <a:ea typeface="隶书" panose="02010509060101010101" pitchFamily="49" charset="-122"/>
              </a:rPr>
              <a:t>—</a:t>
            </a:r>
            <a:r>
              <a:rPr lang="en-US" altLang="zh-CN" sz="4800" b="1" dirty="0">
                <a:solidFill>
                  <a:schemeClr val="tx2"/>
                </a:solidFill>
                <a:latin typeface="隶书" panose="02010509060101010101" pitchFamily="49" charset="-122"/>
                <a:ea typeface="隶书" panose="02010509060101010101" pitchFamily="49" charset="-122"/>
              </a:rPr>
              <a:t>CPU</a:t>
            </a:r>
            <a:r>
              <a:rPr lang="zh-CN" altLang="en-US" sz="4800" b="1" dirty="0">
                <a:solidFill>
                  <a:schemeClr val="tx2"/>
                </a:solidFill>
                <a:latin typeface="隶书" panose="02010509060101010101" pitchFamily="49" charset="-122"/>
                <a:ea typeface="隶书" panose="02010509060101010101" pitchFamily="49" charset="-122"/>
              </a:rPr>
              <a:t>组织</a:t>
            </a:r>
            <a:endParaRPr lang="zh-CN" altLang="en-US" sz="4800" b="1" dirty="0">
              <a:solidFill>
                <a:schemeClr val="tx2"/>
              </a:solidFill>
              <a:latin typeface="隶书" panose="02010509060101010101" pitchFamily="49" charset="-122"/>
              <a:ea typeface="隶书" panose="02010509060101010101" pitchFamily="49" charset="-122"/>
            </a:endParaRPr>
          </a:p>
        </p:txBody>
      </p:sp>
      <p:sp>
        <p:nvSpPr>
          <p:cNvPr id="74757" name="Text Box 1029"/>
          <p:cNvSpPr txBox="1"/>
          <p:nvPr/>
        </p:nvSpPr>
        <p:spPr>
          <a:xfrm>
            <a:off x="539750" y="1773238"/>
            <a:ext cx="8064500" cy="483108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50000"/>
              </a:spcBef>
              <a:buNone/>
            </a:pPr>
            <a:r>
              <a:rPr lang="en-US" altLang="zh-CN" sz="2800" b="1" dirty="0"/>
              <a:t>       </a:t>
            </a:r>
            <a:r>
              <a:rPr lang="zh-CN" altLang="en-US" sz="2800" b="1" dirty="0"/>
              <a:t>在微体系结构层</a:t>
            </a:r>
            <a:r>
              <a:rPr lang="zh-CN" altLang="en-US" sz="2800" dirty="0"/>
              <a:t> ，</a:t>
            </a:r>
            <a:r>
              <a:rPr lang="zh-CN" altLang="en-US" sz="2800" b="1" dirty="0"/>
              <a:t>是从寄存器级分析</a:t>
            </a:r>
            <a:r>
              <a:rPr lang="en-US" altLang="zh-CN" sz="2800" b="1" dirty="0"/>
              <a:t>CPU</a:t>
            </a:r>
            <a:r>
              <a:rPr lang="zh-CN" altLang="en-US" sz="2800" b="1" dirty="0"/>
              <a:t>的结构和功能。本章主要内容：</a:t>
            </a:r>
            <a:endParaRPr lang="zh-CN" altLang="en-US" sz="2800" b="1" dirty="0"/>
          </a:p>
          <a:p>
            <a:pPr marL="0" lvl="0" indent="0" algn="just" eaLnBrk="1" hangingPunct="1">
              <a:spcBef>
                <a:spcPct val="50000"/>
              </a:spcBef>
              <a:buFont typeface="Symbol" panose="05050102010706020507" pitchFamily="18" charset="2"/>
              <a:buNone/>
            </a:pPr>
            <a:r>
              <a:rPr lang="en-US" altLang="zh-CN" sz="2800" b="1" dirty="0">
                <a:sym typeface="Symbol" panose="05050102010706020507" pitchFamily="18" charset="2"/>
              </a:rPr>
              <a:t>3.1  CPU</a:t>
            </a:r>
            <a:r>
              <a:rPr lang="zh-CN" altLang="en-US" sz="2800" b="1" dirty="0">
                <a:sym typeface="Symbol" panose="05050102010706020507" pitchFamily="18" charset="2"/>
              </a:rPr>
              <a:t>的基本组成和功能</a:t>
            </a:r>
            <a:endParaRPr lang="zh-CN" altLang="en-US" sz="2800" b="1" dirty="0">
              <a:sym typeface="Symbol" panose="05050102010706020507" pitchFamily="18" charset="2"/>
            </a:endParaRPr>
          </a:p>
          <a:p>
            <a:pPr marL="0" lvl="0" indent="0" algn="just" eaLnBrk="1" hangingPunct="1">
              <a:spcBef>
                <a:spcPct val="50000"/>
              </a:spcBef>
              <a:buFont typeface="Symbol" panose="05050102010706020507" pitchFamily="18" charset="2"/>
              <a:buNone/>
            </a:pPr>
            <a:r>
              <a:rPr lang="en-US" altLang="zh-CN" sz="2800" b="1" dirty="0">
                <a:sym typeface="Symbol" panose="05050102010706020507" pitchFamily="18" charset="2"/>
              </a:rPr>
              <a:t>3.2  </a:t>
            </a:r>
            <a:r>
              <a:rPr lang="zh-CN" altLang="en-US" sz="2800" b="1" dirty="0">
                <a:sym typeface="Symbol" panose="05050102010706020507" pitchFamily="18" charset="2"/>
              </a:rPr>
              <a:t>算术逻辑部件</a:t>
            </a:r>
            <a:r>
              <a:rPr lang="en-US" altLang="zh-CN" sz="2800" b="1" dirty="0">
                <a:sym typeface="Symbol" panose="05050102010706020507" pitchFamily="18" charset="2"/>
              </a:rPr>
              <a:t>ALU</a:t>
            </a:r>
            <a:r>
              <a:rPr lang="zh-CN" altLang="en-US" sz="2800" b="1" dirty="0">
                <a:sym typeface="Symbol" panose="05050102010706020507" pitchFamily="18" charset="2"/>
              </a:rPr>
              <a:t>和运算方法</a:t>
            </a:r>
            <a:endParaRPr lang="zh-CN" altLang="en-US" sz="2800" b="1" dirty="0">
              <a:sym typeface="Symbol" panose="05050102010706020507" pitchFamily="18" charset="2"/>
            </a:endParaRPr>
          </a:p>
          <a:p>
            <a:pPr marL="0" lvl="0" indent="0" algn="just" eaLnBrk="1" hangingPunct="1">
              <a:spcBef>
                <a:spcPct val="50000"/>
              </a:spcBef>
              <a:buFont typeface="Symbol" panose="05050102010706020507" pitchFamily="18" charset="2"/>
              <a:buNone/>
            </a:pPr>
            <a:r>
              <a:rPr lang="en-US" altLang="zh-CN" sz="2800" b="1" dirty="0">
                <a:sym typeface="Symbol" panose="05050102010706020507" pitchFamily="18" charset="2"/>
              </a:rPr>
              <a:t>3.3  </a:t>
            </a:r>
            <a:r>
              <a:rPr lang="en-US" altLang="zh-CN" sz="2800" b="1" dirty="0"/>
              <a:t>CPU</a:t>
            </a:r>
            <a:r>
              <a:rPr lang="zh-CN" altLang="en-US" sz="2800" b="1" dirty="0"/>
              <a:t>模型机的组成及其数据通路</a:t>
            </a:r>
            <a:endParaRPr lang="zh-CN" altLang="en-US" sz="2800" b="1" dirty="0">
              <a:sym typeface="Symbol" panose="05050102010706020507" pitchFamily="18" charset="2"/>
            </a:endParaRPr>
          </a:p>
          <a:p>
            <a:pPr marL="0" lvl="0" indent="0" algn="just" eaLnBrk="1" hangingPunct="1">
              <a:spcBef>
                <a:spcPct val="50000"/>
              </a:spcBef>
              <a:buFont typeface="Symbol" panose="05050102010706020507" pitchFamily="18" charset="2"/>
              <a:buNone/>
            </a:pPr>
            <a:r>
              <a:rPr lang="en-US" altLang="zh-CN" sz="2800" b="1" dirty="0">
                <a:sym typeface="Symbol" panose="05050102010706020507" pitchFamily="18" charset="2"/>
              </a:rPr>
              <a:t>3.4  </a:t>
            </a:r>
            <a:r>
              <a:rPr lang="zh-CN" altLang="en-US" sz="2800" b="1" dirty="0">
                <a:sym typeface="Symbol" panose="05050102010706020507" pitchFamily="18" charset="2"/>
              </a:rPr>
              <a:t>组合逻辑控制器原理</a:t>
            </a:r>
            <a:endParaRPr lang="zh-CN" altLang="en-US" sz="2800" b="1" dirty="0">
              <a:sym typeface="Symbol" panose="05050102010706020507" pitchFamily="18" charset="2"/>
            </a:endParaRPr>
          </a:p>
          <a:p>
            <a:pPr marL="0" lvl="0" indent="0" algn="just" eaLnBrk="1" hangingPunct="1">
              <a:spcBef>
                <a:spcPct val="50000"/>
              </a:spcBef>
              <a:buFont typeface="Symbol" panose="05050102010706020507" pitchFamily="18" charset="2"/>
              <a:buNone/>
            </a:pPr>
            <a:r>
              <a:rPr lang="en-US" altLang="zh-CN" sz="2800" b="1" dirty="0">
                <a:sym typeface="Symbol" panose="05050102010706020507" pitchFamily="18" charset="2"/>
              </a:rPr>
              <a:t>3.5  </a:t>
            </a:r>
            <a:r>
              <a:rPr lang="zh-CN" altLang="en-US" sz="2800" b="1" dirty="0">
                <a:sym typeface="Symbol" panose="05050102010706020507" pitchFamily="18" charset="2"/>
              </a:rPr>
              <a:t>微程序控制器原理</a:t>
            </a:r>
            <a:endParaRPr lang="zh-CN" altLang="en-US" sz="2800" b="1" dirty="0">
              <a:sym typeface="Symbol" panose="05050102010706020507" pitchFamily="18" charset="2"/>
            </a:endParaRPr>
          </a:p>
          <a:p>
            <a:pPr marL="0" lvl="0" indent="0" algn="just" eaLnBrk="1" hangingPunct="1">
              <a:spcBef>
                <a:spcPct val="50000"/>
              </a:spcBef>
              <a:buFont typeface="Symbol" panose="05050102010706020507" pitchFamily="18" charset="2"/>
              <a:buNone/>
            </a:pPr>
            <a:r>
              <a:rPr lang="en-US" altLang="zh-CN" sz="2800" b="1" dirty="0">
                <a:sym typeface="Symbol" panose="05050102010706020507" pitchFamily="18" charset="2"/>
              </a:rPr>
              <a:t>3.6  </a:t>
            </a:r>
            <a:r>
              <a:rPr lang="zh-CN" altLang="en-US" sz="2800" b="1" dirty="0">
                <a:sym typeface="Symbol" panose="05050102010706020507" pitchFamily="18" charset="2"/>
              </a:rPr>
              <a:t>精简指令集计算机（</a:t>
            </a:r>
            <a:r>
              <a:rPr lang="en-US" altLang="zh-CN" sz="2800" b="1" dirty="0">
                <a:sym typeface="Symbol" panose="05050102010706020507" pitchFamily="18" charset="2"/>
              </a:rPr>
              <a:t>RISC</a:t>
            </a:r>
            <a:r>
              <a:rPr lang="zh-CN" altLang="en-US" sz="2800" b="1" dirty="0">
                <a:sym typeface="Symbol" panose="05050102010706020507" pitchFamily="18" charset="2"/>
              </a:rPr>
              <a:t>）：</a:t>
            </a:r>
            <a:r>
              <a:rPr lang="en-US" altLang="zh-CN" sz="2800" b="1" dirty="0">
                <a:solidFill>
                  <a:schemeClr val="tx1"/>
                </a:solidFill>
                <a:sym typeface="Symbol" panose="05050102010706020507" pitchFamily="18" charset="2"/>
              </a:rPr>
              <a:t>MIPS</a:t>
            </a:r>
            <a:r>
              <a:rPr lang="zh-CN" altLang="en-US" sz="2800" b="1" dirty="0">
                <a:sym typeface="Symbol" panose="05050102010706020507" pitchFamily="18" charset="2"/>
              </a:rPr>
              <a:t>和</a:t>
            </a:r>
            <a:r>
              <a:rPr lang="en-US" altLang="zh-CN" sz="2800" b="1" dirty="0">
                <a:sym typeface="Symbol" panose="05050102010706020507" pitchFamily="18" charset="2"/>
              </a:rPr>
              <a:t>ARM</a:t>
            </a:r>
            <a:endParaRPr lang="en-US" altLang="zh-CN" sz="2800" b="1" dirty="0">
              <a:sym typeface="Symbol" panose="05050102010706020507" pitchFamily="18" charset="2"/>
            </a:endParaRPr>
          </a:p>
        </p:txBody>
      </p:sp>
      <p:sp>
        <p:nvSpPr>
          <p:cNvPr id="3077" name="右大括号 1"/>
          <p:cNvSpPr/>
          <p:nvPr/>
        </p:nvSpPr>
        <p:spPr>
          <a:xfrm>
            <a:off x="6588125" y="4365625"/>
            <a:ext cx="360363" cy="1439863"/>
          </a:xfrm>
          <a:prstGeom prst="rightBrace">
            <a:avLst>
              <a:gd name="adj1" fmla="val 8324"/>
              <a:gd name="adj2" fmla="val 50000"/>
            </a:avLst>
          </a:prstGeom>
          <a:noFill/>
          <a:ln w="2857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endParaRPr lang="zh-CN" altLang="en-US" sz="2000" b="1" dirty="0">
              <a:ea typeface="黑体" panose="02010609060101010101" pitchFamily="49" charset="-122"/>
            </a:endParaRPr>
          </a:p>
        </p:txBody>
      </p:sp>
      <p:sp>
        <p:nvSpPr>
          <p:cNvPr id="3078" name="TextBox 2"/>
          <p:cNvSpPr txBox="1"/>
          <p:nvPr/>
        </p:nvSpPr>
        <p:spPr>
          <a:xfrm>
            <a:off x="7151688" y="4670425"/>
            <a:ext cx="1774825" cy="830263"/>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ea typeface="黑体" panose="02010609060101010101" pitchFamily="49" charset="-122"/>
              </a:rPr>
              <a:t>基于模型机讨论</a:t>
            </a:r>
            <a:endParaRPr lang="zh-CN" altLang="en-US" sz="2400" b="1" dirty="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756"/>
                                        </p:tgtEl>
                                        <p:attrNameLst>
                                          <p:attrName>style.visibility</p:attrName>
                                        </p:attrNameLst>
                                      </p:cBhvr>
                                      <p:to>
                                        <p:strVal val="visible"/>
                                      </p:to>
                                    </p:set>
                                    <p:animEffect transition="in" filter="blinds(horizontal)">
                                      <p:cBhvr>
                                        <p:cTn id="7" dur="500"/>
                                        <p:tgtEl>
                                          <p:spTgt spid="7475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4757"/>
                                        </p:tgtEl>
                                        <p:attrNameLst>
                                          <p:attrName>style.visibility</p:attrName>
                                        </p:attrNameLst>
                                      </p:cBhvr>
                                      <p:to>
                                        <p:strVal val="visible"/>
                                      </p:to>
                                    </p:set>
                                    <p:animEffect transition="in" filter="blinds(horizontal)">
                                      <p:cBhvr>
                                        <p:cTn id="12" dur="500"/>
                                        <p:tgtEl>
                                          <p:spTgt spid="74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 grpId="0"/>
      <p:bldP spid="7475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5" name="Text Box 5"/>
          <p:cNvSpPr txBox="1"/>
          <p:nvPr/>
        </p:nvSpPr>
        <p:spPr>
          <a:xfrm>
            <a:off x="0" y="0"/>
            <a:ext cx="6516688" cy="519113"/>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latin typeface="黑体" panose="02010609060101010101" pitchFamily="49" charset="-122"/>
                <a:ea typeface="黑体" panose="02010609060101010101" pitchFamily="49" charset="-122"/>
              </a:rPr>
              <a:t>3</a:t>
            </a:r>
            <a:r>
              <a:rPr lang="zh-CN" altLang="en-US" sz="2800" b="1" dirty="0">
                <a:latin typeface="黑体" panose="02010609060101010101" pitchFamily="49" charset="-122"/>
                <a:ea typeface="黑体" panose="02010609060101010101" pitchFamily="49" charset="-122"/>
              </a:rPr>
              <a:t>．并行进位（先行进位、同时进位）</a:t>
            </a:r>
            <a:endParaRPr lang="zh-CN" altLang="en-US" sz="2800" b="1" dirty="0">
              <a:latin typeface="黑体" panose="02010609060101010101" pitchFamily="49" charset="-122"/>
              <a:ea typeface="黑体" panose="02010609060101010101" pitchFamily="49" charset="-122"/>
            </a:endParaRPr>
          </a:p>
        </p:txBody>
      </p:sp>
      <p:sp>
        <p:nvSpPr>
          <p:cNvPr id="35846" name="Text Box 6"/>
          <p:cNvSpPr txBox="1"/>
          <p:nvPr/>
        </p:nvSpPr>
        <p:spPr>
          <a:xfrm>
            <a:off x="0" y="476250"/>
            <a:ext cx="9144000" cy="830263"/>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t>        </a:t>
            </a:r>
            <a:r>
              <a:rPr lang="zh-CN" altLang="en-US" sz="2400" b="1" dirty="0"/>
              <a:t>为了提高并行加法器的速度，就必须解决进位传递的问题。方法是让各级进位信号同时形成，而不是串行形成。</a:t>
            </a:r>
            <a:endParaRPr lang="zh-CN" altLang="en-US" sz="2400" b="1" dirty="0"/>
          </a:p>
        </p:txBody>
      </p:sp>
      <p:sp>
        <p:nvSpPr>
          <p:cNvPr id="27653" name="Rectangle 8"/>
          <p:cNvSpPr/>
          <p:nvPr/>
        </p:nvSpPr>
        <p:spPr>
          <a:xfrm>
            <a:off x="0" y="3009900"/>
            <a:ext cx="9144000" cy="0"/>
          </a:xfrm>
          <a:prstGeom prst="rect">
            <a:avLst/>
          </a:prstGeom>
          <a:noFill/>
          <a:ln w="2857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endParaRPr lang="zh-CN" altLang="en-US" sz="2000" b="1" dirty="0">
              <a:ea typeface="黑体" panose="02010609060101010101" pitchFamily="49" charset="-122"/>
            </a:endParaRPr>
          </a:p>
        </p:txBody>
      </p:sp>
      <p:graphicFrame>
        <p:nvGraphicFramePr>
          <p:cNvPr id="35847" name="Object 7"/>
          <p:cNvGraphicFramePr>
            <a:graphicFrameLocks noChangeAspect="1"/>
          </p:cNvGraphicFramePr>
          <p:nvPr/>
        </p:nvGraphicFramePr>
        <p:xfrm>
          <a:off x="477838" y="1268413"/>
          <a:ext cx="8405812" cy="2501900"/>
        </p:xfrm>
        <a:graphic>
          <a:graphicData uri="http://schemas.openxmlformats.org/presentationml/2006/ole">
            <mc:AlternateContent xmlns:mc="http://schemas.openxmlformats.org/markup-compatibility/2006">
              <mc:Choice xmlns:v="urn:schemas-microsoft-com:vml" Requires="v">
                <p:oleObj spid="_x0000_s3087" name="" r:id="rId1" imgW="3810000" imgH="939800" progId="Equation.3">
                  <p:embed/>
                </p:oleObj>
              </mc:Choice>
              <mc:Fallback>
                <p:oleObj name="" r:id="rId1" imgW="3810000" imgH="939800" progId="Equation.3">
                  <p:embed/>
                  <p:pic>
                    <p:nvPicPr>
                      <p:cNvPr id="0" name="图片 3086"/>
                      <p:cNvPicPr/>
                      <p:nvPr/>
                    </p:nvPicPr>
                    <p:blipFill>
                      <a:blip r:embed="rId2"/>
                      <a:stretch>
                        <a:fillRect/>
                      </a:stretch>
                    </p:blipFill>
                    <p:spPr>
                      <a:xfrm>
                        <a:off x="477838" y="1268413"/>
                        <a:ext cx="8405812" cy="2501900"/>
                      </a:xfrm>
                      <a:prstGeom prst="rect">
                        <a:avLst/>
                      </a:prstGeom>
                      <a:noFill/>
                      <a:ln w="38100">
                        <a:noFill/>
                        <a:miter/>
                      </a:ln>
                    </p:spPr>
                  </p:pic>
                </p:oleObj>
              </mc:Fallback>
            </mc:AlternateContent>
          </a:graphicData>
        </a:graphic>
      </p:graphicFrame>
      <p:sp>
        <p:nvSpPr>
          <p:cNvPr id="35849" name="Text Box 9"/>
          <p:cNvSpPr txBox="1"/>
          <p:nvPr/>
        </p:nvSpPr>
        <p:spPr>
          <a:xfrm>
            <a:off x="-252412" y="4051300"/>
            <a:ext cx="9144000" cy="522288"/>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latin typeface="宋体" panose="02010600030101010101" pitchFamily="2" charset="-122"/>
              </a:rPr>
              <a:t>    </a:t>
            </a:r>
            <a:r>
              <a:rPr lang="zh-CN" altLang="en-US" sz="2400" b="1" dirty="0">
                <a:latin typeface="宋体" panose="02010600030101010101" pitchFamily="2" charset="-122"/>
              </a:rPr>
              <a:t>这种同时形成各位进位的方法称为</a:t>
            </a:r>
            <a:r>
              <a:rPr lang="zh-CN" altLang="en-US" sz="2800" b="1" dirty="0">
                <a:solidFill>
                  <a:srgbClr val="C00000"/>
                </a:solidFill>
                <a:latin typeface="宋体" panose="02010600030101010101" pitchFamily="2" charset="-122"/>
              </a:rPr>
              <a:t>并行进位</a:t>
            </a:r>
            <a:r>
              <a:rPr lang="zh-CN" altLang="en-US" sz="2400" b="1" dirty="0">
                <a:latin typeface="宋体" panose="02010600030101010101" pitchFamily="2" charset="-122"/>
              </a:rPr>
              <a:t>或</a:t>
            </a:r>
            <a:r>
              <a:rPr lang="zh-CN" altLang="en-US" sz="2800" b="1" dirty="0">
                <a:solidFill>
                  <a:srgbClr val="3333FF"/>
                </a:solidFill>
                <a:latin typeface="宋体" panose="02010600030101010101" pitchFamily="2" charset="-122"/>
              </a:rPr>
              <a:t>先行进位</a:t>
            </a:r>
            <a:r>
              <a:rPr lang="zh-CN" altLang="en-US" sz="2400" b="1" dirty="0">
                <a:latin typeface="宋体" panose="02010600030101010101" pitchFamily="2" charset="-122"/>
              </a:rPr>
              <a:t>。</a:t>
            </a:r>
            <a:r>
              <a:rPr lang="zh-CN" altLang="en-US" sz="2000" b="1" dirty="0">
                <a:ea typeface="黑体" panose="02010609060101010101" pitchFamily="49" charset="-122"/>
              </a:rPr>
              <a:t> </a:t>
            </a:r>
            <a:endParaRPr lang="zh-CN" altLang="en-US" sz="2000" b="1" dirty="0">
              <a:ea typeface="黑体" panose="02010609060101010101" pitchFamily="49" charset="-122"/>
            </a:endParaRPr>
          </a:p>
        </p:txBody>
      </p:sp>
      <p:sp>
        <p:nvSpPr>
          <p:cNvPr id="35850" name="Text Box 10"/>
          <p:cNvSpPr txBox="1"/>
          <p:nvPr/>
        </p:nvSpPr>
        <p:spPr>
          <a:xfrm>
            <a:off x="0" y="4689475"/>
            <a:ext cx="9144000" cy="892175"/>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t>       </a:t>
            </a:r>
            <a:r>
              <a:rPr lang="zh-CN" altLang="en-US" sz="2400" b="1" dirty="0"/>
              <a:t>虽然并行进位加法器的运算速度快，但这是以增加硬件逻辑线路为代价的。两种常用的</a:t>
            </a:r>
            <a:r>
              <a:rPr lang="zh-CN" altLang="en-US" sz="2800" b="1" dirty="0">
                <a:solidFill>
                  <a:srgbClr val="C00000"/>
                </a:solidFill>
              </a:rPr>
              <a:t>分组进位</a:t>
            </a:r>
            <a:r>
              <a:rPr lang="zh-CN" altLang="en-US" sz="2400" b="1" dirty="0"/>
              <a:t>结构是：</a:t>
            </a:r>
            <a:endParaRPr lang="zh-CN" altLang="en-US" sz="2000" b="1" dirty="0">
              <a:ea typeface="黑体" panose="02010609060101010101" pitchFamily="49" charset="-122"/>
            </a:endParaRPr>
          </a:p>
        </p:txBody>
      </p:sp>
      <p:sp>
        <p:nvSpPr>
          <p:cNvPr id="35851" name="Text Box 11"/>
          <p:cNvSpPr txBox="1"/>
          <p:nvPr/>
        </p:nvSpPr>
        <p:spPr>
          <a:xfrm>
            <a:off x="1862138" y="5662613"/>
            <a:ext cx="4608512" cy="854075"/>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Font typeface="Symbol" panose="05050102010706020507" pitchFamily="18" charset="2"/>
              <a:buChar char="·"/>
            </a:pPr>
            <a:r>
              <a:rPr lang="zh-CN" altLang="en-US" sz="2000" b="1" dirty="0">
                <a:solidFill>
                  <a:srgbClr val="CB0101"/>
                </a:solidFill>
                <a:latin typeface="宋体" panose="02010600030101010101" pitchFamily="2" charset="-122"/>
              </a:rPr>
              <a:t>组内并行、组间串行</a:t>
            </a:r>
            <a:r>
              <a:rPr lang="zh-CN" altLang="en-US" sz="2000" b="1" dirty="0">
                <a:solidFill>
                  <a:schemeClr val="tx1"/>
                </a:solidFill>
                <a:latin typeface="宋体" panose="02010600030101010101" pitchFamily="2" charset="-122"/>
              </a:rPr>
              <a:t>的</a:t>
            </a:r>
            <a:r>
              <a:rPr lang="zh-CN" altLang="en-US" sz="2000" b="1" dirty="0">
                <a:solidFill>
                  <a:srgbClr val="CB0101"/>
                </a:solidFill>
                <a:latin typeface="宋体" panose="02010600030101010101" pitchFamily="2" charset="-122"/>
              </a:rPr>
              <a:t>进位链。</a:t>
            </a:r>
            <a:endParaRPr lang="zh-CN" altLang="en-US" sz="2000" b="1" dirty="0">
              <a:solidFill>
                <a:srgbClr val="CB0101"/>
              </a:solidFill>
              <a:latin typeface="宋体" panose="02010600030101010101" pitchFamily="2" charset="-122"/>
            </a:endParaRPr>
          </a:p>
          <a:p>
            <a:pPr marL="0" lvl="0" indent="0" eaLnBrk="1" hangingPunct="1">
              <a:spcBef>
                <a:spcPct val="50000"/>
              </a:spcBef>
              <a:buFont typeface="Symbol" panose="05050102010706020507" pitchFamily="18" charset="2"/>
              <a:buChar char="·"/>
            </a:pPr>
            <a:r>
              <a:rPr lang="zh-CN" altLang="en-US" sz="2000" b="1" dirty="0">
                <a:solidFill>
                  <a:srgbClr val="CB0101"/>
                </a:solidFill>
                <a:latin typeface="宋体" panose="02010600030101010101" pitchFamily="2" charset="-122"/>
              </a:rPr>
              <a:t>组内并行、组间并行</a:t>
            </a:r>
            <a:r>
              <a:rPr lang="zh-CN" altLang="en-US" sz="2000" b="1" dirty="0">
                <a:solidFill>
                  <a:schemeClr val="tx1"/>
                </a:solidFill>
                <a:latin typeface="宋体" panose="02010600030101010101" pitchFamily="2" charset="-122"/>
              </a:rPr>
              <a:t>的</a:t>
            </a:r>
            <a:r>
              <a:rPr lang="zh-CN" altLang="en-US" sz="2000" b="1" dirty="0">
                <a:solidFill>
                  <a:srgbClr val="CB0101"/>
                </a:solidFill>
                <a:latin typeface="宋体" panose="02010600030101010101" pitchFamily="2" charset="-122"/>
              </a:rPr>
              <a:t>进位链。</a:t>
            </a:r>
            <a:endParaRPr lang="zh-CN" altLang="en-US" sz="2000" b="1" dirty="0">
              <a:solidFill>
                <a:srgbClr val="CB0101"/>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845"/>
                                        </p:tgtEl>
                                        <p:attrNameLst>
                                          <p:attrName>style.visibility</p:attrName>
                                        </p:attrNameLst>
                                      </p:cBhvr>
                                      <p:to>
                                        <p:strVal val="visible"/>
                                      </p:to>
                                    </p:set>
                                    <p:animEffect transition="in" filter="blinds(horizontal)">
                                      <p:cBhvr>
                                        <p:cTn id="7" dur="500"/>
                                        <p:tgtEl>
                                          <p:spTgt spid="3584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846"/>
                                        </p:tgtEl>
                                        <p:attrNameLst>
                                          <p:attrName>style.visibility</p:attrName>
                                        </p:attrNameLst>
                                      </p:cBhvr>
                                      <p:to>
                                        <p:strVal val="visible"/>
                                      </p:to>
                                    </p:set>
                                    <p:animEffect transition="in" filter="blinds(horizontal)">
                                      <p:cBhvr>
                                        <p:cTn id="12" dur="500"/>
                                        <p:tgtEl>
                                          <p:spTgt spid="3584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35847"/>
                                        </p:tgtEl>
                                        <p:attrNameLst>
                                          <p:attrName>style.visibility</p:attrName>
                                        </p:attrNameLst>
                                      </p:cBhvr>
                                      <p:to>
                                        <p:strVal val="visible"/>
                                      </p:to>
                                    </p:set>
                                    <p:animEffect transition="in" filter="barn(inHorizontal)">
                                      <p:cBhvr>
                                        <p:cTn id="17" dur="500"/>
                                        <p:tgtEl>
                                          <p:spTgt spid="3584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5849"/>
                                        </p:tgtEl>
                                        <p:attrNameLst>
                                          <p:attrName>style.visibility</p:attrName>
                                        </p:attrNameLst>
                                      </p:cBhvr>
                                      <p:to>
                                        <p:strVal val="visible"/>
                                      </p:to>
                                    </p:set>
                                    <p:animEffect transition="in" filter="blinds(horizontal)">
                                      <p:cBhvr>
                                        <p:cTn id="22" dur="500"/>
                                        <p:tgtEl>
                                          <p:spTgt spid="3584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5850"/>
                                        </p:tgtEl>
                                        <p:attrNameLst>
                                          <p:attrName>style.visibility</p:attrName>
                                        </p:attrNameLst>
                                      </p:cBhvr>
                                      <p:to>
                                        <p:strVal val="visible"/>
                                      </p:to>
                                    </p:set>
                                    <p:animEffect transition="in" filter="blinds(horizontal)">
                                      <p:cBhvr>
                                        <p:cTn id="27" dur="500"/>
                                        <p:tgtEl>
                                          <p:spTgt spid="35850"/>
                                        </p:tgtEl>
                                      </p:cBhvr>
                                    </p:animEffect>
                                  </p:childTnLst>
                                </p:cTn>
                              </p:par>
                            </p:childTnLst>
                          </p:cTn>
                        </p:par>
                      </p:childTnLst>
                    </p:cTn>
                  </p:par>
                  <p:par>
                    <p:cTn id="28" fill="hold">
                      <p:stCondLst>
                        <p:cond delay="indefinite"/>
                      </p:stCondLst>
                      <p:childTnLst>
                        <p:par>
                          <p:cTn id="29" fill="hold">
                            <p:stCondLst>
                              <p:cond delay="0"/>
                            </p:stCondLst>
                            <p:childTnLst>
                              <p:par>
                                <p:cTn id="30" presetID="54" presetClass="entr" presetSubtype="0" accel="100000" fill="hold" grpId="0" nodeType="clickEffect">
                                  <p:stCondLst>
                                    <p:cond delay="0"/>
                                  </p:stCondLst>
                                  <p:childTnLst>
                                    <p:set>
                                      <p:cBhvr>
                                        <p:cTn id="31" dur="1" fill="hold">
                                          <p:stCondLst>
                                            <p:cond delay="0"/>
                                          </p:stCondLst>
                                        </p:cTn>
                                        <p:tgtEl>
                                          <p:spTgt spid="35851"/>
                                        </p:tgtEl>
                                        <p:attrNameLst>
                                          <p:attrName>style.visibility</p:attrName>
                                        </p:attrNameLst>
                                      </p:cBhvr>
                                      <p:to>
                                        <p:strVal val="visible"/>
                                      </p:to>
                                    </p:set>
                                    <p:anim calcmode="lin" valueType="num">
                                      <p:cBhvr>
                                        <p:cTn id="32" dur="500" fill="hold"/>
                                        <p:tgtEl>
                                          <p:spTgt spid="35851"/>
                                        </p:tgtEl>
                                        <p:attrNameLst>
                                          <p:attrName>ppt_w</p:attrName>
                                        </p:attrNameLst>
                                      </p:cBhvr>
                                      <p:tavLst>
                                        <p:tav tm="0">
                                          <p:val>
                                            <p:strVal val="#ppt_w*0.05"/>
                                          </p:val>
                                        </p:tav>
                                        <p:tav tm="100000">
                                          <p:val>
                                            <p:strVal val="#ppt_w"/>
                                          </p:val>
                                        </p:tav>
                                      </p:tavLst>
                                    </p:anim>
                                    <p:anim calcmode="lin" valueType="num">
                                      <p:cBhvr>
                                        <p:cTn id="33" dur="500" fill="hold"/>
                                        <p:tgtEl>
                                          <p:spTgt spid="35851"/>
                                        </p:tgtEl>
                                        <p:attrNameLst>
                                          <p:attrName>ppt_h</p:attrName>
                                        </p:attrNameLst>
                                      </p:cBhvr>
                                      <p:tavLst>
                                        <p:tav tm="0">
                                          <p:val>
                                            <p:strVal val="#ppt_h"/>
                                          </p:val>
                                        </p:tav>
                                        <p:tav tm="100000">
                                          <p:val>
                                            <p:strVal val="#ppt_h"/>
                                          </p:val>
                                        </p:tav>
                                      </p:tavLst>
                                    </p:anim>
                                    <p:anim calcmode="lin" valueType="num">
                                      <p:cBhvr>
                                        <p:cTn id="34" dur="500" fill="hold"/>
                                        <p:tgtEl>
                                          <p:spTgt spid="35851"/>
                                        </p:tgtEl>
                                        <p:attrNameLst>
                                          <p:attrName>ppt_x</p:attrName>
                                        </p:attrNameLst>
                                      </p:cBhvr>
                                      <p:tavLst>
                                        <p:tav tm="0">
                                          <p:val>
                                            <p:strVal val="#ppt_x-.2"/>
                                          </p:val>
                                        </p:tav>
                                        <p:tav tm="100000">
                                          <p:val>
                                            <p:strVal val="#ppt_x"/>
                                          </p:val>
                                        </p:tav>
                                      </p:tavLst>
                                    </p:anim>
                                    <p:anim calcmode="lin" valueType="num">
                                      <p:cBhvr>
                                        <p:cTn id="35" dur="500" fill="hold"/>
                                        <p:tgtEl>
                                          <p:spTgt spid="35851"/>
                                        </p:tgtEl>
                                        <p:attrNameLst>
                                          <p:attrName>ppt_y</p:attrName>
                                        </p:attrNameLst>
                                      </p:cBhvr>
                                      <p:tavLst>
                                        <p:tav tm="0">
                                          <p:val>
                                            <p:strVal val="#ppt_y"/>
                                          </p:val>
                                        </p:tav>
                                        <p:tav tm="100000">
                                          <p:val>
                                            <p:strVal val="#ppt_y"/>
                                          </p:val>
                                        </p:tav>
                                      </p:tavLst>
                                    </p:anim>
                                    <p:animEffect transition="in" filter="fade">
                                      <p:cBhvr>
                                        <p:cTn id="36" dur="500"/>
                                        <p:tgtEl>
                                          <p:spTgt spid="35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p:bldP spid="35846" grpId="0"/>
      <p:bldP spid="35849" grpId="0"/>
      <p:bldP spid="35850" grpId="0"/>
      <p:bldP spid="3585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179388" y="620713"/>
            <a:ext cx="8496300" cy="646113"/>
          </a:xfrm>
          <a:prstGeom prst="rect">
            <a:avLst/>
          </a:prstGeom>
        </p:spPr>
        <p:txBody>
          <a:bodyPr>
            <a:spAutoFit/>
          </a:bodyPr>
          <a:lstStyle/>
          <a:p>
            <a:pPr marL="0" marR="0" lvl="0" indent="0" algn="l" defTabSz="914400" rtl="0" eaLnBrk="1" fontAlgn="base" latinLnBrk="0" hangingPunct="1">
              <a:lnSpc>
                <a:spcPct val="150000"/>
              </a:lnSpc>
              <a:spcBef>
                <a:spcPct val="5000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实现上述</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逻辑表达式</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的</a:t>
            </a:r>
            <a:r>
              <a:rPr kumimoji="0" lang="zh-CN" altLang="zh-CN" sz="2400" b="1" i="0" u="none" strike="noStrike" kern="1200" cap="none" spc="0" normalizeH="0" baseline="0" noProof="0" dirty="0">
                <a:ln>
                  <a:noFill/>
                </a:ln>
                <a:solidFill>
                  <a:srgbClr val="FF0000"/>
                </a:solidFill>
                <a:effectLst/>
                <a:uLnTx/>
                <a:uFillTx/>
                <a:latin typeface="+mn-ea"/>
                <a:ea typeface="+mn-ea"/>
                <a:cs typeface="+mn-cs"/>
              </a:rPr>
              <a:t>并行进位</a:t>
            </a:r>
            <a:r>
              <a:rPr kumimoji="0" lang="en-US" altLang="zh-CN" sz="2400" b="1" i="0" u="none" strike="noStrike" kern="1200" cap="none" spc="0" normalizeH="0" baseline="0" noProof="0" dirty="0">
                <a:ln>
                  <a:noFill/>
                </a:ln>
                <a:solidFill>
                  <a:srgbClr val="FF0000"/>
                </a:solidFill>
                <a:effectLst/>
                <a:uLnTx/>
                <a:uFillTx/>
                <a:latin typeface="+mn-ea"/>
                <a:ea typeface="+mn-ea"/>
                <a:cs typeface="+mn-cs"/>
              </a:rPr>
              <a:t>4</a:t>
            </a:r>
            <a:r>
              <a:rPr kumimoji="0" lang="zh-CN" altLang="zh-CN" sz="2400" b="1" i="0" u="none" strike="noStrike" kern="1200" cap="none" spc="0" normalizeH="0" baseline="0" noProof="0" dirty="0">
                <a:ln>
                  <a:noFill/>
                </a:ln>
                <a:solidFill>
                  <a:srgbClr val="FF0000"/>
                </a:solidFill>
                <a:effectLst/>
                <a:uLnTx/>
                <a:uFillTx/>
                <a:latin typeface="+mn-ea"/>
                <a:ea typeface="+mn-ea"/>
                <a:cs typeface="+mn-cs"/>
              </a:rPr>
              <a:t>位加法器</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逻辑，如</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下</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图所示。</a:t>
            </a:r>
            <a:endParaRPr kumimoji="0" lang="zh-CN" altLang="zh-CN" sz="2400" b="1" i="0" u="none" strike="noStrike" kern="1200" cap="none" spc="0" normalizeH="0" baseline="0" noProof="0" dirty="0">
              <a:ln>
                <a:noFill/>
              </a:ln>
              <a:solidFill>
                <a:schemeClr val="tx1"/>
              </a:solidFill>
              <a:effectLst/>
              <a:uLnTx/>
              <a:uFillTx/>
              <a:latin typeface="+mn-ea"/>
              <a:ea typeface="+mn-ea"/>
              <a:cs typeface="+mn-cs"/>
            </a:endParaRPr>
          </a:p>
        </p:txBody>
      </p:sp>
      <p:pic>
        <p:nvPicPr>
          <p:cNvPr id="28676" name="图片 5" descr="3X10"/>
          <p:cNvPicPr>
            <a:picLocks noChangeAspect="1"/>
          </p:cNvPicPr>
          <p:nvPr/>
        </p:nvPicPr>
        <p:blipFill>
          <a:blip r:embed="rId1"/>
          <a:stretch>
            <a:fillRect/>
          </a:stretch>
        </p:blipFill>
        <p:spPr>
          <a:xfrm>
            <a:off x="179388" y="1844675"/>
            <a:ext cx="8785225" cy="4248150"/>
          </a:xfrm>
          <a:prstGeom prst="rect">
            <a:avLst/>
          </a:prstGeom>
          <a:noFill/>
          <a:ln w="9525">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8" name="Text Box 4"/>
          <p:cNvSpPr txBox="1"/>
          <p:nvPr/>
        </p:nvSpPr>
        <p:spPr>
          <a:xfrm>
            <a:off x="250825" y="228600"/>
            <a:ext cx="2916238" cy="579438"/>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50000"/>
              </a:spcBef>
              <a:buNone/>
            </a:pPr>
            <a:r>
              <a:rPr lang="en-US" altLang="zh-CN" b="1" dirty="0">
                <a:latin typeface="宋体" panose="02010600030101010101" pitchFamily="2" charset="-122"/>
              </a:rPr>
              <a:t>4</a:t>
            </a:r>
            <a:r>
              <a:rPr lang="zh-CN" altLang="en-US" b="1" dirty="0">
                <a:latin typeface="宋体" panose="02010600030101010101" pitchFamily="2" charset="-122"/>
              </a:rPr>
              <a:t>．</a:t>
            </a:r>
            <a:r>
              <a:rPr lang="en-US" altLang="zh-CN" b="1" dirty="0">
                <a:latin typeface="宋体" panose="02010600030101010101" pitchFamily="2" charset="-122"/>
              </a:rPr>
              <a:t>ALU</a:t>
            </a:r>
            <a:r>
              <a:rPr lang="zh-CN" altLang="en-US" b="1" dirty="0">
                <a:latin typeface="宋体" panose="02010600030101010101" pitchFamily="2" charset="-122"/>
              </a:rPr>
              <a:t>举例</a:t>
            </a:r>
            <a:endParaRPr lang="zh-CN" altLang="en-US" b="1" dirty="0">
              <a:latin typeface="宋体" panose="02010600030101010101" pitchFamily="2" charset="-122"/>
            </a:endParaRPr>
          </a:p>
        </p:txBody>
      </p:sp>
      <p:sp>
        <p:nvSpPr>
          <p:cNvPr id="3" name="矩形 2"/>
          <p:cNvSpPr/>
          <p:nvPr/>
        </p:nvSpPr>
        <p:spPr>
          <a:xfrm>
            <a:off x="395288" y="1270000"/>
            <a:ext cx="8197850" cy="3538538"/>
          </a:xfrm>
          <a:prstGeom prst="rect">
            <a:avLst/>
          </a:prstGeom>
        </p:spPr>
        <p:txBody>
          <a:bodyPr>
            <a:spAutoFit/>
          </a:bodyPr>
          <a:lstStyle/>
          <a:p>
            <a:pPr marL="0" marR="0" lvl="0" indent="0" algn="l" defTabSz="914400" rtl="0" eaLnBrk="1" fontAlgn="base" latinLnBrk="0" hangingPunct="1">
              <a:lnSpc>
                <a:spcPct val="150000"/>
              </a:lnSpc>
              <a:spcBef>
                <a:spcPct val="5000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mn-ea"/>
                <a:ea typeface="+mn-ea"/>
                <a:cs typeface="+mn-cs"/>
              </a:rPr>
              <a:t>    ALU</a:t>
            </a:r>
            <a:r>
              <a:rPr kumimoji="0" lang="zh-CN" altLang="zh-CN" sz="2800" b="1" i="0" u="none" strike="noStrike" kern="1200" cap="none" spc="0" normalizeH="0" baseline="0" noProof="0" dirty="0">
                <a:ln>
                  <a:noFill/>
                </a:ln>
                <a:solidFill>
                  <a:schemeClr val="tx1"/>
                </a:solidFill>
                <a:effectLst/>
                <a:uLnTx/>
                <a:uFillTx/>
                <a:latin typeface="+mn-ea"/>
                <a:ea typeface="+mn-ea"/>
                <a:cs typeface="+mn-cs"/>
              </a:rPr>
              <a:t>能完成多种算术和逻辑运算。为了简化硬件结构，通常</a:t>
            </a:r>
            <a:r>
              <a:rPr kumimoji="0" lang="en-US" altLang="zh-CN" sz="2800" b="1" i="0" u="none" strike="noStrike" kern="1200" cap="none" spc="0" normalizeH="0" baseline="0" noProof="0" dirty="0">
                <a:ln>
                  <a:noFill/>
                </a:ln>
                <a:solidFill>
                  <a:schemeClr val="tx1"/>
                </a:solidFill>
                <a:effectLst/>
                <a:uLnTx/>
                <a:uFillTx/>
                <a:latin typeface="+mn-ea"/>
                <a:ea typeface="+mn-ea"/>
                <a:cs typeface="+mn-cs"/>
              </a:rPr>
              <a:t>ALU</a:t>
            </a:r>
            <a:r>
              <a:rPr kumimoji="0" lang="zh-CN" altLang="zh-CN" sz="2800" b="1" i="0" u="none" strike="noStrike" kern="1200" cap="none" spc="0" normalizeH="0" baseline="0" noProof="0" dirty="0">
                <a:ln>
                  <a:noFill/>
                </a:ln>
                <a:solidFill>
                  <a:schemeClr val="tx1"/>
                </a:solidFill>
                <a:effectLst/>
                <a:uLnTx/>
                <a:uFillTx/>
                <a:latin typeface="+mn-ea"/>
                <a:ea typeface="+mn-ea"/>
                <a:cs typeface="+mn-cs"/>
              </a:rPr>
              <a:t>是在加法器的基础上扩展其他运算功能，有的</a:t>
            </a:r>
            <a:r>
              <a:rPr kumimoji="0" lang="en-US" altLang="zh-CN" sz="2800" b="1" i="0" u="none" strike="noStrike" kern="1200" cap="none" spc="0" normalizeH="0" baseline="0" noProof="0" dirty="0">
                <a:ln>
                  <a:noFill/>
                </a:ln>
                <a:solidFill>
                  <a:schemeClr val="tx1"/>
                </a:solidFill>
                <a:effectLst/>
                <a:uLnTx/>
                <a:uFillTx/>
                <a:latin typeface="+mn-ea"/>
                <a:ea typeface="+mn-ea"/>
                <a:cs typeface="+mn-cs"/>
              </a:rPr>
              <a:t>ALU</a:t>
            </a:r>
            <a:r>
              <a:rPr kumimoji="0" lang="zh-CN" altLang="zh-CN" sz="2800" b="1" i="0" u="none" strike="noStrike" kern="1200" cap="none" spc="0" normalizeH="0" baseline="0" noProof="0" dirty="0">
                <a:ln>
                  <a:noFill/>
                </a:ln>
                <a:solidFill>
                  <a:schemeClr val="tx1"/>
                </a:solidFill>
                <a:effectLst/>
                <a:uLnTx/>
                <a:uFillTx/>
                <a:latin typeface="+mn-ea"/>
                <a:ea typeface="+mn-ea"/>
                <a:cs typeface="+mn-cs"/>
              </a:rPr>
              <a:t>还增加判断结果为</a:t>
            </a:r>
            <a:r>
              <a:rPr kumimoji="0" lang="en-US" altLang="zh-CN" sz="2800" b="1" i="0" u="none" strike="noStrike" kern="1200" cap="none" spc="0" normalizeH="0" baseline="0" noProof="0" dirty="0">
                <a:ln>
                  <a:noFill/>
                </a:ln>
                <a:solidFill>
                  <a:schemeClr val="tx1"/>
                </a:solidFill>
                <a:effectLst/>
                <a:uLnTx/>
                <a:uFillTx/>
                <a:latin typeface="+mn-ea"/>
                <a:ea typeface="+mn-ea"/>
                <a:cs typeface="+mn-cs"/>
              </a:rPr>
              <a:t>0</a:t>
            </a:r>
            <a:r>
              <a:rPr kumimoji="0" lang="zh-CN" altLang="zh-CN" sz="2800" b="1" i="0" u="none" strike="noStrike" kern="1200" cap="none" spc="0" normalizeH="0" baseline="0" noProof="0" dirty="0">
                <a:ln>
                  <a:noFill/>
                </a:ln>
                <a:solidFill>
                  <a:schemeClr val="tx1"/>
                </a:solidFill>
                <a:effectLst/>
                <a:uLnTx/>
                <a:uFillTx/>
                <a:latin typeface="+mn-ea"/>
                <a:ea typeface="+mn-ea"/>
                <a:cs typeface="+mn-cs"/>
              </a:rPr>
              <a:t>以及溢出判断等功能。</a:t>
            </a:r>
            <a:endParaRPr kumimoji="0" lang="zh-CN" altLang="zh-CN" sz="28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50000"/>
              </a:lnSpc>
              <a:spcBef>
                <a:spcPct val="5000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mn-ea"/>
                <a:ea typeface="+mn-ea"/>
                <a:cs typeface="+mn-cs"/>
              </a:rPr>
              <a:t>      </a:t>
            </a:r>
            <a:r>
              <a:rPr kumimoji="0" lang="zh-CN" altLang="zh-CN" sz="2800" b="1" i="0" u="none" strike="noStrike" kern="1200" cap="none" spc="0" normalizeH="0" baseline="0" noProof="0" dirty="0">
                <a:ln>
                  <a:noFill/>
                </a:ln>
                <a:solidFill>
                  <a:schemeClr val="tx1"/>
                </a:solidFill>
                <a:effectLst/>
                <a:uLnTx/>
                <a:uFillTx/>
                <a:latin typeface="+mn-ea"/>
                <a:ea typeface="+mn-ea"/>
                <a:cs typeface="+mn-cs"/>
              </a:rPr>
              <a:t>下面</a:t>
            </a:r>
            <a:r>
              <a:rPr kumimoji="0" lang="zh-CN" altLang="en-US" sz="2800" b="1" i="0" u="none" strike="noStrike" kern="1200" cap="none" spc="0" normalizeH="0" baseline="0" noProof="0" dirty="0">
                <a:ln>
                  <a:noFill/>
                </a:ln>
                <a:solidFill>
                  <a:schemeClr val="tx1"/>
                </a:solidFill>
                <a:effectLst/>
                <a:uLnTx/>
                <a:uFillTx/>
                <a:latin typeface="+mn-ea"/>
                <a:ea typeface="+mn-ea"/>
                <a:cs typeface="+mn-cs"/>
              </a:rPr>
              <a:t>介绍</a:t>
            </a:r>
            <a:r>
              <a:rPr kumimoji="0" lang="en-US" altLang="zh-CN" sz="2800" b="1" i="0" u="none" strike="noStrike" kern="1200" cap="none" spc="0" normalizeH="0" baseline="0" noProof="0" dirty="0">
                <a:ln>
                  <a:noFill/>
                </a:ln>
                <a:solidFill>
                  <a:srgbClr val="C00000"/>
                </a:solidFill>
                <a:effectLst/>
                <a:uLnTx/>
                <a:uFillTx/>
                <a:latin typeface="+mn-ea"/>
                <a:ea typeface="+mn-ea"/>
                <a:cs typeface="+mn-cs"/>
              </a:rPr>
              <a:t>4</a:t>
            </a:r>
            <a:r>
              <a:rPr kumimoji="0" lang="zh-CN" altLang="zh-CN" sz="2800" b="1" i="0" u="none" strike="noStrike" kern="1200" cap="none" spc="0" normalizeH="0" baseline="0" noProof="0" dirty="0">
                <a:ln>
                  <a:noFill/>
                </a:ln>
                <a:solidFill>
                  <a:srgbClr val="C00000"/>
                </a:solidFill>
                <a:effectLst/>
                <a:uLnTx/>
                <a:uFillTx/>
                <a:latin typeface="+mn-ea"/>
                <a:ea typeface="+mn-ea"/>
                <a:cs typeface="+mn-cs"/>
              </a:rPr>
              <a:t>位</a:t>
            </a:r>
            <a:r>
              <a:rPr kumimoji="0" lang="en-US" altLang="zh-CN" sz="2800" b="1" i="0" u="none" strike="noStrike" kern="1200" cap="none" spc="0" normalizeH="0" baseline="0" noProof="0" dirty="0">
                <a:ln>
                  <a:noFill/>
                </a:ln>
                <a:solidFill>
                  <a:srgbClr val="C00000"/>
                </a:solidFill>
                <a:effectLst/>
                <a:uLnTx/>
                <a:uFillTx/>
                <a:latin typeface="+mn-ea"/>
                <a:ea typeface="+mn-ea"/>
                <a:cs typeface="+mn-cs"/>
              </a:rPr>
              <a:t>ALU</a:t>
            </a:r>
            <a:r>
              <a:rPr kumimoji="0" lang="zh-CN" altLang="zh-CN" sz="2800" b="1" i="0" u="none" strike="noStrike" kern="1200" cap="none" spc="0" normalizeH="0" baseline="0" noProof="0" dirty="0">
                <a:ln>
                  <a:noFill/>
                </a:ln>
                <a:solidFill>
                  <a:srgbClr val="C00000"/>
                </a:solidFill>
                <a:effectLst/>
                <a:uLnTx/>
                <a:uFillTx/>
                <a:latin typeface="+mn-ea"/>
                <a:ea typeface="+mn-ea"/>
                <a:cs typeface="+mn-cs"/>
              </a:rPr>
              <a:t>芯片</a:t>
            </a:r>
            <a:r>
              <a:rPr kumimoji="0" lang="en-US" altLang="zh-CN" sz="2800" b="1" i="0" u="none" strike="noStrike" kern="1200" cap="none" spc="0" normalizeH="0" baseline="0" noProof="0" dirty="0">
                <a:ln>
                  <a:noFill/>
                </a:ln>
                <a:solidFill>
                  <a:srgbClr val="FF0000"/>
                </a:solidFill>
                <a:effectLst/>
                <a:uLnTx/>
                <a:uFillTx/>
                <a:latin typeface="+mn-ea"/>
                <a:ea typeface="+mn-ea"/>
                <a:cs typeface="+mn-cs"/>
              </a:rPr>
              <a:t>SN74181</a:t>
            </a:r>
            <a:r>
              <a:rPr kumimoji="0" lang="zh-CN" altLang="zh-CN" sz="2800" b="1" i="0" u="none" strike="noStrike" kern="1200" cap="none" spc="0" normalizeH="0" baseline="0" noProof="0" dirty="0">
                <a:ln>
                  <a:noFill/>
                </a:ln>
                <a:solidFill>
                  <a:schemeClr val="tx1"/>
                </a:solidFill>
                <a:effectLst/>
                <a:uLnTx/>
                <a:uFillTx/>
                <a:latin typeface="+mn-ea"/>
                <a:ea typeface="+mn-ea"/>
                <a:cs typeface="+mn-cs"/>
              </a:rPr>
              <a:t>的结构。</a:t>
            </a:r>
            <a:endParaRPr kumimoji="0" lang="zh-CN" altLang="zh-CN" sz="28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animEffect transition="in" filter="blinds(horizontal)">
                                      <p:cBhvr>
                                        <p:cTn id="7" dur="500"/>
                                        <p:tgtEl>
                                          <p:spTgt spid="36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6869" name="Picture 5" descr="3X11"/>
          <p:cNvPicPr>
            <a:picLocks noChangeAspect="1"/>
          </p:cNvPicPr>
          <p:nvPr>
            <p:ph/>
          </p:nvPr>
        </p:nvPicPr>
        <p:blipFill>
          <a:blip r:embed="rId1"/>
          <a:srcRect/>
          <a:stretch>
            <a:fillRect/>
          </a:stretch>
        </p:blipFill>
        <p:spPr>
          <a:xfrm>
            <a:off x="773113" y="3548063"/>
            <a:ext cx="7416800" cy="3309937"/>
          </a:xfrm>
        </p:spPr>
      </p:pic>
      <p:sp>
        <p:nvSpPr>
          <p:cNvPr id="2" name="矩形 1"/>
          <p:cNvSpPr/>
          <p:nvPr/>
        </p:nvSpPr>
        <p:spPr>
          <a:xfrm>
            <a:off x="100013" y="30163"/>
            <a:ext cx="5060950" cy="522288"/>
          </a:xfrm>
          <a:prstGeom prst="rect">
            <a:avLst/>
          </a:prstGeom>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zh-CN" sz="28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800" b="1" i="0" u="none" strike="noStrike" kern="1200" cap="none" spc="0" normalizeH="0" baseline="0" noProof="0" dirty="0">
                <a:ln>
                  <a:noFill/>
                </a:ln>
                <a:solidFill>
                  <a:schemeClr val="tx1"/>
                </a:solidFill>
                <a:effectLst/>
                <a:uLnTx/>
                <a:uFillTx/>
                <a:latin typeface="+mn-ea"/>
                <a:ea typeface="+mn-ea"/>
                <a:cs typeface="+mn-cs"/>
              </a:rPr>
              <a:t>1</a:t>
            </a:r>
            <a:r>
              <a:rPr kumimoji="0" lang="zh-CN" altLang="zh-CN" sz="28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800" b="1" i="0" u="none" strike="noStrike" kern="1200" cap="none" spc="0" normalizeH="0" baseline="0" noProof="0" dirty="0">
                <a:ln>
                  <a:noFill/>
                </a:ln>
                <a:solidFill>
                  <a:schemeClr val="tx1"/>
                </a:solidFill>
                <a:effectLst/>
                <a:uLnTx/>
                <a:uFillTx/>
                <a:latin typeface="+mn-ea"/>
                <a:ea typeface="+mn-ea"/>
                <a:cs typeface="+mn-cs"/>
              </a:rPr>
              <a:t>SN74181 </a:t>
            </a:r>
            <a:r>
              <a:rPr kumimoji="0" lang="zh-CN" altLang="zh-CN" sz="2800" b="1" i="0" u="none" strike="noStrike" kern="1200" cap="none" spc="0" normalizeH="0" baseline="0" noProof="0" dirty="0">
                <a:ln>
                  <a:noFill/>
                </a:ln>
                <a:solidFill>
                  <a:schemeClr val="tx1"/>
                </a:solidFill>
                <a:effectLst/>
                <a:uLnTx/>
                <a:uFillTx/>
                <a:latin typeface="+mn-ea"/>
                <a:ea typeface="+mn-ea"/>
                <a:cs typeface="+mn-cs"/>
              </a:rPr>
              <a:t>外特性</a:t>
            </a:r>
            <a:r>
              <a:rPr kumimoji="0" lang="zh-CN" altLang="en-US" sz="2800" b="1" i="0" u="none" strike="noStrike" kern="1200" cap="none" spc="0" normalizeH="0" baseline="0" noProof="0" dirty="0">
                <a:ln>
                  <a:noFill/>
                </a:ln>
                <a:solidFill>
                  <a:schemeClr val="tx1"/>
                </a:solidFill>
                <a:effectLst/>
                <a:uLnTx/>
                <a:uFillTx/>
                <a:latin typeface="+mn-ea"/>
                <a:ea typeface="+mn-ea"/>
                <a:cs typeface="+mn-cs"/>
              </a:rPr>
              <a:t>：如下图</a:t>
            </a:r>
            <a:endParaRPr kumimoji="0" lang="zh-CN" altLang="zh-CN" sz="2800" b="1" i="0" u="none" strike="noStrike" kern="1200" cap="none" spc="0" normalizeH="0" baseline="0" noProof="0" dirty="0">
              <a:ln>
                <a:noFill/>
              </a:ln>
              <a:solidFill>
                <a:schemeClr val="tx1"/>
              </a:solidFill>
              <a:effectLst/>
              <a:uLnTx/>
              <a:uFillTx/>
              <a:latin typeface="+mn-ea"/>
              <a:ea typeface="+mn-ea"/>
              <a:cs typeface="+mn-cs"/>
            </a:endParaRPr>
          </a:p>
        </p:txBody>
      </p:sp>
      <p:grpSp>
        <p:nvGrpSpPr>
          <p:cNvPr id="4" name="组合 3"/>
          <p:cNvGrpSpPr/>
          <p:nvPr/>
        </p:nvGrpSpPr>
        <p:grpSpPr>
          <a:xfrm>
            <a:off x="90805" y="643255"/>
            <a:ext cx="5909310" cy="459740"/>
            <a:chOff x="143" y="1013"/>
            <a:chExt cx="9306" cy="724"/>
          </a:xfrm>
        </p:grpSpPr>
        <p:sp>
          <p:nvSpPr>
            <p:cNvPr id="29" name="矩形 28"/>
            <p:cNvSpPr/>
            <p:nvPr/>
          </p:nvSpPr>
          <p:spPr>
            <a:xfrm>
              <a:off x="143" y="1013"/>
              <a:ext cx="9307" cy="725"/>
            </a:xfrm>
            <a:prstGeom prst="rect">
              <a:avLst/>
            </a:prstGeom>
          </p:spPr>
          <p:txBody>
            <a:bodyPr wrap="none">
              <a:spAutoFit/>
            </a:bodyPr>
            <a:lstStyle/>
            <a:p>
              <a:pPr marL="342900" marR="0" lvl="0" indent="-342900" algn="l" defTabSz="914400" rtl="0" eaLnBrk="1" fontAlgn="base" latinLnBrk="0" hangingPunct="1">
                <a:lnSpc>
                  <a:spcPct val="100000"/>
                </a:lnSpc>
                <a:spcBef>
                  <a:spcPct val="50000"/>
                </a:spcBef>
                <a:spcAft>
                  <a:spcPct val="0"/>
                </a:spcAft>
                <a:buClrTx/>
                <a:buSzTx/>
                <a:buFont typeface="Arial" panose="020B0604020202020204" pitchFamily="34" charset="0"/>
                <a:buChar char="•"/>
                <a:defRPr/>
              </a:pP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A</a:t>
              </a:r>
              <a:r>
                <a:rPr kumimoji="0" lang="en-US" altLang="zh-CN" sz="2400" b="1" i="0" u="none" strike="noStrike" kern="1200" cap="none" spc="0" normalizeH="0" baseline="-25000" noProof="0" dirty="0">
                  <a:ln>
                    <a:noFill/>
                  </a:ln>
                  <a:solidFill>
                    <a:srgbClr val="C00000"/>
                  </a:solidFill>
                  <a:effectLst/>
                  <a:uLnTx/>
                  <a:uFillTx/>
                  <a:latin typeface="+mn-ea"/>
                  <a:ea typeface="+mn-ea"/>
                  <a:cs typeface="+mn-cs"/>
                </a:rPr>
                <a:t>0~</a:t>
              </a:r>
              <a:r>
                <a:rPr kumimoji="0" lang="en-US" altLang="zh-CN" sz="2400" b="1" i="0" u="none" strike="noStrike" kern="1200" cap="none" spc="0" normalizeH="0" baseline="0" noProof="0" dirty="0">
                  <a:ln>
                    <a:noFill/>
                  </a:ln>
                  <a:solidFill>
                    <a:srgbClr val="C00000"/>
                  </a:solidFill>
                  <a:effectLst/>
                  <a:uLnTx/>
                  <a:uFillTx/>
                  <a:latin typeface="+mn-ea"/>
                  <a:ea typeface="黑体" panose="02010609060101010101" pitchFamily="49" charset="-122"/>
                  <a:cs typeface="+mn-cs"/>
                </a:rPr>
                <a:t> A</a:t>
              </a:r>
              <a:r>
                <a:rPr kumimoji="0" lang="en-US" altLang="zh-CN" sz="2400" b="1" i="0" u="none" strike="noStrike" kern="1200" cap="none" spc="0" normalizeH="0" baseline="-25000" noProof="0" dirty="0">
                  <a:ln>
                    <a:noFill/>
                  </a:ln>
                  <a:solidFill>
                    <a:srgbClr val="C00000"/>
                  </a:solidFill>
                  <a:effectLst/>
                  <a:uLnTx/>
                  <a:uFillTx/>
                  <a:latin typeface="+mn-ea"/>
                  <a:ea typeface="黑体" panose="02010609060101010101" pitchFamily="49" charset="-122"/>
                  <a:cs typeface="+mn-cs"/>
                </a:rPr>
                <a:t>3 </a:t>
              </a:r>
              <a:r>
                <a:rPr kumimoji="0" lang="zh-CN" altLang="en-US" sz="2400" b="1" i="0" u="none" strike="noStrike" kern="1200" cap="none" spc="0" normalizeH="0" baseline="-25000" noProof="0" dirty="0">
                  <a:ln>
                    <a:noFill/>
                  </a:ln>
                  <a:solidFill>
                    <a:srgbClr val="C00000"/>
                  </a:solidFill>
                  <a:effectLst/>
                  <a:uLnTx/>
                  <a:uFillTx/>
                  <a:latin typeface="+mn-ea"/>
                  <a:ea typeface="黑体" panose="02010609060101010101" pitchFamily="49" charset="-122"/>
                  <a:cs typeface="+mn-cs"/>
                </a:rPr>
                <a:t>、</a:t>
              </a:r>
              <a:r>
                <a:rPr kumimoji="0" lang="en-US" altLang="zh-CN" sz="2400" b="1" i="0" u="none" strike="noStrike" kern="1200" cap="none" spc="0" normalizeH="0" baseline="0" noProof="0" dirty="0">
                  <a:ln>
                    <a:noFill/>
                  </a:ln>
                  <a:solidFill>
                    <a:srgbClr val="C00000"/>
                  </a:solidFill>
                  <a:effectLst/>
                  <a:uLnTx/>
                  <a:uFillTx/>
                  <a:latin typeface="+mn-ea"/>
                  <a:ea typeface="黑体" panose="02010609060101010101" pitchFamily="49" charset="-122"/>
                  <a:cs typeface="+mn-cs"/>
                </a:rPr>
                <a:t> B</a:t>
              </a:r>
              <a:r>
                <a:rPr kumimoji="0" lang="en-US" altLang="zh-CN" sz="2400" b="1" i="0" u="none" strike="noStrike" kern="1200" cap="none" spc="0" normalizeH="0" baseline="-25000" noProof="0" dirty="0">
                  <a:ln>
                    <a:noFill/>
                  </a:ln>
                  <a:solidFill>
                    <a:srgbClr val="C00000"/>
                  </a:solidFill>
                  <a:effectLst/>
                  <a:uLnTx/>
                  <a:uFillTx/>
                  <a:latin typeface="+mn-ea"/>
                  <a:ea typeface="黑体" panose="02010609060101010101" pitchFamily="49" charset="-122"/>
                  <a:cs typeface="+mn-cs"/>
                </a:rPr>
                <a:t>0~</a:t>
              </a:r>
              <a:r>
                <a:rPr kumimoji="0" lang="en-US" altLang="zh-CN" sz="2400" b="1" i="0" u="none" strike="noStrike" kern="1200" cap="none" spc="0" normalizeH="0" baseline="0" noProof="0" dirty="0">
                  <a:ln>
                    <a:noFill/>
                  </a:ln>
                  <a:solidFill>
                    <a:srgbClr val="C00000"/>
                  </a:solidFill>
                  <a:effectLst/>
                  <a:uLnTx/>
                  <a:uFillTx/>
                  <a:latin typeface="+mn-ea"/>
                  <a:ea typeface="黑体" panose="02010609060101010101" pitchFamily="49" charset="-122"/>
                  <a:cs typeface="+mn-cs"/>
                </a:rPr>
                <a:t> B</a:t>
              </a:r>
              <a:r>
                <a:rPr kumimoji="0" lang="en-US" altLang="zh-CN" sz="2400" b="1" i="0" u="none" strike="noStrike" kern="1200" cap="none" spc="0" normalizeH="0" baseline="-25000" noProof="0" dirty="0">
                  <a:ln>
                    <a:noFill/>
                  </a:ln>
                  <a:solidFill>
                    <a:srgbClr val="C00000"/>
                  </a:solidFill>
                  <a:effectLst/>
                  <a:uLnTx/>
                  <a:uFillTx/>
                  <a:latin typeface="+mn-ea"/>
                  <a:ea typeface="黑体" panose="02010609060101010101" pitchFamily="49" charset="-122"/>
                  <a:cs typeface="+mn-cs"/>
                </a:rPr>
                <a:t>3 </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为</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ALU</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的两个数据输入端</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p:txBody>
        </p:sp>
        <p:cxnSp>
          <p:nvCxnSpPr>
            <p:cNvPr id="30733" name="直接连接符 30"/>
            <p:cNvCxnSpPr/>
            <p:nvPr/>
          </p:nvCxnSpPr>
          <p:spPr>
            <a:xfrm>
              <a:off x="736" y="1091"/>
              <a:ext cx="340" cy="0"/>
            </a:xfrm>
            <a:prstGeom prst="line">
              <a:avLst/>
            </a:prstGeom>
            <a:ln w="28575" cap="flat" cmpd="sng">
              <a:solidFill>
                <a:srgbClr val="C00000"/>
              </a:solidFill>
              <a:prstDash val="solid"/>
              <a:headEnd type="none" w="med" len="med"/>
              <a:tailEnd type="none" w="med" len="med"/>
            </a:ln>
          </p:spPr>
        </p:cxnSp>
        <p:cxnSp>
          <p:nvCxnSpPr>
            <p:cNvPr id="30734" name="直接连接符 35"/>
            <p:cNvCxnSpPr/>
            <p:nvPr/>
          </p:nvCxnSpPr>
          <p:spPr>
            <a:xfrm>
              <a:off x="1530" y="1091"/>
              <a:ext cx="340" cy="0"/>
            </a:xfrm>
            <a:prstGeom prst="line">
              <a:avLst/>
            </a:prstGeom>
            <a:ln w="28575" cap="flat" cmpd="sng">
              <a:solidFill>
                <a:srgbClr val="C00000"/>
              </a:solidFill>
              <a:prstDash val="solid"/>
              <a:headEnd type="none" w="med" len="med"/>
              <a:tailEnd type="none" w="med" len="med"/>
            </a:ln>
          </p:spPr>
        </p:cxnSp>
        <p:cxnSp>
          <p:nvCxnSpPr>
            <p:cNvPr id="30735" name="直接连接符 37"/>
            <p:cNvCxnSpPr/>
            <p:nvPr/>
          </p:nvCxnSpPr>
          <p:spPr>
            <a:xfrm>
              <a:off x="2680" y="1091"/>
              <a:ext cx="340" cy="0"/>
            </a:xfrm>
            <a:prstGeom prst="line">
              <a:avLst/>
            </a:prstGeom>
            <a:ln w="28575" cap="flat" cmpd="sng">
              <a:solidFill>
                <a:srgbClr val="C00000"/>
              </a:solidFill>
              <a:prstDash val="solid"/>
              <a:headEnd type="none" w="med" len="med"/>
              <a:tailEnd type="none" w="med" len="med"/>
            </a:ln>
          </p:spPr>
        </p:cxnSp>
        <p:cxnSp>
          <p:nvCxnSpPr>
            <p:cNvPr id="30736" name="直接连接符 38"/>
            <p:cNvCxnSpPr/>
            <p:nvPr/>
          </p:nvCxnSpPr>
          <p:spPr>
            <a:xfrm>
              <a:off x="3473" y="1091"/>
              <a:ext cx="340" cy="0"/>
            </a:xfrm>
            <a:prstGeom prst="line">
              <a:avLst/>
            </a:prstGeom>
            <a:ln w="28575" cap="flat" cmpd="sng">
              <a:solidFill>
                <a:srgbClr val="C00000"/>
              </a:solidFill>
              <a:prstDash val="solid"/>
              <a:headEnd type="none" w="med" len="med"/>
              <a:tailEnd type="none" w="med" len="med"/>
            </a:ln>
          </p:spPr>
        </p:cxnSp>
      </p:grpSp>
      <p:sp>
        <p:nvSpPr>
          <p:cNvPr id="40" name="矩形 39"/>
          <p:cNvSpPr/>
          <p:nvPr/>
        </p:nvSpPr>
        <p:spPr>
          <a:xfrm>
            <a:off x="109855" y="1268730"/>
            <a:ext cx="3991610" cy="460375"/>
          </a:xfrm>
          <a:prstGeom prst="rect">
            <a:avLst/>
          </a:prstGeom>
        </p:spPr>
        <p:txBody>
          <a:bodyPr wrap="none">
            <a:spAutoFit/>
          </a:bodyPr>
          <a:lstStyle/>
          <a:p>
            <a:pPr marL="342900" marR="0" lvl="0" indent="-342900" algn="l" defTabSz="914400" rtl="0" eaLnBrk="1" fontAlgn="base" latinLnBrk="0" hangingPunct="1">
              <a:lnSpc>
                <a:spcPct val="100000"/>
              </a:lnSpc>
              <a:spcBef>
                <a:spcPct val="50000"/>
              </a:spcBef>
              <a:spcAft>
                <a:spcPct val="0"/>
              </a:spcAft>
              <a:buClrTx/>
              <a:buSzTx/>
              <a:buFont typeface="Arial" panose="020B0604020202020204" pitchFamily="34" charset="0"/>
              <a:buChar char="•"/>
              <a:defRPr/>
            </a:pP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F</a:t>
            </a:r>
            <a:r>
              <a:rPr kumimoji="0" lang="en-US" altLang="zh-CN" sz="2400" b="1" i="0" u="none" strike="noStrike" kern="1200" cap="none" spc="0" normalizeH="0" baseline="-25000" noProof="0" dirty="0">
                <a:ln>
                  <a:noFill/>
                </a:ln>
                <a:solidFill>
                  <a:srgbClr val="C00000"/>
                </a:solidFill>
                <a:effectLst/>
                <a:uLnTx/>
                <a:uFillTx/>
                <a:latin typeface="+mn-ea"/>
                <a:ea typeface="+mn-ea"/>
                <a:cs typeface="+mn-cs"/>
              </a:rPr>
              <a:t>0~</a:t>
            </a:r>
            <a:r>
              <a:rPr kumimoji="0" lang="en-US" altLang="zh-CN" sz="2400" b="1" i="0" u="none" strike="noStrike" kern="1200" cap="none" spc="0" normalizeH="0" baseline="0" noProof="0" dirty="0">
                <a:ln>
                  <a:noFill/>
                </a:ln>
                <a:solidFill>
                  <a:srgbClr val="C00000"/>
                </a:solidFill>
                <a:effectLst/>
                <a:uLnTx/>
                <a:uFillTx/>
                <a:latin typeface="+mn-ea"/>
                <a:ea typeface="黑体" panose="02010609060101010101" pitchFamily="49" charset="-122"/>
                <a:cs typeface="+mn-cs"/>
              </a:rPr>
              <a:t> F</a:t>
            </a:r>
            <a:r>
              <a:rPr kumimoji="0" lang="en-US" altLang="zh-CN" sz="2400" b="1" i="0" u="none" strike="noStrike" kern="1200" cap="none" spc="0" normalizeH="0" baseline="-25000" noProof="0" dirty="0">
                <a:ln>
                  <a:noFill/>
                </a:ln>
                <a:solidFill>
                  <a:srgbClr val="C00000"/>
                </a:solidFill>
                <a:effectLst/>
                <a:uLnTx/>
                <a:uFillTx/>
                <a:latin typeface="+mn-ea"/>
                <a:ea typeface="黑体" panose="02010609060101010101" pitchFamily="49" charset="-122"/>
                <a:cs typeface="+mn-cs"/>
              </a:rPr>
              <a:t>3 </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为</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ALU</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的结果输出</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端</a:t>
            </a:r>
            <a:endParaRPr kumimoji="0" lang="zh-CN" altLang="zh-CN" sz="2400" b="1" i="0" u="none" strike="noStrike" kern="1200" cap="none" spc="0" normalizeH="0" baseline="0" noProof="0" dirty="0">
              <a:ln>
                <a:noFill/>
              </a:ln>
              <a:solidFill>
                <a:schemeClr val="tx1"/>
              </a:solidFill>
              <a:effectLst/>
              <a:uLnTx/>
              <a:uFillTx/>
              <a:latin typeface="+mn-ea"/>
              <a:ea typeface="+mn-ea"/>
              <a:cs typeface="+mn-cs"/>
            </a:endParaRPr>
          </a:p>
        </p:txBody>
      </p:sp>
      <p:cxnSp>
        <p:nvCxnSpPr>
          <p:cNvPr id="30730" name="直接连接符 40"/>
          <p:cNvCxnSpPr/>
          <p:nvPr/>
        </p:nvCxnSpPr>
        <p:spPr>
          <a:xfrm>
            <a:off x="539115" y="1340485"/>
            <a:ext cx="215900" cy="0"/>
          </a:xfrm>
          <a:prstGeom prst="line">
            <a:avLst/>
          </a:prstGeom>
          <a:ln w="28575" cap="flat" cmpd="sng">
            <a:solidFill>
              <a:srgbClr val="C00000"/>
            </a:solidFill>
            <a:prstDash val="solid"/>
            <a:headEnd type="none" w="med" len="med"/>
            <a:tailEnd type="none" w="med" len="med"/>
          </a:ln>
        </p:spPr>
      </p:cxnSp>
      <p:cxnSp>
        <p:nvCxnSpPr>
          <p:cNvPr id="30731" name="直接连接符 41"/>
          <p:cNvCxnSpPr/>
          <p:nvPr/>
        </p:nvCxnSpPr>
        <p:spPr>
          <a:xfrm>
            <a:off x="1043305" y="1340485"/>
            <a:ext cx="215900" cy="0"/>
          </a:xfrm>
          <a:prstGeom prst="line">
            <a:avLst/>
          </a:prstGeom>
          <a:ln w="28575" cap="flat" cmpd="sng">
            <a:solidFill>
              <a:srgbClr val="C00000"/>
            </a:solidFill>
            <a:prstDash val="solid"/>
            <a:headEnd type="none" w="med" len="med"/>
            <a:tailEnd type="none" w="med" len="med"/>
          </a:ln>
        </p:spPr>
      </p:cxnSp>
      <p:sp>
        <p:nvSpPr>
          <p:cNvPr id="48" name="矩形 47"/>
          <p:cNvSpPr/>
          <p:nvPr/>
        </p:nvSpPr>
        <p:spPr>
          <a:xfrm>
            <a:off x="90488" y="1849438"/>
            <a:ext cx="7504113" cy="461963"/>
          </a:xfrm>
          <a:prstGeom prst="rect">
            <a:avLst/>
          </a:prstGeom>
        </p:spPr>
        <p:txBody>
          <a:bodyPr wrap="none">
            <a:spAutoFit/>
          </a:bodyPr>
          <a:lstStyle/>
          <a:p>
            <a:pPr marL="342900" marR="0" lvl="0" indent="-342900" algn="l" defTabSz="914400" rtl="0" eaLnBrk="1" fontAlgn="base" latinLnBrk="0" hangingPunct="1">
              <a:lnSpc>
                <a:spcPct val="100000"/>
              </a:lnSpc>
              <a:spcBef>
                <a:spcPct val="50000"/>
              </a:spcBef>
              <a:spcAft>
                <a:spcPct val="0"/>
              </a:spcAft>
              <a:buClrTx/>
              <a:buSzTx/>
              <a:buFont typeface="Arial" panose="020B0604020202020204" pitchFamily="34" charset="0"/>
              <a:buChar char="•"/>
              <a:defRPr/>
            </a:pPr>
            <a:r>
              <a:rPr kumimoji="0" lang="en-US" altLang="zh-CN" sz="2400" b="1" i="0" u="none" strike="noStrike" kern="1200" cap="none" spc="0" normalizeH="0" baseline="0" noProof="0" dirty="0">
                <a:ln>
                  <a:noFill/>
                </a:ln>
                <a:solidFill>
                  <a:srgbClr val="C00000"/>
                </a:solidFill>
                <a:effectLst/>
                <a:uLnTx/>
                <a:uFillTx/>
                <a:latin typeface="+mn-ea"/>
                <a:ea typeface="黑体" panose="02010609060101010101" pitchFamily="49" charset="-122"/>
                <a:cs typeface="+mn-cs"/>
              </a:rPr>
              <a:t>C</a:t>
            </a:r>
            <a:r>
              <a:rPr kumimoji="0" lang="en-US" altLang="zh-CN" sz="2400" b="1" i="0" u="none" strike="noStrike" kern="1200" cap="none" spc="0" normalizeH="0" baseline="-25000" noProof="0" dirty="0">
                <a:ln>
                  <a:noFill/>
                </a:ln>
                <a:solidFill>
                  <a:srgbClr val="C00000"/>
                </a:solidFill>
                <a:effectLst/>
                <a:uLnTx/>
                <a:uFillTx/>
                <a:latin typeface="+mn-ea"/>
                <a:ea typeface="黑体" panose="02010609060101010101" pitchFamily="49" charset="-122"/>
                <a:cs typeface="+mn-cs"/>
              </a:rPr>
              <a:t>n</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为</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ALU</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最低位进位输入</a:t>
            </a:r>
            <a:r>
              <a:rPr kumimoji="0" lang="zh-CN" altLang="en-US" sz="2400" b="1" i="0" u="none" strike="noStrike" kern="1200" cap="none" spc="0" normalizeH="0" baseline="-25000" noProof="0" dirty="0">
                <a:ln>
                  <a:noFill/>
                </a:ln>
                <a:solidFill>
                  <a:schemeClr val="tx1"/>
                </a:solidFill>
                <a:effectLst/>
                <a:uLnTx/>
                <a:uFillTx/>
                <a:latin typeface="+mn-ea"/>
                <a:ea typeface="黑体" panose="02010609060101010101" pitchFamily="49" charset="-122"/>
                <a:cs typeface="+mn-cs"/>
              </a:rPr>
              <a:t>、</a:t>
            </a:r>
            <a:r>
              <a:rPr kumimoji="0" lang="en-US" altLang="zh-CN"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 </a:t>
            </a:r>
            <a:r>
              <a:rPr kumimoji="0" lang="en-US" altLang="zh-CN" sz="2400" b="1" i="0" u="none" strike="noStrike" kern="1200" cap="none" spc="0" normalizeH="0" baseline="0" noProof="0" dirty="0">
                <a:ln>
                  <a:noFill/>
                </a:ln>
                <a:solidFill>
                  <a:srgbClr val="C00000"/>
                </a:solidFill>
                <a:effectLst/>
                <a:uLnTx/>
                <a:uFillTx/>
                <a:latin typeface="+mn-ea"/>
                <a:ea typeface="黑体" panose="02010609060101010101" pitchFamily="49" charset="-122"/>
                <a:cs typeface="+mn-cs"/>
              </a:rPr>
              <a:t>C</a:t>
            </a:r>
            <a:r>
              <a:rPr kumimoji="0" lang="en-US" altLang="zh-CN" sz="2400" b="1" i="0" u="none" strike="noStrike" kern="1200" cap="none" spc="0" normalizeH="0" baseline="-25000" noProof="0" dirty="0">
                <a:ln>
                  <a:noFill/>
                </a:ln>
                <a:solidFill>
                  <a:srgbClr val="C00000"/>
                </a:solidFill>
                <a:effectLst/>
                <a:uLnTx/>
                <a:uFillTx/>
                <a:latin typeface="+mn-ea"/>
                <a:ea typeface="黑体" panose="02010609060101010101" pitchFamily="49" charset="-122"/>
                <a:cs typeface="+mn-cs"/>
              </a:rPr>
              <a:t>n+4</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为</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ALU</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最</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高</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位进位输</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出</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p:txBody>
      </p:sp>
      <p:sp>
        <p:nvSpPr>
          <p:cNvPr id="53" name="矩形 52"/>
          <p:cNvSpPr/>
          <p:nvPr/>
        </p:nvSpPr>
        <p:spPr>
          <a:xfrm>
            <a:off x="109538" y="2355850"/>
            <a:ext cx="7631113" cy="1200150"/>
          </a:xfrm>
          <a:prstGeom prst="rect">
            <a:avLst/>
          </a:prstGeom>
        </p:spPr>
        <p:txBody>
          <a:bodyPr>
            <a:spAutoFit/>
          </a:bodyPr>
          <a:lstStyle/>
          <a:p>
            <a:pPr marL="342900" marR="0" lvl="0" indent="-342900" algn="l" defTabSz="914400" rtl="0" eaLnBrk="1" fontAlgn="base" latinLnBrk="0" hangingPunct="1">
              <a:lnSpc>
                <a:spcPct val="150000"/>
              </a:lnSpc>
              <a:spcBef>
                <a:spcPct val="50000"/>
              </a:spcBef>
              <a:spcAft>
                <a:spcPct val="0"/>
              </a:spcAft>
              <a:buClrTx/>
              <a:buSzTx/>
              <a:buFont typeface="Arial" panose="020B0604020202020204" pitchFamily="34" charset="0"/>
              <a:buChar char="•"/>
              <a:defRPr/>
            </a:pPr>
            <a:r>
              <a:rPr kumimoji="0" lang="en-US" altLang="zh-CN" sz="2400" b="1" i="0" u="none" strike="noStrike" kern="1200" cap="none" spc="0" normalizeH="0" baseline="0" noProof="0" dirty="0">
                <a:ln>
                  <a:noFill/>
                </a:ln>
                <a:solidFill>
                  <a:srgbClr val="C00000"/>
                </a:solidFill>
                <a:effectLst/>
                <a:uLnTx/>
                <a:uFillTx/>
                <a:latin typeface="+mn-ea"/>
                <a:ea typeface="黑体" panose="02010609060101010101" pitchFamily="49" charset="-122"/>
                <a:cs typeface="+mn-cs"/>
              </a:rPr>
              <a:t>M S</a:t>
            </a:r>
            <a:r>
              <a:rPr kumimoji="0" lang="en-US" altLang="zh-CN" sz="2400" b="1" i="0" u="none" strike="noStrike" kern="1200" cap="none" spc="0" normalizeH="0" baseline="-25000" noProof="0" dirty="0">
                <a:ln>
                  <a:noFill/>
                </a:ln>
                <a:solidFill>
                  <a:srgbClr val="C00000"/>
                </a:solidFill>
                <a:effectLst/>
                <a:uLnTx/>
                <a:uFillTx/>
                <a:latin typeface="+mn-ea"/>
                <a:ea typeface="黑体" panose="02010609060101010101" pitchFamily="49" charset="-122"/>
                <a:cs typeface="+mn-cs"/>
              </a:rPr>
              <a:t>0</a:t>
            </a:r>
            <a:r>
              <a:rPr kumimoji="0" lang="en-US" altLang="zh-CN" sz="2400" b="1" i="0" u="none" strike="noStrike" kern="1200" cap="none" spc="0" normalizeH="0" baseline="0" noProof="0" dirty="0">
                <a:ln>
                  <a:noFill/>
                </a:ln>
                <a:solidFill>
                  <a:srgbClr val="C00000"/>
                </a:solidFill>
                <a:effectLst/>
                <a:uLnTx/>
                <a:uFillTx/>
                <a:latin typeface="+mn-ea"/>
                <a:ea typeface="黑体" panose="02010609060101010101" pitchFamily="49" charset="-122"/>
                <a:cs typeface="+mn-cs"/>
              </a:rPr>
              <a:t>S</a:t>
            </a:r>
            <a:r>
              <a:rPr kumimoji="0" lang="en-US" altLang="zh-CN" sz="2400" b="1" i="0" u="none" strike="noStrike" kern="1200" cap="none" spc="0" normalizeH="0" baseline="-25000" noProof="0" dirty="0">
                <a:ln>
                  <a:noFill/>
                </a:ln>
                <a:solidFill>
                  <a:srgbClr val="C00000"/>
                </a:solidFill>
                <a:effectLst/>
                <a:uLnTx/>
                <a:uFillTx/>
                <a:latin typeface="+mn-ea"/>
                <a:ea typeface="黑体" panose="02010609060101010101" pitchFamily="49" charset="-122"/>
                <a:cs typeface="+mn-cs"/>
              </a:rPr>
              <a:t>1</a:t>
            </a:r>
            <a:r>
              <a:rPr kumimoji="0" lang="en-US" altLang="zh-CN" sz="2400" b="1" i="0" u="none" strike="noStrike" kern="1200" cap="none" spc="0" normalizeH="0" baseline="0" noProof="0" dirty="0">
                <a:ln>
                  <a:noFill/>
                </a:ln>
                <a:solidFill>
                  <a:srgbClr val="C00000"/>
                </a:solidFill>
                <a:effectLst/>
                <a:uLnTx/>
                <a:uFillTx/>
                <a:latin typeface="+mn-ea"/>
                <a:ea typeface="黑体" panose="02010609060101010101" pitchFamily="49" charset="-122"/>
                <a:cs typeface="+mn-cs"/>
              </a:rPr>
              <a:t>S</a:t>
            </a:r>
            <a:r>
              <a:rPr kumimoji="0" lang="en-US" altLang="zh-CN" sz="2400" b="1" i="0" u="none" strike="noStrike" kern="1200" cap="none" spc="0" normalizeH="0" baseline="-25000" noProof="0" dirty="0">
                <a:ln>
                  <a:noFill/>
                </a:ln>
                <a:solidFill>
                  <a:srgbClr val="C00000"/>
                </a:solidFill>
                <a:effectLst/>
                <a:uLnTx/>
                <a:uFillTx/>
                <a:latin typeface="+mn-ea"/>
                <a:ea typeface="黑体" panose="02010609060101010101" pitchFamily="49" charset="-122"/>
                <a:cs typeface="+mn-cs"/>
              </a:rPr>
              <a:t>2</a:t>
            </a:r>
            <a:r>
              <a:rPr kumimoji="0" lang="en-US" altLang="zh-CN" sz="2400" b="1" i="0" u="none" strike="noStrike" kern="1200" cap="none" spc="0" normalizeH="0" baseline="0" noProof="0" dirty="0">
                <a:ln>
                  <a:noFill/>
                </a:ln>
                <a:solidFill>
                  <a:srgbClr val="C00000"/>
                </a:solidFill>
                <a:effectLst/>
                <a:uLnTx/>
                <a:uFillTx/>
                <a:latin typeface="+mn-ea"/>
                <a:ea typeface="黑体" panose="02010609060101010101" pitchFamily="49" charset="-122"/>
                <a:cs typeface="+mn-cs"/>
              </a:rPr>
              <a:t>S</a:t>
            </a:r>
            <a:r>
              <a:rPr kumimoji="0" lang="en-US" altLang="zh-CN" sz="2400" b="1" i="0" u="none" strike="noStrike" kern="1200" cap="none" spc="0" normalizeH="0" baseline="-25000" noProof="0" dirty="0">
                <a:ln>
                  <a:noFill/>
                </a:ln>
                <a:solidFill>
                  <a:srgbClr val="C00000"/>
                </a:solidFill>
                <a:effectLst/>
                <a:uLnTx/>
                <a:uFillTx/>
                <a:latin typeface="+mn-ea"/>
                <a:ea typeface="黑体" panose="02010609060101010101" pitchFamily="49" charset="-122"/>
                <a:cs typeface="+mn-cs"/>
              </a:rPr>
              <a:t>3</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为功能选择控制输入端，其不同的组合将选择</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ALU</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完成不同的运算操作</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36869"/>
                                        </p:tgtEl>
                                        <p:attrNameLst>
                                          <p:attrName>style.visibility</p:attrName>
                                        </p:attrNameLst>
                                      </p:cBhvr>
                                      <p:to>
                                        <p:strVal val="visible"/>
                                      </p:to>
                                    </p:set>
                                    <p:anim calcmode="lin" valueType="num">
                                      <p:cBhvr>
                                        <p:cTn id="7" dur="500" fill="hold"/>
                                        <p:tgtEl>
                                          <p:spTgt spid="36869"/>
                                        </p:tgtEl>
                                        <p:attrNameLst>
                                          <p:attrName>ppt_w</p:attrName>
                                        </p:attrNameLst>
                                      </p:cBhvr>
                                      <p:tavLst>
                                        <p:tav tm="0">
                                          <p:val>
                                            <p:strVal val="#ppt_w*0.05"/>
                                          </p:val>
                                        </p:tav>
                                        <p:tav tm="100000">
                                          <p:val>
                                            <p:strVal val="#ppt_w"/>
                                          </p:val>
                                        </p:tav>
                                      </p:tavLst>
                                    </p:anim>
                                    <p:anim calcmode="lin" valueType="num">
                                      <p:cBhvr>
                                        <p:cTn id="8" dur="500" fill="hold"/>
                                        <p:tgtEl>
                                          <p:spTgt spid="36869"/>
                                        </p:tgtEl>
                                        <p:attrNameLst>
                                          <p:attrName>ppt_h</p:attrName>
                                        </p:attrNameLst>
                                      </p:cBhvr>
                                      <p:tavLst>
                                        <p:tav tm="0">
                                          <p:val>
                                            <p:strVal val="#ppt_h"/>
                                          </p:val>
                                        </p:tav>
                                        <p:tav tm="100000">
                                          <p:val>
                                            <p:strVal val="#ppt_h"/>
                                          </p:val>
                                        </p:tav>
                                      </p:tavLst>
                                    </p:anim>
                                    <p:anim calcmode="lin" valueType="num">
                                      <p:cBhvr>
                                        <p:cTn id="9" dur="500" fill="hold"/>
                                        <p:tgtEl>
                                          <p:spTgt spid="36869"/>
                                        </p:tgtEl>
                                        <p:attrNameLst>
                                          <p:attrName>ppt_x</p:attrName>
                                        </p:attrNameLst>
                                      </p:cBhvr>
                                      <p:tavLst>
                                        <p:tav tm="0">
                                          <p:val>
                                            <p:strVal val="#ppt_x-.2"/>
                                          </p:val>
                                        </p:tav>
                                        <p:tav tm="100000">
                                          <p:val>
                                            <p:strVal val="#ppt_x"/>
                                          </p:val>
                                        </p:tav>
                                      </p:tavLst>
                                    </p:anim>
                                    <p:anim calcmode="lin" valueType="num">
                                      <p:cBhvr>
                                        <p:cTn id="10" dur="500" fill="hold"/>
                                        <p:tgtEl>
                                          <p:spTgt spid="36869"/>
                                        </p:tgtEl>
                                        <p:attrNameLst>
                                          <p:attrName>ppt_y</p:attrName>
                                        </p:attrNameLst>
                                      </p:cBhvr>
                                      <p:tavLst>
                                        <p:tav tm="0">
                                          <p:val>
                                            <p:strVal val="#ppt_y"/>
                                          </p:val>
                                        </p:tav>
                                        <p:tav tm="100000">
                                          <p:val>
                                            <p:strVal val="#ppt_y"/>
                                          </p:val>
                                        </p:tav>
                                      </p:tavLst>
                                    </p:anim>
                                    <p:animEffect transition="in" filter="fade">
                                      <p:cBhvr>
                                        <p:cTn id="11" dur="500"/>
                                        <p:tgtEl>
                                          <p:spTgt spid="36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6875" name="Picture 11" descr="3X12"/>
          <p:cNvPicPr>
            <a:picLocks noChangeAspect="1"/>
          </p:cNvPicPr>
          <p:nvPr/>
        </p:nvPicPr>
        <p:blipFill>
          <a:blip r:embed="rId1"/>
          <a:stretch>
            <a:fillRect/>
          </a:stretch>
        </p:blipFill>
        <p:spPr>
          <a:xfrm>
            <a:off x="4248150" y="2244725"/>
            <a:ext cx="4895850" cy="4248150"/>
          </a:xfrm>
          <a:prstGeom prst="rect">
            <a:avLst/>
          </a:prstGeom>
          <a:noFill/>
          <a:ln w="9525">
            <a:noFill/>
          </a:ln>
        </p:spPr>
      </p:pic>
      <p:sp>
        <p:nvSpPr>
          <p:cNvPr id="36876" name="Text Box 12"/>
          <p:cNvSpPr txBox="1"/>
          <p:nvPr/>
        </p:nvSpPr>
        <p:spPr>
          <a:xfrm>
            <a:off x="5759450" y="6461125"/>
            <a:ext cx="1871663" cy="396875"/>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000" b="1" dirty="0">
                <a:latin typeface="宋体" panose="02010600030101010101" pitchFamily="2" charset="-122"/>
              </a:rPr>
              <a:t>一位</a:t>
            </a:r>
            <a:r>
              <a:rPr lang="en-US" altLang="zh-CN" sz="2000" b="1" dirty="0">
                <a:latin typeface="宋体" panose="02010600030101010101" pitchFamily="2" charset="-122"/>
              </a:rPr>
              <a:t>ALU</a:t>
            </a:r>
            <a:r>
              <a:rPr lang="zh-CN" altLang="en-US" sz="2000" b="1" dirty="0">
                <a:latin typeface="宋体" panose="02010600030101010101" pitchFamily="2" charset="-122"/>
              </a:rPr>
              <a:t>单元</a:t>
            </a:r>
            <a:r>
              <a:rPr lang="zh-CN" altLang="en-US" sz="2000" b="1" dirty="0">
                <a:ea typeface="黑体" panose="02010609060101010101" pitchFamily="49" charset="-122"/>
              </a:rPr>
              <a:t> </a:t>
            </a:r>
            <a:endParaRPr lang="zh-CN" altLang="en-US" sz="2000" b="1" dirty="0">
              <a:ea typeface="黑体" panose="02010609060101010101" pitchFamily="49" charset="-122"/>
            </a:endParaRPr>
          </a:p>
        </p:txBody>
      </p:sp>
      <p:sp>
        <p:nvSpPr>
          <p:cNvPr id="3" name="矩形 2"/>
          <p:cNvSpPr/>
          <p:nvPr/>
        </p:nvSpPr>
        <p:spPr>
          <a:xfrm>
            <a:off x="323850" y="188913"/>
            <a:ext cx="3797300" cy="522288"/>
          </a:xfrm>
          <a:prstGeom prst="rect">
            <a:avLst/>
          </a:prstGeom>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zh-CN" sz="28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800" b="1" i="0" u="none" strike="noStrike" kern="1200" cap="none" spc="0" normalizeH="0" baseline="0" noProof="0" dirty="0">
                <a:ln>
                  <a:noFill/>
                </a:ln>
                <a:solidFill>
                  <a:schemeClr val="tx1"/>
                </a:solidFill>
                <a:effectLst/>
                <a:uLnTx/>
                <a:uFillTx/>
                <a:latin typeface="+mn-ea"/>
                <a:ea typeface="+mn-ea"/>
                <a:cs typeface="+mn-cs"/>
              </a:rPr>
              <a:t>2</a:t>
            </a:r>
            <a:r>
              <a:rPr kumimoji="0" lang="zh-CN" altLang="zh-CN" sz="28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800" b="1" i="0" u="none" strike="noStrike" kern="1200" cap="none" spc="0" normalizeH="0" baseline="0" noProof="0" dirty="0">
                <a:ln>
                  <a:noFill/>
                </a:ln>
                <a:solidFill>
                  <a:schemeClr val="tx1"/>
                </a:solidFill>
                <a:effectLst/>
                <a:uLnTx/>
                <a:uFillTx/>
                <a:latin typeface="+mn-ea"/>
                <a:ea typeface="+mn-ea"/>
                <a:cs typeface="+mn-cs"/>
              </a:rPr>
              <a:t>SN74181</a:t>
            </a:r>
            <a:r>
              <a:rPr kumimoji="0" lang="zh-CN" altLang="zh-CN" sz="2800" b="1" i="0" u="none" strike="noStrike" kern="1200" cap="none" spc="0" normalizeH="0" baseline="0" noProof="0" dirty="0">
                <a:ln>
                  <a:noFill/>
                </a:ln>
                <a:solidFill>
                  <a:schemeClr val="tx1"/>
                </a:solidFill>
                <a:effectLst/>
                <a:uLnTx/>
                <a:uFillTx/>
                <a:latin typeface="+mn-ea"/>
                <a:ea typeface="+mn-ea"/>
                <a:cs typeface="+mn-cs"/>
              </a:rPr>
              <a:t>内部结构</a:t>
            </a:r>
            <a:endParaRPr kumimoji="0" lang="zh-CN" altLang="zh-CN" sz="2800" b="1" i="0" u="none" strike="noStrike" kern="1200" cap="none" spc="0" normalizeH="0" baseline="0" noProof="0" dirty="0">
              <a:ln>
                <a:noFill/>
              </a:ln>
              <a:solidFill>
                <a:schemeClr val="tx1"/>
              </a:solidFill>
              <a:effectLst/>
              <a:uLnTx/>
              <a:uFillTx/>
              <a:latin typeface="+mn-ea"/>
              <a:ea typeface="+mn-ea"/>
              <a:cs typeface="+mn-cs"/>
            </a:endParaRPr>
          </a:p>
        </p:txBody>
      </p:sp>
      <p:sp>
        <p:nvSpPr>
          <p:cNvPr id="4" name="矩形 3"/>
          <p:cNvSpPr/>
          <p:nvPr/>
        </p:nvSpPr>
        <p:spPr>
          <a:xfrm>
            <a:off x="80963" y="738188"/>
            <a:ext cx="8883650" cy="1112838"/>
          </a:xfrm>
          <a:prstGeom prst="rect">
            <a:avLst/>
          </a:prstGeom>
        </p:spPr>
        <p:txBody>
          <a:bodyPr>
            <a:spAutoFit/>
          </a:bodyPr>
          <a:lstStyle/>
          <a:p>
            <a:pPr marL="0" marR="0" lvl="0" indent="0" algn="l" defTabSz="914400" rtl="0" eaLnBrk="1" fontAlgn="base" latinLnBrk="0" hangingPunct="1">
              <a:lnSpc>
                <a:spcPct val="150000"/>
              </a:lnSpc>
              <a:spcBef>
                <a:spcPct val="5000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右</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图是</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SN74181 ALU</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的一位基本逻辑，核心是</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两个半加器构成的全加器</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，其数据输入端为</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en-US" altLang="zh-CN" sz="2400" b="1" i="0" u="none" strike="noStrike" kern="1200" cap="none" spc="0" normalizeH="0" baseline="0" noProof="0" dirty="0">
                <a:ln>
                  <a:noFill/>
                </a:ln>
                <a:solidFill>
                  <a:srgbClr val="C00000"/>
                </a:solidFill>
                <a:effectLst/>
                <a:uLnTx/>
                <a:uFillTx/>
                <a:latin typeface="+mn-ea"/>
                <a:ea typeface="黑体" panose="02010609060101010101" pitchFamily="49" charset="-122"/>
                <a:cs typeface="+mn-cs"/>
              </a:rPr>
              <a:t>A</a:t>
            </a:r>
            <a:r>
              <a:rPr kumimoji="0" lang="en-US" altLang="zh-CN" sz="2400" b="1" i="0" u="none" strike="noStrike" kern="1200" cap="none" spc="0" normalizeH="0" baseline="-25000" noProof="0" dirty="0">
                <a:ln>
                  <a:noFill/>
                </a:ln>
                <a:solidFill>
                  <a:srgbClr val="C00000"/>
                </a:solidFill>
                <a:effectLst/>
                <a:uLnTx/>
                <a:uFillTx/>
                <a:latin typeface="+mn-ea"/>
                <a:ea typeface="黑体" panose="02010609060101010101" pitchFamily="49" charset="-122"/>
                <a:cs typeface="+mn-cs"/>
              </a:rPr>
              <a:t>i </a:t>
            </a:r>
            <a:r>
              <a:rPr kumimoji="0" lang="zh-CN" altLang="en-US" sz="2400" b="1" i="0" u="none" strike="noStrike" kern="1200" cap="none" spc="0" normalizeH="0" baseline="-25000" noProof="0" dirty="0">
                <a:ln>
                  <a:noFill/>
                </a:ln>
                <a:solidFill>
                  <a:srgbClr val="C00000"/>
                </a:solidFill>
                <a:effectLst/>
                <a:uLnTx/>
                <a:uFillTx/>
                <a:latin typeface="+mn-ea"/>
                <a:ea typeface="黑体" panose="02010609060101010101" pitchFamily="49" charset="-122"/>
                <a:cs typeface="+mn-cs"/>
              </a:rPr>
              <a:t>、</a:t>
            </a:r>
            <a:r>
              <a:rPr kumimoji="0" lang="en-US" altLang="zh-CN" sz="2400" b="1" i="0" u="none" strike="noStrike" kern="1200" cap="none" spc="0" normalizeH="0" baseline="0" noProof="0" dirty="0">
                <a:ln>
                  <a:noFill/>
                </a:ln>
                <a:solidFill>
                  <a:srgbClr val="C00000"/>
                </a:solidFill>
                <a:effectLst/>
                <a:uLnTx/>
                <a:uFillTx/>
                <a:latin typeface="+mn-ea"/>
                <a:ea typeface="黑体" panose="02010609060101010101" pitchFamily="49" charset="-122"/>
                <a:cs typeface="+mn-cs"/>
              </a:rPr>
              <a:t> B</a:t>
            </a:r>
            <a:r>
              <a:rPr kumimoji="0" lang="en-US" altLang="zh-CN" sz="2400" b="1" i="0" u="none" strike="noStrike" kern="1200" cap="none" spc="0" normalizeH="0" baseline="-25000" noProof="0" dirty="0">
                <a:ln>
                  <a:noFill/>
                </a:ln>
                <a:solidFill>
                  <a:srgbClr val="C00000"/>
                </a:solidFill>
                <a:effectLst/>
                <a:uLnTx/>
                <a:uFillTx/>
                <a:latin typeface="+mn-ea"/>
                <a:ea typeface="黑体" panose="02010609060101010101" pitchFamily="49" charset="-122"/>
                <a:cs typeface="+mn-cs"/>
              </a:rPr>
              <a:t>i </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p:txBody>
      </p:sp>
      <p:cxnSp>
        <p:nvCxnSpPr>
          <p:cNvPr id="31751" name="直接连接符 5"/>
          <p:cNvCxnSpPr/>
          <p:nvPr/>
        </p:nvCxnSpPr>
        <p:spPr>
          <a:xfrm>
            <a:off x="3708400" y="1484313"/>
            <a:ext cx="142875" cy="0"/>
          </a:xfrm>
          <a:prstGeom prst="line">
            <a:avLst/>
          </a:prstGeom>
          <a:ln w="28575" cap="flat" cmpd="sng">
            <a:solidFill>
              <a:srgbClr val="C00000"/>
            </a:solidFill>
            <a:prstDash val="solid"/>
            <a:headEnd type="none" w="med" len="med"/>
            <a:tailEnd type="none" w="med" len="med"/>
          </a:ln>
        </p:spPr>
      </p:cxnSp>
      <p:cxnSp>
        <p:nvCxnSpPr>
          <p:cNvPr id="31752" name="直接连接符 12"/>
          <p:cNvCxnSpPr/>
          <p:nvPr/>
        </p:nvCxnSpPr>
        <p:spPr>
          <a:xfrm>
            <a:off x="4383088" y="1460500"/>
            <a:ext cx="144462" cy="0"/>
          </a:xfrm>
          <a:prstGeom prst="line">
            <a:avLst/>
          </a:prstGeom>
          <a:ln w="28575" cap="flat" cmpd="sng">
            <a:solidFill>
              <a:srgbClr val="C00000"/>
            </a:solidFill>
            <a:prstDash val="solid"/>
            <a:headEnd type="none" w="med" len="med"/>
            <a:tailEnd type="none" w="med" len="med"/>
          </a:ln>
        </p:spPr>
      </p:cxnSp>
      <p:sp>
        <p:nvSpPr>
          <p:cNvPr id="10" name="矩形 9"/>
          <p:cNvSpPr/>
          <p:nvPr/>
        </p:nvSpPr>
        <p:spPr>
          <a:xfrm>
            <a:off x="458788" y="2293938"/>
            <a:ext cx="3527425" cy="4068763"/>
          </a:xfrm>
          <a:prstGeom prst="rect">
            <a:avLst/>
          </a:prstGeom>
        </p:spPr>
        <p:txBody>
          <a:bodyPr>
            <a:spAutoFit/>
          </a:bodyPr>
          <a:lstStyle/>
          <a:p>
            <a:pPr marL="0" marR="0" lvl="0" indent="0" algn="l" defTabSz="914400" rtl="0" eaLnBrk="1" fontAlgn="base" latinLnBrk="0" hangingPunct="1">
              <a:lnSpc>
                <a:spcPct val="150000"/>
              </a:lnSpc>
              <a:spcBef>
                <a:spcPct val="500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选择控制端</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S</a:t>
            </a:r>
            <a:r>
              <a:rPr kumimoji="0" lang="en-US" altLang="zh-CN" sz="2400" b="1" i="0" u="none" strike="noStrike" kern="1200" cap="none" spc="0" normalizeH="0" baseline="-25000" noProof="0" dirty="0">
                <a:ln>
                  <a:noFill/>
                </a:ln>
                <a:solidFill>
                  <a:srgbClr val="C00000"/>
                </a:solidFill>
                <a:effectLst/>
                <a:uLnTx/>
                <a:uFillTx/>
                <a:latin typeface="+mn-ea"/>
                <a:ea typeface="+mn-ea"/>
                <a:cs typeface="+mn-cs"/>
              </a:rPr>
              <a:t>3</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S</a:t>
            </a:r>
            <a:r>
              <a:rPr kumimoji="0" lang="en-US" altLang="zh-CN" sz="2400" b="1" i="0" u="none" strike="noStrike" kern="1200" cap="none" spc="0" normalizeH="0" baseline="-25000" noProof="0" dirty="0">
                <a:ln>
                  <a:noFill/>
                </a:ln>
                <a:solidFill>
                  <a:srgbClr val="C00000"/>
                </a:solidFill>
                <a:effectLst/>
                <a:uLnTx/>
                <a:uFillTx/>
                <a:latin typeface="+mn-ea"/>
                <a:ea typeface="+mn-ea"/>
                <a:cs typeface="+mn-cs"/>
              </a:rPr>
              <a:t>2</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S</a:t>
            </a:r>
            <a:r>
              <a:rPr kumimoji="0" lang="en-US" altLang="zh-CN" sz="2400" b="1" i="0" u="none" strike="noStrike" kern="1200" cap="none" spc="0" normalizeH="0" baseline="-25000" noProof="0" dirty="0">
                <a:ln>
                  <a:noFill/>
                </a:ln>
                <a:solidFill>
                  <a:srgbClr val="C00000"/>
                </a:solidFill>
                <a:effectLst/>
                <a:uLnTx/>
                <a:uFillTx/>
                <a:latin typeface="+mn-ea"/>
                <a:ea typeface="+mn-ea"/>
                <a:cs typeface="+mn-cs"/>
              </a:rPr>
              <a:t>1</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S</a:t>
            </a:r>
            <a:r>
              <a:rPr kumimoji="0" lang="en-US" altLang="zh-CN" sz="2400" b="1" i="0" u="none" strike="noStrike" kern="1200" cap="none" spc="0" normalizeH="0" baseline="-25000" noProof="0" dirty="0">
                <a:ln>
                  <a:noFill/>
                </a:ln>
                <a:solidFill>
                  <a:srgbClr val="C00000"/>
                </a:solidFill>
                <a:effectLst/>
                <a:uLnTx/>
                <a:uFillTx/>
                <a:latin typeface="+mn-ea"/>
                <a:ea typeface="+mn-ea"/>
                <a:cs typeface="+mn-cs"/>
              </a:rPr>
              <a:t>0</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用来控制选择进行哪一种算术或逻辑运算。</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50000"/>
              </a:lnSpc>
              <a:spcBef>
                <a:spcPct val="500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第二级半加器的输入选择控制端</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M</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用以选择是进行算术运算还是逻辑运算。</a:t>
            </a:r>
            <a:endParaRPr kumimoji="0" lang="zh-CN" altLang="zh-CN" sz="24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6875"/>
                                        </p:tgtEl>
                                        <p:attrNameLst>
                                          <p:attrName>style.visibility</p:attrName>
                                        </p:attrNameLst>
                                      </p:cBhvr>
                                      <p:to>
                                        <p:strVal val="visible"/>
                                      </p:to>
                                    </p:set>
                                    <p:animEffect transition="in" filter="box(in)">
                                      <p:cBhvr>
                                        <p:cTn id="7" dur="500"/>
                                        <p:tgtEl>
                                          <p:spTgt spid="3687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6876"/>
                                        </p:tgtEl>
                                        <p:attrNameLst>
                                          <p:attrName>style.visibility</p:attrName>
                                        </p:attrNameLst>
                                      </p:cBhvr>
                                      <p:to>
                                        <p:strVal val="visible"/>
                                      </p:to>
                                    </p:set>
                                    <p:animEffect transition="in" filter="box(in)">
                                      <p:cBhvr>
                                        <p:cTn id="10" dur="500"/>
                                        <p:tgtEl>
                                          <p:spTgt spid="36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6875" name="Picture 11" descr="3X12"/>
          <p:cNvPicPr>
            <a:picLocks noChangeAspect="1"/>
          </p:cNvPicPr>
          <p:nvPr/>
        </p:nvPicPr>
        <p:blipFill>
          <a:blip r:embed="rId1"/>
          <a:stretch>
            <a:fillRect/>
          </a:stretch>
        </p:blipFill>
        <p:spPr>
          <a:xfrm>
            <a:off x="4248150" y="2244725"/>
            <a:ext cx="4895850" cy="4248150"/>
          </a:xfrm>
          <a:prstGeom prst="rect">
            <a:avLst/>
          </a:prstGeom>
          <a:noFill/>
          <a:ln w="9525">
            <a:noFill/>
          </a:ln>
        </p:spPr>
      </p:pic>
      <p:sp>
        <p:nvSpPr>
          <p:cNvPr id="36876" name="Text Box 12"/>
          <p:cNvSpPr txBox="1"/>
          <p:nvPr/>
        </p:nvSpPr>
        <p:spPr>
          <a:xfrm>
            <a:off x="5759450" y="6461125"/>
            <a:ext cx="1871663" cy="396875"/>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000" b="1" dirty="0">
                <a:latin typeface="宋体" panose="02010600030101010101" pitchFamily="2" charset="-122"/>
              </a:rPr>
              <a:t>一位</a:t>
            </a:r>
            <a:r>
              <a:rPr lang="en-US" altLang="zh-CN" sz="2000" b="1" dirty="0">
                <a:latin typeface="宋体" panose="02010600030101010101" pitchFamily="2" charset="-122"/>
              </a:rPr>
              <a:t>ALU</a:t>
            </a:r>
            <a:r>
              <a:rPr lang="zh-CN" altLang="en-US" sz="2000" b="1" dirty="0">
                <a:latin typeface="宋体" panose="02010600030101010101" pitchFamily="2" charset="-122"/>
              </a:rPr>
              <a:t>单元</a:t>
            </a:r>
            <a:r>
              <a:rPr lang="zh-CN" altLang="en-US" sz="2000" b="1" dirty="0">
                <a:ea typeface="黑体" panose="02010609060101010101" pitchFamily="49" charset="-122"/>
              </a:rPr>
              <a:t> </a:t>
            </a:r>
            <a:endParaRPr lang="zh-CN" altLang="en-US" sz="2000" b="1" dirty="0">
              <a:ea typeface="黑体" panose="02010609060101010101" pitchFamily="49" charset="-122"/>
            </a:endParaRPr>
          </a:p>
        </p:txBody>
      </p:sp>
      <p:sp>
        <p:nvSpPr>
          <p:cNvPr id="4" name="矩形 3"/>
          <p:cNvSpPr/>
          <p:nvPr/>
        </p:nvSpPr>
        <p:spPr>
          <a:xfrm>
            <a:off x="35560" y="99695"/>
            <a:ext cx="8883650" cy="1200150"/>
          </a:xfrm>
          <a:prstGeom prst="rect">
            <a:avLst/>
          </a:prstGeom>
        </p:spPr>
        <p:txBody>
          <a:bodyPr>
            <a:spAutoFit/>
          </a:bodyPr>
          <a:lstStyle/>
          <a:p>
            <a:pPr marL="0" marR="0" lvl="0" indent="0" algn="l" defTabSz="914400" rtl="0" eaLnBrk="1" fontAlgn="base" latinLnBrk="0" hangingPunct="1">
              <a:lnSpc>
                <a:spcPct val="150000"/>
              </a:lnSpc>
              <a:spcBef>
                <a:spcPct val="5000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下面分析一位</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ALU</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的基本逻辑是如何实现多种算术、逻辑运算功能的，可将它划分为三个部分</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1" i="0" u="none" strike="noStrike" kern="1200" cap="none" spc="0" normalizeH="0" baseline="0" noProof="0" dirty="0">
              <a:ln>
                <a:noFill/>
              </a:ln>
              <a:solidFill>
                <a:schemeClr val="tx1"/>
              </a:solidFill>
              <a:effectLst/>
              <a:uLnTx/>
              <a:uFillTx/>
              <a:latin typeface="+mn-ea"/>
              <a:ea typeface="+mn-ea"/>
              <a:cs typeface="+mn-cs"/>
            </a:endParaRPr>
          </a:p>
        </p:txBody>
      </p:sp>
      <p:sp>
        <p:nvSpPr>
          <p:cNvPr id="10" name="矩形 9"/>
          <p:cNvSpPr/>
          <p:nvPr/>
        </p:nvSpPr>
        <p:spPr>
          <a:xfrm>
            <a:off x="96838" y="1387475"/>
            <a:ext cx="6778625" cy="646113"/>
          </a:xfrm>
          <a:prstGeom prst="rect">
            <a:avLst/>
          </a:prstGeom>
        </p:spPr>
        <p:txBody>
          <a:bodyPr>
            <a:spAutoFit/>
          </a:bodyPr>
          <a:lstStyle/>
          <a:p>
            <a:pPr marL="0" marR="0" lvl="0" indent="0" algn="l" defTabSz="914400" rtl="0" eaLnBrk="1" fontAlgn="base" latinLnBrk="0" hangingPunct="1">
              <a:lnSpc>
                <a:spcPct val="150000"/>
              </a:lnSpc>
              <a:spcBef>
                <a:spcPct val="500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② 对算术运算或逻辑运算的选择控制</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与非</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门</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1" i="0" u="none" strike="noStrike" kern="1200" cap="none" spc="0" normalizeH="0" baseline="0" noProof="0" dirty="0">
              <a:ln>
                <a:noFill/>
              </a:ln>
              <a:solidFill>
                <a:schemeClr val="tx1"/>
              </a:solidFill>
              <a:effectLst/>
              <a:uLnTx/>
              <a:uFillTx/>
              <a:latin typeface="+mn-ea"/>
              <a:ea typeface="+mn-ea"/>
              <a:cs typeface="+mn-cs"/>
            </a:endParaRPr>
          </a:p>
        </p:txBody>
      </p:sp>
      <p:sp>
        <p:nvSpPr>
          <p:cNvPr id="17" name="矩形 16"/>
          <p:cNvSpPr/>
          <p:nvPr/>
        </p:nvSpPr>
        <p:spPr>
          <a:xfrm>
            <a:off x="4262438" y="815975"/>
            <a:ext cx="4751388" cy="461963"/>
          </a:xfrm>
          <a:prstGeom prst="rect">
            <a:avLst/>
          </a:prstGeom>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① 由两个半加器构成的全加器。</a:t>
            </a:r>
            <a:endParaRPr kumimoji="0" lang="zh-CN" altLang="zh-CN" sz="2400" b="1" i="0" u="none" strike="noStrike" kern="1200" cap="none" spc="0" normalizeH="0" baseline="0" noProof="0" dirty="0">
              <a:ln>
                <a:noFill/>
              </a:ln>
              <a:solidFill>
                <a:schemeClr val="tx1"/>
              </a:solidFill>
              <a:effectLst/>
              <a:uLnTx/>
              <a:uFillTx/>
              <a:latin typeface="+mn-ea"/>
              <a:ea typeface="+mn-ea"/>
              <a:cs typeface="+mn-cs"/>
            </a:endParaRPr>
          </a:p>
        </p:txBody>
      </p:sp>
      <p:sp>
        <p:nvSpPr>
          <p:cNvPr id="18" name="矩形 17"/>
          <p:cNvSpPr/>
          <p:nvPr/>
        </p:nvSpPr>
        <p:spPr>
          <a:xfrm>
            <a:off x="325438" y="1844675"/>
            <a:ext cx="3752850" cy="2308225"/>
          </a:xfrm>
          <a:prstGeom prst="rect">
            <a:avLst/>
          </a:prstGeom>
        </p:spPr>
        <p:txBody>
          <a:bodyPr>
            <a:spAutoFit/>
          </a:bodyPr>
          <a:lstStyle/>
          <a:p>
            <a:pPr marL="0" marR="0" lvl="0" indent="0" algn="l" defTabSz="914400" rtl="0" eaLnBrk="1" fontAlgn="base" latinLnBrk="0" hangingPunct="1">
              <a:lnSpc>
                <a:spcPct val="150000"/>
              </a:lnSpc>
              <a:spcBef>
                <a:spcPct val="50000"/>
              </a:spcBef>
              <a:spcAft>
                <a:spcPct val="0"/>
              </a:spcAft>
              <a:buClrTx/>
              <a:buSzTx/>
              <a:buFontTx/>
              <a:buNone/>
              <a:defRPr/>
            </a:pP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M=0</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，开门接收低位来的进位信号</a:t>
            </a:r>
            <a:r>
              <a:rPr kumimoji="0" lang="en-US" altLang="zh-CN"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C</a:t>
            </a:r>
            <a:r>
              <a:rPr kumimoji="0" lang="en-US" altLang="zh-CN" sz="2400" b="1" i="0" u="none" strike="noStrike" kern="1200" cap="none" spc="0" normalizeH="0" baseline="-25000" noProof="0" dirty="0">
                <a:ln>
                  <a:noFill/>
                </a:ln>
                <a:solidFill>
                  <a:schemeClr val="tx1"/>
                </a:solidFill>
                <a:effectLst/>
                <a:uLnTx/>
                <a:uFillTx/>
                <a:latin typeface="+mn-ea"/>
                <a:ea typeface="黑体" panose="02010609060101010101" pitchFamily="49" charset="-122"/>
                <a:cs typeface="+mn-cs"/>
              </a:rPr>
              <a:t>i-1</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执行</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算术运算</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 </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M=1</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，关门不接收</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C</a:t>
            </a:r>
            <a:r>
              <a:rPr kumimoji="0" lang="en-US" altLang="zh-CN" sz="2400" b="1" i="0" u="none" strike="noStrike" kern="1200" cap="none" spc="0" normalizeH="0" baseline="-25000" noProof="0" dirty="0">
                <a:ln>
                  <a:noFill/>
                </a:ln>
                <a:solidFill>
                  <a:schemeClr val="tx1"/>
                </a:solidFill>
                <a:effectLst/>
                <a:uLnTx/>
                <a:uFillTx/>
                <a:latin typeface="+mn-ea"/>
                <a:ea typeface="+mn-ea"/>
                <a:cs typeface="+mn-cs"/>
              </a:rPr>
              <a:t>i-1</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执行</a:t>
            </a:r>
            <a:r>
              <a:rPr kumimoji="0" lang="zh-CN" altLang="en-US" sz="2400" b="1" i="0" u="none" strike="noStrike" kern="1200" cap="none" spc="0" normalizeH="0" baseline="0" noProof="0" dirty="0">
                <a:ln>
                  <a:noFill/>
                </a:ln>
                <a:solidFill>
                  <a:srgbClr val="C00000"/>
                </a:solidFill>
                <a:effectLst/>
                <a:uLnTx/>
                <a:uFillTx/>
                <a:latin typeface="+mn-ea"/>
                <a:ea typeface="+mn-ea"/>
                <a:cs typeface="+mn-cs"/>
              </a:rPr>
              <a:t>逻辑</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运算</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1" i="0" u="none" strike="noStrike" kern="1200" cap="none" spc="0" normalizeH="0" baseline="0" noProof="0" dirty="0">
              <a:ln>
                <a:noFill/>
              </a:ln>
              <a:solidFill>
                <a:schemeClr val="tx1"/>
              </a:solidFill>
              <a:effectLst/>
              <a:uLnTx/>
              <a:uFillTx/>
              <a:latin typeface="+mn-ea"/>
              <a:ea typeface="+mn-ea"/>
              <a:cs typeface="+mn-cs"/>
            </a:endParaRPr>
          </a:p>
        </p:txBody>
      </p:sp>
      <p:sp>
        <p:nvSpPr>
          <p:cNvPr id="11" name="矩形 10"/>
          <p:cNvSpPr/>
          <p:nvPr/>
        </p:nvSpPr>
        <p:spPr>
          <a:xfrm>
            <a:off x="301625" y="3933825"/>
            <a:ext cx="3752850" cy="2308225"/>
          </a:xfrm>
          <a:prstGeom prst="rect">
            <a:avLst/>
          </a:prstGeom>
        </p:spPr>
        <p:txBody>
          <a:bodyPr>
            <a:spAutoFit/>
          </a:bodyPr>
          <a:lstStyle/>
          <a:p>
            <a:pPr marL="0" marR="0" lvl="0" indent="0" algn="l" defTabSz="914400" rtl="0" eaLnBrk="1" fontAlgn="base" latinLnBrk="0" hangingPunct="1">
              <a:lnSpc>
                <a:spcPct val="150000"/>
              </a:lnSpc>
              <a:spcBef>
                <a:spcPct val="5000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③ 由与或非门构成的输入选择逻辑</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本位</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en-US" altLang="zh-CN"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A</a:t>
            </a:r>
            <a:r>
              <a:rPr kumimoji="0" lang="en-US" altLang="zh-CN" sz="2400" b="1" i="0" u="none" strike="noStrike" kern="1200" cap="none" spc="0" normalizeH="0" baseline="-25000" noProof="0" dirty="0">
                <a:ln>
                  <a:noFill/>
                </a:ln>
                <a:solidFill>
                  <a:schemeClr val="tx1"/>
                </a:solidFill>
                <a:effectLst/>
                <a:uLnTx/>
                <a:uFillTx/>
                <a:latin typeface="+mn-ea"/>
                <a:ea typeface="黑体" panose="02010609060101010101" pitchFamily="49" charset="-122"/>
                <a:cs typeface="+mn-cs"/>
              </a:rPr>
              <a:t>i </a:t>
            </a:r>
            <a:r>
              <a:rPr kumimoji="0" lang="zh-CN" altLang="en-US" sz="2400" b="1" i="0" u="none" strike="noStrike" kern="1200" cap="none" spc="0" normalizeH="0" baseline="-25000" noProof="0" dirty="0">
                <a:ln>
                  <a:noFill/>
                </a:ln>
                <a:solidFill>
                  <a:schemeClr val="tx1"/>
                </a:solidFill>
                <a:effectLst/>
                <a:uLnTx/>
                <a:uFillTx/>
                <a:latin typeface="+mn-ea"/>
                <a:ea typeface="黑体" panose="02010609060101010101" pitchFamily="49" charset="-122"/>
                <a:cs typeface="+mn-cs"/>
              </a:rPr>
              <a:t>、</a:t>
            </a:r>
            <a:r>
              <a:rPr kumimoji="0" lang="en-US" altLang="zh-CN"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 B</a:t>
            </a:r>
            <a:r>
              <a:rPr kumimoji="0" lang="en-US" altLang="zh-CN" sz="2400" b="1" i="0" u="none" strike="noStrike" kern="1200" cap="none" spc="0" normalizeH="0" baseline="-25000" noProof="0" dirty="0">
                <a:ln>
                  <a:noFill/>
                </a:ln>
                <a:solidFill>
                  <a:schemeClr val="tx1"/>
                </a:solidFill>
                <a:effectLst/>
                <a:uLnTx/>
                <a:uFillTx/>
                <a:latin typeface="+mn-ea"/>
                <a:ea typeface="黑体" panose="02010609060101010101" pitchFamily="49" charset="-122"/>
                <a:cs typeface="+mn-cs"/>
              </a:rPr>
              <a:t>i </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4</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个控制信号</a:t>
            </a:r>
            <a:r>
              <a:rPr kumimoji="0" lang="en-US" altLang="zh-CN"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S</a:t>
            </a:r>
            <a:r>
              <a:rPr kumimoji="0" lang="en-US" altLang="zh-CN" sz="2400" b="1" i="0" u="none" strike="noStrike" kern="1200" cap="none" spc="0" normalizeH="0" baseline="-25000" noProof="0" dirty="0">
                <a:ln>
                  <a:noFill/>
                </a:ln>
                <a:solidFill>
                  <a:schemeClr val="tx1"/>
                </a:solidFill>
                <a:effectLst/>
                <a:uLnTx/>
                <a:uFillTx/>
                <a:latin typeface="+mn-ea"/>
                <a:ea typeface="黑体" panose="02010609060101010101" pitchFamily="49" charset="-122"/>
                <a:cs typeface="+mn-cs"/>
              </a:rPr>
              <a:t>3</a:t>
            </a:r>
            <a:r>
              <a:rPr kumimoji="0" lang="en-US" altLang="zh-CN"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S</a:t>
            </a:r>
            <a:r>
              <a:rPr kumimoji="0" lang="en-US" altLang="zh-CN" sz="2400" b="1" i="0" u="none" strike="noStrike" kern="1200" cap="none" spc="0" normalizeH="0" baseline="-25000" noProof="0" dirty="0">
                <a:ln>
                  <a:noFill/>
                </a:ln>
                <a:solidFill>
                  <a:schemeClr val="tx1"/>
                </a:solidFill>
                <a:effectLst/>
                <a:uLnTx/>
                <a:uFillTx/>
                <a:latin typeface="+mn-ea"/>
                <a:ea typeface="黑体" panose="02010609060101010101" pitchFamily="49" charset="-122"/>
                <a:cs typeface="+mn-cs"/>
              </a:rPr>
              <a:t>2</a:t>
            </a:r>
            <a:r>
              <a:rPr kumimoji="0" lang="en-US" altLang="zh-CN"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S</a:t>
            </a:r>
            <a:r>
              <a:rPr kumimoji="0" lang="en-US" altLang="zh-CN" sz="2400" b="1" i="0" u="none" strike="noStrike" kern="1200" cap="none" spc="0" normalizeH="0" baseline="-25000" noProof="0" dirty="0">
                <a:ln>
                  <a:noFill/>
                </a:ln>
                <a:solidFill>
                  <a:schemeClr val="tx1"/>
                </a:solidFill>
                <a:effectLst/>
                <a:uLnTx/>
                <a:uFillTx/>
                <a:latin typeface="+mn-ea"/>
                <a:ea typeface="黑体" panose="02010609060101010101" pitchFamily="49" charset="-122"/>
                <a:cs typeface="+mn-cs"/>
              </a:rPr>
              <a:t>1</a:t>
            </a:r>
            <a:r>
              <a:rPr kumimoji="0" lang="en-US" altLang="zh-CN"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S</a:t>
            </a:r>
            <a:r>
              <a:rPr kumimoji="0" lang="en-US" altLang="zh-CN" sz="2400" b="1" i="0" u="none" strike="noStrike" kern="1200" cap="none" spc="0" normalizeH="0" baseline="-25000" noProof="0" dirty="0">
                <a:ln>
                  <a:noFill/>
                </a:ln>
                <a:solidFill>
                  <a:schemeClr val="tx1"/>
                </a:solidFill>
                <a:effectLst/>
                <a:uLnTx/>
                <a:uFillTx/>
                <a:latin typeface="+mn-ea"/>
                <a:ea typeface="黑体" panose="02010609060101010101" pitchFamily="49" charset="-122"/>
                <a:cs typeface="+mn-cs"/>
              </a:rPr>
              <a:t>0</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可选择</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16</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种功能</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p:txBody>
      </p:sp>
      <p:cxnSp>
        <p:nvCxnSpPr>
          <p:cNvPr id="32778" name="直接连接符 20"/>
          <p:cNvCxnSpPr/>
          <p:nvPr/>
        </p:nvCxnSpPr>
        <p:spPr>
          <a:xfrm>
            <a:off x="3414713" y="4703763"/>
            <a:ext cx="144462" cy="0"/>
          </a:xfrm>
          <a:prstGeom prst="line">
            <a:avLst/>
          </a:prstGeom>
          <a:ln w="28575" cap="flat" cmpd="sng">
            <a:solidFill>
              <a:srgbClr val="000000"/>
            </a:solidFill>
            <a:prstDash val="solid"/>
            <a:headEnd type="none" w="med" len="med"/>
            <a:tailEnd type="none" w="med" len="med"/>
          </a:ln>
        </p:spPr>
      </p:cxnSp>
      <p:cxnSp>
        <p:nvCxnSpPr>
          <p:cNvPr id="32779" name="直接连接符 21"/>
          <p:cNvCxnSpPr/>
          <p:nvPr/>
        </p:nvCxnSpPr>
        <p:spPr>
          <a:xfrm>
            <a:off x="2700338" y="4697413"/>
            <a:ext cx="142875" cy="0"/>
          </a:xfrm>
          <a:prstGeom prst="line">
            <a:avLst/>
          </a:prstGeom>
          <a:ln w="28575" cap="flat" cmpd="sng">
            <a:solidFill>
              <a:srgbClr val="000000"/>
            </a:solidFill>
            <a:prstDash val="soli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6875"/>
                                        </p:tgtEl>
                                        <p:attrNameLst>
                                          <p:attrName>style.visibility</p:attrName>
                                        </p:attrNameLst>
                                      </p:cBhvr>
                                      <p:to>
                                        <p:strVal val="visible"/>
                                      </p:to>
                                    </p:set>
                                    <p:animEffect transition="in" filter="box(in)">
                                      <p:cBhvr>
                                        <p:cTn id="7" dur="500"/>
                                        <p:tgtEl>
                                          <p:spTgt spid="3687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6876"/>
                                        </p:tgtEl>
                                        <p:attrNameLst>
                                          <p:attrName>style.visibility</p:attrName>
                                        </p:attrNameLst>
                                      </p:cBhvr>
                                      <p:to>
                                        <p:strVal val="visible"/>
                                      </p:to>
                                    </p:set>
                                    <p:animEffect transition="in" filter="box(in)">
                                      <p:cBhvr>
                                        <p:cTn id="10" dur="500"/>
                                        <p:tgtEl>
                                          <p:spTgt spid="36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103188" y="212725"/>
            <a:ext cx="8861425" cy="647700"/>
          </a:xfrm>
          <a:prstGeom prst="rect">
            <a:avLst/>
          </a:prstGeom>
        </p:spPr>
        <p:txBody>
          <a:bodyPr>
            <a:spAutoFit/>
          </a:bodyPr>
          <a:lstStyle/>
          <a:p>
            <a:pPr marL="0" marR="0" lvl="0" indent="0" algn="l" defTabSz="914400" rtl="0" eaLnBrk="1" fontAlgn="base" latinLnBrk="0" hangingPunct="1">
              <a:lnSpc>
                <a:spcPct val="150000"/>
              </a:lnSpc>
              <a:spcBef>
                <a:spcPct val="500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ALU</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单元的输入选择逻辑着眼于构造并行进位链的需要</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1" i="0" u="none" strike="noStrike" kern="1200" cap="none" spc="0" normalizeH="0" baseline="0" noProof="0" dirty="0">
              <a:ln>
                <a:noFill/>
              </a:ln>
              <a:solidFill>
                <a:schemeClr val="tx1"/>
              </a:solidFill>
              <a:effectLst/>
              <a:uLnTx/>
              <a:uFillTx/>
              <a:latin typeface="+mn-ea"/>
              <a:ea typeface="+mn-ea"/>
              <a:cs typeface="+mn-cs"/>
            </a:endParaRPr>
          </a:p>
        </p:txBody>
      </p:sp>
      <p:sp>
        <p:nvSpPr>
          <p:cNvPr id="2" name="矩形 1"/>
          <p:cNvSpPr/>
          <p:nvPr/>
        </p:nvSpPr>
        <p:spPr>
          <a:xfrm>
            <a:off x="636588" y="827088"/>
            <a:ext cx="6678613" cy="461963"/>
          </a:xfrm>
          <a:prstGeom prst="rect">
            <a:avLst/>
          </a:prstGeom>
        </p:spPr>
        <p:txBody>
          <a:bodyPr>
            <a:spAutoFit/>
          </a:bodyPr>
          <a:lstStyle/>
          <a:p>
            <a:pPr marL="342900" marR="0" lvl="0" indent="-342900" algn="l" defTabSz="914400" rtl="0" eaLnBrk="1" fontAlgn="base" latinLnBrk="0" hangingPunct="1">
              <a:lnSpc>
                <a:spcPct val="100000"/>
              </a:lnSpc>
              <a:spcBef>
                <a:spcPct val="50000"/>
              </a:spcBef>
              <a:spcAft>
                <a:spcPct val="0"/>
              </a:spcAft>
              <a:buClrTx/>
              <a:buSzTx/>
              <a:buFont typeface="Arial" panose="020B0604020202020204" pitchFamily="34" charset="0"/>
              <a:buChar char="•"/>
              <a:defRPr/>
            </a:pP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X</a:t>
            </a:r>
            <a:r>
              <a:rPr kumimoji="0" lang="en-US" altLang="zh-CN" sz="2400" b="1" i="0" u="none" strike="noStrike" kern="1200" cap="none" spc="0" normalizeH="0" baseline="-25000" noProof="0" dirty="0">
                <a:ln>
                  <a:noFill/>
                </a:ln>
                <a:solidFill>
                  <a:srgbClr val="C00000"/>
                </a:solidFill>
                <a:effectLst/>
                <a:uLnTx/>
                <a:uFillTx/>
                <a:latin typeface="+mn-ea"/>
                <a:ea typeface="+mn-ea"/>
                <a:cs typeface="+mn-cs"/>
              </a:rPr>
              <a:t>i</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输出中包含进位传递函数</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P</a:t>
            </a:r>
            <a:r>
              <a:rPr kumimoji="0" lang="en-US" altLang="zh-CN" sz="2400" b="1" i="0" u="none" strike="noStrike" kern="1200" cap="none" spc="0" normalizeH="0" baseline="-25000" noProof="0" dirty="0">
                <a:ln>
                  <a:noFill/>
                </a:ln>
                <a:solidFill>
                  <a:schemeClr val="tx1"/>
                </a:solidFill>
                <a:effectLst/>
                <a:uLnTx/>
                <a:uFillTx/>
                <a:latin typeface="+mn-ea"/>
                <a:ea typeface="+mn-ea"/>
                <a:cs typeface="+mn-cs"/>
              </a:rPr>
              <a:t>i </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1" i="0" u="none" strike="noStrike" kern="1200" cap="none" spc="0" normalizeH="0" baseline="-25000" noProof="0" dirty="0">
                <a:ln>
                  <a:noFill/>
                </a:ln>
                <a:solidFill>
                  <a:schemeClr val="tx1"/>
                </a:solidFill>
                <a:effectLst/>
                <a:uLnTx/>
                <a:uFillTx/>
                <a:latin typeface="+mn-ea"/>
                <a:ea typeface="+mn-ea"/>
                <a:cs typeface="+mn-cs"/>
              </a:rPr>
              <a:t> </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a:t>
            </a:r>
            <a:r>
              <a:rPr kumimoji="0" lang="en-US" altLang="zh-CN" sz="2400" b="1" i="0" u="none" strike="noStrike" kern="1200" cap="none" spc="0" normalizeH="0" baseline="-25000" noProof="0" dirty="0">
                <a:ln>
                  <a:noFill/>
                </a:ln>
                <a:solidFill>
                  <a:schemeClr val="tx1"/>
                </a:solidFill>
                <a:effectLst/>
                <a:uLnTx/>
                <a:uFillTx/>
                <a:latin typeface="+mn-ea"/>
                <a:ea typeface="+mn-ea"/>
                <a:cs typeface="+mn-cs"/>
              </a:rPr>
              <a:t>i </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B</a:t>
            </a:r>
            <a:r>
              <a:rPr kumimoji="0" lang="en-US" altLang="zh-CN" sz="2400" b="1" i="0" u="none" strike="noStrike" kern="1200" cap="none" spc="0" normalizeH="0" baseline="-25000" noProof="0" dirty="0">
                <a:ln>
                  <a:noFill/>
                </a:ln>
                <a:solidFill>
                  <a:schemeClr val="tx1"/>
                </a:solidFill>
                <a:effectLst/>
                <a:uLnTx/>
                <a:uFillTx/>
                <a:latin typeface="+mn-ea"/>
                <a:ea typeface="+mn-ea"/>
                <a:cs typeface="+mn-cs"/>
              </a:rPr>
              <a:t>i </a:t>
            </a:r>
            <a:r>
              <a:rPr kumimoji="0" lang="zh-CN" altLang="en-US" sz="2400" b="1" i="0" u="none" strike="noStrike" kern="1200" cap="none" spc="0" normalizeH="0" baseline="-25000" noProof="0" dirty="0">
                <a:ln>
                  <a:noFill/>
                </a:ln>
                <a:solidFill>
                  <a:schemeClr val="tx1"/>
                </a:solidFill>
                <a:effectLst/>
                <a:uLnTx/>
                <a:uFillTx/>
                <a:latin typeface="+mn-ea"/>
                <a:ea typeface="+mn-ea"/>
                <a:cs typeface="+mn-cs"/>
              </a:rPr>
              <a:t>；</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p:txBody>
      </p:sp>
      <p:sp>
        <p:nvSpPr>
          <p:cNvPr id="3" name="矩形 2"/>
          <p:cNvSpPr/>
          <p:nvPr/>
        </p:nvSpPr>
        <p:spPr>
          <a:xfrm>
            <a:off x="652463" y="1309688"/>
            <a:ext cx="6645275" cy="646113"/>
          </a:xfrm>
          <a:prstGeom prst="rect">
            <a:avLst/>
          </a:prstGeom>
        </p:spPr>
        <p:txBody>
          <a:bodyPr>
            <a:spAutoFit/>
          </a:bodyPr>
          <a:lstStyle/>
          <a:p>
            <a:pPr marL="342900" marR="0" lvl="0" indent="-342900" algn="l" defTabSz="914400" rtl="0" eaLnBrk="1" fontAlgn="base" latinLnBrk="0" hangingPunct="1">
              <a:lnSpc>
                <a:spcPct val="150000"/>
              </a:lnSpc>
              <a:spcBef>
                <a:spcPct val="50000"/>
              </a:spcBef>
              <a:spcAft>
                <a:spcPct val="0"/>
              </a:spcAft>
              <a:buClrTx/>
              <a:buSzTx/>
              <a:buFont typeface="Arial" panose="020B0604020202020204" pitchFamily="34" charset="0"/>
              <a:buChar char="•"/>
              <a:defRPr/>
            </a:pP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Y</a:t>
            </a:r>
            <a:r>
              <a:rPr kumimoji="0" lang="en-US" altLang="zh-CN" sz="2400" b="1" i="1" u="none" strike="noStrike" kern="1200" cap="none" spc="0" normalizeH="0" baseline="-25000" noProof="0" dirty="0">
                <a:ln>
                  <a:noFill/>
                </a:ln>
                <a:solidFill>
                  <a:srgbClr val="C00000"/>
                </a:solidFill>
                <a:effectLst/>
                <a:uLnTx/>
                <a:uFillTx/>
                <a:latin typeface="+mn-ea"/>
                <a:ea typeface="+mn-ea"/>
                <a:cs typeface="+mn-cs"/>
              </a:rPr>
              <a:t>i</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输出中则包含进位产生函数</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en-US" altLang="zh-CN" sz="2400" b="1" i="0" u="none" strike="noStrike" kern="1200" cap="none" spc="0" normalizeH="0" baseline="0" noProof="0" dirty="0" err="1">
                <a:ln>
                  <a:noFill/>
                </a:ln>
                <a:solidFill>
                  <a:schemeClr val="tx1"/>
                </a:solidFill>
                <a:effectLst/>
                <a:uLnTx/>
                <a:uFillTx/>
                <a:latin typeface="+mn-ea"/>
                <a:ea typeface="+mn-ea"/>
                <a:cs typeface="+mn-cs"/>
              </a:rPr>
              <a:t>G</a:t>
            </a:r>
            <a:r>
              <a:rPr kumimoji="0" lang="en-US" altLang="zh-CN" sz="2400" b="1" i="0" u="none" strike="noStrike" kern="1200" cap="none" spc="0" normalizeH="0" baseline="-25000" noProof="0" dirty="0" err="1">
                <a:ln>
                  <a:noFill/>
                </a:ln>
                <a:solidFill>
                  <a:schemeClr val="tx1"/>
                </a:solidFill>
                <a:effectLst/>
                <a:uLnTx/>
                <a:uFillTx/>
                <a:latin typeface="+mn-ea"/>
                <a:ea typeface="+mn-ea"/>
                <a:cs typeface="+mn-cs"/>
              </a:rPr>
              <a:t>i</a:t>
            </a:r>
            <a:r>
              <a:rPr kumimoji="0" lang="en-US" altLang="zh-CN" sz="2400" b="1" i="0" u="none" strike="noStrike" kern="1200" cap="none" spc="0" normalizeH="0" baseline="-25000" noProof="0" dirty="0">
                <a:ln>
                  <a:noFill/>
                </a:ln>
                <a:solidFill>
                  <a:schemeClr val="tx1"/>
                </a:solidFill>
                <a:effectLst/>
                <a:uLnTx/>
                <a:uFillTx/>
                <a:latin typeface="+mn-ea"/>
                <a:ea typeface="+mn-ea"/>
                <a:cs typeface="+mn-cs"/>
              </a:rPr>
              <a:t> </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1" i="0" u="none" strike="noStrike" kern="1200" cap="none" spc="0" normalizeH="0" baseline="-25000" noProof="0" dirty="0">
                <a:ln>
                  <a:noFill/>
                </a:ln>
                <a:solidFill>
                  <a:schemeClr val="tx1"/>
                </a:solidFill>
                <a:effectLst/>
                <a:uLnTx/>
                <a:uFillTx/>
                <a:latin typeface="+mn-ea"/>
                <a:ea typeface="+mn-ea"/>
                <a:cs typeface="+mn-cs"/>
              </a:rPr>
              <a:t> </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a:t>
            </a:r>
            <a:r>
              <a:rPr kumimoji="0" lang="en-US" altLang="zh-CN" sz="2400" b="1" i="0" u="none" strike="noStrike" kern="1200" cap="none" spc="0" normalizeH="0" baseline="-25000" noProof="0" dirty="0">
                <a:ln>
                  <a:noFill/>
                </a:ln>
                <a:solidFill>
                  <a:schemeClr val="tx1"/>
                </a:solidFill>
                <a:effectLst/>
                <a:uLnTx/>
                <a:uFillTx/>
                <a:latin typeface="+mn-ea"/>
                <a:ea typeface="+mn-ea"/>
                <a:cs typeface="+mn-cs"/>
              </a:rPr>
              <a:t>i </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B</a:t>
            </a:r>
            <a:r>
              <a:rPr kumimoji="0" lang="en-US" altLang="zh-CN" sz="2400" b="1" i="0" u="none" strike="noStrike" kern="1200" cap="none" spc="0" normalizeH="0" baseline="-25000" noProof="0" dirty="0">
                <a:ln>
                  <a:noFill/>
                </a:ln>
                <a:solidFill>
                  <a:schemeClr val="tx1"/>
                </a:solidFill>
                <a:effectLst/>
                <a:uLnTx/>
                <a:uFillTx/>
                <a:latin typeface="+mn-ea"/>
                <a:ea typeface="+mn-ea"/>
                <a:cs typeface="+mn-cs"/>
              </a:rPr>
              <a:t>i </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1" i="0" u="none" strike="noStrike" kern="1200" cap="none" spc="0" normalizeH="0" baseline="0" noProof="0" dirty="0">
              <a:ln>
                <a:noFill/>
              </a:ln>
              <a:solidFill>
                <a:schemeClr val="tx1"/>
              </a:solidFill>
              <a:effectLst/>
              <a:uLnTx/>
              <a:uFillTx/>
              <a:latin typeface="+mn-ea"/>
              <a:ea typeface="+mn-ea"/>
              <a:cs typeface="+mn-cs"/>
            </a:endParaRPr>
          </a:p>
        </p:txBody>
      </p:sp>
      <p:sp>
        <p:nvSpPr>
          <p:cNvPr id="5" name="矩形 4"/>
          <p:cNvSpPr/>
          <p:nvPr/>
        </p:nvSpPr>
        <p:spPr>
          <a:xfrm>
            <a:off x="2074863" y="1931988"/>
            <a:ext cx="4516438" cy="461963"/>
          </a:xfrm>
          <a:prstGeom prst="rect">
            <a:avLst/>
          </a:prstGeom>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表</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3-1  ALU</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单元的输入选择逻辑</a:t>
            </a:r>
            <a:endParaRPr kumimoji="0" lang="zh-CN" altLang="zh-CN" sz="2400" b="1" i="0" u="none" strike="noStrike" kern="1200" cap="none" spc="0" normalizeH="0" baseline="0" noProof="0" dirty="0">
              <a:ln>
                <a:noFill/>
              </a:ln>
              <a:solidFill>
                <a:schemeClr val="tx1"/>
              </a:solidFill>
              <a:effectLst/>
              <a:uLnTx/>
              <a:uFillTx/>
              <a:latin typeface="+mn-ea"/>
              <a:ea typeface="+mn-ea"/>
              <a:cs typeface="+mn-cs"/>
            </a:endParaRPr>
          </a:p>
        </p:txBody>
      </p:sp>
      <p:graphicFrame>
        <p:nvGraphicFramePr>
          <p:cNvPr id="6" name="表格 5"/>
          <p:cNvGraphicFramePr>
            <a:graphicFrameLocks noGrp="1"/>
          </p:cNvGraphicFramePr>
          <p:nvPr>
            <p:custDataLst>
              <p:tags r:id="rId1"/>
            </p:custDataLst>
          </p:nvPr>
        </p:nvGraphicFramePr>
        <p:xfrm>
          <a:off x="754063" y="2579688"/>
          <a:ext cx="7559675" cy="3024188"/>
        </p:xfrm>
        <a:graphic>
          <a:graphicData uri="http://schemas.openxmlformats.org/drawingml/2006/table">
            <a:tbl>
              <a:tblPr>
                <a:tableStyleId>{5C22544A-7EE6-4342-B048-85BDC9FD1C3A}</a:tableStyleId>
              </a:tblPr>
              <a:tblGrid>
                <a:gridCol w="1884362"/>
                <a:gridCol w="1895474"/>
                <a:gridCol w="1889919"/>
                <a:gridCol w="1889919"/>
              </a:tblGrid>
              <a:tr h="604837">
                <a:tc>
                  <a:txBody>
                    <a:bodyPr/>
                    <a:lstStyle/>
                    <a:p>
                      <a:pPr algn="ctr">
                        <a:lnSpc>
                          <a:spcPts val="1300"/>
                        </a:lnSpc>
                        <a:spcAft>
                          <a:spcPts val="0"/>
                        </a:spcAft>
                      </a:pPr>
                      <a:r>
                        <a:rPr lang="en-US" sz="2400" kern="100" dirty="0">
                          <a:solidFill>
                            <a:srgbClr val="C00000"/>
                          </a:solidFill>
                          <a:effectLst/>
                        </a:rPr>
                        <a:t>S</a:t>
                      </a:r>
                      <a:r>
                        <a:rPr lang="en-US" sz="2400" kern="100" baseline="-25000" dirty="0">
                          <a:solidFill>
                            <a:srgbClr val="C00000"/>
                          </a:solidFill>
                          <a:effectLst/>
                        </a:rPr>
                        <a:t>3   </a:t>
                      </a:r>
                      <a:r>
                        <a:rPr lang="en-US" sz="2400" kern="100" dirty="0">
                          <a:solidFill>
                            <a:srgbClr val="C00000"/>
                          </a:solidFill>
                          <a:effectLst/>
                        </a:rPr>
                        <a:t>S</a:t>
                      </a:r>
                      <a:r>
                        <a:rPr lang="en-US" sz="2400" kern="100" baseline="-25000" dirty="0">
                          <a:solidFill>
                            <a:srgbClr val="C00000"/>
                          </a:solidFill>
                          <a:effectLst/>
                        </a:rPr>
                        <a:t>2</a:t>
                      </a:r>
                      <a:endParaRPr lang="en-US" sz="2400" kern="100" baseline="-25000" dirty="0">
                        <a:solidFill>
                          <a:srgbClr val="C00000"/>
                        </a:solidFill>
                        <a:effectLst/>
                        <a:latin typeface="Times New Roman" panose="02020603050405020304"/>
                        <a:ea typeface="宋体" panose="02010600030101010101" pitchFamily="2" charset="-122"/>
                      </a:endParaRPr>
                    </a:p>
                  </a:txBody>
                  <a:tcPr marL="68569" marR="68569" marT="0" marB="0" anchor="ctr">
                    <a:solidFill>
                      <a:srgbClr val="FFC000"/>
                    </a:solidFill>
                  </a:tcPr>
                </a:tc>
                <a:tc>
                  <a:txBody>
                    <a:bodyPr/>
                    <a:lstStyle/>
                    <a:p>
                      <a:pPr algn="ctr">
                        <a:lnSpc>
                          <a:spcPts val="1300"/>
                        </a:lnSpc>
                        <a:spcAft>
                          <a:spcPts val="0"/>
                        </a:spcAft>
                      </a:pPr>
                      <a:r>
                        <a:rPr lang="en-US" sz="2400" kern="100" dirty="0">
                          <a:solidFill>
                            <a:srgbClr val="C00000"/>
                          </a:solidFill>
                          <a:effectLst/>
                        </a:rPr>
                        <a:t>X</a:t>
                      </a:r>
                      <a:r>
                        <a:rPr lang="en-US" sz="2400" kern="100" baseline="-25000" dirty="0">
                          <a:solidFill>
                            <a:srgbClr val="C00000"/>
                          </a:solidFill>
                          <a:effectLst/>
                        </a:rPr>
                        <a:t>i</a:t>
                      </a:r>
                      <a:endParaRPr lang="en-US" sz="2400" kern="100" baseline="-25000" dirty="0">
                        <a:solidFill>
                          <a:srgbClr val="C00000"/>
                        </a:solidFill>
                        <a:effectLst/>
                        <a:latin typeface="Times New Roman" panose="02020603050405020304"/>
                        <a:ea typeface="宋体" panose="02010600030101010101" pitchFamily="2" charset="-122"/>
                      </a:endParaRPr>
                    </a:p>
                  </a:txBody>
                  <a:tcPr marL="68569" marR="68569" marT="0" marB="0" anchor="ctr">
                    <a:solidFill>
                      <a:srgbClr val="FFC000"/>
                    </a:solidFill>
                  </a:tcPr>
                </a:tc>
                <a:tc>
                  <a:txBody>
                    <a:bodyPr/>
                    <a:lstStyle/>
                    <a:p>
                      <a:pPr algn="ctr">
                        <a:lnSpc>
                          <a:spcPts val="1300"/>
                        </a:lnSpc>
                        <a:spcAft>
                          <a:spcPts val="0"/>
                        </a:spcAft>
                      </a:pPr>
                      <a:r>
                        <a:rPr lang="en-US" sz="2400" kern="100">
                          <a:solidFill>
                            <a:srgbClr val="C00000"/>
                          </a:solidFill>
                          <a:effectLst/>
                        </a:rPr>
                        <a:t>S</a:t>
                      </a:r>
                      <a:r>
                        <a:rPr lang="en-US" sz="2400" kern="100" baseline="-25000">
                          <a:solidFill>
                            <a:srgbClr val="C00000"/>
                          </a:solidFill>
                          <a:effectLst/>
                        </a:rPr>
                        <a:t>1   </a:t>
                      </a:r>
                      <a:r>
                        <a:rPr lang="en-US" sz="2400" kern="100">
                          <a:solidFill>
                            <a:srgbClr val="C00000"/>
                          </a:solidFill>
                          <a:effectLst/>
                        </a:rPr>
                        <a:t>S</a:t>
                      </a:r>
                      <a:r>
                        <a:rPr lang="en-US" sz="2400" kern="100" baseline="-25000">
                          <a:solidFill>
                            <a:srgbClr val="C00000"/>
                          </a:solidFill>
                          <a:effectLst/>
                        </a:rPr>
                        <a:t>0</a:t>
                      </a:r>
                      <a:endParaRPr lang="en-US" sz="2400" kern="100" baseline="-25000">
                        <a:solidFill>
                          <a:srgbClr val="C00000"/>
                        </a:solidFill>
                        <a:effectLst/>
                        <a:latin typeface="Times New Roman" panose="02020603050405020304"/>
                        <a:ea typeface="宋体" panose="02010600030101010101" pitchFamily="2" charset="-122"/>
                      </a:endParaRPr>
                    </a:p>
                  </a:txBody>
                  <a:tcPr marL="68569" marR="68569" marT="0" marB="0" anchor="ctr">
                    <a:solidFill>
                      <a:srgbClr val="FFC000"/>
                    </a:solidFill>
                  </a:tcPr>
                </a:tc>
                <a:tc>
                  <a:txBody>
                    <a:bodyPr/>
                    <a:lstStyle/>
                    <a:p>
                      <a:pPr algn="ctr">
                        <a:lnSpc>
                          <a:spcPts val="1300"/>
                        </a:lnSpc>
                        <a:spcAft>
                          <a:spcPts val="0"/>
                        </a:spcAft>
                      </a:pPr>
                      <a:r>
                        <a:rPr lang="en-US" sz="2400" kern="100">
                          <a:solidFill>
                            <a:srgbClr val="C00000"/>
                          </a:solidFill>
                          <a:effectLst/>
                        </a:rPr>
                        <a:t>Y</a:t>
                      </a:r>
                      <a:r>
                        <a:rPr lang="en-US" sz="2400" kern="100" baseline="-25000">
                          <a:solidFill>
                            <a:srgbClr val="C00000"/>
                          </a:solidFill>
                          <a:effectLst/>
                        </a:rPr>
                        <a:t>i</a:t>
                      </a:r>
                      <a:endParaRPr lang="en-US" sz="2400" kern="100" baseline="-25000">
                        <a:solidFill>
                          <a:srgbClr val="C00000"/>
                        </a:solidFill>
                        <a:effectLst/>
                        <a:latin typeface="Times New Roman" panose="02020603050405020304"/>
                        <a:ea typeface="宋体" panose="02010600030101010101" pitchFamily="2" charset="-122"/>
                      </a:endParaRPr>
                    </a:p>
                  </a:txBody>
                  <a:tcPr marL="68569" marR="68569" marT="0" marB="0" anchor="ctr">
                    <a:solidFill>
                      <a:srgbClr val="FFC000"/>
                    </a:solidFill>
                  </a:tcPr>
                </a:tc>
              </a:tr>
              <a:tr h="604837">
                <a:tc>
                  <a:txBody>
                    <a:bodyPr/>
                    <a:lstStyle/>
                    <a:p>
                      <a:pPr algn="ctr">
                        <a:lnSpc>
                          <a:spcPts val="1300"/>
                        </a:lnSpc>
                        <a:spcAft>
                          <a:spcPts val="0"/>
                        </a:spcAft>
                      </a:pPr>
                      <a:r>
                        <a:rPr lang="en-US" sz="2400" kern="100">
                          <a:effectLst/>
                        </a:rPr>
                        <a:t>0   0</a:t>
                      </a:r>
                      <a:endParaRPr lang="zh-CN" sz="2400" kern="100">
                        <a:effectLst/>
                        <a:latin typeface="Times New Roman" panose="02020603050405020304"/>
                        <a:ea typeface="宋体" panose="02010600030101010101" pitchFamily="2" charset="-122"/>
                      </a:endParaRPr>
                    </a:p>
                  </a:txBody>
                  <a:tcPr marL="68569" marR="68569" marT="0" marB="0" anchor="ctr">
                    <a:solidFill>
                      <a:schemeClr val="accent6">
                        <a:lumMod val="20000"/>
                        <a:lumOff val="80000"/>
                      </a:schemeClr>
                    </a:solidFill>
                  </a:tcPr>
                </a:tc>
                <a:tc>
                  <a:txBody>
                    <a:bodyPr/>
                    <a:lstStyle/>
                    <a:p>
                      <a:pPr algn="ctr">
                        <a:lnSpc>
                          <a:spcPts val="1300"/>
                        </a:lnSpc>
                        <a:spcAft>
                          <a:spcPts val="0"/>
                        </a:spcAft>
                      </a:pPr>
                      <a:r>
                        <a:rPr lang="en-US" sz="2400" kern="100" dirty="0">
                          <a:effectLst/>
                        </a:rPr>
                        <a:t>1</a:t>
                      </a:r>
                      <a:endParaRPr lang="zh-CN" sz="2400" kern="100" dirty="0">
                        <a:effectLst/>
                        <a:latin typeface="Times New Roman" panose="02020603050405020304"/>
                        <a:ea typeface="宋体" panose="02010600030101010101" pitchFamily="2" charset="-122"/>
                      </a:endParaRPr>
                    </a:p>
                  </a:txBody>
                  <a:tcPr marL="68569" marR="68569" marT="0" marB="0" anchor="ctr">
                    <a:solidFill>
                      <a:schemeClr val="accent6">
                        <a:lumMod val="20000"/>
                        <a:lumOff val="80000"/>
                      </a:schemeClr>
                    </a:solidFill>
                  </a:tcPr>
                </a:tc>
                <a:tc>
                  <a:txBody>
                    <a:bodyPr/>
                    <a:lstStyle/>
                    <a:p>
                      <a:pPr algn="ctr">
                        <a:lnSpc>
                          <a:spcPts val="1300"/>
                        </a:lnSpc>
                        <a:spcAft>
                          <a:spcPts val="0"/>
                        </a:spcAft>
                      </a:pPr>
                      <a:r>
                        <a:rPr lang="en-US" sz="2400" kern="100" dirty="0">
                          <a:effectLst/>
                        </a:rPr>
                        <a:t>0   0</a:t>
                      </a:r>
                      <a:endParaRPr lang="zh-CN" sz="2400" kern="100" dirty="0">
                        <a:effectLst/>
                        <a:latin typeface="Times New Roman" panose="02020603050405020304"/>
                        <a:ea typeface="宋体" panose="02010600030101010101" pitchFamily="2" charset="-122"/>
                      </a:endParaRPr>
                    </a:p>
                  </a:txBody>
                  <a:tcPr marL="68569" marR="68569" marT="0" marB="0" anchor="ctr">
                    <a:solidFill>
                      <a:schemeClr val="accent6">
                        <a:lumMod val="20000"/>
                        <a:lumOff val="80000"/>
                      </a:schemeClr>
                    </a:solidFill>
                  </a:tcPr>
                </a:tc>
                <a:tc>
                  <a:txBody>
                    <a:bodyPr/>
                    <a:lstStyle/>
                    <a:p>
                      <a:pPr algn="ctr">
                        <a:lnSpc>
                          <a:spcPts val="1300"/>
                        </a:lnSpc>
                        <a:spcAft>
                          <a:spcPts val="0"/>
                        </a:spcAft>
                      </a:pPr>
                      <a:r>
                        <a:rPr lang="en-US" sz="2400" kern="100">
                          <a:effectLst/>
                        </a:rPr>
                        <a:t>A</a:t>
                      </a:r>
                      <a:r>
                        <a:rPr lang="en-US" sz="2400" kern="100" baseline="-25000">
                          <a:effectLst/>
                        </a:rPr>
                        <a:t>i</a:t>
                      </a:r>
                      <a:endParaRPr lang="zh-CN" sz="2400" kern="100">
                        <a:effectLst/>
                        <a:latin typeface="Times New Roman" panose="02020603050405020304"/>
                        <a:ea typeface="宋体" panose="02010600030101010101" pitchFamily="2" charset="-122"/>
                      </a:endParaRPr>
                    </a:p>
                  </a:txBody>
                  <a:tcPr marL="68569" marR="68569" marT="0" marB="0" anchor="ctr">
                    <a:solidFill>
                      <a:schemeClr val="accent6">
                        <a:lumMod val="20000"/>
                        <a:lumOff val="80000"/>
                      </a:schemeClr>
                    </a:solidFill>
                  </a:tcPr>
                </a:tc>
              </a:tr>
              <a:tr h="604837">
                <a:tc>
                  <a:txBody>
                    <a:bodyPr/>
                    <a:lstStyle/>
                    <a:p>
                      <a:pPr algn="ctr">
                        <a:lnSpc>
                          <a:spcPts val="1300"/>
                        </a:lnSpc>
                        <a:spcAft>
                          <a:spcPts val="0"/>
                        </a:spcAft>
                      </a:pPr>
                      <a:r>
                        <a:rPr lang="en-US" sz="2400" kern="100">
                          <a:effectLst/>
                        </a:rPr>
                        <a:t>0   1</a:t>
                      </a:r>
                      <a:endParaRPr lang="zh-CN" sz="2400" kern="100">
                        <a:effectLst/>
                        <a:latin typeface="Times New Roman" panose="02020603050405020304"/>
                        <a:ea typeface="宋体" panose="02010600030101010101" pitchFamily="2" charset="-122"/>
                      </a:endParaRPr>
                    </a:p>
                  </a:txBody>
                  <a:tcPr marL="68569" marR="68569" marT="0" marB="0" anchor="ctr">
                    <a:solidFill>
                      <a:schemeClr val="accent6">
                        <a:lumMod val="20000"/>
                        <a:lumOff val="80000"/>
                      </a:schemeClr>
                    </a:solidFill>
                  </a:tcPr>
                </a:tc>
                <a:tc>
                  <a:txBody>
                    <a:bodyPr/>
                    <a:lstStyle/>
                    <a:p>
                      <a:pPr algn="ctr">
                        <a:lnSpc>
                          <a:spcPts val="1300"/>
                        </a:lnSpc>
                        <a:spcAft>
                          <a:spcPts val="0"/>
                        </a:spcAft>
                      </a:pPr>
                      <a:r>
                        <a:rPr lang="en-US" sz="2400" kern="100">
                          <a:effectLst/>
                        </a:rPr>
                        <a:t>A</a:t>
                      </a:r>
                      <a:r>
                        <a:rPr lang="en-US" sz="2400" kern="100" baseline="-25000">
                          <a:effectLst/>
                        </a:rPr>
                        <a:t>i</a:t>
                      </a:r>
                      <a:r>
                        <a:rPr lang="en-US" sz="2400" kern="100">
                          <a:effectLst/>
                        </a:rPr>
                        <a:t>+ </a:t>
                      </a:r>
                      <a:endParaRPr lang="zh-CN" sz="2400" kern="100">
                        <a:effectLst/>
                        <a:latin typeface="Times New Roman" panose="02020603050405020304"/>
                        <a:ea typeface="宋体" panose="02010600030101010101" pitchFamily="2" charset="-122"/>
                      </a:endParaRPr>
                    </a:p>
                  </a:txBody>
                  <a:tcPr marL="68569" marR="68569" marT="0" marB="0" anchor="ctr">
                    <a:solidFill>
                      <a:schemeClr val="accent6">
                        <a:lumMod val="20000"/>
                        <a:lumOff val="80000"/>
                      </a:schemeClr>
                    </a:solidFill>
                  </a:tcPr>
                </a:tc>
                <a:tc>
                  <a:txBody>
                    <a:bodyPr/>
                    <a:lstStyle/>
                    <a:p>
                      <a:pPr algn="ctr">
                        <a:lnSpc>
                          <a:spcPts val="1300"/>
                        </a:lnSpc>
                        <a:spcAft>
                          <a:spcPts val="0"/>
                        </a:spcAft>
                      </a:pPr>
                      <a:r>
                        <a:rPr lang="en-US" sz="2400" kern="100" dirty="0">
                          <a:effectLst/>
                        </a:rPr>
                        <a:t>0   1</a:t>
                      </a:r>
                      <a:endParaRPr lang="zh-CN" sz="2400" kern="100" dirty="0">
                        <a:effectLst/>
                        <a:latin typeface="Times New Roman" panose="02020603050405020304"/>
                        <a:ea typeface="宋体" panose="02010600030101010101" pitchFamily="2" charset="-122"/>
                      </a:endParaRPr>
                    </a:p>
                  </a:txBody>
                  <a:tcPr marL="68569" marR="68569" marT="0" marB="0" anchor="ctr">
                    <a:solidFill>
                      <a:schemeClr val="accent6">
                        <a:lumMod val="20000"/>
                        <a:lumOff val="80000"/>
                      </a:schemeClr>
                    </a:solidFill>
                  </a:tcPr>
                </a:tc>
                <a:tc>
                  <a:txBody>
                    <a:bodyPr/>
                    <a:lstStyle/>
                    <a:p>
                      <a:pPr algn="ctr">
                        <a:lnSpc>
                          <a:spcPts val="1300"/>
                        </a:lnSpc>
                        <a:spcAft>
                          <a:spcPts val="0"/>
                        </a:spcAft>
                      </a:pPr>
                      <a:r>
                        <a:rPr lang="en-US" sz="2400" kern="100" dirty="0" err="1">
                          <a:effectLst/>
                        </a:rPr>
                        <a:t>A</a:t>
                      </a:r>
                      <a:r>
                        <a:rPr lang="en-US" sz="2400" kern="100" baseline="-25000" dirty="0" err="1">
                          <a:effectLst/>
                        </a:rPr>
                        <a:t>i</a:t>
                      </a:r>
                      <a:r>
                        <a:rPr lang="en-US" sz="2400" kern="100" dirty="0" err="1">
                          <a:effectLst/>
                        </a:rPr>
                        <a:t>B</a:t>
                      </a:r>
                      <a:r>
                        <a:rPr lang="en-US" sz="2400" kern="100" baseline="-25000" dirty="0" err="1">
                          <a:effectLst/>
                        </a:rPr>
                        <a:t>i</a:t>
                      </a:r>
                      <a:endParaRPr lang="zh-CN" sz="2400" kern="100" dirty="0">
                        <a:effectLst/>
                        <a:latin typeface="Times New Roman" panose="02020603050405020304"/>
                        <a:ea typeface="宋体" panose="02010600030101010101" pitchFamily="2" charset="-122"/>
                      </a:endParaRPr>
                    </a:p>
                  </a:txBody>
                  <a:tcPr marL="68569" marR="68569" marT="0" marB="0" anchor="ctr">
                    <a:solidFill>
                      <a:schemeClr val="accent6">
                        <a:lumMod val="20000"/>
                        <a:lumOff val="80000"/>
                      </a:schemeClr>
                    </a:solidFill>
                  </a:tcPr>
                </a:tc>
              </a:tr>
              <a:tr h="604837">
                <a:tc>
                  <a:txBody>
                    <a:bodyPr/>
                    <a:lstStyle/>
                    <a:p>
                      <a:pPr algn="ctr">
                        <a:lnSpc>
                          <a:spcPts val="1300"/>
                        </a:lnSpc>
                        <a:spcAft>
                          <a:spcPts val="0"/>
                        </a:spcAft>
                      </a:pPr>
                      <a:r>
                        <a:rPr lang="en-US" sz="2400" kern="100">
                          <a:effectLst/>
                        </a:rPr>
                        <a:t>1   0</a:t>
                      </a:r>
                      <a:endParaRPr lang="zh-CN" sz="2400" kern="100">
                        <a:effectLst/>
                        <a:latin typeface="Times New Roman" panose="02020603050405020304"/>
                        <a:ea typeface="宋体" panose="02010600030101010101" pitchFamily="2" charset="-122"/>
                      </a:endParaRPr>
                    </a:p>
                  </a:txBody>
                  <a:tcPr marL="68569" marR="68569" marT="0" marB="0" anchor="ctr">
                    <a:solidFill>
                      <a:schemeClr val="accent6">
                        <a:lumMod val="20000"/>
                        <a:lumOff val="80000"/>
                      </a:schemeClr>
                    </a:solidFill>
                  </a:tcPr>
                </a:tc>
                <a:tc>
                  <a:txBody>
                    <a:bodyPr/>
                    <a:lstStyle/>
                    <a:p>
                      <a:pPr algn="ctr">
                        <a:lnSpc>
                          <a:spcPts val="1300"/>
                        </a:lnSpc>
                        <a:spcAft>
                          <a:spcPts val="0"/>
                        </a:spcAft>
                      </a:pPr>
                      <a:r>
                        <a:rPr lang="en-US" sz="2400" kern="100">
                          <a:effectLst/>
                        </a:rPr>
                        <a:t>A</a:t>
                      </a:r>
                      <a:r>
                        <a:rPr lang="en-US" sz="2400" kern="100" baseline="-25000">
                          <a:effectLst/>
                        </a:rPr>
                        <a:t>i</a:t>
                      </a:r>
                      <a:r>
                        <a:rPr lang="en-US" sz="2400" kern="100">
                          <a:effectLst/>
                        </a:rPr>
                        <a:t>+B</a:t>
                      </a:r>
                      <a:r>
                        <a:rPr lang="en-US" sz="2400" kern="100" baseline="-25000">
                          <a:effectLst/>
                        </a:rPr>
                        <a:t>i</a:t>
                      </a:r>
                      <a:endParaRPr lang="zh-CN" sz="2400" kern="100">
                        <a:effectLst/>
                        <a:latin typeface="Times New Roman" panose="02020603050405020304"/>
                        <a:ea typeface="宋体" panose="02010600030101010101" pitchFamily="2" charset="-122"/>
                      </a:endParaRPr>
                    </a:p>
                  </a:txBody>
                  <a:tcPr marL="68569" marR="68569" marT="0" marB="0" anchor="ctr">
                    <a:solidFill>
                      <a:schemeClr val="accent6">
                        <a:lumMod val="20000"/>
                        <a:lumOff val="80000"/>
                      </a:schemeClr>
                    </a:solidFill>
                  </a:tcPr>
                </a:tc>
                <a:tc>
                  <a:txBody>
                    <a:bodyPr/>
                    <a:lstStyle/>
                    <a:p>
                      <a:pPr algn="ctr">
                        <a:lnSpc>
                          <a:spcPts val="1300"/>
                        </a:lnSpc>
                        <a:spcAft>
                          <a:spcPts val="0"/>
                        </a:spcAft>
                      </a:pPr>
                      <a:r>
                        <a:rPr lang="en-US" sz="2400" kern="100">
                          <a:effectLst/>
                        </a:rPr>
                        <a:t>1   0</a:t>
                      </a:r>
                      <a:endParaRPr lang="zh-CN" sz="2400" kern="100">
                        <a:effectLst/>
                        <a:latin typeface="Times New Roman" panose="02020603050405020304"/>
                        <a:ea typeface="宋体" panose="02010600030101010101" pitchFamily="2" charset="-122"/>
                      </a:endParaRPr>
                    </a:p>
                  </a:txBody>
                  <a:tcPr marL="68569" marR="68569" marT="0" marB="0" anchor="ctr">
                    <a:solidFill>
                      <a:schemeClr val="accent6">
                        <a:lumMod val="20000"/>
                        <a:lumOff val="80000"/>
                      </a:schemeClr>
                    </a:solidFill>
                  </a:tcPr>
                </a:tc>
                <a:tc>
                  <a:txBody>
                    <a:bodyPr/>
                    <a:lstStyle/>
                    <a:p>
                      <a:pPr algn="ctr">
                        <a:lnSpc>
                          <a:spcPts val="1300"/>
                        </a:lnSpc>
                        <a:spcAft>
                          <a:spcPts val="0"/>
                        </a:spcAft>
                      </a:pPr>
                      <a:r>
                        <a:rPr lang="en-US" sz="2400" kern="100" dirty="0">
                          <a:effectLst/>
                        </a:rPr>
                        <a:t>A</a:t>
                      </a:r>
                      <a:r>
                        <a:rPr lang="en-US" sz="2400" kern="100" baseline="-25000" dirty="0">
                          <a:effectLst/>
                        </a:rPr>
                        <a:t>i</a:t>
                      </a:r>
                      <a:r>
                        <a:rPr lang="en-US" sz="2400" kern="100" dirty="0">
                          <a:effectLst/>
                        </a:rPr>
                        <a:t> </a:t>
                      </a:r>
                      <a:endParaRPr lang="zh-CN" sz="2400" kern="100" dirty="0">
                        <a:effectLst/>
                        <a:latin typeface="Times New Roman" panose="02020603050405020304"/>
                        <a:ea typeface="宋体" panose="02010600030101010101" pitchFamily="2" charset="-122"/>
                      </a:endParaRPr>
                    </a:p>
                  </a:txBody>
                  <a:tcPr marL="68569" marR="68569" marT="0" marB="0" anchor="ctr">
                    <a:solidFill>
                      <a:schemeClr val="accent6">
                        <a:lumMod val="20000"/>
                        <a:lumOff val="80000"/>
                      </a:schemeClr>
                    </a:solidFill>
                  </a:tcPr>
                </a:tc>
              </a:tr>
              <a:tr h="604837">
                <a:tc>
                  <a:txBody>
                    <a:bodyPr/>
                    <a:lstStyle/>
                    <a:p>
                      <a:pPr algn="ctr">
                        <a:lnSpc>
                          <a:spcPts val="1300"/>
                        </a:lnSpc>
                        <a:spcAft>
                          <a:spcPts val="0"/>
                        </a:spcAft>
                      </a:pPr>
                      <a:r>
                        <a:rPr lang="en-US" sz="2400" kern="100">
                          <a:effectLst/>
                        </a:rPr>
                        <a:t>1   1</a:t>
                      </a:r>
                      <a:endParaRPr lang="zh-CN" sz="2400" kern="100">
                        <a:effectLst/>
                        <a:latin typeface="Times New Roman" panose="02020603050405020304"/>
                        <a:ea typeface="宋体" panose="02010600030101010101" pitchFamily="2" charset="-122"/>
                      </a:endParaRPr>
                    </a:p>
                  </a:txBody>
                  <a:tcPr marL="68569" marR="68569" marT="0" marB="0" anchor="ctr">
                    <a:solidFill>
                      <a:schemeClr val="accent6">
                        <a:lumMod val="20000"/>
                        <a:lumOff val="80000"/>
                      </a:schemeClr>
                    </a:solidFill>
                  </a:tcPr>
                </a:tc>
                <a:tc>
                  <a:txBody>
                    <a:bodyPr/>
                    <a:lstStyle/>
                    <a:p>
                      <a:pPr algn="ctr">
                        <a:lnSpc>
                          <a:spcPts val="1300"/>
                        </a:lnSpc>
                        <a:spcAft>
                          <a:spcPts val="0"/>
                        </a:spcAft>
                      </a:pPr>
                      <a:r>
                        <a:rPr lang="en-US" sz="2400" kern="100">
                          <a:effectLst/>
                        </a:rPr>
                        <a:t>A</a:t>
                      </a:r>
                      <a:r>
                        <a:rPr lang="en-US" sz="2400" kern="100" baseline="-25000">
                          <a:effectLst/>
                        </a:rPr>
                        <a:t>i</a:t>
                      </a:r>
                      <a:endParaRPr lang="zh-CN" sz="2400" kern="100">
                        <a:effectLst/>
                        <a:latin typeface="Times New Roman" panose="02020603050405020304"/>
                        <a:ea typeface="宋体" panose="02010600030101010101" pitchFamily="2" charset="-122"/>
                      </a:endParaRPr>
                    </a:p>
                  </a:txBody>
                  <a:tcPr marL="68569" marR="68569" marT="0" marB="0" anchor="ctr">
                    <a:solidFill>
                      <a:schemeClr val="accent6">
                        <a:lumMod val="20000"/>
                        <a:lumOff val="80000"/>
                      </a:schemeClr>
                    </a:solidFill>
                  </a:tcPr>
                </a:tc>
                <a:tc>
                  <a:txBody>
                    <a:bodyPr/>
                    <a:lstStyle/>
                    <a:p>
                      <a:pPr algn="ctr">
                        <a:lnSpc>
                          <a:spcPts val="1300"/>
                        </a:lnSpc>
                        <a:spcAft>
                          <a:spcPts val="0"/>
                        </a:spcAft>
                      </a:pPr>
                      <a:r>
                        <a:rPr lang="en-US" sz="2400" kern="100">
                          <a:effectLst/>
                        </a:rPr>
                        <a:t>1   1</a:t>
                      </a:r>
                      <a:endParaRPr lang="zh-CN" sz="2400" kern="100">
                        <a:effectLst/>
                        <a:latin typeface="Times New Roman" panose="02020603050405020304"/>
                        <a:ea typeface="宋体" panose="02010600030101010101" pitchFamily="2" charset="-122"/>
                      </a:endParaRPr>
                    </a:p>
                  </a:txBody>
                  <a:tcPr marL="68569" marR="68569" marT="0" marB="0" anchor="ctr">
                    <a:solidFill>
                      <a:schemeClr val="accent6">
                        <a:lumMod val="20000"/>
                        <a:lumOff val="80000"/>
                      </a:schemeClr>
                    </a:solidFill>
                  </a:tcPr>
                </a:tc>
                <a:tc>
                  <a:txBody>
                    <a:bodyPr/>
                    <a:lstStyle/>
                    <a:p>
                      <a:pPr algn="ctr">
                        <a:lnSpc>
                          <a:spcPts val="1300"/>
                        </a:lnSpc>
                        <a:spcAft>
                          <a:spcPts val="0"/>
                        </a:spcAft>
                      </a:pPr>
                      <a:r>
                        <a:rPr lang="en-US" sz="2400" kern="100" dirty="0">
                          <a:effectLst/>
                        </a:rPr>
                        <a:t>0</a:t>
                      </a:r>
                      <a:endParaRPr lang="zh-CN" sz="2400" kern="100" dirty="0">
                        <a:effectLst/>
                        <a:latin typeface="Times New Roman" panose="02020603050405020304"/>
                        <a:ea typeface="宋体" panose="02010600030101010101" pitchFamily="2" charset="-122"/>
                      </a:endParaRPr>
                    </a:p>
                  </a:txBody>
                  <a:tcPr marL="68569" marR="68569" marT="0" marB="0" anchor="ctr">
                    <a:solidFill>
                      <a:schemeClr val="accent6">
                        <a:lumMod val="20000"/>
                        <a:lumOff val="80000"/>
                      </a:schemeClr>
                    </a:solidFill>
                  </a:tcPr>
                </a:tc>
              </a:tr>
            </a:tbl>
          </a:graphicData>
        </a:graphic>
      </p:graphicFrame>
      <p:graphicFrame>
        <p:nvGraphicFramePr>
          <p:cNvPr id="33831" name="对象 7"/>
          <p:cNvGraphicFramePr>
            <a:graphicFrameLocks noChangeAspect="1"/>
          </p:cNvGraphicFramePr>
          <p:nvPr/>
        </p:nvGraphicFramePr>
        <p:xfrm>
          <a:off x="7437438" y="4365625"/>
          <a:ext cx="469900" cy="474663"/>
        </p:xfrm>
        <a:graphic>
          <a:graphicData uri="http://schemas.openxmlformats.org/presentationml/2006/ole">
            <mc:AlternateContent xmlns:mc="http://schemas.openxmlformats.org/markup-compatibility/2006">
              <mc:Choice xmlns:v="urn:schemas-microsoft-com:vml" Requires="v">
                <p:oleObj spid="_x0000_s3090" name="" r:id="rId2" imgW="165100" imgH="215900" progId="Equation.3">
                  <p:embed/>
                </p:oleObj>
              </mc:Choice>
              <mc:Fallback>
                <p:oleObj name="" r:id="rId2" imgW="165100" imgH="215900" progId="Equation.3">
                  <p:embed/>
                  <p:pic>
                    <p:nvPicPr>
                      <p:cNvPr id="0" name="图片 3089"/>
                      <p:cNvPicPr/>
                      <p:nvPr/>
                    </p:nvPicPr>
                    <p:blipFill>
                      <a:blip r:embed="rId3"/>
                      <a:stretch>
                        <a:fillRect/>
                      </a:stretch>
                    </p:blipFill>
                    <p:spPr>
                      <a:xfrm>
                        <a:off x="7437438" y="4365625"/>
                        <a:ext cx="469900" cy="474663"/>
                      </a:xfrm>
                      <a:prstGeom prst="rect">
                        <a:avLst/>
                      </a:prstGeom>
                      <a:noFill/>
                      <a:ln w="38100">
                        <a:noFill/>
                        <a:miter/>
                      </a:ln>
                    </p:spPr>
                  </p:pic>
                </p:oleObj>
              </mc:Fallback>
            </mc:AlternateContent>
          </a:graphicData>
        </a:graphic>
      </p:graphicFrame>
      <p:graphicFrame>
        <p:nvGraphicFramePr>
          <p:cNvPr id="33832" name="对象 8"/>
          <p:cNvGraphicFramePr>
            <a:graphicFrameLocks noChangeAspect="1"/>
          </p:cNvGraphicFramePr>
          <p:nvPr/>
        </p:nvGraphicFramePr>
        <p:xfrm>
          <a:off x="3794125" y="3789363"/>
          <a:ext cx="739775" cy="461962"/>
        </p:xfrm>
        <a:graphic>
          <a:graphicData uri="http://schemas.openxmlformats.org/presentationml/2006/ole">
            <mc:AlternateContent xmlns:mc="http://schemas.openxmlformats.org/markup-compatibility/2006">
              <mc:Choice xmlns:v="urn:schemas-microsoft-com:vml" Requires="v">
                <p:oleObj spid="_x0000_s3089" name="" r:id="rId4" imgW="165100" imgH="215900" progId="Equation.3">
                  <p:embed/>
                </p:oleObj>
              </mc:Choice>
              <mc:Fallback>
                <p:oleObj name="" r:id="rId4" imgW="165100" imgH="215900" progId="Equation.3">
                  <p:embed/>
                  <p:pic>
                    <p:nvPicPr>
                      <p:cNvPr id="0" name="图片 3088"/>
                      <p:cNvPicPr/>
                      <p:nvPr/>
                    </p:nvPicPr>
                    <p:blipFill>
                      <a:blip r:embed="rId3"/>
                      <a:stretch>
                        <a:fillRect/>
                      </a:stretch>
                    </p:blipFill>
                    <p:spPr>
                      <a:xfrm>
                        <a:off x="3794125" y="3789363"/>
                        <a:ext cx="739775" cy="461962"/>
                      </a:xfrm>
                      <a:prstGeom prst="rect">
                        <a:avLst/>
                      </a:prstGeom>
                      <a:noFill/>
                      <a:ln w="38100">
                        <a:noFill/>
                        <a:miter/>
                      </a:ln>
                    </p:spPr>
                  </p:pic>
                </p:oleObj>
              </mc:Fallback>
            </mc:AlternateContent>
          </a:graphicData>
        </a:graphic>
      </p:graphicFrame>
      <p:sp>
        <p:nvSpPr>
          <p:cNvPr id="15" name="矩形 14"/>
          <p:cNvSpPr/>
          <p:nvPr/>
        </p:nvSpPr>
        <p:spPr>
          <a:xfrm>
            <a:off x="763588" y="5661025"/>
            <a:ext cx="7540625" cy="1385888"/>
          </a:xfrm>
          <a:prstGeom prst="rect">
            <a:avLst/>
          </a:prstGeom>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选择不同的控制信号</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S</a:t>
            </a:r>
            <a:r>
              <a:rPr kumimoji="0" lang="en-US" altLang="zh-CN" sz="2400" b="1" i="0" u="none" strike="noStrike" kern="1200" cap="none" spc="0" normalizeH="0" baseline="-25000" noProof="0" dirty="0">
                <a:ln>
                  <a:noFill/>
                </a:ln>
                <a:solidFill>
                  <a:schemeClr val="tx1"/>
                </a:solidFill>
                <a:effectLst/>
                <a:uLnTx/>
                <a:uFillTx/>
                <a:latin typeface="+mn-ea"/>
                <a:ea typeface="+mn-ea"/>
                <a:cs typeface="+mn-cs"/>
              </a:rPr>
              <a:t>3</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S</a:t>
            </a:r>
            <a:r>
              <a:rPr kumimoji="0" lang="en-US" altLang="zh-CN" sz="2400" b="1" i="0" u="none" strike="noStrike" kern="1200" cap="none" spc="0" normalizeH="0" baseline="-25000" noProof="0" dirty="0">
                <a:ln>
                  <a:noFill/>
                </a:ln>
                <a:solidFill>
                  <a:schemeClr val="tx1"/>
                </a:solidFill>
                <a:effectLst/>
                <a:uLnTx/>
                <a:uFillTx/>
                <a:latin typeface="+mn-ea"/>
                <a:ea typeface="+mn-ea"/>
                <a:cs typeface="+mn-cs"/>
              </a:rPr>
              <a:t>2</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S</a:t>
            </a:r>
            <a:r>
              <a:rPr kumimoji="0" lang="en-US" altLang="zh-CN" sz="2400" b="1" i="0" u="none" strike="noStrike" kern="1200" cap="none" spc="0" normalizeH="0" baseline="-25000" noProof="0" dirty="0">
                <a:ln>
                  <a:noFill/>
                </a:ln>
                <a:solidFill>
                  <a:schemeClr val="tx1"/>
                </a:solidFill>
                <a:effectLst/>
                <a:uLnTx/>
                <a:uFillTx/>
                <a:latin typeface="+mn-ea"/>
                <a:ea typeface="+mn-ea"/>
                <a:cs typeface="+mn-cs"/>
              </a:rPr>
              <a:t>1</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S</a:t>
            </a:r>
            <a:r>
              <a:rPr kumimoji="0" lang="en-US" altLang="zh-CN" sz="2400" b="1" i="0" u="none" strike="noStrike" kern="1200" cap="none" spc="0" normalizeH="0" baseline="-25000" noProof="0" dirty="0">
                <a:ln>
                  <a:noFill/>
                </a:ln>
                <a:solidFill>
                  <a:schemeClr val="tx1"/>
                </a:solidFill>
                <a:effectLst/>
                <a:uLnTx/>
                <a:uFillTx/>
                <a:latin typeface="+mn-ea"/>
                <a:ea typeface="+mn-ea"/>
                <a:cs typeface="+mn-cs"/>
              </a:rPr>
              <a:t>0</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 ，可获得不同的输出</a:t>
            </a:r>
            <a:r>
              <a:rPr kumimoji="0" lang="en-US" altLang="zh-CN"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F</a:t>
            </a:r>
            <a:r>
              <a:rPr kumimoji="0" lang="en-US" altLang="zh-CN" sz="2400" b="1" i="0" u="none" strike="noStrike" kern="1200" cap="none" spc="0" normalizeH="0" baseline="-25000" noProof="0" dirty="0">
                <a:ln>
                  <a:noFill/>
                </a:ln>
                <a:solidFill>
                  <a:schemeClr val="tx1"/>
                </a:solidFill>
                <a:effectLst/>
                <a:uLnTx/>
                <a:uFillTx/>
                <a:latin typeface="+mn-ea"/>
                <a:ea typeface="黑体" panose="02010609060101010101" pitchFamily="49" charset="-122"/>
                <a:cs typeface="+mn-cs"/>
              </a:rPr>
              <a:t>i</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mn-cs"/>
              </a:rPr>
              <a:t> </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，从而实现不同的运算功能。</a:t>
            </a:r>
            <a:endParaRPr kumimoji="0" lang="zh-CN"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p:txBody>
      </p:sp>
      <p:cxnSp>
        <p:nvCxnSpPr>
          <p:cNvPr id="33834" name="直接连接符 23"/>
          <p:cNvCxnSpPr/>
          <p:nvPr/>
        </p:nvCxnSpPr>
        <p:spPr>
          <a:xfrm>
            <a:off x="7564438" y="5732463"/>
            <a:ext cx="215900" cy="0"/>
          </a:xfrm>
          <a:prstGeom prst="line">
            <a:avLst/>
          </a:prstGeom>
          <a:ln w="28575" cap="flat" cmpd="sng">
            <a:solidFill>
              <a:srgbClr val="000000"/>
            </a:solidFill>
            <a:prstDash val="solid"/>
            <a:headEnd type="none" w="med" len="med"/>
            <a:tailEnd type="none" w="med" len="med"/>
          </a:ln>
        </p:spPr>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表格 4"/>
          <p:cNvGraphicFramePr>
            <a:graphicFrameLocks noGrp="1"/>
          </p:cNvGraphicFramePr>
          <p:nvPr>
            <p:custDataLst>
              <p:tags r:id="rId1"/>
            </p:custDataLst>
          </p:nvPr>
        </p:nvGraphicFramePr>
        <p:xfrm>
          <a:off x="179388" y="1196023"/>
          <a:ext cx="7777164" cy="5040314"/>
        </p:xfrm>
        <a:graphic>
          <a:graphicData uri="http://schemas.openxmlformats.org/drawingml/2006/table">
            <a:tbl>
              <a:tblPr>
                <a:tableStyleId>{5C22544A-7EE6-4342-B048-85BDC9FD1C3A}</a:tableStyleId>
              </a:tblPr>
              <a:tblGrid>
                <a:gridCol w="1296194"/>
                <a:gridCol w="1296194"/>
                <a:gridCol w="1296194"/>
                <a:gridCol w="1296194"/>
                <a:gridCol w="1296194"/>
                <a:gridCol w="1296194"/>
              </a:tblGrid>
              <a:tr h="969177">
                <a:tc>
                  <a:txBody>
                    <a:bodyPr/>
                    <a:lstStyle/>
                    <a:p>
                      <a:pPr algn="ctr">
                        <a:lnSpc>
                          <a:spcPts val="1400"/>
                        </a:lnSpc>
                        <a:spcAft>
                          <a:spcPts val="0"/>
                        </a:spcAft>
                      </a:pPr>
                      <a:r>
                        <a:rPr lang="zh-CN" sz="1400" kern="100" dirty="0">
                          <a:effectLst/>
                          <a:latin typeface="+mn-ea"/>
                          <a:ea typeface="+mn-ea"/>
                        </a:rPr>
                        <a:t>工作方式选择</a:t>
                      </a:r>
                      <a:endParaRPr lang="zh-CN" sz="1400" kern="100" dirty="0">
                        <a:effectLst/>
                        <a:latin typeface="+mn-ea"/>
                        <a:ea typeface="+mn-ea"/>
                      </a:endParaRPr>
                    </a:p>
                    <a:p>
                      <a:pPr algn="ctr">
                        <a:lnSpc>
                          <a:spcPts val="1400"/>
                        </a:lnSpc>
                        <a:spcAft>
                          <a:spcPts val="0"/>
                        </a:spcAft>
                      </a:pPr>
                      <a:r>
                        <a:rPr lang="en-US" sz="1400" kern="100" dirty="0">
                          <a:effectLst/>
                          <a:latin typeface="+mn-ea"/>
                          <a:ea typeface="+mn-ea"/>
                        </a:rPr>
                        <a:t>S</a:t>
                      </a:r>
                      <a:r>
                        <a:rPr lang="en-US" sz="1400" kern="100" baseline="-25000" dirty="0">
                          <a:effectLst/>
                          <a:latin typeface="+mn-ea"/>
                          <a:ea typeface="+mn-ea"/>
                        </a:rPr>
                        <a:t>3  </a:t>
                      </a:r>
                      <a:r>
                        <a:rPr lang="en-US" sz="1400" kern="100" dirty="0">
                          <a:effectLst/>
                          <a:latin typeface="+mn-ea"/>
                          <a:ea typeface="+mn-ea"/>
                        </a:rPr>
                        <a:t>S</a:t>
                      </a:r>
                      <a:r>
                        <a:rPr lang="en-US" sz="1400" kern="100" baseline="-25000" dirty="0">
                          <a:effectLst/>
                          <a:latin typeface="+mn-ea"/>
                          <a:ea typeface="+mn-ea"/>
                        </a:rPr>
                        <a:t>2  </a:t>
                      </a:r>
                      <a:r>
                        <a:rPr lang="en-US" sz="1400" kern="100" dirty="0">
                          <a:effectLst/>
                          <a:latin typeface="+mn-ea"/>
                          <a:ea typeface="+mn-ea"/>
                        </a:rPr>
                        <a:t>S</a:t>
                      </a:r>
                      <a:r>
                        <a:rPr lang="en-US" sz="1400" kern="100" baseline="-25000" dirty="0">
                          <a:effectLst/>
                          <a:latin typeface="+mn-ea"/>
                          <a:ea typeface="+mn-ea"/>
                        </a:rPr>
                        <a:t>1  </a:t>
                      </a:r>
                      <a:r>
                        <a:rPr lang="en-US" sz="1400" kern="100" dirty="0">
                          <a:effectLst/>
                          <a:latin typeface="+mn-ea"/>
                          <a:ea typeface="+mn-ea"/>
                        </a:rPr>
                        <a:t>S</a:t>
                      </a:r>
                      <a:r>
                        <a:rPr lang="en-US" sz="1400" kern="100" baseline="-25000" dirty="0">
                          <a:effectLst/>
                          <a:latin typeface="+mn-ea"/>
                          <a:ea typeface="+mn-ea"/>
                        </a:rPr>
                        <a:t>0</a:t>
                      </a:r>
                      <a:endParaRPr lang="zh-CN" sz="1400" kern="100" dirty="0">
                        <a:effectLst/>
                        <a:latin typeface="+mn-ea"/>
                        <a:ea typeface="+mn-ea"/>
                      </a:endParaRPr>
                    </a:p>
                  </a:txBody>
                  <a:tcPr marL="68583" marR="68583" marT="0" marB="0" anchor="ctr">
                    <a:solidFill>
                      <a:srgbClr val="FFC000"/>
                    </a:solidFill>
                  </a:tcPr>
                </a:tc>
                <a:tc>
                  <a:txBody>
                    <a:bodyPr/>
                    <a:lstStyle/>
                    <a:p>
                      <a:pPr algn="ctr">
                        <a:lnSpc>
                          <a:spcPts val="1400"/>
                        </a:lnSpc>
                        <a:spcAft>
                          <a:spcPts val="0"/>
                        </a:spcAft>
                      </a:pPr>
                      <a:r>
                        <a:rPr lang="zh-CN" sz="1400" kern="100" dirty="0">
                          <a:effectLst/>
                          <a:latin typeface="+mn-ea"/>
                          <a:ea typeface="+mn-ea"/>
                        </a:rPr>
                        <a:t>逻辑运算</a:t>
                      </a:r>
                      <a:r>
                        <a:rPr lang="en-US" sz="1400" kern="100" dirty="0">
                          <a:effectLst/>
                          <a:latin typeface="+mn-ea"/>
                          <a:ea typeface="+mn-ea"/>
                        </a:rPr>
                        <a:t>M=1</a:t>
                      </a:r>
                      <a:endParaRPr lang="zh-CN" sz="1400" kern="100" dirty="0">
                        <a:effectLst/>
                        <a:latin typeface="+mn-ea"/>
                        <a:ea typeface="+mn-ea"/>
                      </a:endParaRPr>
                    </a:p>
                  </a:txBody>
                  <a:tcPr marL="68583" marR="68583" marT="0" marB="0" anchor="ctr">
                    <a:solidFill>
                      <a:srgbClr val="FFC000"/>
                    </a:solidFill>
                  </a:tcPr>
                </a:tc>
                <a:tc>
                  <a:txBody>
                    <a:bodyPr/>
                    <a:lstStyle/>
                    <a:p>
                      <a:pPr algn="ctr">
                        <a:lnSpc>
                          <a:spcPts val="1400"/>
                        </a:lnSpc>
                        <a:spcAft>
                          <a:spcPts val="0"/>
                        </a:spcAft>
                      </a:pPr>
                      <a:r>
                        <a:rPr lang="zh-CN" sz="1400" kern="100" dirty="0">
                          <a:effectLst/>
                          <a:latin typeface="+mn-ea"/>
                          <a:ea typeface="+mn-ea"/>
                        </a:rPr>
                        <a:t>算术运算</a:t>
                      </a:r>
                      <a:r>
                        <a:rPr lang="en-US" sz="1400" kern="100" dirty="0">
                          <a:effectLst/>
                          <a:latin typeface="+mn-ea"/>
                          <a:ea typeface="+mn-ea"/>
                        </a:rPr>
                        <a:t>M=0</a:t>
                      </a:r>
                      <a:endParaRPr lang="zh-CN" sz="1400" kern="100" dirty="0">
                        <a:effectLst/>
                        <a:latin typeface="+mn-ea"/>
                        <a:ea typeface="+mn-ea"/>
                      </a:endParaRPr>
                    </a:p>
                  </a:txBody>
                  <a:tcPr marL="68583" marR="68583" marT="0" marB="0" anchor="ctr">
                    <a:solidFill>
                      <a:srgbClr val="FFC000"/>
                    </a:solidFill>
                  </a:tcPr>
                </a:tc>
                <a:tc>
                  <a:txBody>
                    <a:bodyPr/>
                    <a:lstStyle/>
                    <a:p>
                      <a:pPr algn="ctr">
                        <a:lnSpc>
                          <a:spcPts val="1400"/>
                        </a:lnSpc>
                        <a:spcAft>
                          <a:spcPts val="0"/>
                        </a:spcAft>
                      </a:pPr>
                      <a:r>
                        <a:rPr lang="zh-CN" sz="1400" kern="100" dirty="0">
                          <a:effectLst/>
                          <a:latin typeface="+mn-ea"/>
                          <a:ea typeface="+mn-ea"/>
                        </a:rPr>
                        <a:t>工作方式选择</a:t>
                      </a:r>
                      <a:endParaRPr lang="zh-CN" sz="1400" kern="100" dirty="0">
                        <a:effectLst/>
                        <a:latin typeface="+mn-ea"/>
                        <a:ea typeface="+mn-ea"/>
                      </a:endParaRPr>
                    </a:p>
                    <a:p>
                      <a:pPr algn="ctr">
                        <a:lnSpc>
                          <a:spcPts val="1400"/>
                        </a:lnSpc>
                        <a:spcAft>
                          <a:spcPts val="0"/>
                        </a:spcAft>
                      </a:pPr>
                      <a:r>
                        <a:rPr lang="en-US" sz="1400" kern="100" dirty="0">
                          <a:effectLst/>
                          <a:latin typeface="+mn-ea"/>
                          <a:ea typeface="+mn-ea"/>
                        </a:rPr>
                        <a:t>S</a:t>
                      </a:r>
                      <a:r>
                        <a:rPr lang="en-US" sz="1400" kern="100" baseline="-25000" dirty="0">
                          <a:effectLst/>
                          <a:latin typeface="+mn-ea"/>
                          <a:ea typeface="+mn-ea"/>
                        </a:rPr>
                        <a:t>3  </a:t>
                      </a:r>
                      <a:r>
                        <a:rPr lang="en-US" sz="1400" kern="100" dirty="0">
                          <a:effectLst/>
                          <a:latin typeface="+mn-ea"/>
                          <a:ea typeface="+mn-ea"/>
                        </a:rPr>
                        <a:t>S</a:t>
                      </a:r>
                      <a:r>
                        <a:rPr lang="en-US" sz="1400" kern="100" baseline="-25000" dirty="0">
                          <a:effectLst/>
                          <a:latin typeface="+mn-ea"/>
                          <a:ea typeface="+mn-ea"/>
                        </a:rPr>
                        <a:t>2  </a:t>
                      </a:r>
                      <a:r>
                        <a:rPr lang="en-US" sz="1400" kern="100" dirty="0">
                          <a:effectLst/>
                          <a:latin typeface="+mn-ea"/>
                          <a:ea typeface="+mn-ea"/>
                        </a:rPr>
                        <a:t>S</a:t>
                      </a:r>
                      <a:r>
                        <a:rPr lang="en-US" sz="1400" kern="100" baseline="-25000" dirty="0">
                          <a:effectLst/>
                          <a:latin typeface="+mn-ea"/>
                          <a:ea typeface="+mn-ea"/>
                        </a:rPr>
                        <a:t>1  </a:t>
                      </a:r>
                      <a:r>
                        <a:rPr lang="en-US" sz="1400" kern="100" dirty="0">
                          <a:effectLst/>
                          <a:latin typeface="+mn-ea"/>
                          <a:ea typeface="+mn-ea"/>
                        </a:rPr>
                        <a:t>S</a:t>
                      </a:r>
                      <a:r>
                        <a:rPr lang="en-US" sz="1400" kern="100" baseline="-25000" dirty="0">
                          <a:effectLst/>
                          <a:latin typeface="+mn-ea"/>
                          <a:ea typeface="+mn-ea"/>
                        </a:rPr>
                        <a:t>0</a:t>
                      </a:r>
                      <a:endParaRPr lang="zh-CN" sz="1400" kern="100" dirty="0">
                        <a:effectLst/>
                        <a:latin typeface="+mn-ea"/>
                        <a:ea typeface="+mn-ea"/>
                      </a:endParaRPr>
                    </a:p>
                  </a:txBody>
                  <a:tcPr marL="68583" marR="68583" marT="0" marB="0" anchor="ctr">
                    <a:solidFill>
                      <a:srgbClr val="FFC000"/>
                    </a:solidFill>
                  </a:tcPr>
                </a:tc>
                <a:tc>
                  <a:txBody>
                    <a:bodyPr/>
                    <a:lstStyle/>
                    <a:p>
                      <a:pPr algn="ctr">
                        <a:lnSpc>
                          <a:spcPts val="1400"/>
                        </a:lnSpc>
                        <a:spcAft>
                          <a:spcPts val="0"/>
                        </a:spcAft>
                      </a:pPr>
                      <a:r>
                        <a:rPr lang="zh-CN" sz="1400" kern="100" dirty="0">
                          <a:effectLst/>
                          <a:latin typeface="+mn-ea"/>
                          <a:ea typeface="+mn-ea"/>
                        </a:rPr>
                        <a:t>逻辑运算</a:t>
                      </a:r>
                      <a:r>
                        <a:rPr lang="en-US" sz="1400" kern="100" dirty="0">
                          <a:effectLst/>
                          <a:latin typeface="+mn-ea"/>
                          <a:ea typeface="+mn-ea"/>
                        </a:rPr>
                        <a:t>M=1</a:t>
                      </a:r>
                      <a:endParaRPr lang="zh-CN" sz="1400" kern="100" dirty="0">
                        <a:effectLst/>
                        <a:latin typeface="+mn-ea"/>
                        <a:ea typeface="+mn-ea"/>
                      </a:endParaRPr>
                    </a:p>
                  </a:txBody>
                  <a:tcPr marL="68583" marR="68583" marT="0" marB="0" anchor="ctr">
                    <a:solidFill>
                      <a:srgbClr val="FFC000"/>
                    </a:solidFill>
                  </a:tcPr>
                </a:tc>
                <a:tc>
                  <a:txBody>
                    <a:bodyPr/>
                    <a:lstStyle/>
                    <a:p>
                      <a:pPr algn="ctr">
                        <a:lnSpc>
                          <a:spcPts val="1400"/>
                        </a:lnSpc>
                        <a:spcAft>
                          <a:spcPts val="0"/>
                        </a:spcAft>
                      </a:pPr>
                      <a:r>
                        <a:rPr lang="zh-CN" sz="1400" kern="100">
                          <a:effectLst/>
                          <a:latin typeface="+mn-ea"/>
                          <a:ea typeface="+mn-ea"/>
                        </a:rPr>
                        <a:t>算术运算</a:t>
                      </a:r>
                      <a:r>
                        <a:rPr lang="en-US" sz="1400" kern="100">
                          <a:effectLst/>
                          <a:latin typeface="+mn-ea"/>
                          <a:ea typeface="+mn-ea"/>
                        </a:rPr>
                        <a:t>M=0</a:t>
                      </a:r>
                      <a:endParaRPr lang="zh-CN" sz="1400" kern="100">
                        <a:effectLst/>
                        <a:latin typeface="+mn-ea"/>
                        <a:ea typeface="+mn-ea"/>
                      </a:endParaRPr>
                    </a:p>
                  </a:txBody>
                  <a:tcPr marL="68583" marR="68583" marT="0" marB="0" anchor="ctr">
                    <a:solidFill>
                      <a:srgbClr val="FFC000"/>
                    </a:solidFill>
                  </a:tcPr>
                </a:tc>
              </a:tr>
              <a:tr h="516993">
                <a:tc>
                  <a:txBody>
                    <a:bodyPr/>
                    <a:lstStyle/>
                    <a:p>
                      <a:pPr algn="ctr">
                        <a:lnSpc>
                          <a:spcPts val="1400"/>
                        </a:lnSpc>
                        <a:spcAft>
                          <a:spcPts val="0"/>
                        </a:spcAft>
                      </a:pPr>
                      <a:r>
                        <a:rPr lang="en-US" sz="1400" kern="100">
                          <a:effectLst/>
                          <a:latin typeface="+mn-ea"/>
                          <a:ea typeface="+mn-ea"/>
                        </a:rPr>
                        <a:t>0  0  0  0</a:t>
                      </a:r>
                      <a:endParaRPr lang="zh-CN" sz="1400" kern="100">
                        <a:effectLst/>
                        <a:latin typeface="+mn-ea"/>
                        <a:ea typeface="+mn-ea"/>
                      </a:endParaRPr>
                    </a:p>
                  </a:txBody>
                  <a:tcPr marL="68583" marR="68583" marT="0" marB="0" anchor="ctr">
                    <a:solidFill>
                      <a:srgbClr val="FFC000"/>
                    </a:solidFill>
                  </a:tcPr>
                </a:tc>
                <a:tc>
                  <a:txBody>
                    <a:bodyPr/>
                    <a:lstStyle/>
                    <a:p>
                      <a:pPr algn="ctr">
                        <a:lnSpc>
                          <a:spcPts val="1400"/>
                        </a:lnSpc>
                        <a:spcAft>
                          <a:spcPts val="0"/>
                        </a:spcAft>
                      </a:pPr>
                      <a:endParaRPr lang="en-US" sz="1400" kern="100">
                        <a:solidFill>
                          <a:srgbClr val="000000"/>
                        </a:solidFill>
                        <a:effectLst/>
                        <a:latin typeface="+mn-ea"/>
                        <a:ea typeface="+mn-ea"/>
                      </a:endParaRPr>
                    </a:p>
                  </a:txBody>
                  <a:tcPr marL="68583" marR="68583" marT="0" marB="0" anchor="ctr">
                    <a:solidFill>
                      <a:srgbClr val="FFC000"/>
                    </a:solidFill>
                  </a:tcPr>
                </a:tc>
                <a:tc>
                  <a:txBody>
                    <a:bodyPr/>
                    <a:lstStyle/>
                    <a:p>
                      <a:pPr algn="ctr">
                        <a:lnSpc>
                          <a:spcPts val="1400"/>
                        </a:lnSpc>
                        <a:spcAft>
                          <a:spcPts val="0"/>
                        </a:spcAft>
                      </a:pPr>
                      <a:r>
                        <a:rPr lang="en-US" sz="1400" kern="100">
                          <a:effectLst/>
                          <a:latin typeface="+mn-ea"/>
                          <a:ea typeface="+mn-ea"/>
                        </a:rPr>
                        <a:t>A</a:t>
                      </a:r>
                      <a:r>
                        <a:rPr lang="zh-CN" sz="1400" kern="100">
                          <a:effectLst/>
                          <a:latin typeface="+mn-ea"/>
                          <a:ea typeface="+mn-ea"/>
                        </a:rPr>
                        <a:t>减</a:t>
                      </a:r>
                      <a:r>
                        <a:rPr lang="en-US" sz="1400" kern="100">
                          <a:effectLst/>
                          <a:latin typeface="+mn-ea"/>
                          <a:ea typeface="+mn-ea"/>
                        </a:rPr>
                        <a:t>1</a:t>
                      </a:r>
                      <a:endParaRPr lang="zh-CN" sz="1400" kern="100">
                        <a:effectLst/>
                        <a:latin typeface="+mn-ea"/>
                        <a:ea typeface="+mn-ea"/>
                      </a:endParaRPr>
                    </a:p>
                  </a:txBody>
                  <a:tcPr marL="68583" marR="68583" marT="0" marB="0" anchor="ctr">
                    <a:solidFill>
                      <a:srgbClr val="FFC000"/>
                    </a:solidFill>
                  </a:tcPr>
                </a:tc>
                <a:tc>
                  <a:txBody>
                    <a:bodyPr/>
                    <a:lstStyle/>
                    <a:p>
                      <a:pPr algn="ctr">
                        <a:lnSpc>
                          <a:spcPts val="1400"/>
                        </a:lnSpc>
                        <a:spcAft>
                          <a:spcPts val="0"/>
                        </a:spcAft>
                      </a:pPr>
                      <a:r>
                        <a:rPr lang="en-US" sz="1400" kern="100" dirty="0">
                          <a:effectLst/>
                          <a:latin typeface="+mn-ea"/>
                          <a:ea typeface="+mn-ea"/>
                        </a:rPr>
                        <a:t>1  0  0  0</a:t>
                      </a:r>
                      <a:endParaRPr lang="zh-CN" sz="1400" kern="100" dirty="0">
                        <a:effectLst/>
                        <a:latin typeface="+mn-ea"/>
                        <a:ea typeface="+mn-ea"/>
                      </a:endParaRPr>
                    </a:p>
                  </a:txBody>
                  <a:tcPr marL="68583" marR="68583" marT="0" marB="0" anchor="ctr">
                    <a:solidFill>
                      <a:srgbClr val="FFC000"/>
                    </a:solidFill>
                  </a:tcPr>
                </a:tc>
                <a:tc>
                  <a:txBody>
                    <a:bodyPr/>
                    <a:lstStyle/>
                    <a:p>
                      <a:pPr algn="ctr">
                        <a:lnSpc>
                          <a:spcPts val="1400"/>
                        </a:lnSpc>
                        <a:spcAft>
                          <a:spcPts val="0"/>
                        </a:spcAft>
                      </a:pPr>
                      <a:endParaRPr lang="en-US" sz="1400" kern="100" dirty="0">
                        <a:solidFill>
                          <a:srgbClr val="000000"/>
                        </a:solidFill>
                        <a:effectLst/>
                        <a:latin typeface="+mn-ea"/>
                        <a:ea typeface="+mn-ea"/>
                      </a:endParaRPr>
                    </a:p>
                  </a:txBody>
                  <a:tcPr marL="68583" marR="68583" marT="0" marB="0" anchor="ctr">
                    <a:solidFill>
                      <a:srgbClr val="FFC000"/>
                    </a:solidFill>
                  </a:tcPr>
                </a:tc>
                <a:tc>
                  <a:txBody>
                    <a:bodyPr/>
                    <a:lstStyle/>
                    <a:p>
                      <a:pPr algn="ctr">
                        <a:lnSpc>
                          <a:spcPts val="1400"/>
                        </a:lnSpc>
                        <a:spcAft>
                          <a:spcPts val="0"/>
                        </a:spcAft>
                      </a:pPr>
                      <a:r>
                        <a:rPr lang="en-US" sz="1400" kern="100" dirty="0">
                          <a:effectLst/>
                          <a:latin typeface="+mn-ea"/>
                          <a:ea typeface="+mn-ea"/>
                        </a:rPr>
                        <a:t>A</a:t>
                      </a:r>
                      <a:r>
                        <a:rPr lang="zh-CN" sz="1400" kern="100" dirty="0">
                          <a:effectLst/>
                          <a:latin typeface="+mn-ea"/>
                          <a:ea typeface="+mn-ea"/>
                        </a:rPr>
                        <a:t>加（</a:t>
                      </a:r>
                      <a:r>
                        <a:rPr lang="en-US" sz="1400" kern="100" dirty="0">
                          <a:effectLst/>
                          <a:latin typeface="+mn-ea"/>
                          <a:ea typeface="+mn-ea"/>
                        </a:rPr>
                        <a:t>A+B</a:t>
                      </a:r>
                      <a:r>
                        <a:rPr lang="zh-CN" sz="1400" kern="100" dirty="0">
                          <a:effectLst/>
                          <a:latin typeface="+mn-ea"/>
                          <a:ea typeface="+mn-ea"/>
                        </a:rPr>
                        <a:t>）</a:t>
                      </a:r>
                      <a:endParaRPr lang="zh-CN" sz="1400" kern="100" dirty="0">
                        <a:effectLst/>
                        <a:latin typeface="+mn-ea"/>
                        <a:ea typeface="+mn-ea"/>
                      </a:endParaRPr>
                    </a:p>
                  </a:txBody>
                  <a:tcPr marL="68583" marR="68583" marT="0" marB="0" anchor="ctr">
                    <a:solidFill>
                      <a:srgbClr val="FFC000"/>
                    </a:solidFill>
                  </a:tcPr>
                </a:tc>
              </a:tr>
              <a:tr h="516993">
                <a:tc>
                  <a:txBody>
                    <a:bodyPr/>
                    <a:lstStyle/>
                    <a:p>
                      <a:pPr algn="ctr">
                        <a:lnSpc>
                          <a:spcPts val="1400"/>
                        </a:lnSpc>
                        <a:spcAft>
                          <a:spcPts val="0"/>
                        </a:spcAft>
                      </a:pPr>
                      <a:r>
                        <a:rPr lang="en-US" sz="1400" kern="100">
                          <a:effectLst/>
                          <a:latin typeface="+mn-ea"/>
                          <a:ea typeface="+mn-ea"/>
                        </a:rPr>
                        <a:t>0  0  0  1</a:t>
                      </a:r>
                      <a:endParaRPr lang="zh-CN" sz="1400" kern="100">
                        <a:effectLst/>
                        <a:latin typeface="+mn-ea"/>
                        <a:ea typeface="+mn-ea"/>
                      </a:endParaRPr>
                    </a:p>
                  </a:txBody>
                  <a:tcPr marL="68583" marR="68583" marT="0" marB="0" anchor="ctr">
                    <a:solidFill>
                      <a:srgbClr val="FFC000"/>
                    </a:solidFill>
                  </a:tcPr>
                </a:tc>
                <a:tc>
                  <a:txBody>
                    <a:bodyPr/>
                    <a:lstStyle/>
                    <a:p>
                      <a:pPr algn="ctr">
                        <a:lnSpc>
                          <a:spcPts val="1400"/>
                        </a:lnSpc>
                        <a:spcAft>
                          <a:spcPts val="0"/>
                        </a:spcAft>
                      </a:pPr>
                      <a:endParaRPr lang="en-US" sz="1400" kern="100">
                        <a:solidFill>
                          <a:srgbClr val="000000"/>
                        </a:solidFill>
                        <a:effectLst/>
                        <a:latin typeface="+mn-ea"/>
                        <a:ea typeface="+mn-ea"/>
                      </a:endParaRPr>
                    </a:p>
                  </a:txBody>
                  <a:tcPr marL="68583" marR="68583" marT="0" marB="0" anchor="ctr">
                    <a:solidFill>
                      <a:srgbClr val="FFC000"/>
                    </a:solidFill>
                  </a:tcPr>
                </a:tc>
                <a:tc>
                  <a:txBody>
                    <a:bodyPr/>
                    <a:lstStyle/>
                    <a:p>
                      <a:pPr algn="ctr">
                        <a:lnSpc>
                          <a:spcPts val="1400"/>
                        </a:lnSpc>
                        <a:spcAft>
                          <a:spcPts val="0"/>
                        </a:spcAft>
                      </a:pPr>
                      <a:r>
                        <a:rPr lang="en-US" sz="1400" kern="100" dirty="0">
                          <a:effectLst/>
                          <a:latin typeface="+mn-ea"/>
                          <a:ea typeface="+mn-ea"/>
                        </a:rPr>
                        <a:t>AB</a:t>
                      </a:r>
                      <a:r>
                        <a:rPr lang="zh-CN" sz="1400" kern="100" dirty="0">
                          <a:effectLst/>
                          <a:latin typeface="+mn-ea"/>
                          <a:ea typeface="+mn-ea"/>
                        </a:rPr>
                        <a:t>减</a:t>
                      </a:r>
                      <a:r>
                        <a:rPr lang="en-US" sz="1400" kern="100" dirty="0">
                          <a:effectLst/>
                          <a:latin typeface="+mn-ea"/>
                          <a:ea typeface="+mn-ea"/>
                        </a:rPr>
                        <a:t>1</a:t>
                      </a:r>
                      <a:endParaRPr lang="zh-CN" sz="1400" kern="100" dirty="0">
                        <a:effectLst/>
                        <a:latin typeface="+mn-ea"/>
                        <a:ea typeface="+mn-ea"/>
                      </a:endParaRPr>
                    </a:p>
                  </a:txBody>
                  <a:tcPr marL="68583" marR="68583" marT="0" marB="0" anchor="ctr">
                    <a:solidFill>
                      <a:srgbClr val="FFC000"/>
                    </a:solidFill>
                  </a:tcPr>
                </a:tc>
                <a:tc>
                  <a:txBody>
                    <a:bodyPr/>
                    <a:lstStyle/>
                    <a:p>
                      <a:pPr algn="ctr">
                        <a:lnSpc>
                          <a:spcPts val="1400"/>
                        </a:lnSpc>
                        <a:spcAft>
                          <a:spcPts val="0"/>
                        </a:spcAft>
                      </a:pPr>
                      <a:r>
                        <a:rPr lang="en-US" sz="1400" kern="100" dirty="0">
                          <a:effectLst/>
                          <a:latin typeface="+mn-ea"/>
                          <a:ea typeface="+mn-ea"/>
                        </a:rPr>
                        <a:t>1  0  0  1</a:t>
                      </a:r>
                      <a:endParaRPr lang="zh-CN" sz="1400" kern="100" dirty="0">
                        <a:effectLst/>
                        <a:latin typeface="+mn-ea"/>
                        <a:ea typeface="+mn-ea"/>
                      </a:endParaRPr>
                    </a:p>
                  </a:txBody>
                  <a:tcPr marL="68583" marR="68583" marT="0" marB="0" anchor="ctr">
                    <a:solidFill>
                      <a:srgbClr val="FFC000"/>
                    </a:solidFill>
                  </a:tcPr>
                </a:tc>
                <a:tc>
                  <a:txBody>
                    <a:bodyPr/>
                    <a:lstStyle/>
                    <a:p>
                      <a:pPr algn="ctr">
                        <a:lnSpc>
                          <a:spcPts val="1400"/>
                        </a:lnSpc>
                        <a:spcAft>
                          <a:spcPts val="0"/>
                        </a:spcAft>
                      </a:pPr>
                      <a:endParaRPr lang="en-US" sz="1400" kern="100" dirty="0">
                        <a:solidFill>
                          <a:srgbClr val="000000"/>
                        </a:solidFill>
                        <a:effectLst/>
                        <a:latin typeface="+mn-ea"/>
                        <a:ea typeface="+mn-ea"/>
                      </a:endParaRPr>
                    </a:p>
                  </a:txBody>
                  <a:tcPr marL="68583" marR="68583" marT="0" marB="0" anchor="ctr">
                    <a:solidFill>
                      <a:srgbClr val="FFC000"/>
                    </a:solidFill>
                  </a:tcPr>
                </a:tc>
                <a:tc>
                  <a:txBody>
                    <a:bodyPr/>
                    <a:lstStyle/>
                    <a:p>
                      <a:pPr algn="ctr">
                        <a:lnSpc>
                          <a:spcPts val="1400"/>
                        </a:lnSpc>
                        <a:spcAft>
                          <a:spcPts val="0"/>
                        </a:spcAft>
                      </a:pPr>
                      <a:r>
                        <a:rPr lang="en-US" sz="1400" kern="100" dirty="0" smtClean="0">
                          <a:effectLst/>
                          <a:latin typeface="+mn-ea"/>
                          <a:ea typeface="+mn-ea"/>
                        </a:rPr>
                        <a:t>A</a:t>
                      </a:r>
                      <a:r>
                        <a:rPr lang="zh-CN" sz="1400" kern="100" dirty="0" smtClean="0">
                          <a:effectLst/>
                          <a:latin typeface="+mn-ea"/>
                          <a:ea typeface="+mn-ea"/>
                        </a:rPr>
                        <a:t>加</a:t>
                      </a:r>
                      <a:r>
                        <a:rPr lang="en-US" sz="1400" kern="100" dirty="0">
                          <a:effectLst/>
                          <a:latin typeface="+mn-ea"/>
                          <a:ea typeface="+mn-ea"/>
                        </a:rPr>
                        <a:t>B</a:t>
                      </a:r>
                      <a:endParaRPr lang="zh-CN" sz="1400" kern="100" dirty="0">
                        <a:effectLst/>
                        <a:latin typeface="+mn-ea"/>
                        <a:ea typeface="+mn-ea"/>
                      </a:endParaRPr>
                    </a:p>
                  </a:txBody>
                  <a:tcPr marL="68583" marR="68583" marT="0" marB="0" anchor="ctr">
                    <a:solidFill>
                      <a:srgbClr val="FFFF00"/>
                    </a:solidFill>
                  </a:tcPr>
                </a:tc>
              </a:tr>
              <a:tr h="516993">
                <a:tc>
                  <a:txBody>
                    <a:bodyPr/>
                    <a:lstStyle/>
                    <a:p>
                      <a:pPr algn="ctr">
                        <a:lnSpc>
                          <a:spcPts val="1400"/>
                        </a:lnSpc>
                        <a:spcAft>
                          <a:spcPts val="0"/>
                        </a:spcAft>
                      </a:pPr>
                      <a:r>
                        <a:rPr lang="en-US" sz="1400" kern="100">
                          <a:effectLst/>
                          <a:latin typeface="+mn-ea"/>
                          <a:ea typeface="+mn-ea"/>
                        </a:rPr>
                        <a:t>0  0  1  0</a:t>
                      </a:r>
                      <a:endParaRPr lang="zh-CN" sz="1400" kern="100">
                        <a:effectLst/>
                        <a:latin typeface="+mn-ea"/>
                        <a:ea typeface="+mn-ea"/>
                      </a:endParaRPr>
                    </a:p>
                  </a:txBody>
                  <a:tcPr marL="68583" marR="68583" marT="0" marB="0" anchor="ctr">
                    <a:solidFill>
                      <a:srgbClr val="FFC000"/>
                    </a:solidFill>
                  </a:tcPr>
                </a:tc>
                <a:tc>
                  <a:txBody>
                    <a:bodyPr/>
                    <a:lstStyle/>
                    <a:p>
                      <a:pPr algn="ctr" fontAlgn="ctr">
                        <a:lnSpc>
                          <a:spcPts val="1400"/>
                        </a:lnSpc>
                        <a:spcAft>
                          <a:spcPts val="0"/>
                        </a:spcAft>
                      </a:pPr>
                      <a:endParaRPr lang="en-US" sz="1400" kern="100">
                        <a:solidFill>
                          <a:srgbClr val="000000"/>
                        </a:solidFill>
                        <a:effectLst/>
                        <a:latin typeface="+mn-ea"/>
                        <a:ea typeface="+mn-ea"/>
                      </a:endParaRPr>
                    </a:p>
                  </a:txBody>
                  <a:tcPr marL="68583" marR="68583" marT="0" marB="0" anchor="ctr">
                    <a:solidFill>
                      <a:srgbClr val="FFC000"/>
                    </a:solidFill>
                  </a:tcPr>
                </a:tc>
                <a:tc>
                  <a:txBody>
                    <a:bodyPr/>
                    <a:lstStyle/>
                    <a:p>
                      <a:pPr algn="ctr" fontAlgn="ctr">
                        <a:lnSpc>
                          <a:spcPts val="1400"/>
                        </a:lnSpc>
                        <a:spcAft>
                          <a:spcPts val="0"/>
                        </a:spcAft>
                      </a:pPr>
                      <a:r>
                        <a:rPr lang="en-US" sz="1400" kern="100" dirty="0">
                          <a:effectLst/>
                          <a:latin typeface="+mn-ea"/>
                          <a:ea typeface="+mn-ea"/>
                        </a:rPr>
                        <a:t>A </a:t>
                      </a:r>
                      <a:r>
                        <a:rPr lang="en-US" sz="1400" kern="100" dirty="0" smtClean="0">
                          <a:effectLst/>
                          <a:latin typeface="+mn-ea"/>
                          <a:ea typeface="+mn-ea"/>
                        </a:rPr>
                        <a:t> </a:t>
                      </a:r>
                      <a:r>
                        <a:rPr lang="zh-CN" sz="1400" kern="100" dirty="0" smtClean="0">
                          <a:effectLst/>
                          <a:latin typeface="+mn-ea"/>
                          <a:ea typeface="+mn-ea"/>
                        </a:rPr>
                        <a:t>减</a:t>
                      </a:r>
                      <a:r>
                        <a:rPr lang="en-US" sz="1400" kern="100" dirty="0">
                          <a:effectLst/>
                          <a:latin typeface="+mn-ea"/>
                          <a:ea typeface="+mn-ea"/>
                        </a:rPr>
                        <a:t>1</a:t>
                      </a:r>
                      <a:endParaRPr lang="zh-CN" sz="1400" kern="100" dirty="0">
                        <a:effectLst/>
                        <a:latin typeface="+mn-ea"/>
                        <a:ea typeface="+mn-ea"/>
                      </a:endParaRPr>
                    </a:p>
                  </a:txBody>
                  <a:tcPr marL="68583" marR="68583" marT="0" marB="0" anchor="ctr">
                    <a:solidFill>
                      <a:srgbClr val="FFC000"/>
                    </a:solidFill>
                  </a:tcPr>
                </a:tc>
                <a:tc>
                  <a:txBody>
                    <a:bodyPr/>
                    <a:lstStyle/>
                    <a:p>
                      <a:pPr algn="ctr">
                        <a:lnSpc>
                          <a:spcPts val="1400"/>
                        </a:lnSpc>
                        <a:spcAft>
                          <a:spcPts val="0"/>
                        </a:spcAft>
                      </a:pPr>
                      <a:r>
                        <a:rPr lang="en-US" sz="1400" kern="100">
                          <a:effectLst/>
                          <a:latin typeface="+mn-ea"/>
                          <a:ea typeface="+mn-ea"/>
                        </a:rPr>
                        <a:t>1  0  1  0</a:t>
                      </a:r>
                      <a:endParaRPr lang="zh-CN" sz="1400" kern="100">
                        <a:effectLst/>
                        <a:latin typeface="+mn-ea"/>
                        <a:ea typeface="+mn-ea"/>
                      </a:endParaRPr>
                    </a:p>
                  </a:txBody>
                  <a:tcPr marL="68583" marR="68583" marT="0" marB="0" anchor="ctr">
                    <a:solidFill>
                      <a:srgbClr val="FFC000"/>
                    </a:solidFill>
                  </a:tcPr>
                </a:tc>
                <a:tc>
                  <a:txBody>
                    <a:bodyPr/>
                    <a:lstStyle/>
                    <a:p>
                      <a:pPr algn="ctr">
                        <a:lnSpc>
                          <a:spcPts val="1400"/>
                        </a:lnSpc>
                        <a:spcAft>
                          <a:spcPts val="0"/>
                        </a:spcAft>
                      </a:pPr>
                      <a:r>
                        <a:rPr lang="en-US" sz="1400" kern="100" dirty="0">
                          <a:effectLst/>
                          <a:latin typeface="+mn-ea"/>
                          <a:ea typeface="+mn-ea"/>
                        </a:rPr>
                        <a:t>B</a:t>
                      </a:r>
                      <a:endParaRPr lang="zh-CN" sz="1400" kern="100" dirty="0">
                        <a:effectLst/>
                        <a:latin typeface="+mn-ea"/>
                        <a:ea typeface="+mn-ea"/>
                      </a:endParaRPr>
                    </a:p>
                  </a:txBody>
                  <a:tcPr marL="68583" marR="68583" marT="0" marB="0" anchor="ctr">
                    <a:solidFill>
                      <a:srgbClr val="FFC000"/>
                    </a:solidFill>
                  </a:tcPr>
                </a:tc>
                <a:tc>
                  <a:txBody>
                    <a:bodyPr/>
                    <a:lstStyle/>
                    <a:p>
                      <a:pPr algn="ctr" fontAlgn="ctr">
                        <a:lnSpc>
                          <a:spcPts val="1400"/>
                        </a:lnSpc>
                        <a:spcAft>
                          <a:spcPts val="0"/>
                        </a:spcAft>
                      </a:pPr>
                      <a:r>
                        <a:rPr lang="en-US" sz="1400" kern="100" dirty="0">
                          <a:effectLst/>
                          <a:latin typeface="+mn-ea"/>
                          <a:ea typeface="+mn-ea"/>
                        </a:rPr>
                        <a:t>A </a:t>
                      </a:r>
                      <a:r>
                        <a:rPr lang="en-US" sz="1400" kern="100" dirty="0" smtClean="0">
                          <a:effectLst/>
                          <a:latin typeface="+mn-ea"/>
                          <a:ea typeface="+mn-ea"/>
                        </a:rPr>
                        <a:t> </a:t>
                      </a:r>
                      <a:r>
                        <a:rPr lang="zh-CN" sz="1400" kern="100" dirty="0" smtClean="0">
                          <a:effectLst/>
                          <a:latin typeface="+mn-ea"/>
                          <a:ea typeface="+mn-ea"/>
                        </a:rPr>
                        <a:t>加</a:t>
                      </a:r>
                      <a:r>
                        <a:rPr lang="zh-CN" sz="1400" kern="100" dirty="0">
                          <a:effectLst/>
                          <a:latin typeface="+mn-ea"/>
                          <a:ea typeface="+mn-ea"/>
                        </a:rPr>
                        <a:t>（</a:t>
                      </a:r>
                      <a:r>
                        <a:rPr lang="en-US" sz="1400" kern="100" dirty="0">
                          <a:effectLst/>
                          <a:latin typeface="+mn-ea"/>
                          <a:ea typeface="+mn-ea"/>
                        </a:rPr>
                        <a:t>A+B</a:t>
                      </a:r>
                      <a:r>
                        <a:rPr lang="zh-CN" sz="1400" kern="100" dirty="0">
                          <a:effectLst/>
                          <a:latin typeface="+mn-ea"/>
                          <a:ea typeface="+mn-ea"/>
                        </a:rPr>
                        <a:t>）</a:t>
                      </a:r>
                      <a:endParaRPr lang="zh-CN" sz="1400" kern="100" dirty="0">
                        <a:effectLst/>
                        <a:latin typeface="+mn-ea"/>
                        <a:ea typeface="+mn-ea"/>
                      </a:endParaRPr>
                    </a:p>
                  </a:txBody>
                  <a:tcPr marL="68583" marR="68583" marT="0" marB="0" anchor="ctr">
                    <a:solidFill>
                      <a:srgbClr val="FFC000"/>
                    </a:solidFill>
                  </a:tcPr>
                </a:tc>
              </a:tr>
              <a:tr h="452186">
                <a:tc>
                  <a:txBody>
                    <a:bodyPr/>
                    <a:lstStyle/>
                    <a:p>
                      <a:pPr algn="ctr">
                        <a:lnSpc>
                          <a:spcPts val="1400"/>
                        </a:lnSpc>
                        <a:spcAft>
                          <a:spcPts val="0"/>
                        </a:spcAft>
                      </a:pPr>
                      <a:r>
                        <a:rPr lang="en-US" sz="1400" kern="100">
                          <a:effectLst/>
                          <a:latin typeface="+mn-ea"/>
                          <a:ea typeface="+mn-ea"/>
                        </a:rPr>
                        <a:t>0  0  1  1</a:t>
                      </a:r>
                      <a:endParaRPr lang="zh-CN" sz="1400" kern="100">
                        <a:effectLst/>
                        <a:latin typeface="+mn-ea"/>
                        <a:ea typeface="+mn-ea"/>
                      </a:endParaRPr>
                    </a:p>
                  </a:txBody>
                  <a:tcPr marL="68583" marR="68583" marT="0" marB="0" anchor="ctr">
                    <a:solidFill>
                      <a:srgbClr val="FFC000"/>
                    </a:solidFill>
                  </a:tcPr>
                </a:tc>
                <a:tc>
                  <a:txBody>
                    <a:bodyPr/>
                    <a:lstStyle/>
                    <a:p>
                      <a:pPr algn="ctr">
                        <a:lnSpc>
                          <a:spcPts val="1400"/>
                        </a:lnSpc>
                        <a:spcAft>
                          <a:spcPts val="0"/>
                        </a:spcAft>
                      </a:pPr>
                      <a:r>
                        <a:rPr lang="zh-CN" sz="1400" kern="100">
                          <a:effectLst/>
                          <a:latin typeface="+mn-ea"/>
                          <a:ea typeface="+mn-ea"/>
                        </a:rPr>
                        <a:t>逻辑</a:t>
                      </a:r>
                      <a:r>
                        <a:rPr lang="en-US" sz="1400" kern="100">
                          <a:effectLst/>
                          <a:latin typeface="+mn-ea"/>
                          <a:ea typeface="+mn-ea"/>
                        </a:rPr>
                        <a:t>1</a:t>
                      </a:r>
                      <a:endParaRPr lang="zh-CN" sz="1400" kern="100">
                        <a:effectLst/>
                        <a:latin typeface="+mn-ea"/>
                        <a:ea typeface="+mn-ea"/>
                      </a:endParaRPr>
                    </a:p>
                  </a:txBody>
                  <a:tcPr marL="68583" marR="68583" marT="0" marB="0" anchor="ctr">
                    <a:solidFill>
                      <a:srgbClr val="FFC000"/>
                    </a:solidFill>
                  </a:tcPr>
                </a:tc>
                <a:tc>
                  <a:txBody>
                    <a:bodyPr/>
                    <a:lstStyle/>
                    <a:p>
                      <a:pPr algn="ctr">
                        <a:lnSpc>
                          <a:spcPts val="1400"/>
                        </a:lnSpc>
                        <a:spcAft>
                          <a:spcPts val="0"/>
                        </a:spcAft>
                      </a:pPr>
                      <a:r>
                        <a:rPr lang="zh-CN" sz="1400" kern="100">
                          <a:effectLst/>
                          <a:latin typeface="+mn-ea"/>
                          <a:ea typeface="+mn-ea"/>
                        </a:rPr>
                        <a:t>全</a:t>
                      </a:r>
                      <a:r>
                        <a:rPr lang="en-US" sz="1400" kern="100">
                          <a:effectLst/>
                          <a:latin typeface="+mn-ea"/>
                          <a:ea typeface="+mn-ea"/>
                        </a:rPr>
                        <a:t>1</a:t>
                      </a:r>
                      <a:endParaRPr lang="zh-CN" sz="1400" kern="100">
                        <a:effectLst/>
                        <a:latin typeface="+mn-ea"/>
                        <a:ea typeface="+mn-ea"/>
                      </a:endParaRPr>
                    </a:p>
                  </a:txBody>
                  <a:tcPr marL="68583" marR="68583" marT="0" marB="0" anchor="ctr">
                    <a:solidFill>
                      <a:srgbClr val="FFC000"/>
                    </a:solidFill>
                  </a:tcPr>
                </a:tc>
                <a:tc>
                  <a:txBody>
                    <a:bodyPr/>
                    <a:lstStyle/>
                    <a:p>
                      <a:pPr algn="ctr">
                        <a:lnSpc>
                          <a:spcPts val="1400"/>
                        </a:lnSpc>
                        <a:spcAft>
                          <a:spcPts val="0"/>
                        </a:spcAft>
                      </a:pPr>
                      <a:r>
                        <a:rPr lang="en-US" sz="1400" kern="100">
                          <a:effectLst/>
                          <a:latin typeface="+mn-ea"/>
                          <a:ea typeface="+mn-ea"/>
                        </a:rPr>
                        <a:t>1  0  1  1</a:t>
                      </a:r>
                      <a:endParaRPr lang="zh-CN" sz="1400" kern="100">
                        <a:effectLst/>
                        <a:latin typeface="+mn-ea"/>
                        <a:ea typeface="+mn-ea"/>
                      </a:endParaRPr>
                    </a:p>
                  </a:txBody>
                  <a:tcPr marL="68583" marR="68583" marT="0" marB="0" anchor="ctr">
                    <a:solidFill>
                      <a:srgbClr val="FFC000"/>
                    </a:solidFill>
                  </a:tcPr>
                </a:tc>
                <a:tc>
                  <a:txBody>
                    <a:bodyPr/>
                    <a:lstStyle/>
                    <a:p>
                      <a:pPr algn="ctr">
                        <a:lnSpc>
                          <a:spcPts val="1400"/>
                        </a:lnSpc>
                        <a:spcAft>
                          <a:spcPts val="0"/>
                        </a:spcAft>
                      </a:pPr>
                      <a:r>
                        <a:rPr lang="en-US" sz="1400" kern="100" dirty="0">
                          <a:effectLst/>
                          <a:latin typeface="+mn-ea"/>
                          <a:ea typeface="+mn-ea"/>
                        </a:rPr>
                        <a:t>A+B</a:t>
                      </a:r>
                      <a:endParaRPr lang="zh-CN" sz="1400" kern="100" dirty="0">
                        <a:effectLst/>
                        <a:latin typeface="+mn-ea"/>
                        <a:ea typeface="+mn-ea"/>
                      </a:endParaRPr>
                    </a:p>
                  </a:txBody>
                  <a:tcPr marL="68583" marR="68583" marT="0" marB="0" anchor="ctr">
                    <a:solidFill>
                      <a:srgbClr val="FFC000"/>
                    </a:solidFill>
                  </a:tcPr>
                </a:tc>
                <a:tc>
                  <a:txBody>
                    <a:bodyPr/>
                    <a:lstStyle/>
                    <a:p>
                      <a:pPr algn="ctr">
                        <a:lnSpc>
                          <a:spcPts val="1400"/>
                        </a:lnSpc>
                        <a:spcAft>
                          <a:spcPts val="0"/>
                        </a:spcAft>
                      </a:pPr>
                      <a:r>
                        <a:rPr lang="en-US" sz="1400" kern="100" dirty="0">
                          <a:effectLst/>
                          <a:latin typeface="+mn-ea"/>
                          <a:ea typeface="+mn-ea"/>
                        </a:rPr>
                        <a:t>A+B</a:t>
                      </a:r>
                      <a:endParaRPr lang="zh-CN" sz="1400" kern="100" dirty="0">
                        <a:effectLst/>
                        <a:latin typeface="+mn-ea"/>
                        <a:ea typeface="+mn-ea"/>
                      </a:endParaRPr>
                    </a:p>
                  </a:txBody>
                  <a:tcPr marL="68583" marR="68583" marT="0" marB="0" anchor="ctr">
                    <a:solidFill>
                      <a:srgbClr val="FFC000"/>
                    </a:solidFill>
                  </a:tcPr>
                </a:tc>
              </a:tr>
              <a:tr h="516993">
                <a:tc>
                  <a:txBody>
                    <a:bodyPr/>
                    <a:lstStyle/>
                    <a:p>
                      <a:pPr algn="ctr">
                        <a:lnSpc>
                          <a:spcPts val="1400"/>
                        </a:lnSpc>
                        <a:spcAft>
                          <a:spcPts val="0"/>
                        </a:spcAft>
                      </a:pPr>
                      <a:r>
                        <a:rPr lang="en-US" sz="1400" kern="100">
                          <a:effectLst/>
                          <a:latin typeface="+mn-ea"/>
                          <a:ea typeface="+mn-ea"/>
                        </a:rPr>
                        <a:t>0  1  0  0</a:t>
                      </a:r>
                      <a:endParaRPr lang="zh-CN" sz="1400" kern="100">
                        <a:effectLst/>
                        <a:latin typeface="+mn-ea"/>
                        <a:ea typeface="+mn-ea"/>
                      </a:endParaRPr>
                    </a:p>
                  </a:txBody>
                  <a:tcPr marL="68583" marR="68583" marT="0" marB="0" anchor="ctr">
                    <a:solidFill>
                      <a:srgbClr val="FFC000"/>
                    </a:solidFill>
                  </a:tcPr>
                </a:tc>
                <a:tc>
                  <a:txBody>
                    <a:bodyPr/>
                    <a:lstStyle/>
                    <a:p>
                      <a:pPr algn="ctr">
                        <a:lnSpc>
                          <a:spcPts val="1400"/>
                        </a:lnSpc>
                        <a:spcAft>
                          <a:spcPts val="0"/>
                        </a:spcAft>
                      </a:pPr>
                      <a:endParaRPr lang="en-US" sz="1400" kern="100">
                        <a:solidFill>
                          <a:srgbClr val="000000"/>
                        </a:solidFill>
                        <a:effectLst/>
                        <a:latin typeface="+mn-ea"/>
                        <a:ea typeface="+mn-ea"/>
                      </a:endParaRPr>
                    </a:p>
                  </a:txBody>
                  <a:tcPr marL="68583" marR="68583" marT="0" marB="0" anchor="ctr">
                    <a:solidFill>
                      <a:srgbClr val="FFC000"/>
                    </a:solidFill>
                  </a:tcPr>
                </a:tc>
                <a:tc>
                  <a:txBody>
                    <a:bodyPr/>
                    <a:lstStyle/>
                    <a:p>
                      <a:pPr algn="ctr" fontAlgn="ctr">
                        <a:lnSpc>
                          <a:spcPts val="1400"/>
                        </a:lnSpc>
                        <a:spcAft>
                          <a:spcPts val="0"/>
                        </a:spcAft>
                      </a:pPr>
                      <a:r>
                        <a:rPr lang="en-US" sz="1400" kern="100" dirty="0">
                          <a:effectLst/>
                          <a:latin typeface="+mn-ea"/>
                          <a:ea typeface="+mn-ea"/>
                        </a:rPr>
                        <a:t>A</a:t>
                      </a:r>
                      <a:r>
                        <a:rPr lang="zh-CN" sz="1400" kern="100" dirty="0">
                          <a:effectLst/>
                          <a:latin typeface="+mn-ea"/>
                          <a:ea typeface="+mn-ea"/>
                        </a:rPr>
                        <a:t>加（</a:t>
                      </a:r>
                      <a:r>
                        <a:rPr lang="en-US" sz="1400" kern="100" dirty="0">
                          <a:effectLst/>
                          <a:latin typeface="+mn-ea"/>
                          <a:ea typeface="+mn-ea"/>
                        </a:rPr>
                        <a:t> </a:t>
                      </a:r>
                      <a:r>
                        <a:rPr lang="en-US" sz="1400" kern="100" dirty="0" smtClean="0">
                          <a:effectLst/>
                          <a:latin typeface="+mn-ea"/>
                          <a:ea typeface="+mn-ea"/>
                        </a:rPr>
                        <a:t>  </a:t>
                      </a:r>
                      <a:r>
                        <a:rPr lang="zh-CN" sz="1400" kern="100" dirty="0" smtClean="0">
                          <a:effectLst/>
                          <a:latin typeface="+mn-ea"/>
                          <a:ea typeface="+mn-ea"/>
                        </a:rPr>
                        <a:t>）</a:t>
                      </a:r>
                      <a:endParaRPr lang="zh-CN" sz="1400" kern="100" dirty="0">
                        <a:effectLst/>
                        <a:latin typeface="+mn-ea"/>
                        <a:ea typeface="+mn-ea"/>
                      </a:endParaRPr>
                    </a:p>
                  </a:txBody>
                  <a:tcPr marL="68583" marR="68583" marT="0" marB="0" anchor="ctr">
                    <a:solidFill>
                      <a:srgbClr val="FFC000"/>
                    </a:solidFill>
                  </a:tcPr>
                </a:tc>
                <a:tc>
                  <a:txBody>
                    <a:bodyPr/>
                    <a:lstStyle/>
                    <a:p>
                      <a:pPr algn="ctr">
                        <a:lnSpc>
                          <a:spcPts val="1400"/>
                        </a:lnSpc>
                        <a:spcAft>
                          <a:spcPts val="0"/>
                        </a:spcAft>
                      </a:pPr>
                      <a:r>
                        <a:rPr lang="en-US" sz="1400" kern="100">
                          <a:effectLst/>
                          <a:latin typeface="+mn-ea"/>
                          <a:ea typeface="+mn-ea"/>
                        </a:rPr>
                        <a:t>1  1  0  0</a:t>
                      </a:r>
                      <a:endParaRPr lang="zh-CN" sz="1400" kern="100">
                        <a:effectLst/>
                        <a:latin typeface="+mn-ea"/>
                        <a:ea typeface="+mn-ea"/>
                      </a:endParaRPr>
                    </a:p>
                  </a:txBody>
                  <a:tcPr marL="68583" marR="68583" marT="0" marB="0" anchor="ctr">
                    <a:solidFill>
                      <a:srgbClr val="FFC000"/>
                    </a:solidFill>
                  </a:tcPr>
                </a:tc>
                <a:tc>
                  <a:txBody>
                    <a:bodyPr/>
                    <a:lstStyle/>
                    <a:p>
                      <a:pPr algn="ctr">
                        <a:lnSpc>
                          <a:spcPts val="1400"/>
                        </a:lnSpc>
                        <a:spcAft>
                          <a:spcPts val="0"/>
                        </a:spcAft>
                      </a:pPr>
                      <a:r>
                        <a:rPr lang="zh-CN" sz="1400" kern="100">
                          <a:effectLst/>
                          <a:latin typeface="+mn-ea"/>
                          <a:ea typeface="+mn-ea"/>
                        </a:rPr>
                        <a:t>逻辑</a:t>
                      </a:r>
                      <a:r>
                        <a:rPr lang="en-US" sz="1400" kern="100">
                          <a:effectLst/>
                          <a:latin typeface="+mn-ea"/>
                          <a:ea typeface="+mn-ea"/>
                        </a:rPr>
                        <a:t>0</a:t>
                      </a:r>
                      <a:endParaRPr lang="zh-CN" sz="1400" kern="100">
                        <a:effectLst/>
                        <a:latin typeface="+mn-ea"/>
                        <a:ea typeface="+mn-ea"/>
                      </a:endParaRPr>
                    </a:p>
                  </a:txBody>
                  <a:tcPr marL="68583" marR="68583" marT="0" marB="0" anchor="ctr">
                    <a:solidFill>
                      <a:srgbClr val="FFC000"/>
                    </a:solidFill>
                  </a:tcPr>
                </a:tc>
                <a:tc>
                  <a:txBody>
                    <a:bodyPr/>
                    <a:lstStyle/>
                    <a:p>
                      <a:pPr algn="ctr">
                        <a:lnSpc>
                          <a:spcPts val="1400"/>
                        </a:lnSpc>
                        <a:spcAft>
                          <a:spcPts val="0"/>
                        </a:spcAft>
                      </a:pPr>
                      <a:r>
                        <a:rPr lang="zh-CN" sz="1400" kern="100" dirty="0">
                          <a:effectLst/>
                          <a:latin typeface="+mn-ea"/>
                          <a:ea typeface="+mn-ea"/>
                        </a:rPr>
                        <a:t>全</a:t>
                      </a:r>
                      <a:r>
                        <a:rPr lang="en-US" sz="1400" kern="100" dirty="0">
                          <a:effectLst/>
                          <a:latin typeface="+mn-ea"/>
                          <a:ea typeface="+mn-ea"/>
                        </a:rPr>
                        <a:t>0</a:t>
                      </a:r>
                      <a:endParaRPr lang="zh-CN" sz="1400" kern="100" dirty="0">
                        <a:effectLst/>
                        <a:latin typeface="+mn-ea"/>
                        <a:ea typeface="+mn-ea"/>
                      </a:endParaRPr>
                    </a:p>
                  </a:txBody>
                  <a:tcPr marL="68583" marR="68583" marT="0" marB="0" anchor="ctr">
                    <a:solidFill>
                      <a:srgbClr val="FFC000"/>
                    </a:solidFill>
                  </a:tcPr>
                </a:tc>
              </a:tr>
              <a:tr h="516993">
                <a:tc>
                  <a:txBody>
                    <a:bodyPr/>
                    <a:lstStyle/>
                    <a:p>
                      <a:pPr algn="ctr">
                        <a:lnSpc>
                          <a:spcPts val="1400"/>
                        </a:lnSpc>
                        <a:spcAft>
                          <a:spcPts val="0"/>
                        </a:spcAft>
                      </a:pPr>
                      <a:r>
                        <a:rPr lang="en-US" sz="1400" kern="100">
                          <a:effectLst/>
                          <a:latin typeface="+mn-ea"/>
                          <a:ea typeface="+mn-ea"/>
                        </a:rPr>
                        <a:t>0  1  0  1</a:t>
                      </a:r>
                      <a:endParaRPr lang="zh-CN" sz="1400" kern="100">
                        <a:effectLst/>
                        <a:latin typeface="+mn-ea"/>
                        <a:ea typeface="+mn-ea"/>
                      </a:endParaRPr>
                    </a:p>
                  </a:txBody>
                  <a:tcPr marL="68583" marR="68583" marT="0" marB="0" anchor="ctr">
                    <a:solidFill>
                      <a:srgbClr val="FFC000"/>
                    </a:solidFill>
                  </a:tcPr>
                </a:tc>
                <a:tc>
                  <a:txBody>
                    <a:bodyPr/>
                    <a:lstStyle/>
                    <a:p>
                      <a:pPr algn="ctr">
                        <a:lnSpc>
                          <a:spcPts val="1400"/>
                        </a:lnSpc>
                        <a:spcAft>
                          <a:spcPts val="0"/>
                        </a:spcAft>
                      </a:pPr>
                      <a:endParaRPr lang="en-US" sz="1400" kern="100">
                        <a:solidFill>
                          <a:srgbClr val="000000"/>
                        </a:solidFill>
                        <a:effectLst/>
                        <a:latin typeface="+mn-ea"/>
                        <a:ea typeface="+mn-ea"/>
                      </a:endParaRPr>
                    </a:p>
                  </a:txBody>
                  <a:tcPr marL="68583" marR="68583" marT="0" marB="0" anchor="ctr">
                    <a:solidFill>
                      <a:srgbClr val="FFC000"/>
                    </a:solidFill>
                  </a:tcPr>
                </a:tc>
                <a:tc>
                  <a:txBody>
                    <a:bodyPr/>
                    <a:lstStyle/>
                    <a:p>
                      <a:pPr algn="ctr" fontAlgn="ctr">
                        <a:lnSpc>
                          <a:spcPts val="1400"/>
                        </a:lnSpc>
                        <a:spcAft>
                          <a:spcPts val="0"/>
                        </a:spcAft>
                      </a:pPr>
                      <a:r>
                        <a:rPr lang="en-US" sz="1400" kern="100" dirty="0">
                          <a:effectLst/>
                          <a:latin typeface="+mn-ea"/>
                          <a:ea typeface="+mn-ea"/>
                        </a:rPr>
                        <a:t>AB</a:t>
                      </a:r>
                      <a:r>
                        <a:rPr lang="zh-CN" sz="1400" kern="100" dirty="0">
                          <a:effectLst/>
                          <a:latin typeface="+mn-ea"/>
                          <a:ea typeface="+mn-ea"/>
                        </a:rPr>
                        <a:t>加</a:t>
                      </a:r>
                      <a:r>
                        <a:rPr lang="zh-CN" sz="1400" kern="100" dirty="0" smtClean="0">
                          <a:effectLst/>
                          <a:latin typeface="+mn-ea"/>
                          <a:ea typeface="+mn-ea"/>
                        </a:rPr>
                        <a:t>（</a:t>
                      </a:r>
                      <a:r>
                        <a:rPr lang="en-US" altLang="zh-CN" sz="1400" kern="100" dirty="0" smtClean="0">
                          <a:effectLst/>
                          <a:latin typeface="+mn-ea"/>
                          <a:ea typeface="+mn-ea"/>
                        </a:rPr>
                        <a:t>  </a:t>
                      </a:r>
                      <a:r>
                        <a:rPr lang="en-US" sz="1400" kern="100" dirty="0" smtClean="0">
                          <a:effectLst/>
                          <a:latin typeface="+mn-ea"/>
                          <a:ea typeface="+mn-ea"/>
                        </a:rPr>
                        <a:t> </a:t>
                      </a:r>
                      <a:r>
                        <a:rPr lang="zh-CN" sz="1400" kern="100" dirty="0">
                          <a:effectLst/>
                          <a:latin typeface="+mn-ea"/>
                          <a:ea typeface="+mn-ea"/>
                        </a:rPr>
                        <a:t>）</a:t>
                      </a:r>
                      <a:endParaRPr lang="zh-CN" sz="1400" kern="100" dirty="0">
                        <a:effectLst/>
                        <a:latin typeface="+mn-ea"/>
                        <a:ea typeface="+mn-ea"/>
                      </a:endParaRPr>
                    </a:p>
                  </a:txBody>
                  <a:tcPr marL="68583" marR="68583" marT="0" marB="0" anchor="ctr">
                    <a:solidFill>
                      <a:srgbClr val="FFC000"/>
                    </a:solidFill>
                  </a:tcPr>
                </a:tc>
                <a:tc>
                  <a:txBody>
                    <a:bodyPr/>
                    <a:lstStyle/>
                    <a:p>
                      <a:pPr algn="ctr">
                        <a:lnSpc>
                          <a:spcPts val="1400"/>
                        </a:lnSpc>
                        <a:spcAft>
                          <a:spcPts val="0"/>
                        </a:spcAft>
                      </a:pPr>
                      <a:r>
                        <a:rPr lang="en-US" sz="1400" kern="100">
                          <a:effectLst/>
                          <a:latin typeface="+mn-ea"/>
                          <a:ea typeface="+mn-ea"/>
                        </a:rPr>
                        <a:t>1  1  0  1</a:t>
                      </a:r>
                      <a:endParaRPr lang="zh-CN" sz="1400" kern="100">
                        <a:effectLst/>
                        <a:latin typeface="+mn-ea"/>
                        <a:ea typeface="+mn-ea"/>
                      </a:endParaRPr>
                    </a:p>
                  </a:txBody>
                  <a:tcPr marL="68583" marR="68583" marT="0" marB="0" anchor="ctr">
                    <a:solidFill>
                      <a:srgbClr val="FFC000"/>
                    </a:solidFill>
                  </a:tcPr>
                </a:tc>
                <a:tc>
                  <a:txBody>
                    <a:bodyPr/>
                    <a:lstStyle/>
                    <a:p>
                      <a:pPr algn="ctr">
                        <a:lnSpc>
                          <a:spcPts val="1400"/>
                        </a:lnSpc>
                        <a:spcAft>
                          <a:spcPts val="0"/>
                        </a:spcAft>
                      </a:pPr>
                      <a:endParaRPr lang="en-US" sz="1400" kern="100">
                        <a:solidFill>
                          <a:srgbClr val="000000"/>
                        </a:solidFill>
                        <a:effectLst/>
                        <a:latin typeface="+mn-ea"/>
                        <a:ea typeface="+mn-ea"/>
                      </a:endParaRPr>
                    </a:p>
                  </a:txBody>
                  <a:tcPr marL="68583" marR="68583" marT="0" marB="0" anchor="ctr">
                    <a:solidFill>
                      <a:srgbClr val="FFC000"/>
                    </a:solidFill>
                  </a:tcPr>
                </a:tc>
                <a:tc>
                  <a:txBody>
                    <a:bodyPr/>
                    <a:lstStyle/>
                    <a:p>
                      <a:pPr algn="ctr">
                        <a:lnSpc>
                          <a:spcPts val="1400"/>
                        </a:lnSpc>
                        <a:spcAft>
                          <a:spcPts val="0"/>
                        </a:spcAft>
                      </a:pPr>
                      <a:r>
                        <a:rPr lang="en-US" sz="1400" kern="100" dirty="0">
                          <a:effectLst/>
                          <a:latin typeface="+mn-ea"/>
                          <a:ea typeface="+mn-ea"/>
                        </a:rPr>
                        <a:t>AB</a:t>
                      </a:r>
                      <a:r>
                        <a:rPr lang="zh-CN" sz="1400" kern="100" dirty="0">
                          <a:effectLst/>
                          <a:latin typeface="+mn-ea"/>
                          <a:ea typeface="+mn-ea"/>
                        </a:rPr>
                        <a:t>加</a:t>
                      </a:r>
                      <a:r>
                        <a:rPr lang="en-US" sz="1400" kern="100" dirty="0">
                          <a:effectLst/>
                          <a:latin typeface="+mn-ea"/>
                          <a:ea typeface="+mn-ea"/>
                        </a:rPr>
                        <a:t>A</a:t>
                      </a:r>
                      <a:endParaRPr lang="zh-CN" sz="1400" kern="100" dirty="0">
                        <a:effectLst/>
                        <a:latin typeface="+mn-ea"/>
                        <a:ea typeface="+mn-ea"/>
                      </a:endParaRPr>
                    </a:p>
                  </a:txBody>
                  <a:tcPr marL="68583" marR="68583" marT="0" marB="0" anchor="ctr">
                    <a:solidFill>
                      <a:srgbClr val="FFC000"/>
                    </a:solidFill>
                  </a:tcPr>
                </a:tc>
              </a:tr>
              <a:tr h="516993">
                <a:tc>
                  <a:txBody>
                    <a:bodyPr/>
                    <a:lstStyle/>
                    <a:p>
                      <a:pPr algn="ctr">
                        <a:lnSpc>
                          <a:spcPts val="1400"/>
                        </a:lnSpc>
                        <a:spcAft>
                          <a:spcPts val="0"/>
                        </a:spcAft>
                      </a:pPr>
                      <a:r>
                        <a:rPr lang="en-US" sz="1400" kern="100">
                          <a:effectLst/>
                          <a:latin typeface="+mn-ea"/>
                          <a:ea typeface="+mn-ea"/>
                        </a:rPr>
                        <a:t>0  1  1  0</a:t>
                      </a:r>
                      <a:endParaRPr lang="zh-CN" sz="1400" kern="100">
                        <a:effectLst/>
                        <a:latin typeface="+mn-ea"/>
                        <a:ea typeface="+mn-ea"/>
                      </a:endParaRPr>
                    </a:p>
                  </a:txBody>
                  <a:tcPr marL="68583" marR="68583" marT="0" marB="0" anchor="ctr">
                    <a:solidFill>
                      <a:srgbClr val="FFC000"/>
                    </a:solidFill>
                  </a:tcPr>
                </a:tc>
                <a:tc>
                  <a:txBody>
                    <a:bodyPr/>
                    <a:lstStyle/>
                    <a:p>
                      <a:pPr algn="ctr">
                        <a:lnSpc>
                          <a:spcPts val="1400"/>
                        </a:lnSpc>
                        <a:spcAft>
                          <a:spcPts val="0"/>
                        </a:spcAft>
                      </a:pPr>
                      <a:endParaRPr lang="en-US" sz="1400" kern="100">
                        <a:solidFill>
                          <a:srgbClr val="000000"/>
                        </a:solidFill>
                        <a:effectLst/>
                        <a:latin typeface="+mn-ea"/>
                        <a:ea typeface="+mn-ea"/>
                      </a:endParaRPr>
                    </a:p>
                  </a:txBody>
                  <a:tcPr marL="68583" marR="68583" marT="0" marB="0" anchor="ctr">
                    <a:solidFill>
                      <a:srgbClr val="FFC000"/>
                    </a:solidFill>
                  </a:tcPr>
                </a:tc>
                <a:tc>
                  <a:txBody>
                    <a:bodyPr/>
                    <a:lstStyle/>
                    <a:p>
                      <a:pPr algn="ctr" fontAlgn="ctr">
                        <a:lnSpc>
                          <a:spcPts val="1400"/>
                        </a:lnSpc>
                        <a:spcAft>
                          <a:spcPts val="0"/>
                        </a:spcAft>
                      </a:pPr>
                      <a:r>
                        <a:rPr lang="en-US" sz="1400" kern="100" dirty="0">
                          <a:effectLst/>
                          <a:latin typeface="+mn-ea"/>
                          <a:ea typeface="+mn-ea"/>
                        </a:rPr>
                        <a:t>A</a:t>
                      </a:r>
                      <a:r>
                        <a:rPr lang="zh-CN" sz="1400" kern="100" dirty="0">
                          <a:effectLst/>
                          <a:latin typeface="+mn-ea"/>
                          <a:ea typeface="+mn-ea"/>
                        </a:rPr>
                        <a:t>加</a:t>
                      </a:r>
                      <a:r>
                        <a:rPr lang="en-US" sz="1400" kern="100" dirty="0">
                          <a:effectLst/>
                          <a:latin typeface="+mn-ea"/>
                          <a:ea typeface="+mn-ea"/>
                        </a:rPr>
                        <a:t> </a:t>
                      </a:r>
                      <a:endParaRPr lang="zh-CN" sz="1400" kern="100" dirty="0">
                        <a:effectLst/>
                        <a:latin typeface="+mn-ea"/>
                        <a:ea typeface="+mn-ea"/>
                      </a:endParaRPr>
                    </a:p>
                  </a:txBody>
                  <a:tcPr marL="68583" marR="68583" marT="0" marB="0" anchor="ctr">
                    <a:solidFill>
                      <a:srgbClr val="FFFF00"/>
                    </a:solidFill>
                  </a:tcPr>
                </a:tc>
                <a:tc>
                  <a:txBody>
                    <a:bodyPr/>
                    <a:lstStyle/>
                    <a:p>
                      <a:pPr algn="ctr">
                        <a:lnSpc>
                          <a:spcPts val="1400"/>
                        </a:lnSpc>
                        <a:spcAft>
                          <a:spcPts val="0"/>
                        </a:spcAft>
                      </a:pPr>
                      <a:r>
                        <a:rPr lang="en-US" sz="1400" kern="100">
                          <a:effectLst/>
                          <a:latin typeface="+mn-ea"/>
                          <a:ea typeface="+mn-ea"/>
                        </a:rPr>
                        <a:t>1  1  1  0</a:t>
                      </a:r>
                      <a:endParaRPr lang="zh-CN" sz="1400" kern="100">
                        <a:effectLst/>
                        <a:latin typeface="+mn-ea"/>
                        <a:ea typeface="+mn-ea"/>
                      </a:endParaRPr>
                    </a:p>
                  </a:txBody>
                  <a:tcPr marL="68583" marR="68583" marT="0" marB="0" anchor="ctr">
                    <a:solidFill>
                      <a:srgbClr val="FFC000"/>
                    </a:solidFill>
                  </a:tcPr>
                </a:tc>
                <a:tc>
                  <a:txBody>
                    <a:bodyPr/>
                    <a:lstStyle/>
                    <a:p>
                      <a:pPr algn="ctr">
                        <a:lnSpc>
                          <a:spcPts val="1400"/>
                        </a:lnSpc>
                        <a:spcAft>
                          <a:spcPts val="0"/>
                        </a:spcAft>
                      </a:pPr>
                      <a:r>
                        <a:rPr lang="en-US" sz="1400" kern="100">
                          <a:effectLst/>
                          <a:latin typeface="+mn-ea"/>
                          <a:ea typeface="+mn-ea"/>
                        </a:rPr>
                        <a:t>AB</a:t>
                      </a:r>
                      <a:endParaRPr lang="zh-CN" sz="1400" kern="100">
                        <a:effectLst/>
                        <a:latin typeface="+mn-ea"/>
                        <a:ea typeface="+mn-ea"/>
                      </a:endParaRPr>
                    </a:p>
                  </a:txBody>
                  <a:tcPr marL="68583" marR="68583" marT="0" marB="0" anchor="ctr">
                    <a:solidFill>
                      <a:srgbClr val="FFC000"/>
                    </a:solidFill>
                  </a:tcPr>
                </a:tc>
                <a:tc>
                  <a:txBody>
                    <a:bodyPr/>
                    <a:lstStyle/>
                    <a:p>
                      <a:pPr algn="ctr" fontAlgn="ctr">
                        <a:lnSpc>
                          <a:spcPts val="1400"/>
                        </a:lnSpc>
                        <a:spcAft>
                          <a:spcPts val="0"/>
                        </a:spcAft>
                      </a:pPr>
                      <a:r>
                        <a:rPr lang="en-US" sz="1400" kern="100" dirty="0">
                          <a:effectLst/>
                          <a:latin typeface="+mn-ea"/>
                          <a:ea typeface="+mn-ea"/>
                        </a:rPr>
                        <a:t>A </a:t>
                      </a:r>
                      <a:r>
                        <a:rPr lang="en-US" sz="1400" kern="100" dirty="0" smtClean="0">
                          <a:effectLst/>
                          <a:latin typeface="+mn-ea"/>
                          <a:ea typeface="+mn-ea"/>
                        </a:rPr>
                        <a:t> </a:t>
                      </a:r>
                      <a:r>
                        <a:rPr lang="zh-CN" sz="1400" kern="100" dirty="0" smtClean="0">
                          <a:effectLst/>
                          <a:latin typeface="+mn-ea"/>
                          <a:ea typeface="+mn-ea"/>
                        </a:rPr>
                        <a:t>加</a:t>
                      </a:r>
                      <a:r>
                        <a:rPr lang="en-US" sz="1400" kern="100" dirty="0">
                          <a:effectLst/>
                          <a:latin typeface="+mn-ea"/>
                          <a:ea typeface="+mn-ea"/>
                        </a:rPr>
                        <a:t>A</a:t>
                      </a:r>
                      <a:endParaRPr lang="zh-CN" sz="1400" kern="100" dirty="0">
                        <a:effectLst/>
                        <a:latin typeface="+mn-ea"/>
                        <a:ea typeface="+mn-ea"/>
                      </a:endParaRPr>
                    </a:p>
                  </a:txBody>
                  <a:tcPr marL="68583" marR="68583" marT="0" marB="0" anchor="ctr">
                    <a:solidFill>
                      <a:srgbClr val="FFC000"/>
                    </a:solidFill>
                  </a:tcPr>
                </a:tc>
              </a:tr>
              <a:tr h="516993">
                <a:tc>
                  <a:txBody>
                    <a:bodyPr/>
                    <a:lstStyle/>
                    <a:p>
                      <a:pPr algn="ctr">
                        <a:lnSpc>
                          <a:spcPts val="1400"/>
                        </a:lnSpc>
                        <a:spcAft>
                          <a:spcPts val="0"/>
                        </a:spcAft>
                      </a:pPr>
                      <a:r>
                        <a:rPr lang="en-US" sz="1400" kern="100" dirty="0">
                          <a:effectLst/>
                          <a:latin typeface="+mn-ea"/>
                          <a:ea typeface="+mn-ea"/>
                        </a:rPr>
                        <a:t>0  1  1  1</a:t>
                      </a:r>
                      <a:endParaRPr lang="zh-CN" sz="1400" kern="100" dirty="0">
                        <a:effectLst/>
                        <a:latin typeface="+mn-ea"/>
                        <a:ea typeface="+mn-ea"/>
                      </a:endParaRPr>
                    </a:p>
                  </a:txBody>
                  <a:tcPr marL="68583" marR="68583" marT="0" marB="0" anchor="ctr">
                    <a:solidFill>
                      <a:srgbClr val="FFC000"/>
                    </a:solidFill>
                  </a:tcPr>
                </a:tc>
                <a:tc>
                  <a:txBody>
                    <a:bodyPr/>
                    <a:lstStyle/>
                    <a:p>
                      <a:pPr algn="ctr">
                        <a:lnSpc>
                          <a:spcPts val="1400"/>
                        </a:lnSpc>
                        <a:spcAft>
                          <a:spcPts val="0"/>
                        </a:spcAft>
                      </a:pPr>
                      <a:endParaRPr lang="en-US" sz="1400" kern="100">
                        <a:solidFill>
                          <a:srgbClr val="000000"/>
                        </a:solidFill>
                        <a:effectLst/>
                        <a:latin typeface="+mn-ea"/>
                        <a:ea typeface="+mn-ea"/>
                      </a:endParaRPr>
                    </a:p>
                  </a:txBody>
                  <a:tcPr marL="68583" marR="68583" marT="0" marB="0" anchor="ctr">
                    <a:solidFill>
                      <a:srgbClr val="FFC000"/>
                    </a:solidFill>
                  </a:tcPr>
                </a:tc>
                <a:tc>
                  <a:txBody>
                    <a:bodyPr/>
                    <a:lstStyle/>
                    <a:p>
                      <a:pPr algn="ctr" fontAlgn="ctr">
                        <a:lnSpc>
                          <a:spcPts val="1400"/>
                        </a:lnSpc>
                        <a:spcAft>
                          <a:spcPts val="0"/>
                        </a:spcAft>
                      </a:pPr>
                      <a:endParaRPr lang="en-US" sz="1400" kern="100">
                        <a:solidFill>
                          <a:srgbClr val="000000"/>
                        </a:solidFill>
                        <a:effectLst/>
                        <a:latin typeface="+mn-ea"/>
                        <a:ea typeface="+mn-ea"/>
                      </a:endParaRPr>
                    </a:p>
                  </a:txBody>
                  <a:tcPr marL="68583" marR="68583" marT="0" marB="0" anchor="ctr">
                    <a:solidFill>
                      <a:srgbClr val="FFC000"/>
                    </a:solidFill>
                  </a:tcPr>
                </a:tc>
                <a:tc>
                  <a:txBody>
                    <a:bodyPr/>
                    <a:lstStyle/>
                    <a:p>
                      <a:pPr algn="ctr">
                        <a:lnSpc>
                          <a:spcPts val="1400"/>
                        </a:lnSpc>
                        <a:spcAft>
                          <a:spcPts val="0"/>
                        </a:spcAft>
                      </a:pPr>
                      <a:r>
                        <a:rPr lang="en-US" sz="1400" kern="100">
                          <a:effectLst/>
                          <a:latin typeface="+mn-ea"/>
                          <a:ea typeface="+mn-ea"/>
                        </a:rPr>
                        <a:t>1  1  1  1</a:t>
                      </a:r>
                      <a:endParaRPr lang="zh-CN" sz="1400" kern="100">
                        <a:effectLst/>
                        <a:latin typeface="+mn-ea"/>
                        <a:ea typeface="+mn-ea"/>
                      </a:endParaRPr>
                    </a:p>
                  </a:txBody>
                  <a:tcPr marL="68583" marR="68583" marT="0" marB="0" anchor="ctr">
                    <a:solidFill>
                      <a:srgbClr val="FFC000"/>
                    </a:solidFill>
                  </a:tcPr>
                </a:tc>
                <a:tc>
                  <a:txBody>
                    <a:bodyPr/>
                    <a:lstStyle/>
                    <a:p>
                      <a:pPr algn="ctr">
                        <a:lnSpc>
                          <a:spcPts val="1400"/>
                        </a:lnSpc>
                        <a:spcAft>
                          <a:spcPts val="0"/>
                        </a:spcAft>
                      </a:pPr>
                      <a:r>
                        <a:rPr lang="en-US" sz="1400" kern="100">
                          <a:effectLst/>
                          <a:latin typeface="+mn-ea"/>
                          <a:ea typeface="+mn-ea"/>
                        </a:rPr>
                        <a:t>A</a:t>
                      </a:r>
                      <a:endParaRPr lang="zh-CN" sz="1400" kern="100">
                        <a:effectLst/>
                        <a:latin typeface="+mn-ea"/>
                        <a:ea typeface="+mn-ea"/>
                      </a:endParaRPr>
                    </a:p>
                  </a:txBody>
                  <a:tcPr marL="68583" marR="68583" marT="0" marB="0" anchor="ctr">
                    <a:solidFill>
                      <a:srgbClr val="FFC000"/>
                    </a:solidFill>
                  </a:tcPr>
                </a:tc>
                <a:tc>
                  <a:txBody>
                    <a:bodyPr/>
                    <a:lstStyle/>
                    <a:p>
                      <a:pPr algn="ctr">
                        <a:lnSpc>
                          <a:spcPts val="1400"/>
                        </a:lnSpc>
                        <a:spcAft>
                          <a:spcPts val="0"/>
                        </a:spcAft>
                      </a:pPr>
                      <a:r>
                        <a:rPr lang="en-US" sz="1400" kern="100" dirty="0">
                          <a:effectLst/>
                          <a:latin typeface="+mn-ea"/>
                          <a:ea typeface="+mn-ea"/>
                        </a:rPr>
                        <a:t>A</a:t>
                      </a:r>
                      <a:endParaRPr lang="zh-CN" sz="1400" kern="100" dirty="0">
                        <a:effectLst/>
                        <a:latin typeface="+mn-ea"/>
                        <a:ea typeface="+mn-ea"/>
                      </a:endParaRPr>
                    </a:p>
                  </a:txBody>
                  <a:tcPr marL="68583" marR="68583" marT="0" marB="0" anchor="ctr">
                    <a:solidFill>
                      <a:srgbClr val="FFC000"/>
                    </a:solidFill>
                  </a:tcPr>
                </a:tc>
              </a:tr>
            </a:tbl>
          </a:graphicData>
        </a:graphic>
      </p:graphicFrame>
      <p:graphicFrame>
        <p:nvGraphicFramePr>
          <p:cNvPr id="34892" name="对象 5"/>
          <p:cNvGraphicFramePr>
            <a:graphicFrameLocks noChangeAspect="1"/>
          </p:cNvGraphicFramePr>
          <p:nvPr/>
        </p:nvGraphicFramePr>
        <p:xfrm>
          <a:off x="1979613" y="2275523"/>
          <a:ext cx="215900" cy="215900"/>
        </p:xfrm>
        <a:graphic>
          <a:graphicData uri="http://schemas.openxmlformats.org/presentationml/2006/ole">
            <mc:AlternateContent xmlns:mc="http://schemas.openxmlformats.org/markup-compatibility/2006">
              <mc:Choice xmlns:v="urn:schemas-microsoft-com:vml" Requires="v">
                <p:oleObj spid="_x0000_s3099" name="" r:id="rId2" imgW="152400" imgH="190500" progId="Equation.3">
                  <p:embed/>
                </p:oleObj>
              </mc:Choice>
              <mc:Fallback>
                <p:oleObj name="" r:id="rId2" imgW="152400" imgH="190500" progId="Equation.3">
                  <p:embed/>
                  <p:pic>
                    <p:nvPicPr>
                      <p:cNvPr id="0" name="图片 3098"/>
                      <p:cNvPicPr/>
                      <p:nvPr/>
                    </p:nvPicPr>
                    <p:blipFill>
                      <a:blip r:embed="rId3"/>
                      <a:stretch>
                        <a:fillRect/>
                      </a:stretch>
                    </p:blipFill>
                    <p:spPr>
                      <a:xfrm>
                        <a:off x="1979613" y="2275523"/>
                        <a:ext cx="215900" cy="215900"/>
                      </a:xfrm>
                      <a:prstGeom prst="rect">
                        <a:avLst/>
                      </a:prstGeom>
                      <a:noFill/>
                      <a:ln w="38100">
                        <a:noFill/>
                        <a:miter/>
                      </a:ln>
                    </p:spPr>
                  </p:pic>
                </p:oleObj>
              </mc:Fallback>
            </mc:AlternateContent>
          </a:graphicData>
        </a:graphic>
      </p:graphicFrame>
      <p:graphicFrame>
        <p:nvGraphicFramePr>
          <p:cNvPr id="34893" name="对象 6"/>
          <p:cNvGraphicFramePr>
            <a:graphicFrameLocks noChangeAspect="1"/>
          </p:cNvGraphicFramePr>
          <p:nvPr/>
        </p:nvGraphicFramePr>
        <p:xfrm>
          <a:off x="5795963" y="2346960"/>
          <a:ext cx="288925" cy="203200"/>
        </p:xfrm>
        <a:graphic>
          <a:graphicData uri="http://schemas.openxmlformats.org/presentationml/2006/ole">
            <mc:AlternateContent xmlns:mc="http://schemas.openxmlformats.org/markup-compatibility/2006">
              <mc:Choice xmlns:v="urn:schemas-microsoft-com:vml" Requires="v">
                <p:oleObj spid="_x0000_s3094" name="" r:id="rId4" imgW="228600" imgH="190500" progId="Equation.3">
                  <p:embed/>
                </p:oleObj>
              </mc:Choice>
              <mc:Fallback>
                <p:oleObj name="" r:id="rId4" imgW="228600" imgH="190500" progId="Equation.3">
                  <p:embed/>
                  <p:pic>
                    <p:nvPicPr>
                      <p:cNvPr id="0" name="图片 3093"/>
                      <p:cNvPicPr/>
                      <p:nvPr/>
                    </p:nvPicPr>
                    <p:blipFill>
                      <a:blip r:embed="rId5"/>
                      <a:stretch>
                        <a:fillRect/>
                      </a:stretch>
                    </p:blipFill>
                    <p:spPr>
                      <a:xfrm>
                        <a:off x="5795963" y="2346960"/>
                        <a:ext cx="288925" cy="203200"/>
                      </a:xfrm>
                      <a:prstGeom prst="rect">
                        <a:avLst/>
                      </a:prstGeom>
                      <a:noFill/>
                      <a:ln w="38100">
                        <a:noFill/>
                        <a:miter/>
                      </a:ln>
                    </p:spPr>
                  </p:pic>
                </p:oleObj>
              </mc:Fallback>
            </mc:AlternateContent>
          </a:graphicData>
        </a:graphic>
      </p:graphicFrame>
      <p:graphicFrame>
        <p:nvGraphicFramePr>
          <p:cNvPr id="34894" name="对象 7"/>
          <p:cNvGraphicFramePr>
            <a:graphicFrameLocks noChangeAspect="1"/>
          </p:cNvGraphicFramePr>
          <p:nvPr/>
        </p:nvGraphicFramePr>
        <p:xfrm>
          <a:off x="1979613" y="2851785"/>
          <a:ext cx="288925" cy="215900"/>
        </p:xfrm>
        <a:graphic>
          <a:graphicData uri="http://schemas.openxmlformats.org/presentationml/2006/ole">
            <mc:AlternateContent xmlns:mc="http://schemas.openxmlformats.org/markup-compatibility/2006">
              <mc:Choice xmlns:v="urn:schemas-microsoft-com:vml" Requires="v">
                <p:oleObj spid="_x0000_s3106" name="" r:id="rId6" imgW="228600" imgH="190500" progId="Equation.3">
                  <p:embed/>
                </p:oleObj>
              </mc:Choice>
              <mc:Fallback>
                <p:oleObj name="" r:id="rId6" imgW="228600" imgH="190500" progId="Equation.3">
                  <p:embed/>
                  <p:pic>
                    <p:nvPicPr>
                      <p:cNvPr id="0" name="图片 3105"/>
                      <p:cNvPicPr/>
                      <p:nvPr/>
                    </p:nvPicPr>
                    <p:blipFill>
                      <a:blip r:embed="rId7"/>
                      <a:stretch>
                        <a:fillRect/>
                      </a:stretch>
                    </p:blipFill>
                    <p:spPr>
                      <a:xfrm>
                        <a:off x="1979613" y="2851785"/>
                        <a:ext cx="288925" cy="215900"/>
                      </a:xfrm>
                      <a:prstGeom prst="rect">
                        <a:avLst/>
                      </a:prstGeom>
                      <a:noFill/>
                      <a:ln w="38100">
                        <a:noFill/>
                        <a:miter/>
                      </a:ln>
                    </p:spPr>
                  </p:pic>
                </p:oleObj>
              </mc:Fallback>
            </mc:AlternateContent>
          </a:graphicData>
        </a:graphic>
      </p:graphicFrame>
      <p:graphicFrame>
        <p:nvGraphicFramePr>
          <p:cNvPr id="34895" name="对象 8"/>
          <p:cNvGraphicFramePr>
            <a:graphicFrameLocks noChangeAspect="1"/>
          </p:cNvGraphicFramePr>
          <p:nvPr/>
        </p:nvGraphicFramePr>
        <p:xfrm>
          <a:off x="5724525" y="2851785"/>
          <a:ext cx="431800" cy="215900"/>
        </p:xfrm>
        <a:graphic>
          <a:graphicData uri="http://schemas.openxmlformats.org/presentationml/2006/ole">
            <mc:AlternateContent xmlns:mc="http://schemas.openxmlformats.org/markup-compatibility/2006">
              <mc:Choice xmlns:v="urn:schemas-microsoft-com:vml" Requires="v">
                <p:oleObj spid="_x0000_s3098" name="" r:id="rId8" imgW="393065" imgH="165100" progId="Equation.3">
                  <p:embed/>
                </p:oleObj>
              </mc:Choice>
              <mc:Fallback>
                <p:oleObj name="" r:id="rId8" imgW="393065" imgH="165100" progId="Equation.3">
                  <p:embed/>
                  <p:pic>
                    <p:nvPicPr>
                      <p:cNvPr id="0" name="图片 3097"/>
                      <p:cNvPicPr/>
                      <p:nvPr/>
                    </p:nvPicPr>
                    <p:blipFill>
                      <a:blip r:embed="rId9"/>
                      <a:stretch>
                        <a:fillRect/>
                      </a:stretch>
                    </p:blipFill>
                    <p:spPr>
                      <a:xfrm>
                        <a:off x="5724525" y="2851785"/>
                        <a:ext cx="431800" cy="215900"/>
                      </a:xfrm>
                      <a:prstGeom prst="rect">
                        <a:avLst/>
                      </a:prstGeom>
                      <a:noFill/>
                      <a:ln w="38100">
                        <a:noFill/>
                        <a:miter/>
                      </a:ln>
                    </p:spPr>
                  </p:pic>
                </p:oleObj>
              </mc:Fallback>
            </mc:AlternateContent>
          </a:graphicData>
        </a:graphic>
      </p:graphicFrame>
      <p:graphicFrame>
        <p:nvGraphicFramePr>
          <p:cNvPr id="34896" name="对象 9"/>
          <p:cNvGraphicFramePr>
            <a:graphicFrameLocks noChangeAspect="1"/>
          </p:cNvGraphicFramePr>
          <p:nvPr/>
        </p:nvGraphicFramePr>
        <p:xfrm>
          <a:off x="1908175" y="3355023"/>
          <a:ext cx="417513" cy="217487"/>
        </p:xfrm>
        <a:graphic>
          <a:graphicData uri="http://schemas.openxmlformats.org/presentationml/2006/ole">
            <mc:AlternateContent xmlns:mc="http://schemas.openxmlformats.org/markup-compatibility/2006">
              <mc:Choice xmlns:v="urn:schemas-microsoft-com:vml" Requires="v">
                <p:oleObj spid="_x0000_s3096" name="" r:id="rId10" imgW="368300" imgH="190500" progId="Equation.DSMT4">
                  <p:embed/>
                </p:oleObj>
              </mc:Choice>
              <mc:Fallback>
                <p:oleObj name="" r:id="rId10" imgW="368300" imgH="190500" progId="Equation.DSMT4">
                  <p:embed/>
                  <p:pic>
                    <p:nvPicPr>
                      <p:cNvPr id="0" name="图片 3095"/>
                      <p:cNvPicPr/>
                      <p:nvPr/>
                    </p:nvPicPr>
                    <p:blipFill>
                      <a:blip r:embed="rId11"/>
                      <a:stretch>
                        <a:fillRect/>
                      </a:stretch>
                    </p:blipFill>
                    <p:spPr>
                      <a:xfrm>
                        <a:off x="1908175" y="3355023"/>
                        <a:ext cx="417513" cy="217487"/>
                      </a:xfrm>
                      <a:prstGeom prst="rect">
                        <a:avLst/>
                      </a:prstGeom>
                      <a:noFill/>
                      <a:ln w="38100">
                        <a:noFill/>
                        <a:miter/>
                      </a:ln>
                    </p:spPr>
                  </p:pic>
                </p:oleObj>
              </mc:Fallback>
            </mc:AlternateContent>
          </a:graphicData>
        </a:graphic>
      </p:graphicFrame>
      <p:graphicFrame>
        <p:nvGraphicFramePr>
          <p:cNvPr id="34897" name="对象 10"/>
          <p:cNvGraphicFramePr>
            <a:graphicFrameLocks noChangeAspect="1"/>
          </p:cNvGraphicFramePr>
          <p:nvPr/>
        </p:nvGraphicFramePr>
        <p:xfrm>
          <a:off x="7164388" y="5326698"/>
          <a:ext cx="171450" cy="215900"/>
        </p:xfrm>
        <a:graphic>
          <a:graphicData uri="http://schemas.openxmlformats.org/presentationml/2006/ole">
            <mc:AlternateContent xmlns:mc="http://schemas.openxmlformats.org/markup-compatibility/2006">
              <mc:Choice xmlns:v="urn:schemas-microsoft-com:vml" Requires="v">
                <p:oleObj spid="_x0000_s3103" name="" r:id="rId12" imgW="139700" imgH="190500" progId="Equation.3">
                  <p:embed/>
                </p:oleObj>
              </mc:Choice>
              <mc:Fallback>
                <p:oleObj name="" r:id="rId12" imgW="139700" imgH="190500" progId="Equation.3">
                  <p:embed/>
                  <p:pic>
                    <p:nvPicPr>
                      <p:cNvPr id="0" name="图片 3102"/>
                      <p:cNvPicPr/>
                      <p:nvPr/>
                    </p:nvPicPr>
                    <p:blipFill>
                      <a:blip r:embed="rId13"/>
                      <a:stretch>
                        <a:fillRect/>
                      </a:stretch>
                    </p:blipFill>
                    <p:spPr>
                      <a:xfrm>
                        <a:off x="7164388" y="5326698"/>
                        <a:ext cx="171450" cy="215900"/>
                      </a:xfrm>
                      <a:prstGeom prst="rect">
                        <a:avLst/>
                      </a:prstGeom>
                      <a:noFill/>
                      <a:ln w="38100">
                        <a:noFill/>
                        <a:miter/>
                      </a:ln>
                    </p:spPr>
                  </p:pic>
                </p:oleObj>
              </mc:Fallback>
            </mc:AlternateContent>
          </a:graphicData>
        </a:graphic>
      </p:graphicFrame>
      <p:graphicFrame>
        <p:nvGraphicFramePr>
          <p:cNvPr id="34898" name="对象 11"/>
          <p:cNvGraphicFramePr>
            <a:graphicFrameLocks noChangeAspect="1"/>
          </p:cNvGraphicFramePr>
          <p:nvPr/>
        </p:nvGraphicFramePr>
        <p:xfrm>
          <a:off x="3276600" y="3328035"/>
          <a:ext cx="144463" cy="188913"/>
        </p:xfrm>
        <a:graphic>
          <a:graphicData uri="http://schemas.openxmlformats.org/presentationml/2006/ole">
            <mc:AlternateContent xmlns:mc="http://schemas.openxmlformats.org/markup-compatibility/2006">
              <mc:Choice xmlns:v="urn:schemas-microsoft-com:vml" Requires="v">
                <p:oleObj spid="_x0000_s3104" name="" r:id="rId14" imgW="139700" imgH="190500" progId="Equation.3">
                  <p:embed/>
                </p:oleObj>
              </mc:Choice>
              <mc:Fallback>
                <p:oleObj name="" r:id="rId14" imgW="139700" imgH="190500" progId="Equation.3">
                  <p:embed/>
                  <p:pic>
                    <p:nvPicPr>
                      <p:cNvPr id="0" name="图片 3103"/>
                      <p:cNvPicPr/>
                      <p:nvPr/>
                    </p:nvPicPr>
                    <p:blipFill>
                      <a:blip r:embed="rId13"/>
                      <a:stretch>
                        <a:fillRect/>
                      </a:stretch>
                    </p:blipFill>
                    <p:spPr>
                      <a:xfrm>
                        <a:off x="3276600" y="3328035"/>
                        <a:ext cx="144463" cy="188913"/>
                      </a:xfrm>
                      <a:prstGeom prst="rect">
                        <a:avLst/>
                      </a:prstGeom>
                      <a:noFill/>
                      <a:ln w="38100">
                        <a:noFill/>
                        <a:miter/>
                      </a:ln>
                    </p:spPr>
                  </p:pic>
                </p:oleObj>
              </mc:Fallback>
            </mc:AlternateContent>
          </a:graphicData>
        </a:graphic>
      </p:graphicFrame>
      <p:graphicFrame>
        <p:nvGraphicFramePr>
          <p:cNvPr id="34899" name="对象 12"/>
          <p:cNvGraphicFramePr>
            <a:graphicFrameLocks noChangeAspect="1"/>
          </p:cNvGraphicFramePr>
          <p:nvPr/>
        </p:nvGraphicFramePr>
        <p:xfrm>
          <a:off x="1836738" y="4291648"/>
          <a:ext cx="417512" cy="215900"/>
        </p:xfrm>
        <a:graphic>
          <a:graphicData uri="http://schemas.openxmlformats.org/presentationml/2006/ole">
            <mc:AlternateContent xmlns:mc="http://schemas.openxmlformats.org/markup-compatibility/2006">
              <mc:Choice xmlns:v="urn:schemas-microsoft-com:vml" Requires="v">
                <p:oleObj spid="_x0000_s3105" name="" r:id="rId15" imgW="368300" imgH="190500" progId="Equation.3">
                  <p:embed/>
                </p:oleObj>
              </mc:Choice>
              <mc:Fallback>
                <p:oleObj name="" r:id="rId15" imgW="368300" imgH="190500" progId="Equation.3">
                  <p:embed/>
                  <p:pic>
                    <p:nvPicPr>
                      <p:cNvPr id="0" name="图片 3104"/>
                      <p:cNvPicPr/>
                      <p:nvPr/>
                    </p:nvPicPr>
                    <p:blipFill>
                      <a:blip r:embed="rId16"/>
                      <a:stretch>
                        <a:fillRect/>
                      </a:stretch>
                    </p:blipFill>
                    <p:spPr>
                      <a:xfrm>
                        <a:off x="1836738" y="4291648"/>
                        <a:ext cx="417512" cy="215900"/>
                      </a:xfrm>
                      <a:prstGeom prst="rect">
                        <a:avLst/>
                      </a:prstGeom>
                      <a:noFill/>
                      <a:ln w="38100">
                        <a:noFill/>
                        <a:miter/>
                      </a:ln>
                    </p:spPr>
                  </p:pic>
                </p:oleObj>
              </mc:Fallback>
            </mc:AlternateContent>
          </a:graphicData>
        </a:graphic>
      </p:graphicFrame>
      <p:graphicFrame>
        <p:nvGraphicFramePr>
          <p:cNvPr id="34900" name="对象 13"/>
          <p:cNvGraphicFramePr>
            <a:graphicFrameLocks noChangeAspect="1"/>
          </p:cNvGraphicFramePr>
          <p:nvPr/>
        </p:nvGraphicFramePr>
        <p:xfrm>
          <a:off x="3421063" y="4291648"/>
          <a:ext cx="258762" cy="215900"/>
        </p:xfrm>
        <a:graphic>
          <a:graphicData uri="http://schemas.openxmlformats.org/presentationml/2006/ole">
            <mc:AlternateContent xmlns:mc="http://schemas.openxmlformats.org/markup-compatibility/2006">
              <mc:Choice xmlns:v="urn:schemas-microsoft-com:vml" Requires="v">
                <p:oleObj spid="_x0000_s3100" name="" r:id="rId17" imgW="368300" imgH="190500" progId="Equation.3">
                  <p:embed/>
                </p:oleObj>
              </mc:Choice>
              <mc:Fallback>
                <p:oleObj name="" r:id="rId17" imgW="368300" imgH="190500" progId="Equation.3">
                  <p:embed/>
                  <p:pic>
                    <p:nvPicPr>
                      <p:cNvPr id="0" name="图片 3099"/>
                      <p:cNvPicPr/>
                      <p:nvPr/>
                    </p:nvPicPr>
                    <p:blipFill>
                      <a:blip r:embed="rId18"/>
                      <a:stretch>
                        <a:fillRect/>
                      </a:stretch>
                    </p:blipFill>
                    <p:spPr>
                      <a:xfrm>
                        <a:off x="3421063" y="4291648"/>
                        <a:ext cx="258762" cy="215900"/>
                      </a:xfrm>
                      <a:prstGeom prst="rect">
                        <a:avLst/>
                      </a:prstGeom>
                      <a:noFill/>
                      <a:ln w="38100">
                        <a:noFill/>
                        <a:miter/>
                      </a:ln>
                    </p:spPr>
                  </p:pic>
                </p:oleObj>
              </mc:Fallback>
            </mc:AlternateContent>
          </a:graphicData>
        </a:graphic>
      </p:graphicFrame>
      <p:graphicFrame>
        <p:nvGraphicFramePr>
          <p:cNvPr id="34901" name="对象 14"/>
          <p:cNvGraphicFramePr>
            <a:graphicFrameLocks noChangeAspect="1"/>
          </p:cNvGraphicFramePr>
          <p:nvPr/>
        </p:nvGraphicFramePr>
        <p:xfrm>
          <a:off x="6877050" y="3328035"/>
          <a:ext cx="144463" cy="215900"/>
        </p:xfrm>
        <a:graphic>
          <a:graphicData uri="http://schemas.openxmlformats.org/presentationml/2006/ole">
            <mc:AlternateContent xmlns:mc="http://schemas.openxmlformats.org/markup-compatibility/2006">
              <mc:Choice xmlns:v="urn:schemas-microsoft-com:vml" Requires="v">
                <p:oleObj spid="_x0000_s3101" name="" r:id="rId19" imgW="139700" imgH="190500" progId="Equation.3">
                  <p:embed/>
                </p:oleObj>
              </mc:Choice>
              <mc:Fallback>
                <p:oleObj name="" r:id="rId19" imgW="139700" imgH="190500" progId="Equation.3">
                  <p:embed/>
                  <p:pic>
                    <p:nvPicPr>
                      <p:cNvPr id="0" name="图片 3100"/>
                      <p:cNvPicPr/>
                      <p:nvPr/>
                    </p:nvPicPr>
                    <p:blipFill>
                      <a:blip r:embed="rId13"/>
                      <a:stretch>
                        <a:fillRect/>
                      </a:stretch>
                    </p:blipFill>
                    <p:spPr>
                      <a:xfrm>
                        <a:off x="6877050" y="3328035"/>
                        <a:ext cx="144463" cy="215900"/>
                      </a:xfrm>
                      <a:prstGeom prst="rect">
                        <a:avLst/>
                      </a:prstGeom>
                      <a:noFill/>
                      <a:ln w="38100">
                        <a:noFill/>
                        <a:miter/>
                      </a:ln>
                    </p:spPr>
                  </p:pic>
                </p:oleObj>
              </mc:Fallback>
            </mc:AlternateContent>
          </a:graphicData>
        </a:graphic>
      </p:graphicFrame>
      <p:graphicFrame>
        <p:nvGraphicFramePr>
          <p:cNvPr id="34902" name="对象 15"/>
          <p:cNvGraphicFramePr>
            <a:graphicFrameLocks noChangeAspect="1"/>
          </p:cNvGraphicFramePr>
          <p:nvPr/>
        </p:nvGraphicFramePr>
        <p:xfrm>
          <a:off x="3421063" y="4796473"/>
          <a:ext cx="358775" cy="201612"/>
        </p:xfrm>
        <a:graphic>
          <a:graphicData uri="http://schemas.openxmlformats.org/presentationml/2006/ole">
            <mc:AlternateContent xmlns:mc="http://schemas.openxmlformats.org/markup-compatibility/2006">
              <mc:Choice xmlns:v="urn:schemas-microsoft-com:vml" Requires="v">
                <p:oleObj spid="_x0000_s3093" name="" r:id="rId20" imgW="368300" imgH="190500" progId="Equation.3">
                  <p:embed/>
                </p:oleObj>
              </mc:Choice>
              <mc:Fallback>
                <p:oleObj name="" r:id="rId20" imgW="368300" imgH="190500" progId="Equation.3">
                  <p:embed/>
                  <p:pic>
                    <p:nvPicPr>
                      <p:cNvPr id="0" name="图片 3092"/>
                      <p:cNvPicPr/>
                      <p:nvPr/>
                    </p:nvPicPr>
                    <p:blipFill>
                      <a:blip r:embed="rId18"/>
                      <a:stretch>
                        <a:fillRect/>
                      </a:stretch>
                    </p:blipFill>
                    <p:spPr>
                      <a:xfrm>
                        <a:off x="3421063" y="4796473"/>
                        <a:ext cx="358775" cy="201612"/>
                      </a:xfrm>
                      <a:prstGeom prst="rect">
                        <a:avLst/>
                      </a:prstGeom>
                      <a:noFill/>
                      <a:ln w="38100">
                        <a:noFill/>
                        <a:miter/>
                      </a:ln>
                    </p:spPr>
                  </p:pic>
                </p:oleObj>
              </mc:Fallback>
            </mc:AlternateContent>
          </a:graphicData>
        </a:graphic>
      </p:graphicFrame>
      <p:graphicFrame>
        <p:nvGraphicFramePr>
          <p:cNvPr id="34903" name="对象 16"/>
          <p:cNvGraphicFramePr>
            <a:graphicFrameLocks noChangeAspect="1"/>
          </p:cNvGraphicFramePr>
          <p:nvPr/>
        </p:nvGraphicFramePr>
        <p:xfrm>
          <a:off x="5795963" y="4796473"/>
          <a:ext cx="288925" cy="215900"/>
        </p:xfrm>
        <a:graphic>
          <a:graphicData uri="http://schemas.openxmlformats.org/presentationml/2006/ole">
            <mc:AlternateContent xmlns:mc="http://schemas.openxmlformats.org/markup-compatibility/2006">
              <mc:Choice xmlns:v="urn:schemas-microsoft-com:vml" Requires="v">
                <p:oleObj spid="_x0000_s3102" name="" r:id="rId21" imgW="241300" imgH="190500" progId="Equation.3">
                  <p:embed/>
                </p:oleObj>
              </mc:Choice>
              <mc:Fallback>
                <p:oleObj name="" r:id="rId21" imgW="241300" imgH="190500" progId="Equation.3">
                  <p:embed/>
                  <p:pic>
                    <p:nvPicPr>
                      <p:cNvPr id="0" name="图片 3101"/>
                      <p:cNvPicPr/>
                      <p:nvPr/>
                    </p:nvPicPr>
                    <p:blipFill>
                      <a:blip r:embed="rId22"/>
                      <a:stretch>
                        <a:fillRect/>
                      </a:stretch>
                    </p:blipFill>
                    <p:spPr>
                      <a:xfrm>
                        <a:off x="5795963" y="4796473"/>
                        <a:ext cx="288925" cy="215900"/>
                      </a:xfrm>
                      <a:prstGeom prst="rect">
                        <a:avLst/>
                      </a:prstGeom>
                      <a:noFill/>
                      <a:ln w="38100">
                        <a:noFill/>
                        <a:miter/>
                      </a:ln>
                    </p:spPr>
                  </p:pic>
                </p:oleObj>
              </mc:Fallback>
            </mc:AlternateContent>
          </a:graphicData>
        </a:graphic>
      </p:graphicFrame>
      <p:graphicFrame>
        <p:nvGraphicFramePr>
          <p:cNvPr id="34904" name="对象 17"/>
          <p:cNvGraphicFramePr>
            <a:graphicFrameLocks noChangeAspect="1"/>
          </p:cNvGraphicFramePr>
          <p:nvPr/>
        </p:nvGraphicFramePr>
        <p:xfrm>
          <a:off x="1908175" y="5299710"/>
          <a:ext cx="431800" cy="288925"/>
        </p:xfrm>
        <a:graphic>
          <a:graphicData uri="http://schemas.openxmlformats.org/presentationml/2006/ole">
            <mc:AlternateContent xmlns:mc="http://schemas.openxmlformats.org/markup-compatibility/2006">
              <mc:Choice xmlns:v="urn:schemas-microsoft-com:vml" Requires="v">
                <p:oleObj spid="_x0000_s3091" name="" r:id="rId23" imgW="393700" imgH="203200" progId="Equation.3">
                  <p:embed/>
                </p:oleObj>
              </mc:Choice>
              <mc:Fallback>
                <p:oleObj name="" r:id="rId23" imgW="393700" imgH="203200" progId="Equation.3">
                  <p:embed/>
                  <p:pic>
                    <p:nvPicPr>
                      <p:cNvPr id="0" name="图片 3090"/>
                      <p:cNvPicPr/>
                      <p:nvPr/>
                    </p:nvPicPr>
                    <p:blipFill>
                      <a:blip r:embed="rId24"/>
                      <a:stretch>
                        <a:fillRect/>
                      </a:stretch>
                    </p:blipFill>
                    <p:spPr>
                      <a:xfrm>
                        <a:off x="1908175" y="5299710"/>
                        <a:ext cx="431800" cy="288925"/>
                      </a:xfrm>
                      <a:prstGeom prst="rect">
                        <a:avLst/>
                      </a:prstGeom>
                      <a:noFill/>
                      <a:ln w="38100">
                        <a:noFill/>
                        <a:miter/>
                      </a:ln>
                    </p:spPr>
                  </p:pic>
                </p:oleObj>
              </mc:Fallback>
            </mc:AlternateContent>
          </a:graphicData>
        </a:graphic>
      </p:graphicFrame>
      <p:graphicFrame>
        <p:nvGraphicFramePr>
          <p:cNvPr id="34905" name="对象 18"/>
          <p:cNvGraphicFramePr>
            <a:graphicFrameLocks noChangeAspect="1"/>
          </p:cNvGraphicFramePr>
          <p:nvPr/>
        </p:nvGraphicFramePr>
        <p:xfrm>
          <a:off x="1979613" y="4796473"/>
          <a:ext cx="201612" cy="215900"/>
        </p:xfrm>
        <a:graphic>
          <a:graphicData uri="http://schemas.openxmlformats.org/presentationml/2006/ole">
            <mc:AlternateContent xmlns:mc="http://schemas.openxmlformats.org/markup-compatibility/2006">
              <mc:Choice xmlns:v="urn:schemas-microsoft-com:vml" Requires="v">
                <p:oleObj spid="_x0000_s3107" name="" r:id="rId25" imgW="139700" imgH="190500" progId="Equation.3">
                  <p:embed/>
                </p:oleObj>
              </mc:Choice>
              <mc:Fallback>
                <p:oleObj name="" r:id="rId25" imgW="139700" imgH="190500" progId="Equation.3">
                  <p:embed/>
                  <p:pic>
                    <p:nvPicPr>
                      <p:cNvPr id="0" name="图片 3106"/>
                      <p:cNvPicPr/>
                      <p:nvPr/>
                    </p:nvPicPr>
                    <p:blipFill>
                      <a:blip r:embed="rId13"/>
                      <a:stretch>
                        <a:fillRect/>
                      </a:stretch>
                    </p:blipFill>
                    <p:spPr>
                      <a:xfrm>
                        <a:off x="1979613" y="4796473"/>
                        <a:ext cx="201612" cy="215900"/>
                      </a:xfrm>
                      <a:prstGeom prst="rect">
                        <a:avLst/>
                      </a:prstGeom>
                      <a:noFill/>
                      <a:ln w="38100">
                        <a:noFill/>
                        <a:miter/>
                      </a:ln>
                    </p:spPr>
                  </p:pic>
                </p:oleObj>
              </mc:Fallback>
            </mc:AlternateContent>
          </a:graphicData>
        </a:graphic>
      </p:graphicFrame>
      <p:graphicFrame>
        <p:nvGraphicFramePr>
          <p:cNvPr id="34906" name="对象 19"/>
          <p:cNvGraphicFramePr>
            <a:graphicFrameLocks noChangeAspect="1"/>
          </p:cNvGraphicFramePr>
          <p:nvPr/>
        </p:nvGraphicFramePr>
        <p:xfrm>
          <a:off x="3544888" y="5313998"/>
          <a:ext cx="144462" cy="217487"/>
        </p:xfrm>
        <a:graphic>
          <a:graphicData uri="http://schemas.openxmlformats.org/presentationml/2006/ole">
            <mc:AlternateContent xmlns:mc="http://schemas.openxmlformats.org/markup-compatibility/2006">
              <mc:Choice xmlns:v="urn:schemas-microsoft-com:vml" Requires="v">
                <p:oleObj spid="_x0000_s3097" name="" r:id="rId26" imgW="139700" imgH="190500" progId="Equation.3">
                  <p:embed/>
                </p:oleObj>
              </mc:Choice>
              <mc:Fallback>
                <p:oleObj name="" r:id="rId26" imgW="139700" imgH="190500" progId="Equation.3">
                  <p:embed/>
                  <p:pic>
                    <p:nvPicPr>
                      <p:cNvPr id="0" name="图片 3096"/>
                      <p:cNvPicPr/>
                      <p:nvPr/>
                    </p:nvPicPr>
                    <p:blipFill>
                      <a:blip r:embed="rId13"/>
                      <a:stretch>
                        <a:fillRect/>
                      </a:stretch>
                    </p:blipFill>
                    <p:spPr>
                      <a:xfrm>
                        <a:off x="3544888" y="5313998"/>
                        <a:ext cx="144462" cy="217487"/>
                      </a:xfrm>
                      <a:prstGeom prst="rect">
                        <a:avLst/>
                      </a:prstGeom>
                      <a:noFill/>
                      <a:ln w="38100">
                        <a:noFill/>
                        <a:miter/>
                      </a:ln>
                    </p:spPr>
                  </p:pic>
                </p:oleObj>
              </mc:Fallback>
            </mc:AlternateContent>
          </a:graphicData>
        </a:graphic>
      </p:graphicFrame>
      <p:graphicFrame>
        <p:nvGraphicFramePr>
          <p:cNvPr id="34907" name="对象 20"/>
          <p:cNvGraphicFramePr>
            <a:graphicFrameLocks noChangeAspect="1"/>
          </p:cNvGraphicFramePr>
          <p:nvPr/>
        </p:nvGraphicFramePr>
        <p:xfrm>
          <a:off x="3113088" y="5875973"/>
          <a:ext cx="431800" cy="219075"/>
        </p:xfrm>
        <a:graphic>
          <a:graphicData uri="http://schemas.openxmlformats.org/presentationml/2006/ole">
            <mc:AlternateContent xmlns:mc="http://schemas.openxmlformats.org/markup-compatibility/2006">
              <mc:Choice xmlns:v="urn:schemas-microsoft-com:vml" Requires="v">
                <p:oleObj spid="_x0000_s3095" name="" r:id="rId27" imgW="368300" imgH="190500" progId="Equation.3">
                  <p:embed/>
                </p:oleObj>
              </mc:Choice>
              <mc:Fallback>
                <p:oleObj name="" r:id="rId27" imgW="368300" imgH="190500" progId="Equation.3">
                  <p:embed/>
                  <p:pic>
                    <p:nvPicPr>
                      <p:cNvPr id="0" name="图片 3094"/>
                      <p:cNvPicPr/>
                      <p:nvPr/>
                    </p:nvPicPr>
                    <p:blipFill>
                      <a:blip r:embed="rId18"/>
                      <a:stretch>
                        <a:fillRect/>
                      </a:stretch>
                    </p:blipFill>
                    <p:spPr>
                      <a:xfrm>
                        <a:off x="3113088" y="5875973"/>
                        <a:ext cx="431800" cy="219075"/>
                      </a:xfrm>
                      <a:prstGeom prst="rect">
                        <a:avLst/>
                      </a:prstGeom>
                      <a:noFill/>
                      <a:ln w="38100">
                        <a:noFill/>
                        <a:miter/>
                      </a:ln>
                    </p:spPr>
                  </p:pic>
                </p:oleObj>
              </mc:Fallback>
            </mc:AlternateContent>
          </a:graphicData>
        </a:graphic>
      </p:graphicFrame>
      <p:graphicFrame>
        <p:nvGraphicFramePr>
          <p:cNvPr id="34908" name="对象 21"/>
          <p:cNvGraphicFramePr>
            <a:graphicFrameLocks noChangeAspect="1"/>
          </p:cNvGraphicFramePr>
          <p:nvPr/>
        </p:nvGraphicFramePr>
        <p:xfrm>
          <a:off x="1836738" y="5875973"/>
          <a:ext cx="471487" cy="215900"/>
        </p:xfrm>
        <a:graphic>
          <a:graphicData uri="http://schemas.openxmlformats.org/presentationml/2006/ole">
            <mc:AlternateContent xmlns:mc="http://schemas.openxmlformats.org/markup-compatibility/2006">
              <mc:Choice xmlns:v="urn:schemas-microsoft-com:vml" Requires="v">
                <p:oleObj spid="_x0000_s3092" name="" r:id="rId28" imgW="368300" imgH="190500" progId="Equation.3">
                  <p:embed/>
                </p:oleObj>
              </mc:Choice>
              <mc:Fallback>
                <p:oleObj name="" r:id="rId28" imgW="368300" imgH="190500" progId="Equation.3">
                  <p:embed/>
                  <p:pic>
                    <p:nvPicPr>
                      <p:cNvPr id="0" name="图片 3091"/>
                      <p:cNvPicPr/>
                      <p:nvPr/>
                    </p:nvPicPr>
                    <p:blipFill>
                      <a:blip r:embed="rId18"/>
                      <a:stretch>
                        <a:fillRect/>
                      </a:stretch>
                    </p:blipFill>
                    <p:spPr>
                      <a:xfrm>
                        <a:off x="1836738" y="5875973"/>
                        <a:ext cx="471487" cy="215900"/>
                      </a:xfrm>
                      <a:prstGeom prst="rect">
                        <a:avLst/>
                      </a:prstGeom>
                      <a:noFill/>
                      <a:ln w="38100">
                        <a:noFill/>
                        <a:miter/>
                      </a:ln>
                    </p:spPr>
                  </p:pic>
                </p:oleObj>
              </mc:Fallback>
            </mc:AlternateContent>
          </a:graphicData>
        </a:graphic>
      </p:graphicFrame>
      <p:sp>
        <p:nvSpPr>
          <p:cNvPr id="4" name="矩形 3"/>
          <p:cNvSpPr/>
          <p:nvPr/>
        </p:nvSpPr>
        <p:spPr>
          <a:xfrm>
            <a:off x="12700" y="50800"/>
            <a:ext cx="3436938" cy="523875"/>
          </a:xfrm>
          <a:prstGeom prst="rect">
            <a:avLst/>
          </a:prstGeom>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zh-CN" sz="28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800" b="1" i="0" u="none" strike="noStrike" kern="1200" cap="none" spc="0" normalizeH="0" baseline="0" noProof="0" dirty="0">
                <a:ln>
                  <a:noFill/>
                </a:ln>
                <a:solidFill>
                  <a:schemeClr val="tx1"/>
                </a:solidFill>
                <a:effectLst/>
                <a:uLnTx/>
                <a:uFillTx/>
                <a:latin typeface="+mn-ea"/>
                <a:ea typeface="+mn-ea"/>
                <a:cs typeface="+mn-cs"/>
              </a:rPr>
              <a:t>3</a:t>
            </a:r>
            <a:r>
              <a:rPr kumimoji="0" lang="zh-CN" altLang="zh-CN" sz="28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800" b="1" i="0" u="none" strike="noStrike" kern="1200" cap="none" spc="0" normalizeH="0" baseline="0" noProof="0" dirty="0">
                <a:ln>
                  <a:noFill/>
                </a:ln>
                <a:solidFill>
                  <a:schemeClr val="tx1"/>
                </a:solidFill>
                <a:effectLst/>
                <a:uLnTx/>
                <a:uFillTx/>
                <a:latin typeface="+mn-ea"/>
                <a:ea typeface="+mn-ea"/>
                <a:cs typeface="+mn-cs"/>
              </a:rPr>
              <a:t>SN74181</a:t>
            </a:r>
            <a:r>
              <a:rPr kumimoji="0" lang="zh-CN" altLang="zh-CN" sz="2800" b="1" i="0" u="none" strike="noStrike" kern="1200" cap="none" spc="0" normalizeH="0" baseline="0" noProof="0" dirty="0">
                <a:ln>
                  <a:noFill/>
                </a:ln>
                <a:solidFill>
                  <a:schemeClr val="tx1"/>
                </a:solidFill>
                <a:effectLst/>
                <a:uLnTx/>
                <a:uFillTx/>
                <a:latin typeface="+mn-ea"/>
                <a:ea typeface="+mn-ea"/>
                <a:cs typeface="+mn-cs"/>
              </a:rPr>
              <a:t>功能表</a:t>
            </a:r>
            <a:endParaRPr kumimoji="0" lang="zh-CN" altLang="zh-CN" sz="2800" b="1" i="0" u="none" strike="noStrike" kern="1200" cap="none" spc="0" normalizeH="0" baseline="0" noProof="0" dirty="0">
              <a:ln>
                <a:noFill/>
              </a:ln>
              <a:solidFill>
                <a:schemeClr val="tx1"/>
              </a:solidFill>
              <a:effectLst/>
              <a:uLnTx/>
              <a:uFillTx/>
              <a:latin typeface="+mn-ea"/>
              <a:ea typeface="+mn-ea"/>
              <a:cs typeface="+mn-cs"/>
            </a:endParaRPr>
          </a:p>
        </p:txBody>
      </p:sp>
      <p:sp>
        <p:nvSpPr>
          <p:cNvPr id="23" name="矩形 22"/>
          <p:cNvSpPr/>
          <p:nvPr/>
        </p:nvSpPr>
        <p:spPr>
          <a:xfrm>
            <a:off x="322898" y="550228"/>
            <a:ext cx="8424863" cy="461963"/>
          </a:xfrm>
          <a:prstGeom prst="rect">
            <a:avLst/>
          </a:prstGeom>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表中的运算符“</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”是</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逻辑加</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（或）</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算术加</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用“</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加</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”表示。</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p:txBody>
      </p:sp>
      <p:grpSp>
        <p:nvGrpSpPr>
          <p:cNvPr id="7" name="组合 6"/>
          <p:cNvGrpSpPr/>
          <p:nvPr/>
        </p:nvGrpSpPr>
        <p:grpSpPr>
          <a:xfrm>
            <a:off x="8088630" y="1988820"/>
            <a:ext cx="1092200" cy="1118870"/>
            <a:chOff x="12738" y="3132"/>
            <a:chExt cx="1720" cy="1762"/>
          </a:xfrm>
        </p:grpSpPr>
        <p:sp>
          <p:nvSpPr>
            <p:cNvPr id="2" name="圆角矩形标注 1"/>
            <p:cNvSpPr/>
            <p:nvPr/>
          </p:nvSpPr>
          <p:spPr>
            <a:xfrm>
              <a:off x="12757" y="3132"/>
              <a:ext cx="1701" cy="1762"/>
            </a:xfrm>
            <a:prstGeom prst="wedgeRoundRectCallout">
              <a:avLst>
                <a:gd name="adj1" fmla="val -85390"/>
                <a:gd name="adj2" fmla="val 43813"/>
                <a:gd name="adj3" fmla="val 16667"/>
              </a:avLst>
            </a:prstGeom>
            <a:solidFill>
              <a:srgbClr val="FFFF00"/>
            </a:solidFill>
            <a:ln w="28575" cap="flat" cmpd="sng" algn="ctr">
              <a:solidFill>
                <a:srgbClr val="00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6" name="文本框 5"/>
            <p:cNvSpPr txBox="1"/>
            <p:nvPr/>
          </p:nvSpPr>
          <p:spPr>
            <a:xfrm>
              <a:off x="12738" y="3214"/>
              <a:ext cx="1720" cy="1598"/>
            </a:xfrm>
            <a:prstGeom prst="rect">
              <a:avLst/>
            </a:prstGeom>
            <a:noFill/>
          </p:spPr>
          <p:txBody>
            <a:bodyPr wrap="square" rtlCol="0" anchor="t">
              <a:spAutoFit/>
            </a:bodyPr>
            <a:p>
              <a:r>
                <a:rPr lang="en-US" altLang="zh-CN" noProof="0" dirty="0">
                  <a:latin typeface="+mn-ea"/>
                  <a:ea typeface="+mn-ea"/>
                  <a:sym typeface="+mn-ea"/>
                </a:rPr>
                <a:t>M=0</a:t>
              </a:r>
              <a:r>
                <a:rPr lang="zh-CN" altLang="en-US" noProof="0" dirty="0">
                  <a:latin typeface="+mn-ea"/>
                  <a:ea typeface="+mn-ea"/>
                  <a:sym typeface="+mn-ea"/>
                </a:rPr>
                <a:t>，</a:t>
              </a:r>
              <a:r>
                <a:rPr lang="en-US" altLang="zh-CN" noProof="0" dirty="0">
                  <a:latin typeface="+mn-ea"/>
                  <a:sym typeface="+mn-ea"/>
                </a:rPr>
                <a:t> S</a:t>
              </a:r>
              <a:r>
                <a:rPr lang="en-US" altLang="zh-CN" baseline="-25000" noProof="0" dirty="0">
                  <a:latin typeface="+mn-ea"/>
                  <a:sym typeface="+mn-ea"/>
                </a:rPr>
                <a:t>3</a:t>
              </a:r>
              <a:r>
                <a:rPr lang="en-US" altLang="zh-CN" noProof="0" dirty="0">
                  <a:latin typeface="+mn-ea"/>
                  <a:sym typeface="+mn-ea"/>
                </a:rPr>
                <a:t>S</a:t>
              </a:r>
              <a:r>
                <a:rPr lang="en-US" altLang="zh-CN" baseline="-25000" noProof="0" dirty="0">
                  <a:latin typeface="+mn-ea"/>
                  <a:sym typeface="+mn-ea"/>
                </a:rPr>
                <a:t>2</a:t>
              </a:r>
              <a:r>
                <a:rPr lang="en-US" altLang="zh-CN" noProof="0" dirty="0">
                  <a:latin typeface="+mn-ea"/>
                  <a:sym typeface="+mn-ea"/>
                </a:rPr>
                <a:t>S</a:t>
              </a:r>
              <a:r>
                <a:rPr lang="en-US" altLang="zh-CN" baseline="-25000" noProof="0" dirty="0">
                  <a:latin typeface="+mn-ea"/>
                  <a:sym typeface="+mn-ea"/>
                </a:rPr>
                <a:t>1</a:t>
              </a:r>
              <a:r>
                <a:rPr lang="en-US" altLang="zh-CN" noProof="0" dirty="0">
                  <a:latin typeface="+mn-ea"/>
                  <a:sym typeface="+mn-ea"/>
                </a:rPr>
                <a:t>S</a:t>
              </a:r>
              <a:r>
                <a:rPr lang="en-US" altLang="zh-CN" baseline="-25000" noProof="0" dirty="0">
                  <a:latin typeface="+mn-ea"/>
                  <a:sym typeface="+mn-ea"/>
                </a:rPr>
                <a:t>0</a:t>
              </a:r>
              <a:r>
                <a:rPr lang="zh-CN" altLang="zh-CN" noProof="0" dirty="0">
                  <a:latin typeface="+mn-ea"/>
                  <a:sym typeface="+mn-ea"/>
                </a:rPr>
                <a:t> </a:t>
              </a:r>
              <a:r>
                <a:rPr lang="en-US" altLang="zh-CN" noProof="0" dirty="0">
                  <a:latin typeface="+mn-ea"/>
                  <a:sym typeface="+mn-ea"/>
                </a:rPr>
                <a:t>=1001</a:t>
              </a:r>
              <a:endParaRPr lang="zh-CN" altLang="en-US"/>
            </a:p>
          </p:txBody>
        </p:sp>
      </p:grpSp>
      <p:grpSp>
        <p:nvGrpSpPr>
          <p:cNvPr id="21" name="组合 20"/>
          <p:cNvGrpSpPr/>
          <p:nvPr/>
        </p:nvGrpSpPr>
        <p:grpSpPr>
          <a:xfrm>
            <a:off x="1679575" y="6092190"/>
            <a:ext cx="3147060" cy="734060"/>
            <a:chOff x="5140" y="9594"/>
            <a:chExt cx="4956" cy="1156"/>
          </a:xfrm>
        </p:grpSpPr>
        <p:grpSp>
          <p:nvGrpSpPr>
            <p:cNvPr id="11" name="组合 10"/>
            <p:cNvGrpSpPr/>
            <p:nvPr/>
          </p:nvGrpSpPr>
          <p:grpSpPr>
            <a:xfrm rot="0">
              <a:off x="5140" y="9594"/>
              <a:ext cx="4956" cy="1157"/>
              <a:chOff x="7087" y="9823"/>
              <a:chExt cx="5996" cy="1157"/>
            </a:xfrm>
          </p:grpSpPr>
          <p:sp>
            <p:nvSpPr>
              <p:cNvPr id="9" name="圆角矩形标注 8"/>
              <p:cNvSpPr/>
              <p:nvPr/>
            </p:nvSpPr>
            <p:spPr>
              <a:xfrm>
                <a:off x="7087" y="9823"/>
                <a:ext cx="5794" cy="1157"/>
              </a:xfrm>
              <a:prstGeom prst="wedgeRoundRectCallout">
                <a:avLst>
                  <a:gd name="adj1" fmla="val -9010"/>
                  <a:gd name="adj2" fmla="val -110587"/>
                  <a:gd name="adj3" fmla="val 16667"/>
                </a:avLst>
              </a:prstGeom>
              <a:solidFill>
                <a:srgbClr val="FFFF00"/>
              </a:solidFill>
              <a:ln w="28575" cap="flat" cmpd="sng" algn="ctr">
                <a:solidFill>
                  <a:srgbClr val="00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24" name="TextBox 23"/>
              <p:cNvSpPr txBox="1"/>
              <p:nvPr/>
            </p:nvSpPr>
            <p:spPr>
              <a:xfrm>
                <a:off x="7247" y="9823"/>
                <a:ext cx="5836" cy="1113"/>
              </a:xfrm>
              <a:prstGeom prst="rect">
                <a:avLst/>
              </a:prstGeom>
              <a:noFill/>
            </p:spPr>
            <p:txBody>
              <a:bodyPr wrap="square">
                <a:spAutoFit/>
              </a:bodyPr>
              <a:lstStyle/>
              <a:p>
                <a:pPr marR="0" defTabSz="914400">
                  <a:buClrTx/>
                  <a:buSzTx/>
                  <a:buFontTx/>
                  <a:buNone/>
                  <a:defRPr/>
                </a:pPr>
                <a:r>
                  <a:rPr kumimoji="0" lang="en-US" altLang="zh-CN" kern="1200" cap="none" spc="0" normalizeH="0" baseline="0" noProof="0" dirty="0">
                    <a:latin typeface="+mn-ea"/>
                    <a:ea typeface="黑体" panose="02010609060101010101" pitchFamily="49" charset="-122"/>
                    <a:cs typeface="+mn-cs"/>
                  </a:rPr>
                  <a:t>A</a:t>
                </a:r>
                <a:r>
                  <a:rPr kumimoji="0" lang="zh-CN" altLang="en-US" kern="1200" cap="none" spc="0" normalizeH="0" baseline="0" noProof="0" dirty="0">
                    <a:latin typeface="+mn-ea"/>
                    <a:ea typeface="黑体" panose="02010609060101010101" pitchFamily="49" charset="-122"/>
                    <a:cs typeface="+mn-cs"/>
                  </a:rPr>
                  <a:t>减</a:t>
                </a:r>
                <a:r>
                  <a:rPr kumimoji="0" lang="en-US" altLang="zh-CN" kern="1200" cap="none" spc="0" normalizeH="0" baseline="0" noProof="0" dirty="0">
                    <a:latin typeface="+mn-ea"/>
                    <a:ea typeface="黑体" panose="02010609060101010101" pitchFamily="49" charset="-122"/>
                    <a:cs typeface="+mn-cs"/>
                  </a:rPr>
                  <a:t>B</a:t>
                </a:r>
                <a:r>
                  <a:rPr kumimoji="0" lang="zh-CN" altLang="en-US" sz="1800" kern="1200" cap="none" spc="0" normalizeH="0" baseline="0" noProof="0" dirty="0">
                    <a:latin typeface="+mn-ea"/>
                    <a:ea typeface="黑体" panose="02010609060101010101" pitchFamily="49" charset="-122"/>
                    <a:cs typeface="+mn-cs"/>
                  </a:rPr>
                  <a:t>（</a:t>
                </a:r>
                <a:r>
                  <a:rPr kumimoji="0" lang="en-US" altLang="zh-CN" sz="1800" kern="1200" cap="none" spc="0" normalizeH="0" baseline="0" noProof="0" dirty="0">
                    <a:latin typeface="+mn-ea"/>
                    <a:ea typeface="黑体" panose="02010609060101010101" pitchFamily="49" charset="-122"/>
                    <a:cs typeface="+mn-cs"/>
                  </a:rPr>
                  <a:t>A</a:t>
                </a:r>
                <a:r>
                  <a:rPr kumimoji="0" lang="zh-CN" altLang="en-US" sz="1800" kern="1200" cap="none" spc="0" normalizeH="0" baseline="0" noProof="0" dirty="0">
                    <a:latin typeface="+mn-ea"/>
                    <a:ea typeface="黑体" panose="02010609060101010101" pitchFamily="49" charset="-122"/>
                    <a:cs typeface="+mn-cs"/>
                  </a:rPr>
                  <a:t>加</a:t>
                </a:r>
                <a:r>
                  <a:rPr kumimoji="0" lang="en-US" altLang="zh-CN" sz="1800" kern="1200" cap="none" spc="0" normalizeH="0" baseline="0" noProof="0" dirty="0">
                    <a:latin typeface="+mn-ea"/>
                    <a:ea typeface="黑体" panose="02010609060101010101" pitchFamily="49" charset="-122"/>
                    <a:cs typeface="+mn-cs"/>
                  </a:rPr>
                  <a:t>B</a:t>
                </a:r>
                <a:r>
                  <a:rPr kumimoji="0" lang="zh-CN" altLang="en-US" sz="1800" kern="1200" cap="none" spc="0" normalizeH="0" baseline="0" noProof="0" dirty="0">
                    <a:latin typeface="+mn-ea"/>
                    <a:ea typeface="黑体" panose="02010609060101010101" pitchFamily="49" charset="-122"/>
                    <a:cs typeface="+mn-cs"/>
                  </a:rPr>
                  <a:t>加</a:t>
                </a:r>
                <a:r>
                  <a:rPr kumimoji="0" lang="en-US" altLang="zh-CN" sz="1800" kern="1200" cap="none" spc="0" normalizeH="0" baseline="0" noProof="0" dirty="0">
                    <a:latin typeface="+mn-ea"/>
                    <a:ea typeface="黑体" panose="02010609060101010101" pitchFamily="49" charset="-122"/>
                    <a:cs typeface="+mn-cs"/>
                  </a:rPr>
                  <a:t>Cn</a:t>
                </a:r>
                <a:r>
                  <a:rPr kumimoji="0" lang="zh-CN" altLang="en-US" sz="1800" kern="1200" cap="none" spc="0" normalizeH="0" baseline="0" noProof="0" dirty="0">
                    <a:latin typeface="+mn-ea"/>
                    <a:ea typeface="黑体" panose="02010609060101010101" pitchFamily="49" charset="-122"/>
                    <a:cs typeface="+mn-cs"/>
                  </a:rPr>
                  <a:t>）</a:t>
                </a:r>
                <a:r>
                  <a:rPr kumimoji="0" lang="zh-CN" altLang="en-US" kern="1200" cap="none" spc="0" normalizeH="0" baseline="0" noProof="0" dirty="0">
                    <a:latin typeface="+mn-ea"/>
                    <a:ea typeface="黑体" panose="02010609060101010101" pitchFamily="49" charset="-122"/>
                    <a:cs typeface="+mn-cs"/>
                  </a:rPr>
                  <a:t>：</a:t>
                </a:r>
                <a:r>
                  <a:rPr kumimoji="0" lang="en-US" altLang="zh-CN" kern="1200" cap="none" spc="0" normalizeH="0" baseline="0" noProof="0" dirty="0">
                    <a:latin typeface="+mn-ea"/>
                    <a:ea typeface="黑体" panose="02010609060101010101" pitchFamily="49" charset="-122"/>
                    <a:cs typeface="+mn-cs"/>
                  </a:rPr>
                  <a:t>M=0</a:t>
                </a:r>
                <a:r>
                  <a:rPr kumimoji="0" lang="zh-CN" altLang="en-US" kern="1200" cap="none" spc="0" normalizeH="0" baseline="0" noProof="0" dirty="0">
                    <a:latin typeface="+mn-ea"/>
                    <a:ea typeface="黑体" panose="02010609060101010101" pitchFamily="49" charset="-122"/>
                    <a:cs typeface="+mn-cs"/>
                  </a:rPr>
                  <a:t>， </a:t>
                </a:r>
                <a:r>
                  <a:rPr kumimoji="0" lang="en-US" altLang="zh-CN" kern="1200" cap="none" spc="0" normalizeH="0" baseline="0" noProof="0" dirty="0">
                    <a:latin typeface="+mn-ea"/>
                    <a:ea typeface="黑体" panose="02010609060101010101" pitchFamily="49" charset="-122"/>
                    <a:cs typeface="+mn-cs"/>
                  </a:rPr>
                  <a:t>S</a:t>
                </a:r>
                <a:r>
                  <a:rPr kumimoji="0" lang="en-US" altLang="zh-CN" kern="1200" cap="none" spc="0" normalizeH="0" baseline="-25000" noProof="0" dirty="0">
                    <a:latin typeface="+mn-ea"/>
                    <a:ea typeface="黑体" panose="02010609060101010101" pitchFamily="49" charset="-122"/>
                    <a:cs typeface="+mn-cs"/>
                  </a:rPr>
                  <a:t>3</a:t>
                </a:r>
                <a:r>
                  <a:rPr kumimoji="0" lang="en-US" altLang="zh-CN" kern="1200" cap="none" spc="0" normalizeH="0" baseline="0" noProof="0" dirty="0">
                    <a:latin typeface="+mn-ea"/>
                    <a:ea typeface="黑体" panose="02010609060101010101" pitchFamily="49" charset="-122"/>
                    <a:cs typeface="+mn-cs"/>
                  </a:rPr>
                  <a:t>S</a:t>
                </a:r>
                <a:r>
                  <a:rPr kumimoji="0" lang="en-US" altLang="zh-CN" kern="1200" cap="none" spc="0" normalizeH="0" baseline="-25000" noProof="0" dirty="0">
                    <a:latin typeface="+mn-ea"/>
                    <a:ea typeface="黑体" panose="02010609060101010101" pitchFamily="49" charset="-122"/>
                    <a:cs typeface="+mn-cs"/>
                  </a:rPr>
                  <a:t>2</a:t>
                </a:r>
                <a:r>
                  <a:rPr kumimoji="0" lang="en-US" altLang="zh-CN" kern="1200" cap="none" spc="0" normalizeH="0" baseline="0" noProof="0" dirty="0">
                    <a:latin typeface="+mn-ea"/>
                    <a:ea typeface="黑体" panose="02010609060101010101" pitchFamily="49" charset="-122"/>
                    <a:cs typeface="+mn-cs"/>
                  </a:rPr>
                  <a:t>S</a:t>
                </a:r>
                <a:r>
                  <a:rPr kumimoji="0" lang="en-US" altLang="zh-CN" kern="1200" cap="none" spc="0" normalizeH="0" baseline="-25000" noProof="0" dirty="0">
                    <a:latin typeface="+mn-ea"/>
                    <a:ea typeface="黑体" panose="02010609060101010101" pitchFamily="49" charset="-122"/>
                    <a:cs typeface="+mn-cs"/>
                  </a:rPr>
                  <a:t>1</a:t>
                </a:r>
                <a:r>
                  <a:rPr kumimoji="0" lang="en-US" altLang="zh-CN" kern="1200" cap="none" spc="0" normalizeH="0" baseline="0" noProof="0" dirty="0">
                    <a:latin typeface="+mn-ea"/>
                    <a:ea typeface="黑体" panose="02010609060101010101" pitchFamily="49" charset="-122"/>
                    <a:cs typeface="+mn-cs"/>
                  </a:rPr>
                  <a:t>S</a:t>
                </a:r>
                <a:r>
                  <a:rPr kumimoji="0" lang="en-US" altLang="zh-CN" kern="1200" cap="none" spc="0" normalizeH="0" baseline="-25000" noProof="0" dirty="0">
                    <a:latin typeface="+mn-ea"/>
                    <a:ea typeface="黑体" panose="02010609060101010101" pitchFamily="49" charset="-122"/>
                    <a:cs typeface="+mn-cs"/>
                  </a:rPr>
                  <a:t>0</a:t>
                </a:r>
                <a:r>
                  <a:rPr kumimoji="0" lang="zh-CN" altLang="zh-CN" kern="1200" cap="none" spc="0" normalizeH="0" baseline="0" noProof="0" dirty="0">
                    <a:latin typeface="+mn-ea"/>
                    <a:ea typeface="黑体" panose="02010609060101010101" pitchFamily="49" charset="-122"/>
                    <a:cs typeface="+mn-cs"/>
                  </a:rPr>
                  <a:t> </a:t>
                </a:r>
                <a:r>
                  <a:rPr kumimoji="0" lang="en-US" altLang="zh-CN" kern="1200" cap="none" spc="0" normalizeH="0" baseline="0" noProof="0" dirty="0">
                    <a:latin typeface="+mn-ea"/>
                    <a:ea typeface="黑体" panose="02010609060101010101" pitchFamily="49" charset="-122"/>
                    <a:cs typeface="+mn-cs"/>
                  </a:rPr>
                  <a:t>=0110</a:t>
                </a:r>
                <a:r>
                  <a:rPr kumimoji="0" lang="zh-CN" altLang="en-US" kern="1200" cap="none" spc="0" normalizeH="0" baseline="0" noProof="0" dirty="0">
                    <a:latin typeface="+mn-ea"/>
                    <a:ea typeface="黑体" panose="02010609060101010101" pitchFamily="49" charset="-122"/>
                    <a:cs typeface="+mn-cs"/>
                  </a:rPr>
                  <a:t>，</a:t>
                </a:r>
                <a:r>
                  <a:rPr kumimoji="0" lang="en-US" altLang="zh-CN" kern="1200" cap="none" spc="0" normalizeH="0" baseline="0" noProof="0" dirty="0">
                    <a:latin typeface="+mn-ea"/>
                    <a:ea typeface="黑体" panose="02010609060101010101" pitchFamily="49" charset="-122"/>
                    <a:cs typeface="+mn-cs"/>
                  </a:rPr>
                  <a:t> C</a:t>
                </a:r>
                <a:r>
                  <a:rPr kumimoji="0" lang="en-US" altLang="zh-CN" kern="1200" cap="none" spc="0" normalizeH="0" baseline="-25000" noProof="0" dirty="0">
                    <a:latin typeface="+mn-ea"/>
                    <a:ea typeface="黑体" panose="02010609060101010101" pitchFamily="49" charset="-122"/>
                    <a:cs typeface="+mn-cs"/>
                  </a:rPr>
                  <a:t>n</a:t>
                </a:r>
                <a:r>
                  <a:rPr kumimoji="0" lang="en-US" altLang="zh-CN" kern="1200" cap="none" spc="0" normalizeH="0" baseline="0" noProof="0" dirty="0">
                    <a:latin typeface="+mn-ea"/>
                    <a:ea typeface="黑体" panose="02010609060101010101" pitchFamily="49" charset="-122"/>
                    <a:cs typeface="+mn-cs"/>
                  </a:rPr>
                  <a:t>=1</a:t>
                </a:r>
                <a:endParaRPr kumimoji="0" lang="zh-CN" altLang="en-US" kern="1200" cap="none" spc="0" normalizeH="0" baseline="0" noProof="0" dirty="0">
                  <a:latin typeface="+mn-ea"/>
                  <a:ea typeface="+mn-ea"/>
                  <a:cs typeface="+mn-cs"/>
                </a:endParaRPr>
              </a:p>
            </p:txBody>
          </p:sp>
        </p:grpSp>
        <p:cxnSp>
          <p:nvCxnSpPr>
            <p:cNvPr id="17" name="直接箭头连接符 16"/>
            <p:cNvCxnSpPr/>
            <p:nvPr/>
          </p:nvCxnSpPr>
          <p:spPr>
            <a:xfrm>
              <a:off x="7087" y="9709"/>
              <a:ext cx="265" cy="0"/>
            </a:xfrm>
            <a:prstGeom prst="straightConnector1">
              <a:avLst/>
            </a:prstGeom>
            <a:solidFill>
              <a:srgbClr val="FFFF00"/>
            </a:solidFill>
            <a:ln w="12700" cap="flat" cmpd="sng" algn="ctr">
              <a:solidFill>
                <a:srgbClr val="000000"/>
              </a:solidFill>
              <a:prstDash val="solid"/>
              <a:round/>
              <a:headEnd type="none" w="med" len="med"/>
              <a:tailEnd type="none" w="med" len="med"/>
            </a:ln>
          </p:spPr>
        </p:cxn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179388" y="63500"/>
            <a:ext cx="8686800" cy="3138488"/>
          </a:xfrm>
          <a:prstGeom prst="rect">
            <a:avLst/>
          </a:prstGeom>
        </p:spPr>
        <p:txBody>
          <a:bodyPr>
            <a:spAutoFit/>
          </a:bodyPr>
          <a:lstStyle/>
          <a:p>
            <a:pPr marL="0" marR="0" lvl="0" indent="0" algn="l" defTabSz="914400" rtl="0" eaLnBrk="1" fontAlgn="base" latinLnBrk="0" hangingPunct="1">
              <a:lnSpc>
                <a:spcPct val="150000"/>
              </a:lnSpc>
              <a:spcBef>
                <a:spcPct val="50000"/>
              </a:spcBef>
              <a:spcAft>
                <a:spcPct val="0"/>
              </a:spcAft>
              <a:buClrTx/>
              <a:buSzTx/>
              <a:buFontTx/>
              <a:buNone/>
              <a:defRPr/>
            </a:pPr>
            <a:r>
              <a:rPr kumimoji="0" lang="zh-CN" altLang="zh-CN" sz="28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800" b="1" i="0" u="none" strike="noStrike" kern="1200" cap="none" spc="0" normalizeH="0" baseline="0" noProof="0" dirty="0">
                <a:ln>
                  <a:noFill/>
                </a:ln>
                <a:solidFill>
                  <a:schemeClr val="tx1"/>
                </a:solidFill>
                <a:effectLst/>
                <a:uLnTx/>
                <a:uFillTx/>
                <a:latin typeface="+mn-ea"/>
                <a:ea typeface="+mn-ea"/>
                <a:cs typeface="+mn-cs"/>
              </a:rPr>
              <a:t>4</a:t>
            </a:r>
            <a:r>
              <a:rPr kumimoji="0" lang="zh-CN" altLang="zh-CN" sz="2800" b="1" i="0" u="none" strike="noStrike" kern="1200" cap="none" spc="0" normalizeH="0" baseline="0" noProof="0" dirty="0">
                <a:ln>
                  <a:noFill/>
                </a:ln>
                <a:solidFill>
                  <a:schemeClr val="tx1"/>
                </a:solidFill>
                <a:effectLst/>
                <a:uLnTx/>
                <a:uFillTx/>
                <a:latin typeface="+mn-ea"/>
                <a:ea typeface="+mn-ea"/>
                <a:cs typeface="+mn-cs"/>
              </a:rPr>
              <a:t>）用</a:t>
            </a:r>
            <a:r>
              <a:rPr kumimoji="0" lang="en-US" altLang="zh-CN" sz="2800" b="1" i="0" u="none" strike="noStrike" kern="1200" cap="none" spc="0" normalizeH="0" baseline="0" noProof="0" dirty="0">
                <a:ln>
                  <a:noFill/>
                </a:ln>
                <a:solidFill>
                  <a:schemeClr val="tx1"/>
                </a:solidFill>
                <a:effectLst/>
                <a:uLnTx/>
                <a:uFillTx/>
                <a:latin typeface="+mn-ea"/>
                <a:ea typeface="+mn-ea"/>
                <a:cs typeface="+mn-cs"/>
              </a:rPr>
              <a:t>SN74181</a:t>
            </a:r>
            <a:r>
              <a:rPr kumimoji="0" lang="zh-CN" altLang="zh-CN" sz="2800" b="1" i="0" u="none" strike="noStrike" kern="1200" cap="none" spc="0" normalizeH="0" baseline="0" noProof="0" dirty="0">
                <a:ln>
                  <a:noFill/>
                </a:ln>
                <a:solidFill>
                  <a:schemeClr val="tx1"/>
                </a:solidFill>
                <a:effectLst/>
                <a:uLnTx/>
                <a:uFillTx/>
                <a:latin typeface="+mn-ea"/>
                <a:ea typeface="+mn-ea"/>
                <a:cs typeface="+mn-cs"/>
              </a:rPr>
              <a:t>构成多位</a:t>
            </a:r>
            <a:r>
              <a:rPr kumimoji="0" lang="en-US" altLang="zh-CN" sz="2800" b="1" i="0" u="none" strike="noStrike" kern="1200" cap="none" spc="0" normalizeH="0" baseline="0" noProof="0" dirty="0">
                <a:ln>
                  <a:noFill/>
                </a:ln>
                <a:solidFill>
                  <a:schemeClr val="tx1"/>
                </a:solidFill>
                <a:effectLst/>
                <a:uLnTx/>
                <a:uFillTx/>
                <a:latin typeface="+mn-ea"/>
                <a:ea typeface="+mn-ea"/>
                <a:cs typeface="+mn-cs"/>
              </a:rPr>
              <a:t>ALU</a:t>
            </a:r>
            <a:endParaRPr kumimoji="0" lang="zh-CN" altLang="zh-CN" sz="28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50000"/>
              </a:lnSpc>
              <a:spcBef>
                <a:spcPct val="500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SN74181</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是</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4</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位片结构，因此很容易将其连接成各种位数的</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ALU</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。每片</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SN74181</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可作为一个</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4</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位的小组，组间可以采用串行</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或</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并行进位。采用组间并行进位时，要使用一片</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SN74182</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并行进位组件。</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下</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图</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是</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一个</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16</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位组间并行进位的</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ALU</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连接实例。</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p:txBody>
      </p:sp>
      <p:pic>
        <p:nvPicPr>
          <p:cNvPr id="35844" name="图片 4" descr="3X13"/>
          <p:cNvPicPr>
            <a:picLocks noChangeAspect="1"/>
          </p:cNvPicPr>
          <p:nvPr/>
        </p:nvPicPr>
        <p:blipFill>
          <a:blip r:embed="rId1"/>
          <a:stretch>
            <a:fillRect/>
          </a:stretch>
        </p:blipFill>
        <p:spPr>
          <a:xfrm>
            <a:off x="323850" y="3201988"/>
            <a:ext cx="8542338" cy="3519487"/>
          </a:xfrm>
          <a:prstGeom prst="rect">
            <a:avLst/>
          </a:prstGeom>
          <a:noFill/>
          <a:ln w="9525">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40" name="Text Box 4"/>
          <p:cNvSpPr txBox="1"/>
          <p:nvPr/>
        </p:nvSpPr>
        <p:spPr>
          <a:xfrm>
            <a:off x="279400" y="260350"/>
            <a:ext cx="5517515" cy="645160"/>
          </a:xfrm>
          <a:prstGeom prst="rect">
            <a:avLst/>
          </a:prstGeom>
          <a:noFill/>
          <a:ln w="2857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50000"/>
              </a:spcBef>
              <a:buNone/>
            </a:pPr>
            <a:r>
              <a:rPr lang="en-US" altLang="zh-CN" sz="3600" b="1" dirty="0">
                <a:latin typeface="黑体" panose="02010609060101010101" pitchFamily="49" charset="-122"/>
                <a:ea typeface="黑体" panose="02010609060101010101" pitchFamily="49" charset="-122"/>
              </a:rPr>
              <a:t>3.2.2  </a:t>
            </a:r>
            <a:r>
              <a:rPr lang="zh-CN" altLang="en-US" sz="3600" b="1" dirty="0">
                <a:latin typeface="黑体" panose="02010609060101010101" pitchFamily="49" charset="-122"/>
                <a:ea typeface="黑体" panose="02010609060101010101" pitchFamily="49" charset="-122"/>
              </a:rPr>
              <a:t>定点数运算方法</a:t>
            </a:r>
            <a:endParaRPr lang="zh-CN" altLang="en-US" sz="3600" b="1" dirty="0">
              <a:latin typeface="黑体" panose="02010609060101010101" pitchFamily="49" charset="-122"/>
              <a:ea typeface="黑体" panose="02010609060101010101" pitchFamily="49" charset="-122"/>
            </a:endParaRPr>
          </a:p>
        </p:txBody>
      </p:sp>
      <p:sp>
        <p:nvSpPr>
          <p:cNvPr id="39941" name="Text Box 5"/>
          <p:cNvSpPr txBox="1"/>
          <p:nvPr/>
        </p:nvSpPr>
        <p:spPr>
          <a:xfrm>
            <a:off x="139700" y="1052513"/>
            <a:ext cx="8864600" cy="1311275"/>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t>       </a:t>
            </a:r>
            <a:r>
              <a:rPr lang="zh-CN" altLang="en-US" sz="2400" b="1" dirty="0"/>
              <a:t>数值运算的核心是指加、减、乘、除四则算术。由于计算机中的数有定点和浮点两种表示形式，因此相应有</a:t>
            </a:r>
            <a:r>
              <a:rPr lang="zh-CN" altLang="en-US" sz="2800" b="1" dirty="0">
                <a:solidFill>
                  <a:srgbClr val="C00000"/>
                </a:solidFill>
              </a:rPr>
              <a:t>定点数</a:t>
            </a:r>
            <a:r>
              <a:rPr lang="zh-CN" altLang="en-US" sz="2400" b="1" dirty="0"/>
              <a:t>的运算和</a:t>
            </a:r>
            <a:r>
              <a:rPr lang="zh-CN" altLang="en-US" sz="2800" b="1" dirty="0">
                <a:solidFill>
                  <a:srgbClr val="C00000"/>
                </a:solidFill>
              </a:rPr>
              <a:t>浮点数</a:t>
            </a:r>
            <a:r>
              <a:rPr lang="zh-CN" altLang="en-US" sz="2400" b="1" dirty="0"/>
              <a:t>的运算。</a:t>
            </a:r>
            <a:endParaRPr lang="zh-CN" altLang="en-US" sz="2400" b="1" dirty="0"/>
          </a:p>
        </p:txBody>
      </p:sp>
      <p:sp>
        <p:nvSpPr>
          <p:cNvPr id="39942" name="Text Box 6"/>
          <p:cNvSpPr txBox="1"/>
          <p:nvPr/>
        </p:nvSpPr>
        <p:spPr>
          <a:xfrm>
            <a:off x="153988" y="2492375"/>
            <a:ext cx="3708400" cy="579438"/>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50000"/>
              </a:spcBef>
              <a:buNone/>
            </a:pP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．定点加减运算</a:t>
            </a:r>
            <a:endParaRPr lang="zh-CN" altLang="en-US" b="1" dirty="0">
              <a:latin typeface="黑体" panose="02010609060101010101" pitchFamily="49" charset="-122"/>
              <a:ea typeface="黑体" panose="02010609060101010101" pitchFamily="49" charset="-122"/>
            </a:endParaRPr>
          </a:p>
        </p:txBody>
      </p:sp>
      <p:sp>
        <p:nvSpPr>
          <p:cNvPr id="39943" name="Text Box 7"/>
          <p:cNvSpPr txBox="1"/>
          <p:nvPr/>
        </p:nvSpPr>
        <p:spPr>
          <a:xfrm>
            <a:off x="455613" y="3116263"/>
            <a:ext cx="3313112" cy="519112"/>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）原码加减运算</a:t>
            </a:r>
            <a:endParaRPr lang="zh-CN" altLang="en-US" sz="2800" b="1" dirty="0">
              <a:latin typeface="黑体" panose="02010609060101010101" pitchFamily="49" charset="-122"/>
              <a:ea typeface="黑体" panose="02010609060101010101" pitchFamily="49" charset="-122"/>
            </a:endParaRPr>
          </a:p>
        </p:txBody>
      </p:sp>
      <p:sp>
        <p:nvSpPr>
          <p:cNvPr id="39944" name="Text Box 8"/>
          <p:cNvSpPr txBox="1"/>
          <p:nvPr/>
        </p:nvSpPr>
        <p:spPr>
          <a:xfrm>
            <a:off x="119063" y="3549650"/>
            <a:ext cx="8764587" cy="2965450"/>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50000"/>
              </a:lnSpc>
              <a:spcBef>
                <a:spcPct val="50000"/>
              </a:spcBef>
              <a:buNone/>
            </a:pPr>
            <a:r>
              <a:rPr lang="en-US" altLang="zh-CN" sz="2400" b="1" dirty="0">
                <a:latin typeface="宋体" panose="02010600030101010101" pitchFamily="2" charset="-122"/>
              </a:rPr>
              <a:t>    </a:t>
            </a:r>
            <a:r>
              <a:rPr lang="zh-CN" altLang="en-US" sz="2400" b="1" dirty="0">
                <a:latin typeface="宋体" panose="02010600030101010101" pitchFamily="2" charset="-122"/>
              </a:rPr>
              <a:t>例如，加法指令指示做（</a:t>
            </a:r>
            <a:r>
              <a:rPr lang="en-US" altLang="zh-CN" sz="2400" b="1" dirty="0">
                <a:latin typeface="宋体" panose="02010600030101010101" pitchFamily="2" charset="-122"/>
              </a:rPr>
              <a:t>+A</a:t>
            </a:r>
            <a:r>
              <a:rPr lang="zh-CN" altLang="en-US" sz="2400" b="1" dirty="0">
                <a:latin typeface="宋体" panose="02010600030101010101" pitchFamily="2" charset="-122"/>
              </a:rPr>
              <a:t>）</a:t>
            </a:r>
            <a:r>
              <a:rPr lang="en-US" altLang="zh-CN" sz="2400" b="1" dirty="0">
                <a:latin typeface="宋体" panose="02010600030101010101" pitchFamily="2" charset="-122"/>
              </a:rPr>
              <a:t>+</a:t>
            </a:r>
            <a:r>
              <a:rPr lang="zh-CN" altLang="en-US" sz="2400" b="1" dirty="0">
                <a:latin typeface="宋体" panose="02010600030101010101" pitchFamily="2" charset="-122"/>
              </a:rPr>
              <a:t>（</a:t>
            </a:r>
            <a:r>
              <a:rPr lang="en-US" altLang="zh-CN" sz="2400" b="1" dirty="0">
                <a:latin typeface="宋体" panose="02010600030101010101" pitchFamily="2" charset="-122"/>
              </a:rPr>
              <a:t>-B</a:t>
            </a:r>
            <a:r>
              <a:rPr lang="zh-CN" altLang="en-US" sz="2400" b="1" dirty="0">
                <a:latin typeface="宋体" panose="02010600030101010101" pitchFamily="2" charset="-122"/>
              </a:rPr>
              <a:t>），由于一个操作数为负，实际操作是做减法（</a:t>
            </a:r>
            <a:r>
              <a:rPr lang="en-US" altLang="zh-CN" sz="2400" b="1" dirty="0">
                <a:latin typeface="宋体" panose="02010600030101010101" pitchFamily="2" charset="-122"/>
              </a:rPr>
              <a:t>+A</a:t>
            </a:r>
            <a:r>
              <a:rPr lang="zh-CN" altLang="en-US" sz="2400" b="1" dirty="0">
                <a:latin typeface="宋体" panose="02010600030101010101" pitchFamily="2" charset="-122"/>
              </a:rPr>
              <a:t>）</a:t>
            </a:r>
            <a:r>
              <a:rPr lang="en-US" altLang="zh-CN" sz="2400" b="1" dirty="0">
                <a:latin typeface="宋体" panose="02010600030101010101" pitchFamily="2" charset="-122"/>
              </a:rPr>
              <a:t>-</a:t>
            </a:r>
            <a:r>
              <a:rPr lang="zh-CN" altLang="en-US" sz="2400" b="1" dirty="0">
                <a:latin typeface="宋体" panose="02010600030101010101" pitchFamily="2" charset="-122"/>
              </a:rPr>
              <a:t>（</a:t>
            </a:r>
            <a:r>
              <a:rPr lang="en-US" altLang="zh-CN" sz="2400" b="1" dirty="0">
                <a:latin typeface="宋体" panose="02010600030101010101" pitchFamily="2" charset="-122"/>
              </a:rPr>
              <a:t>+B</a:t>
            </a:r>
            <a:r>
              <a:rPr lang="zh-CN" altLang="en-US" sz="2400" b="1" dirty="0">
                <a:latin typeface="宋体" panose="02010600030101010101" pitchFamily="2" charset="-122"/>
              </a:rPr>
              <a:t>），结果符号与绝对值大的符号相同。同理，在减法指令中指示做（</a:t>
            </a:r>
            <a:r>
              <a:rPr lang="en-US" altLang="zh-CN" sz="2400" b="1" dirty="0">
                <a:latin typeface="宋体" panose="02010600030101010101" pitchFamily="2" charset="-122"/>
              </a:rPr>
              <a:t>+A</a:t>
            </a:r>
            <a:r>
              <a:rPr lang="zh-CN" altLang="en-US" sz="2400" b="1" dirty="0">
                <a:latin typeface="宋体" panose="02010600030101010101" pitchFamily="2" charset="-122"/>
              </a:rPr>
              <a:t>）</a:t>
            </a:r>
            <a:r>
              <a:rPr lang="en-US" altLang="zh-CN" sz="2400" b="1" dirty="0">
                <a:latin typeface="宋体" panose="02010600030101010101" pitchFamily="2" charset="-122"/>
              </a:rPr>
              <a:t>-</a:t>
            </a:r>
            <a:r>
              <a:rPr lang="zh-CN" altLang="en-US" sz="2400" b="1" dirty="0">
                <a:latin typeface="宋体" panose="02010600030101010101" pitchFamily="2" charset="-122"/>
              </a:rPr>
              <a:t>（</a:t>
            </a:r>
            <a:r>
              <a:rPr lang="en-US" altLang="zh-CN" sz="2400" b="1" dirty="0">
                <a:latin typeface="宋体" panose="02010600030101010101" pitchFamily="2" charset="-122"/>
              </a:rPr>
              <a:t>-B</a:t>
            </a:r>
            <a:r>
              <a:rPr lang="zh-CN" altLang="en-US" sz="2400" b="1" dirty="0">
                <a:latin typeface="宋体" panose="02010600030101010101" pitchFamily="2" charset="-122"/>
              </a:rPr>
              <a:t>），实际操作是做加法（</a:t>
            </a:r>
            <a:r>
              <a:rPr lang="en-US" altLang="zh-CN" sz="2400" b="1" dirty="0">
                <a:latin typeface="宋体" panose="02010600030101010101" pitchFamily="2" charset="-122"/>
              </a:rPr>
              <a:t>+A</a:t>
            </a:r>
            <a:r>
              <a:rPr lang="zh-CN" altLang="en-US" sz="2400" b="1" dirty="0">
                <a:latin typeface="宋体" panose="02010600030101010101" pitchFamily="2" charset="-122"/>
              </a:rPr>
              <a:t>）</a:t>
            </a:r>
            <a:r>
              <a:rPr lang="en-US" altLang="zh-CN" sz="2400" b="1" dirty="0">
                <a:latin typeface="宋体" panose="02010600030101010101" pitchFamily="2" charset="-122"/>
              </a:rPr>
              <a:t>+</a:t>
            </a:r>
            <a:r>
              <a:rPr lang="zh-CN" altLang="en-US" sz="2400" b="1" dirty="0">
                <a:latin typeface="宋体" panose="02010600030101010101" pitchFamily="2" charset="-122"/>
              </a:rPr>
              <a:t>（</a:t>
            </a:r>
            <a:r>
              <a:rPr lang="en-US" altLang="zh-CN" sz="2400" b="1" dirty="0">
                <a:latin typeface="宋体" panose="02010600030101010101" pitchFamily="2" charset="-122"/>
              </a:rPr>
              <a:t>+B</a:t>
            </a:r>
            <a:r>
              <a:rPr lang="zh-CN" altLang="en-US" sz="2400" b="1" dirty="0">
                <a:latin typeface="宋体" panose="02010600030101010101" pitchFamily="2" charset="-122"/>
              </a:rPr>
              <a:t>），结果与被减数符号相同。</a:t>
            </a:r>
            <a:endParaRPr lang="en-US" altLang="zh-CN" sz="2400" b="1" dirty="0">
              <a:latin typeface="宋体" panose="02010600030101010101" pitchFamily="2" charset="-122"/>
            </a:endParaRPr>
          </a:p>
          <a:p>
            <a:pPr marL="0" lvl="0" indent="0" eaLnBrk="1" hangingPunct="1">
              <a:lnSpc>
                <a:spcPct val="150000"/>
              </a:lnSpc>
              <a:spcBef>
                <a:spcPct val="50000"/>
              </a:spcBef>
              <a:buNone/>
            </a:pPr>
            <a:r>
              <a:rPr lang="zh-CN" altLang="en-US" sz="2400" b="1" dirty="0">
                <a:latin typeface="宋体" panose="02010600030101010101" pitchFamily="2" charset="-122"/>
              </a:rPr>
              <a:t>    原码加减的不方便，导致计算机很少采用原码加减法。 </a:t>
            </a:r>
            <a:r>
              <a:rPr lang="zh-CN" altLang="en-US" sz="2000" b="1" dirty="0">
                <a:ea typeface="黑体" panose="02010609060101010101" pitchFamily="49" charset="-122"/>
              </a:rPr>
              <a:t> </a:t>
            </a:r>
            <a:endParaRPr lang="zh-CN" altLang="en-US" sz="2000" b="1" dirty="0">
              <a:ea typeface="黑体" panose="02010609060101010101" pitchFamily="49" charset="-122"/>
            </a:endParaRPr>
          </a:p>
        </p:txBody>
      </p:sp>
      <p:sp>
        <p:nvSpPr>
          <p:cNvPr id="36872" name="Rectangle 13"/>
          <p:cNvSpPr/>
          <p:nvPr/>
        </p:nvSpPr>
        <p:spPr>
          <a:xfrm>
            <a:off x="0" y="4997450"/>
            <a:ext cx="9144000" cy="0"/>
          </a:xfrm>
          <a:prstGeom prst="rect">
            <a:avLst/>
          </a:prstGeom>
          <a:noFill/>
          <a:ln w="2857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endParaRPr lang="zh-CN" altLang="en-US" sz="2000" b="1" dirty="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40"/>
                                        </p:tgtEl>
                                        <p:attrNameLst>
                                          <p:attrName>style.visibility</p:attrName>
                                        </p:attrNameLst>
                                      </p:cBhvr>
                                      <p:to>
                                        <p:strVal val="visible"/>
                                      </p:to>
                                    </p:set>
                                    <p:animEffect transition="in" filter="blinds(horizontal)">
                                      <p:cBhvr>
                                        <p:cTn id="7" dur="500"/>
                                        <p:tgtEl>
                                          <p:spTgt spid="399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941"/>
                                        </p:tgtEl>
                                        <p:attrNameLst>
                                          <p:attrName>style.visibility</p:attrName>
                                        </p:attrNameLst>
                                      </p:cBhvr>
                                      <p:to>
                                        <p:strVal val="visible"/>
                                      </p:to>
                                    </p:set>
                                    <p:animEffect transition="in" filter="blinds(horizontal)">
                                      <p:cBhvr>
                                        <p:cTn id="12" dur="500"/>
                                        <p:tgtEl>
                                          <p:spTgt spid="3994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9942"/>
                                        </p:tgtEl>
                                        <p:attrNameLst>
                                          <p:attrName>style.visibility</p:attrName>
                                        </p:attrNameLst>
                                      </p:cBhvr>
                                      <p:to>
                                        <p:strVal val="visible"/>
                                      </p:to>
                                    </p:set>
                                    <p:animEffect transition="in" filter="blinds(horizontal)">
                                      <p:cBhvr>
                                        <p:cTn id="17" dur="500"/>
                                        <p:tgtEl>
                                          <p:spTgt spid="3994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9943"/>
                                        </p:tgtEl>
                                        <p:attrNameLst>
                                          <p:attrName>style.visibility</p:attrName>
                                        </p:attrNameLst>
                                      </p:cBhvr>
                                      <p:to>
                                        <p:strVal val="visible"/>
                                      </p:to>
                                    </p:set>
                                    <p:animEffect transition="in" filter="blinds(horizontal)">
                                      <p:cBhvr>
                                        <p:cTn id="22" dur="500"/>
                                        <p:tgtEl>
                                          <p:spTgt spid="39943"/>
                                        </p:tgtEl>
                                      </p:cBhvr>
                                    </p:animEffect>
                                  </p:childTnLst>
                                </p:cTn>
                              </p:par>
                            </p:childTnLst>
                          </p:cTn>
                        </p:par>
                      </p:childTnLst>
                    </p:cTn>
                  </p:par>
                  <p:par>
                    <p:cTn id="23" fill="hold">
                      <p:stCondLst>
                        <p:cond delay="indefinite"/>
                      </p:stCondLst>
                      <p:childTnLst>
                        <p:par>
                          <p:cTn id="24" fill="hold">
                            <p:stCondLst>
                              <p:cond delay="0"/>
                            </p:stCondLst>
                            <p:childTnLst>
                              <p:par>
                                <p:cTn id="25" presetID="54" presetClass="entr" presetSubtype="0" accel="100000" fill="hold" grpId="0" nodeType="clickEffect">
                                  <p:stCondLst>
                                    <p:cond delay="0"/>
                                  </p:stCondLst>
                                  <p:childTnLst>
                                    <p:set>
                                      <p:cBhvr>
                                        <p:cTn id="26" dur="1" fill="hold">
                                          <p:stCondLst>
                                            <p:cond delay="0"/>
                                          </p:stCondLst>
                                        </p:cTn>
                                        <p:tgtEl>
                                          <p:spTgt spid="39944"/>
                                        </p:tgtEl>
                                        <p:attrNameLst>
                                          <p:attrName>style.visibility</p:attrName>
                                        </p:attrNameLst>
                                      </p:cBhvr>
                                      <p:to>
                                        <p:strVal val="visible"/>
                                      </p:to>
                                    </p:set>
                                    <p:anim calcmode="lin" valueType="num">
                                      <p:cBhvr>
                                        <p:cTn id="27" dur="500" fill="hold"/>
                                        <p:tgtEl>
                                          <p:spTgt spid="39944"/>
                                        </p:tgtEl>
                                        <p:attrNameLst>
                                          <p:attrName>ppt_w</p:attrName>
                                        </p:attrNameLst>
                                      </p:cBhvr>
                                      <p:tavLst>
                                        <p:tav tm="0">
                                          <p:val>
                                            <p:strVal val="#ppt_w*0.05"/>
                                          </p:val>
                                        </p:tav>
                                        <p:tav tm="100000">
                                          <p:val>
                                            <p:strVal val="#ppt_w"/>
                                          </p:val>
                                        </p:tav>
                                      </p:tavLst>
                                    </p:anim>
                                    <p:anim calcmode="lin" valueType="num">
                                      <p:cBhvr>
                                        <p:cTn id="28" dur="500" fill="hold"/>
                                        <p:tgtEl>
                                          <p:spTgt spid="39944"/>
                                        </p:tgtEl>
                                        <p:attrNameLst>
                                          <p:attrName>ppt_h</p:attrName>
                                        </p:attrNameLst>
                                      </p:cBhvr>
                                      <p:tavLst>
                                        <p:tav tm="0">
                                          <p:val>
                                            <p:strVal val="#ppt_h"/>
                                          </p:val>
                                        </p:tav>
                                        <p:tav tm="100000">
                                          <p:val>
                                            <p:strVal val="#ppt_h"/>
                                          </p:val>
                                        </p:tav>
                                      </p:tavLst>
                                    </p:anim>
                                    <p:anim calcmode="lin" valueType="num">
                                      <p:cBhvr>
                                        <p:cTn id="29" dur="500" fill="hold"/>
                                        <p:tgtEl>
                                          <p:spTgt spid="39944"/>
                                        </p:tgtEl>
                                        <p:attrNameLst>
                                          <p:attrName>ppt_x</p:attrName>
                                        </p:attrNameLst>
                                      </p:cBhvr>
                                      <p:tavLst>
                                        <p:tav tm="0">
                                          <p:val>
                                            <p:strVal val="#ppt_x-.2"/>
                                          </p:val>
                                        </p:tav>
                                        <p:tav tm="100000">
                                          <p:val>
                                            <p:strVal val="#ppt_x"/>
                                          </p:val>
                                        </p:tav>
                                      </p:tavLst>
                                    </p:anim>
                                    <p:anim calcmode="lin" valueType="num">
                                      <p:cBhvr>
                                        <p:cTn id="30" dur="500" fill="hold"/>
                                        <p:tgtEl>
                                          <p:spTgt spid="39944"/>
                                        </p:tgtEl>
                                        <p:attrNameLst>
                                          <p:attrName>ppt_y</p:attrName>
                                        </p:attrNameLst>
                                      </p:cBhvr>
                                      <p:tavLst>
                                        <p:tav tm="0">
                                          <p:val>
                                            <p:strVal val="#ppt_y"/>
                                          </p:val>
                                        </p:tav>
                                        <p:tav tm="100000">
                                          <p:val>
                                            <p:strVal val="#ppt_y"/>
                                          </p:val>
                                        </p:tav>
                                      </p:tavLst>
                                    </p:anim>
                                    <p:animEffect transition="in" filter="fade">
                                      <p:cBhvr>
                                        <p:cTn id="31" dur="500"/>
                                        <p:tgtEl>
                                          <p:spTgt spid="399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p:bldP spid="39941" grpId="0"/>
      <p:bldP spid="39942" grpId="0"/>
      <p:bldP spid="39943" grpId="0"/>
      <p:bldP spid="3994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3" name="Text Box 5"/>
          <p:cNvSpPr txBox="1"/>
          <p:nvPr/>
        </p:nvSpPr>
        <p:spPr>
          <a:xfrm>
            <a:off x="323850" y="3346450"/>
            <a:ext cx="8064500" cy="203009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50000"/>
              </a:spcBef>
              <a:buNone/>
            </a:pPr>
            <a:r>
              <a:rPr lang="en-US" altLang="zh-CN" sz="2800" b="1" dirty="0"/>
              <a:t>       </a:t>
            </a:r>
            <a:r>
              <a:rPr lang="zh-CN" altLang="en-US" sz="2800" b="1" dirty="0"/>
              <a:t>中央处理器</a:t>
            </a:r>
            <a:r>
              <a:rPr lang="en-US" altLang="zh-CN" sz="2800" b="1" dirty="0"/>
              <a:t>CPU</a:t>
            </a:r>
            <a:r>
              <a:rPr lang="zh-CN" altLang="en-US" sz="2800" b="1" dirty="0"/>
              <a:t>的主要功能：</a:t>
            </a:r>
            <a:endParaRPr lang="en-US" altLang="zh-CN" sz="2800" b="1" dirty="0"/>
          </a:p>
          <a:p>
            <a:pPr marL="0" lvl="0" indent="0" algn="just" eaLnBrk="1" hangingPunct="1">
              <a:lnSpc>
                <a:spcPct val="150000"/>
              </a:lnSpc>
              <a:spcBef>
                <a:spcPct val="50000"/>
              </a:spcBef>
              <a:buNone/>
            </a:pPr>
            <a:r>
              <a:rPr lang="zh-CN" altLang="en-US" sz="2800" b="1" dirty="0"/>
              <a:t>从主存储器中取出指令、分析指令和执行指令，即</a:t>
            </a:r>
            <a:r>
              <a:rPr lang="zh-CN" altLang="en-US" sz="2800" b="1" dirty="0">
                <a:solidFill>
                  <a:srgbClr val="C00000"/>
                </a:solidFill>
              </a:rPr>
              <a:t>按</a:t>
            </a:r>
            <a:r>
              <a:rPr lang="zh-CN" altLang="en-US" sz="2800" b="1" dirty="0">
                <a:solidFill>
                  <a:srgbClr val="FF0000"/>
                </a:solidFill>
              </a:rPr>
              <a:t>指令产生控制信号</a:t>
            </a:r>
            <a:r>
              <a:rPr lang="zh-CN" altLang="en-US" sz="2800" b="1" dirty="0">
                <a:solidFill>
                  <a:srgbClr val="C00000"/>
                </a:solidFill>
              </a:rPr>
              <a:t>控制计算机各部件</a:t>
            </a:r>
            <a:r>
              <a:rPr lang="zh-CN" altLang="en-US" sz="2800" b="1" dirty="0">
                <a:solidFill>
                  <a:srgbClr val="C00000"/>
                </a:solidFill>
              </a:rPr>
              <a:t>的操作。</a:t>
            </a:r>
            <a:endParaRPr lang="zh-CN" altLang="en-US" sz="2800" dirty="0"/>
          </a:p>
        </p:txBody>
      </p:sp>
      <p:sp>
        <p:nvSpPr>
          <p:cNvPr id="2055" name="Text Box 7"/>
          <p:cNvSpPr txBox="1"/>
          <p:nvPr/>
        </p:nvSpPr>
        <p:spPr>
          <a:xfrm>
            <a:off x="971550" y="2295525"/>
            <a:ext cx="6192838" cy="7016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4000" b="1" dirty="0">
                <a:latin typeface="黑体" panose="02010609060101010101" pitchFamily="49" charset="-122"/>
                <a:ea typeface="黑体" panose="02010609060101010101" pitchFamily="49" charset="-122"/>
              </a:rPr>
              <a:t>3.1  CPU</a:t>
            </a:r>
            <a:r>
              <a:rPr lang="zh-CN" altLang="en-US" sz="4000" b="1" dirty="0">
                <a:latin typeface="黑体" panose="02010609060101010101" pitchFamily="49" charset="-122"/>
                <a:ea typeface="黑体" panose="02010609060101010101" pitchFamily="49" charset="-122"/>
              </a:rPr>
              <a:t>的组成和功能</a:t>
            </a:r>
            <a:endParaRPr lang="zh-CN" altLang="en-US" sz="4000" b="1" dirty="0">
              <a:latin typeface="黑体" panose="02010609060101010101" pitchFamily="49" charset="-122"/>
              <a:ea typeface="黑体" panose="02010609060101010101" pitchFamily="49" charset="-122"/>
            </a:endParaRPr>
          </a:p>
        </p:txBody>
      </p:sp>
      <p:sp>
        <p:nvSpPr>
          <p:cNvPr id="2057" name="Text Box 9"/>
          <p:cNvSpPr txBox="1"/>
          <p:nvPr/>
        </p:nvSpPr>
        <p:spPr>
          <a:xfrm>
            <a:off x="198438" y="908050"/>
            <a:ext cx="8891587" cy="8318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4800" b="1" dirty="0">
                <a:solidFill>
                  <a:schemeClr val="tx2"/>
                </a:solidFill>
                <a:latin typeface="隶书" panose="02010509060101010101" pitchFamily="49" charset="-122"/>
                <a:ea typeface="隶书" panose="02010509060101010101" pitchFamily="49" charset="-122"/>
              </a:rPr>
              <a:t>第</a:t>
            </a:r>
            <a:r>
              <a:rPr lang="en-US" altLang="zh-CN" sz="4800" b="1" dirty="0">
                <a:solidFill>
                  <a:schemeClr val="tx2"/>
                </a:solidFill>
                <a:latin typeface="隶书" panose="02010509060101010101" pitchFamily="49" charset="-122"/>
                <a:ea typeface="隶书" panose="02010509060101010101" pitchFamily="49" charset="-122"/>
              </a:rPr>
              <a:t>3</a:t>
            </a:r>
            <a:r>
              <a:rPr lang="zh-CN" altLang="en-US" sz="4800" b="1" dirty="0">
                <a:solidFill>
                  <a:schemeClr val="tx2"/>
                </a:solidFill>
                <a:latin typeface="隶书" panose="02010509060101010101" pitchFamily="49" charset="-122"/>
                <a:ea typeface="隶书" panose="02010509060101010101" pitchFamily="49" charset="-122"/>
              </a:rPr>
              <a:t>章 微体系结构层</a:t>
            </a:r>
            <a:r>
              <a:rPr lang="en-US" altLang="zh-CN" sz="4800" b="1" dirty="0">
                <a:solidFill>
                  <a:schemeClr val="tx2"/>
                </a:solidFill>
                <a:latin typeface="宋体" panose="02010600030101010101" pitchFamily="2" charset="-122"/>
                <a:ea typeface="隶书" panose="02010509060101010101" pitchFamily="49" charset="-122"/>
              </a:rPr>
              <a:t>—</a:t>
            </a:r>
            <a:r>
              <a:rPr lang="en-US" altLang="zh-CN" sz="4800" b="1" dirty="0">
                <a:solidFill>
                  <a:schemeClr val="tx2"/>
                </a:solidFill>
                <a:latin typeface="隶书" panose="02010509060101010101" pitchFamily="49" charset="-122"/>
                <a:ea typeface="隶书" panose="02010509060101010101" pitchFamily="49" charset="-122"/>
              </a:rPr>
              <a:t>	CPU</a:t>
            </a:r>
            <a:r>
              <a:rPr lang="zh-CN" altLang="en-US" sz="4800" b="1" dirty="0">
                <a:solidFill>
                  <a:schemeClr val="tx2"/>
                </a:solidFill>
                <a:latin typeface="隶书" panose="02010509060101010101" pitchFamily="49" charset="-122"/>
                <a:ea typeface="隶书" panose="02010509060101010101" pitchFamily="49" charset="-122"/>
              </a:rPr>
              <a:t>组织</a:t>
            </a:r>
            <a:endParaRPr lang="zh-CN" altLang="en-US" sz="4800" b="1" dirty="0">
              <a:solidFill>
                <a:schemeClr val="tx2"/>
              </a:solidFill>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57"/>
                                        </p:tgtEl>
                                        <p:attrNameLst>
                                          <p:attrName>style.visibility</p:attrName>
                                        </p:attrNameLst>
                                      </p:cBhvr>
                                      <p:to>
                                        <p:strVal val="visible"/>
                                      </p:to>
                                    </p:set>
                                    <p:animEffect transition="in" filter="blinds(horizontal)">
                                      <p:cBhvr>
                                        <p:cTn id="7" dur="500"/>
                                        <p:tgtEl>
                                          <p:spTgt spid="205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55"/>
                                        </p:tgtEl>
                                        <p:attrNameLst>
                                          <p:attrName>style.visibility</p:attrName>
                                        </p:attrNameLst>
                                      </p:cBhvr>
                                      <p:to>
                                        <p:strVal val="visible"/>
                                      </p:to>
                                    </p:set>
                                    <p:animEffect transition="in" filter="blinds(horizontal)">
                                      <p:cBhvr>
                                        <p:cTn id="12" dur="500"/>
                                        <p:tgtEl>
                                          <p:spTgt spid="205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53"/>
                                        </p:tgtEl>
                                        <p:attrNameLst>
                                          <p:attrName>style.visibility</p:attrName>
                                        </p:attrNameLst>
                                      </p:cBhvr>
                                      <p:to>
                                        <p:strVal val="visible"/>
                                      </p:to>
                                    </p:set>
                                    <p:animEffect transition="in" filter="blinds(horizontal)">
                                      <p:cBhvr>
                                        <p:cTn id="1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p:bldP spid="2055" grpId="0"/>
      <p:bldP spid="205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45" name="Text Box 9"/>
          <p:cNvSpPr txBox="1"/>
          <p:nvPr/>
        </p:nvSpPr>
        <p:spPr>
          <a:xfrm>
            <a:off x="325438" y="155575"/>
            <a:ext cx="3311525" cy="519113"/>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）补码加减运算</a:t>
            </a:r>
            <a:endParaRPr lang="zh-CN" altLang="en-US" sz="2800" b="1" dirty="0">
              <a:latin typeface="黑体" panose="02010609060101010101" pitchFamily="49" charset="-122"/>
              <a:ea typeface="黑体" panose="02010609060101010101" pitchFamily="49" charset="-122"/>
            </a:endParaRPr>
          </a:p>
        </p:txBody>
      </p:sp>
      <p:grpSp>
        <p:nvGrpSpPr>
          <p:cNvPr id="37892" name="组合 2"/>
          <p:cNvGrpSpPr/>
          <p:nvPr/>
        </p:nvGrpSpPr>
        <p:grpSpPr>
          <a:xfrm>
            <a:off x="2660650" y="3592513"/>
            <a:ext cx="3527425" cy="649287"/>
            <a:chOff x="3240088" y="3069522"/>
            <a:chExt cx="3527425" cy="649288"/>
          </a:xfrm>
        </p:grpSpPr>
        <p:sp>
          <p:nvSpPr>
            <p:cNvPr id="37901" name="Text Box 11"/>
            <p:cNvSpPr txBox="1"/>
            <p:nvPr/>
          </p:nvSpPr>
          <p:spPr>
            <a:xfrm>
              <a:off x="3240088" y="3140960"/>
              <a:ext cx="3527425" cy="457200"/>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latin typeface="宋体" panose="02010600030101010101" pitchFamily="2" charset="-122"/>
                </a:rPr>
                <a:t>[</a:t>
              </a:r>
              <a:r>
                <a:rPr lang="en-US" altLang="zh-CN" sz="2400" b="1" i="1" dirty="0">
                  <a:latin typeface="宋体" panose="02010600030101010101" pitchFamily="2" charset="-122"/>
                </a:rPr>
                <a:t>X</a:t>
              </a:r>
              <a:r>
                <a:rPr lang="en-US" altLang="zh-CN" sz="1600" b="1" i="1" dirty="0">
                  <a:latin typeface="宋体" panose="02010600030101010101" pitchFamily="2" charset="-122"/>
                </a:rPr>
                <a:t> </a:t>
              </a:r>
              <a:r>
                <a:rPr lang="en-US" altLang="zh-CN" sz="2400" b="1" dirty="0">
                  <a:latin typeface="宋体" panose="02010600030101010101" pitchFamily="2" charset="-122"/>
                </a:rPr>
                <a:t>] +[</a:t>
              </a:r>
              <a:r>
                <a:rPr lang="en-US" altLang="zh-CN" sz="2400" b="1" i="1" dirty="0">
                  <a:latin typeface="宋体" panose="02010600030101010101" pitchFamily="2" charset="-122"/>
                </a:rPr>
                <a:t>Y </a:t>
              </a:r>
              <a:r>
                <a:rPr lang="en-US" altLang="zh-CN" sz="2400" b="1" dirty="0">
                  <a:latin typeface="宋体" panose="02010600030101010101" pitchFamily="2" charset="-122"/>
                </a:rPr>
                <a:t>] =[</a:t>
              </a:r>
              <a:r>
                <a:rPr lang="en-US" altLang="zh-CN" sz="2400" b="1" i="1" dirty="0">
                  <a:latin typeface="宋体" panose="02010600030101010101" pitchFamily="2" charset="-122"/>
                </a:rPr>
                <a:t>X </a:t>
              </a:r>
              <a:r>
                <a:rPr lang="en-US" altLang="zh-CN" sz="2400" b="1" dirty="0">
                  <a:latin typeface="宋体" panose="02010600030101010101" pitchFamily="2" charset="-122"/>
                </a:rPr>
                <a:t>+</a:t>
              </a:r>
              <a:r>
                <a:rPr lang="en-US" altLang="zh-CN" sz="2400" b="1" i="1" dirty="0">
                  <a:latin typeface="宋体" panose="02010600030101010101" pitchFamily="2" charset="-122"/>
                </a:rPr>
                <a:t>Y </a:t>
              </a:r>
              <a:r>
                <a:rPr lang="en-US" altLang="zh-CN" sz="2400" b="1" dirty="0">
                  <a:latin typeface="宋体" panose="02010600030101010101" pitchFamily="2" charset="-122"/>
                </a:rPr>
                <a:t>] </a:t>
              </a:r>
              <a:endParaRPr lang="en-US" altLang="zh-CN" sz="2400" b="1" dirty="0">
                <a:latin typeface="宋体" panose="02010600030101010101" pitchFamily="2" charset="-122"/>
              </a:endParaRPr>
            </a:p>
          </p:txBody>
        </p:sp>
        <p:graphicFrame>
          <p:nvGraphicFramePr>
            <p:cNvPr id="37902" name="Object 12"/>
            <p:cNvGraphicFramePr>
              <a:graphicFrameLocks noChangeAspect="1"/>
            </p:cNvGraphicFramePr>
            <p:nvPr/>
          </p:nvGraphicFramePr>
          <p:xfrm>
            <a:off x="3816351" y="3069522"/>
            <a:ext cx="315912" cy="649288"/>
          </p:xfrm>
          <a:graphic>
            <a:graphicData uri="http://schemas.openxmlformats.org/presentationml/2006/ole">
              <mc:AlternateContent xmlns:mc="http://schemas.openxmlformats.org/markup-compatibility/2006">
                <mc:Choice xmlns:v="urn:schemas-microsoft-com:vml" Requires="v">
                  <p:oleObj spid="_x0000_s3109" name="" r:id="rId1" imgW="139700" imgH="228600" progId="Equation.3">
                    <p:embed/>
                  </p:oleObj>
                </mc:Choice>
                <mc:Fallback>
                  <p:oleObj name="" r:id="rId1" imgW="139700" imgH="228600" progId="Equation.3">
                    <p:embed/>
                    <p:pic>
                      <p:nvPicPr>
                        <p:cNvPr id="0" name="图片 3108"/>
                        <p:cNvPicPr/>
                        <p:nvPr/>
                      </p:nvPicPr>
                      <p:blipFill>
                        <a:blip r:embed="rId2"/>
                        <a:stretch>
                          <a:fillRect/>
                        </a:stretch>
                      </p:blipFill>
                      <p:spPr>
                        <a:xfrm>
                          <a:off x="3816351" y="3069522"/>
                          <a:ext cx="315912" cy="649288"/>
                        </a:xfrm>
                        <a:prstGeom prst="rect">
                          <a:avLst/>
                        </a:prstGeom>
                        <a:noFill/>
                        <a:ln w="38100">
                          <a:noFill/>
                          <a:miter/>
                        </a:ln>
                      </p:spPr>
                    </p:pic>
                  </p:oleObj>
                </mc:Fallback>
              </mc:AlternateContent>
            </a:graphicData>
          </a:graphic>
        </p:graphicFrame>
        <p:graphicFrame>
          <p:nvGraphicFramePr>
            <p:cNvPr id="37903" name="Object 18"/>
            <p:cNvGraphicFramePr>
              <a:graphicFrameLocks noChangeAspect="1"/>
            </p:cNvGraphicFramePr>
            <p:nvPr/>
          </p:nvGraphicFramePr>
          <p:xfrm>
            <a:off x="4724401" y="3069522"/>
            <a:ext cx="315912" cy="649288"/>
          </p:xfrm>
          <a:graphic>
            <a:graphicData uri="http://schemas.openxmlformats.org/presentationml/2006/ole">
              <mc:AlternateContent xmlns:mc="http://schemas.openxmlformats.org/markup-compatibility/2006">
                <mc:Choice xmlns:v="urn:schemas-microsoft-com:vml" Requires="v">
                  <p:oleObj spid="_x0000_s3108" name="" r:id="rId3" imgW="139700" imgH="228600" progId="Equation.3">
                    <p:embed/>
                  </p:oleObj>
                </mc:Choice>
                <mc:Fallback>
                  <p:oleObj name="" r:id="rId3" imgW="139700" imgH="228600" progId="Equation.3">
                    <p:embed/>
                    <p:pic>
                      <p:nvPicPr>
                        <p:cNvPr id="0" name="图片 3107"/>
                        <p:cNvPicPr/>
                        <p:nvPr/>
                      </p:nvPicPr>
                      <p:blipFill>
                        <a:blip r:embed="rId2"/>
                        <a:stretch>
                          <a:fillRect/>
                        </a:stretch>
                      </p:blipFill>
                      <p:spPr>
                        <a:xfrm>
                          <a:off x="4724401" y="3069522"/>
                          <a:ext cx="315912" cy="649288"/>
                        </a:xfrm>
                        <a:prstGeom prst="rect">
                          <a:avLst/>
                        </a:prstGeom>
                        <a:noFill/>
                        <a:ln w="38100">
                          <a:noFill/>
                          <a:miter/>
                        </a:ln>
                      </p:spPr>
                    </p:pic>
                  </p:oleObj>
                </mc:Fallback>
              </mc:AlternateContent>
            </a:graphicData>
          </a:graphic>
        </p:graphicFrame>
        <p:graphicFrame>
          <p:nvGraphicFramePr>
            <p:cNvPr id="37904" name="Object 21"/>
            <p:cNvGraphicFramePr>
              <a:graphicFrameLocks noChangeAspect="1"/>
            </p:cNvGraphicFramePr>
            <p:nvPr/>
          </p:nvGraphicFramePr>
          <p:xfrm>
            <a:off x="6092826" y="3069522"/>
            <a:ext cx="315912" cy="649288"/>
          </p:xfrm>
          <a:graphic>
            <a:graphicData uri="http://schemas.openxmlformats.org/presentationml/2006/ole">
              <mc:AlternateContent xmlns:mc="http://schemas.openxmlformats.org/markup-compatibility/2006">
                <mc:Choice xmlns:v="urn:schemas-microsoft-com:vml" Requires="v">
                  <p:oleObj spid="_x0000_s3110" name="" r:id="rId4" imgW="139700" imgH="228600" progId="Equation.3">
                    <p:embed/>
                  </p:oleObj>
                </mc:Choice>
                <mc:Fallback>
                  <p:oleObj name="" r:id="rId4" imgW="139700" imgH="228600" progId="Equation.3">
                    <p:embed/>
                    <p:pic>
                      <p:nvPicPr>
                        <p:cNvPr id="0" name="图片 3109"/>
                        <p:cNvPicPr/>
                        <p:nvPr/>
                      </p:nvPicPr>
                      <p:blipFill>
                        <a:blip r:embed="rId2"/>
                        <a:stretch>
                          <a:fillRect/>
                        </a:stretch>
                      </p:blipFill>
                      <p:spPr>
                        <a:xfrm>
                          <a:off x="6092826" y="3069522"/>
                          <a:ext cx="315912" cy="649288"/>
                        </a:xfrm>
                        <a:prstGeom prst="rect">
                          <a:avLst/>
                        </a:prstGeom>
                        <a:noFill/>
                        <a:ln w="38100">
                          <a:noFill/>
                          <a:miter/>
                        </a:ln>
                      </p:spPr>
                    </p:pic>
                  </p:oleObj>
                </mc:Fallback>
              </mc:AlternateContent>
            </a:graphicData>
          </a:graphic>
        </p:graphicFrame>
      </p:grpSp>
      <p:sp>
        <p:nvSpPr>
          <p:cNvPr id="39958" name="Text Box 22"/>
          <p:cNvSpPr txBox="1">
            <a:spLocks noChangeArrowheads="1"/>
          </p:cNvSpPr>
          <p:nvPr/>
        </p:nvSpPr>
        <p:spPr bwMode="auto">
          <a:xfrm>
            <a:off x="395288" y="4364673"/>
            <a:ext cx="2592388" cy="4572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1" i="0" u="none" strike="noStrike" kern="1200" cap="none" spc="0" normalizeH="0" baseline="0" noProof="0" dirty="0" smtClean="0">
                <a:ln>
                  <a:noFill/>
                </a:ln>
                <a:solidFill>
                  <a:srgbClr val="CB0101"/>
                </a:solidFill>
                <a:effectLst/>
                <a:uLnTx/>
                <a:uFillTx/>
                <a:latin typeface="+mn-ea"/>
                <a:ea typeface="+mn-ea"/>
                <a:cs typeface="+mn-cs"/>
              </a:rPr>
              <a:t>② </a:t>
            </a:r>
            <a:r>
              <a:rPr kumimoji="0" lang="zh-CN" altLang="en-US" sz="2400" b="1" i="0" u="none" strike="noStrike" kern="1200" cap="none" spc="0" normalizeH="0" baseline="0" noProof="0" dirty="0" smtClean="0">
                <a:ln>
                  <a:noFill/>
                </a:ln>
                <a:solidFill>
                  <a:srgbClr val="CB0101"/>
                </a:solidFill>
                <a:effectLst/>
                <a:uLnTx/>
                <a:uFillTx/>
                <a:latin typeface="+mn-ea"/>
                <a:ea typeface="+mn-ea"/>
                <a:cs typeface="+mn-cs"/>
              </a:rPr>
              <a:t>补码减法运算 </a:t>
            </a:r>
            <a:endParaRPr kumimoji="0" lang="zh-CN" altLang="en-US" sz="2400" b="1" i="0" u="none" strike="noStrike" kern="1200" cap="none" spc="0" normalizeH="0" baseline="0" noProof="0" dirty="0" smtClean="0">
              <a:ln>
                <a:noFill/>
              </a:ln>
              <a:solidFill>
                <a:srgbClr val="CB0101"/>
              </a:solidFill>
              <a:effectLst/>
              <a:uLnTx/>
              <a:uFillTx/>
              <a:latin typeface="+mn-ea"/>
              <a:ea typeface="+mn-ea"/>
              <a:cs typeface="+mn-cs"/>
            </a:endParaRPr>
          </a:p>
        </p:txBody>
      </p:sp>
      <p:grpSp>
        <p:nvGrpSpPr>
          <p:cNvPr id="37894" name="组合 3"/>
          <p:cNvGrpSpPr/>
          <p:nvPr/>
        </p:nvGrpSpPr>
        <p:grpSpPr>
          <a:xfrm>
            <a:off x="2033588" y="4948238"/>
            <a:ext cx="5292725" cy="649287"/>
            <a:chOff x="1731868" y="4076206"/>
            <a:chExt cx="5292725" cy="649287"/>
          </a:xfrm>
        </p:grpSpPr>
        <p:sp>
          <p:nvSpPr>
            <p:cNvPr id="37896" name="Text Box 23"/>
            <p:cNvSpPr txBox="1"/>
            <p:nvPr/>
          </p:nvSpPr>
          <p:spPr>
            <a:xfrm>
              <a:off x="1731868" y="4220668"/>
              <a:ext cx="5292725" cy="457200"/>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latin typeface="宋体" panose="02010600030101010101" pitchFamily="2" charset="-122"/>
                </a:rPr>
                <a:t>[</a:t>
              </a:r>
              <a:r>
                <a:rPr lang="en-US" altLang="zh-CN" sz="2400" b="1" i="1" dirty="0">
                  <a:latin typeface="宋体" panose="02010600030101010101" pitchFamily="2" charset="-122"/>
                </a:rPr>
                <a:t>X</a:t>
              </a:r>
              <a:r>
                <a:rPr lang="en-US" altLang="zh-CN" sz="2400" b="1" dirty="0">
                  <a:latin typeface="宋体" panose="02010600030101010101" pitchFamily="2" charset="-122"/>
                </a:rPr>
                <a:t>–</a:t>
              </a:r>
              <a:r>
                <a:rPr lang="en-US" altLang="zh-CN" sz="2400" b="1" i="1" dirty="0">
                  <a:latin typeface="宋体" panose="02010600030101010101" pitchFamily="2" charset="-122"/>
                </a:rPr>
                <a:t>Y </a:t>
              </a:r>
              <a:r>
                <a:rPr lang="en-US" altLang="zh-CN" sz="2400" b="1" dirty="0">
                  <a:latin typeface="宋体" panose="02010600030101010101" pitchFamily="2" charset="-122"/>
                </a:rPr>
                <a:t>] =[</a:t>
              </a:r>
              <a:r>
                <a:rPr lang="en-US" altLang="zh-CN" sz="2400" b="1" i="1" dirty="0">
                  <a:latin typeface="宋体" panose="02010600030101010101" pitchFamily="2" charset="-122"/>
                </a:rPr>
                <a:t>X </a:t>
              </a:r>
              <a:r>
                <a:rPr lang="en-US" altLang="zh-CN" sz="2400" b="1" dirty="0">
                  <a:latin typeface="宋体" panose="02010600030101010101" pitchFamily="2" charset="-122"/>
                </a:rPr>
                <a:t>+(-</a:t>
              </a:r>
              <a:r>
                <a:rPr lang="en-US" altLang="zh-CN" sz="2400" b="1" i="1" dirty="0">
                  <a:latin typeface="宋体" panose="02010600030101010101" pitchFamily="2" charset="-122"/>
                </a:rPr>
                <a:t>Y </a:t>
              </a:r>
              <a:r>
                <a:rPr lang="en-US" altLang="zh-CN" sz="2400" b="1" dirty="0">
                  <a:latin typeface="宋体" panose="02010600030101010101" pitchFamily="2" charset="-122"/>
                </a:rPr>
                <a:t>)] =[</a:t>
              </a:r>
              <a:r>
                <a:rPr lang="en-US" altLang="zh-CN" sz="2400" b="1" i="1" dirty="0">
                  <a:latin typeface="宋体" panose="02010600030101010101" pitchFamily="2" charset="-122"/>
                </a:rPr>
                <a:t>X </a:t>
              </a:r>
              <a:r>
                <a:rPr lang="en-US" altLang="zh-CN" sz="2400" b="1" dirty="0">
                  <a:latin typeface="宋体" panose="02010600030101010101" pitchFamily="2" charset="-122"/>
                </a:rPr>
                <a:t>] +[-</a:t>
              </a:r>
              <a:r>
                <a:rPr lang="en-US" altLang="zh-CN" sz="2400" b="1" i="1" dirty="0">
                  <a:latin typeface="宋体" panose="02010600030101010101" pitchFamily="2" charset="-122"/>
                </a:rPr>
                <a:t>Y </a:t>
              </a:r>
              <a:r>
                <a:rPr lang="en-US" altLang="zh-CN" sz="2400" b="1" dirty="0">
                  <a:latin typeface="宋体" panose="02010600030101010101" pitchFamily="2" charset="-122"/>
                </a:rPr>
                <a:t>]</a:t>
              </a:r>
              <a:endParaRPr lang="en-US" altLang="zh-CN" sz="2400" b="1" dirty="0">
                <a:latin typeface="宋体" panose="02010600030101010101" pitchFamily="2" charset="-122"/>
              </a:endParaRPr>
            </a:p>
          </p:txBody>
        </p:sp>
        <p:graphicFrame>
          <p:nvGraphicFramePr>
            <p:cNvPr id="37897" name="Object 26"/>
            <p:cNvGraphicFramePr>
              <a:graphicFrameLocks noChangeAspect="1"/>
            </p:cNvGraphicFramePr>
            <p:nvPr/>
          </p:nvGraphicFramePr>
          <p:xfrm>
            <a:off x="2784381" y="4076206"/>
            <a:ext cx="315912" cy="649287"/>
          </p:xfrm>
          <a:graphic>
            <a:graphicData uri="http://schemas.openxmlformats.org/presentationml/2006/ole">
              <mc:AlternateContent xmlns:mc="http://schemas.openxmlformats.org/markup-compatibility/2006">
                <mc:Choice xmlns:v="urn:schemas-microsoft-com:vml" Requires="v">
                  <p:oleObj spid="_x0000_s3114" name="" r:id="rId5" imgW="139700" imgH="228600" progId="Equation.3">
                    <p:embed/>
                  </p:oleObj>
                </mc:Choice>
                <mc:Fallback>
                  <p:oleObj name="" r:id="rId5" imgW="139700" imgH="228600" progId="Equation.3">
                    <p:embed/>
                    <p:pic>
                      <p:nvPicPr>
                        <p:cNvPr id="0" name="图片 3113"/>
                        <p:cNvPicPr/>
                        <p:nvPr/>
                      </p:nvPicPr>
                      <p:blipFill>
                        <a:blip r:embed="rId2"/>
                        <a:stretch>
                          <a:fillRect/>
                        </a:stretch>
                      </p:blipFill>
                      <p:spPr>
                        <a:xfrm>
                          <a:off x="2784381" y="4076206"/>
                          <a:ext cx="315912" cy="649287"/>
                        </a:xfrm>
                        <a:prstGeom prst="rect">
                          <a:avLst/>
                        </a:prstGeom>
                        <a:noFill/>
                        <a:ln w="38100">
                          <a:noFill/>
                          <a:miter/>
                        </a:ln>
                      </p:spPr>
                    </p:pic>
                  </p:oleObj>
                </mc:Fallback>
              </mc:AlternateContent>
            </a:graphicData>
          </a:graphic>
        </p:graphicFrame>
        <p:graphicFrame>
          <p:nvGraphicFramePr>
            <p:cNvPr id="37898" name="Object 29"/>
            <p:cNvGraphicFramePr>
              <a:graphicFrameLocks noChangeAspect="1"/>
            </p:cNvGraphicFramePr>
            <p:nvPr/>
          </p:nvGraphicFramePr>
          <p:xfrm>
            <a:off x="4657631" y="4076206"/>
            <a:ext cx="315912" cy="649287"/>
          </p:xfrm>
          <a:graphic>
            <a:graphicData uri="http://schemas.openxmlformats.org/presentationml/2006/ole">
              <mc:AlternateContent xmlns:mc="http://schemas.openxmlformats.org/markup-compatibility/2006">
                <mc:Choice xmlns:v="urn:schemas-microsoft-com:vml" Requires="v">
                  <p:oleObj spid="_x0000_s3113" name="" r:id="rId6" imgW="139700" imgH="228600" progId="Equation.3">
                    <p:embed/>
                  </p:oleObj>
                </mc:Choice>
                <mc:Fallback>
                  <p:oleObj name="" r:id="rId6" imgW="139700" imgH="228600" progId="Equation.3">
                    <p:embed/>
                    <p:pic>
                      <p:nvPicPr>
                        <p:cNvPr id="0" name="图片 3112"/>
                        <p:cNvPicPr/>
                        <p:nvPr/>
                      </p:nvPicPr>
                      <p:blipFill>
                        <a:blip r:embed="rId2"/>
                        <a:stretch>
                          <a:fillRect/>
                        </a:stretch>
                      </p:blipFill>
                      <p:spPr>
                        <a:xfrm>
                          <a:off x="4657631" y="4076206"/>
                          <a:ext cx="315912" cy="649287"/>
                        </a:xfrm>
                        <a:prstGeom prst="rect">
                          <a:avLst/>
                        </a:prstGeom>
                        <a:noFill/>
                        <a:ln w="38100">
                          <a:noFill/>
                          <a:miter/>
                        </a:ln>
                      </p:spPr>
                    </p:pic>
                  </p:oleObj>
                </mc:Fallback>
              </mc:AlternateContent>
            </a:graphicData>
          </a:graphic>
        </p:graphicFrame>
        <p:graphicFrame>
          <p:nvGraphicFramePr>
            <p:cNvPr id="37899" name="Object 32"/>
            <p:cNvGraphicFramePr>
              <a:graphicFrameLocks noChangeAspect="1"/>
            </p:cNvGraphicFramePr>
            <p:nvPr/>
          </p:nvGraphicFramePr>
          <p:xfrm>
            <a:off x="5592668" y="4076206"/>
            <a:ext cx="315913" cy="649287"/>
          </p:xfrm>
          <a:graphic>
            <a:graphicData uri="http://schemas.openxmlformats.org/presentationml/2006/ole">
              <mc:AlternateContent xmlns:mc="http://schemas.openxmlformats.org/markup-compatibility/2006">
                <mc:Choice xmlns:v="urn:schemas-microsoft-com:vml" Requires="v">
                  <p:oleObj spid="_x0000_s3111" name="" r:id="rId7" imgW="139700" imgH="228600" progId="Equation.3">
                    <p:embed/>
                  </p:oleObj>
                </mc:Choice>
                <mc:Fallback>
                  <p:oleObj name="" r:id="rId7" imgW="139700" imgH="228600" progId="Equation.3">
                    <p:embed/>
                    <p:pic>
                      <p:nvPicPr>
                        <p:cNvPr id="0" name="图片 3110"/>
                        <p:cNvPicPr/>
                        <p:nvPr/>
                      </p:nvPicPr>
                      <p:blipFill>
                        <a:blip r:embed="rId2"/>
                        <a:stretch>
                          <a:fillRect/>
                        </a:stretch>
                      </p:blipFill>
                      <p:spPr>
                        <a:xfrm>
                          <a:off x="5592668" y="4076206"/>
                          <a:ext cx="315913" cy="649287"/>
                        </a:xfrm>
                        <a:prstGeom prst="rect">
                          <a:avLst/>
                        </a:prstGeom>
                        <a:noFill/>
                        <a:ln w="38100">
                          <a:noFill/>
                          <a:miter/>
                        </a:ln>
                      </p:spPr>
                    </p:pic>
                  </p:oleObj>
                </mc:Fallback>
              </mc:AlternateContent>
            </a:graphicData>
          </a:graphic>
        </p:graphicFrame>
        <p:graphicFrame>
          <p:nvGraphicFramePr>
            <p:cNvPr id="37900" name="Object 35"/>
            <p:cNvGraphicFramePr>
              <a:graphicFrameLocks noChangeAspect="1"/>
            </p:cNvGraphicFramePr>
            <p:nvPr/>
          </p:nvGraphicFramePr>
          <p:xfrm>
            <a:off x="6629306" y="4076206"/>
            <a:ext cx="315912" cy="649287"/>
          </p:xfrm>
          <a:graphic>
            <a:graphicData uri="http://schemas.openxmlformats.org/presentationml/2006/ole">
              <mc:AlternateContent xmlns:mc="http://schemas.openxmlformats.org/markup-compatibility/2006">
                <mc:Choice xmlns:v="urn:schemas-microsoft-com:vml" Requires="v">
                  <p:oleObj spid="_x0000_s3112" name="" r:id="rId8" imgW="139700" imgH="228600" progId="Equation.3">
                    <p:embed/>
                  </p:oleObj>
                </mc:Choice>
                <mc:Fallback>
                  <p:oleObj name="" r:id="rId8" imgW="139700" imgH="228600" progId="Equation.3">
                    <p:embed/>
                    <p:pic>
                      <p:nvPicPr>
                        <p:cNvPr id="0" name="图片 3111"/>
                        <p:cNvPicPr/>
                        <p:nvPr/>
                      </p:nvPicPr>
                      <p:blipFill>
                        <a:blip r:embed="rId2"/>
                        <a:stretch>
                          <a:fillRect/>
                        </a:stretch>
                      </p:blipFill>
                      <p:spPr>
                        <a:xfrm>
                          <a:off x="6629306" y="4076206"/>
                          <a:ext cx="315912" cy="649287"/>
                        </a:xfrm>
                        <a:prstGeom prst="rect">
                          <a:avLst/>
                        </a:prstGeom>
                        <a:noFill/>
                        <a:ln w="38100">
                          <a:noFill/>
                          <a:miter/>
                        </a:ln>
                      </p:spPr>
                    </p:pic>
                  </p:oleObj>
                </mc:Fallback>
              </mc:AlternateContent>
            </a:graphicData>
          </a:graphic>
        </p:graphicFrame>
      </p:grpSp>
      <p:sp>
        <p:nvSpPr>
          <p:cNvPr id="2" name="矩形 1"/>
          <p:cNvSpPr/>
          <p:nvPr/>
        </p:nvSpPr>
        <p:spPr>
          <a:xfrm>
            <a:off x="325438" y="788988"/>
            <a:ext cx="8710613" cy="2862263"/>
          </a:xfrm>
          <a:prstGeom prst="rect">
            <a:avLst/>
          </a:prstGeom>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在计算机中，参加补码运算的操作数及运算结果皆用补码表示。</a:t>
            </a:r>
            <a:endParaRPr kumimoji="0" lang="zh-CN"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50000"/>
              </a:lnSpc>
              <a:spcBef>
                <a:spcPct val="50000"/>
              </a:spcBef>
              <a:spcAft>
                <a:spcPct val="0"/>
              </a:spcAft>
              <a:buClrTx/>
              <a:buSzTx/>
              <a:buFontTx/>
              <a:buNone/>
              <a:defRPr/>
            </a:pP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① 补码加法运算</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两个相加的数无论正负，只要表示成对应的补码形式，则可直接按二进制规则相加，且符号位作为数的一部分直接参与运算，所得结果就是和的补码形式，并可用如下关系式描述：</a:t>
            </a:r>
            <a:endParaRPr kumimoji="0" lang="zh-CN" altLang="zh-CN" sz="24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45"/>
                                        </p:tgtEl>
                                        <p:attrNameLst>
                                          <p:attrName>style.visibility</p:attrName>
                                        </p:attrNameLst>
                                      </p:cBhvr>
                                      <p:to>
                                        <p:strVal val="visible"/>
                                      </p:to>
                                    </p:set>
                                    <p:animEffect transition="in" filter="blinds(horizontal)">
                                      <p:cBhvr>
                                        <p:cTn id="7" dur="500"/>
                                        <p:tgtEl>
                                          <p:spTgt spid="3994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9958"/>
                                        </p:tgtEl>
                                        <p:attrNameLst>
                                          <p:attrName>style.visibility</p:attrName>
                                        </p:attrNameLst>
                                      </p:cBhvr>
                                      <p:to>
                                        <p:strVal val="visible"/>
                                      </p:to>
                                    </p:set>
                                    <p:animEffect transition="in" filter="randombar(horizontal)">
                                      <p:cBhvr>
                                        <p:cTn id="12" dur="500"/>
                                        <p:tgtEl>
                                          <p:spTgt spid="399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5" grpId="0"/>
      <p:bldP spid="39958"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2" name="Text Box 4"/>
          <p:cNvSpPr txBox="1"/>
          <p:nvPr/>
        </p:nvSpPr>
        <p:spPr>
          <a:xfrm>
            <a:off x="0" y="116205"/>
            <a:ext cx="9144000" cy="3046413"/>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rgbClr val="CB0101"/>
                </a:solidFill>
                <a:latin typeface="黑体" panose="02010609060101010101" pitchFamily="49" charset="-122"/>
                <a:ea typeface="黑体" panose="02010609060101010101" pitchFamily="49" charset="-122"/>
              </a:rPr>
              <a:t>      ③ </a:t>
            </a:r>
            <a:r>
              <a:rPr lang="zh-CN" altLang="en-US" sz="2400" b="1" dirty="0">
                <a:solidFill>
                  <a:srgbClr val="CB0101"/>
                </a:solidFill>
                <a:latin typeface="黑体" panose="02010609060101010101" pitchFamily="49" charset="-122"/>
                <a:ea typeface="黑体" panose="02010609060101010101" pitchFamily="49" charset="-122"/>
              </a:rPr>
              <a:t>补码运算</a:t>
            </a:r>
            <a:r>
              <a:rPr lang="zh-CN" altLang="en-US" sz="2400" b="1" dirty="0">
                <a:solidFill>
                  <a:srgbClr val="CB0101"/>
                </a:solidFill>
                <a:ea typeface="黑体" panose="02010609060101010101" pitchFamily="49" charset="-122"/>
              </a:rPr>
              <a:t>：</a:t>
            </a:r>
            <a:endParaRPr lang="zh-CN" altLang="en-US" sz="2400" b="1" dirty="0">
              <a:solidFill>
                <a:srgbClr val="3333FF"/>
              </a:solidFill>
              <a:latin typeface="宋体" panose="02010600030101010101" pitchFamily="2" charset="-122"/>
              <a:sym typeface="Symbol" panose="05050102010706020507" pitchFamily="18" charset="2"/>
            </a:endParaRPr>
          </a:p>
          <a:p>
            <a:pPr marL="0" lvl="0" indent="0" eaLnBrk="1" hangingPunct="1">
              <a:spcBef>
                <a:spcPct val="50000"/>
              </a:spcBef>
              <a:buNone/>
            </a:pPr>
            <a:r>
              <a:rPr lang="zh-CN" altLang="en-US" sz="2400" b="1" dirty="0">
                <a:solidFill>
                  <a:srgbClr val="3333FF"/>
                </a:solidFill>
                <a:latin typeface="宋体" panose="02010600030101010101" pitchFamily="2" charset="-122"/>
                <a:sym typeface="Symbol" panose="05050102010706020507" pitchFamily="18" charset="2"/>
              </a:rPr>
              <a:t>	</a:t>
            </a:r>
            <a:r>
              <a:rPr lang="zh-CN" altLang="en-US" sz="2400" b="1" dirty="0">
                <a:solidFill>
                  <a:srgbClr val="3333FF"/>
                </a:solidFill>
                <a:latin typeface="宋体" panose="02010600030101010101" pitchFamily="2" charset="-122"/>
              </a:rPr>
              <a:t>  参加运算的操作数用补码表示。</a:t>
            </a:r>
            <a:endParaRPr lang="zh-CN" altLang="en-US" sz="2400" b="1" dirty="0">
              <a:solidFill>
                <a:srgbClr val="3333FF"/>
              </a:solidFill>
              <a:latin typeface="宋体" panose="02010600030101010101" pitchFamily="2" charset="-122"/>
              <a:sym typeface="Symbol" panose="05050102010706020507" pitchFamily="18" charset="2"/>
            </a:endParaRPr>
          </a:p>
          <a:p>
            <a:pPr marL="0" lvl="0" indent="0" eaLnBrk="1" hangingPunct="1">
              <a:spcBef>
                <a:spcPct val="50000"/>
              </a:spcBef>
              <a:buNone/>
            </a:pPr>
            <a:r>
              <a:rPr lang="zh-CN" altLang="en-US" sz="2400" b="1" dirty="0">
                <a:solidFill>
                  <a:srgbClr val="3333FF"/>
                </a:solidFill>
                <a:latin typeface="宋体" panose="02010600030101010101" pitchFamily="2" charset="-122"/>
                <a:sym typeface="Symbol" panose="05050102010706020507" pitchFamily="18" charset="2"/>
              </a:rPr>
              <a:t>	</a:t>
            </a:r>
            <a:r>
              <a:rPr lang="zh-CN" altLang="en-US" sz="2400" b="1" dirty="0">
                <a:solidFill>
                  <a:srgbClr val="3333FF"/>
                </a:solidFill>
                <a:latin typeface="宋体" panose="02010600030101010101" pitchFamily="2" charset="-122"/>
              </a:rPr>
              <a:t>  符号位参加运算。</a:t>
            </a:r>
            <a:endParaRPr lang="zh-CN" altLang="en-US" sz="2400" b="1" dirty="0">
              <a:solidFill>
                <a:srgbClr val="3333FF"/>
              </a:solidFill>
              <a:latin typeface="宋体" panose="02010600030101010101" pitchFamily="2" charset="-122"/>
              <a:sym typeface="Symbol" panose="05050102010706020507" pitchFamily="18" charset="2"/>
            </a:endParaRPr>
          </a:p>
          <a:p>
            <a:pPr marL="0" lvl="0" indent="0" eaLnBrk="1" hangingPunct="1">
              <a:spcBef>
                <a:spcPct val="50000"/>
              </a:spcBef>
              <a:buNone/>
            </a:pPr>
            <a:r>
              <a:rPr lang="zh-CN" altLang="en-US" sz="2400" b="1" dirty="0">
                <a:solidFill>
                  <a:srgbClr val="3333FF"/>
                </a:solidFill>
                <a:latin typeface="宋体" panose="02010600030101010101" pitchFamily="2" charset="-122"/>
                <a:sym typeface="Symbol" panose="05050102010706020507" pitchFamily="18" charset="2"/>
              </a:rPr>
              <a:t>	</a:t>
            </a:r>
            <a:r>
              <a:rPr lang="zh-CN" altLang="en-US" sz="2400" b="1" dirty="0">
                <a:solidFill>
                  <a:srgbClr val="3333FF"/>
                </a:solidFill>
                <a:latin typeface="宋体" panose="02010600030101010101" pitchFamily="2" charset="-122"/>
              </a:rPr>
              <a:t>  若指令操作码为加，则两数直接相加；若操作码为减，	则将减数连同符号位一起变反加</a:t>
            </a:r>
            <a:r>
              <a:rPr lang="en-US" altLang="zh-CN" sz="2400" b="1" dirty="0">
                <a:solidFill>
                  <a:srgbClr val="3333FF"/>
                </a:solidFill>
                <a:latin typeface="宋体" panose="02010600030101010101" pitchFamily="2" charset="-122"/>
              </a:rPr>
              <a:t>1</a:t>
            </a:r>
            <a:r>
              <a:rPr lang="zh-CN" altLang="en-US" sz="2400" b="1" dirty="0">
                <a:solidFill>
                  <a:srgbClr val="3333FF"/>
                </a:solidFill>
                <a:latin typeface="宋体" panose="02010600030101010101" pitchFamily="2" charset="-122"/>
              </a:rPr>
              <a:t>后再与被减数相加。</a:t>
            </a:r>
            <a:endParaRPr lang="zh-CN" altLang="en-US" sz="2400" b="1" dirty="0">
              <a:solidFill>
                <a:srgbClr val="3333FF"/>
              </a:solidFill>
              <a:latin typeface="宋体" panose="02010600030101010101" pitchFamily="2" charset="-122"/>
              <a:sym typeface="Symbol" panose="05050102010706020507" pitchFamily="18" charset="2"/>
            </a:endParaRPr>
          </a:p>
          <a:p>
            <a:pPr marL="0" lvl="0" indent="0" eaLnBrk="1" hangingPunct="1">
              <a:spcBef>
                <a:spcPct val="50000"/>
              </a:spcBef>
              <a:buNone/>
            </a:pPr>
            <a:r>
              <a:rPr lang="zh-CN" altLang="en-US" sz="2400" b="1" dirty="0">
                <a:solidFill>
                  <a:srgbClr val="3333FF"/>
                </a:solidFill>
                <a:latin typeface="宋体" panose="02010600030101010101" pitchFamily="2" charset="-122"/>
                <a:sym typeface="Symbol" panose="05050102010706020507" pitchFamily="18" charset="2"/>
              </a:rPr>
              <a:t>	</a:t>
            </a:r>
            <a:r>
              <a:rPr lang="zh-CN" altLang="en-US" sz="2400" b="1" dirty="0">
                <a:solidFill>
                  <a:srgbClr val="3333FF"/>
                </a:solidFill>
                <a:latin typeface="宋体" panose="02010600030101010101" pitchFamily="2" charset="-122"/>
              </a:rPr>
              <a:t>  运算结果用补码表示。</a:t>
            </a:r>
            <a:endParaRPr lang="zh-CN" altLang="en-US" sz="2400" b="1" dirty="0">
              <a:solidFill>
                <a:srgbClr val="3333FF"/>
              </a:solidFill>
              <a:latin typeface="宋体" panose="02010600030101010101" pitchFamily="2" charset="-122"/>
            </a:endParaRPr>
          </a:p>
        </p:txBody>
      </p:sp>
      <p:sp>
        <p:nvSpPr>
          <p:cNvPr id="48133" name="Text Box 5"/>
          <p:cNvSpPr txBox="1"/>
          <p:nvPr/>
        </p:nvSpPr>
        <p:spPr>
          <a:xfrm>
            <a:off x="0" y="3357563"/>
            <a:ext cx="9144000" cy="461962"/>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latin typeface="宋体" panose="02010600030101010101" pitchFamily="2" charset="-122"/>
              </a:rPr>
              <a:t>【</a:t>
            </a:r>
            <a:r>
              <a:rPr lang="zh-CN" altLang="en-US" sz="2400" b="1" dirty="0">
                <a:latin typeface="宋体" panose="02010600030101010101" pitchFamily="2" charset="-122"/>
              </a:rPr>
              <a:t>例</a:t>
            </a:r>
            <a:r>
              <a:rPr lang="en-US" altLang="zh-CN" sz="2400" b="1" dirty="0">
                <a:latin typeface="宋体" panose="02010600030101010101" pitchFamily="2" charset="-122"/>
              </a:rPr>
              <a:t>3-3】 </a:t>
            </a:r>
            <a:r>
              <a:rPr lang="en-US" altLang="zh-CN" sz="2000" b="1" dirty="0">
                <a:latin typeface="宋体" panose="02010600030101010101" pitchFamily="2" charset="-122"/>
              </a:rPr>
              <a:t>[X</a:t>
            </a:r>
            <a:r>
              <a:rPr lang="en-US" altLang="zh-CN" sz="2000" b="1" i="1" dirty="0">
                <a:latin typeface="宋体" panose="02010600030101010101" pitchFamily="2" charset="-122"/>
              </a:rPr>
              <a:t> </a:t>
            </a:r>
            <a:r>
              <a:rPr lang="en-US" altLang="zh-CN" sz="2000" b="1" dirty="0">
                <a:latin typeface="宋体" panose="02010600030101010101" pitchFamily="2" charset="-122"/>
              </a:rPr>
              <a:t>]</a:t>
            </a:r>
            <a:r>
              <a:rPr lang="zh-CN" altLang="en-US" sz="2000" b="1" baseline="-25000" dirty="0">
                <a:latin typeface="宋体" panose="02010600030101010101" pitchFamily="2" charset="-122"/>
              </a:rPr>
              <a:t>补</a:t>
            </a:r>
            <a:r>
              <a:rPr lang="en-US" altLang="zh-CN" sz="2000" b="1" dirty="0">
                <a:latin typeface="宋体" panose="02010600030101010101" pitchFamily="2" charset="-122"/>
              </a:rPr>
              <a:t> = 00110110</a:t>
            </a:r>
            <a:r>
              <a:rPr lang="zh-CN" altLang="en-US" sz="2000" b="1" dirty="0">
                <a:latin typeface="宋体" panose="02010600030101010101" pitchFamily="2" charset="-122"/>
              </a:rPr>
              <a:t>，</a:t>
            </a:r>
            <a:r>
              <a:rPr lang="en-US" altLang="zh-CN" sz="2000" b="1" dirty="0">
                <a:latin typeface="宋体" panose="02010600030101010101" pitchFamily="2" charset="-122"/>
              </a:rPr>
              <a:t>[Y ]</a:t>
            </a:r>
            <a:r>
              <a:rPr lang="zh-CN" altLang="en-US" sz="2000" b="1" baseline="-25000" dirty="0">
                <a:latin typeface="宋体" panose="02010600030101010101" pitchFamily="2" charset="-122"/>
              </a:rPr>
              <a:t>补</a:t>
            </a:r>
            <a:r>
              <a:rPr lang="en-US" altLang="zh-CN" sz="2000" b="1" dirty="0">
                <a:latin typeface="宋体" panose="02010600030101010101" pitchFamily="2" charset="-122"/>
              </a:rPr>
              <a:t>=11001101</a:t>
            </a:r>
            <a:r>
              <a:rPr lang="zh-CN" altLang="en-US" sz="2000" b="1" dirty="0">
                <a:latin typeface="宋体" panose="02010600030101010101" pitchFamily="2" charset="-122"/>
              </a:rPr>
              <a:t>，求</a:t>
            </a:r>
            <a:r>
              <a:rPr lang="en-US" altLang="zh-CN" sz="2000" b="1" dirty="0">
                <a:latin typeface="宋体" panose="02010600030101010101" pitchFamily="2" charset="-122"/>
              </a:rPr>
              <a:t>[X+Y ]</a:t>
            </a:r>
            <a:r>
              <a:rPr lang="zh-CN" altLang="en-US" sz="2000" b="1" baseline="-25000" dirty="0">
                <a:latin typeface="宋体" panose="02010600030101010101" pitchFamily="2" charset="-122"/>
              </a:rPr>
              <a:t>补</a:t>
            </a:r>
            <a:r>
              <a:rPr lang="zh-CN" altLang="en-US" sz="2000" b="1" dirty="0">
                <a:latin typeface="宋体" panose="02010600030101010101" pitchFamily="2" charset="-122"/>
              </a:rPr>
              <a:t>，</a:t>
            </a:r>
            <a:r>
              <a:rPr lang="en-US" altLang="zh-CN" sz="2000" b="1" dirty="0">
                <a:latin typeface="宋体" panose="02010600030101010101" pitchFamily="2" charset="-122"/>
              </a:rPr>
              <a:t>[X-Y ]</a:t>
            </a:r>
            <a:r>
              <a:rPr lang="zh-CN" altLang="en-US" sz="2000" b="1" baseline="-25000" dirty="0">
                <a:latin typeface="宋体" panose="02010600030101010101" pitchFamily="2" charset="-122"/>
              </a:rPr>
              <a:t>补</a:t>
            </a:r>
            <a:r>
              <a:rPr lang="zh-CN" altLang="en-US" sz="2400" b="1" dirty="0">
                <a:latin typeface="宋体" panose="02010600030101010101" pitchFamily="2" charset="-122"/>
              </a:rPr>
              <a:t>。</a:t>
            </a:r>
            <a:endParaRPr lang="zh-CN" altLang="en-US" sz="2400" b="1" dirty="0">
              <a:latin typeface="宋体" panose="02010600030101010101" pitchFamily="2" charset="-122"/>
            </a:endParaRPr>
          </a:p>
        </p:txBody>
      </p:sp>
      <p:pic>
        <p:nvPicPr>
          <p:cNvPr id="48148" name="Picture 20" descr="3XA"/>
          <p:cNvPicPr>
            <a:picLocks noChangeAspect="1"/>
          </p:cNvPicPr>
          <p:nvPr/>
        </p:nvPicPr>
        <p:blipFill>
          <a:blip r:embed="rId1"/>
          <a:stretch>
            <a:fillRect/>
          </a:stretch>
        </p:blipFill>
        <p:spPr>
          <a:xfrm>
            <a:off x="0" y="4221163"/>
            <a:ext cx="9144000" cy="226218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8132"/>
                                        </p:tgtEl>
                                        <p:attrNameLst>
                                          <p:attrName>style.visibility</p:attrName>
                                        </p:attrNameLst>
                                      </p:cBhvr>
                                      <p:to>
                                        <p:strVal val="visible"/>
                                      </p:to>
                                    </p:set>
                                    <p:animEffect transition="in" filter="randombar(horizontal)">
                                      <p:cBhvr>
                                        <p:cTn id="7" dur="500"/>
                                        <p:tgtEl>
                                          <p:spTgt spid="4813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8133"/>
                                        </p:tgtEl>
                                        <p:attrNameLst>
                                          <p:attrName>style.visibility</p:attrName>
                                        </p:attrNameLst>
                                      </p:cBhvr>
                                      <p:to>
                                        <p:strVal val="visible"/>
                                      </p:to>
                                    </p:set>
                                    <p:animEffect transition="in" filter="blinds(horizontal)">
                                      <p:cBhvr>
                                        <p:cTn id="12" dur="500"/>
                                        <p:tgtEl>
                                          <p:spTgt spid="48133"/>
                                        </p:tgtEl>
                                      </p:cBhvr>
                                    </p:animEffect>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nodeType="clickEffect">
                                  <p:stCondLst>
                                    <p:cond delay="0"/>
                                  </p:stCondLst>
                                  <p:childTnLst>
                                    <p:set>
                                      <p:cBhvr>
                                        <p:cTn id="16" dur="1" fill="hold">
                                          <p:stCondLst>
                                            <p:cond delay="0"/>
                                          </p:stCondLst>
                                        </p:cTn>
                                        <p:tgtEl>
                                          <p:spTgt spid="48148"/>
                                        </p:tgtEl>
                                        <p:attrNameLst>
                                          <p:attrName>style.visibility</p:attrName>
                                        </p:attrNameLst>
                                      </p:cBhvr>
                                      <p:to>
                                        <p:strVal val="visible"/>
                                      </p:to>
                                    </p:set>
                                    <p:animEffect transition="in" filter="fade">
                                      <p:cBhvr>
                                        <p:cTn id="17" dur="1000"/>
                                        <p:tgtEl>
                                          <p:spTgt spid="48148"/>
                                        </p:tgtEl>
                                      </p:cBhvr>
                                    </p:animEffect>
                                    <p:anim calcmode="lin" valueType="num">
                                      <p:cBhvr>
                                        <p:cTn id="18" dur="1000" fill="hold"/>
                                        <p:tgtEl>
                                          <p:spTgt spid="48148"/>
                                        </p:tgtEl>
                                        <p:attrNameLst>
                                          <p:attrName>ppt_x</p:attrName>
                                        </p:attrNameLst>
                                      </p:cBhvr>
                                      <p:tavLst>
                                        <p:tav tm="0">
                                          <p:val>
                                            <p:strVal val="#ppt_x"/>
                                          </p:val>
                                        </p:tav>
                                        <p:tav tm="100000">
                                          <p:val>
                                            <p:strVal val="#ppt_x"/>
                                          </p:val>
                                        </p:tav>
                                      </p:tavLst>
                                    </p:anim>
                                    <p:anim calcmode="lin" valueType="num">
                                      <p:cBhvr>
                                        <p:cTn id="19" dur="1000" fill="hold"/>
                                        <p:tgtEl>
                                          <p:spTgt spid="481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p:bldP spid="4813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6" name="Text Box 4"/>
          <p:cNvSpPr txBox="1"/>
          <p:nvPr/>
        </p:nvSpPr>
        <p:spPr>
          <a:xfrm>
            <a:off x="35560" y="116205"/>
            <a:ext cx="3708400" cy="519113"/>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3</a:t>
            </a:r>
            <a:r>
              <a:rPr lang="zh-CN" altLang="en-US" sz="2800" b="1" dirty="0">
                <a:latin typeface="黑体" panose="02010609060101010101" pitchFamily="49" charset="-122"/>
                <a:ea typeface="黑体" panose="02010609060101010101" pitchFamily="49" charset="-122"/>
              </a:rPr>
              <a:t>）溢出判别</a:t>
            </a:r>
            <a:endParaRPr lang="zh-CN" altLang="en-US" sz="2800" b="1" dirty="0">
              <a:latin typeface="黑体" panose="02010609060101010101" pitchFamily="49" charset="-122"/>
              <a:ea typeface="黑体" panose="02010609060101010101" pitchFamily="49" charset="-122"/>
            </a:endParaRPr>
          </a:p>
        </p:txBody>
      </p:sp>
      <p:sp>
        <p:nvSpPr>
          <p:cNvPr id="100" name="文本框 99"/>
          <p:cNvSpPr txBox="1"/>
          <p:nvPr/>
        </p:nvSpPr>
        <p:spPr>
          <a:xfrm>
            <a:off x="35560" y="704215"/>
            <a:ext cx="8810625" cy="1420495"/>
          </a:xfrm>
          <a:prstGeom prst="rect">
            <a:avLst/>
          </a:prstGeom>
          <a:noFill/>
          <a:ln w="9525">
            <a:noFill/>
          </a:ln>
        </p:spPr>
        <p:txBody>
          <a:bodyPr wrap="square">
            <a:spAutoFit/>
          </a:bodyPr>
          <a:p>
            <a:pPr indent="266700">
              <a:lnSpc>
                <a:spcPct val="120000"/>
              </a:lnSpc>
              <a:spcBef>
                <a:spcPts val="0"/>
              </a:spcBef>
              <a:spcAft>
                <a:spcPts val="0"/>
              </a:spcAft>
            </a:pPr>
            <a:r>
              <a:rPr lang="en-US" altLang="zh-CN" sz="2400">
                <a:latin typeface="Times New Roman" panose="02020603050405020304" pitchFamily="18" charset="0"/>
                <a:ea typeface="宋体" panose="02010600030101010101" pitchFamily="2" charset="-122"/>
              </a:rPr>
              <a:t>    </a:t>
            </a:r>
            <a:r>
              <a:rPr lang="zh-CN" sz="2400">
                <a:latin typeface="Times New Roman" panose="02020603050405020304" pitchFamily="18" charset="0"/>
                <a:ea typeface="宋体" panose="02010600030101010101" pitchFamily="2" charset="-122"/>
              </a:rPr>
              <a:t>定点数（小数点固定）的字长和表示方法确定后，能表示的数据范围也就相应确定了。一旦运算结果超出能表示的数据范围，就会产生</a:t>
            </a:r>
            <a:r>
              <a:rPr lang="zh-CN" sz="2400">
                <a:solidFill>
                  <a:srgbClr val="FF0000"/>
                </a:solidFill>
                <a:latin typeface="Times New Roman" panose="02020603050405020304" pitchFamily="18" charset="0"/>
                <a:ea typeface="宋体" panose="02010600030101010101" pitchFamily="2" charset="-122"/>
              </a:rPr>
              <a:t>溢出</a:t>
            </a:r>
            <a:r>
              <a:rPr lang="zh-CN" sz="2400">
                <a:latin typeface="Times New Roman" panose="02020603050405020304" pitchFamily="18" charset="0"/>
                <a:ea typeface="宋体" panose="02010600030101010101" pitchFamily="2" charset="-122"/>
              </a:rPr>
              <a:t>。</a:t>
            </a:r>
            <a:endParaRPr lang="zh-CN" altLang="en-US" sz="2400"/>
          </a:p>
        </p:txBody>
      </p:sp>
      <p:pic>
        <p:nvPicPr>
          <p:cNvPr id="2" name="图片 1"/>
          <p:cNvPicPr/>
          <p:nvPr/>
        </p:nvPicPr>
        <p:blipFill>
          <a:blip r:embed="rId1"/>
          <a:stretch>
            <a:fillRect/>
          </a:stretch>
        </p:blipFill>
        <p:spPr>
          <a:xfrm>
            <a:off x="899795" y="3106420"/>
            <a:ext cx="2618740" cy="519430"/>
          </a:xfrm>
          <a:prstGeom prst="rect">
            <a:avLst/>
          </a:prstGeom>
          <a:noFill/>
          <a:ln w="9525">
            <a:noFill/>
          </a:ln>
        </p:spPr>
      </p:pic>
      <p:pic>
        <p:nvPicPr>
          <p:cNvPr id="3" name="图片 2"/>
          <p:cNvPicPr/>
          <p:nvPr/>
        </p:nvPicPr>
        <p:blipFill>
          <a:blip r:embed="rId2"/>
          <a:stretch>
            <a:fillRect/>
          </a:stretch>
        </p:blipFill>
        <p:spPr>
          <a:xfrm>
            <a:off x="4787900" y="3068320"/>
            <a:ext cx="2592070" cy="519430"/>
          </a:xfrm>
          <a:prstGeom prst="rect">
            <a:avLst/>
          </a:prstGeom>
          <a:noFill/>
          <a:ln w="9525">
            <a:noFill/>
          </a:ln>
        </p:spPr>
      </p:pic>
      <p:pic>
        <p:nvPicPr>
          <p:cNvPr id="4" name="图片 3"/>
          <p:cNvPicPr/>
          <p:nvPr/>
        </p:nvPicPr>
        <p:blipFill>
          <a:blip r:embed="rId3"/>
          <a:stretch>
            <a:fillRect/>
          </a:stretch>
        </p:blipFill>
        <p:spPr>
          <a:xfrm>
            <a:off x="2124075" y="3716655"/>
            <a:ext cx="3250565" cy="488315"/>
          </a:xfrm>
          <a:prstGeom prst="rect">
            <a:avLst/>
          </a:prstGeom>
          <a:noFill/>
          <a:ln w="9525">
            <a:noFill/>
          </a:ln>
        </p:spPr>
      </p:pic>
      <p:sp>
        <p:nvSpPr>
          <p:cNvPr id="6" name="文本框 5"/>
          <p:cNvSpPr txBox="1"/>
          <p:nvPr/>
        </p:nvSpPr>
        <p:spPr>
          <a:xfrm>
            <a:off x="294640" y="2132965"/>
            <a:ext cx="8291830" cy="977265"/>
          </a:xfrm>
          <a:prstGeom prst="rect">
            <a:avLst/>
          </a:prstGeom>
          <a:noFill/>
        </p:spPr>
        <p:txBody>
          <a:bodyPr wrap="square" rtlCol="0" anchor="t">
            <a:spAutoFit/>
          </a:bodyPr>
          <a:p>
            <a:pPr>
              <a:lnSpc>
                <a:spcPct val="120000"/>
              </a:lnSpc>
              <a:spcBef>
                <a:spcPts val="0"/>
              </a:spcBef>
              <a:spcAft>
                <a:spcPts val="0"/>
              </a:spcAft>
            </a:pPr>
            <a:r>
              <a:rPr lang="zh-CN" sz="2400">
                <a:ea typeface="宋体" panose="02010600030101010101" pitchFamily="2" charset="-122"/>
                <a:sym typeface="+mn-ea"/>
              </a:rPr>
              <a:t>【例</a:t>
            </a:r>
            <a:r>
              <a:rPr lang="en-US" sz="2400">
                <a:ea typeface="宋体" panose="02010600030101010101" pitchFamily="2" charset="-122"/>
                <a:sym typeface="+mn-ea"/>
              </a:rPr>
              <a:t>3-4</a:t>
            </a:r>
            <a:r>
              <a:rPr lang="zh-CN" sz="2400">
                <a:ea typeface="宋体" panose="02010600030101010101" pitchFamily="2" charset="-122"/>
                <a:sym typeface="+mn-ea"/>
              </a:rPr>
              <a:t>】</a:t>
            </a:r>
            <a:r>
              <a:rPr lang="en-US" sz="2400">
                <a:latin typeface="Times New Roman" panose="02020603050405020304" pitchFamily="18" charset="0"/>
                <a:ea typeface="宋体" panose="02010600030101010101" pitchFamily="2" charset="-122"/>
                <a:cs typeface="Times New Roman" panose="02020603050405020304" pitchFamily="18" charset="0"/>
                <a:sym typeface="+mn-ea"/>
              </a:rPr>
              <a:t> </a:t>
            </a:r>
            <a:r>
              <a:rPr lang="zh-CN" sz="2400">
                <a:latin typeface="Times New Roman" panose="02020603050405020304" pitchFamily="18" charset="0"/>
                <a:ea typeface="宋体" panose="02010600030101010101" pitchFamily="2" charset="-122"/>
                <a:sym typeface="+mn-ea"/>
              </a:rPr>
              <a:t>某机器字长为</a:t>
            </a:r>
            <a:r>
              <a:rPr lang="en-US" sz="2400">
                <a:latin typeface="Times New Roman" panose="02020603050405020304" pitchFamily="18" charset="0"/>
                <a:ea typeface="宋体" panose="02010600030101010101" pitchFamily="2" charset="-122"/>
                <a:sym typeface="+mn-ea"/>
              </a:rPr>
              <a:t>8</a:t>
            </a:r>
            <a:r>
              <a:rPr lang="zh-CN" sz="2400">
                <a:latin typeface="Times New Roman" panose="02020603050405020304" pitchFamily="18" charset="0"/>
                <a:ea typeface="宋体" panose="02010600030101010101" pitchFamily="2" charset="-122"/>
                <a:sym typeface="+mn-ea"/>
              </a:rPr>
              <a:t>位，采用补码表示，则定点整数的表示范围为</a:t>
            </a:r>
            <a:r>
              <a:rPr lang="en-US" sz="2400">
                <a:latin typeface="宋体" panose="02010600030101010101" pitchFamily="2" charset="-122"/>
                <a:ea typeface="宋体" panose="02010600030101010101" pitchFamily="2" charset="-122"/>
                <a:sym typeface="+mn-ea"/>
              </a:rPr>
              <a:t>-</a:t>
            </a:r>
            <a:r>
              <a:rPr lang="en-US" sz="2400">
                <a:latin typeface="Times New Roman" panose="02020603050405020304" pitchFamily="18" charset="0"/>
                <a:ea typeface="宋体" panose="02010600030101010101" pitchFamily="2" charset="-122"/>
                <a:sym typeface="+mn-ea"/>
              </a:rPr>
              <a:t>128</a:t>
            </a:r>
            <a:r>
              <a:rPr lang="zh-CN" sz="2400">
                <a:ea typeface="宋体" panose="02010600030101010101" pitchFamily="2" charset="-122"/>
                <a:sym typeface="+mn-ea"/>
              </a:rPr>
              <a:t>～</a:t>
            </a:r>
            <a:r>
              <a:rPr lang="en-US" sz="2400">
                <a:latin typeface="Times New Roman" panose="02020603050405020304" pitchFamily="18" charset="0"/>
                <a:ea typeface="宋体" panose="02010600030101010101" pitchFamily="2" charset="-122"/>
                <a:sym typeface="+mn-ea"/>
              </a:rPr>
              <a:t>+127</a:t>
            </a:r>
            <a:r>
              <a:rPr lang="zh-CN" sz="2400">
                <a:latin typeface="Times New Roman" panose="02020603050405020304" pitchFamily="18" charset="0"/>
                <a:ea typeface="宋体" panose="02010600030101010101" pitchFamily="2" charset="-122"/>
                <a:sym typeface="+mn-ea"/>
              </a:rPr>
              <a:t>。如果：</a:t>
            </a:r>
            <a:endParaRPr lang="zh-CN" altLang="en-US" sz="2400"/>
          </a:p>
        </p:txBody>
      </p:sp>
      <p:sp>
        <p:nvSpPr>
          <p:cNvPr id="7" name="文本框 6"/>
          <p:cNvSpPr txBox="1"/>
          <p:nvPr/>
        </p:nvSpPr>
        <p:spPr>
          <a:xfrm>
            <a:off x="1259840" y="3716655"/>
            <a:ext cx="577850" cy="460375"/>
          </a:xfrm>
          <a:prstGeom prst="rect">
            <a:avLst/>
          </a:prstGeom>
          <a:noFill/>
        </p:spPr>
        <p:txBody>
          <a:bodyPr wrap="square" rtlCol="0">
            <a:spAutoFit/>
          </a:bodyPr>
          <a:p>
            <a:r>
              <a:rPr lang="zh-CN" altLang="en-US" sz="2400"/>
              <a:t>则</a:t>
            </a:r>
            <a:endParaRPr lang="zh-CN" altLang="en-US" sz="2400"/>
          </a:p>
        </p:txBody>
      </p:sp>
      <p:sp>
        <p:nvSpPr>
          <p:cNvPr id="8" name="文本框 7"/>
          <p:cNvSpPr txBox="1"/>
          <p:nvPr/>
        </p:nvSpPr>
        <p:spPr>
          <a:xfrm>
            <a:off x="3491865" y="3118485"/>
            <a:ext cx="1003935" cy="460375"/>
          </a:xfrm>
          <a:prstGeom prst="rect">
            <a:avLst/>
          </a:prstGeom>
          <a:noFill/>
        </p:spPr>
        <p:txBody>
          <a:bodyPr wrap="square" rtlCol="0">
            <a:spAutoFit/>
          </a:bodyPr>
          <a:p>
            <a:r>
              <a:rPr lang="en-US" altLang="zh-CN" sz="2400" b="0"/>
              <a:t>= 67</a:t>
            </a:r>
            <a:endParaRPr lang="en-US" altLang="zh-CN" sz="2400" b="0"/>
          </a:p>
        </p:txBody>
      </p:sp>
      <p:sp>
        <p:nvSpPr>
          <p:cNvPr id="11" name="文本框 10"/>
          <p:cNvSpPr txBox="1"/>
          <p:nvPr/>
        </p:nvSpPr>
        <p:spPr>
          <a:xfrm>
            <a:off x="5348605" y="3716655"/>
            <a:ext cx="2032000" cy="460375"/>
          </a:xfrm>
          <a:prstGeom prst="rect">
            <a:avLst/>
          </a:prstGeom>
          <a:noFill/>
        </p:spPr>
        <p:txBody>
          <a:bodyPr wrap="square" rtlCol="0">
            <a:spAutoFit/>
          </a:bodyPr>
          <a:p>
            <a:r>
              <a:rPr lang="en-US" altLang="zh-CN" sz="2400" b="0"/>
              <a:t>= [ -121 ]</a:t>
            </a:r>
            <a:r>
              <a:rPr lang="zh-CN" altLang="en-US" sz="2400" b="0" baseline="-25000">
                <a:solidFill>
                  <a:schemeClr val="tx1"/>
                </a:solidFill>
                <a:uFillTx/>
              </a:rPr>
              <a:t>补</a:t>
            </a:r>
            <a:endParaRPr lang="zh-CN" altLang="en-US" sz="2400" b="0" baseline="-25000">
              <a:solidFill>
                <a:schemeClr val="tx1"/>
              </a:solidFill>
              <a:uFillTx/>
            </a:endParaRPr>
          </a:p>
        </p:txBody>
      </p:sp>
      <p:sp>
        <p:nvSpPr>
          <p:cNvPr id="12" name="文本框 11"/>
          <p:cNvSpPr txBox="1"/>
          <p:nvPr/>
        </p:nvSpPr>
        <p:spPr>
          <a:xfrm>
            <a:off x="7308215" y="3068955"/>
            <a:ext cx="1003935" cy="460375"/>
          </a:xfrm>
          <a:prstGeom prst="rect">
            <a:avLst/>
          </a:prstGeom>
          <a:noFill/>
        </p:spPr>
        <p:txBody>
          <a:bodyPr wrap="square" rtlCol="0">
            <a:spAutoFit/>
          </a:bodyPr>
          <a:p>
            <a:r>
              <a:rPr lang="en-US" altLang="zh-CN" sz="2400" b="0"/>
              <a:t>= 68</a:t>
            </a:r>
            <a:endParaRPr lang="en-US" altLang="zh-CN" sz="2400" b="0"/>
          </a:p>
        </p:txBody>
      </p:sp>
      <p:sp>
        <p:nvSpPr>
          <p:cNvPr id="14" name="文本框 13"/>
          <p:cNvSpPr txBox="1"/>
          <p:nvPr/>
        </p:nvSpPr>
        <p:spPr>
          <a:xfrm>
            <a:off x="179705" y="4364355"/>
            <a:ext cx="8879205" cy="1937385"/>
          </a:xfrm>
          <a:prstGeom prst="rect">
            <a:avLst/>
          </a:prstGeom>
          <a:noFill/>
        </p:spPr>
        <p:txBody>
          <a:bodyPr wrap="square" rtlCol="0">
            <a:spAutoFit/>
          </a:bodyPr>
          <a:p>
            <a:pPr>
              <a:lnSpc>
                <a:spcPct val="120000"/>
              </a:lnSpc>
              <a:spcBef>
                <a:spcPts val="0"/>
              </a:spcBef>
              <a:spcAft>
                <a:spcPts val="0"/>
              </a:spcAft>
            </a:pPr>
            <a:r>
              <a:rPr lang="en-US" altLang="zh-CN" sz="2400">
                <a:latin typeface="宋体" panose="02010600030101010101" pitchFamily="2" charset="-122"/>
                <a:ea typeface="宋体" panose="02010600030101010101" pitchFamily="2" charset="-122"/>
                <a:cs typeface="宋体" panose="02010600030101010101" pitchFamily="2" charset="-122"/>
              </a:rPr>
              <a:t>[</a:t>
            </a:r>
            <a:r>
              <a:rPr lang="en-US" altLang="zh-CN" sz="2800">
                <a:latin typeface="Times New Roman" panose="02020603050405020304" pitchFamily="18" charset="0"/>
                <a:ea typeface="宋体" panose="02010600030101010101" pitchFamily="2" charset="-122"/>
                <a:cs typeface="Times New Roman" panose="02020603050405020304" pitchFamily="18" charset="0"/>
              </a:rPr>
              <a:t>x + y</a:t>
            </a:r>
            <a:r>
              <a:rPr lang="en-US" altLang="zh-CN" sz="2400">
                <a:latin typeface="宋体" panose="02010600030101010101" pitchFamily="2" charset="-122"/>
                <a:ea typeface="宋体" panose="02010600030101010101" pitchFamily="2" charset="-122"/>
                <a:cs typeface="宋体" panose="02010600030101010101" pitchFamily="2" charset="-122"/>
              </a:rPr>
              <a:t>]</a:t>
            </a:r>
            <a:r>
              <a:rPr lang="zh-CN" altLang="en-US" sz="2400" baseline="-25000">
                <a:solidFill>
                  <a:schemeClr val="tx1"/>
                </a:solidFill>
                <a:uFillTx/>
                <a:latin typeface="宋体" panose="02010600030101010101" pitchFamily="2" charset="-122"/>
                <a:ea typeface="宋体" panose="02010600030101010101" pitchFamily="2" charset="-122"/>
                <a:cs typeface="宋体" panose="02010600030101010101" pitchFamily="2" charset="-122"/>
              </a:rPr>
              <a:t>补</a:t>
            </a:r>
            <a:r>
              <a:rPr lang="zh-CN" altLang="en-US" sz="2400">
                <a:latin typeface="宋体" panose="02010600030101010101" pitchFamily="2" charset="-122"/>
                <a:ea typeface="宋体" panose="02010600030101010101" pitchFamily="2" charset="-122"/>
                <a:cs typeface="宋体" panose="02010600030101010101" pitchFamily="2" charset="-122"/>
              </a:rPr>
              <a:t>正确</a:t>
            </a:r>
            <a:r>
              <a:rPr lang="zh-CN" sz="2400">
                <a:latin typeface="宋体" panose="02010600030101010101" pitchFamily="2" charset="-122"/>
                <a:ea typeface="宋体" panose="02010600030101010101" pitchFamily="2" charset="-122"/>
                <a:cs typeface="宋体" panose="02010600030101010101" pitchFamily="2" charset="-122"/>
                <a:sym typeface="+mn-ea"/>
              </a:rPr>
              <a:t>结果应该是</a:t>
            </a:r>
            <a:r>
              <a:rPr lang="en-US" sz="2400">
                <a:latin typeface="宋体" panose="02010600030101010101" pitchFamily="2" charset="-122"/>
                <a:ea typeface="宋体" panose="02010600030101010101" pitchFamily="2" charset="-122"/>
                <a:cs typeface="宋体" panose="02010600030101010101" pitchFamily="2" charset="-122"/>
                <a:sym typeface="+mn-ea"/>
              </a:rPr>
              <a:t>+135</a:t>
            </a:r>
            <a:r>
              <a:rPr lang="zh-CN" sz="2400">
                <a:latin typeface="宋体" panose="02010600030101010101" pitchFamily="2" charset="-122"/>
                <a:ea typeface="宋体" panose="02010600030101010101" pitchFamily="2" charset="-122"/>
                <a:cs typeface="宋体" panose="02010600030101010101" pitchFamily="2" charset="-122"/>
                <a:sym typeface="+mn-ea"/>
              </a:rPr>
              <a:t>，由于超出了数的表示范围，即产生了溢出，使运算结果不正确。</a:t>
            </a:r>
            <a:endParaRPr lang="zh-CN" sz="2400">
              <a:latin typeface="宋体" panose="02010600030101010101" pitchFamily="2" charset="-122"/>
              <a:ea typeface="宋体" panose="02010600030101010101" pitchFamily="2" charset="-122"/>
              <a:cs typeface="宋体" panose="02010600030101010101" pitchFamily="2" charset="-122"/>
              <a:sym typeface="+mn-ea"/>
            </a:endParaRPr>
          </a:p>
          <a:p>
            <a:pPr>
              <a:lnSpc>
                <a:spcPct val="120000"/>
              </a:lnSpc>
              <a:spcBef>
                <a:spcPts val="0"/>
              </a:spcBef>
              <a:spcAft>
                <a:spcPts val="0"/>
              </a:spcAft>
            </a:pPr>
            <a:r>
              <a:rPr lang="en-US" altLang="zh-CN" sz="2400">
                <a:latin typeface="宋体" panose="02010600030101010101" pitchFamily="2" charset="-122"/>
                <a:ea typeface="宋体" panose="02010600030101010101" pitchFamily="2" charset="-122"/>
                <a:cs typeface="宋体" panose="02010600030101010101" pitchFamily="2" charset="-122"/>
                <a:sym typeface="+mn-ea"/>
              </a:rPr>
              <a:t>    </a:t>
            </a:r>
            <a:r>
              <a:rPr lang="zh-CN" sz="2400">
                <a:latin typeface="宋体" panose="02010600030101010101" pitchFamily="2" charset="-122"/>
                <a:ea typeface="宋体" panose="02010600030101010101" pitchFamily="2" charset="-122"/>
                <a:cs typeface="宋体" panose="02010600030101010101" pitchFamily="2" charset="-122"/>
                <a:sym typeface="+mn-ea"/>
              </a:rPr>
              <a:t>发生溢出会导致运算结果错误，因此计算机必须判断是否产生溢出，若有溢出，则通常转入对应的中断处理程序进行处理。</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276"/>
                                        </p:tgtEl>
                                        <p:attrNameLst>
                                          <p:attrName>style.visibility</p:attrName>
                                        </p:attrNameLst>
                                      </p:cBhvr>
                                      <p:to>
                                        <p:strVal val="visible"/>
                                      </p:to>
                                    </p:set>
                                    <p:animEffect transition="in" filter="blinds(horizontal)">
                                      <p:cBhvr>
                                        <p:cTn id="7" dur="500"/>
                                        <p:tgtEl>
                                          <p:spTgt spid="54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8" name="Text Box 6"/>
          <p:cNvSpPr txBox="1"/>
          <p:nvPr/>
        </p:nvSpPr>
        <p:spPr>
          <a:xfrm>
            <a:off x="395288" y="1643063"/>
            <a:ext cx="6192837" cy="1168400"/>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latin typeface="黑体" panose="02010609060101010101" pitchFamily="49" charset="-122"/>
                <a:ea typeface="黑体" panose="02010609060101010101" pitchFamily="49" charset="-122"/>
              </a:rPr>
              <a:t>例：数</a:t>
            </a:r>
            <a:r>
              <a:rPr lang="en-US" altLang="zh-CN" sz="2800" b="1" dirty="0">
                <a:latin typeface="黑体" panose="02010609060101010101" pitchFamily="49" charset="-122"/>
                <a:ea typeface="黑体" panose="02010609060101010101" pitchFamily="49" charset="-122"/>
              </a:rPr>
              <a:t>A</a:t>
            </a:r>
            <a:r>
              <a:rPr lang="zh-CN" altLang="en-US" sz="2800" b="1" dirty="0">
                <a:latin typeface="黑体" panose="02010609060101010101" pitchFamily="49" charset="-122"/>
                <a:ea typeface="黑体" panose="02010609060101010101" pitchFamily="49" charset="-122"/>
              </a:rPr>
              <a:t>有</a:t>
            </a:r>
            <a:r>
              <a:rPr lang="en-US" altLang="zh-CN" sz="2800" b="1" dirty="0">
                <a:latin typeface="黑体" panose="02010609060101010101" pitchFamily="49" charset="-122"/>
                <a:ea typeface="黑体" panose="02010609060101010101" pitchFamily="49" charset="-122"/>
              </a:rPr>
              <a:t>7</a:t>
            </a:r>
            <a:r>
              <a:rPr lang="zh-CN" altLang="en-US" sz="2800" b="1" dirty="0">
                <a:latin typeface="黑体" panose="02010609060101010101" pitchFamily="49" charset="-122"/>
                <a:ea typeface="黑体" panose="02010609060101010101" pitchFamily="49" charset="-122"/>
              </a:rPr>
              <a:t>位尾数，</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位符号</a:t>
            </a:r>
            <a:r>
              <a:rPr lang="en-US" altLang="zh-CN" sz="2800" b="1" dirty="0">
                <a:solidFill>
                  <a:srgbClr val="FC0A04"/>
                </a:solidFill>
                <a:latin typeface="黑体" panose="02010609060101010101" pitchFamily="49" charset="-122"/>
                <a:ea typeface="黑体" panose="02010609060101010101" pitchFamily="49" charset="-122"/>
              </a:rPr>
              <a:t>A</a:t>
            </a:r>
            <a:r>
              <a:rPr lang="en-US" altLang="zh-CN" sz="2800" b="1" baseline="-25000" dirty="0">
                <a:solidFill>
                  <a:srgbClr val="FC0A04"/>
                </a:solidFill>
                <a:latin typeface="黑体" panose="02010609060101010101" pitchFamily="49" charset="-122"/>
                <a:ea typeface="黑体" panose="02010609060101010101" pitchFamily="49" charset="-122"/>
              </a:rPr>
              <a:t>n</a:t>
            </a:r>
            <a:endParaRPr lang="en-US" altLang="zh-CN" sz="2800" b="1" baseline="-25000" dirty="0">
              <a:solidFill>
                <a:srgbClr val="FC0A04"/>
              </a:solidFill>
              <a:latin typeface="黑体" panose="02010609060101010101" pitchFamily="49" charset="-122"/>
              <a:ea typeface="黑体" panose="02010609060101010101" pitchFamily="49" charset="-122"/>
            </a:endParaRPr>
          </a:p>
          <a:p>
            <a:pPr marL="0" lvl="0" indent="0" eaLnBrk="1" hangingPunct="1">
              <a:spcBef>
                <a:spcPct val="50000"/>
              </a:spcBef>
              <a:buNone/>
            </a:pPr>
            <a:r>
              <a:rPr lang="en-US" altLang="zh-CN" sz="2800" b="1" dirty="0">
                <a:solidFill>
                  <a:srgbClr val="FFFFFF"/>
                </a:solidFill>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数</a:t>
            </a:r>
            <a:r>
              <a:rPr lang="en-US" altLang="zh-CN" sz="2800" b="1" dirty="0">
                <a:latin typeface="黑体" panose="02010609060101010101" pitchFamily="49" charset="-122"/>
                <a:ea typeface="黑体" panose="02010609060101010101" pitchFamily="49" charset="-122"/>
              </a:rPr>
              <a:t>B</a:t>
            </a:r>
            <a:r>
              <a:rPr lang="zh-CN" altLang="en-US" sz="2800" b="1" dirty="0">
                <a:latin typeface="黑体" panose="02010609060101010101" pitchFamily="49" charset="-122"/>
                <a:ea typeface="黑体" panose="02010609060101010101" pitchFamily="49" charset="-122"/>
              </a:rPr>
              <a:t>有</a:t>
            </a:r>
            <a:r>
              <a:rPr lang="en-US" altLang="zh-CN" sz="2800" b="1" dirty="0">
                <a:latin typeface="黑体" panose="02010609060101010101" pitchFamily="49" charset="-122"/>
                <a:ea typeface="黑体" panose="02010609060101010101" pitchFamily="49" charset="-122"/>
              </a:rPr>
              <a:t>7</a:t>
            </a:r>
            <a:r>
              <a:rPr lang="zh-CN" altLang="en-US" sz="2800" b="1" dirty="0">
                <a:latin typeface="黑体" panose="02010609060101010101" pitchFamily="49" charset="-122"/>
                <a:ea typeface="黑体" panose="02010609060101010101" pitchFamily="49" charset="-122"/>
              </a:rPr>
              <a:t>位尾数，</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位符号</a:t>
            </a:r>
            <a:r>
              <a:rPr lang="en-US" altLang="zh-CN" sz="2800" b="1" dirty="0">
                <a:solidFill>
                  <a:srgbClr val="FF0000"/>
                </a:solidFill>
                <a:latin typeface="黑体" panose="02010609060101010101" pitchFamily="49" charset="-122"/>
                <a:ea typeface="黑体" panose="02010609060101010101" pitchFamily="49" charset="-122"/>
              </a:rPr>
              <a:t>B</a:t>
            </a:r>
            <a:r>
              <a:rPr lang="en-US" altLang="zh-CN" sz="2800" b="1" baseline="-25000" dirty="0">
                <a:solidFill>
                  <a:srgbClr val="FC0A04"/>
                </a:solidFill>
                <a:latin typeface="黑体" panose="02010609060101010101" pitchFamily="49" charset="-122"/>
                <a:ea typeface="黑体" panose="02010609060101010101" pitchFamily="49" charset="-122"/>
              </a:rPr>
              <a:t>n</a:t>
            </a:r>
            <a:endParaRPr lang="en-US" altLang="zh-CN" sz="2800" b="1" baseline="-25000" dirty="0">
              <a:solidFill>
                <a:srgbClr val="FC0A04"/>
              </a:solidFill>
              <a:latin typeface="黑体" panose="02010609060101010101" pitchFamily="49" charset="-122"/>
              <a:ea typeface="黑体" panose="02010609060101010101" pitchFamily="49" charset="-122"/>
            </a:endParaRPr>
          </a:p>
        </p:txBody>
      </p:sp>
      <p:grpSp>
        <p:nvGrpSpPr>
          <p:cNvPr id="54279" name="Group 7"/>
          <p:cNvGrpSpPr/>
          <p:nvPr/>
        </p:nvGrpSpPr>
        <p:grpSpPr>
          <a:xfrm>
            <a:off x="5364163" y="1922463"/>
            <a:ext cx="609600" cy="609600"/>
            <a:chOff x="3600" y="1344"/>
            <a:chExt cx="384" cy="384"/>
          </a:xfrm>
        </p:grpSpPr>
        <p:sp>
          <p:nvSpPr>
            <p:cNvPr id="39945" name="Line 8"/>
            <p:cNvSpPr/>
            <p:nvPr/>
          </p:nvSpPr>
          <p:spPr>
            <a:xfrm>
              <a:off x="3600" y="1344"/>
              <a:ext cx="384" cy="192"/>
            </a:xfrm>
            <a:prstGeom prst="line">
              <a:avLst/>
            </a:prstGeom>
            <a:ln w="38100" cap="flat" cmpd="sng">
              <a:solidFill>
                <a:schemeClr val="tx1"/>
              </a:solidFill>
              <a:prstDash val="solid"/>
              <a:headEnd type="none" w="med" len="med"/>
              <a:tailEnd type="none" w="med" len="med"/>
            </a:ln>
          </p:spPr>
        </p:sp>
        <p:sp>
          <p:nvSpPr>
            <p:cNvPr id="39946" name="Line 9"/>
            <p:cNvSpPr/>
            <p:nvPr/>
          </p:nvSpPr>
          <p:spPr>
            <a:xfrm flipV="1">
              <a:off x="3600" y="1536"/>
              <a:ext cx="384" cy="192"/>
            </a:xfrm>
            <a:prstGeom prst="line">
              <a:avLst/>
            </a:prstGeom>
            <a:ln w="38100" cap="flat" cmpd="sng">
              <a:solidFill>
                <a:schemeClr val="tx1"/>
              </a:solidFill>
              <a:prstDash val="solid"/>
              <a:headEnd type="none" w="med" len="med"/>
              <a:tailEnd type="none" w="med" len="med"/>
            </a:ln>
          </p:spPr>
        </p:sp>
      </p:grpSp>
      <p:sp>
        <p:nvSpPr>
          <p:cNvPr id="54282" name="Text Box 10"/>
          <p:cNvSpPr txBox="1"/>
          <p:nvPr/>
        </p:nvSpPr>
        <p:spPr>
          <a:xfrm>
            <a:off x="6084888" y="1751013"/>
            <a:ext cx="2232025" cy="954087"/>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latin typeface="黑体" panose="02010609060101010101" pitchFamily="49" charset="-122"/>
                <a:ea typeface="黑体" panose="02010609060101010101" pitchFamily="49" charset="-122"/>
              </a:rPr>
              <a:t>符号位参加运算</a:t>
            </a:r>
            <a:endParaRPr lang="zh-CN" altLang="en-US" sz="2800" b="1" dirty="0">
              <a:latin typeface="黑体" panose="02010609060101010101" pitchFamily="49" charset="-122"/>
              <a:ea typeface="黑体" panose="02010609060101010101" pitchFamily="49" charset="-122"/>
            </a:endParaRPr>
          </a:p>
        </p:txBody>
      </p:sp>
      <p:sp>
        <p:nvSpPr>
          <p:cNvPr id="54283" name="Text Box 11"/>
          <p:cNvSpPr txBox="1"/>
          <p:nvPr/>
        </p:nvSpPr>
        <p:spPr>
          <a:xfrm>
            <a:off x="1114425" y="3227388"/>
            <a:ext cx="6553200" cy="1816100"/>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latin typeface="黑体" panose="02010609060101010101" pitchFamily="49" charset="-122"/>
                <a:ea typeface="黑体" panose="02010609060101010101" pitchFamily="49" charset="-122"/>
              </a:rPr>
              <a:t>结果符号</a:t>
            </a:r>
            <a:r>
              <a:rPr lang="en-US" altLang="zh-CN" sz="2800" b="1" dirty="0">
                <a:solidFill>
                  <a:srgbClr val="FC0A04"/>
                </a:solidFill>
                <a:latin typeface="黑体" panose="02010609060101010101" pitchFamily="49" charset="-122"/>
                <a:ea typeface="黑体" panose="02010609060101010101" pitchFamily="49" charset="-122"/>
              </a:rPr>
              <a:t>S</a:t>
            </a:r>
            <a:r>
              <a:rPr lang="en-US" altLang="zh-CN" sz="2800" b="1" baseline="-25000" dirty="0">
                <a:solidFill>
                  <a:srgbClr val="FC0A04"/>
                </a:solidFill>
                <a:latin typeface="黑体" panose="02010609060101010101" pitchFamily="49" charset="-122"/>
                <a:ea typeface="黑体" panose="02010609060101010101" pitchFamily="49" charset="-122"/>
              </a:rPr>
              <a:t>n</a:t>
            </a:r>
            <a:endParaRPr lang="en-US" altLang="zh-CN" sz="2800" b="1" baseline="-25000" dirty="0">
              <a:solidFill>
                <a:srgbClr val="FC0A04"/>
              </a:solidFill>
              <a:latin typeface="黑体" panose="02010609060101010101" pitchFamily="49" charset="-122"/>
              <a:ea typeface="黑体" panose="02010609060101010101" pitchFamily="49" charset="-122"/>
            </a:endParaRPr>
          </a:p>
          <a:p>
            <a:pPr marL="0" lvl="0" indent="0" eaLnBrk="1" hangingPunct="1">
              <a:spcBef>
                <a:spcPct val="50000"/>
              </a:spcBef>
              <a:buNone/>
            </a:pPr>
            <a:r>
              <a:rPr lang="zh-CN" altLang="en-US" sz="2800" b="1" dirty="0">
                <a:latin typeface="黑体" panose="02010609060101010101" pitchFamily="49" charset="-122"/>
                <a:ea typeface="黑体" panose="02010609060101010101" pitchFamily="49" charset="-122"/>
              </a:rPr>
              <a:t>符号位进位</a:t>
            </a:r>
            <a:r>
              <a:rPr lang="en-US" altLang="zh-CN" sz="2800" b="1" dirty="0">
                <a:solidFill>
                  <a:srgbClr val="FC0A04"/>
                </a:solidFill>
                <a:latin typeface="黑体" panose="02010609060101010101" pitchFamily="49" charset="-122"/>
                <a:ea typeface="黑体" panose="02010609060101010101" pitchFamily="49" charset="-122"/>
              </a:rPr>
              <a:t>C</a:t>
            </a:r>
            <a:r>
              <a:rPr lang="en-US" altLang="zh-CN" sz="2800" b="1" baseline="-25000" dirty="0">
                <a:solidFill>
                  <a:srgbClr val="FC0A04"/>
                </a:solidFill>
                <a:latin typeface="黑体" panose="02010609060101010101" pitchFamily="49" charset="-122"/>
                <a:ea typeface="黑体" panose="02010609060101010101" pitchFamily="49" charset="-122"/>
              </a:rPr>
              <a:t>n</a:t>
            </a:r>
            <a:endParaRPr lang="en-US" altLang="zh-CN" sz="2800" b="1" dirty="0">
              <a:solidFill>
                <a:srgbClr val="FC0A04"/>
              </a:solidFill>
              <a:latin typeface="黑体" panose="02010609060101010101" pitchFamily="49" charset="-122"/>
              <a:ea typeface="黑体" panose="02010609060101010101" pitchFamily="49" charset="-122"/>
            </a:endParaRPr>
          </a:p>
          <a:p>
            <a:pPr marL="0" lvl="0" indent="0" eaLnBrk="1" hangingPunct="1">
              <a:spcBef>
                <a:spcPct val="50000"/>
              </a:spcBef>
              <a:buNone/>
            </a:pPr>
            <a:r>
              <a:rPr lang="zh-CN" altLang="en-US" sz="2800" b="1" dirty="0">
                <a:latin typeface="黑体" panose="02010609060101010101" pitchFamily="49" charset="-122"/>
                <a:ea typeface="黑体" panose="02010609060101010101" pitchFamily="49" charset="-122"/>
              </a:rPr>
              <a:t>尾数最高位进位</a:t>
            </a:r>
            <a:r>
              <a:rPr lang="en-US" altLang="zh-CN" sz="2800" b="1" dirty="0">
                <a:solidFill>
                  <a:srgbClr val="FC0A04"/>
                </a:solidFill>
                <a:latin typeface="黑体" panose="02010609060101010101" pitchFamily="49" charset="-122"/>
                <a:ea typeface="黑体" panose="02010609060101010101" pitchFamily="49" charset="-122"/>
              </a:rPr>
              <a:t>C</a:t>
            </a:r>
            <a:r>
              <a:rPr lang="en-US" altLang="zh-CN" sz="2800" b="1" baseline="-25000" dirty="0">
                <a:solidFill>
                  <a:srgbClr val="FC0A04"/>
                </a:solidFill>
                <a:latin typeface="黑体" panose="02010609060101010101" pitchFamily="49" charset="-122"/>
                <a:ea typeface="黑体" panose="02010609060101010101" pitchFamily="49" charset="-122"/>
              </a:rPr>
              <a:t>n-1</a:t>
            </a:r>
            <a:endParaRPr lang="en-US" altLang="zh-CN" sz="2800" b="1" dirty="0">
              <a:solidFill>
                <a:srgbClr val="FC0A04"/>
              </a:solidFill>
              <a:latin typeface="黑体" panose="02010609060101010101" pitchFamily="49" charset="-122"/>
              <a:ea typeface="黑体" panose="02010609060101010101" pitchFamily="49" charset="-122"/>
            </a:endParaRPr>
          </a:p>
        </p:txBody>
      </p:sp>
      <p:sp>
        <p:nvSpPr>
          <p:cNvPr id="54277" name="Text Box 5"/>
          <p:cNvSpPr txBox="1"/>
          <p:nvPr/>
        </p:nvSpPr>
        <p:spPr>
          <a:xfrm>
            <a:off x="342265" y="620395"/>
            <a:ext cx="4237355" cy="52197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solidFill>
                  <a:srgbClr val="3333FF"/>
                </a:solidFill>
              </a:rPr>
              <a:t>下面讨论溢出的判断</a:t>
            </a:r>
            <a:r>
              <a:rPr lang="zh-CN" altLang="en-US" sz="2800" b="1" dirty="0">
                <a:solidFill>
                  <a:srgbClr val="3333FF"/>
                </a:solidFill>
              </a:rPr>
              <a:t>条件</a:t>
            </a:r>
            <a:endParaRPr lang="en-US" altLang="zh-CN" sz="2800" b="1" dirty="0">
              <a:solidFill>
                <a:srgbClr val="3333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54278"/>
                                        </p:tgtEl>
                                        <p:attrNameLst>
                                          <p:attrName>style.visibility</p:attrName>
                                        </p:attrNameLst>
                                      </p:cBhvr>
                                      <p:to>
                                        <p:strVal val="visible"/>
                                      </p:to>
                                    </p:set>
                                    <p:anim calcmode="lin" valueType="num">
                                      <p:cBhvr>
                                        <p:cTn id="7" dur="500" fill="hold"/>
                                        <p:tgtEl>
                                          <p:spTgt spid="54278"/>
                                        </p:tgtEl>
                                        <p:attrNameLst>
                                          <p:attrName>ppt_w</p:attrName>
                                        </p:attrNameLst>
                                      </p:cBhvr>
                                      <p:tavLst>
                                        <p:tav tm="0">
                                          <p:val>
                                            <p:strVal val="#ppt_w*0.05"/>
                                          </p:val>
                                        </p:tav>
                                        <p:tav tm="100000">
                                          <p:val>
                                            <p:strVal val="#ppt_w"/>
                                          </p:val>
                                        </p:tav>
                                      </p:tavLst>
                                    </p:anim>
                                    <p:anim calcmode="lin" valueType="num">
                                      <p:cBhvr>
                                        <p:cTn id="8" dur="500" fill="hold"/>
                                        <p:tgtEl>
                                          <p:spTgt spid="54278"/>
                                        </p:tgtEl>
                                        <p:attrNameLst>
                                          <p:attrName>ppt_h</p:attrName>
                                        </p:attrNameLst>
                                      </p:cBhvr>
                                      <p:tavLst>
                                        <p:tav tm="0">
                                          <p:val>
                                            <p:strVal val="#ppt_h"/>
                                          </p:val>
                                        </p:tav>
                                        <p:tav tm="100000">
                                          <p:val>
                                            <p:strVal val="#ppt_h"/>
                                          </p:val>
                                        </p:tav>
                                      </p:tavLst>
                                    </p:anim>
                                    <p:anim calcmode="lin" valueType="num">
                                      <p:cBhvr>
                                        <p:cTn id="9" dur="500" fill="hold"/>
                                        <p:tgtEl>
                                          <p:spTgt spid="54278"/>
                                        </p:tgtEl>
                                        <p:attrNameLst>
                                          <p:attrName>ppt_x</p:attrName>
                                        </p:attrNameLst>
                                      </p:cBhvr>
                                      <p:tavLst>
                                        <p:tav tm="0">
                                          <p:val>
                                            <p:strVal val="#ppt_x-.2"/>
                                          </p:val>
                                        </p:tav>
                                        <p:tav tm="100000">
                                          <p:val>
                                            <p:strVal val="#ppt_x"/>
                                          </p:val>
                                        </p:tav>
                                      </p:tavLst>
                                    </p:anim>
                                    <p:anim calcmode="lin" valueType="num">
                                      <p:cBhvr>
                                        <p:cTn id="10" dur="500" fill="hold"/>
                                        <p:tgtEl>
                                          <p:spTgt spid="54278"/>
                                        </p:tgtEl>
                                        <p:attrNameLst>
                                          <p:attrName>ppt_y</p:attrName>
                                        </p:attrNameLst>
                                      </p:cBhvr>
                                      <p:tavLst>
                                        <p:tav tm="0">
                                          <p:val>
                                            <p:strVal val="#ppt_y"/>
                                          </p:val>
                                        </p:tav>
                                        <p:tav tm="100000">
                                          <p:val>
                                            <p:strVal val="#ppt_y"/>
                                          </p:val>
                                        </p:tav>
                                      </p:tavLst>
                                    </p:anim>
                                    <p:animEffect transition="in" filter="fade">
                                      <p:cBhvr>
                                        <p:cTn id="11" dur="500"/>
                                        <p:tgtEl>
                                          <p:spTgt spid="54278"/>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54279"/>
                                        </p:tgtEl>
                                        <p:attrNameLst>
                                          <p:attrName>style.visibility</p:attrName>
                                        </p:attrNameLst>
                                      </p:cBhvr>
                                      <p:to>
                                        <p:strVal val="visible"/>
                                      </p:to>
                                    </p:set>
                                    <p:animEffect transition="in" filter="blinds(horizontal)">
                                      <p:cBhvr>
                                        <p:cTn id="16" dur="500"/>
                                        <p:tgtEl>
                                          <p:spTgt spid="54279"/>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4282"/>
                                        </p:tgtEl>
                                        <p:attrNameLst>
                                          <p:attrName>style.visibility</p:attrName>
                                        </p:attrNameLst>
                                      </p:cBhvr>
                                      <p:to>
                                        <p:strVal val="visible"/>
                                      </p:to>
                                    </p:set>
                                    <p:animEffect transition="in" filter="blinds(horizontal)">
                                      <p:cBhvr>
                                        <p:cTn id="21" dur="500"/>
                                        <p:tgtEl>
                                          <p:spTgt spid="54282"/>
                                        </p:tgtEl>
                                      </p:cBhvr>
                                    </p:animEffect>
                                  </p:childTnLst>
                                </p:cTn>
                              </p:par>
                            </p:childTnLst>
                          </p:cTn>
                        </p:par>
                      </p:childTnLst>
                    </p:cTn>
                  </p:par>
                  <p:par>
                    <p:cTn id="22" fill="hold">
                      <p:stCondLst>
                        <p:cond delay="indefinite"/>
                      </p:stCondLst>
                      <p:childTnLst>
                        <p:par>
                          <p:cTn id="23" fill="hold">
                            <p:stCondLst>
                              <p:cond delay="0"/>
                            </p:stCondLst>
                            <p:childTnLst>
                              <p:par>
                                <p:cTn id="24" presetID="54" presetClass="entr" presetSubtype="0" accel="100000" fill="hold" grpId="0" nodeType="clickEffect">
                                  <p:stCondLst>
                                    <p:cond delay="0"/>
                                  </p:stCondLst>
                                  <p:childTnLst>
                                    <p:set>
                                      <p:cBhvr>
                                        <p:cTn id="25" dur="1" fill="hold">
                                          <p:stCondLst>
                                            <p:cond delay="0"/>
                                          </p:stCondLst>
                                        </p:cTn>
                                        <p:tgtEl>
                                          <p:spTgt spid="54283"/>
                                        </p:tgtEl>
                                        <p:attrNameLst>
                                          <p:attrName>style.visibility</p:attrName>
                                        </p:attrNameLst>
                                      </p:cBhvr>
                                      <p:to>
                                        <p:strVal val="visible"/>
                                      </p:to>
                                    </p:set>
                                    <p:anim calcmode="lin" valueType="num">
                                      <p:cBhvr>
                                        <p:cTn id="26" dur="500" fill="hold"/>
                                        <p:tgtEl>
                                          <p:spTgt spid="54283"/>
                                        </p:tgtEl>
                                        <p:attrNameLst>
                                          <p:attrName>ppt_w</p:attrName>
                                        </p:attrNameLst>
                                      </p:cBhvr>
                                      <p:tavLst>
                                        <p:tav tm="0">
                                          <p:val>
                                            <p:strVal val="#ppt_w*0.05"/>
                                          </p:val>
                                        </p:tav>
                                        <p:tav tm="100000">
                                          <p:val>
                                            <p:strVal val="#ppt_w"/>
                                          </p:val>
                                        </p:tav>
                                      </p:tavLst>
                                    </p:anim>
                                    <p:anim calcmode="lin" valueType="num">
                                      <p:cBhvr>
                                        <p:cTn id="27" dur="500" fill="hold"/>
                                        <p:tgtEl>
                                          <p:spTgt spid="54283"/>
                                        </p:tgtEl>
                                        <p:attrNameLst>
                                          <p:attrName>ppt_h</p:attrName>
                                        </p:attrNameLst>
                                      </p:cBhvr>
                                      <p:tavLst>
                                        <p:tav tm="0">
                                          <p:val>
                                            <p:strVal val="#ppt_h"/>
                                          </p:val>
                                        </p:tav>
                                        <p:tav tm="100000">
                                          <p:val>
                                            <p:strVal val="#ppt_h"/>
                                          </p:val>
                                        </p:tav>
                                      </p:tavLst>
                                    </p:anim>
                                    <p:anim calcmode="lin" valueType="num">
                                      <p:cBhvr>
                                        <p:cTn id="28" dur="500" fill="hold"/>
                                        <p:tgtEl>
                                          <p:spTgt spid="54283"/>
                                        </p:tgtEl>
                                        <p:attrNameLst>
                                          <p:attrName>ppt_x</p:attrName>
                                        </p:attrNameLst>
                                      </p:cBhvr>
                                      <p:tavLst>
                                        <p:tav tm="0">
                                          <p:val>
                                            <p:strVal val="#ppt_x-.2"/>
                                          </p:val>
                                        </p:tav>
                                        <p:tav tm="100000">
                                          <p:val>
                                            <p:strVal val="#ppt_x"/>
                                          </p:val>
                                        </p:tav>
                                      </p:tavLst>
                                    </p:anim>
                                    <p:anim calcmode="lin" valueType="num">
                                      <p:cBhvr>
                                        <p:cTn id="29" dur="500" fill="hold"/>
                                        <p:tgtEl>
                                          <p:spTgt spid="54283"/>
                                        </p:tgtEl>
                                        <p:attrNameLst>
                                          <p:attrName>ppt_y</p:attrName>
                                        </p:attrNameLst>
                                      </p:cBhvr>
                                      <p:tavLst>
                                        <p:tav tm="0">
                                          <p:val>
                                            <p:strVal val="#ppt_y"/>
                                          </p:val>
                                        </p:tav>
                                        <p:tav tm="100000">
                                          <p:val>
                                            <p:strVal val="#ppt_y"/>
                                          </p:val>
                                        </p:tav>
                                      </p:tavLst>
                                    </p:anim>
                                    <p:animEffect transition="in" filter="fade">
                                      <p:cBhvr>
                                        <p:cTn id="30" dur="500"/>
                                        <p:tgtEl>
                                          <p:spTgt spid="54283"/>
                                        </p:tgtEl>
                                      </p:cBhvr>
                                    </p:animEffect>
                                  </p:childTnLst>
                                </p:cTn>
                              </p:par>
                            </p:childTnLst>
                          </p:cTn>
                        </p:par>
                      </p:childTnLst>
                    </p:cTn>
                  </p:par>
                  <p:par>
                    <p:cTn id="31" fill="hold">
                      <p:stCondLst>
                        <p:cond delay="indefinite"/>
                      </p:stCondLst>
                      <p:childTnLst>
                        <p:par>
                          <p:cTn id="32" fill="hold">
                            <p:stCondLst>
                              <p:cond delay="0"/>
                            </p:stCondLst>
                            <p:childTnLst>
                              <p:par>
                                <p:cTn id="33" presetID="56" presetClass="entr" presetSubtype="0" fill="hold" grpId="0" nodeType="clickEffect">
                                  <p:stCondLst>
                                    <p:cond delay="0"/>
                                  </p:stCondLst>
                                  <p:iterate type="lt">
                                    <p:tmPct val="10000"/>
                                  </p:iterate>
                                  <p:childTnLst>
                                    <p:set>
                                      <p:cBhvr>
                                        <p:cTn id="34" dur="1" fill="hold">
                                          <p:stCondLst>
                                            <p:cond delay="0"/>
                                          </p:stCondLst>
                                        </p:cTn>
                                        <p:tgtEl>
                                          <p:spTgt spid="54277"/>
                                        </p:tgtEl>
                                        <p:attrNameLst>
                                          <p:attrName>style.visibility</p:attrName>
                                        </p:attrNameLst>
                                      </p:cBhvr>
                                      <p:to>
                                        <p:strVal val="visible"/>
                                      </p:to>
                                    </p:set>
                                    <p:anim by="(-#ppt_w*2)" calcmode="lin" valueType="num">
                                      <p:cBhvr rctx="PPT">
                                        <p:cTn id="35" dur="500" autoRev="1" fill="hold">
                                          <p:stCondLst>
                                            <p:cond delay="0"/>
                                          </p:stCondLst>
                                        </p:cTn>
                                        <p:tgtEl>
                                          <p:spTgt spid="54277"/>
                                        </p:tgtEl>
                                        <p:attrNameLst>
                                          <p:attrName>ppt_w</p:attrName>
                                        </p:attrNameLst>
                                      </p:cBhvr>
                                    </p:anim>
                                    <p:anim by="(#ppt_w*0.50)" calcmode="lin" valueType="num">
                                      <p:cBhvr>
                                        <p:cTn id="36" dur="500" decel="50000" autoRev="1" fill="hold">
                                          <p:stCondLst>
                                            <p:cond delay="0"/>
                                          </p:stCondLst>
                                        </p:cTn>
                                        <p:tgtEl>
                                          <p:spTgt spid="54277"/>
                                        </p:tgtEl>
                                        <p:attrNameLst>
                                          <p:attrName>ppt_x</p:attrName>
                                        </p:attrNameLst>
                                      </p:cBhvr>
                                    </p:anim>
                                    <p:anim from="(-#ppt_h/2)" to="(#ppt_y)" calcmode="lin" valueType="num">
                                      <p:cBhvr>
                                        <p:cTn id="37" dur="1000" fill="hold">
                                          <p:stCondLst>
                                            <p:cond delay="0"/>
                                          </p:stCondLst>
                                        </p:cTn>
                                        <p:tgtEl>
                                          <p:spTgt spid="54277"/>
                                        </p:tgtEl>
                                        <p:attrNameLst>
                                          <p:attrName>ppt_y</p:attrName>
                                        </p:attrNameLst>
                                      </p:cBhvr>
                                    </p:anim>
                                    <p:animRot by="21600000">
                                      <p:cBhvr>
                                        <p:cTn id="38" dur="1000" fill="hold">
                                          <p:stCondLst>
                                            <p:cond delay="0"/>
                                          </p:stCondLst>
                                        </p:cTn>
                                        <p:tgtEl>
                                          <p:spTgt spid="5427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8" grpId="0"/>
      <p:bldP spid="54282" grpId="0"/>
      <p:bldP spid="54283" grpId="0"/>
      <p:bldP spid="5427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5300" name="Group 4"/>
          <p:cNvGrpSpPr/>
          <p:nvPr/>
        </p:nvGrpSpPr>
        <p:grpSpPr>
          <a:xfrm>
            <a:off x="69850" y="319088"/>
            <a:ext cx="4608513" cy="2257425"/>
            <a:chOff x="192" y="0"/>
            <a:chExt cx="1968" cy="1421"/>
          </a:xfrm>
        </p:grpSpPr>
        <p:sp>
          <p:nvSpPr>
            <p:cNvPr id="40987" name="Text Box 5"/>
            <p:cNvSpPr txBox="1"/>
            <p:nvPr/>
          </p:nvSpPr>
          <p:spPr>
            <a:xfrm>
              <a:off x="1056" y="480"/>
              <a:ext cx="1056" cy="58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60000"/>
                </a:lnSpc>
                <a:spcBef>
                  <a:spcPct val="50000"/>
                </a:spcBef>
                <a:buNone/>
              </a:pPr>
              <a:r>
                <a:rPr lang="en-US" altLang="zh-CN" b="1" dirty="0">
                  <a:latin typeface="Times New Roman" panose="02020603050405020304" pitchFamily="18" charset="0"/>
                </a:rPr>
                <a:t>0 0011111</a:t>
              </a:r>
              <a:endParaRPr lang="en-US" altLang="zh-CN" b="1" dirty="0">
                <a:latin typeface="Times New Roman" panose="02020603050405020304" pitchFamily="18" charset="0"/>
              </a:endParaRPr>
            </a:p>
            <a:p>
              <a:pPr marL="0" lvl="0" indent="0" eaLnBrk="1" hangingPunct="1">
                <a:lnSpc>
                  <a:spcPct val="60000"/>
                </a:lnSpc>
                <a:spcBef>
                  <a:spcPct val="50000"/>
                </a:spcBef>
                <a:buNone/>
              </a:pPr>
              <a:r>
                <a:rPr lang="en-US" altLang="zh-CN" b="1" dirty="0">
                  <a:latin typeface="Times New Roman" panose="02020603050405020304" pitchFamily="18" charset="0"/>
                </a:rPr>
                <a:t>0 0001101</a:t>
              </a:r>
              <a:endParaRPr lang="en-US" altLang="zh-CN" b="1" dirty="0">
                <a:latin typeface="Times New Roman" panose="02020603050405020304" pitchFamily="18" charset="0"/>
              </a:endParaRPr>
            </a:p>
          </p:txBody>
        </p:sp>
        <p:sp>
          <p:nvSpPr>
            <p:cNvPr id="40988" name="Text Box 6"/>
            <p:cNvSpPr txBox="1"/>
            <p:nvPr/>
          </p:nvSpPr>
          <p:spPr>
            <a:xfrm>
              <a:off x="192" y="0"/>
              <a:ext cx="1968" cy="744"/>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b="1" dirty="0">
                  <a:latin typeface="Times New Roman" panose="02020603050405020304" pitchFamily="18" charset="0"/>
                  <a:ea typeface="黑体" panose="02010609060101010101" pitchFamily="49" charset="-122"/>
                </a:rPr>
                <a:t>（</a:t>
              </a:r>
              <a:r>
                <a:rPr lang="en-US" altLang="zh-CN" b="1" dirty="0">
                  <a:latin typeface="Times New Roman" panose="02020603050405020304" pitchFamily="18" charset="0"/>
                  <a:ea typeface="黑体" panose="02010609060101010101" pitchFamily="49" charset="-122"/>
                </a:rPr>
                <a:t>1</a:t>
              </a:r>
              <a:r>
                <a:rPr lang="zh-CN" altLang="en-US" b="1" dirty="0">
                  <a:latin typeface="Times New Roman" panose="02020603050405020304" pitchFamily="18" charset="0"/>
                  <a:ea typeface="黑体" panose="02010609060101010101" pitchFamily="49" charset="-122"/>
                </a:rPr>
                <a:t>）</a:t>
              </a:r>
              <a:r>
                <a:rPr lang="en-US" altLang="zh-CN" b="1" dirty="0">
                  <a:latin typeface="Times New Roman" panose="02020603050405020304" pitchFamily="18" charset="0"/>
                  <a:ea typeface="黑体" panose="02010609060101010101" pitchFamily="49" charset="-122"/>
                </a:rPr>
                <a:t>A=31    B=13</a:t>
              </a:r>
              <a:endParaRPr lang="en-US" altLang="zh-CN" b="1" dirty="0">
                <a:latin typeface="Times New Roman" panose="02020603050405020304" pitchFamily="18" charset="0"/>
                <a:ea typeface="黑体" panose="02010609060101010101" pitchFamily="49" charset="-122"/>
              </a:endParaRPr>
            </a:p>
            <a:p>
              <a:pPr marL="0" lvl="0" indent="0" eaLnBrk="1" hangingPunct="1">
                <a:lnSpc>
                  <a:spcPct val="70000"/>
                </a:lnSpc>
                <a:spcBef>
                  <a:spcPct val="50000"/>
                </a:spcBef>
                <a:buNone/>
              </a:pPr>
              <a:r>
                <a:rPr lang="en-US" altLang="zh-CN" b="1" dirty="0">
                  <a:latin typeface="Times New Roman" panose="02020603050405020304" pitchFamily="18" charset="0"/>
                  <a:ea typeface="黑体" panose="02010609060101010101" pitchFamily="49" charset="-122"/>
                </a:rPr>
                <a:t>  31+13</a:t>
              </a:r>
              <a:r>
                <a:rPr lang="zh-CN" altLang="en-US" b="1" dirty="0">
                  <a:latin typeface="Times New Roman" panose="02020603050405020304" pitchFamily="18" charset="0"/>
                  <a:ea typeface="黑体" panose="02010609060101010101" pitchFamily="49" charset="-122"/>
                </a:rPr>
                <a:t>：</a:t>
              </a:r>
              <a:endParaRPr lang="zh-CN" altLang="en-US" b="1" dirty="0">
                <a:latin typeface="Times New Roman" panose="02020603050405020304" pitchFamily="18" charset="0"/>
                <a:ea typeface="黑体" panose="02010609060101010101" pitchFamily="49" charset="-122"/>
              </a:endParaRPr>
            </a:p>
          </p:txBody>
        </p:sp>
        <p:sp>
          <p:nvSpPr>
            <p:cNvPr id="40989" name="Text Box 7"/>
            <p:cNvSpPr txBox="1"/>
            <p:nvPr/>
          </p:nvSpPr>
          <p:spPr>
            <a:xfrm>
              <a:off x="1056" y="1056"/>
              <a:ext cx="1104"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0 0101100    </a:t>
              </a:r>
              <a:endParaRPr lang="en-US" altLang="zh-CN" b="1" dirty="0">
                <a:latin typeface="Times New Roman" panose="02020603050405020304" pitchFamily="18" charset="0"/>
              </a:endParaRPr>
            </a:p>
          </p:txBody>
        </p:sp>
        <p:sp>
          <p:nvSpPr>
            <p:cNvPr id="40990" name="Line 8"/>
            <p:cNvSpPr/>
            <p:nvPr/>
          </p:nvSpPr>
          <p:spPr>
            <a:xfrm>
              <a:off x="1920" y="912"/>
              <a:ext cx="192" cy="1"/>
            </a:xfrm>
            <a:prstGeom prst="line">
              <a:avLst/>
            </a:prstGeom>
            <a:ln w="38100" cap="flat" cmpd="sng">
              <a:solidFill>
                <a:schemeClr val="tx1"/>
              </a:solidFill>
              <a:prstDash val="solid"/>
              <a:headEnd type="none" w="med" len="med"/>
              <a:tailEnd type="none" w="med" len="med"/>
            </a:ln>
          </p:spPr>
        </p:sp>
        <p:sp>
          <p:nvSpPr>
            <p:cNvPr id="40991" name="Line 9"/>
            <p:cNvSpPr/>
            <p:nvPr/>
          </p:nvSpPr>
          <p:spPr>
            <a:xfrm>
              <a:off x="2016" y="816"/>
              <a:ext cx="1" cy="177"/>
            </a:xfrm>
            <a:prstGeom prst="line">
              <a:avLst/>
            </a:prstGeom>
            <a:ln w="38100" cap="flat" cmpd="sng">
              <a:solidFill>
                <a:schemeClr val="tx1"/>
              </a:solidFill>
              <a:prstDash val="solid"/>
              <a:headEnd type="none" w="med" len="med"/>
              <a:tailEnd type="none" w="med" len="med"/>
            </a:ln>
          </p:spPr>
        </p:sp>
        <p:sp>
          <p:nvSpPr>
            <p:cNvPr id="40992" name="Line 10"/>
            <p:cNvSpPr/>
            <p:nvPr/>
          </p:nvSpPr>
          <p:spPr>
            <a:xfrm>
              <a:off x="1104" y="1056"/>
              <a:ext cx="1008" cy="1"/>
            </a:xfrm>
            <a:prstGeom prst="line">
              <a:avLst/>
            </a:prstGeom>
            <a:ln w="38100" cap="flat" cmpd="sng">
              <a:solidFill>
                <a:schemeClr val="tx1"/>
              </a:solidFill>
              <a:prstDash val="solid"/>
              <a:headEnd type="none" w="med" len="med"/>
              <a:tailEnd type="none" w="med" len="med"/>
            </a:ln>
          </p:spPr>
        </p:sp>
      </p:grpSp>
      <p:grpSp>
        <p:nvGrpSpPr>
          <p:cNvPr id="55307" name="Group 11"/>
          <p:cNvGrpSpPr/>
          <p:nvPr/>
        </p:nvGrpSpPr>
        <p:grpSpPr>
          <a:xfrm>
            <a:off x="4605338" y="319088"/>
            <a:ext cx="4608512" cy="2257425"/>
            <a:chOff x="192" y="0"/>
            <a:chExt cx="1968" cy="1421"/>
          </a:xfrm>
        </p:grpSpPr>
        <p:sp>
          <p:nvSpPr>
            <p:cNvPr id="40981" name="Text Box 12"/>
            <p:cNvSpPr txBox="1"/>
            <p:nvPr/>
          </p:nvSpPr>
          <p:spPr>
            <a:xfrm>
              <a:off x="1056" y="480"/>
              <a:ext cx="1056" cy="58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60000"/>
                </a:lnSpc>
                <a:spcBef>
                  <a:spcPct val="50000"/>
                </a:spcBef>
                <a:buNone/>
              </a:pPr>
              <a:r>
                <a:rPr lang="en-US" altLang="zh-CN" b="1" dirty="0">
                  <a:latin typeface="Times New Roman" panose="02020603050405020304" pitchFamily="18" charset="0"/>
                </a:rPr>
                <a:t>1 1100001</a:t>
              </a:r>
              <a:endParaRPr lang="en-US" altLang="zh-CN" b="1" dirty="0">
                <a:latin typeface="Times New Roman" panose="02020603050405020304" pitchFamily="18" charset="0"/>
              </a:endParaRPr>
            </a:p>
            <a:p>
              <a:pPr marL="0" lvl="0" indent="0" eaLnBrk="1" hangingPunct="1">
                <a:lnSpc>
                  <a:spcPct val="60000"/>
                </a:lnSpc>
                <a:spcBef>
                  <a:spcPct val="50000"/>
                </a:spcBef>
                <a:buNone/>
              </a:pPr>
              <a:r>
                <a:rPr lang="en-US" altLang="zh-CN" b="1" dirty="0">
                  <a:latin typeface="Times New Roman" panose="02020603050405020304" pitchFamily="18" charset="0"/>
                </a:rPr>
                <a:t>1 1110100</a:t>
              </a:r>
              <a:endParaRPr lang="en-US" altLang="zh-CN" b="1" dirty="0">
                <a:latin typeface="Times New Roman" panose="02020603050405020304" pitchFamily="18" charset="0"/>
              </a:endParaRPr>
            </a:p>
          </p:txBody>
        </p:sp>
        <p:sp>
          <p:nvSpPr>
            <p:cNvPr id="40982" name="Text Box 13"/>
            <p:cNvSpPr txBox="1"/>
            <p:nvPr/>
          </p:nvSpPr>
          <p:spPr>
            <a:xfrm>
              <a:off x="192" y="0"/>
              <a:ext cx="1968" cy="744"/>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b="1" dirty="0">
                  <a:latin typeface="Times New Roman" panose="02020603050405020304" pitchFamily="18" charset="0"/>
                  <a:ea typeface="黑体" panose="02010609060101010101" pitchFamily="49" charset="-122"/>
                </a:rPr>
                <a:t>（</a:t>
              </a:r>
              <a:r>
                <a:rPr lang="en-US" altLang="zh-CN" b="1" dirty="0">
                  <a:latin typeface="Times New Roman" panose="02020603050405020304" pitchFamily="18" charset="0"/>
                  <a:ea typeface="黑体" panose="02010609060101010101" pitchFamily="49" charset="-122"/>
                </a:rPr>
                <a:t>2</a:t>
              </a:r>
              <a:r>
                <a:rPr lang="zh-CN" altLang="en-US" b="1" dirty="0">
                  <a:latin typeface="Times New Roman" panose="02020603050405020304" pitchFamily="18" charset="0"/>
                  <a:ea typeface="黑体" panose="02010609060101010101" pitchFamily="49" charset="-122"/>
                </a:rPr>
                <a:t>）</a:t>
              </a:r>
              <a:r>
                <a:rPr lang="en-US" altLang="zh-CN" b="1" dirty="0">
                  <a:latin typeface="Times New Roman" panose="02020603050405020304" pitchFamily="18" charset="0"/>
                  <a:ea typeface="黑体" panose="02010609060101010101" pitchFamily="49" charset="-122"/>
                </a:rPr>
                <a:t>A=-31    B=-13</a:t>
              </a:r>
              <a:endParaRPr lang="en-US" altLang="zh-CN" b="1" dirty="0">
                <a:latin typeface="Times New Roman" panose="02020603050405020304" pitchFamily="18" charset="0"/>
                <a:ea typeface="黑体" panose="02010609060101010101" pitchFamily="49" charset="-122"/>
              </a:endParaRPr>
            </a:p>
            <a:p>
              <a:pPr marL="0" lvl="0" indent="0" eaLnBrk="1" hangingPunct="1">
                <a:lnSpc>
                  <a:spcPct val="70000"/>
                </a:lnSpc>
                <a:spcBef>
                  <a:spcPct val="50000"/>
                </a:spcBef>
                <a:buNone/>
              </a:pPr>
              <a:r>
                <a:rPr lang="en-US" altLang="zh-CN" b="1" dirty="0">
                  <a:latin typeface="Times New Roman" panose="02020603050405020304" pitchFamily="18" charset="0"/>
                  <a:ea typeface="黑体" panose="02010609060101010101" pitchFamily="49" charset="-122"/>
                </a:rPr>
                <a:t> -31-13</a:t>
              </a:r>
              <a:r>
                <a:rPr lang="zh-CN" altLang="en-US" b="1" dirty="0">
                  <a:latin typeface="Times New Roman" panose="02020603050405020304" pitchFamily="18" charset="0"/>
                  <a:ea typeface="黑体" panose="02010609060101010101" pitchFamily="49" charset="-122"/>
                </a:rPr>
                <a:t>：</a:t>
              </a:r>
              <a:endParaRPr lang="zh-CN" altLang="en-US" b="1" dirty="0">
                <a:latin typeface="Times New Roman" panose="02020603050405020304" pitchFamily="18" charset="0"/>
                <a:ea typeface="黑体" panose="02010609060101010101" pitchFamily="49" charset="-122"/>
              </a:endParaRPr>
            </a:p>
          </p:txBody>
        </p:sp>
        <p:sp>
          <p:nvSpPr>
            <p:cNvPr id="40983" name="Text Box 14"/>
            <p:cNvSpPr txBox="1"/>
            <p:nvPr/>
          </p:nvSpPr>
          <p:spPr>
            <a:xfrm>
              <a:off x="1056" y="1056"/>
              <a:ext cx="1104"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1 1010101   </a:t>
              </a:r>
              <a:endParaRPr lang="en-US" altLang="zh-CN" b="1" dirty="0">
                <a:latin typeface="Times New Roman" panose="02020603050405020304" pitchFamily="18" charset="0"/>
              </a:endParaRPr>
            </a:p>
          </p:txBody>
        </p:sp>
        <p:sp>
          <p:nvSpPr>
            <p:cNvPr id="40984" name="Line 15"/>
            <p:cNvSpPr/>
            <p:nvPr/>
          </p:nvSpPr>
          <p:spPr>
            <a:xfrm>
              <a:off x="1920" y="912"/>
              <a:ext cx="192" cy="1"/>
            </a:xfrm>
            <a:prstGeom prst="line">
              <a:avLst/>
            </a:prstGeom>
            <a:ln w="38100" cap="flat" cmpd="sng">
              <a:solidFill>
                <a:schemeClr val="tx1"/>
              </a:solidFill>
              <a:prstDash val="solid"/>
              <a:headEnd type="none" w="med" len="med"/>
              <a:tailEnd type="none" w="med" len="med"/>
            </a:ln>
          </p:spPr>
        </p:sp>
        <p:sp>
          <p:nvSpPr>
            <p:cNvPr id="40985" name="Line 16"/>
            <p:cNvSpPr/>
            <p:nvPr/>
          </p:nvSpPr>
          <p:spPr>
            <a:xfrm>
              <a:off x="2016" y="816"/>
              <a:ext cx="1" cy="177"/>
            </a:xfrm>
            <a:prstGeom prst="line">
              <a:avLst/>
            </a:prstGeom>
            <a:ln w="38100" cap="flat" cmpd="sng">
              <a:solidFill>
                <a:schemeClr val="tx1"/>
              </a:solidFill>
              <a:prstDash val="solid"/>
              <a:headEnd type="none" w="med" len="med"/>
              <a:tailEnd type="none" w="med" len="med"/>
            </a:ln>
          </p:spPr>
        </p:sp>
        <p:sp>
          <p:nvSpPr>
            <p:cNvPr id="40986" name="Line 17"/>
            <p:cNvSpPr/>
            <p:nvPr/>
          </p:nvSpPr>
          <p:spPr>
            <a:xfrm>
              <a:off x="1104" y="1056"/>
              <a:ext cx="1008" cy="1"/>
            </a:xfrm>
            <a:prstGeom prst="line">
              <a:avLst/>
            </a:prstGeom>
            <a:ln w="38100" cap="flat" cmpd="sng">
              <a:solidFill>
                <a:schemeClr val="tx1"/>
              </a:solidFill>
              <a:prstDash val="solid"/>
              <a:headEnd type="none" w="med" len="med"/>
              <a:tailEnd type="none" w="med" len="med"/>
            </a:ln>
          </p:spPr>
        </p:sp>
      </p:grpSp>
      <p:grpSp>
        <p:nvGrpSpPr>
          <p:cNvPr id="55323" name="Group 27"/>
          <p:cNvGrpSpPr/>
          <p:nvPr/>
        </p:nvGrpSpPr>
        <p:grpSpPr>
          <a:xfrm>
            <a:off x="-36512" y="3429000"/>
            <a:ext cx="4608512" cy="2255838"/>
            <a:chOff x="192" y="0"/>
            <a:chExt cx="1968" cy="1421"/>
          </a:xfrm>
        </p:grpSpPr>
        <p:sp>
          <p:nvSpPr>
            <p:cNvPr id="40975" name="Text Box 28"/>
            <p:cNvSpPr txBox="1"/>
            <p:nvPr/>
          </p:nvSpPr>
          <p:spPr>
            <a:xfrm>
              <a:off x="1056" y="480"/>
              <a:ext cx="1056" cy="58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60000"/>
                </a:lnSpc>
                <a:spcBef>
                  <a:spcPct val="50000"/>
                </a:spcBef>
                <a:buNone/>
              </a:pPr>
              <a:r>
                <a:rPr lang="en-US" altLang="zh-CN" b="1" dirty="0">
                  <a:latin typeface="Times New Roman" panose="02020603050405020304" pitchFamily="18" charset="0"/>
                </a:rPr>
                <a:t>0 1111111</a:t>
              </a:r>
              <a:endParaRPr lang="en-US" altLang="zh-CN" b="1" dirty="0">
                <a:latin typeface="Times New Roman" panose="02020603050405020304" pitchFamily="18" charset="0"/>
              </a:endParaRPr>
            </a:p>
            <a:p>
              <a:pPr marL="0" lvl="0" indent="0" eaLnBrk="1" hangingPunct="1">
                <a:lnSpc>
                  <a:spcPct val="60000"/>
                </a:lnSpc>
                <a:spcBef>
                  <a:spcPct val="50000"/>
                </a:spcBef>
                <a:buNone/>
              </a:pPr>
              <a:r>
                <a:rPr lang="en-US" altLang="zh-CN" b="1" dirty="0">
                  <a:latin typeface="Times New Roman" panose="02020603050405020304" pitchFamily="18" charset="0"/>
                </a:rPr>
                <a:t>0 1000001</a:t>
              </a:r>
              <a:endParaRPr lang="en-US" altLang="zh-CN" b="1" dirty="0">
                <a:latin typeface="Times New Roman" panose="02020603050405020304" pitchFamily="18" charset="0"/>
              </a:endParaRPr>
            </a:p>
          </p:txBody>
        </p:sp>
        <p:sp>
          <p:nvSpPr>
            <p:cNvPr id="40976" name="Text Box 29"/>
            <p:cNvSpPr txBox="1"/>
            <p:nvPr/>
          </p:nvSpPr>
          <p:spPr>
            <a:xfrm>
              <a:off x="192" y="0"/>
              <a:ext cx="1968" cy="74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b="1" dirty="0">
                  <a:latin typeface="Times New Roman" panose="02020603050405020304" pitchFamily="18" charset="0"/>
                  <a:ea typeface="黑体" panose="02010609060101010101" pitchFamily="49" charset="-122"/>
                </a:rPr>
                <a:t>（</a:t>
              </a:r>
              <a:r>
                <a:rPr lang="en-US" altLang="zh-CN" b="1" dirty="0">
                  <a:latin typeface="Times New Roman" panose="02020603050405020304" pitchFamily="18" charset="0"/>
                  <a:ea typeface="黑体" panose="02010609060101010101" pitchFamily="49" charset="-122"/>
                </a:rPr>
                <a:t>3</a:t>
              </a:r>
              <a:r>
                <a:rPr lang="zh-CN" altLang="en-US" b="1" dirty="0">
                  <a:latin typeface="Times New Roman" panose="02020603050405020304" pitchFamily="18" charset="0"/>
                  <a:ea typeface="黑体" panose="02010609060101010101" pitchFamily="49" charset="-122"/>
                </a:rPr>
                <a:t>）</a:t>
              </a:r>
              <a:r>
                <a:rPr lang="en-US" altLang="zh-CN" b="1" dirty="0">
                  <a:latin typeface="Times New Roman" panose="02020603050405020304" pitchFamily="18" charset="0"/>
                  <a:ea typeface="黑体" panose="02010609060101010101" pitchFamily="49" charset="-122"/>
                </a:rPr>
                <a:t>A=63    B=66</a:t>
              </a:r>
              <a:endParaRPr lang="en-US" altLang="zh-CN" b="1" dirty="0">
                <a:latin typeface="Times New Roman" panose="02020603050405020304" pitchFamily="18" charset="0"/>
                <a:ea typeface="黑体" panose="02010609060101010101" pitchFamily="49" charset="-122"/>
              </a:endParaRPr>
            </a:p>
            <a:p>
              <a:pPr marL="0" lvl="0" indent="0" eaLnBrk="1" hangingPunct="1">
                <a:lnSpc>
                  <a:spcPct val="70000"/>
                </a:lnSpc>
                <a:spcBef>
                  <a:spcPct val="50000"/>
                </a:spcBef>
                <a:buNone/>
              </a:pPr>
              <a:r>
                <a:rPr lang="en-US" altLang="zh-CN" b="1" dirty="0">
                  <a:latin typeface="Times New Roman" panose="02020603050405020304" pitchFamily="18" charset="0"/>
                  <a:ea typeface="黑体" panose="02010609060101010101" pitchFamily="49" charset="-122"/>
                </a:rPr>
                <a:t>  63+66</a:t>
              </a:r>
              <a:r>
                <a:rPr lang="zh-CN" altLang="en-US" b="1" dirty="0">
                  <a:latin typeface="Times New Roman" panose="02020603050405020304" pitchFamily="18" charset="0"/>
                  <a:ea typeface="黑体" panose="02010609060101010101" pitchFamily="49" charset="-122"/>
                </a:rPr>
                <a:t>：</a:t>
              </a:r>
              <a:endParaRPr lang="zh-CN" altLang="en-US" b="1" dirty="0">
                <a:latin typeface="Times New Roman" panose="02020603050405020304" pitchFamily="18" charset="0"/>
                <a:ea typeface="黑体" panose="02010609060101010101" pitchFamily="49" charset="-122"/>
              </a:endParaRPr>
            </a:p>
          </p:txBody>
        </p:sp>
        <p:sp>
          <p:nvSpPr>
            <p:cNvPr id="40977" name="Text Box 30"/>
            <p:cNvSpPr txBox="1"/>
            <p:nvPr/>
          </p:nvSpPr>
          <p:spPr>
            <a:xfrm>
              <a:off x="1056" y="1056"/>
              <a:ext cx="1104"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1 0000001    </a:t>
              </a:r>
              <a:endParaRPr lang="en-US" altLang="zh-CN" b="1" dirty="0">
                <a:latin typeface="Times New Roman" panose="02020603050405020304" pitchFamily="18" charset="0"/>
              </a:endParaRPr>
            </a:p>
          </p:txBody>
        </p:sp>
        <p:sp>
          <p:nvSpPr>
            <p:cNvPr id="40978" name="Line 31"/>
            <p:cNvSpPr/>
            <p:nvPr/>
          </p:nvSpPr>
          <p:spPr>
            <a:xfrm>
              <a:off x="1920" y="912"/>
              <a:ext cx="192" cy="1"/>
            </a:xfrm>
            <a:prstGeom prst="line">
              <a:avLst/>
            </a:prstGeom>
            <a:ln w="38100" cap="flat" cmpd="sng">
              <a:solidFill>
                <a:schemeClr val="tx1"/>
              </a:solidFill>
              <a:prstDash val="solid"/>
              <a:headEnd type="none" w="med" len="med"/>
              <a:tailEnd type="none" w="med" len="med"/>
            </a:ln>
          </p:spPr>
        </p:sp>
        <p:sp>
          <p:nvSpPr>
            <p:cNvPr id="40979" name="Line 32"/>
            <p:cNvSpPr/>
            <p:nvPr/>
          </p:nvSpPr>
          <p:spPr>
            <a:xfrm>
              <a:off x="2016" y="816"/>
              <a:ext cx="1" cy="177"/>
            </a:xfrm>
            <a:prstGeom prst="line">
              <a:avLst/>
            </a:prstGeom>
            <a:ln w="38100" cap="flat" cmpd="sng">
              <a:solidFill>
                <a:schemeClr val="tx1"/>
              </a:solidFill>
              <a:prstDash val="solid"/>
              <a:headEnd type="none" w="med" len="med"/>
              <a:tailEnd type="none" w="med" len="med"/>
            </a:ln>
          </p:spPr>
        </p:sp>
        <p:sp>
          <p:nvSpPr>
            <p:cNvPr id="40980" name="Line 33"/>
            <p:cNvSpPr/>
            <p:nvPr/>
          </p:nvSpPr>
          <p:spPr>
            <a:xfrm>
              <a:off x="1104" y="1056"/>
              <a:ext cx="1008" cy="1"/>
            </a:xfrm>
            <a:prstGeom prst="line">
              <a:avLst/>
            </a:prstGeom>
            <a:ln w="38100" cap="flat" cmpd="sng">
              <a:solidFill>
                <a:schemeClr val="tx1"/>
              </a:solidFill>
              <a:prstDash val="solid"/>
              <a:headEnd type="none" w="med" len="med"/>
              <a:tailEnd type="none" w="med" len="med"/>
            </a:ln>
          </p:spPr>
        </p:sp>
      </p:grpSp>
      <p:grpSp>
        <p:nvGrpSpPr>
          <p:cNvPr id="55330" name="Group 34"/>
          <p:cNvGrpSpPr/>
          <p:nvPr/>
        </p:nvGrpSpPr>
        <p:grpSpPr>
          <a:xfrm>
            <a:off x="4572000" y="3429000"/>
            <a:ext cx="4608513" cy="2255838"/>
            <a:chOff x="192" y="0"/>
            <a:chExt cx="1968" cy="1421"/>
          </a:xfrm>
        </p:grpSpPr>
        <p:sp>
          <p:nvSpPr>
            <p:cNvPr id="40969" name="Text Box 35"/>
            <p:cNvSpPr txBox="1"/>
            <p:nvPr/>
          </p:nvSpPr>
          <p:spPr>
            <a:xfrm>
              <a:off x="1056" y="480"/>
              <a:ext cx="1056" cy="58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60000"/>
                </a:lnSpc>
                <a:spcBef>
                  <a:spcPct val="50000"/>
                </a:spcBef>
                <a:buNone/>
              </a:pPr>
              <a:r>
                <a:rPr lang="en-US" altLang="zh-CN" b="1" dirty="0">
                  <a:latin typeface="Times New Roman" panose="02020603050405020304" pitchFamily="18" charset="0"/>
                </a:rPr>
                <a:t>1 1000001</a:t>
              </a:r>
              <a:endParaRPr lang="en-US" altLang="zh-CN" b="1" dirty="0">
                <a:latin typeface="Times New Roman" panose="02020603050405020304" pitchFamily="18" charset="0"/>
              </a:endParaRPr>
            </a:p>
            <a:p>
              <a:pPr marL="0" lvl="0" indent="0" eaLnBrk="1" hangingPunct="1">
                <a:lnSpc>
                  <a:spcPct val="60000"/>
                </a:lnSpc>
                <a:spcBef>
                  <a:spcPct val="50000"/>
                </a:spcBef>
                <a:buNone/>
              </a:pPr>
              <a:r>
                <a:rPr lang="en-US" altLang="zh-CN" b="1" dirty="0">
                  <a:latin typeface="Times New Roman" panose="02020603050405020304" pitchFamily="18" charset="0"/>
                </a:rPr>
                <a:t>1 0111110</a:t>
              </a:r>
              <a:endParaRPr lang="en-US" altLang="zh-CN" b="1" dirty="0">
                <a:latin typeface="Times New Roman" panose="02020603050405020304" pitchFamily="18" charset="0"/>
              </a:endParaRPr>
            </a:p>
          </p:txBody>
        </p:sp>
        <p:sp>
          <p:nvSpPr>
            <p:cNvPr id="40970" name="Text Box 36"/>
            <p:cNvSpPr txBox="1"/>
            <p:nvPr/>
          </p:nvSpPr>
          <p:spPr>
            <a:xfrm>
              <a:off x="192" y="0"/>
              <a:ext cx="1968" cy="744"/>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b="1" dirty="0">
                  <a:latin typeface="Times New Roman" panose="02020603050405020304" pitchFamily="18" charset="0"/>
                  <a:ea typeface="黑体" panose="02010609060101010101" pitchFamily="49" charset="-122"/>
                </a:rPr>
                <a:t>（</a:t>
              </a:r>
              <a:r>
                <a:rPr lang="en-US" altLang="zh-CN" b="1" dirty="0">
                  <a:latin typeface="Times New Roman" panose="02020603050405020304" pitchFamily="18" charset="0"/>
                  <a:ea typeface="黑体" panose="02010609060101010101" pitchFamily="49" charset="-122"/>
                </a:rPr>
                <a:t>4</a:t>
              </a:r>
              <a:r>
                <a:rPr lang="zh-CN" altLang="en-US" b="1" dirty="0">
                  <a:latin typeface="Times New Roman" panose="02020603050405020304" pitchFamily="18" charset="0"/>
                  <a:ea typeface="黑体" panose="02010609060101010101" pitchFamily="49" charset="-122"/>
                </a:rPr>
                <a:t>）</a:t>
              </a:r>
              <a:r>
                <a:rPr lang="en-US" altLang="zh-CN" b="1" dirty="0">
                  <a:latin typeface="Times New Roman" panose="02020603050405020304" pitchFamily="18" charset="0"/>
                  <a:ea typeface="黑体" panose="02010609060101010101" pitchFamily="49" charset="-122"/>
                </a:rPr>
                <a:t>A= - 63    B= - 66</a:t>
              </a:r>
              <a:endParaRPr lang="en-US" altLang="zh-CN" b="1" dirty="0">
                <a:latin typeface="Times New Roman" panose="02020603050405020304" pitchFamily="18" charset="0"/>
                <a:ea typeface="黑体" panose="02010609060101010101" pitchFamily="49" charset="-122"/>
              </a:endParaRPr>
            </a:p>
            <a:p>
              <a:pPr marL="0" lvl="0" indent="0" eaLnBrk="1" hangingPunct="1">
                <a:lnSpc>
                  <a:spcPct val="70000"/>
                </a:lnSpc>
                <a:spcBef>
                  <a:spcPct val="50000"/>
                </a:spcBef>
                <a:buNone/>
              </a:pPr>
              <a:r>
                <a:rPr lang="en-US" altLang="zh-CN" b="1" dirty="0">
                  <a:latin typeface="Times New Roman" panose="02020603050405020304" pitchFamily="18" charset="0"/>
                  <a:ea typeface="黑体" panose="02010609060101010101" pitchFamily="49" charset="-122"/>
                </a:rPr>
                <a:t> -63-66</a:t>
              </a:r>
              <a:r>
                <a:rPr lang="zh-CN" altLang="en-US" b="1" dirty="0">
                  <a:latin typeface="Times New Roman" panose="02020603050405020304" pitchFamily="18" charset="0"/>
                  <a:ea typeface="黑体" panose="02010609060101010101" pitchFamily="49" charset="-122"/>
                </a:rPr>
                <a:t>：</a:t>
              </a:r>
              <a:endParaRPr lang="zh-CN" altLang="en-US" b="1" dirty="0">
                <a:latin typeface="Times New Roman" panose="02020603050405020304" pitchFamily="18" charset="0"/>
                <a:ea typeface="黑体" panose="02010609060101010101" pitchFamily="49" charset="-122"/>
              </a:endParaRPr>
            </a:p>
          </p:txBody>
        </p:sp>
        <p:sp>
          <p:nvSpPr>
            <p:cNvPr id="40971" name="Text Box 37"/>
            <p:cNvSpPr txBox="1"/>
            <p:nvPr/>
          </p:nvSpPr>
          <p:spPr>
            <a:xfrm>
              <a:off x="1056" y="1056"/>
              <a:ext cx="1104"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Times New Roman" panose="02020603050405020304" pitchFamily="18" charset="0"/>
                </a:rPr>
                <a:t>0 1111111    </a:t>
              </a:r>
              <a:endParaRPr lang="en-US" altLang="zh-CN" b="1" dirty="0">
                <a:latin typeface="Times New Roman" panose="02020603050405020304" pitchFamily="18" charset="0"/>
              </a:endParaRPr>
            </a:p>
          </p:txBody>
        </p:sp>
        <p:sp>
          <p:nvSpPr>
            <p:cNvPr id="40972" name="Line 38"/>
            <p:cNvSpPr/>
            <p:nvPr/>
          </p:nvSpPr>
          <p:spPr>
            <a:xfrm>
              <a:off x="1920" y="912"/>
              <a:ext cx="192" cy="1"/>
            </a:xfrm>
            <a:prstGeom prst="line">
              <a:avLst/>
            </a:prstGeom>
            <a:ln w="38100" cap="flat" cmpd="sng">
              <a:solidFill>
                <a:schemeClr val="tx1"/>
              </a:solidFill>
              <a:prstDash val="solid"/>
              <a:headEnd type="none" w="med" len="med"/>
              <a:tailEnd type="none" w="med" len="med"/>
            </a:ln>
          </p:spPr>
        </p:sp>
        <p:sp>
          <p:nvSpPr>
            <p:cNvPr id="40973" name="Line 39"/>
            <p:cNvSpPr/>
            <p:nvPr/>
          </p:nvSpPr>
          <p:spPr>
            <a:xfrm>
              <a:off x="2016" y="816"/>
              <a:ext cx="1" cy="177"/>
            </a:xfrm>
            <a:prstGeom prst="line">
              <a:avLst/>
            </a:prstGeom>
            <a:ln w="38100" cap="flat" cmpd="sng">
              <a:solidFill>
                <a:schemeClr val="tx1"/>
              </a:solidFill>
              <a:prstDash val="solid"/>
              <a:headEnd type="none" w="med" len="med"/>
              <a:tailEnd type="none" w="med" len="med"/>
            </a:ln>
          </p:spPr>
        </p:sp>
        <p:sp>
          <p:nvSpPr>
            <p:cNvPr id="40974" name="Line 40"/>
            <p:cNvSpPr/>
            <p:nvPr/>
          </p:nvSpPr>
          <p:spPr>
            <a:xfrm>
              <a:off x="1104" y="1056"/>
              <a:ext cx="1008" cy="1"/>
            </a:xfrm>
            <a:prstGeom prst="line">
              <a:avLst/>
            </a:prstGeom>
            <a:ln w="38100" cap="flat" cmpd="sng">
              <a:solidFill>
                <a:schemeClr val="tx1"/>
              </a:solidFill>
              <a:prstDash val="solid"/>
              <a:headEnd type="none" w="med" len="med"/>
              <a:tailEnd type="none" w="med" len="med"/>
            </a:ln>
          </p:spPr>
        </p:sp>
      </p:grpSp>
      <p:sp>
        <p:nvSpPr>
          <p:cNvPr id="55337" name="AutoShape 41"/>
          <p:cNvSpPr/>
          <p:nvPr/>
        </p:nvSpPr>
        <p:spPr>
          <a:xfrm>
            <a:off x="468313" y="5949950"/>
            <a:ext cx="1439862" cy="719138"/>
          </a:xfrm>
          <a:prstGeom prst="wedgeEllipseCallout">
            <a:avLst>
              <a:gd name="adj1" fmla="val 58046"/>
              <a:gd name="adj2" fmla="val -101435"/>
            </a:avLst>
          </a:prstGeom>
          <a:solidFill>
            <a:srgbClr val="FFFF00"/>
          </a:solidFill>
          <a:ln w="285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zh-CN" altLang="en-US" b="1" dirty="0">
                <a:solidFill>
                  <a:srgbClr val="FC0A04"/>
                </a:solidFill>
                <a:latin typeface="Times New Roman" panose="02020603050405020304" pitchFamily="18" charset="0"/>
              </a:rPr>
              <a:t>正溢</a:t>
            </a:r>
            <a:endParaRPr lang="zh-CN" altLang="en-US" b="1" dirty="0">
              <a:solidFill>
                <a:srgbClr val="FC0A04"/>
              </a:solidFill>
              <a:latin typeface="Times New Roman" panose="02020603050405020304" pitchFamily="18" charset="0"/>
            </a:endParaRPr>
          </a:p>
        </p:txBody>
      </p:sp>
      <p:sp>
        <p:nvSpPr>
          <p:cNvPr id="55338" name="AutoShape 42"/>
          <p:cNvSpPr/>
          <p:nvPr/>
        </p:nvSpPr>
        <p:spPr>
          <a:xfrm>
            <a:off x="5219700" y="5949950"/>
            <a:ext cx="1439863" cy="719138"/>
          </a:xfrm>
          <a:prstGeom prst="wedgeEllipseCallout">
            <a:avLst>
              <a:gd name="adj1" fmla="val 58046"/>
              <a:gd name="adj2" fmla="val -101435"/>
            </a:avLst>
          </a:prstGeom>
          <a:solidFill>
            <a:srgbClr val="FFFF00"/>
          </a:solidFill>
          <a:ln w="285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zh-CN" altLang="en-US" b="1" dirty="0">
                <a:solidFill>
                  <a:srgbClr val="FC0A04"/>
                </a:solidFill>
                <a:latin typeface="Times New Roman" panose="02020603050405020304" pitchFamily="18" charset="0"/>
              </a:rPr>
              <a:t>负溢</a:t>
            </a:r>
            <a:endParaRPr lang="zh-CN" altLang="en-US" b="1" dirty="0">
              <a:solidFill>
                <a:srgbClr val="FC0A04"/>
              </a:solidFill>
              <a:latin typeface="Times New Roman" panose="02020603050405020304" pitchFamily="18" charset="0"/>
            </a:endParaRPr>
          </a:p>
        </p:txBody>
      </p:sp>
      <p:sp>
        <p:nvSpPr>
          <p:cNvPr id="2" name="AutoShape 41"/>
          <p:cNvSpPr/>
          <p:nvPr/>
        </p:nvSpPr>
        <p:spPr>
          <a:xfrm>
            <a:off x="1267460" y="2708910"/>
            <a:ext cx="719455" cy="496570"/>
          </a:xfrm>
          <a:prstGeom prst="wedgeEllipseCallout">
            <a:avLst>
              <a:gd name="adj1" fmla="val 83627"/>
              <a:gd name="adj2" fmla="val -105370"/>
            </a:avLst>
          </a:prstGeom>
          <a:solidFill>
            <a:schemeClr val="bg2">
              <a:lumMod val="20000"/>
              <a:lumOff val="80000"/>
            </a:schemeClr>
          </a:solidFill>
          <a:ln w="285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rgbClr val="FC0A04"/>
                </a:solidFill>
                <a:latin typeface="Times New Roman" panose="02020603050405020304" pitchFamily="18" charset="0"/>
              </a:rPr>
              <a:t>S</a:t>
            </a:r>
            <a:r>
              <a:rPr lang="en-US" altLang="zh-CN" sz="2400" b="1" baseline="-25000" dirty="0">
                <a:solidFill>
                  <a:srgbClr val="FC0A04"/>
                </a:solidFill>
                <a:uFillTx/>
                <a:latin typeface="Times New Roman" panose="02020603050405020304" pitchFamily="18" charset="0"/>
              </a:rPr>
              <a:t>n</a:t>
            </a:r>
            <a:endParaRPr lang="en-US" altLang="zh-CN" sz="2400" b="1" baseline="-25000" dirty="0">
              <a:solidFill>
                <a:srgbClr val="FC0A04"/>
              </a:solidFill>
              <a:uFillTx/>
              <a:latin typeface="Times New Roman" panose="02020603050405020304" pitchFamily="18" charset="0"/>
            </a:endParaRPr>
          </a:p>
        </p:txBody>
      </p:sp>
      <p:sp>
        <p:nvSpPr>
          <p:cNvPr id="4" name="AutoShape 41"/>
          <p:cNvSpPr/>
          <p:nvPr/>
        </p:nvSpPr>
        <p:spPr>
          <a:xfrm>
            <a:off x="899160" y="1464310"/>
            <a:ext cx="788035" cy="538480"/>
          </a:xfrm>
          <a:prstGeom prst="wedgeEllipseCallout">
            <a:avLst>
              <a:gd name="adj1" fmla="val 108098"/>
              <a:gd name="adj2" fmla="val -90566"/>
            </a:avLst>
          </a:prstGeom>
          <a:solidFill>
            <a:schemeClr val="bg2">
              <a:lumMod val="20000"/>
              <a:lumOff val="80000"/>
            </a:schemeClr>
          </a:solidFill>
          <a:ln w="285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rgbClr val="FC0A04"/>
                </a:solidFill>
                <a:latin typeface="Times New Roman" panose="02020603050405020304" pitchFamily="18" charset="0"/>
              </a:rPr>
              <a:t>A</a:t>
            </a:r>
            <a:r>
              <a:rPr lang="en-US" altLang="zh-CN" sz="2400" b="1" baseline="-25000" dirty="0">
                <a:solidFill>
                  <a:srgbClr val="FC0A04"/>
                </a:solidFill>
                <a:uFillTx/>
                <a:latin typeface="Times New Roman" panose="02020603050405020304" pitchFamily="18" charset="0"/>
              </a:rPr>
              <a:t>n</a:t>
            </a:r>
            <a:endParaRPr lang="en-US" altLang="zh-CN" sz="2400" b="1" baseline="-25000" dirty="0">
              <a:solidFill>
                <a:srgbClr val="FC0A04"/>
              </a:solidFill>
              <a:uFillTx/>
              <a:latin typeface="Times New Roman" panose="02020603050405020304" pitchFamily="18" charset="0"/>
            </a:endParaRPr>
          </a:p>
        </p:txBody>
      </p:sp>
      <p:sp>
        <p:nvSpPr>
          <p:cNvPr id="6" name="AutoShape 41"/>
          <p:cNvSpPr/>
          <p:nvPr/>
        </p:nvSpPr>
        <p:spPr>
          <a:xfrm>
            <a:off x="828675" y="2036445"/>
            <a:ext cx="719455" cy="496570"/>
          </a:xfrm>
          <a:prstGeom prst="wedgeEllipseCallout">
            <a:avLst>
              <a:gd name="adj1" fmla="val 130582"/>
              <a:gd name="adj2" fmla="val -93350"/>
            </a:avLst>
          </a:prstGeom>
          <a:solidFill>
            <a:schemeClr val="bg2">
              <a:lumMod val="20000"/>
              <a:lumOff val="80000"/>
            </a:schemeClr>
          </a:solidFill>
          <a:ln w="285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rgbClr val="FC0A04"/>
                </a:solidFill>
                <a:latin typeface="Times New Roman" panose="02020603050405020304" pitchFamily="18" charset="0"/>
              </a:rPr>
              <a:t>B</a:t>
            </a:r>
            <a:r>
              <a:rPr lang="en-US" altLang="zh-CN" sz="2400" b="1" baseline="-25000" dirty="0">
                <a:solidFill>
                  <a:srgbClr val="FC0A04"/>
                </a:solidFill>
                <a:uFillTx/>
                <a:latin typeface="Times New Roman" panose="02020603050405020304" pitchFamily="18" charset="0"/>
              </a:rPr>
              <a:t>n</a:t>
            </a:r>
            <a:endParaRPr lang="en-US" altLang="zh-CN" sz="2400" b="1" baseline="-25000" dirty="0">
              <a:solidFill>
                <a:srgbClr val="FC0A04"/>
              </a:solidFill>
              <a:uFillTx/>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5300"/>
                                        </p:tgtEl>
                                        <p:attrNameLst>
                                          <p:attrName>style.visibility</p:attrName>
                                        </p:attrNameLst>
                                      </p:cBhvr>
                                      <p:to>
                                        <p:strVal val="visible"/>
                                      </p:to>
                                    </p:set>
                                    <p:animEffect transition="in" filter="wipe(left)">
                                      <p:cBhvr>
                                        <p:cTn id="7" dur="500"/>
                                        <p:tgtEl>
                                          <p:spTgt spid="553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5307"/>
                                        </p:tgtEl>
                                        <p:attrNameLst>
                                          <p:attrName>style.visibility</p:attrName>
                                        </p:attrNameLst>
                                      </p:cBhvr>
                                      <p:to>
                                        <p:strVal val="visible"/>
                                      </p:to>
                                    </p:set>
                                    <p:animEffect transition="in" filter="wipe(left)">
                                      <p:cBhvr>
                                        <p:cTn id="12" dur="500"/>
                                        <p:tgtEl>
                                          <p:spTgt spid="5530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5323"/>
                                        </p:tgtEl>
                                        <p:attrNameLst>
                                          <p:attrName>style.visibility</p:attrName>
                                        </p:attrNameLst>
                                      </p:cBhvr>
                                      <p:to>
                                        <p:strVal val="visible"/>
                                      </p:to>
                                    </p:set>
                                    <p:animEffect transition="in" filter="wipe(left)">
                                      <p:cBhvr>
                                        <p:cTn id="17" dur="500"/>
                                        <p:tgtEl>
                                          <p:spTgt spid="55323"/>
                                        </p:tgtEl>
                                      </p:cBhvr>
                                    </p:animEffect>
                                  </p:childTnLst>
                                </p:cTn>
                              </p:par>
                            </p:childTnLst>
                          </p:cTn>
                        </p:par>
                      </p:childTnLst>
                    </p:cTn>
                  </p:par>
                  <p:par>
                    <p:cTn id="18" fill="hold">
                      <p:stCondLst>
                        <p:cond delay="indefinite"/>
                      </p:stCondLst>
                      <p:childTnLst>
                        <p:par>
                          <p:cTn id="19" fill="hold">
                            <p:stCondLst>
                              <p:cond delay="0"/>
                            </p:stCondLst>
                            <p:childTnLst>
                              <p:par>
                                <p:cTn id="20" presetID="11" presetClass="entr" presetSubtype="0" fill="hold" grpId="0" nodeType="clickEffect">
                                  <p:stCondLst>
                                    <p:cond delay="0"/>
                                  </p:stCondLst>
                                  <p:childTnLst>
                                    <p:set>
                                      <p:cBhvr>
                                        <p:cTn id="21" dur="1000">
                                          <p:stCondLst>
                                            <p:cond delay="0"/>
                                          </p:stCondLst>
                                        </p:cTn>
                                        <p:tgtEl>
                                          <p:spTgt spid="5533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5330"/>
                                        </p:tgtEl>
                                        <p:attrNameLst>
                                          <p:attrName>style.visibility</p:attrName>
                                        </p:attrNameLst>
                                      </p:cBhvr>
                                      <p:to>
                                        <p:strVal val="visible"/>
                                      </p:to>
                                    </p:set>
                                    <p:animEffect transition="in" filter="wipe(left)">
                                      <p:cBhvr>
                                        <p:cTn id="26" dur="500"/>
                                        <p:tgtEl>
                                          <p:spTgt spid="55330"/>
                                        </p:tgtEl>
                                      </p:cBhvr>
                                    </p:animEffect>
                                  </p:childTnLst>
                                </p:cTn>
                              </p:par>
                            </p:childTnLst>
                          </p:cTn>
                        </p:par>
                      </p:childTnLst>
                    </p:cTn>
                  </p:par>
                  <p:par>
                    <p:cTn id="27" fill="hold">
                      <p:stCondLst>
                        <p:cond delay="indefinite"/>
                      </p:stCondLst>
                      <p:childTnLst>
                        <p:par>
                          <p:cTn id="28" fill="hold">
                            <p:stCondLst>
                              <p:cond delay="0"/>
                            </p:stCondLst>
                            <p:childTnLst>
                              <p:par>
                                <p:cTn id="29" presetID="11" presetClass="entr" presetSubtype="0" fill="hold" grpId="0" nodeType="clickEffect">
                                  <p:stCondLst>
                                    <p:cond delay="0"/>
                                  </p:stCondLst>
                                  <p:childTnLst>
                                    <p:set>
                                      <p:cBhvr>
                                        <p:cTn id="30" dur="1000">
                                          <p:stCondLst>
                                            <p:cond delay="0"/>
                                          </p:stCondLst>
                                        </p:cTn>
                                        <p:tgtEl>
                                          <p:spTgt spid="553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1" presetClass="entr" presetSubtype="0" fill="hold" grpId="0" nodeType="clickEffect">
                                  <p:stCondLst>
                                    <p:cond delay="0"/>
                                  </p:stCondLst>
                                  <p:childTnLst>
                                    <p:set>
                                      <p:cBhvr>
                                        <p:cTn id="34" dur="1000">
                                          <p:stCondLst>
                                            <p:cond delay="0"/>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1" presetClass="entr" presetSubtype="0" fill="hold" grpId="0" nodeType="clickEffect">
                                  <p:stCondLst>
                                    <p:cond delay="0"/>
                                  </p:stCondLst>
                                  <p:childTnLst>
                                    <p:set>
                                      <p:cBhvr>
                                        <p:cTn id="38" dur="1000">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1" presetClass="entr" presetSubtype="0" fill="hold" grpId="0" nodeType="clickEffect">
                                  <p:stCondLst>
                                    <p:cond delay="0"/>
                                  </p:stCondLst>
                                  <p:childTnLst>
                                    <p:set>
                                      <p:cBhvr>
                                        <p:cTn id="42" dur="1000">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37" grpId="0" animBg="1"/>
      <p:bldP spid="55338" grpId="0" animBg="1"/>
      <p:bldP spid="2" grpId="0" bldLvl="0" animBg="1"/>
      <p:bldP spid="4" grpId="0" bldLvl="0" animBg="1"/>
      <p:bldP spid="6"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4" name="Text Box 4"/>
          <p:cNvSpPr txBox="1"/>
          <p:nvPr/>
        </p:nvSpPr>
        <p:spPr>
          <a:xfrm>
            <a:off x="647700" y="2186940"/>
            <a:ext cx="4697095" cy="521970"/>
          </a:xfrm>
          <a:prstGeom prst="rect">
            <a:avLst/>
          </a:prstGeom>
          <a:noFill/>
          <a:ln w="2857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solidFill>
                  <a:srgbClr val="CB0101"/>
                </a:solidFill>
                <a:ea typeface="黑体" panose="02010609060101010101" pitchFamily="49" charset="-122"/>
              </a:rPr>
              <a:t>① </a:t>
            </a:r>
            <a:r>
              <a:rPr lang="zh-CN" altLang="en-US" sz="2800" b="1" dirty="0">
                <a:solidFill>
                  <a:srgbClr val="CB0101"/>
                </a:solidFill>
                <a:ea typeface="黑体" panose="02010609060101010101" pitchFamily="49" charset="-122"/>
              </a:rPr>
              <a:t>采用一个符号位判断</a:t>
            </a:r>
            <a:endParaRPr lang="zh-CN" altLang="en-US" sz="2800" b="1" dirty="0">
              <a:solidFill>
                <a:srgbClr val="CB0101"/>
              </a:solidFill>
              <a:ea typeface="黑体" panose="02010609060101010101" pitchFamily="49" charset="-122"/>
            </a:endParaRPr>
          </a:p>
        </p:txBody>
      </p:sp>
      <p:sp>
        <p:nvSpPr>
          <p:cNvPr id="41991" name="Rectangle 9"/>
          <p:cNvSpPr/>
          <p:nvPr/>
        </p:nvSpPr>
        <p:spPr>
          <a:xfrm>
            <a:off x="144145" y="2094865"/>
            <a:ext cx="9144000" cy="0"/>
          </a:xfrm>
          <a:prstGeom prst="rect">
            <a:avLst/>
          </a:prstGeom>
          <a:noFill/>
          <a:ln w="2857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endParaRPr lang="zh-CN" altLang="en-US" sz="2000" b="1" dirty="0">
              <a:ea typeface="黑体" panose="02010609060101010101" pitchFamily="49" charset="-122"/>
            </a:endParaRPr>
          </a:p>
        </p:txBody>
      </p:sp>
      <p:sp>
        <p:nvSpPr>
          <p:cNvPr id="56344" name="Text Box 24"/>
          <p:cNvSpPr txBox="1"/>
          <p:nvPr/>
        </p:nvSpPr>
        <p:spPr>
          <a:xfrm>
            <a:off x="612775" y="3579495"/>
            <a:ext cx="5252720" cy="521970"/>
          </a:xfrm>
          <a:prstGeom prst="rect">
            <a:avLst/>
          </a:prstGeom>
          <a:noFill/>
          <a:ln w="2857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solidFill>
                  <a:srgbClr val="CB0101"/>
                </a:solidFill>
                <a:latin typeface="黑体" panose="02010609060101010101" pitchFamily="49" charset="-122"/>
                <a:ea typeface="黑体" panose="02010609060101010101" pitchFamily="49" charset="-122"/>
              </a:rPr>
              <a:t>② </a:t>
            </a:r>
            <a:r>
              <a:rPr lang="zh-CN" altLang="en-US" sz="2800" b="1" dirty="0">
                <a:solidFill>
                  <a:srgbClr val="CB0101"/>
                </a:solidFill>
                <a:latin typeface="黑体" panose="02010609060101010101" pitchFamily="49" charset="-122"/>
                <a:ea typeface="黑体" panose="02010609060101010101" pitchFamily="49" charset="-122"/>
              </a:rPr>
              <a:t>采用最高有效位的进位判断</a:t>
            </a:r>
            <a:endParaRPr lang="zh-CN" altLang="en-US" sz="2800" b="1" dirty="0">
              <a:solidFill>
                <a:srgbClr val="CB0101"/>
              </a:solidFill>
              <a:latin typeface="黑体" panose="02010609060101010101" pitchFamily="49" charset="-122"/>
              <a:ea typeface="黑体" panose="02010609060101010101" pitchFamily="49" charset="-122"/>
            </a:endParaRPr>
          </a:p>
        </p:txBody>
      </p:sp>
      <p:sp>
        <p:nvSpPr>
          <p:cNvPr id="42017" name="Rectangle 45"/>
          <p:cNvSpPr/>
          <p:nvPr/>
        </p:nvSpPr>
        <p:spPr>
          <a:xfrm>
            <a:off x="144145" y="2094865"/>
            <a:ext cx="9144000" cy="0"/>
          </a:xfrm>
          <a:prstGeom prst="rect">
            <a:avLst/>
          </a:prstGeom>
          <a:noFill/>
          <a:ln w="2857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endParaRPr lang="zh-CN" altLang="en-US" sz="2000" b="1" dirty="0">
              <a:ea typeface="黑体" panose="02010609060101010101" pitchFamily="49" charset="-122"/>
            </a:endParaRPr>
          </a:p>
        </p:txBody>
      </p:sp>
      <p:grpSp>
        <p:nvGrpSpPr>
          <p:cNvPr id="15" name="组合 14"/>
          <p:cNvGrpSpPr/>
          <p:nvPr/>
        </p:nvGrpSpPr>
        <p:grpSpPr>
          <a:xfrm>
            <a:off x="1979930" y="2852420"/>
            <a:ext cx="4757420" cy="582930"/>
            <a:chOff x="2664" y="1708"/>
            <a:chExt cx="7492" cy="918"/>
          </a:xfrm>
        </p:grpSpPr>
        <p:sp>
          <p:nvSpPr>
            <p:cNvPr id="10" name="Text Box 5"/>
            <p:cNvSpPr txBox="1"/>
            <p:nvPr/>
          </p:nvSpPr>
          <p:spPr>
            <a:xfrm>
              <a:off x="2664" y="1708"/>
              <a:ext cx="7492" cy="919"/>
            </a:xfrm>
            <a:prstGeom prst="rect">
              <a:avLst/>
            </a:prstGeom>
            <a:noFill/>
            <a:ln w="2857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b="1" dirty="0">
                  <a:latin typeface="宋体" panose="02010600030101010101" pitchFamily="2" charset="-122"/>
                </a:rPr>
                <a:t>溢出</a:t>
              </a:r>
              <a:r>
                <a:rPr lang="en-US" altLang="zh-CN" b="1" dirty="0">
                  <a:latin typeface="宋体" panose="02010600030101010101" pitchFamily="2" charset="-122"/>
                </a:rPr>
                <a:t>= A</a:t>
              </a:r>
              <a:r>
                <a:rPr lang="en-US" altLang="zh-CN" b="1" baseline="-25000" dirty="0">
                  <a:solidFill>
                    <a:schemeClr val="tx1"/>
                  </a:solidFill>
                  <a:uFillTx/>
                  <a:latin typeface="宋体" panose="02010600030101010101" pitchFamily="2" charset="-122"/>
                </a:rPr>
                <a:t>n</a:t>
              </a:r>
              <a:r>
                <a:rPr lang="en-US" altLang="zh-CN" b="1" dirty="0">
                  <a:latin typeface="宋体" panose="02010600030101010101" pitchFamily="2" charset="-122"/>
                </a:rPr>
                <a:t>B</a:t>
              </a:r>
              <a:r>
                <a:rPr lang="en-US" altLang="zh-CN" b="1" baseline="-25000" dirty="0">
                  <a:solidFill>
                    <a:schemeClr val="tx1"/>
                  </a:solidFill>
                  <a:uFillTx/>
                  <a:latin typeface="宋体" panose="02010600030101010101" pitchFamily="2" charset="-122"/>
                </a:rPr>
                <a:t>n</a:t>
              </a:r>
              <a:r>
                <a:rPr lang="en-US" altLang="zh-CN" b="1" dirty="0">
                  <a:latin typeface="宋体" panose="02010600030101010101" pitchFamily="2" charset="-122"/>
                </a:rPr>
                <a:t>S</a:t>
              </a:r>
              <a:r>
                <a:rPr lang="en-US" altLang="zh-CN" b="1" baseline="-25000" dirty="0">
                  <a:solidFill>
                    <a:schemeClr val="tx1"/>
                  </a:solidFill>
                  <a:uFillTx/>
                  <a:latin typeface="宋体" panose="02010600030101010101" pitchFamily="2" charset="-122"/>
                </a:rPr>
                <a:t>n</a:t>
              </a:r>
              <a:r>
                <a:rPr lang="en-US" altLang="zh-CN" b="1" dirty="0">
                  <a:latin typeface="宋体" panose="02010600030101010101" pitchFamily="2" charset="-122"/>
                </a:rPr>
                <a:t> + </a:t>
              </a:r>
              <a:r>
                <a:rPr lang="en-US" altLang="zh-CN" b="1" dirty="0">
                  <a:latin typeface="宋体" panose="02010600030101010101" pitchFamily="2" charset="-122"/>
                  <a:sym typeface="+mn-ea"/>
                </a:rPr>
                <a:t>A</a:t>
              </a:r>
              <a:r>
                <a:rPr lang="en-US" altLang="zh-CN" b="1" baseline="-25000" dirty="0">
                  <a:uFillTx/>
                  <a:latin typeface="宋体" panose="02010600030101010101" pitchFamily="2" charset="-122"/>
                  <a:sym typeface="+mn-ea"/>
                </a:rPr>
                <a:t>n</a:t>
              </a:r>
              <a:r>
                <a:rPr lang="en-US" altLang="zh-CN" b="1" dirty="0">
                  <a:latin typeface="宋体" panose="02010600030101010101" pitchFamily="2" charset="-122"/>
                  <a:sym typeface="+mn-ea"/>
                </a:rPr>
                <a:t>B</a:t>
              </a:r>
              <a:r>
                <a:rPr lang="en-US" altLang="zh-CN" b="1" baseline="-25000" dirty="0">
                  <a:uFillTx/>
                  <a:latin typeface="宋体" panose="02010600030101010101" pitchFamily="2" charset="-122"/>
                  <a:sym typeface="+mn-ea"/>
                </a:rPr>
                <a:t>n</a:t>
              </a:r>
              <a:r>
                <a:rPr lang="en-US" altLang="zh-CN" b="1" dirty="0">
                  <a:latin typeface="宋体" panose="02010600030101010101" pitchFamily="2" charset="-122"/>
                  <a:sym typeface="+mn-ea"/>
                </a:rPr>
                <a:t>S</a:t>
              </a:r>
              <a:r>
                <a:rPr lang="en-US" altLang="zh-CN" b="1" baseline="-25000" dirty="0">
                  <a:uFillTx/>
                  <a:latin typeface="宋体" panose="02010600030101010101" pitchFamily="2" charset="-122"/>
                  <a:sym typeface="+mn-ea"/>
                </a:rPr>
                <a:t>n</a:t>
              </a:r>
              <a:endParaRPr lang="en-US" altLang="zh-CN" b="1" dirty="0">
                <a:latin typeface="宋体" panose="02010600030101010101" pitchFamily="2" charset="-122"/>
              </a:endParaRPr>
            </a:p>
          </p:txBody>
        </p:sp>
        <p:cxnSp>
          <p:nvCxnSpPr>
            <p:cNvPr id="11" name="直接连接符 41"/>
            <p:cNvCxnSpPr/>
            <p:nvPr/>
          </p:nvCxnSpPr>
          <p:spPr>
            <a:xfrm>
              <a:off x="8321" y="1853"/>
              <a:ext cx="489" cy="0"/>
            </a:xfrm>
            <a:prstGeom prst="line">
              <a:avLst/>
            </a:prstGeom>
            <a:ln w="28575" cap="flat" cmpd="sng">
              <a:solidFill>
                <a:schemeClr val="tx1"/>
              </a:solidFill>
              <a:prstDash val="solid"/>
              <a:headEnd type="none" w="med" len="med"/>
              <a:tailEnd type="none" w="med" len="med"/>
            </a:ln>
          </p:spPr>
        </p:cxnSp>
        <p:cxnSp>
          <p:nvCxnSpPr>
            <p:cNvPr id="12" name="直接连接符 41"/>
            <p:cNvCxnSpPr/>
            <p:nvPr/>
          </p:nvCxnSpPr>
          <p:spPr>
            <a:xfrm>
              <a:off x="5271" y="1853"/>
              <a:ext cx="489" cy="0"/>
            </a:xfrm>
            <a:prstGeom prst="line">
              <a:avLst/>
            </a:prstGeom>
            <a:ln w="28575" cap="flat" cmpd="sng">
              <a:solidFill>
                <a:schemeClr val="tx1"/>
              </a:solidFill>
              <a:prstDash val="solid"/>
              <a:headEnd type="none" w="med" len="med"/>
              <a:tailEnd type="none" w="med" len="med"/>
            </a:ln>
          </p:spPr>
        </p:cxnSp>
        <p:cxnSp>
          <p:nvCxnSpPr>
            <p:cNvPr id="13" name="直接连接符 41"/>
            <p:cNvCxnSpPr/>
            <p:nvPr/>
          </p:nvCxnSpPr>
          <p:spPr>
            <a:xfrm>
              <a:off x="4705" y="1853"/>
              <a:ext cx="489" cy="0"/>
            </a:xfrm>
            <a:prstGeom prst="line">
              <a:avLst/>
            </a:prstGeom>
            <a:ln w="28575" cap="flat" cmpd="sng">
              <a:solidFill>
                <a:schemeClr val="tx1"/>
              </a:solidFill>
              <a:prstDash val="solid"/>
              <a:headEnd type="none" w="med" len="med"/>
              <a:tailEnd type="none" w="med" len="med"/>
            </a:ln>
          </p:spPr>
        </p:cxnSp>
      </p:grpSp>
      <p:grpSp>
        <p:nvGrpSpPr>
          <p:cNvPr id="19" name="组合 18"/>
          <p:cNvGrpSpPr/>
          <p:nvPr/>
        </p:nvGrpSpPr>
        <p:grpSpPr>
          <a:xfrm>
            <a:off x="2051685" y="4293235"/>
            <a:ext cx="4757420" cy="582930"/>
            <a:chOff x="3004" y="4007"/>
            <a:chExt cx="7492" cy="918"/>
          </a:xfrm>
        </p:grpSpPr>
        <p:sp>
          <p:nvSpPr>
            <p:cNvPr id="16" name="Text Box 5"/>
            <p:cNvSpPr txBox="1"/>
            <p:nvPr/>
          </p:nvSpPr>
          <p:spPr>
            <a:xfrm>
              <a:off x="3004" y="4007"/>
              <a:ext cx="7492" cy="919"/>
            </a:xfrm>
            <a:prstGeom prst="rect">
              <a:avLst/>
            </a:prstGeom>
            <a:noFill/>
            <a:ln w="2857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b="1" dirty="0">
                  <a:latin typeface="宋体" panose="02010600030101010101" pitchFamily="2" charset="-122"/>
                </a:rPr>
                <a:t>溢出</a:t>
              </a:r>
              <a:r>
                <a:rPr lang="en-US" altLang="zh-CN" b="1" dirty="0">
                  <a:latin typeface="宋体" panose="02010600030101010101" pitchFamily="2" charset="-122"/>
                </a:rPr>
                <a:t>= C</a:t>
              </a:r>
              <a:r>
                <a:rPr lang="en-US" altLang="zh-CN" b="1" baseline="-25000" dirty="0">
                  <a:solidFill>
                    <a:schemeClr val="tx1"/>
                  </a:solidFill>
                  <a:uFillTx/>
                  <a:latin typeface="宋体" panose="02010600030101010101" pitchFamily="2" charset="-122"/>
                </a:rPr>
                <a:t>n</a:t>
              </a:r>
              <a:r>
                <a:rPr lang="en-US" altLang="zh-CN" b="1" dirty="0">
                  <a:latin typeface="宋体" panose="02010600030101010101" pitchFamily="2" charset="-122"/>
                </a:rPr>
                <a:t>C</a:t>
              </a:r>
              <a:r>
                <a:rPr lang="en-US" altLang="zh-CN" b="1" baseline="-25000" dirty="0">
                  <a:solidFill>
                    <a:schemeClr val="tx1"/>
                  </a:solidFill>
                  <a:uFillTx/>
                  <a:latin typeface="宋体" panose="02010600030101010101" pitchFamily="2" charset="-122"/>
                </a:rPr>
                <a:t>n-1 </a:t>
              </a:r>
              <a:r>
                <a:rPr lang="en-US" altLang="zh-CN" b="1" dirty="0">
                  <a:latin typeface="宋体" panose="02010600030101010101" pitchFamily="2" charset="-122"/>
                </a:rPr>
                <a:t>+ C</a:t>
              </a:r>
              <a:r>
                <a:rPr lang="en-US" altLang="zh-CN" b="1" baseline="-25000" dirty="0">
                  <a:uFillTx/>
                  <a:latin typeface="宋体" panose="02010600030101010101" pitchFamily="2" charset="-122"/>
                  <a:sym typeface="+mn-ea"/>
                </a:rPr>
                <a:t>n</a:t>
              </a:r>
              <a:r>
                <a:rPr lang="en-US" altLang="zh-CN" b="1" dirty="0">
                  <a:latin typeface="宋体" panose="02010600030101010101" pitchFamily="2" charset="-122"/>
                  <a:sym typeface="+mn-ea"/>
                </a:rPr>
                <a:t>C</a:t>
              </a:r>
              <a:r>
                <a:rPr lang="en-US" altLang="zh-CN" b="1" baseline="-25000" dirty="0">
                  <a:uFillTx/>
                  <a:latin typeface="宋体" panose="02010600030101010101" pitchFamily="2" charset="-122"/>
                  <a:sym typeface="+mn-ea"/>
                </a:rPr>
                <a:t>n-1</a:t>
              </a:r>
              <a:endParaRPr lang="en-US" altLang="zh-CN" b="1" dirty="0">
                <a:latin typeface="宋体" panose="02010600030101010101" pitchFamily="2" charset="-122"/>
              </a:endParaRPr>
            </a:p>
          </p:txBody>
        </p:sp>
        <p:cxnSp>
          <p:nvCxnSpPr>
            <p:cNvPr id="17" name="直接连接符 41"/>
            <p:cNvCxnSpPr/>
            <p:nvPr/>
          </p:nvCxnSpPr>
          <p:spPr>
            <a:xfrm>
              <a:off x="7993" y="4152"/>
              <a:ext cx="365" cy="0"/>
            </a:xfrm>
            <a:prstGeom prst="line">
              <a:avLst/>
            </a:prstGeom>
            <a:ln w="28575" cap="flat" cmpd="sng">
              <a:solidFill>
                <a:schemeClr val="tx1"/>
              </a:solidFill>
              <a:prstDash val="solid"/>
              <a:headEnd type="none" w="med" len="med"/>
              <a:tailEnd type="none" w="med" len="med"/>
            </a:ln>
          </p:spPr>
        </p:cxnSp>
        <p:cxnSp>
          <p:nvCxnSpPr>
            <p:cNvPr id="18" name="直接连接符 41"/>
            <p:cNvCxnSpPr/>
            <p:nvPr/>
          </p:nvCxnSpPr>
          <p:spPr>
            <a:xfrm>
              <a:off x="5045" y="4152"/>
              <a:ext cx="365" cy="0"/>
            </a:xfrm>
            <a:prstGeom prst="line">
              <a:avLst/>
            </a:prstGeom>
            <a:ln w="28575" cap="flat" cmpd="sng">
              <a:solidFill>
                <a:schemeClr val="tx1"/>
              </a:solidFill>
              <a:prstDash val="solid"/>
              <a:headEnd type="none" w="med" len="med"/>
              <a:tailEnd type="none" w="med" len="med"/>
            </a:ln>
          </p:spPr>
        </p:cxnSp>
      </p:grpSp>
      <p:sp>
        <p:nvSpPr>
          <p:cNvPr id="2" name="文本框 1"/>
          <p:cNvSpPr txBox="1"/>
          <p:nvPr/>
        </p:nvSpPr>
        <p:spPr>
          <a:xfrm>
            <a:off x="270510" y="548640"/>
            <a:ext cx="8416290" cy="1383665"/>
          </a:xfrm>
          <a:prstGeom prst="rect">
            <a:avLst/>
          </a:prstGeom>
          <a:noFill/>
        </p:spPr>
        <p:txBody>
          <a:bodyPr wrap="square" rtlCol="0">
            <a:spAutoFit/>
          </a:bodyPr>
          <a:p>
            <a:pPr>
              <a:lnSpc>
                <a:spcPct val="150000"/>
              </a:lnSpc>
            </a:pPr>
            <a:r>
              <a:rPr lang="en-US" altLang="zh-CN" sz="2800">
                <a:latin typeface="宋体" panose="02010600030101010101" pitchFamily="2" charset="-122"/>
                <a:ea typeface="宋体" panose="02010600030101010101" pitchFamily="2" charset="-122"/>
                <a:cs typeface="宋体" panose="02010600030101010101" pitchFamily="2" charset="-122"/>
              </a:rPr>
              <a:t>   </a:t>
            </a:r>
            <a:r>
              <a:rPr lang="zh-CN" altLang="en-US" sz="2800">
                <a:latin typeface="宋体" panose="02010600030101010101" pitchFamily="2" charset="-122"/>
                <a:ea typeface="宋体" panose="02010600030101010101" pitchFamily="2" charset="-122"/>
                <a:cs typeface="宋体" panose="02010600030101010101" pitchFamily="2" charset="-122"/>
              </a:rPr>
              <a:t>根据前面</a:t>
            </a:r>
            <a:r>
              <a:rPr lang="en-US" altLang="zh-CN" sz="2800">
                <a:latin typeface="宋体" panose="02010600030101010101" pitchFamily="2" charset="-122"/>
                <a:ea typeface="宋体" panose="02010600030101010101" pitchFamily="2" charset="-122"/>
                <a:cs typeface="宋体" panose="02010600030101010101" pitchFamily="2" charset="-122"/>
              </a:rPr>
              <a:t>4</a:t>
            </a:r>
            <a:r>
              <a:rPr lang="zh-CN" altLang="en-US" sz="2800">
                <a:latin typeface="宋体" panose="02010600030101010101" pitchFamily="2" charset="-122"/>
                <a:ea typeface="宋体" panose="02010600030101010101" pitchFamily="2" charset="-122"/>
                <a:cs typeface="宋体" panose="02010600030101010101" pitchFamily="2" charset="-122"/>
              </a:rPr>
              <a:t>个式子的计算，可以得到下面两个溢出判断的逻辑表达式</a:t>
            </a:r>
            <a:r>
              <a:rPr lang="en-US" altLang="zh-CN" sz="2800">
                <a:latin typeface="宋体" panose="02010600030101010101" pitchFamily="2" charset="-122"/>
                <a:ea typeface="宋体" panose="02010600030101010101" pitchFamily="2" charset="-122"/>
                <a:cs typeface="宋体" panose="02010600030101010101" pitchFamily="2" charset="-122"/>
              </a:rPr>
              <a:t>:</a:t>
            </a:r>
            <a:endParaRPr lang="en-US" altLang="zh-CN" sz="28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324"/>
                                        </p:tgtEl>
                                        <p:attrNameLst>
                                          <p:attrName>style.visibility</p:attrName>
                                        </p:attrNameLst>
                                      </p:cBhvr>
                                      <p:to>
                                        <p:strVal val="visible"/>
                                      </p:to>
                                    </p:set>
                                    <p:animEffect transition="in" filter="blinds(horizontal)">
                                      <p:cBhvr>
                                        <p:cTn id="7" dur="500"/>
                                        <p:tgtEl>
                                          <p:spTgt spid="563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6344"/>
                                        </p:tgtEl>
                                        <p:attrNameLst>
                                          <p:attrName>style.visibility</p:attrName>
                                        </p:attrNameLst>
                                      </p:cBhvr>
                                      <p:to>
                                        <p:strVal val="visible"/>
                                      </p:to>
                                    </p:set>
                                    <p:animEffect transition="in" filter="blinds(horizontal)">
                                      <p:cBhvr>
                                        <p:cTn id="12" dur="500"/>
                                        <p:tgtEl>
                                          <p:spTgt spid="56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p:bldP spid="5634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120650" y="4293235"/>
            <a:ext cx="8710930" cy="829945"/>
          </a:xfrm>
          <a:prstGeom prst="rect">
            <a:avLst/>
          </a:prstGeom>
          <a:noFill/>
          <a:ln w="9525">
            <a:noFill/>
          </a:ln>
        </p:spPr>
        <p:txBody>
          <a:bodyPr wrap="square">
            <a:spAutoFit/>
          </a:bodyPr>
          <a:p>
            <a:pPr indent="266700" algn="just">
              <a:lnSpc>
                <a:spcPct val="120000"/>
              </a:lnSpc>
              <a:spcBef>
                <a:spcPts val="0"/>
              </a:spcBef>
              <a:spcAft>
                <a:spcPts val="0"/>
              </a:spcAft>
            </a:pPr>
            <a:r>
              <a:rPr lang="zh-CN">
                <a:latin typeface="Times New Roman" panose="02020603050405020304" pitchFamily="18" charset="0"/>
                <a:ea typeface="宋体" panose="02010600030101010101" pitchFamily="2" charset="-122"/>
              </a:rPr>
              <a:t>定义双符号位含义：</a:t>
            </a:r>
            <a:r>
              <a:rPr lang="en-US">
                <a:solidFill>
                  <a:srgbClr val="C00000"/>
                </a:solidFill>
                <a:latin typeface="Times New Roman" panose="02020603050405020304" pitchFamily="18" charset="0"/>
                <a:ea typeface="宋体" panose="02010600030101010101" pitchFamily="2" charset="-122"/>
              </a:rPr>
              <a:t>00</a:t>
            </a:r>
            <a:r>
              <a:rPr lang="zh-CN">
                <a:latin typeface="Times New Roman" panose="02020603050405020304" pitchFamily="18" charset="0"/>
                <a:ea typeface="宋体" panose="02010600030101010101" pitchFamily="2" charset="-122"/>
              </a:rPr>
              <a:t>，结果为正，</a:t>
            </a:r>
            <a:r>
              <a:rPr lang="zh-CN">
                <a:solidFill>
                  <a:srgbClr val="C00000"/>
                </a:solidFill>
                <a:latin typeface="Times New Roman" panose="02020603050405020304" pitchFamily="18" charset="0"/>
                <a:ea typeface="宋体" panose="02010600030101010101" pitchFamily="2" charset="-122"/>
              </a:rPr>
              <a:t>无溢出</a:t>
            </a:r>
            <a:r>
              <a:rPr lang="zh-CN">
                <a:latin typeface="Times New Roman" panose="02020603050405020304" pitchFamily="18" charset="0"/>
                <a:ea typeface="宋体" panose="02010600030101010101" pitchFamily="2" charset="-122"/>
              </a:rPr>
              <a:t>；</a:t>
            </a:r>
            <a:r>
              <a:rPr lang="en-US">
                <a:latin typeface="Times New Roman" panose="02020603050405020304" pitchFamily="18" charset="0"/>
                <a:ea typeface="宋体" panose="02010600030101010101" pitchFamily="2" charset="-122"/>
              </a:rPr>
              <a:t>   </a:t>
            </a:r>
            <a:r>
              <a:rPr lang="en-US">
                <a:solidFill>
                  <a:srgbClr val="3333FF"/>
                </a:solidFill>
                <a:latin typeface="Times New Roman" panose="02020603050405020304" pitchFamily="18" charset="0"/>
                <a:ea typeface="宋体" panose="02010600030101010101" pitchFamily="2" charset="-122"/>
              </a:rPr>
              <a:t> 01</a:t>
            </a:r>
            <a:r>
              <a:rPr lang="zh-CN">
                <a:latin typeface="Times New Roman" panose="02020603050405020304" pitchFamily="18" charset="0"/>
                <a:ea typeface="宋体" panose="02010600030101010101" pitchFamily="2" charset="-122"/>
              </a:rPr>
              <a:t>，结果</a:t>
            </a:r>
            <a:r>
              <a:rPr lang="zh-CN">
                <a:solidFill>
                  <a:srgbClr val="3333FF"/>
                </a:solidFill>
                <a:latin typeface="Times New Roman" panose="02020603050405020304" pitchFamily="18" charset="0"/>
                <a:ea typeface="宋体" panose="02010600030101010101" pitchFamily="2" charset="-122"/>
              </a:rPr>
              <a:t>正溢出</a:t>
            </a:r>
            <a:r>
              <a:rPr lang="zh-CN">
                <a:latin typeface="Times New Roman" panose="02020603050405020304" pitchFamily="18" charset="0"/>
                <a:ea typeface="宋体" panose="02010600030101010101" pitchFamily="2" charset="-122"/>
              </a:rPr>
              <a:t>；</a:t>
            </a:r>
            <a:endParaRPr lang="zh-CN">
              <a:latin typeface="Times New Roman" panose="02020603050405020304" pitchFamily="18" charset="0"/>
              <a:ea typeface="宋体" panose="02010600030101010101" pitchFamily="2" charset="-122"/>
            </a:endParaRPr>
          </a:p>
          <a:p>
            <a:pPr indent="266700" algn="just">
              <a:lnSpc>
                <a:spcPct val="120000"/>
              </a:lnSpc>
              <a:spcBef>
                <a:spcPts val="0"/>
              </a:spcBef>
              <a:spcAft>
                <a:spcPts val="0"/>
              </a:spcAft>
            </a:pPr>
            <a:r>
              <a:rPr lang="zh-CN">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                                   </a:t>
            </a:r>
            <a:r>
              <a:rPr lang="en-US">
                <a:solidFill>
                  <a:srgbClr val="3333FF"/>
                </a:solidFill>
                <a:latin typeface="Times New Roman" panose="02020603050405020304" pitchFamily="18" charset="0"/>
                <a:ea typeface="宋体" panose="02010600030101010101" pitchFamily="2" charset="-122"/>
              </a:rPr>
              <a:t>10</a:t>
            </a:r>
            <a:r>
              <a:rPr lang="zh-CN">
                <a:latin typeface="Times New Roman" panose="02020603050405020304" pitchFamily="18" charset="0"/>
                <a:ea typeface="宋体" panose="02010600030101010101" pitchFamily="2" charset="-122"/>
              </a:rPr>
              <a:t>，结果</a:t>
            </a:r>
            <a:r>
              <a:rPr lang="zh-CN">
                <a:solidFill>
                  <a:srgbClr val="3333FF"/>
                </a:solidFill>
                <a:latin typeface="Times New Roman" panose="02020603050405020304" pitchFamily="18" charset="0"/>
                <a:ea typeface="宋体" panose="02010600030101010101" pitchFamily="2" charset="-122"/>
              </a:rPr>
              <a:t>负溢出</a:t>
            </a:r>
            <a:r>
              <a:rPr lang="zh-CN">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                 </a:t>
            </a:r>
            <a:r>
              <a:rPr lang="en-US">
                <a:solidFill>
                  <a:srgbClr val="C00000"/>
                </a:solidFill>
                <a:latin typeface="Times New Roman" panose="02020603050405020304" pitchFamily="18" charset="0"/>
                <a:ea typeface="宋体" panose="02010600030101010101" pitchFamily="2" charset="-122"/>
              </a:rPr>
              <a:t>11</a:t>
            </a:r>
            <a:r>
              <a:rPr lang="zh-CN">
                <a:latin typeface="Times New Roman" panose="02020603050405020304" pitchFamily="18" charset="0"/>
                <a:ea typeface="宋体" panose="02010600030101010101" pitchFamily="2" charset="-122"/>
              </a:rPr>
              <a:t>，结果为负，</a:t>
            </a:r>
            <a:r>
              <a:rPr lang="zh-CN">
                <a:solidFill>
                  <a:srgbClr val="C00000"/>
                </a:solidFill>
                <a:latin typeface="Times New Roman" panose="02020603050405020304" pitchFamily="18" charset="0"/>
                <a:ea typeface="宋体" panose="02010600030101010101" pitchFamily="2" charset="-122"/>
              </a:rPr>
              <a:t>无溢出</a:t>
            </a:r>
            <a:r>
              <a:rPr lang="zh-CN">
                <a:latin typeface="Times New Roman" panose="02020603050405020304" pitchFamily="18" charset="0"/>
                <a:ea typeface="宋体" panose="02010600030101010101" pitchFamily="2" charset="-122"/>
              </a:rPr>
              <a:t>。</a:t>
            </a:r>
            <a:endParaRPr lang="zh-CN" altLang="en-US"/>
          </a:p>
        </p:txBody>
      </p:sp>
      <p:sp>
        <p:nvSpPr>
          <p:cNvPr id="56362" name="Text Box 42"/>
          <p:cNvSpPr txBox="1"/>
          <p:nvPr/>
        </p:nvSpPr>
        <p:spPr>
          <a:xfrm>
            <a:off x="395288" y="188278"/>
            <a:ext cx="5327650" cy="521970"/>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solidFill>
                  <a:srgbClr val="CB0101"/>
                </a:solidFill>
                <a:latin typeface="黑体" panose="02010609060101010101" pitchFamily="49" charset="-122"/>
                <a:ea typeface="黑体" panose="02010609060101010101" pitchFamily="49" charset="-122"/>
              </a:rPr>
              <a:t>③ </a:t>
            </a:r>
            <a:r>
              <a:rPr lang="zh-CN" altLang="en-US" sz="2800" b="1" dirty="0">
                <a:solidFill>
                  <a:srgbClr val="CB0101"/>
                </a:solidFill>
                <a:latin typeface="黑体" panose="02010609060101010101" pitchFamily="49" charset="-122"/>
                <a:ea typeface="黑体" panose="02010609060101010101" pitchFamily="49" charset="-122"/>
              </a:rPr>
              <a:t>采用变形补码判断</a:t>
            </a:r>
            <a:r>
              <a:rPr lang="en-US" altLang="zh-CN" sz="2800" b="1" dirty="0">
                <a:solidFill>
                  <a:srgbClr val="CB0101"/>
                </a:solidFill>
                <a:latin typeface="黑体" panose="02010609060101010101" pitchFamily="49" charset="-122"/>
                <a:ea typeface="黑体" panose="02010609060101010101" pitchFamily="49" charset="-122"/>
              </a:rPr>
              <a:t>(</a:t>
            </a:r>
            <a:r>
              <a:rPr lang="zh-CN" altLang="en-US" sz="2800" b="1" dirty="0">
                <a:solidFill>
                  <a:srgbClr val="CB0101"/>
                </a:solidFill>
                <a:latin typeface="黑体" panose="02010609060101010101" pitchFamily="49" charset="-122"/>
                <a:ea typeface="黑体" panose="02010609060101010101" pitchFamily="49" charset="-122"/>
              </a:rPr>
              <a:t>双符号位</a:t>
            </a:r>
            <a:r>
              <a:rPr lang="en-US" altLang="zh-CN" sz="2800" b="1" dirty="0">
                <a:solidFill>
                  <a:srgbClr val="CB0101"/>
                </a:solidFill>
                <a:latin typeface="黑体" panose="02010609060101010101" pitchFamily="49" charset="-122"/>
                <a:ea typeface="黑体" panose="02010609060101010101" pitchFamily="49" charset="-122"/>
              </a:rPr>
              <a:t>)</a:t>
            </a:r>
            <a:endParaRPr lang="en-US" altLang="zh-CN" sz="2800" b="1" dirty="0">
              <a:solidFill>
                <a:srgbClr val="CB0101"/>
              </a:solidFill>
              <a:latin typeface="黑体" panose="02010609060101010101" pitchFamily="49" charset="-122"/>
              <a:ea typeface="黑体" panose="02010609060101010101" pitchFamily="49" charset="-122"/>
            </a:endParaRPr>
          </a:p>
        </p:txBody>
      </p:sp>
      <p:sp>
        <p:nvSpPr>
          <p:cNvPr id="12" name="文本框 11"/>
          <p:cNvSpPr txBox="1"/>
          <p:nvPr/>
        </p:nvSpPr>
        <p:spPr>
          <a:xfrm>
            <a:off x="198755" y="764540"/>
            <a:ext cx="8747125" cy="977265"/>
          </a:xfrm>
          <a:prstGeom prst="rect">
            <a:avLst/>
          </a:prstGeom>
          <a:noFill/>
        </p:spPr>
        <p:txBody>
          <a:bodyPr wrap="square" rtlCol="0">
            <a:spAutoFit/>
          </a:bodyPr>
          <a:p>
            <a:pPr indent="266700" algn="l">
              <a:lnSpc>
                <a:spcPct val="120000"/>
              </a:lnSpc>
              <a:spcBef>
                <a:spcPts val="50"/>
              </a:spcBef>
              <a:spcAft>
                <a:spcPts val="0"/>
              </a:spcAft>
            </a:pPr>
            <a:r>
              <a:rPr lang="zh-CN" sz="2400">
                <a:latin typeface="Times New Roman" panose="02020603050405020304" pitchFamily="18" charset="0"/>
                <a:ea typeface="宋体" panose="02010600030101010101" pitchFamily="2" charset="-122"/>
                <a:sym typeface="+mn-ea"/>
              </a:rPr>
              <a:t>一个符号位只能表示正、负两种情况。产生溢出时，会使符号位含义产生混乱，为此可将符号位扩充为两位，称为</a:t>
            </a:r>
            <a:r>
              <a:rPr lang="zh-CN" sz="2400">
                <a:solidFill>
                  <a:srgbClr val="C00000"/>
                </a:solidFill>
                <a:latin typeface="Times New Roman" panose="02020603050405020304" pitchFamily="18" charset="0"/>
                <a:ea typeface="宋体" panose="02010600030101010101" pitchFamily="2" charset="-122"/>
                <a:sym typeface="+mn-ea"/>
              </a:rPr>
              <a:t>变形补码</a:t>
            </a:r>
            <a:r>
              <a:rPr lang="zh-CN" sz="2400">
                <a:latin typeface="Times New Roman" panose="02020603050405020304" pitchFamily="18" charset="0"/>
                <a:ea typeface="宋体" panose="02010600030101010101" pitchFamily="2" charset="-122"/>
                <a:sym typeface="+mn-ea"/>
              </a:rPr>
              <a:t>。</a:t>
            </a:r>
            <a:endParaRPr lang="zh-CN" altLang="en-US" sz="2400">
              <a:latin typeface="Times New Roman" panose="02020603050405020304" pitchFamily="18" charset="0"/>
              <a:ea typeface="宋体" panose="02010600030101010101" pitchFamily="2" charset="-122"/>
              <a:sym typeface="+mn-ea"/>
            </a:endParaRPr>
          </a:p>
        </p:txBody>
      </p:sp>
      <p:sp>
        <p:nvSpPr>
          <p:cNvPr id="13" name="文本框 12"/>
          <p:cNvSpPr txBox="1"/>
          <p:nvPr/>
        </p:nvSpPr>
        <p:spPr>
          <a:xfrm>
            <a:off x="251460" y="1700530"/>
            <a:ext cx="8449310" cy="977265"/>
          </a:xfrm>
          <a:prstGeom prst="rect">
            <a:avLst/>
          </a:prstGeom>
          <a:noFill/>
        </p:spPr>
        <p:txBody>
          <a:bodyPr wrap="square" rtlCol="0" anchor="t">
            <a:spAutoFit/>
          </a:bodyPr>
          <a:p>
            <a:pPr>
              <a:lnSpc>
                <a:spcPct val="120000"/>
              </a:lnSpc>
              <a:spcBef>
                <a:spcPts val="50"/>
              </a:spcBef>
              <a:spcAft>
                <a:spcPts val="0"/>
              </a:spcAft>
            </a:pPr>
            <a:r>
              <a:rPr lang="en-US" altLang="zh-CN" sz="2400">
                <a:latin typeface="Times New Roman" panose="02020603050405020304" pitchFamily="18" charset="0"/>
                <a:ea typeface="宋体" panose="02010600030101010101" pitchFamily="2" charset="-122"/>
                <a:sym typeface="+mn-ea"/>
              </a:rPr>
              <a:t>       </a:t>
            </a:r>
            <a:r>
              <a:rPr lang="zh-CN" sz="2400">
                <a:latin typeface="Times New Roman" panose="02020603050405020304" pitchFamily="18" charset="0"/>
                <a:ea typeface="宋体" panose="02010600030101010101" pitchFamily="2" charset="-122"/>
                <a:sym typeface="+mn-ea"/>
              </a:rPr>
              <a:t>采用变形补码表示运算结果，就可根据两个符号位是否一致来判断是否发生溢出。例如：</a:t>
            </a:r>
            <a:endParaRPr lang="zh-CN" altLang="en-US" sz="2400"/>
          </a:p>
        </p:txBody>
      </p:sp>
      <p:sp>
        <p:nvSpPr>
          <p:cNvPr id="14" name="文本框 13"/>
          <p:cNvSpPr txBox="1"/>
          <p:nvPr/>
        </p:nvSpPr>
        <p:spPr>
          <a:xfrm>
            <a:off x="1570355" y="2717165"/>
            <a:ext cx="1596390" cy="398780"/>
          </a:xfrm>
          <a:prstGeom prst="rect">
            <a:avLst/>
          </a:prstGeom>
          <a:noFill/>
        </p:spPr>
        <p:txBody>
          <a:bodyPr wrap="square" rtlCol="0">
            <a:spAutoFit/>
          </a:bodyPr>
          <a:p>
            <a:r>
              <a:rPr lang="en-US" altLang="zh-CN"/>
              <a:t>00</a:t>
            </a:r>
            <a:r>
              <a:rPr lang="zh-CN" altLang="en-US"/>
              <a:t>，</a:t>
            </a:r>
            <a:r>
              <a:rPr lang="en-US" altLang="zh-CN"/>
              <a:t>011111</a:t>
            </a:r>
            <a:endParaRPr lang="en-US" altLang="zh-CN"/>
          </a:p>
        </p:txBody>
      </p:sp>
      <p:sp>
        <p:nvSpPr>
          <p:cNvPr id="15" name="文本框 14"/>
          <p:cNvSpPr txBox="1"/>
          <p:nvPr/>
        </p:nvSpPr>
        <p:spPr>
          <a:xfrm>
            <a:off x="1574800" y="3068955"/>
            <a:ext cx="1596390" cy="398780"/>
          </a:xfrm>
          <a:prstGeom prst="rect">
            <a:avLst/>
          </a:prstGeom>
          <a:noFill/>
        </p:spPr>
        <p:txBody>
          <a:bodyPr wrap="square" rtlCol="0">
            <a:spAutoFit/>
          </a:bodyPr>
          <a:p>
            <a:r>
              <a:rPr lang="en-US" altLang="zh-CN"/>
              <a:t>00</a:t>
            </a:r>
            <a:r>
              <a:rPr lang="zh-CN" altLang="en-US"/>
              <a:t>，</a:t>
            </a:r>
            <a:r>
              <a:rPr lang="en-US" altLang="zh-CN"/>
              <a:t>1000</a:t>
            </a:r>
            <a:r>
              <a:rPr lang="en-US" altLang="zh-CN"/>
              <a:t>10</a:t>
            </a:r>
            <a:endParaRPr lang="en-US" altLang="zh-CN"/>
          </a:p>
        </p:txBody>
      </p:sp>
      <p:cxnSp>
        <p:nvCxnSpPr>
          <p:cNvPr id="16" name="直接连接符 15"/>
          <p:cNvCxnSpPr/>
          <p:nvPr/>
        </p:nvCxnSpPr>
        <p:spPr>
          <a:xfrm>
            <a:off x="1136650" y="3533140"/>
            <a:ext cx="2030095" cy="0"/>
          </a:xfrm>
          <a:prstGeom prst="line">
            <a:avLst/>
          </a:prstGeom>
          <a:solidFill>
            <a:srgbClr val="FFFF00"/>
          </a:solidFill>
          <a:ln w="28575" cap="flat" cmpd="sng" algn="ctr">
            <a:solidFill>
              <a:srgbClr val="000000"/>
            </a:solidFill>
            <a:prstDash val="solid"/>
            <a:round/>
            <a:headEnd type="none" w="med" len="med"/>
            <a:tailEnd type="none" w="med" len="med"/>
          </a:ln>
        </p:spPr>
      </p:cxnSp>
      <p:sp>
        <p:nvSpPr>
          <p:cNvPr id="17" name="文本框 16"/>
          <p:cNvSpPr txBox="1"/>
          <p:nvPr/>
        </p:nvSpPr>
        <p:spPr>
          <a:xfrm>
            <a:off x="1136650" y="3125470"/>
            <a:ext cx="517525" cy="398780"/>
          </a:xfrm>
          <a:prstGeom prst="rect">
            <a:avLst/>
          </a:prstGeom>
          <a:noFill/>
        </p:spPr>
        <p:txBody>
          <a:bodyPr wrap="square" rtlCol="0">
            <a:spAutoFit/>
          </a:bodyPr>
          <a:p>
            <a:r>
              <a:rPr lang="en-US" altLang="zh-CN"/>
              <a:t>+</a:t>
            </a:r>
            <a:endParaRPr lang="en-US" altLang="zh-CN"/>
          </a:p>
        </p:txBody>
      </p:sp>
      <p:sp>
        <p:nvSpPr>
          <p:cNvPr id="18" name="文本框 17"/>
          <p:cNvSpPr txBox="1"/>
          <p:nvPr/>
        </p:nvSpPr>
        <p:spPr>
          <a:xfrm>
            <a:off x="1619885" y="3590925"/>
            <a:ext cx="1596390" cy="398780"/>
          </a:xfrm>
          <a:prstGeom prst="rect">
            <a:avLst/>
          </a:prstGeom>
          <a:noFill/>
        </p:spPr>
        <p:txBody>
          <a:bodyPr wrap="square" rtlCol="0">
            <a:spAutoFit/>
          </a:bodyPr>
          <a:p>
            <a:r>
              <a:rPr lang="en-US" altLang="zh-CN"/>
              <a:t>01</a:t>
            </a:r>
            <a:r>
              <a:rPr lang="zh-CN" altLang="en-US"/>
              <a:t>，</a:t>
            </a:r>
            <a:r>
              <a:rPr lang="en-US" altLang="zh-CN"/>
              <a:t>000001</a:t>
            </a:r>
            <a:endParaRPr lang="en-US" altLang="zh-CN"/>
          </a:p>
        </p:txBody>
      </p:sp>
      <p:sp>
        <p:nvSpPr>
          <p:cNvPr id="19" name="文本框 18"/>
          <p:cNvSpPr txBox="1"/>
          <p:nvPr/>
        </p:nvSpPr>
        <p:spPr>
          <a:xfrm>
            <a:off x="5511165" y="2717165"/>
            <a:ext cx="1596390" cy="398780"/>
          </a:xfrm>
          <a:prstGeom prst="rect">
            <a:avLst/>
          </a:prstGeom>
          <a:noFill/>
        </p:spPr>
        <p:txBody>
          <a:bodyPr wrap="square" rtlCol="0">
            <a:spAutoFit/>
          </a:bodyPr>
          <a:p>
            <a:r>
              <a:rPr lang="en-US" altLang="zh-CN"/>
              <a:t>11</a:t>
            </a:r>
            <a:r>
              <a:rPr lang="zh-CN" altLang="en-US"/>
              <a:t>，</a:t>
            </a:r>
            <a:r>
              <a:rPr lang="en-US" altLang="zh-CN"/>
              <a:t>100001</a:t>
            </a:r>
            <a:endParaRPr lang="en-US" altLang="zh-CN"/>
          </a:p>
        </p:txBody>
      </p:sp>
      <p:sp>
        <p:nvSpPr>
          <p:cNvPr id="20" name="文本框 19"/>
          <p:cNvSpPr txBox="1"/>
          <p:nvPr/>
        </p:nvSpPr>
        <p:spPr>
          <a:xfrm>
            <a:off x="5515610" y="3068955"/>
            <a:ext cx="1596390" cy="398780"/>
          </a:xfrm>
          <a:prstGeom prst="rect">
            <a:avLst/>
          </a:prstGeom>
          <a:noFill/>
        </p:spPr>
        <p:txBody>
          <a:bodyPr wrap="square" rtlCol="0">
            <a:spAutoFit/>
          </a:bodyPr>
          <a:p>
            <a:r>
              <a:rPr lang="en-US" altLang="zh-CN"/>
              <a:t>11</a:t>
            </a:r>
            <a:r>
              <a:rPr lang="zh-CN" altLang="en-US"/>
              <a:t>，</a:t>
            </a:r>
            <a:r>
              <a:rPr lang="en-US" altLang="zh-CN"/>
              <a:t>011110</a:t>
            </a:r>
            <a:endParaRPr lang="en-US" altLang="zh-CN"/>
          </a:p>
        </p:txBody>
      </p:sp>
      <p:cxnSp>
        <p:nvCxnSpPr>
          <p:cNvPr id="21" name="直接连接符 20"/>
          <p:cNvCxnSpPr/>
          <p:nvPr/>
        </p:nvCxnSpPr>
        <p:spPr>
          <a:xfrm>
            <a:off x="5077460" y="3533140"/>
            <a:ext cx="2030095" cy="0"/>
          </a:xfrm>
          <a:prstGeom prst="line">
            <a:avLst/>
          </a:prstGeom>
          <a:solidFill>
            <a:srgbClr val="FFFF00"/>
          </a:solidFill>
          <a:ln w="28575" cap="flat" cmpd="sng" algn="ctr">
            <a:solidFill>
              <a:srgbClr val="000000"/>
            </a:solidFill>
            <a:prstDash val="solid"/>
            <a:round/>
            <a:headEnd type="none" w="med" len="med"/>
            <a:tailEnd type="none" w="med" len="med"/>
          </a:ln>
        </p:spPr>
      </p:cxnSp>
      <p:sp>
        <p:nvSpPr>
          <p:cNvPr id="22" name="文本框 21"/>
          <p:cNvSpPr txBox="1"/>
          <p:nvPr/>
        </p:nvSpPr>
        <p:spPr>
          <a:xfrm>
            <a:off x="5077460" y="3125470"/>
            <a:ext cx="517525" cy="398780"/>
          </a:xfrm>
          <a:prstGeom prst="rect">
            <a:avLst/>
          </a:prstGeom>
          <a:noFill/>
        </p:spPr>
        <p:txBody>
          <a:bodyPr wrap="square" rtlCol="0">
            <a:spAutoFit/>
          </a:bodyPr>
          <a:p>
            <a:r>
              <a:rPr lang="en-US" altLang="zh-CN"/>
              <a:t>+</a:t>
            </a:r>
            <a:endParaRPr lang="en-US" altLang="zh-CN"/>
          </a:p>
        </p:txBody>
      </p:sp>
      <p:sp>
        <p:nvSpPr>
          <p:cNvPr id="23" name="文本框 22"/>
          <p:cNvSpPr txBox="1"/>
          <p:nvPr/>
        </p:nvSpPr>
        <p:spPr>
          <a:xfrm>
            <a:off x="5364480" y="3590925"/>
            <a:ext cx="1833880" cy="398780"/>
          </a:xfrm>
          <a:prstGeom prst="rect">
            <a:avLst/>
          </a:prstGeom>
          <a:noFill/>
        </p:spPr>
        <p:txBody>
          <a:bodyPr wrap="square" rtlCol="0">
            <a:spAutoFit/>
          </a:bodyPr>
          <a:p>
            <a:r>
              <a:rPr lang="en-US" altLang="zh-CN"/>
              <a:t>1 00</a:t>
            </a:r>
            <a:r>
              <a:rPr lang="zh-CN" altLang="en-US"/>
              <a:t>，</a:t>
            </a:r>
            <a:r>
              <a:rPr lang="en-US" altLang="zh-CN"/>
              <a:t>11111</a:t>
            </a:r>
            <a:r>
              <a:rPr lang="en-US" altLang="zh-CN"/>
              <a:t>1</a:t>
            </a:r>
            <a:endParaRPr lang="en-US" altLang="zh-CN"/>
          </a:p>
        </p:txBody>
      </p:sp>
      <p:sp>
        <p:nvSpPr>
          <p:cNvPr id="24" name="矩形 23"/>
          <p:cNvSpPr/>
          <p:nvPr/>
        </p:nvSpPr>
        <p:spPr>
          <a:xfrm>
            <a:off x="5436235" y="3590925"/>
            <a:ext cx="214630" cy="398780"/>
          </a:xfrm>
          <a:prstGeom prst="rect">
            <a:avLst/>
          </a:prstGeom>
          <a:noFill/>
          <a:ln w="12700"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rgbClr val="FFFF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cxnSp>
        <p:nvCxnSpPr>
          <p:cNvPr id="25" name="直接箭头连接符 24"/>
          <p:cNvCxnSpPr/>
          <p:nvPr/>
        </p:nvCxnSpPr>
        <p:spPr>
          <a:xfrm flipH="1">
            <a:off x="5077460" y="3989705"/>
            <a:ext cx="358775" cy="0"/>
          </a:xfrm>
          <a:prstGeom prst="straightConnector1">
            <a:avLst/>
          </a:prstGeom>
          <a:solidFill>
            <a:srgbClr val="FFFF00"/>
          </a:solidFill>
          <a:ln w="12700" cap="flat" cmpd="sng" algn="ctr">
            <a:solidFill>
              <a:srgbClr val="FF0000"/>
            </a:solidFill>
            <a:prstDash val="solid"/>
            <a:round/>
            <a:headEnd type="none" w="med" len="med"/>
            <a:tailEnd type="arrow" w="med" len="med"/>
          </a:ln>
        </p:spPr>
      </p:cxnSp>
      <p:sp>
        <p:nvSpPr>
          <p:cNvPr id="26" name="文本框 25"/>
          <p:cNvSpPr txBox="1"/>
          <p:nvPr/>
        </p:nvSpPr>
        <p:spPr>
          <a:xfrm>
            <a:off x="3923665" y="3789045"/>
            <a:ext cx="1348105" cy="398780"/>
          </a:xfrm>
          <a:prstGeom prst="rect">
            <a:avLst/>
          </a:prstGeom>
          <a:noFill/>
          <a:ln>
            <a:noFill/>
          </a:ln>
        </p:spPr>
        <p:txBody>
          <a:bodyPr wrap="square" rtlCol="0">
            <a:spAutoFit/>
          </a:bodyPr>
          <a:p>
            <a:r>
              <a:rPr lang="zh-CN" altLang="en-US"/>
              <a:t>自然</a:t>
            </a:r>
            <a:r>
              <a:rPr lang="zh-CN" altLang="en-US"/>
              <a:t>丢失</a:t>
            </a:r>
            <a:endParaRPr lang="zh-CN" altLang="en-US"/>
          </a:p>
        </p:txBody>
      </p:sp>
      <p:sp>
        <p:nvSpPr>
          <p:cNvPr id="27" name="文本框 26"/>
          <p:cNvSpPr txBox="1"/>
          <p:nvPr/>
        </p:nvSpPr>
        <p:spPr>
          <a:xfrm>
            <a:off x="120650" y="5733415"/>
            <a:ext cx="8816340" cy="398780"/>
          </a:xfrm>
          <a:prstGeom prst="rect">
            <a:avLst/>
          </a:prstGeom>
          <a:noFill/>
        </p:spPr>
        <p:txBody>
          <a:bodyPr wrap="none" rtlCol="0" anchor="t">
            <a:spAutoFit/>
          </a:bodyPr>
          <a:p>
            <a:pPr algn="l"/>
            <a:r>
              <a:rPr lang="zh-CN" altLang="en-US" dirty="0">
                <a:latin typeface="宋体" panose="02010600030101010101" pitchFamily="2" charset="-122"/>
                <a:sym typeface="+mn-ea"/>
              </a:rPr>
              <a:t>用</a:t>
            </a:r>
            <a:r>
              <a:rPr lang="en-US" altLang="zh-CN" dirty="0">
                <a:latin typeface="宋体" panose="02010600030101010101" pitchFamily="2" charset="-122"/>
                <a:sym typeface="+mn-ea"/>
              </a:rPr>
              <a:t>S</a:t>
            </a:r>
            <a:r>
              <a:rPr lang="en-US" altLang="zh-CN" baseline="-25000" dirty="0">
                <a:uFillTx/>
                <a:latin typeface="宋体" panose="02010600030101010101" pitchFamily="2" charset="-122"/>
                <a:sym typeface="+mn-ea"/>
              </a:rPr>
              <a:t>n+1</a:t>
            </a:r>
            <a:r>
              <a:rPr lang="zh-CN" altLang="en-US" dirty="0">
                <a:latin typeface="宋体" panose="02010600030101010101" pitchFamily="2" charset="-122"/>
                <a:sym typeface="+mn-ea"/>
              </a:rPr>
              <a:t>、</a:t>
            </a:r>
            <a:r>
              <a:rPr lang="en-US" altLang="zh-CN" dirty="0">
                <a:latin typeface="宋体" panose="02010600030101010101" pitchFamily="2" charset="-122"/>
                <a:sym typeface="+mn-ea"/>
              </a:rPr>
              <a:t>S</a:t>
            </a:r>
            <a:r>
              <a:rPr lang="en-US" altLang="zh-CN" baseline="-25000" dirty="0">
                <a:uFillTx/>
                <a:latin typeface="宋体" panose="02010600030101010101" pitchFamily="2" charset="-122"/>
                <a:sym typeface="+mn-ea"/>
              </a:rPr>
              <a:t>n</a:t>
            </a:r>
            <a:r>
              <a:rPr lang="zh-CN" altLang="en-US" dirty="0">
                <a:latin typeface="宋体" panose="02010600030101010101" pitchFamily="2" charset="-122"/>
                <a:sym typeface="+mn-ea"/>
              </a:rPr>
              <a:t>分别表示结果最高符号位和第</a:t>
            </a:r>
            <a:r>
              <a:rPr lang="en-US" altLang="zh-CN" dirty="0">
                <a:latin typeface="宋体" panose="02010600030101010101" pitchFamily="2" charset="-122"/>
                <a:sym typeface="+mn-ea"/>
              </a:rPr>
              <a:t>2</a:t>
            </a:r>
            <a:r>
              <a:rPr lang="zh-CN" altLang="en-US" dirty="0">
                <a:latin typeface="宋体" panose="02010600030101010101" pitchFamily="2" charset="-122"/>
                <a:sym typeface="+mn-ea"/>
              </a:rPr>
              <a:t>符号位，</a:t>
            </a:r>
            <a:r>
              <a:rPr lang="zh-CN">
                <a:latin typeface="Times New Roman" panose="02020603050405020304" pitchFamily="18" charset="0"/>
                <a:ea typeface="宋体" panose="02010600030101010101" pitchFamily="2" charset="-122"/>
                <a:sym typeface="+mn-ea"/>
              </a:rPr>
              <a:t>则可得判断溢出的逻辑式：</a:t>
            </a:r>
            <a:endParaRPr lang="zh-CN" altLang="en-US">
              <a:latin typeface="Times New Roman" panose="02020603050405020304" pitchFamily="18" charset="0"/>
              <a:ea typeface="宋体" panose="02010600030101010101" pitchFamily="2" charset="-122"/>
              <a:sym typeface="+mn-ea"/>
            </a:endParaRPr>
          </a:p>
        </p:txBody>
      </p:sp>
      <p:sp>
        <p:nvSpPr>
          <p:cNvPr id="28" name="文本框 27"/>
          <p:cNvSpPr txBox="1"/>
          <p:nvPr/>
        </p:nvSpPr>
        <p:spPr>
          <a:xfrm>
            <a:off x="1226820" y="5156835"/>
            <a:ext cx="5810250" cy="460375"/>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t">
            <a:spAutoFit/>
          </a:bodyPr>
          <a:p>
            <a:pPr indent="266700" algn="just">
              <a:lnSpc>
                <a:spcPct val="120000"/>
              </a:lnSpc>
              <a:spcBef>
                <a:spcPts val="0"/>
              </a:spcBef>
              <a:spcAft>
                <a:spcPts val="0"/>
              </a:spcAft>
            </a:pPr>
            <a:r>
              <a:rPr lang="zh-CN">
                <a:latin typeface="Times New Roman" panose="02020603050405020304" pitchFamily="18" charset="0"/>
                <a:ea typeface="宋体" panose="02010600030101010101" pitchFamily="2" charset="-122"/>
                <a:sym typeface="+mn-ea"/>
              </a:rPr>
              <a:t>显然，当</a:t>
            </a:r>
            <a:r>
              <a:rPr lang="zh-CN">
                <a:solidFill>
                  <a:srgbClr val="C00000"/>
                </a:solidFill>
                <a:latin typeface="Times New Roman" panose="02020603050405020304" pitchFamily="18" charset="0"/>
                <a:ea typeface="宋体" panose="02010600030101010101" pitchFamily="2" charset="-122"/>
                <a:sym typeface="+mn-ea"/>
              </a:rPr>
              <a:t>结果</a:t>
            </a:r>
            <a:r>
              <a:rPr lang="zh-CN">
                <a:latin typeface="Times New Roman" panose="02020603050405020304" pitchFamily="18" charset="0"/>
                <a:ea typeface="宋体" panose="02010600030101010101" pitchFamily="2" charset="-122"/>
                <a:sym typeface="+mn-ea"/>
              </a:rPr>
              <a:t>的</a:t>
            </a:r>
            <a:r>
              <a:rPr lang="zh-CN">
                <a:solidFill>
                  <a:srgbClr val="C00000"/>
                </a:solidFill>
                <a:latin typeface="Times New Roman" panose="02020603050405020304" pitchFamily="18" charset="0"/>
                <a:ea typeface="宋体" panose="02010600030101010101" pitchFamily="2" charset="-122"/>
                <a:sym typeface="+mn-ea"/>
              </a:rPr>
              <a:t>两个符号位不同</a:t>
            </a:r>
            <a:r>
              <a:rPr lang="zh-CN">
                <a:latin typeface="Times New Roman" panose="02020603050405020304" pitchFamily="18" charset="0"/>
                <a:ea typeface="宋体" panose="02010600030101010101" pitchFamily="2" charset="-122"/>
                <a:sym typeface="+mn-ea"/>
              </a:rPr>
              <a:t>时，发生</a:t>
            </a:r>
            <a:r>
              <a:rPr lang="zh-CN">
                <a:solidFill>
                  <a:srgbClr val="C00000"/>
                </a:solidFill>
                <a:latin typeface="Times New Roman" panose="02020603050405020304" pitchFamily="18" charset="0"/>
                <a:ea typeface="宋体" panose="02010600030101010101" pitchFamily="2" charset="-122"/>
                <a:sym typeface="+mn-ea"/>
              </a:rPr>
              <a:t>溢出</a:t>
            </a:r>
            <a:r>
              <a:rPr lang="zh-CN">
                <a:latin typeface="Times New Roman" panose="02020603050405020304" pitchFamily="18" charset="0"/>
                <a:ea typeface="宋体" panose="02010600030101010101" pitchFamily="2" charset="-122"/>
                <a:sym typeface="+mn-ea"/>
              </a:rPr>
              <a:t>。</a:t>
            </a:r>
            <a:endParaRPr lang="zh-CN" altLang="en-US"/>
          </a:p>
        </p:txBody>
      </p:sp>
      <p:sp>
        <p:nvSpPr>
          <p:cNvPr id="56325" name="Text Box 5"/>
          <p:cNvSpPr txBox="1"/>
          <p:nvPr/>
        </p:nvSpPr>
        <p:spPr>
          <a:xfrm>
            <a:off x="2267585" y="6132195"/>
            <a:ext cx="2799080" cy="521970"/>
          </a:xfrm>
          <a:prstGeom prst="rect">
            <a:avLst/>
          </a:prstGeom>
          <a:noFill/>
          <a:ln w="2857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solidFill>
                  <a:srgbClr val="C00000"/>
                </a:solidFill>
                <a:latin typeface="宋体" panose="02010600030101010101" pitchFamily="2" charset="-122"/>
              </a:rPr>
              <a:t>溢出</a:t>
            </a:r>
            <a:r>
              <a:rPr lang="en-US" altLang="zh-CN" sz="2800" b="1" dirty="0">
                <a:latin typeface="宋体" panose="02010600030101010101" pitchFamily="2" charset="-122"/>
              </a:rPr>
              <a:t>=S</a:t>
            </a:r>
            <a:r>
              <a:rPr lang="en-US" altLang="zh-CN" sz="2800" b="1" baseline="-25000" dirty="0">
                <a:solidFill>
                  <a:schemeClr val="tx1"/>
                </a:solidFill>
                <a:uFillTx/>
                <a:latin typeface="宋体" panose="02010600030101010101" pitchFamily="2" charset="-122"/>
              </a:rPr>
              <a:t>n+1  </a:t>
            </a:r>
            <a:r>
              <a:rPr lang="en-US" altLang="zh-CN" sz="2800" b="1" dirty="0">
                <a:latin typeface="宋体" panose="02010600030101010101" pitchFamily="2" charset="-122"/>
              </a:rPr>
              <a:t> S</a:t>
            </a:r>
            <a:r>
              <a:rPr lang="en-US" altLang="zh-CN" sz="2800" b="1" baseline="-25000" dirty="0">
                <a:uFillTx/>
                <a:latin typeface="宋体" panose="02010600030101010101" pitchFamily="2" charset="-122"/>
                <a:sym typeface="+mn-ea"/>
              </a:rPr>
              <a:t>n</a:t>
            </a:r>
            <a:endParaRPr lang="en-US" altLang="zh-CN" sz="2800" b="1" dirty="0">
              <a:latin typeface="宋体" panose="02010600030101010101" pitchFamily="2" charset="-122"/>
            </a:endParaRPr>
          </a:p>
        </p:txBody>
      </p:sp>
      <p:graphicFrame>
        <p:nvGraphicFramePr>
          <p:cNvPr id="56371" name="Object 51"/>
          <p:cNvGraphicFramePr>
            <a:graphicFrameLocks noChangeAspect="1"/>
          </p:cNvGraphicFramePr>
          <p:nvPr/>
        </p:nvGraphicFramePr>
        <p:xfrm>
          <a:off x="3780155" y="6235065"/>
          <a:ext cx="419100" cy="467995"/>
        </p:xfrm>
        <a:graphic>
          <a:graphicData uri="http://schemas.openxmlformats.org/presentationml/2006/ole">
            <mc:AlternateContent xmlns:mc="http://schemas.openxmlformats.org/markup-compatibility/2006">
              <mc:Choice xmlns:v="urn:schemas-microsoft-com:vml" Requires="v">
                <p:oleObj spid="_x0000_s3130" name="" r:id="rId1" imgW="165100" imgH="177800" progId="Equation.3">
                  <p:embed/>
                </p:oleObj>
              </mc:Choice>
              <mc:Fallback>
                <p:oleObj name="" r:id="rId1" imgW="165100" imgH="177800" progId="Equation.3">
                  <p:embed/>
                  <p:pic>
                    <p:nvPicPr>
                      <p:cNvPr id="0" name="图片 3129"/>
                      <p:cNvPicPr/>
                      <p:nvPr/>
                    </p:nvPicPr>
                    <p:blipFill>
                      <a:blip r:embed="rId2"/>
                      <a:stretch>
                        <a:fillRect/>
                      </a:stretch>
                    </p:blipFill>
                    <p:spPr>
                      <a:xfrm>
                        <a:off x="3780155" y="6235065"/>
                        <a:ext cx="419100" cy="46799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362"/>
                                        </p:tgtEl>
                                        <p:attrNameLst>
                                          <p:attrName>style.visibility</p:attrName>
                                        </p:attrNameLst>
                                      </p:cBhvr>
                                      <p:to>
                                        <p:strVal val="visible"/>
                                      </p:to>
                                    </p:set>
                                    <p:animEffect transition="in" filter="blinds(horizontal)">
                                      <p:cBhvr>
                                        <p:cTn id="7" dur="500"/>
                                        <p:tgtEl>
                                          <p:spTgt spid="56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6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6" name="Text Box 4"/>
          <p:cNvSpPr txBox="1"/>
          <p:nvPr/>
        </p:nvSpPr>
        <p:spPr>
          <a:xfrm>
            <a:off x="107950" y="44450"/>
            <a:ext cx="1994535" cy="583565"/>
          </a:xfrm>
          <a:prstGeom prst="rect">
            <a:avLst/>
          </a:prstGeom>
          <a:noFill/>
          <a:ln w="2857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50000"/>
              </a:spcBef>
              <a:buNone/>
            </a:pPr>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．移位</a:t>
            </a:r>
            <a:endParaRPr lang="zh-CN" altLang="en-US" b="1" dirty="0">
              <a:latin typeface="黑体" panose="02010609060101010101" pitchFamily="49" charset="-122"/>
              <a:ea typeface="黑体" panose="02010609060101010101" pitchFamily="49" charset="-122"/>
            </a:endParaRPr>
          </a:p>
        </p:txBody>
      </p:sp>
      <p:sp>
        <p:nvSpPr>
          <p:cNvPr id="59397" name="Text Box 5"/>
          <p:cNvSpPr txBox="1"/>
          <p:nvPr/>
        </p:nvSpPr>
        <p:spPr>
          <a:xfrm>
            <a:off x="0" y="620713"/>
            <a:ext cx="9144000" cy="953135"/>
          </a:xfrm>
          <a:prstGeom prst="rect">
            <a:avLst/>
          </a:prstGeom>
          <a:noFill/>
          <a:ln w="2857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latin typeface="宋体" panose="02010600030101010101" pitchFamily="2" charset="-122"/>
              </a:rPr>
              <a:t>    </a:t>
            </a:r>
            <a:r>
              <a:rPr lang="zh-CN" altLang="en-US" sz="2400" b="1" dirty="0">
                <a:latin typeface="宋体" panose="02010600030101010101" pitchFamily="2" charset="-122"/>
              </a:rPr>
              <a:t>移位操作按移位性质可分为</a:t>
            </a:r>
            <a:r>
              <a:rPr lang="en-US" altLang="zh-CN" sz="2400" b="1" dirty="0">
                <a:latin typeface="宋体" panose="02010600030101010101" pitchFamily="2" charset="-122"/>
              </a:rPr>
              <a:t>3</a:t>
            </a:r>
            <a:r>
              <a:rPr lang="zh-CN" altLang="en-US" sz="2400" b="1" dirty="0">
                <a:latin typeface="宋体" panose="02010600030101010101" pitchFamily="2" charset="-122"/>
              </a:rPr>
              <a:t>种类型：</a:t>
            </a:r>
            <a:r>
              <a:rPr lang="zh-CN" altLang="en-US" sz="2800" b="1" dirty="0">
                <a:solidFill>
                  <a:srgbClr val="3333FF"/>
                </a:solidFill>
                <a:latin typeface="宋体" panose="02010600030101010101" pitchFamily="2" charset="-122"/>
              </a:rPr>
              <a:t>逻辑移位</a:t>
            </a:r>
            <a:r>
              <a:rPr lang="zh-CN" altLang="en-US" sz="2400" b="1" dirty="0">
                <a:latin typeface="宋体" panose="02010600030101010101" pitchFamily="2" charset="-122"/>
              </a:rPr>
              <a:t>、</a:t>
            </a:r>
            <a:r>
              <a:rPr lang="zh-CN" altLang="en-US" sz="2800" b="1" dirty="0">
                <a:solidFill>
                  <a:srgbClr val="3333FF"/>
                </a:solidFill>
                <a:latin typeface="宋体" panose="02010600030101010101" pitchFamily="2" charset="-122"/>
              </a:rPr>
              <a:t>循环移位</a:t>
            </a:r>
            <a:r>
              <a:rPr lang="zh-CN" altLang="en-US" sz="2400" b="1" dirty="0">
                <a:latin typeface="宋体" panose="02010600030101010101" pitchFamily="2" charset="-122"/>
              </a:rPr>
              <a:t>和</a:t>
            </a:r>
            <a:r>
              <a:rPr lang="zh-CN" altLang="en-US" sz="2800" b="1" dirty="0">
                <a:solidFill>
                  <a:srgbClr val="3333FF"/>
                </a:solidFill>
                <a:latin typeface="宋体" panose="02010600030101010101" pitchFamily="2" charset="-122"/>
              </a:rPr>
              <a:t>算术移位</a:t>
            </a:r>
            <a:r>
              <a:rPr lang="zh-CN" altLang="en-US" sz="2400" b="1" dirty="0">
                <a:latin typeface="宋体" panose="02010600030101010101" pitchFamily="2" charset="-122"/>
              </a:rPr>
              <a:t>。</a:t>
            </a:r>
            <a:endParaRPr lang="zh-CN" altLang="en-US" sz="2000" dirty="0">
              <a:ea typeface="黑体" panose="02010609060101010101" pitchFamily="49" charset="-122"/>
            </a:endParaRPr>
          </a:p>
        </p:txBody>
      </p:sp>
      <p:pic>
        <p:nvPicPr>
          <p:cNvPr id="59398" name="Picture 6" descr="3X14"/>
          <p:cNvPicPr>
            <a:picLocks noChangeAspect="1"/>
          </p:cNvPicPr>
          <p:nvPr>
            <p:ph/>
          </p:nvPr>
        </p:nvPicPr>
        <p:blipFill>
          <a:blip r:embed="rId1"/>
          <a:srcRect/>
          <a:stretch>
            <a:fillRect/>
          </a:stretch>
        </p:blipFill>
        <p:spPr>
          <a:xfrm>
            <a:off x="35243" y="2898775"/>
            <a:ext cx="9144000" cy="3959225"/>
          </a:xfrm>
        </p:spPr>
      </p:pic>
      <p:sp>
        <p:nvSpPr>
          <p:cNvPr id="2" name="文本框 1"/>
          <p:cNvSpPr txBox="1"/>
          <p:nvPr/>
        </p:nvSpPr>
        <p:spPr>
          <a:xfrm>
            <a:off x="72390" y="1628775"/>
            <a:ext cx="8813800" cy="368300"/>
          </a:xfrm>
          <a:prstGeom prst="rect">
            <a:avLst/>
          </a:prstGeom>
          <a:noFill/>
        </p:spPr>
        <p:txBody>
          <a:bodyPr wrap="none" rtlCol="0" anchor="t">
            <a:spAutoFit/>
          </a:bodyPr>
          <a:p>
            <a:pPr algn="l"/>
            <a:r>
              <a:rPr lang="en-US" altLang="zh-CN" sz="1800" dirty="0">
                <a:latin typeface="宋体" panose="02010600030101010101" pitchFamily="2" charset="-122"/>
                <a:sym typeface="+mn-ea"/>
              </a:rPr>
              <a:t>* </a:t>
            </a:r>
            <a:r>
              <a:rPr lang="zh-CN" altLang="en-US" sz="1800" dirty="0">
                <a:latin typeface="宋体" panose="02010600030101010101" pitchFamily="2" charset="-122"/>
                <a:sym typeface="+mn-ea"/>
              </a:rPr>
              <a:t>设寄存器</a:t>
            </a:r>
            <a:r>
              <a:rPr lang="en-US" altLang="zh-CN" sz="1800" dirty="0">
                <a:solidFill>
                  <a:srgbClr val="C00000"/>
                </a:solidFill>
                <a:latin typeface="宋体" panose="02010600030101010101" pitchFamily="2" charset="-122"/>
                <a:sym typeface="+mn-ea"/>
              </a:rPr>
              <a:t>R1</a:t>
            </a:r>
            <a:r>
              <a:rPr lang="zh-CN" altLang="en-US" sz="1800" dirty="0">
                <a:latin typeface="宋体" panose="02010600030101010101" pitchFamily="2" charset="-122"/>
                <a:sym typeface="+mn-ea"/>
              </a:rPr>
              <a:t>的</a:t>
            </a:r>
            <a:r>
              <a:rPr lang="zh-CN" altLang="en-US" sz="1800" dirty="0">
                <a:solidFill>
                  <a:srgbClr val="C00000"/>
                </a:solidFill>
                <a:latin typeface="宋体" panose="02010600030101010101" pitchFamily="2" charset="-122"/>
                <a:sym typeface="+mn-ea"/>
              </a:rPr>
              <a:t>值</a:t>
            </a:r>
            <a:r>
              <a:rPr lang="zh-CN" altLang="en-US" sz="1800" dirty="0">
                <a:latin typeface="宋体" panose="02010600030101010101" pitchFamily="2" charset="-122"/>
                <a:sym typeface="+mn-ea"/>
              </a:rPr>
              <a:t>为 </a:t>
            </a:r>
            <a:r>
              <a:rPr lang="en-US" altLang="zh-CN" sz="1800" dirty="0">
                <a:solidFill>
                  <a:srgbClr val="C00000"/>
                </a:solidFill>
                <a:latin typeface="宋体" panose="02010600030101010101" pitchFamily="2" charset="-122"/>
                <a:sym typeface="+mn-ea"/>
              </a:rPr>
              <a:t>01101011</a:t>
            </a:r>
            <a:r>
              <a:rPr lang="zh-CN" altLang="en-US" sz="1800" dirty="0">
                <a:latin typeface="宋体" panose="02010600030101010101" pitchFamily="2" charset="-122"/>
                <a:sym typeface="+mn-ea"/>
              </a:rPr>
              <a:t>，对</a:t>
            </a:r>
            <a:r>
              <a:rPr lang="en-US" altLang="zh-CN" sz="1800" dirty="0">
                <a:latin typeface="宋体" panose="02010600030101010101" pitchFamily="2" charset="-122"/>
                <a:sym typeface="+mn-ea"/>
              </a:rPr>
              <a:t>R1</a:t>
            </a:r>
            <a:r>
              <a:rPr lang="zh-CN" altLang="en-US" sz="1800" dirty="0">
                <a:solidFill>
                  <a:srgbClr val="C00000"/>
                </a:solidFill>
                <a:latin typeface="宋体" panose="02010600030101010101" pitchFamily="2" charset="-122"/>
                <a:sym typeface="+mn-ea"/>
              </a:rPr>
              <a:t>逻辑右移</a:t>
            </a:r>
            <a:r>
              <a:rPr lang="zh-CN" altLang="en-US" sz="1800" dirty="0">
                <a:latin typeface="宋体" panose="02010600030101010101" pitchFamily="2" charset="-122"/>
                <a:sym typeface="+mn-ea"/>
              </a:rPr>
              <a:t>如</a:t>
            </a:r>
            <a:r>
              <a:rPr lang="zh-CN" altLang="en-US" sz="1800" dirty="0">
                <a:latin typeface="宋体" panose="02010600030101010101" pitchFamily="2" charset="-122"/>
                <a:sym typeface="+mn-ea"/>
              </a:rPr>
              <a:t>下图（</a:t>
            </a:r>
            <a:r>
              <a:rPr lang="en-US" altLang="zh-CN" sz="1800" dirty="0">
                <a:latin typeface="宋体" panose="02010600030101010101" pitchFamily="2" charset="-122"/>
                <a:sym typeface="+mn-ea"/>
              </a:rPr>
              <a:t>a</a:t>
            </a:r>
            <a:r>
              <a:rPr lang="zh-CN" altLang="en-US" sz="1800" dirty="0">
                <a:latin typeface="宋体" panose="02010600030101010101" pitchFamily="2" charset="-122"/>
                <a:sym typeface="+mn-ea"/>
              </a:rPr>
              <a:t>）</a:t>
            </a:r>
            <a:r>
              <a:rPr lang="zh-CN" altLang="en-US" sz="1800" dirty="0">
                <a:latin typeface="宋体" panose="02010600030101010101" pitchFamily="2" charset="-122"/>
                <a:sym typeface="+mn-ea"/>
              </a:rPr>
              <a:t>，</a:t>
            </a:r>
            <a:r>
              <a:rPr lang="zh-CN" altLang="en-US" sz="1800" dirty="0">
                <a:solidFill>
                  <a:srgbClr val="C00000"/>
                </a:solidFill>
                <a:latin typeface="宋体" panose="02010600030101010101" pitchFamily="2" charset="-122"/>
                <a:sym typeface="+mn-ea"/>
              </a:rPr>
              <a:t>循环右移</a:t>
            </a:r>
            <a:r>
              <a:rPr lang="zh-CN" altLang="en-US" sz="1800" dirty="0">
                <a:latin typeface="宋体" panose="02010600030101010101" pitchFamily="2" charset="-122"/>
                <a:sym typeface="+mn-ea"/>
              </a:rPr>
              <a:t>如下图（</a:t>
            </a:r>
            <a:r>
              <a:rPr lang="en-US" altLang="zh-CN" sz="1800" dirty="0">
                <a:latin typeface="宋体" panose="02010600030101010101" pitchFamily="2" charset="-122"/>
                <a:sym typeface="+mn-ea"/>
              </a:rPr>
              <a:t>b</a:t>
            </a:r>
            <a:r>
              <a:rPr lang="zh-CN" altLang="en-US" sz="1800" dirty="0">
                <a:latin typeface="宋体" panose="02010600030101010101" pitchFamily="2" charset="-122"/>
                <a:sym typeface="+mn-ea"/>
              </a:rPr>
              <a:t>）；</a:t>
            </a:r>
            <a:endParaRPr lang="zh-CN" altLang="en-US" sz="1800"/>
          </a:p>
        </p:txBody>
      </p:sp>
      <p:sp>
        <p:nvSpPr>
          <p:cNvPr id="3" name="文本框 2"/>
          <p:cNvSpPr txBox="1"/>
          <p:nvPr/>
        </p:nvSpPr>
        <p:spPr>
          <a:xfrm>
            <a:off x="72390" y="2027555"/>
            <a:ext cx="8365490" cy="798830"/>
          </a:xfrm>
          <a:prstGeom prst="rect">
            <a:avLst/>
          </a:prstGeom>
          <a:noFill/>
        </p:spPr>
        <p:txBody>
          <a:bodyPr wrap="none" rtlCol="0" anchor="t">
            <a:spAutoFit/>
          </a:bodyPr>
          <a:p>
            <a:pPr algn="l">
              <a:lnSpc>
                <a:spcPct val="120000"/>
              </a:lnSpc>
              <a:spcBef>
                <a:spcPts val="50"/>
              </a:spcBef>
              <a:spcAft>
                <a:spcPts val="0"/>
              </a:spcAft>
            </a:pPr>
            <a:r>
              <a:rPr lang="en-US" altLang="zh-CN" dirty="0">
                <a:latin typeface="宋体" panose="02010600030101010101" pitchFamily="2" charset="-122"/>
                <a:sym typeface="+mn-ea"/>
              </a:rPr>
              <a:t>* </a:t>
            </a:r>
            <a:r>
              <a:rPr lang="zh-CN" altLang="en-US" sz="1800" dirty="0">
                <a:latin typeface="宋体" panose="02010600030101010101" pitchFamily="2" charset="-122"/>
                <a:sym typeface="+mn-ea"/>
              </a:rPr>
              <a:t>设寄存器</a:t>
            </a:r>
            <a:r>
              <a:rPr lang="en-US" altLang="zh-CN" sz="1800" dirty="0">
                <a:solidFill>
                  <a:srgbClr val="C00000"/>
                </a:solidFill>
                <a:latin typeface="宋体" panose="02010600030101010101" pitchFamily="2" charset="-122"/>
                <a:sym typeface="+mn-ea"/>
              </a:rPr>
              <a:t>R1</a:t>
            </a:r>
            <a:r>
              <a:rPr lang="zh-CN" altLang="en-US" sz="1800" dirty="0">
                <a:latin typeface="宋体" panose="02010600030101010101" pitchFamily="2" charset="-122"/>
                <a:sym typeface="+mn-ea"/>
              </a:rPr>
              <a:t>的</a:t>
            </a:r>
            <a:r>
              <a:rPr lang="zh-CN" altLang="en-US" sz="1800" dirty="0">
                <a:solidFill>
                  <a:srgbClr val="C00000"/>
                </a:solidFill>
                <a:latin typeface="宋体" panose="02010600030101010101" pitchFamily="2" charset="-122"/>
                <a:sym typeface="+mn-ea"/>
              </a:rPr>
              <a:t>值</a:t>
            </a:r>
            <a:r>
              <a:rPr lang="zh-CN" altLang="en-US" sz="1800" dirty="0">
                <a:latin typeface="宋体" panose="02010600030101010101" pitchFamily="2" charset="-122"/>
                <a:sym typeface="+mn-ea"/>
              </a:rPr>
              <a:t>为 </a:t>
            </a:r>
            <a:r>
              <a:rPr lang="en-US" altLang="zh-CN" sz="1800" dirty="0">
                <a:solidFill>
                  <a:srgbClr val="C00000"/>
                </a:solidFill>
                <a:latin typeface="宋体" panose="02010600030101010101" pitchFamily="2" charset="-122"/>
                <a:sym typeface="+mn-ea"/>
              </a:rPr>
              <a:t>10101101</a:t>
            </a:r>
            <a:r>
              <a:rPr lang="zh-CN" altLang="en-US" sz="1800" dirty="0">
                <a:latin typeface="宋体" panose="02010600030101010101" pitchFamily="2" charset="-122"/>
                <a:sym typeface="+mn-ea"/>
              </a:rPr>
              <a:t>，对</a:t>
            </a:r>
            <a:r>
              <a:rPr lang="en-US" altLang="zh-CN" sz="1800" dirty="0">
                <a:latin typeface="宋体" panose="02010600030101010101" pitchFamily="2" charset="-122"/>
                <a:sym typeface="+mn-ea"/>
              </a:rPr>
              <a:t>R1</a:t>
            </a:r>
            <a:r>
              <a:rPr lang="zh-CN" altLang="en-US" sz="1800" dirty="0">
                <a:solidFill>
                  <a:srgbClr val="C00000"/>
                </a:solidFill>
                <a:latin typeface="宋体" panose="02010600030101010101" pitchFamily="2" charset="-122"/>
                <a:sym typeface="+mn-ea"/>
              </a:rPr>
              <a:t>原码算术左移</a:t>
            </a:r>
            <a:r>
              <a:rPr lang="zh-CN" altLang="en-US" sz="1800" dirty="0">
                <a:latin typeface="宋体" panose="02010600030101010101" pitchFamily="2" charset="-122"/>
                <a:sym typeface="+mn-ea"/>
              </a:rPr>
              <a:t>如下图（</a:t>
            </a:r>
            <a:r>
              <a:rPr lang="en-US" altLang="zh-CN" sz="1800" dirty="0">
                <a:latin typeface="宋体" panose="02010600030101010101" pitchFamily="2" charset="-122"/>
                <a:sym typeface="+mn-ea"/>
              </a:rPr>
              <a:t>c</a:t>
            </a:r>
            <a:r>
              <a:rPr lang="zh-CN" altLang="en-US" sz="1800" dirty="0">
                <a:latin typeface="宋体" panose="02010600030101010101" pitchFamily="2" charset="-122"/>
                <a:sym typeface="+mn-ea"/>
              </a:rPr>
              <a:t>）</a:t>
            </a:r>
            <a:r>
              <a:rPr lang="zh-CN" altLang="en-US" sz="1800" dirty="0">
                <a:latin typeface="宋体" panose="02010600030101010101" pitchFamily="2" charset="-122"/>
                <a:sym typeface="+mn-ea"/>
              </a:rPr>
              <a:t>、</a:t>
            </a:r>
            <a:endParaRPr lang="zh-CN" altLang="en-US" sz="1800" dirty="0">
              <a:latin typeface="宋体" panose="02010600030101010101" pitchFamily="2" charset="-122"/>
              <a:sym typeface="+mn-ea"/>
            </a:endParaRPr>
          </a:p>
          <a:p>
            <a:pPr algn="l">
              <a:lnSpc>
                <a:spcPct val="120000"/>
              </a:lnSpc>
              <a:spcBef>
                <a:spcPts val="50"/>
              </a:spcBef>
              <a:spcAft>
                <a:spcPts val="0"/>
              </a:spcAft>
            </a:pPr>
            <a:r>
              <a:rPr lang="en-US" altLang="zh-CN" sz="1800" dirty="0">
                <a:solidFill>
                  <a:srgbClr val="C00000"/>
                </a:solidFill>
                <a:latin typeface="宋体" panose="02010600030101010101" pitchFamily="2" charset="-122"/>
                <a:sym typeface="+mn-ea"/>
              </a:rPr>
              <a:t>                                 </a:t>
            </a:r>
            <a:r>
              <a:rPr lang="zh-CN" altLang="en-US" sz="1800" dirty="0">
                <a:solidFill>
                  <a:srgbClr val="C00000"/>
                </a:solidFill>
                <a:latin typeface="宋体" panose="02010600030101010101" pitchFamily="2" charset="-122"/>
                <a:sym typeface="+mn-ea"/>
              </a:rPr>
              <a:t>补码算术右移和左移</a:t>
            </a:r>
            <a:r>
              <a:rPr lang="zh-CN" altLang="en-US" sz="1800" dirty="0">
                <a:latin typeface="宋体" panose="02010600030101010101" pitchFamily="2" charset="-122"/>
                <a:sym typeface="+mn-ea"/>
              </a:rPr>
              <a:t>如下图（</a:t>
            </a:r>
            <a:r>
              <a:rPr lang="en-US" altLang="zh-CN" sz="1800" dirty="0">
                <a:latin typeface="宋体" panose="02010600030101010101" pitchFamily="2" charset="-122"/>
                <a:sym typeface="+mn-ea"/>
              </a:rPr>
              <a:t>d</a:t>
            </a:r>
            <a:r>
              <a:rPr lang="zh-CN" altLang="en-US" sz="1800" dirty="0">
                <a:latin typeface="宋体" panose="02010600030101010101" pitchFamily="2" charset="-122"/>
                <a:sym typeface="+mn-ea"/>
              </a:rPr>
              <a:t>）和（</a:t>
            </a:r>
            <a:r>
              <a:rPr lang="en-US" altLang="zh-CN" sz="1800" dirty="0">
                <a:latin typeface="宋体" panose="02010600030101010101" pitchFamily="2" charset="-122"/>
                <a:sym typeface="+mn-ea"/>
              </a:rPr>
              <a:t>e</a:t>
            </a:r>
            <a:r>
              <a:rPr lang="zh-CN" altLang="en-US" sz="1800" dirty="0">
                <a:latin typeface="宋体" panose="02010600030101010101" pitchFamily="2" charset="-122"/>
                <a:sym typeface="+mn-ea"/>
              </a:rPr>
              <a:t>）；</a:t>
            </a: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396"/>
                                        </p:tgtEl>
                                        <p:attrNameLst>
                                          <p:attrName>style.visibility</p:attrName>
                                        </p:attrNameLst>
                                      </p:cBhvr>
                                      <p:to>
                                        <p:strVal val="visible"/>
                                      </p:to>
                                    </p:set>
                                    <p:animEffect transition="in" filter="blinds(horizontal)">
                                      <p:cBhvr>
                                        <p:cTn id="7" dur="500"/>
                                        <p:tgtEl>
                                          <p:spTgt spid="5939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397"/>
                                        </p:tgtEl>
                                        <p:attrNameLst>
                                          <p:attrName>style.visibility</p:attrName>
                                        </p:attrNameLst>
                                      </p:cBhvr>
                                      <p:to>
                                        <p:strVal val="visible"/>
                                      </p:to>
                                    </p:set>
                                    <p:animEffect transition="in" filter="blinds(horizontal)">
                                      <p:cBhvr>
                                        <p:cTn id="12" dur="500"/>
                                        <p:tgtEl>
                                          <p:spTgt spid="59397"/>
                                        </p:tgtEl>
                                      </p:cBhvr>
                                    </p:animEffect>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nodeType="clickEffect">
                                  <p:stCondLst>
                                    <p:cond delay="0"/>
                                  </p:stCondLst>
                                  <p:childTnLst>
                                    <p:set>
                                      <p:cBhvr>
                                        <p:cTn id="16" dur="1" fill="hold">
                                          <p:stCondLst>
                                            <p:cond delay="0"/>
                                          </p:stCondLst>
                                        </p:cTn>
                                        <p:tgtEl>
                                          <p:spTgt spid="59398"/>
                                        </p:tgtEl>
                                        <p:attrNameLst>
                                          <p:attrName>style.visibility</p:attrName>
                                        </p:attrNameLst>
                                      </p:cBhvr>
                                      <p:to>
                                        <p:strVal val="visible"/>
                                      </p:to>
                                    </p:set>
                                    <p:animEffect transition="in" filter="fade">
                                      <p:cBhvr>
                                        <p:cTn id="17" dur="1000"/>
                                        <p:tgtEl>
                                          <p:spTgt spid="59398"/>
                                        </p:tgtEl>
                                      </p:cBhvr>
                                    </p:animEffect>
                                    <p:anim calcmode="lin" valueType="num">
                                      <p:cBhvr>
                                        <p:cTn id="18" dur="1000" fill="hold"/>
                                        <p:tgtEl>
                                          <p:spTgt spid="59398"/>
                                        </p:tgtEl>
                                        <p:attrNameLst>
                                          <p:attrName>ppt_x</p:attrName>
                                        </p:attrNameLst>
                                      </p:cBhvr>
                                      <p:tavLst>
                                        <p:tav tm="0">
                                          <p:val>
                                            <p:strVal val="#ppt_x"/>
                                          </p:val>
                                        </p:tav>
                                        <p:tav tm="100000">
                                          <p:val>
                                            <p:strVal val="#ppt_x"/>
                                          </p:val>
                                        </p:tav>
                                      </p:tavLst>
                                    </p:anim>
                                    <p:anim calcmode="lin" valueType="num">
                                      <p:cBhvr>
                                        <p:cTn id="19" dur="1000" fill="hold"/>
                                        <p:tgtEl>
                                          <p:spTgt spid="593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p:bldP spid="5939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4" name="Text Box 4"/>
          <p:cNvSpPr txBox="1"/>
          <p:nvPr/>
        </p:nvSpPr>
        <p:spPr>
          <a:xfrm>
            <a:off x="179705" y="116205"/>
            <a:ext cx="4373880" cy="583565"/>
          </a:xfrm>
          <a:prstGeom prst="rect">
            <a:avLst/>
          </a:prstGeom>
          <a:noFill/>
          <a:ln w="2857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50000"/>
              </a:spcBef>
              <a:buNone/>
            </a:pPr>
            <a:r>
              <a:rPr lang="en-US" altLang="zh-CN" b="1" dirty="0">
                <a:latin typeface="黑体" panose="02010609060101010101" pitchFamily="49" charset="-122"/>
                <a:ea typeface="黑体" panose="02010609060101010101" pitchFamily="49" charset="-122"/>
              </a:rPr>
              <a:t>3</a:t>
            </a:r>
            <a:r>
              <a:rPr lang="zh-CN" altLang="en-US" b="1" dirty="0">
                <a:latin typeface="黑体" panose="02010609060101010101" pitchFamily="49" charset="-122"/>
                <a:ea typeface="黑体" panose="02010609060101010101" pitchFamily="49" charset="-122"/>
              </a:rPr>
              <a:t>．定点数乘除运算</a:t>
            </a:r>
            <a:endParaRPr lang="zh-CN" altLang="en-US" b="1" dirty="0">
              <a:latin typeface="黑体" panose="02010609060101010101" pitchFamily="49" charset="-122"/>
              <a:ea typeface="黑体" panose="02010609060101010101" pitchFamily="49" charset="-122"/>
            </a:endParaRPr>
          </a:p>
        </p:txBody>
      </p:sp>
      <p:sp>
        <p:nvSpPr>
          <p:cNvPr id="3" name="矩形 2"/>
          <p:cNvSpPr/>
          <p:nvPr/>
        </p:nvSpPr>
        <p:spPr>
          <a:xfrm>
            <a:off x="395605" y="692785"/>
            <a:ext cx="8002588" cy="1198880"/>
          </a:xfrm>
          <a:prstGeom prst="rect">
            <a:avLst/>
          </a:prstGeom>
        </p:spPr>
        <p:txBody>
          <a:bodyPr>
            <a:spAutoFit/>
          </a:bodyPr>
          <a:lstStyle/>
          <a:p>
            <a:pPr marL="0" marR="0" lvl="0" indent="0" algn="l" defTabSz="914400" rtl="0" eaLnBrk="1" fontAlgn="base" latinLnBrk="0" hangingPunct="1">
              <a:lnSpc>
                <a:spcPct val="150000"/>
              </a:lnSpc>
              <a:spcBef>
                <a:spcPct val="5000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一种方法</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在</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原有实现加减运算的</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ALU</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的基础上增加一些逻辑线路以实现乘除运算，并在机器中</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设</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置乘除指令</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p:txBody>
      </p:sp>
      <p:sp>
        <p:nvSpPr>
          <p:cNvPr id="10" name="Text Box 5"/>
          <p:cNvSpPr txBox="1"/>
          <p:nvPr/>
        </p:nvSpPr>
        <p:spPr>
          <a:xfrm>
            <a:off x="0" y="1988820"/>
            <a:ext cx="7780655" cy="521970"/>
          </a:xfrm>
          <a:prstGeom prst="rect">
            <a:avLst/>
          </a:prstGeom>
          <a:noFill/>
          <a:ln w="2857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）无符号整数一位乘法：</a:t>
            </a:r>
            <a:r>
              <a:rPr lang="zh-CN" altLang="en-US" sz="2400" b="1" dirty="0">
                <a:latin typeface="黑体" panose="02010609060101010101" pitchFamily="49" charset="-122"/>
                <a:ea typeface="黑体" panose="02010609060101010101" pitchFamily="49" charset="-122"/>
              </a:rPr>
              <a:t>基本原理依据手算法</a:t>
            </a:r>
            <a:endParaRPr lang="zh-CN" altLang="en-US" sz="2400" b="1" dirty="0">
              <a:latin typeface="黑体" panose="02010609060101010101" pitchFamily="49" charset="-122"/>
              <a:ea typeface="黑体" panose="02010609060101010101" pitchFamily="49" charset="-122"/>
            </a:endParaRPr>
          </a:p>
        </p:txBody>
      </p:sp>
      <p:sp>
        <p:nvSpPr>
          <p:cNvPr id="2" name="文本框 1"/>
          <p:cNvSpPr txBox="1"/>
          <p:nvPr/>
        </p:nvSpPr>
        <p:spPr>
          <a:xfrm>
            <a:off x="107315" y="2555240"/>
            <a:ext cx="4881880" cy="537210"/>
          </a:xfrm>
          <a:prstGeom prst="rect">
            <a:avLst/>
          </a:prstGeom>
          <a:noFill/>
        </p:spPr>
        <p:txBody>
          <a:bodyPr wrap="square" rtlCol="0" anchor="t">
            <a:spAutoFit/>
          </a:bodyPr>
          <a:p>
            <a:pPr>
              <a:lnSpc>
                <a:spcPts val="3480"/>
              </a:lnSpc>
              <a:spcBef>
                <a:spcPts val="0"/>
              </a:spcBef>
            </a:pPr>
            <a:r>
              <a:rPr lang="en-US" altLang="zh-CN" sz="2400">
                <a:latin typeface="Times New Roman" panose="02020603050405020304" pitchFamily="18" charset="0"/>
                <a:ea typeface="宋体" panose="02010600030101010101" pitchFamily="2" charset="-122"/>
                <a:sym typeface="+mn-ea"/>
              </a:rPr>
              <a:t>     </a:t>
            </a:r>
            <a:r>
              <a:rPr lang="zh-CN" sz="2400">
                <a:latin typeface="Times New Roman" panose="02020603050405020304" pitchFamily="18" charset="0"/>
                <a:ea typeface="宋体" panose="02010600030101010101" pitchFamily="2" charset="-122"/>
                <a:sym typeface="+mn-ea"/>
              </a:rPr>
              <a:t>手算</a:t>
            </a:r>
            <a:r>
              <a:rPr lang="en-US" sz="2400">
                <a:solidFill>
                  <a:srgbClr val="C00000"/>
                </a:solidFill>
                <a:latin typeface="Times New Roman" panose="02020603050405020304" pitchFamily="18" charset="0"/>
                <a:cs typeface="方正博雅宋简体" charset="0"/>
                <a:sym typeface="+mn-ea"/>
              </a:rPr>
              <a:t>1101</a:t>
            </a:r>
            <a:r>
              <a:rPr lang="en-US" sz="2400">
                <a:solidFill>
                  <a:srgbClr val="C00000"/>
                </a:solidFill>
                <a:latin typeface="Times New Roman" panose="02020603050405020304" pitchFamily="18" charset="0"/>
                <a:ea typeface="宋体" panose="02010600030101010101" pitchFamily="2" charset="-122"/>
                <a:sym typeface="+mn-ea"/>
              </a:rPr>
              <a:t>B</a:t>
            </a:r>
            <a:r>
              <a:rPr lang="en-US" sz="2400">
                <a:solidFill>
                  <a:srgbClr val="000000"/>
                </a:solidFill>
                <a:ea typeface="宋体" panose="02010600030101010101" pitchFamily="2" charset="-122"/>
                <a:sym typeface="+mn-ea"/>
              </a:rPr>
              <a:t>×</a:t>
            </a:r>
            <a:r>
              <a:rPr lang="en-US" sz="2400">
                <a:solidFill>
                  <a:srgbClr val="3333FF"/>
                </a:solidFill>
                <a:latin typeface="Times New Roman" panose="02020603050405020304" pitchFamily="18" charset="0"/>
                <a:cs typeface="方正博雅宋简体" charset="0"/>
                <a:sym typeface="+mn-ea"/>
              </a:rPr>
              <a:t>1011</a:t>
            </a:r>
            <a:r>
              <a:rPr lang="en-US" sz="2400">
                <a:solidFill>
                  <a:srgbClr val="3333FF"/>
                </a:solidFill>
                <a:latin typeface="Times New Roman" panose="02020603050405020304" pitchFamily="18" charset="0"/>
                <a:ea typeface="宋体" panose="02010600030101010101" pitchFamily="2" charset="-122"/>
                <a:sym typeface="+mn-ea"/>
              </a:rPr>
              <a:t>B</a:t>
            </a:r>
            <a:r>
              <a:rPr lang="zh-CN" sz="2400">
                <a:latin typeface="Times New Roman" panose="02020603050405020304" pitchFamily="18" charset="0"/>
                <a:ea typeface="宋体" panose="02010600030101010101" pitchFamily="2" charset="-122"/>
                <a:sym typeface="+mn-ea"/>
              </a:rPr>
              <a:t>的过程如下：</a:t>
            </a:r>
            <a:endParaRPr lang="zh-CN" altLang="en-US" sz="2400"/>
          </a:p>
        </p:txBody>
      </p:sp>
      <p:grpSp>
        <p:nvGrpSpPr>
          <p:cNvPr id="22" name="组合 21"/>
          <p:cNvGrpSpPr/>
          <p:nvPr/>
        </p:nvGrpSpPr>
        <p:grpSpPr>
          <a:xfrm>
            <a:off x="4250690" y="2756535"/>
            <a:ext cx="3068320" cy="2606675"/>
            <a:chOff x="5273" y="5627"/>
            <a:chExt cx="4832" cy="4105"/>
          </a:xfrm>
        </p:grpSpPr>
        <p:sp>
          <p:nvSpPr>
            <p:cNvPr id="14" name="文本框 13"/>
            <p:cNvSpPr txBox="1"/>
            <p:nvPr/>
          </p:nvSpPr>
          <p:spPr>
            <a:xfrm>
              <a:off x="6860" y="5665"/>
              <a:ext cx="1640" cy="628"/>
            </a:xfrm>
            <a:prstGeom prst="rect">
              <a:avLst/>
            </a:prstGeom>
            <a:noFill/>
          </p:spPr>
          <p:txBody>
            <a:bodyPr wrap="square" rtlCol="0">
              <a:spAutoFit/>
            </a:bodyPr>
            <a:p>
              <a:r>
                <a:rPr lang="en-US">
                  <a:solidFill>
                    <a:srgbClr val="C00000"/>
                  </a:solidFill>
                </a:rPr>
                <a:t>1 1 0 1</a:t>
              </a:r>
              <a:endParaRPr lang="en-US">
                <a:solidFill>
                  <a:srgbClr val="C00000"/>
                </a:solidFill>
              </a:endParaRPr>
            </a:p>
          </p:txBody>
        </p:sp>
        <p:sp>
          <p:nvSpPr>
            <p:cNvPr id="15" name="文本框 14"/>
            <p:cNvSpPr txBox="1"/>
            <p:nvPr/>
          </p:nvSpPr>
          <p:spPr>
            <a:xfrm>
              <a:off x="6867" y="6219"/>
              <a:ext cx="1634" cy="628"/>
            </a:xfrm>
            <a:prstGeom prst="rect">
              <a:avLst/>
            </a:prstGeom>
            <a:noFill/>
          </p:spPr>
          <p:txBody>
            <a:bodyPr wrap="square" rtlCol="0">
              <a:spAutoFit/>
            </a:bodyPr>
            <a:p>
              <a:r>
                <a:rPr lang="en-US">
                  <a:solidFill>
                    <a:srgbClr val="3333FF"/>
                  </a:solidFill>
                </a:rPr>
                <a:t>1 0 1 1</a:t>
              </a:r>
              <a:endParaRPr lang="en-US">
                <a:solidFill>
                  <a:srgbClr val="3333FF"/>
                </a:solidFill>
              </a:endParaRPr>
            </a:p>
          </p:txBody>
        </p:sp>
        <p:cxnSp>
          <p:nvCxnSpPr>
            <p:cNvPr id="16" name="直接连接符 15"/>
            <p:cNvCxnSpPr/>
            <p:nvPr/>
          </p:nvCxnSpPr>
          <p:spPr>
            <a:xfrm>
              <a:off x="6180" y="6847"/>
              <a:ext cx="2324" cy="0"/>
            </a:xfrm>
            <a:prstGeom prst="line">
              <a:avLst/>
            </a:prstGeom>
            <a:solidFill>
              <a:srgbClr val="FFFF00"/>
            </a:solidFill>
            <a:ln w="28575" cap="flat" cmpd="sng" algn="ctr">
              <a:solidFill>
                <a:srgbClr val="000000"/>
              </a:solidFill>
              <a:prstDash val="solid"/>
              <a:round/>
              <a:headEnd type="none" w="med" len="med"/>
              <a:tailEnd type="none" w="med" len="med"/>
            </a:ln>
          </p:spPr>
        </p:cxnSp>
        <p:sp>
          <p:nvSpPr>
            <p:cNvPr id="17" name="文本框 16"/>
            <p:cNvSpPr txBox="1"/>
            <p:nvPr/>
          </p:nvSpPr>
          <p:spPr>
            <a:xfrm>
              <a:off x="5273" y="8387"/>
              <a:ext cx="815" cy="628"/>
            </a:xfrm>
            <a:prstGeom prst="rect">
              <a:avLst/>
            </a:prstGeom>
            <a:noFill/>
          </p:spPr>
          <p:txBody>
            <a:bodyPr wrap="square" rtlCol="0">
              <a:spAutoFit/>
            </a:bodyPr>
            <a:p>
              <a:r>
                <a:rPr lang="en-US" altLang="zh-CN"/>
                <a:t>+</a:t>
              </a:r>
              <a:endParaRPr lang="en-US" altLang="zh-CN"/>
            </a:p>
          </p:txBody>
        </p:sp>
        <p:sp>
          <p:nvSpPr>
            <p:cNvPr id="18" name="文本框 17"/>
            <p:cNvSpPr txBox="1"/>
            <p:nvPr/>
          </p:nvSpPr>
          <p:spPr>
            <a:xfrm>
              <a:off x="6925" y="6900"/>
              <a:ext cx="1509" cy="628"/>
            </a:xfrm>
            <a:prstGeom prst="rect">
              <a:avLst/>
            </a:prstGeom>
            <a:noFill/>
          </p:spPr>
          <p:txBody>
            <a:bodyPr wrap="square" rtlCol="0">
              <a:spAutoFit/>
            </a:bodyPr>
            <a:p>
              <a:r>
                <a:rPr lang="en-US"/>
                <a:t>1 1 0 1</a:t>
              </a:r>
              <a:endParaRPr lang="en-US"/>
            </a:p>
          </p:txBody>
        </p:sp>
        <p:sp>
          <p:nvSpPr>
            <p:cNvPr id="5" name="文本框 4"/>
            <p:cNvSpPr txBox="1"/>
            <p:nvPr/>
          </p:nvSpPr>
          <p:spPr>
            <a:xfrm>
              <a:off x="6588" y="7366"/>
              <a:ext cx="1509" cy="628"/>
            </a:xfrm>
            <a:prstGeom prst="rect">
              <a:avLst/>
            </a:prstGeom>
            <a:noFill/>
          </p:spPr>
          <p:txBody>
            <a:bodyPr wrap="square" rtlCol="0">
              <a:spAutoFit/>
            </a:bodyPr>
            <a:p>
              <a:r>
                <a:rPr lang="en-US"/>
                <a:t>1 1 0 1</a:t>
              </a:r>
              <a:endParaRPr lang="en-US"/>
            </a:p>
          </p:txBody>
        </p:sp>
        <p:sp>
          <p:nvSpPr>
            <p:cNvPr id="6" name="文本框 5"/>
            <p:cNvSpPr txBox="1"/>
            <p:nvPr/>
          </p:nvSpPr>
          <p:spPr>
            <a:xfrm>
              <a:off x="6293" y="7933"/>
              <a:ext cx="1509" cy="628"/>
            </a:xfrm>
            <a:prstGeom prst="rect">
              <a:avLst/>
            </a:prstGeom>
            <a:noFill/>
          </p:spPr>
          <p:txBody>
            <a:bodyPr wrap="square" rtlCol="0">
              <a:spAutoFit/>
            </a:bodyPr>
            <a:p>
              <a:r>
                <a:rPr lang="en-US"/>
                <a:t>0 0 0 0</a:t>
              </a:r>
              <a:endParaRPr lang="en-US"/>
            </a:p>
          </p:txBody>
        </p:sp>
        <p:sp>
          <p:nvSpPr>
            <p:cNvPr id="8" name="文本框 7"/>
            <p:cNvSpPr txBox="1"/>
            <p:nvPr/>
          </p:nvSpPr>
          <p:spPr>
            <a:xfrm>
              <a:off x="5953" y="8424"/>
              <a:ext cx="1509" cy="628"/>
            </a:xfrm>
            <a:prstGeom prst="rect">
              <a:avLst/>
            </a:prstGeom>
            <a:noFill/>
          </p:spPr>
          <p:txBody>
            <a:bodyPr wrap="square" rtlCol="0">
              <a:spAutoFit/>
            </a:bodyPr>
            <a:p>
              <a:r>
                <a:rPr lang="en-US"/>
                <a:t>1 1 0 1</a:t>
              </a:r>
              <a:endParaRPr lang="en-US"/>
            </a:p>
          </p:txBody>
        </p:sp>
        <p:cxnSp>
          <p:nvCxnSpPr>
            <p:cNvPr id="9" name="直接连接符 8"/>
            <p:cNvCxnSpPr/>
            <p:nvPr/>
          </p:nvCxnSpPr>
          <p:spPr>
            <a:xfrm flipV="1">
              <a:off x="5726" y="9052"/>
              <a:ext cx="2778" cy="15"/>
            </a:xfrm>
            <a:prstGeom prst="line">
              <a:avLst/>
            </a:prstGeom>
            <a:solidFill>
              <a:srgbClr val="FFFF00"/>
            </a:solidFill>
            <a:ln w="28575" cap="flat" cmpd="sng" algn="ctr">
              <a:solidFill>
                <a:srgbClr val="000000"/>
              </a:solidFill>
              <a:prstDash val="solid"/>
              <a:round/>
              <a:headEnd type="none" w="med" len="med"/>
              <a:tailEnd type="none" w="med" len="med"/>
            </a:ln>
          </p:spPr>
        </p:cxnSp>
        <p:sp>
          <p:nvSpPr>
            <p:cNvPr id="11" name="文本框 10"/>
            <p:cNvSpPr txBox="1"/>
            <p:nvPr/>
          </p:nvSpPr>
          <p:spPr>
            <a:xfrm>
              <a:off x="6235" y="6226"/>
              <a:ext cx="690" cy="628"/>
            </a:xfrm>
            <a:prstGeom prst="rect">
              <a:avLst/>
            </a:prstGeom>
            <a:noFill/>
          </p:spPr>
          <p:txBody>
            <a:bodyPr wrap="none" rtlCol="0" anchor="t">
              <a:spAutoFit/>
            </a:bodyPr>
            <a:p>
              <a:r>
                <a:rPr lang="en-US">
                  <a:solidFill>
                    <a:srgbClr val="000000"/>
                  </a:solidFill>
                  <a:ea typeface="宋体" panose="02010600030101010101" pitchFamily="2" charset="-122"/>
                  <a:sym typeface="+mn-ea"/>
                </a:rPr>
                <a:t>×</a:t>
              </a:r>
              <a:endParaRPr lang="zh-CN" altLang="en-US"/>
            </a:p>
          </p:txBody>
        </p:sp>
        <p:sp>
          <p:nvSpPr>
            <p:cNvPr id="12" name="文本框 11"/>
            <p:cNvSpPr txBox="1"/>
            <p:nvPr/>
          </p:nvSpPr>
          <p:spPr>
            <a:xfrm>
              <a:off x="5613" y="9104"/>
              <a:ext cx="4268" cy="628"/>
            </a:xfrm>
            <a:prstGeom prst="rect">
              <a:avLst/>
            </a:prstGeom>
            <a:noFill/>
          </p:spPr>
          <p:txBody>
            <a:bodyPr wrap="square" rtlCol="0">
              <a:spAutoFit/>
            </a:bodyPr>
            <a:p>
              <a:r>
                <a:rPr lang="en-US"/>
                <a:t>1 0 0 0 1 1 1 1</a:t>
              </a:r>
              <a:endParaRPr lang="en-US"/>
            </a:p>
          </p:txBody>
        </p:sp>
        <p:sp>
          <p:nvSpPr>
            <p:cNvPr id="13" name="文本框 12"/>
            <p:cNvSpPr txBox="1"/>
            <p:nvPr/>
          </p:nvSpPr>
          <p:spPr>
            <a:xfrm>
              <a:off x="8561" y="5627"/>
              <a:ext cx="1544" cy="628"/>
            </a:xfrm>
            <a:prstGeom prst="rect">
              <a:avLst/>
            </a:prstGeom>
            <a:noFill/>
          </p:spPr>
          <p:txBody>
            <a:bodyPr wrap="square" rtlCol="0">
              <a:spAutoFit/>
            </a:bodyPr>
            <a:p>
              <a:r>
                <a:rPr lang="zh-CN" altLang="en-US">
                  <a:solidFill>
                    <a:srgbClr val="C00000"/>
                  </a:solidFill>
                </a:rPr>
                <a:t>被乘数</a:t>
              </a:r>
              <a:endParaRPr lang="zh-CN" altLang="en-US">
                <a:solidFill>
                  <a:srgbClr val="C00000"/>
                </a:solidFill>
              </a:endParaRPr>
            </a:p>
          </p:txBody>
        </p:sp>
        <p:sp>
          <p:nvSpPr>
            <p:cNvPr id="19" name="文本框 18"/>
            <p:cNvSpPr txBox="1"/>
            <p:nvPr/>
          </p:nvSpPr>
          <p:spPr>
            <a:xfrm>
              <a:off x="8500" y="6232"/>
              <a:ext cx="1544" cy="628"/>
            </a:xfrm>
            <a:prstGeom prst="rect">
              <a:avLst/>
            </a:prstGeom>
            <a:noFill/>
          </p:spPr>
          <p:txBody>
            <a:bodyPr wrap="square" rtlCol="0">
              <a:spAutoFit/>
            </a:bodyPr>
            <a:p>
              <a:r>
                <a:rPr lang="en-US" altLang="zh-CN"/>
                <a:t> </a:t>
              </a:r>
              <a:r>
                <a:rPr lang="zh-CN" altLang="en-US">
                  <a:solidFill>
                    <a:srgbClr val="3333FF"/>
                  </a:solidFill>
                </a:rPr>
                <a:t>乘数</a:t>
              </a:r>
              <a:endParaRPr lang="zh-CN" altLang="en-US">
                <a:solidFill>
                  <a:srgbClr val="3333FF"/>
                </a:solidFill>
              </a:endParaRPr>
            </a:p>
          </p:txBody>
        </p:sp>
        <p:sp>
          <p:nvSpPr>
            <p:cNvPr id="20" name="文本框 19"/>
            <p:cNvSpPr txBox="1"/>
            <p:nvPr/>
          </p:nvSpPr>
          <p:spPr>
            <a:xfrm>
              <a:off x="8561" y="9015"/>
              <a:ext cx="1216" cy="628"/>
            </a:xfrm>
            <a:prstGeom prst="rect">
              <a:avLst/>
            </a:prstGeom>
            <a:noFill/>
          </p:spPr>
          <p:txBody>
            <a:bodyPr wrap="square" rtlCol="0">
              <a:spAutoFit/>
            </a:bodyPr>
            <a:p>
              <a:r>
                <a:rPr lang="zh-CN" altLang="en-US"/>
                <a:t>乘</a:t>
              </a:r>
              <a:r>
                <a:rPr lang="zh-CN" altLang="en-US"/>
                <a:t>积</a:t>
              </a:r>
              <a:endParaRPr lang="zh-CN" altLang="en-US"/>
            </a:p>
          </p:txBody>
        </p:sp>
      </p:grpSp>
      <p:sp>
        <p:nvSpPr>
          <p:cNvPr id="21" name="文本框 20"/>
          <p:cNvSpPr txBox="1"/>
          <p:nvPr/>
        </p:nvSpPr>
        <p:spPr>
          <a:xfrm>
            <a:off x="321310" y="5517515"/>
            <a:ext cx="8501380" cy="977265"/>
          </a:xfrm>
          <a:prstGeom prst="rect">
            <a:avLst/>
          </a:prstGeom>
          <a:noFill/>
        </p:spPr>
        <p:txBody>
          <a:bodyPr wrap="square" rtlCol="0" anchor="t">
            <a:spAutoFit/>
          </a:bodyPr>
          <a:p>
            <a:pPr indent="266700">
              <a:lnSpc>
                <a:spcPct val="120000"/>
              </a:lnSpc>
              <a:spcBef>
                <a:spcPts val="50"/>
              </a:spcBef>
              <a:spcAft>
                <a:spcPts val="0"/>
              </a:spcAft>
            </a:pPr>
            <a:r>
              <a:rPr lang="en-US" altLang="zh-CN" sz="2400">
                <a:latin typeface="Times New Roman" panose="02020603050405020304" pitchFamily="18" charset="0"/>
                <a:ea typeface="宋体" panose="02010600030101010101" pitchFamily="2" charset="-122"/>
                <a:sym typeface="+mn-ea"/>
              </a:rPr>
              <a:t> </a:t>
            </a:r>
            <a:r>
              <a:rPr lang="zh-CN" sz="2400">
                <a:latin typeface="Times New Roman" panose="02020603050405020304" pitchFamily="18" charset="0"/>
                <a:ea typeface="宋体" panose="02010600030101010101" pitchFamily="2" charset="-122"/>
                <a:sym typeface="+mn-ea"/>
              </a:rPr>
              <a:t>上式中，对应</a:t>
            </a:r>
            <a:r>
              <a:rPr lang="zh-CN" sz="2400">
                <a:solidFill>
                  <a:srgbClr val="3333FF"/>
                </a:solidFill>
                <a:latin typeface="Times New Roman" panose="02020603050405020304" pitchFamily="18" charset="0"/>
                <a:ea typeface="宋体" panose="02010600030101010101" pitchFamily="2" charset="-122"/>
                <a:sym typeface="+mn-ea"/>
              </a:rPr>
              <a:t>每位乘数</a:t>
            </a:r>
            <a:r>
              <a:rPr lang="zh-CN" sz="2400">
                <a:latin typeface="Times New Roman" panose="02020603050405020304" pitchFamily="18" charset="0"/>
                <a:ea typeface="宋体" panose="02010600030101010101" pitchFamily="2" charset="-122"/>
                <a:sym typeface="+mn-ea"/>
              </a:rPr>
              <a:t>求得</a:t>
            </a:r>
            <a:r>
              <a:rPr lang="zh-CN" sz="2400">
                <a:solidFill>
                  <a:srgbClr val="C00000"/>
                </a:solidFill>
                <a:latin typeface="Times New Roman" panose="02020603050405020304" pitchFamily="18" charset="0"/>
                <a:ea typeface="宋体" panose="02010600030101010101" pitchFamily="2" charset="-122"/>
                <a:sym typeface="+mn-ea"/>
              </a:rPr>
              <a:t>一项部分积</a:t>
            </a:r>
            <a:r>
              <a:rPr lang="zh-CN" sz="2400">
                <a:latin typeface="Times New Roman" panose="02020603050405020304" pitchFamily="18" charset="0"/>
                <a:ea typeface="宋体" panose="02010600030101010101" pitchFamily="2" charset="-122"/>
                <a:sym typeface="+mn-ea"/>
              </a:rPr>
              <a:t>并将其</a:t>
            </a:r>
            <a:r>
              <a:rPr lang="zh-CN" sz="2400">
                <a:solidFill>
                  <a:srgbClr val="C00000"/>
                </a:solidFill>
                <a:latin typeface="Times New Roman" panose="02020603050405020304" pitchFamily="18" charset="0"/>
                <a:ea typeface="宋体" panose="02010600030101010101" pitchFamily="2" charset="-122"/>
                <a:sym typeface="+mn-ea"/>
              </a:rPr>
              <a:t>逐位左移</a:t>
            </a:r>
            <a:r>
              <a:rPr lang="zh-CN" sz="2400">
                <a:latin typeface="Times New Roman" panose="02020603050405020304" pitchFamily="18" charset="0"/>
                <a:ea typeface="宋体" panose="02010600030101010101" pitchFamily="2" charset="-122"/>
                <a:sym typeface="+mn-ea"/>
              </a:rPr>
              <a:t>，然后将所有部分积一次相加，求得最后乘积。</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44"/>
                                        </p:tgtEl>
                                        <p:attrNameLst>
                                          <p:attrName>style.visibility</p:attrName>
                                        </p:attrNameLst>
                                      </p:cBhvr>
                                      <p:to>
                                        <p:strVal val="visible"/>
                                      </p:to>
                                    </p:set>
                                    <p:animEffect transition="in" filter="blinds(horizontal)">
                                      <p:cBhvr>
                                        <p:cTn id="7" dur="500"/>
                                        <p:tgtEl>
                                          <p:spTgt spid="614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p:bldP spid="1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23215" y="332740"/>
            <a:ext cx="4881880" cy="537210"/>
          </a:xfrm>
          <a:prstGeom prst="rect">
            <a:avLst/>
          </a:prstGeom>
          <a:noFill/>
        </p:spPr>
        <p:txBody>
          <a:bodyPr wrap="square" rtlCol="0" anchor="t">
            <a:spAutoFit/>
          </a:bodyPr>
          <a:p>
            <a:pPr>
              <a:lnSpc>
                <a:spcPts val="3480"/>
              </a:lnSpc>
              <a:spcBef>
                <a:spcPts val="0"/>
              </a:spcBef>
            </a:pPr>
            <a:r>
              <a:rPr lang="en-US" altLang="zh-CN" sz="2400">
                <a:latin typeface="Times New Roman" panose="02020603050405020304" pitchFamily="18" charset="0"/>
                <a:ea typeface="宋体" panose="02010600030101010101" pitchFamily="2" charset="-122"/>
                <a:sym typeface="+mn-ea"/>
              </a:rPr>
              <a:t>     </a:t>
            </a:r>
            <a:r>
              <a:rPr lang="zh-CN" sz="2400">
                <a:latin typeface="Times New Roman" panose="02020603050405020304" pitchFamily="18" charset="0"/>
                <a:ea typeface="宋体" panose="02010600030101010101" pitchFamily="2" charset="-122"/>
                <a:sym typeface="+mn-ea"/>
              </a:rPr>
              <a:t>手算</a:t>
            </a:r>
            <a:r>
              <a:rPr lang="en-US" sz="2400">
                <a:solidFill>
                  <a:srgbClr val="C00000"/>
                </a:solidFill>
                <a:latin typeface="Times New Roman" panose="02020603050405020304" pitchFamily="18" charset="0"/>
                <a:cs typeface="方正博雅宋简体" charset="0"/>
                <a:sym typeface="+mn-ea"/>
              </a:rPr>
              <a:t>1101</a:t>
            </a:r>
            <a:r>
              <a:rPr lang="en-US" sz="2400">
                <a:solidFill>
                  <a:srgbClr val="C00000"/>
                </a:solidFill>
                <a:latin typeface="Times New Roman" panose="02020603050405020304" pitchFamily="18" charset="0"/>
                <a:ea typeface="宋体" panose="02010600030101010101" pitchFamily="2" charset="-122"/>
                <a:sym typeface="+mn-ea"/>
              </a:rPr>
              <a:t>B</a:t>
            </a:r>
            <a:r>
              <a:rPr lang="en-US" sz="2400">
                <a:solidFill>
                  <a:srgbClr val="000000"/>
                </a:solidFill>
                <a:ea typeface="宋体" panose="02010600030101010101" pitchFamily="2" charset="-122"/>
                <a:sym typeface="+mn-ea"/>
              </a:rPr>
              <a:t>×</a:t>
            </a:r>
            <a:r>
              <a:rPr lang="en-US" sz="2400">
                <a:solidFill>
                  <a:srgbClr val="3333FF"/>
                </a:solidFill>
                <a:latin typeface="Times New Roman" panose="02020603050405020304" pitchFamily="18" charset="0"/>
                <a:cs typeface="方正博雅宋简体" charset="0"/>
                <a:sym typeface="+mn-ea"/>
              </a:rPr>
              <a:t>1011</a:t>
            </a:r>
            <a:r>
              <a:rPr lang="en-US" sz="2400">
                <a:solidFill>
                  <a:srgbClr val="3333FF"/>
                </a:solidFill>
                <a:latin typeface="Times New Roman" panose="02020603050405020304" pitchFamily="18" charset="0"/>
                <a:ea typeface="宋体" panose="02010600030101010101" pitchFamily="2" charset="-122"/>
                <a:sym typeface="+mn-ea"/>
              </a:rPr>
              <a:t>B</a:t>
            </a:r>
            <a:r>
              <a:rPr lang="zh-CN" sz="2400">
                <a:latin typeface="Times New Roman" panose="02020603050405020304" pitchFamily="18" charset="0"/>
                <a:ea typeface="宋体" panose="02010600030101010101" pitchFamily="2" charset="-122"/>
                <a:sym typeface="+mn-ea"/>
              </a:rPr>
              <a:t>的过程如下：</a:t>
            </a:r>
            <a:endParaRPr lang="zh-CN" altLang="en-US" sz="2400"/>
          </a:p>
        </p:txBody>
      </p:sp>
      <p:sp>
        <p:nvSpPr>
          <p:cNvPr id="14" name="文本框 13"/>
          <p:cNvSpPr txBox="1"/>
          <p:nvPr/>
        </p:nvSpPr>
        <p:spPr>
          <a:xfrm>
            <a:off x="4211955" y="1340485"/>
            <a:ext cx="1041400" cy="398780"/>
          </a:xfrm>
          <a:prstGeom prst="rect">
            <a:avLst/>
          </a:prstGeom>
          <a:noFill/>
        </p:spPr>
        <p:txBody>
          <a:bodyPr wrap="square" rtlCol="0">
            <a:spAutoFit/>
          </a:bodyPr>
          <a:p>
            <a:r>
              <a:rPr lang="en-US">
                <a:solidFill>
                  <a:srgbClr val="C00000"/>
                </a:solidFill>
              </a:rPr>
              <a:t>1 1 0 1</a:t>
            </a:r>
            <a:endParaRPr lang="en-US">
              <a:solidFill>
                <a:srgbClr val="C00000"/>
              </a:solidFill>
            </a:endParaRPr>
          </a:p>
        </p:txBody>
      </p:sp>
      <p:sp>
        <p:nvSpPr>
          <p:cNvPr id="15" name="文本框 14"/>
          <p:cNvSpPr txBox="1"/>
          <p:nvPr/>
        </p:nvSpPr>
        <p:spPr>
          <a:xfrm>
            <a:off x="4216400" y="1692275"/>
            <a:ext cx="1037590" cy="398780"/>
          </a:xfrm>
          <a:prstGeom prst="rect">
            <a:avLst/>
          </a:prstGeom>
          <a:noFill/>
        </p:spPr>
        <p:txBody>
          <a:bodyPr wrap="square" rtlCol="0">
            <a:spAutoFit/>
          </a:bodyPr>
          <a:p>
            <a:r>
              <a:rPr lang="en-US">
                <a:solidFill>
                  <a:srgbClr val="3333FF"/>
                </a:solidFill>
              </a:rPr>
              <a:t>1 0 1 1</a:t>
            </a:r>
            <a:endParaRPr lang="en-US">
              <a:solidFill>
                <a:srgbClr val="3333FF"/>
              </a:solidFill>
            </a:endParaRPr>
          </a:p>
        </p:txBody>
      </p:sp>
      <p:cxnSp>
        <p:nvCxnSpPr>
          <p:cNvPr id="16" name="直接连接符 15"/>
          <p:cNvCxnSpPr/>
          <p:nvPr/>
        </p:nvCxnSpPr>
        <p:spPr>
          <a:xfrm>
            <a:off x="3780155" y="2091055"/>
            <a:ext cx="1475740" cy="0"/>
          </a:xfrm>
          <a:prstGeom prst="line">
            <a:avLst/>
          </a:prstGeom>
          <a:solidFill>
            <a:srgbClr val="FFFF00"/>
          </a:solidFill>
          <a:ln w="28575" cap="flat" cmpd="sng" algn="ctr">
            <a:solidFill>
              <a:srgbClr val="000000"/>
            </a:solidFill>
            <a:prstDash val="solid"/>
            <a:round/>
            <a:headEnd type="none" w="med" len="med"/>
            <a:tailEnd type="none" w="med" len="med"/>
          </a:ln>
        </p:spPr>
      </p:cxnSp>
      <p:sp>
        <p:nvSpPr>
          <p:cNvPr id="17" name="文本框 16"/>
          <p:cNvSpPr txBox="1"/>
          <p:nvPr/>
        </p:nvSpPr>
        <p:spPr>
          <a:xfrm>
            <a:off x="3204210" y="3068955"/>
            <a:ext cx="517525" cy="398780"/>
          </a:xfrm>
          <a:prstGeom prst="rect">
            <a:avLst/>
          </a:prstGeom>
          <a:noFill/>
        </p:spPr>
        <p:txBody>
          <a:bodyPr wrap="square" rtlCol="0">
            <a:spAutoFit/>
          </a:bodyPr>
          <a:p>
            <a:r>
              <a:rPr lang="en-US" altLang="zh-CN"/>
              <a:t>+</a:t>
            </a:r>
            <a:endParaRPr lang="en-US" altLang="zh-CN"/>
          </a:p>
        </p:txBody>
      </p:sp>
      <p:sp>
        <p:nvSpPr>
          <p:cNvPr id="18" name="文本框 17"/>
          <p:cNvSpPr txBox="1"/>
          <p:nvPr/>
        </p:nvSpPr>
        <p:spPr>
          <a:xfrm>
            <a:off x="4253230" y="2124710"/>
            <a:ext cx="958215" cy="398780"/>
          </a:xfrm>
          <a:prstGeom prst="rect">
            <a:avLst/>
          </a:prstGeom>
          <a:noFill/>
        </p:spPr>
        <p:txBody>
          <a:bodyPr wrap="square" rtlCol="0">
            <a:spAutoFit/>
          </a:bodyPr>
          <a:p>
            <a:r>
              <a:rPr lang="en-US"/>
              <a:t>1 1 0 1</a:t>
            </a:r>
            <a:endParaRPr lang="en-US"/>
          </a:p>
        </p:txBody>
      </p:sp>
      <p:sp>
        <p:nvSpPr>
          <p:cNvPr id="4" name="文本框 3"/>
          <p:cNvSpPr txBox="1"/>
          <p:nvPr/>
        </p:nvSpPr>
        <p:spPr>
          <a:xfrm>
            <a:off x="4039235" y="2420620"/>
            <a:ext cx="958215" cy="398780"/>
          </a:xfrm>
          <a:prstGeom prst="rect">
            <a:avLst/>
          </a:prstGeom>
          <a:noFill/>
        </p:spPr>
        <p:txBody>
          <a:bodyPr wrap="square" rtlCol="0">
            <a:spAutoFit/>
          </a:bodyPr>
          <a:p>
            <a:r>
              <a:rPr lang="en-US"/>
              <a:t>1 1 0 1</a:t>
            </a:r>
            <a:endParaRPr lang="en-US"/>
          </a:p>
        </p:txBody>
      </p:sp>
      <p:sp>
        <p:nvSpPr>
          <p:cNvPr id="5" name="文本框 4"/>
          <p:cNvSpPr txBox="1"/>
          <p:nvPr/>
        </p:nvSpPr>
        <p:spPr>
          <a:xfrm>
            <a:off x="3851910" y="2780665"/>
            <a:ext cx="958215" cy="398780"/>
          </a:xfrm>
          <a:prstGeom prst="rect">
            <a:avLst/>
          </a:prstGeom>
          <a:noFill/>
        </p:spPr>
        <p:txBody>
          <a:bodyPr wrap="square" rtlCol="0">
            <a:spAutoFit/>
          </a:bodyPr>
          <a:p>
            <a:r>
              <a:rPr lang="en-US"/>
              <a:t>0 0 0 0</a:t>
            </a:r>
            <a:endParaRPr lang="en-US"/>
          </a:p>
        </p:txBody>
      </p:sp>
      <p:sp>
        <p:nvSpPr>
          <p:cNvPr id="6" name="文本框 5"/>
          <p:cNvSpPr txBox="1"/>
          <p:nvPr/>
        </p:nvSpPr>
        <p:spPr>
          <a:xfrm>
            <a:off x="3636010" y="3092450"/>
            <a:ext cx="958215" cy="398780"/>
          </a:xfrm>
          <a:prstGeom prst="rect">
            <a:avLst/>
          </a:prstGeom>
          <a:noFill/>
        </p:spPr>
        <p:txBody>
          <a:bodyPr wrap="square" rtlCol="0">
            <a:spAutoFit/>
          </a:bodyPr>
          <a:p>
            <a:r>
              <a:rPr lang="en-US"/>
              <a:t>1 1 0 1</a:t>
            </a:r>
            <a:endParaRPr lang="en-US"/>
          </a:p>
        </p:txBody>
      </p:sp>
      <p:cxnSp>
        <p:nvCxnSpPr>
          <p:cNvPr id="7" name="直接连接符 6"/>
          <p:cNvCxnSpPr/>
          <p:nvPr/>
        </p:nvCxnSpPr>
        <p:spPr>
          <a:xfrm flipV="1">
            <a:off x="3491865" y="3491230"/>
            <a:ext cx="1764030" cy="9525"/>
          </a:xfrm>
          <a:prstGeom prst="line">
            <a:avLst/>
          </a:prstGeom>
          <a:solidFill>
            <a:srgbClr val="FFFF00"/>
          </a:solidFill>
          <a:ln w="28575" cap="flat" cmpd="sng" algn="ctr">
            <a:solidFill>
              <a:srgbClr val="000000"/>
            </a:solidFill>
            <a:prstDash val="solid"/>
            <a:round/>
            <a:headEnd type="none" w="med" len="med"/>
            <a:tailEnd type="none" w="med" len="med"/>
          </a:ln>
        </p:spPr>
      </p:cxnSp>
      <p:sp>
        <p:nvSpPr>
          <p:cNvPr id="8" name="文本框 7"/>
          <p:cNvSpPr txBox="1"/>
          <p:nvPr/>
        </p:nvSpPr>
        <p:spPr>
          <a:xfrm>
            <a:off x="3815080" y="1696720"/>
            <a:ext cx="438150" cy="398780"/>
          </a:xfrm>
          <a:prstGeom prst="rect">
            <a:avLst/>
          </a:prstGeom>
          <a:noFill/>
        </p:spPr>
        <p:txBody>
          <a:bodyPr wrap="none" rtlCol="0" anchor="t">
            <a:spAutoFit/>
          </a:bodyPr>
          <a:p>
            <a:r>
              <a:rPr lang="en-US">
                <a:solidFill>
                  <a:srgbClr val="000000"/>
                </a:solidFill>
                <a:ea typeface="宋体" panose="02010600030101010101" pitchFamily="2" charset="-122"/>
                <a:sym typeface="+mn-ea"/>
              </a:rPr>
              <a:t>×</a:t>
            </a:r>
            <a:endParaRPr lang="zh-CN" altLang="en-US"/>
          </a:p>
        </p:txBody>
      </p:sp>
      <p:sp>
        <p:nvSpPr>
          <p:cNvPr id="9" name="文本框 8"/>
          <p:cNvSpPr txBox="1"/>
          <p:nvPr/>
        </p:nvSpPr>
        <p:spPr>
          <a:xfrm>
            <a:off x="3420110" y="3524250"/>
            <a:ext cx="2710180" cy="398780"/>
          </a:xfrm>
          <a:prstGeom prst="rect">
            <a:avLst/>
          </a:prstGeom>
          <a:noFill/>
        </p:spPr>
        <p:txBody>
          <a:bodyPr wrap="square" rtlCol="0">
            <a:spAutoFit/>
          </a:bodyPr>
          <a:p>
            <a:r>
              <a:rPr lang="en-US"/>
              <a:t>1 0 0 0 1 1 1 1</a:t>
            </a:r>
            <a:endParaRPr lang="en-US"/>
          </a:p>
        </p:txBody>
      </p:sp>
      <p:sp>
        <p:nvSpPr>
          <p:cNvPr id="10" name="文本框 9"/>
          <p:cNvSpPr txBox="1"/>
          <p:nvPr/>
        </p:nvSpPr>
        <p:spPr>
          <a:xfrm>
            <a:off x="5292090" y="1316355"/>
            <a:ext cx="980440" cy="398780"/>
          </a:xfrm>
          <a:prstGeom prst="rect">
            <a:avLst/>
          </a:prstGeom>
          <a:noFill/>
        </p:spPr>
        <p:txBody>
          <a:bodyPr wrap="square" rtlCol="0">
            <a:spAutoFit/>
          </a:bodyPr>
          <a:p>
            <a:r>
              <a:rPr lang="zh-CN" altLang="en-US">
                <a:solidFill>
                  <a:srgbClr val="C00000"/>
                </a:solidFill>
              </a:rPr>
              <a:t>被乘数</a:t>
            </a:r>
            <a:endParaRPr lang="zh-CN" altLang="en-US">
              <a:solidFill>
                <a:srgbClr val="C00000"/>
              </a:solidFill>
            </a:endParaRPr>
          </a:p>
        </p:txBody>
      </p:sp>
      <p:sp>
        <p:nvSpPr>
          <p:cNvPr id="11" name="文本框 10"/>
          <p:cNvSpPr txBox="1"/>
          <p:nvPr/>
        </p:nvSpPr>
        <p:spPr>
          <a:xfrm>
            <a:off x="5253355" y="1700530"/>
            <a:ext cx="980440" cy="398780"/>
          </a:xfrm>
          <a:prstGeom prst="rect">
            <a:avLst/>
          </a:prstGeom>
          <a:noFill/>
        </p:spPr>
        <p:txBody>
          <a:bodyPr wrap="square" rtlCol="0">
            <a:spAutoFit/>
          </a:bodyPr>
          <a:p>
            <a:r>
              <a:rPr lang="en-US" altLang="zh-CN"/>
              <a:t> </a:t>
            </a:r>
            <a:r>
              <a:rPr lang="zh-CN" altLang="en-US">
                <a:solidFill>
                  <a:srgbClr val="3333FF"/>
                </a:solidFill>
              </a:rPr>
              <a:t>乘数</a:t>
            </a:r>
            <a:endParaRPr lang="zh-CN" altLang="en-US">
              <a:solidFill>
                <a:srgbClr val="3333FF"/>
              </a:solidFill>
            </a:endParaRPr>
          </a:p>
        </p:txBody>
      </p:sp>
      <p:sp>
        <p:nvSpPr>
          <p:cNvPr id="12" name="文本框 11"/>
          <p:cNvSpPr txBox="1"/>
          <p:nvPr/>
        </p:nvSpPr>
        <p:spPr>
          <a:xfrm>
            <a:off x="5292090" y="3467735"/>
            <a:ext cx="772160" cy="398780"/>
          </a:xfrm>
          <a:prstGeom prst="rect">
            <a:avLst/>
          </a:prstGeom>
          <a:noFill/>
        </p:spPr>
        <p:txBody>
          <a:bodyPr wrap="square" rtlCol="0">
            <a:spAutoFit/>
          </a:bodyPr>
          <a:p>
            <a:r>
              <a:rPr lang="zh-CN" altLang="en-US"/>
              <a:t>乘</a:t>
            </a:r>
            <a:r>
              <a:rPr lang="zh-CN" altLang="en-US"/>
              <a:t>积</a:t>
            </a:r>
            <a:endParaRPr lang="zh-CN" altLang="en-US"/>
          </a:p>
        </p:txBody>
      </p:sp>
      <p:sp>
        <p:nvSpPr>
          <p:cNvPr id="13" name="文本框 12"/>
          <p:cNvSpPr txBox="1"/>
          <p:nvPr/>
        </p:nvSpPr>
        <p:spPr>
          <a:xfrm>
            <a:off x="353060" y="4267835"/>
            <a:ext cx="8501380" cy="977265"/>
          </a:xfrm>
          <a:prstGeom prst="rect">
            <a:avLst/>
          </a:prstGeom>
          <a:noFill/>
        </p:spPr>
        <p:txBody>
          <a:bodyPr wrap="square" rtlCol="0" anchor="t">
            <a:spAutoFit/>
          </a:bodyPr>
          <a:p>
            <a:pPr indent="266700">
              <a:lnSpc>
                <a:spcPct val="120000"/>
              </a:lnSpc>
              <a:spcBef>
                <a:spcPts val="50"/>
              </a:spcBef>
              <a:spcAft>
                <a:spcPts val="0"/>
              </a:spcAft>
            </a:pPr>
            <a:r>
              <a:rPr lang="en-US" altLang="zh-CN" sz="2400">
                <a:latin typeface="Times New Roman" panose="02020603050405020304" pitchFamily="18" charset="0"/>
                <a:ea typeface="宋体" panose="02010600030101010101" pitchFamily="2" charset="-122"/>
                <a:sym typeface="+mn-ea"/>
              </a:rPr>
              <a:t> </a:t>
            </a:r>
            <a:r>
              <a:rPr lang="zh-CN" sz="2400">
                <a:latin typeface="Times New Roman" panose="02020603050405020304" pitchFamily="18" charset="0"/>
                <a:ea typeface="宋体" panose="02010600030101010101" pitchFamily="2" charset="-122"/>
                <a:sym typeface="+mn-ea"/>
              </a:rPr>
              <a:t>上式中，对应</a:t>
            </a:r>
            <a:r>
              <a:rPr lang="zh-CN" sz="2400">
                <a:solidFill>
                  <a:srgbClr val="3333FF"/>
                </a:solidFill>
                <a:latin typeface="Times New Roman" panose="02020603050405020304" pitchFamily="18" charset="0"/>
                <a:ea typeface="宋体" panose="02010600030101010101" pitchFamily="2" charset="-122"/>
                <a:sym typeface="+mn-ea"/>
              </a:rPr>
              <a:t>每位乘数</a:t>
            </a:r>
            <a:r>
              <a:rPr lang="zh-CN" sz="2400">
                <a:latin typeface="Times New Roman" panose="02020603050405020304" pitchFamily="18" charset="0"/>
                <a:ea typeface="宋体" panose="02010600030101010101" pitchFamily="2" charset="-122"/>
                <a:sym typeface="+mn-ea"/>
              </a:rPr>
              <a:t>求得</a:t>
            </a:r>
            <a:r>
              <a:rPr lang="zh-CN" sz="2400">
                <a:solidFill>
                  <a:srgbClr val="C00000"/>
                </a:solidFill>
                <a:latin typeface="Times New Roman" panose="02020603050405020304" pitchFamily="18" charset="0"/>
                <a:ea typeface="宋体" panose="02010600030101010101" pitchFamily="2" charset="-122"/>
                <a:sym typeface="+mn-ea"/>
              </a:rPr>
              <a:t>一项部分积</a:t>
            </a:r>
            <a:r>
              <a:rPr lang="zh-CN" sz="2400">
                <a:latin typeface="Times New Roman" panose="02020603050405020304" pitchFamily="18" charset="0"/>
                <a:ea typeface="宋体" panose="02010600030101010101" pitchFamily="2" charset="-122"/>
                <a:sym typeface="+mn-ea"/>
              </a:rPr>
              <a:t>并将其</a:t>
            </a:r>
            <a:r>
              <a:rPr lang="zh-CN" sz="2400">
                <a:solidFill>
                  <a:srgbClr val="C00000"/>
                </a:solidFill>
                <a:latin typeface="Times New Roman" panose="02020603050405020304" pitchFamily="18" charset="0"/>
                <a:ea typeface="宋体" panose="02010600030101010101" pitchFamily="2" charset="-122"/>
                <a:sym typeface="+mn-ea"/>
              </a:rPr>
              <a:t>逐位左移</a:t>
            </a:r>
            <a:r>
              <a:rPr lang="zh-CN" sz="2400">
                <a:latin typeface="Times New Roman" panose="02020603050405020304" pitchFamily="18" charset="0"/>
                <a:ea typeface="宋体" panose="02010600030101010101" pitchFamily="2" charset="-122"/>
                <a:sym typeface="+mn-ea"/>
              </a:rPr>
              <a:t>，然后将所有部分积一次相加，求得最后乘积。</a:t>
            </a:r>
            <a:endParaRPr lang="zh-C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7" name="Text Box 5"/>
          <p:cNvSpPr txBox="1"/>
          <p:nvPr/>
        </p:nvSpPr>
        <p:spPr>
          <a:xfrm>
            <a:off x="251460" y="188595"/>
            <a:ext cx="4615815" cy="64516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50000"/>
              </a:spcBef>
              <a:buNone/>
            </a:pPr>
            <a:r>
              <a:rPr lang="en-US" altLang="zh-CN" sz="3600" b="1" dirty="0">
                <a:solidFill>
                  <a:srgbClr val="000000"/>
                </a:solidFill>
                <a:latin typeface="黑体" panose="02010609060101010101" pitchFamily="49" charset="-122"/>
                <a:ea typeface="黑体" panose="02010609060101010101" pitchFamily="49" charset="-122"/>
              </a:rPr>
              <a:t>3.1.1  CPU</a:t>
            </a:r>
            <a:r>
              <a:rPr lang="zh-CN" altLang="en-US" sz="3600" b="1" dirty="0">
                <a:solidFill>
                  <a:srgbClr val="000000"/>
                </a:solidFill>
                <a:latin typeface="黑体" panose="02010609060101010101" pitchFamily="49" charset="-122"/>
                <a:ea typeface="黑体" panose="02010609060101010101" pitchFamily="49" charset="-122"/>
              </a:rPr>
              <a:t>的组成</a:t>
            </a:r>
            <a:endParaRPr lang="zh-CN" altLang="en-US" sz="3600" b="1" dirty="0">
              <a:latin typeface="黑体" panose="02010609060101010101" pitchFamily="49" charset="-122"/>
              <a:ea typeface="黑体" panose="02010609060101010101" pitchFamily="49" charset="-122"/>
            </a:endParaRPr>
          </a:p>
        </p:txBody>
      </p:sp>
      <p:pic>
        <p:nvPicPr>
          <p:cNvPr id="3080" name="Picture 8" descr="3X01"/>
          <p:cNvPicPr>
            <a:picLocks noChangeAspect="1"/>
          </p:cNvPicPr>
          <p:nvPr>
            <p:ph/>
          </p:nvPr>
        </p:nvPicPr>
        <p:blipFill>
          <a:blip r:embed="rId1"/>
          <a:srcRect/>
          <a:stretch>
            <a:fillRect/>
          </a:stretch>
        </p:blipFill>
        <p:spPr>
          <a:xfrm>
            <a:off x="5004435" y="2277110"/>
            <a:ext cx="3497580" cy="2663825"/>
          </a:xfrm>
        </p:spPr>
      </p:pic>
      <p:sp>
        <p:nvSpPr>
          <p:cNvPr id="3082" name="Text Box 10"/>
          <p:cNvSpPr txBox="1"/>
          <p:nvPr/>
        </p:nvSpPr>
        <p:spPr>
          <a:xfrm>
            <a:off x="323533" y="1268730"/>
            <a:ext cx="6138862" cy="5835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b="1" dirty="0">
                <a:latin typeface="黑体" panose="02010609060101010101" pitchFamily="49" charset="-122"/>
                <a:ea typeface="黑体" panose="02010609060101010101" pitchFamily="49" charset="-122"/>
              </a:rPr>
              <a:t>简单</a:t>
            </a:r>
            <a:r>
              <a:rPr lang="en-US" altLang="zh-CN" b="1" dirty="0">
                <a:latin typeface="黑体" panose="02010609060101010101" pitchFamily="49" charset="-122"/>
                <a:ea typeface="黑体" panose="02010609060101010101" pitchFamily="49" charset="-122"/>
              </a:rPr>
              <a:t>CPU</a:t>
            </a:r>
            <a:r>
              <a:rPr lang="zh-CN" altLang="en-US" b="1" dirty="0">
                <a:latin typeface="黑体" panose="02010609060101010101" pitchFamily="49" charset="-122"/>
                <a:ea typeface="黑体" panose="02010609060101010101" pitchFamily="49" charset="-122"/>
              </a:rPr>
              <a:t>通常由以下几部分构成</a:t>
            </a:r>
            <a:r>
              <a:rPr lang="zh-CN" altLang="en-US" sz="1800" b="1" dirty="0"/>
              <a:t>：</a:t>
            </a:r>
            <a:endParaRPr lang="zh-CN" altLang="en-US" sz="1800" b="1" dirty="0"/>
          </a:p>
        </p:txBody>
      </p:sp>
      <p:sp>
        <p:nvSpPr>
          <p:cNvPr id="3083" name="Text Box 11"/>
          <p:cNvSpPr txBox="1"/>
          <p:nvPr/>
        </p:nvSpPr>
        <p:spPr>
          <a:xfrm>
            <a:off x="611505" y="2373630"/>
            <a:ext cx="3933190" cy="310769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eaLnBrk="1" hangingPunct="1">
              <a:spcBef>
                <a:spcPct val="50000"/>
              </a:spcBef>
              <a:buFont typeface="Arial" panose="020B0604020202020204" pitchFamily="34" charset="0"/>
              <a:buChar char="•"/>
            </a:pPr>
            <a:r>
              <a:rPr lang="en-US" altLang="zh-CN" sz="2800" b="1" dirty="0">
                <a:solidFill>
                  <a:srgbClr val="3333FF"/>
                </a:solidFill>
              </a:rPr>
              <a:t> </a:t>
            </a:r>
            <a:r>
              <a:rPr lang="zh-CN" altLang="en-US" sz="2800" b="1" dirty="0">
                <a:solidFill>
                  <a:srgbClr val="3333FF"/>
                </a:solidFill>
                <a:ea typeface="黑体" panose="02010609060101010101" pitchFamily="49" charset="-122"/>
              </a:rPr>
              <a:t>控制器</a:t>
            </a:r>
            <a:endParaRPr lang="zh-CN" altLang="en-US" sz="2800" b="1" dirty="0">
              <a:solidFill>
                <a:srgbClr val="3333FF"/>
              </a:solidFill>
              <a:ea typeface="黑体" panose="02010609060101010101" pitchFamily="49" charset="-122"/>
            </a:endParaRPr>
          </a:p>
          <a:p>
            <a:pPr lvl="0" eaLnBrk="1" hangingPunct="1">
              <a:spcBef>
                <a:spcPct val="50000"/>
              </a:spcBef>
              <a:buFont typeface="Arial" panose="020B0604020202020204" pitchFamily="34" charset="0"/>
              <a:buChar char="•"/>
            </a:pPr>
            <a:r>
              <a:rPr lang="zh-CN" altLang="en-US" sz="2800" b="1" dirty="0">
                <a:solidFill>
                  <a:srgbClr val="3333FF"/>
                </a:solidFill>
                <a:latin typeface="黑体" panose="02010609060101010101" pitchFamily="49" charset="-122"/>
                <a:ea typeface="黑体" panose="02010609060101010101" pitchFamily="49" charset="-122"/>
                <a:sym typeface="+mn-ea"/>
              </a:rPr>
              <a:t>逻辑部件</a:t>
            </a:r>
            <a:r>
              <a:rPr lang="en-US" altLang="zh-CN" sz="2800" b="1" dirty="0">
                <a:solidFill>
                  <a:srgbClr val="3333FF"/>
                </a:solidFill>
                <a:latin typeface="黑体" panose="02010609060101010101" pitchFamily="49" charset="-122"/>
                <a:ea typeface="黑体" panose="02010609060101010101" pitchFamily="49" charset="-122"/>
                <a:sym typeface="+mn-ea"/>
              </a:rPr>
              <a:t>ALU</a:t>
            </a:r>
            <a:endParaRPr lang="en-US" altLang="zh-CN" sz="2800" b="1" dirty="0">
              <a:solidFill>
                <a:srgbClr val="3333FF"/>
              </a:solidFill>
              <a:latin typeface="黑体" panose="02010609060101010101" pitchFamily="49" charset="-122"/>
              <a:ea typeface="黑体" panose="02010609060101010101" pitchFamily="49" charset="-122"/>
            </a:endParaRPr>
          </a:p>
          <a:p>
            <a:pPr lvl="0" eaLnBrk="1" hangingPunct="1">
              <a:spcBef>
                <a:spcPct val="50000"/>
              </a:spcBef>
              <a:buFont typeface="Arial" panose="020B0604020202020204" pitchFamily="34" charset="0"/>
              <a:buChar char="•"/>
            </a:pPr>
            <a:r>
              <a:rPr lang="zh-CN" altLang="en-US" sz="2800" b="1" dirty="0">
                <a:solidFill>
                  <a:srgbClr val="3333FF"/>
                </a:solidFill>
              </a:rPr>
              <a:t> </a:t>
            </a:r>
            <a:r>
              <a:rPr lang="zh-CN" altLang="en-US" sz="2800" b="1" dirty="0">
                <a:solidFill>
                  <a:srgbClr val="3333FF"/>
                </a:solidFill>
                <a:latin typeface="黑体" panose="02010609060101010101" pitchFamily="49" charset="-122"/>
                <a:ea typeface="黑体" panose="02010609060101010101" pitchFamily="49" charset="-122"/>
                <a:sym typeface="+mn-ea"/>
              </a:rPr>
              <a:t>各种寄存器</a:t>
            </a:r>
            <a:endParaRPr lang="en-US" altLang="zh-CN" sz="2800" b="1" dirty="0">
              <a:solidFill>
                <a:srgbClr val="3333FF"/>
              </a:solidFill>
              <a:latin typeface="黑体" panose="02010609060101010101" pitchFamily="49" charset="-122"/>
              <a:ea typeface="黑体" panose="02010609060101010101" pitchFamily="49" charset="-122"/>
            </a:endParaRPr>
          </a:p>
          <a:p>
            <a:pPr lvl="0" eaLnBrk="1" hangingPunct="1">
              <a:spcBef>
                <a:spcPct val="50000"/>
              </a:spcBef>
              <a:buFont typeface="Arial" panose="020B0604020202020204" pitchFamily="34" charset="0"/>
              <a:buChar char="•"/>
            </a:pPr>
            <a:r>
              <a:rPr lang="en-US" altLang="zh-CN" sz="2800" b="1" dirty="0">
                <a:solidFill>
                  <a:srgbClr val="3333FF"/>
                </a:solidFill>
                <a:latin typeface="黑体" panose="02010609060101010101" pitchFamily="49" charset="-122"/>
                <a:ea typeface="黑体" panose="02010609060101010101" pitchFamily="49" charset="-122"/>
                <a:sym typeface="+mn-ea"/>
              </a:rPr>
              <a:t>CPU</a:t>
            </a:r>
            <a:r>
              <a:rPr lang="zh-CN" altLang="en-US" sz="2800" b="1" dirty="0">
                <a:solidFill>
                  <a:srgbClr val="3333FF"/>
                </a:solidFill>
                <a:latin typeface="黑体" panose="02010609060101010101" pitchFamily="49" charset="-122"/>
                <a:ea typeface="黑体" panose="02010609060101010101" pitchFamily="49" charset="-122"/>
                <a:sym typeface="+mn-ea"/>
              </a:rPr>
              <a:t>内部总线</a:t>
            </a:r>
            <a:endParaRPr lang="zh-CN" altLang="en-US" sz="2800" b="1" dirty="0">
              <a:solidFill>
                <a:srgbClr val="3333FF"/>
              </a:solidFill>
              <a:latin typeface="黑体" panose="02010609060101010101" pitchFamily="49" charset="-122"/>
              <a:ea typeface="黑体" panose="02010609060101010101" pitchFamily="49" charset="-122"/>
            </a:endParaRPr>
          </a:p>
          <a:p>
            <a:pPr lvl="0" eaLnBrk="1" hangingPunct="1">
              <a:spcBef>
                <a:spcPct val="50000"/>
              </a:spcBef>
              <a:buFont typeface="Arial" panose="020B0604020202020204" pitchFamily="34" charset="0"/>
              <a:buChar char="•"/>
            </a:pPr>
            <a:endParaRPr lang="zh-CN" altLang="en-US" sz="2800" b="1" dirty="0">
              <a:solidFill>
                <a:srgbClr val="3333FF"/>
              </a:solidFill>
              <a:latin typeface="黑体" panose="02010609060101010101" pitchFamily="49" charset="-122"/>
              <a:ea typeface="黑体" panose="02010609060101010101" pitchFamily="49" charset="-122"/>
            </a:endParaRPr>
          </a:p>
        </p:txBody>
      </p:sp>
      <p:sp>
        <p:nvSpPr>
          <p:cNvPr id="3084" name="Text Box 12"/>
          <p:cNvSpPr txBox="1"/>
          <p:nvPr/>
        </p:nvSpPr>
        <p:spPr>
          <a:xfrm>
            <a:off x="1115695" y="5229225"/>
            <a:ext cx="3946525" cy="52197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eaLnBrk="1" hangingPunct="1">
              <a:spcBef>
                <a:spcPct val="50000"/>
              </a:spcBef>
            </a:pPr>
            <a:endParaRPr lang="en-US" altLang="zh-CN" sz="2800" b="1" dirty="0">
              <a:solidFill>
                <a:srgbClr val="3333FF"/>
              </a:solidFill>
              <a:latin typeface="黑体" panose="02010609060101010101" pitchFamily="49" charset="-122"/>
              <a:ea typeface="黑体" panose="02010609060101010101" pitchFamily="49" charset="-122"/>
            </a:endParaRPr>
          </a:p>
        </p:txBody>
      </p:sp>
      <p:sp>
        <p:nvSpPr>
          <p:cNvPr id="3087" name="Text Box 15"/>
          <p:cNvSpPr txBox="1"/>
          <p:nvPr/>
        </p:nvSpPr>
        <p:spPr>
          <a:xfrm>
            <a:off x="5364480" y="5085398"/>
            <a:ext cx="309562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ea typeface="黑体" panose="02010609060101010101" pitchFamily="49" charset="-122"/>
              </a:rPr>
              <a:t>CPU</a:t>
            </a:r>
            <a:r>
              <a:rPr lang="zh-CN" altLang="en-US" sz="2400" dirty="0">
                <a:ea typeface="黑体" panose="02010609060101010101" pitchFamily="49" charset="-122"/>
              </a:rPr>
              <a:t>的基本组成框图 </a:t>
            </a:r>
            <a:endParaRPr lang="zh-CN" altLang="en-US" sz="2400" dirty="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7"/>
                                        </p:tgtEl>
                                        <p:attrNameLst>
                                          <p:attrName>style.visibility</p:attrName>
                                        </p:attrNameLst>
                                      </p:cBhvr>
                                      <p:to>
                                        <p:strVal val="visible"/>
                                      </p:to>
                                    </p:set>
                                    <p:animEffect transition="in" filter="blinds(horizontal)">
                                      <p:cBhvr>
                                        <p:cTn id="7" dur="500"/>
                                        <p:tgtEl>
                                          <p:spTgt spid="307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80"/>
                                        </p:tgtEl>
                                        <p:attrNameLst>
                                          <p:attrName>style.visibility</p:attrName>
                                        </p:attrNameLst>
                                      </p:cBhvr>
                                      <p:to>
                                        <p:strVal val="visible"/>
                                      </p:to>
                                    </p:set>
                                    <p:animEffect transition="in" filter="blinds(horizontal)">
                                      <p:cBhvr>
                                        <p:cTn id="12" dur="500"/>
                                        <p:tgtEl>
                                          <p:spTgt spid="308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87"/>
                                        </p:tgtEl>
                                        <p:attrNameLst>
                                          <p:attrName>style.visibility</p:attrName>
                                        </p:attrNameLst>
                                      </p:cBhvr>
                                      <p:to>
                                        <p:strVal val="visible"/>
                                      </p:to>
                                    </p:set>
                                    <p:animEffect transition="in" filter="blinds(horizontal)">
                                      <p:cBhvr>
                                        <p:cTn id="17" dur="500"/>
                                        <p:tgtEl>
                                          <p:spTgt spid="308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082"/>
                                        </p:tgtEl>
                                        <p:attrNameLst>
                                          <p:attrName>style.visibility</p:attrName>
                                        </p:attrNameLst>
                                      </p:cBhvr>
                                      <p:to>
                                        <p:strVal val="visible"/>
                                      </p:to>
                                    </p:set>
                                    <p:animEffect transition="in" filter="blinds(horizontal)">
                                      <p:cBhvr>
                                        <p:cTn id="22" dur="500"/>
                                        <p:tgtEl>
                                          <p:spTgt spid="308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083"/>
                                        </p:tgtEl>
                                        <p:attrNameLst>
                                          <p:attrName>style.visibility</p:attrName>
                                        </p:attrNameLst>
                                      </p:cBhvr>
                                      <p:to>
                                        <p:strVal val="visible"/>
                                      </p:to>
                                    </p:set>
                                    <p:animEffect transition="in" filter="blinds(horizontal)">
                                      <p:cBhvr>
                                        <p:cTn id="27" dur="500"/>
                                        <p:tgtEl>
                                          <p:spTgt spid="308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084"/>
                                        </p:tgtEl>
                                        <p:attrNameLst>
                                          <p:attrName>style.visibility</p:attrName>
                                        </p:attrNameLst>
                                      </p:cBhvr>
                                      <p:to>
                                        <p:strVal val="visible"/>
                                      </p:to>
                                    </p:set>
                                    <p:animEffect transition="in" filter="blinds(horizontal)">
                                      <p:cBhvr>
                                        <p:cTn id="32" dur="500"/>
                                        <p:tgtEl>
                                          <p:spTgt spid="3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7" grpId="0"/>
      <p:bldP spid="3082" grpId="0"/>
      <p:bldP spid="3083" grpId="0"/>
      <p:bldP spid="3084" grpId="0"/>
      <p:bldP spid="308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487045" y="764540"/>
            <a:ext cx="8004175" cy="4338320"/>
          </a:xfrm>
          <a:prstGeom prst="rect">
            <a:avLst/>
          </a:prstGeom>
        </p:spPr>
        <p:txBody>
          <a:bodyPr wrap="square">
            <a:spAutoFit/>
          </a:bodyPr>
          <a:p>
            <a:pPr marL="342900" marR="0" lvl="0" indent="-342900" algn="l" defTabSz="914400" rtl="0" eaLnBrk="1" fontAlgn="base" latinLnBrk="0" hangingPunct="1">
              <a:lnSpc>
                <a:spcPct val="150000"/>
              </a:lnSpc>
              <a:spcBef>
                <a:spcPct val="50000"/>
              </a:spcBef>
              <a:spcAft>
                <a:spcPct val="0"/>
              </a:spcAft>
              <a:buClrTx/>
              <a:buSzTx/>
              <a:buFont typeface="Wingdings" panose="05000000000000000000" charset="0"/>
              <a:buChar char="Ø"/>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计算机中常规</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加法器</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只能完成</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对两个数的求和操作</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，因此乘法运算过程要执行多次加法。</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50000"/>
              </a:lnSpc>
              <a:spcBef>
                <a:spcPct val="50000"/>
              </a:spcBef>
              <a:spcAft>
                <a:spcPct val="0"/>
              </a:spcAft>
              <a:buClrTx/>
              <a:buSzTx/>
              <a:buFont typeface="Wingdings" panose="05000000000000000000" charset="0"/>
              <a:buChar char="Ø"/>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用</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原部分积右移</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代替</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手算法</a:t>
            </a:r>
            <a:r>
              <a:rPr kumimoji="0" lang="zh-CN" altLang="zh-CN" sz="2400" b="1" i="0" u="none" strike="noStrike" kern="1200" cap="none" spc="0" normalizeH="0" baseline="0" noProof="0" dirty="0">
                <a:ln>
                  <a:noFill/>
                </a:ln>
                <a:solidFill>
                  <a:srgbClr val="3333FF"/>
                </a:solidFill>
                <a:effectLst/>
                <a:uLnTx/>
                <a:uFillTx/>
                <a:latin typeface="+mn-ea"/>
                <a:ea typeface="+mn-ea"/>
                <a:cs typeface="+mn-cs"/>
              </a:rPr>
              <a:t>新部分积左移</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计算机</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中的</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乘法运算</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采用的</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方法</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是：</a:t>
            </a:r>
            <a:endParaRPr kumimoji="0" lang="zh-CN" altLang="zh-CN" sz="2400" b="1" i="0" u="none" strike="noStrike" kern="1200" cap="none" spc="0" normalizeH="0" baseline="0" noProof="0" dirty="0">
              <a:ln>
                <a:noFill/>
              </a:ln>
              <a:solidFill>
                <a:schemeClr val="tx1"/>
              </a:solidFill>
              <a:effectLst/>
              <a:uLnTx/>
              <a:uFillTx/>
              <a:latin typeface="+mn-ea"/>
              <a:ea typeface="+mn-ea"/>
              <a:cs typeface="+mn-cs"/>
            </a:endParaRPr>
          </a:p>
          <a:p>
            <a:pPr marR="0" lvl="0" algn="l" defTabSz="914400" rtl="0" eaLnBrk="1" fontAlgn="base" latinLnBrk="0" hangingPunct="1">
              <a:lnSpc>
                <a:spcPct val="150000"/>
              </a:lnSpc>
              <a:spcBef>
                <a:spcPct val="50000"/>
              </a:spcBef>
              <a:spcAft>
                <a:spcPct val="0"/>
              </a:spcAft>
              <a:buClrTx/>
              <a:buSzTx/>
              <a:buFont typeface="Wingdings" panose="05000000000000000000" charset="0"/>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将</a:t>
            </a:r>
            <a:r>
              <a:rPr kumimoji="0" lang="en-US" altLang="zh-CN" sz="2400" b="1" i="1" u="none" strike="noStrike" kern="1200" cap="none" spc="0" normalizeH="0" baseline="0" noProof="0" dirty="0">
                <a:ln>
                  <a:noFill/>
                </a:ln>
                <a:solidFill>
                  <a:srgbClr val="C00000"/>
                </a:solidFill>
                <a:effectLst/>
                <a:uLnTx/>
                <a:uFillTx/>
                <a:latin typeface="+mn-ea"/>
                <a:ea typeface="+mn-ea"/>
                <a:cs typeface="+mn-cs"/>
              </a:rPr>
              <a:t>n</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位乘</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转换为</a:t>
            </a:r>
            <a:r>
              <a:rPr kumimoji="0" lang="en-US" altLang="zh-CN" sz="2400" b="1" i="1" u="none" strike="noStrike" kern="1200" cap="none" spc="0" normalizeH="0" baseline="0" noProof="0" dirty="0">
                <a:ln>
                  <a:noFill/>
                </a:ln>
                <a:solidFill>
                  <a:srgbClr val="C00000"/>
                </a:solidFill>
                <a:effectLst/>
                <a:uLnTx/>
                <a:uFillTx/>
                <a:latin typeface="+mn-ea"/>
                <a:ea typeface="+mn-ea"/>
                <a:cs typeface="+mn-cs"/>
              </a:rPr>
              <a:t>n</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次“累加与移位”</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，即每一步只求一位乘数所对应的新部分积，并与原部分积作一次累加，然后右移一位。</a:t>
            </a:r>
            <a:endParaRPr kumimoji="0" lang="zh-CN" altLang="zh-CN" sz="24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5059" name="图片 3" descr="3X15"/>
          <p:cNvPicPr>
            <a:picLocks noChangeAspect="1"/>
          </p:cNvPicPr>
          <p:nvPr/>
        </p:nvPicPr>
        <p:blipFill>
          <a:blip r:embed="rId1"/>
          <a:stretch>
            <a:fillRect/>
          </a:stretch>
        </p:blipFill>
        <p:spPr>
          <a:xfrm>
            <a:off x="5148263" y="0"/>
            <a:ext cx="3948112" cy="4868863"/>
          </a:xfrm>
          <a:prstGeom prst="rect">
            <a:avLst/>
          </a:prstGeom>
          <a:noFill/>
          <a:ln w="9525">
            <a:noFill/>
          </a:ln>
        </p:spPr>
      </p:pic>
      <p:sp>
        <p:nvSpPr>
          <p:cNvPr id="5" name="矩形 4"/>
          <p:cNvSpPr/>
          <p:nvPr/>
        </p:nvSpPr>
        <p:spPr>
          <a:xfrm>
            <a:off x="60325" y="115888"/>
            <a:ext cx="5087938" cy="3989705"/>
          </a:xfrm>
          <a:prstGeom prst="rect">
            <a:avLst/>
          </a:prstGeom>
        </p:spPr>
        <p:txBody>
          <a:bodyPr>
            <a:spAutoFit/>
          </a:bodyPr>
          <a:lstStyle/>
          <a:p>
            <a:pPr marL="0" marR="0" lvl="0" indent="0" algn="l" defTabSz="914400" rtl="0" eaLnBrk="1" fontAlgn="base" latinLnBrk="0" hangingPunct="1">
              <a:lnSpc>
                <a:spcPts val="3200"/>
              </a:lnSpc>
              <a:spcBef>
                <a:spcPct val="5000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右图是</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无符号整数一位乘的</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算法流程图</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，下图是其</a:t>
            </a:r>
            <a:r>
              <a:rPr kumimoji="0" lang="zh-CN" altLang="en-US" sz="2400" b="1" i="0" u="none" strike="noStrike" kern="1200" cap="none" spc="0" normalizeH="0" baseline="0" noProof="0" dirty="0">
                <a:ln>
                  <a:noFill/>
                </a:ln>
                <a:solidFill>
                  <a:srgbClr val="C00000"/>
                </a:solidFill>
                <a:effectLst/>
                <a:uLnTx/>
                <a:uFillTx/>
                <a:latin typeface="+mn-ea"/>
                <a:ea typeface="+mn-ea"/>
                <a:cs typeface="+mn-cs"/>
              </a:rPr>
              <a:t>硬件实现原理图</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ts val="2800"/>
              </a:lnSpc>
              <a:spcBef>
                <a:spcPct val="5000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图中使用了三个寄存器</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A</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B</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和</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C</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2800"/>
              </a:lnSpc>
              <a:spcBef>
                <a:spcPct val="50000"/>
              </a:spcBef>
              <a:spcAft>
                <a:spcPct val="0"/>
              </a:spcAft>
              <a:buClrTx/>
              <a:buSzTx/>
              <a:buFont typeface="Arial" panose="020B0604020202020204" pitchFamily="34" charset="0"/>
              <a:buChar char="•"/>
              <a:defRPr/>
            </a:pP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B</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用来存放</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被乘数</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2800"/>
              </a:lnSpc>
              <a:spcBef>
                <a:spcPct val="50000"/>
              </a:spcBef>
              <a:spcAft>
                <a:spcPct val="0"/>
              </a:spcAft>
              <a:buClrTx/>
              <a:buSzTx/>
              <a:buFont typeface="Arial" panose="020B0604020202020204" pitchFamily="34" charset="0"/>
              <a:buChar char="•"/>
              <a:defRPr/>
            </a:pP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C</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初始</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存放乘数</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，然后存放部分积</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2800"/>
              </a:lnSpc>
              <a:spcBef>
                <a:spcPct val="50000"/>
              </a:spcBef>
              <a:spcAft>
                <a:spcPct val="0"/>
              </a:spcAft>
              <a:buClrTx/>
              <a:buSzTx/>
              <a:buFont typeface="Arial" panose="020B0604020202020204" pitchFamily="34" charset="0"/>
              <a:buChar char="•"/>
              <a:defRPr/>
            </a:pP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A</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初值为</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0</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，然后存放部分积</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2800"/>
              </a:lnSpc>
              <a:spcBef>
                <a:spcPct val="5000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最后</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A</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与</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C</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存放的是</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乘积</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，其中</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存放乘积高位，</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C</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存放</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乘积的低位</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p:txBody>
      </p:sp>
      <p:pic>
        <p:nvPicPr>
          <p:cNvPr id="45061" name="图片 5" descr="3x16"/>
          <p:cNvPicPr>
            <a:picLocks noChangeAspect="1"/>
          </p:cNvPicPr>
          <p:nvPr/>
        </p:nvPicPr>
        <p:blipFill>
          <a:blip r:embed="rId2"/>
          <a:stretch>
            <a:fillRect/>
          </a:stretch>
        </p:blipFill>
        <p:spPr>
          <a:xfrm>
            <a:off x="179388" y="4106863"/>
            <a:ext cx="4968875" cy="2708275"/>
          </a:xfrm>
          <a:prstGeom prst="rect">
            <a:avLst/>
          </a:prstGeom>
          <a:solidFill>
            <a:schemeClr val="bg1"/>
          </a:solidFill>
          <a:ln w="9525">
            <a:noFill/>
          </a:ln>
        </p:spPr>
      </p:pic>
      <p:sp>
        <p:nvSpPr>
          <p:cNvPr id="2" name="文本框 1"/>
          <p:cNvSpPr txBox="1"/>
          <p:nvPr/>
        </p:nvSpPr>
        <p:spPr>
          <a:xfrm>
            <a:off x="5436235" y="5661025"/>
            <a:ext cx="3050540" cy="39878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p>
            <a:r>
              <a:rPr lang="en-US" altLang="zh-CN">
                <a:latin typeface="宋体" panose="02010600030101010101" pitchFamily="2" charset="-122"/>
                <a:ea typeface="宋体" panose="02010600030101010101" pitchFamily="2" charset="-122"/>
                <a:cs typeface="宋体" panose="02010600030101010101" pitchFamily="2" charset="-122"/>
              </a:rPr>
              <a:t>C</a:t>
            </a:r>
            <a:r>
              <a:rPr lang="en-US" altLang="zh-CN" baseline="-25000">
                <a:solidFill>
                  <a:schemeClr val="tx1"/>
                </a:solidFill>
                <a:uFillTx/>
                <a:latin typeface="宋体" panose="02010600030101010101" pitchFamily="2" charset="-122"/>
                <a:ea typeface="宋体" panose="02010600030101010101" pitchFamily="2" charset="-122"/>
                <a:cs typeface="宋体" panose="02010600030101010101" pitchFamily="2" charset="-122"/>
              </a:rPr>
              <a:t>a</a:t>
            </a:r>
            <a:r>
              <a:rPr lang="zh-CN" altLang="en-US">
                <a:latin typeface="宋体" panose="02010600030101010101" pitchFamily="2" charset="-122"/>
                <a:ea typeface="宋体" panose="02010600030101010101" pitchFamily="2" charset="-122"/>
                <a:cs typeface="宋体" panose="02010600030101010101" pitchFamily="2" charset="-122"/>
                <a:sym typeface="+mn-ea"/>
              </a:rPr>
              <a:t>存放加运算产生的进位</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447" name="Picture 7" descr="3X17"/>
          <p:cNvPicPr>
            <a:picLocks noChangeAspect="1"/>
          </p:cNvPicPr>
          <p:nvPr>
            <p:ph/>
          </p:nvPr>
        </p:nvPicPr>
        <p:blipFill>
          <a:blip r:embed="rId1"/>
          <a:srcRect/>
          <a:stretch>
            <a:fillRect/>
          </a:stretch>
        </p:blipFill>
        <p:spPr>
          <a:xfrm>
            <a:off x="3851275" y="0"/>
            <a:ext cx="5292725" cy="6858000"/>
          </a:xfrm>
        </p:spPr>
      </p:pic>
      <p:sp>
        <p:nvSpPr>
          <p:cNvPr id="61450" name="Text Box 10"/>
          <p:cNvSpPr txBox="1"/>
          <p:nvPr/>
        </p:nvSpPr>
        <p:spPr>
          <a:xfrm>
            <a:off x="0" y="1557338"/>
            <a:ext cx="3851275" cy="822325"/>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latin typeface="宋体" panose="02010600030101010101" pitchFamily="2" charset="-122"/>
              </a:rPr>
              <a:t>【</a:t>
            </a:r>
            <a:r>
              <a:rPr lang="zh-CN" altLang="en-US" sz="2400" b="1" dirty="0">
                <a:latin typeface="宋体" panose="02010600030101010101" pitchFamily="2" charset="-122"/>
              </a:rPr>
              <a:t>例</a:t>
            </a:r>
            <a:r>
              <a:rPr lang="en-US" altLang="zh-CN" sz="2400" b="1" dirty="0">
                <a:latin typeface="宋体" panose="02010600030101010101" pitchFamily="2" charset="-122"/>
              </a:rPr>
              <a:t>3-10】  </a:t>
            </a:r>
            <a:r>
              <a:rPr lang="en-US" altLang="zh-CN" sz="2400" b="1" dirty="0">
                <a:solidFill>
                  <a:srgbClr val="C00000"/>
                </a:solidFill>
                <a:latin typeface="宋体" panose="02010600030101010101" pitchFamily="2" charset="-122"/>
              </a:rPr>
              <a:t>1101</a:t>
            </a:r>
            <a:r>
              <a:rPr lang="en-US" altLang="zh-CN" sz="2400" b="1" dirty="0">
                <a:latin typeface="宋体" panose="02010600030101010101" pitchFamily="2" charset="-122"/>
              </a:rPr>
              <a:t>  </a:t>
            </a:r>
            <a:r>
              <a:rPr lang="en-US" altLang="zh-CN" sz="2400" b="1" dirty="0">
                <a:solidFill>
                  <a:srgbClr val="3333FF"/>
                </a:solidFill>
                <a:latin typeface="宋体" panose="02010600030101010101" pitchFamily="2" charset="-122"/>
              </a:rPr>
              <a:t>1011</a:t>
            </a:r>
            <a:r>
              <a:rPr lang="zh-CN" altLang="en-US" sz="2400" b="1" dirty="0">
                <a:latin typeface="宋体" panose="02010600030101010101" pitchFamily="2" charset="-122"/>
              </a:rPr>
              <a:t>的运算过程如图所示。</a:t>
            </a:r>
            <a:endParaRPr lang="zh-CN" altLang="en-US" sz="2400" b="1" dirty="0">
              <a:latin typeface="宋体" panose="02010600030101010101" pitchFamily="2" charset="-122"/>
            </a:endParaRPr>
          </a:p>
        </p:txBody>
      </p:sp>
      <p:graphicFrame>
        <p:nvGraphicFramePr>
          <p:cNvPr id="61451" name="Object 11"/>
          <p:cNvGraphicFramePr>
            <a:graphicFrameLocks noChangeAspect="1"/>
          </p:cNvGraphicFramePr>
          <p:nvPr/>
        </p:nvGraphicFramePr>
        <p:xfrm>
          <a:off x="2525713" y="1628775"/>
          <a:ext cx="390525" cy="422275"/>
        </p:xfrm>
        <a:graphic>
          <a:graphicData uri="http://schemas.openxmlformats.org/presentationml/2006/ole">
            <mc:AlternateContent xmlns:mc="http://schemas.openxmlformats.org/markup-compatibility/2006">
              <mc:Choice xmlns:v="urn:schemas-microsoft-com:vml" Requires="v">
                <p:oleObj spid="_x0000_s3141" name="" r:id="rId2" imgW="114300" imgH="127000" progId="Equation.3">
                  <p:embed/>
                </p:oleObj>
              </mc:Choice>
              <mc:Fallback>
                <p:oleObj name="" r:id="rId2" imgW="114300" imgH="127000" progId="Equation.3">
                  <p:embed/>
                  <p:pic>
                    <p:nvPicPr>
                      <p:cNvPr id="0" name="图片 3140"/>
                      <p:cNvPicPr/>
                      <p:nvPr/>
                    </p:nvPicPr>
                    <p:blipFill>
                      <a:blip r:embed="rId3"/>
                      <a:stretch>
                        <a:fillRect/>
                      </a:stretch>
                    </p:blipFill>
                    <p:spPr>
                      <a:xfrm>
                        <a:off x="2525713" y="1628775"/>
                        <a:ext cx="390525" cy="4222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51"/>
                                        </p:tgtEl>
                                        <p:attrNameLst>
                                          <p:attrName>style.visibility</p:attrName>
                                        </p:attrNameLst>
                                      </p:cBhvr>
                                      <p:to>
                                        <p:strVal val="visible"/>
                                      </p:to>
                                    </p:set>
                                    <p:animEffect transition="in" filter="blinds(horizontal)">
                                      <p:cBhvr>
                                        <p:cTn id="7" dur="500"/>
                                        <p:tgtEl>
                                          <p:spTgt spid="6145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1450"/>
                                        </p:tgtEl>
                                        <p:attrNameLst>
                                          <p:attrName>style.visibility</p:attrName>
                                        </p:attrNameLst>
                                      </p:cBhvr>
                                      <p:to>
                                        <p:strVal val="visible"/>
                                      </p:to>
                                    </p:set>
                                    <p:animEffect transition="in" filter="blinds(horizontal)">
                                      <p:cBhvr>
                                        <p:cTn id="10" dur="500"/>
                                        <p:tgtEl>
                                          <p:spTgt spid="61450"/>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61447"/>
                                        </p:tgtEl>
                                        <p:attrNameLst>
                                          <p:attrName>style.visibility</p:attrName>
                                        </p:attrNameLst>
                                      </p:cBhvr>
                                      <p:to>
                                        <p:strVal val="visible"/>
                                      </p:to>
                                    </p:set>
                                    <p:animEffect transition="in" filter="fade">
                                      <p:cBhvr>
                                        <p:cTn id="15" dur="1000"/>
                                        <p:tgtEl>
                                          <p:spTgt spid="61447"/>
                                        </p:tgtEl>
                                      </p:cBhvr>
                                    </p:animEffect>
                                    <p:anim calcmode="lin" valueType="num">
                                      <p:cBhvr>
                                        <p:cTn id="16" dur="1000" fill="hold"/>
                                        <p:tgtEl>
                                          <p:spTgt spid="61447"/>
                                        </p:tgtEl>
                                        <p:attrNameLst>
                                          <p:attrName>ppt_x</p:attrName>
                                        </p:attrNameLst>
                                      </p:cBhvr>
                                      <p:tavLst>
                                        <p:tav tm="0">
                                          <p:val>
                                            <p:strVal val="#ppt_x"/>
                                          </p:val>
                                        </p:tav>
                                        <p:tav tm="100000">
                                          <p:val>
                                            <p:strVal val="#ppt_x"/>
                                          </p:val>
                                        </p:tav>
                                      </p:tavLst>
                                    </p:anim>
                                    <p:anim calcmode="lin" valueType="num">
                                      <p:cBhvr>
                                        <p:cTn id="17" dur="1000" fill="hold"/>
                                        <p:tgtEl>
                                          <p:spTgt spid="614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5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2" name="Text Box 4"/>
          <p:cNvSpPr txBox="1"/>
          <p:nvPr/>
        </p:nvSpPr>
        <p:spPr>
          <a:xfrm>
            <a:off x="-36512" y="115888"/>
            <a:ext cx="4356100" cy="519112"/>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）无符号整数一位除法</a:t>
            </a:r>
            <a:endParaRPr lang="zh-CN" altLang="en-US" sz="2800" b="1" dirty="0">
              <a:latin typeface="黑体" panose="02010609060101010101" pitchFamily="49" charset="-122"/>
              <a:ea typeface="黑体" panose="02010609060101010101" pitchFamily="49" charset="-122"/>
            </a:endParaRPr>
          </a:p>
        </p:txBody>
      </p:sp>
      <p:sp>
        <p:nvSpPr>
          <p:cNvPr id="3" name="矩形 2"/>
          <p:cNvSpPr/>
          <p:nvPr/>
        </p:nvSpPr>
        <p:spPr>
          <a:xfrm>
            <a:off x="336550" y="5084763"/>
            <a:ext cx="8353425" cy="1016000"/>
          </a:xfrm>
          <a:prstGeom prst="rect">
            <a:avLst/>
          </a:prstGeom>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手算法</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将部分被除数或余数减去除数，</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根据是否够减决定商</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1</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还是商</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0</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p:txBody>
      </p:sp>
      <p:pic>
        <p:nvPicPr>
          <p:cNvPr id="47108" name="图片 8" descr="TT"/>
          <p:cNvPicPr>
            <a:picLocks noChangeAspect="1"/>
          </p:cNvPicPr>
          <p:nvPr/>
        </p:nvPicPr>
        <p:blipFill>
          <a:blip r:embed="rId1"/>
          <a:stretch>
            <a:fillRect/>
          </a:stretch>
        </p:blipFill>
        <p:spPr>
          <a:xfrm>
            <a:off x="2708275" y="1978025"/>
            <a:ext cx="3744913" cy="2709863"/>
          </a:xfrm>
          <a:prstGeom prst="rect">
            <a:avLst/>
          </a:prstGeom>
          <a:noFill/>
          <a:ln w="9525">
            <a:noFill/>
          </a:ln>
        </p:spPr>
      </p:pic>
      <p:sp>
        <p:nvSpPr>
          <p:cNvPr id="4" name="矩形 3"/>
          <p:cNvSpPr/>
          <p:nvPr/>
        </p:nvSpPr>
        <p:spPr>
          <a:xfrm>
            <a:off x="363538" y="1265238"/>
            <a:ext cx="2659063" cy="460375"/>
          </a:xfrm>
          <a:prstGeom prst="rect">
            <a:avLst/>
          </a:prstGeom>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手算</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除法</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的例子：</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p:txBody>
      </p:sp>
      <p:grpSp>
        <p:nvGrpSpPr>
          <p:cNvPr id="47110" name="组合 10"/>
          <p:cNvGrpSpPr/>
          <p:nvPr/>
        </p:nvGrpSpPr>
        <p:grpSpPr>
          <a:xfrm>
            <a:off x="2746375" y="1063625"/>
            <a:ext cx="4341813" cy="830263"/>
            <a:chOff x="2745743" y="1793678"/>
            <a:chExt cx="4341677" cy="830997"/>
          </a:xfrm>
        </p:grpSpPr>
        <p:sp>
          <p:nvSpPr>
            <p:cNvPr id="5" name="矩形 4"/>
            <p:cNvSpPr/>
            <p:nvPr/>
          </p:nvSpPr>
          <p:spPr>
            <a:xfrm>
              <a:off x="2745743" y="1977991"/>
              <a:ext cx="3292372" cy="462371"/>
            </a:xfrm>
            <a:prstGeom prst="rect">
              <a:avLst/>
            </a:prstGeom>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1001010</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1000=1001 +</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p:txBody>
        </p:sp>
        <p:sp>
          <p:nvSpPr>
            <p:cNvPr id="7" name="TextBox 6"/>
            <p:cNvSpPr txBox="1"/>
            <p:nvPr/>
          </p:nvSpPr>
          <p:spPr>
            <a:xfrm>
              <a:off x="5647602" y="1793678"/>
              <a:ext cx="1439818" cy="830997"/>
            </a:xfrm>
            <a:prstGeom prst="rect">
              <a:avLst/>
            </a:prstGeom>
            <a:noFill/>
          </p:spPr>
          <p:txBody>
            <a:bodyPr>
              <a:spAutoFit/>
            </a:bodyPr>
            <a:lstStyle/>
            <a:p>
              <a:pPr marR="0" algn="ctr" defTabSz="914400">
                <a:buClrTx/>
                <a:buSzTx/>
                <a:buFontTx/>
                <a:buNone/>
                <a:defRPr/>
              </a:pPr>
              <a:r>
                <a:rPr kumimoji="0" lang="en-US" altLang="zh-CN" sz="2400" kern="1200" cap="none" spc="0" normalizeH="0" baseline="0" noProof="0" dirty="0">
                  <a:latin typeface="+mn-ea"/>
                  <a:ea typeface="+mn-ea"/>
                  <a:cs typeface="+mn-cs"/>
                </a:rPr>
                <a:t>10     1000</a:t>
              </a:r>
              <a:endParaRPr kumimoji="0" lang="zh-CN" altLang="en-US" sz="2400" kern="1200" cap="none" spc="0" normalizeH="0" baseline="0" noProof="0" dirty="0">
                <a:latin typeface="+mn-ea"/>
                <a:ea typeface="+mn-ea"/>
                <a:cs typeface="+mn-cs"/>
              </a:endParaRPr>
            </a:p>
          </p:txBody>
        </p:sp>
        <p:cxnSp>
          <p:nvCxnSpPr>
            <p:cNvPr id="47113" name="直接连接符 9"/>
            <p:cNvCxnSpPr/>
            <p:nvPr/>
          </p:nvCxnSpPr>
          <p:spPr>
            <a:xfrm>
              <a:off x="6038632" y="2209177"/>
              <a:ext cx="765678" cy="0"/>
            </a:xfrm>
            <a:prstGeom prst="line">
              <a:avLst/>
            </a:prstGeom>
            <a:ln w="28575" cap="flat" cmpd="sng">
              <a:solidFill>
                <a:srgbClr val="000000"/>
              </a:solidFill>
              <a:prstDash val="soli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492"/>
                                        </p:tgtEl>
                                        <p:attrNameLst>
                                          <p:attrName>style.visibility</p:attrName>
                                        </p:attrNameLst>
                                      </p:cBhvr>
                                      <p:to>
                                        <p:strVal val="visible"/>
                                      </p:to>
                                    </p:set>
                                    <p:animEffect transition="in" filter="blinds(horizontal)">
                                      <p:cBhvr>
                                        <p:cTn id="7" dur="500"/>
                                        <p:tgtEl>
                                          <p:spTgt spid="63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247650" y="49213"/>
            <a:ext cx="8642350" cy="4154488"/>
          </a:xfrm>
          <a:prstGeom prst="rect">
            <a:avLst/>
          </a:prstGeom>
        </p:spPr>
        <p:txBody>
          <a:bodyPr>
            <a:spAutoFit/>
          </a:bodyPr>
          <a:lstStyle/>
          <a:p>
            <a:pPr marL="0" marR="0" lvl="0" indent="0" algn="l" defTabSz="914400" rtl="0" eaLnBrk="1" fontAlgn="base" latinLnBrk="0" hangingPunct="1">
              <a:lnSpc>
                <a:spcPct val="150000"/>
              </a:lnSpc>
              <a:spcBef>
                <a:spcPct val="500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计算机中实现除法运算，要解决如何判断够减与否的问题，</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一种简单的方法是：</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50000"/>
              </a:lnSpc>
              <a:spcBef>
                <a:spcPct val="500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直接做减法试探，</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不论是否够减，都将被除数或余数减去除数。</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若所得余数符号位为</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0</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（即正）表明够减，上商</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1</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1" i="0" u="none" strike="noStrike" kern="1200" cap="none" spc="0" normalizeH="0" baseline="0" noProof="0" dirty="0">
                <a:ln>
                  <a:noFill/>
                </a:ln>
                <a:solidFill>
                  <a:srgbClr val="0000CC"/>
                </a:solidFill>
                <a:effectLst/>
                <a:uLnTx/>
                <a:uFillTx/>
                <a:latin typeface="+mn-ea"/>
                <a:ea typeface="+mn-ea"/>
                <a:cs typeface="+mn-cs"/>
              </a:rPr>
              <a:t>若余数符号位为</a:t>
            </a:r>
            <a:r>
              <a:rPr kumimoji="0" lang="en-US" altLang="zh-CN" sz="2400" b="1" i="0" u="none" strike="noStrike" kern="1200" cap="none" spc="0" normalizeH="0" baseline="0" noProof="0" dirty="0">
                <a:ln>
                  <a:noFill/>
                </a:ln>
                <a:solidFill>
                  <a:srgbClr val="0000CC"/>
                </a:solidFill>
                <a:effectLst/>
                <a:uLnTx/>
                <a:uFillTx/>
                <a:latin typeface="+mn-ea"/>
                <a:ea typeface="+mn-ea"/>
                <a:cs typeface="+mn-cs"/>
              </a:rPr>
              <a:t>1</a:t>
            </a:r>
            <a:r>
              <a:rPr kumimoji="0" lang="zh-CN" altLang="zh-CN" sz="2400" b="1" i="0" u="none" strike="noStrike" kern="1200" cap="none" spc="0" normalizeH="0" baseline="0" noProof="0" dirty="0">
                <a:ln>
                  <a:noFill/>
                </a:ln>
                <a:solidFill>
                  <a:srgbClr val="0000CC"/>
                </a:solidFill>
                <a:effectLst/>
                <a:uLnTx/>
                <a:uFillTx/>
                <a:latin typeface="+mn-ea"/>
                <a:ea typeface="+mn-ea"/>
                <a:cs typeface="+mn-cs"/>
              </a:rPr>
              <a:t>（即负）表明不够减，由于已做了减法，因此上商</a:t>
            </a:r>
            <a:r>
              <a:rPr kumimoji="0" lang="en-US" altLang="zh-CN" sz="2400" b="1" i="0" u="none" strike="noStrike" kern="1200" cap="none" spc="0" normalizeH="0" baseline="0" noProof="0" dirty="0">
                <a:ln>
                  <a:noFill/>
                </a:ln>
                <a:solidFill>
                  <a:srgbClr val="0000CC"/>
                </a:solidFill>
                <a:effectLst/>
                <a:uLnTx/>
                <a:uFillTx/>
                <a:latin typeface="+mn-ea"/>
                <a:ea typeface="+mn-ea"/>
                <a:cs typeface="+mn-cs"/>
              </a:rPr>
              <a:t>0</a:t>
            </a:r>
            <a:r>
              <a:rPr kumimoji="0" lang="zh-CN" altLang="zh-CN" sz="2400" b="1" i="0" u="none" strike="noStrike" kern="1200" cap="none" spc="0" normalizeH="0" baseline="0" noProof="0" dirty="0">
                <a:ln>
                  <a:noFill/>
                </a:ln>
                <a:solidFill>
                  <a:srgbClr val="0000CC"/>
                </a:solidFill>
                <a:effectLst/>
                <a:uLnTx/>
                <a:uFillTx/>
                <a:latin typeface="+mn-ea"/>
                <a:ea typeface="+mn-ea"/>
                <a:cs typeface="+mn-cs"/>
              </a:rPr>
              <a:t>并加上除数（即恢复余数）；</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然后余数左移一位再做下一步。这就是恢复余数法。</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p:txBody>
      </p:sp>
      <p:sp>
        <p:nvSpPr>
          <p:cNvPr id="5" name="矩形 4"/>
          <p:cNvSpPr/>
          <p:nvPr/>
        </p:nvSpPr>
        <p:spPr>
          <a:xfrm>
            <a:off x="211138" y="4117975"/>
            <a:ext cx="8678863" cy="2220913"/>
          </a:xfrm>
          <a:prstGeom prst="rect">
            <a:avLst/>
          </a:prstGeom>
        </p:spPr>
        <p:txBody>
          <a:bodyPr>
            <a:spAutoFit/>
          </a:bodyPr>
          <a:lstStyle/>
          <a:p>
            <a:pPr marL="0" marR="0" lvl="0" indent="0" algn="l" defTabSz="914400" rtl="0" eaLnBrk="1" fontAlgn="base" latinLnBrk="0" hangingPunct="1">
              <a:lnSpc>
                <a:spcPct val="150000"/>
              </a:lnSpc>
              <a:spcBef>
                <a:spcPct val="500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恢复余数除法运算的各步操作不规则，</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控制较复杂。</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而且在恢复余数时，要多做一次加除数的运算，增加了运算时间。因此，恢复余数法已很少在计算机中采用。将这种算法加以改进，就出现了常用的不恢复余数法。</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107950" y="476250"/>
            <a:ext cx="5040313" cy="5353685"/>
          </a:xfrm>
          <a:prstGeom prst="rect">
            <a:avLst/>
          </a:prstGeom>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通过分析恢复余数法可以发现：</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20000"/>
              </a:lnSpc>
              <a:spcBef>
                <a:spcPts val="50"/>
              </a:spcBef>
              <a:spcAft>
                <a:spcPts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当余数</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为正时，上商</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1</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，下一步</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左移一位再减除数</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B</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，相当于执行</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2A-B</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的运算；</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20000"/>
              </a:lnSpc>
              <a:spcBef>
                <a:spcPts val="50"/>
              </a:spcBef>
              <a:spcAft>
                <a:spcPts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若余数</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为负，上商</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0</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，并加除数以恢复余数即</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A+B</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，下一步左移一位减去除数</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B</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，这实际相当于执行</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2</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A+B</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-B=2A+B</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的运算。</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20000"/>
              </a:lnSpc>
              <a:spcBef>
                <a:spcPts val="50"/>
              </a:spcBef>
              <a:spcAft>
                <a:spcPts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在出现不够减情况时，并不需要恢复余数，只是下一步要进行</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2A+B</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的操作，因此称为不恢复余数法或加减交替法。其算法流程如</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右</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图。</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p:txBody>
      </p:sp>
      <p:pic>
        <p:nvPicPr>
          <p:cNvPr id="49156" name="图片 6" descr="3X18"/>
          <p:cNvPicPr>
            <a:picLocks noChangeAspect="1"/>
          </p:cNvPicPr>
          <p:nvPr/>
        </p:nvPicPr>
        <p:blipFill>
          <a:blip r:embed="rId1"/>
          <a:stretch>
            <a:fillRect/>
          </a:stretch>
        </p:blipFill>
        <p:spPr>
          <a:xfrm>
            <a:off x="5292725" y="0"/>
            <a:ext cx="3640138" cy="6597650"/>
          </a:xfrm>
          <a:prstGeom prst="rect">
            <a:avLst/>
          </a:prstGeom>
          <a:noFill/>
          <a:ln w="9525">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501" name="Text Box 13"/>
          <p:cNvSpPr txBox="1"/>
          <p:nvPr/>
        </p:nvSpPr>
        <p:spPr>
          <a:xfrm>
            <a:off x="7938" y="92075"/>
            <a:ext cx="9144000" cy="457200"/>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latin typeface="宋体" panose="02010600030101010101" pitchFamily="2" charset="-122"/>
              </a:rPr>
              <a:t>【</a:t>
            </a:r>
            <a:r>
              <a:rPr lang="zh-CN" altLang="en-US" sz="2400" b="1" dirty="0">
                <a:latin typeface="宋体" panose="02010600030101010101" pitchFamily="2" charset="-122"/>
              </a:rPr>
              <a:t>例</a:t>
            </a:r>
            <a:r>
              <a:rPr lang="en-US" altLang="zh-CN" sz="2400" b="1" dirty="0">
                <a:latin typeface="宋体" panose="02010600030101010101" pitchFamily="2" charset="-122"/>
              </a:rPr>
              <a:t>3-11】  </a:t>
            </a:r>
            <a:r>
              <a:rPr lang="zh-CN" altLang="en-US" sz="2400" b="1" dirty="0">
                <a:latin typeface="宋体" panose="02010600030101010101" pitchFamily="2" charset="-122"/>
              </a:rPr>
              <a:t>用不恢复余数法计算</a:t>
            </a:r>
            <a:r>
              <a:rPr lang="en-US" altLang="zh-CN" sz="2400" b="1" dirty="0">
                <a:latin typeface="宋体" panose="02010600030101010101" pitchFamily="2" charset="-122"/>
              </a:rPr>
              <a:t>00001000÷0011</a:t>
            </a:r>
            <a:r>
              <a:rPr lang="zh-CN" altLang="en-US" sz="2400" b="1" dirty="0">
                <a:latin typeface="宋体" panose="02010600030101010101" pitchFamily="2" charset="-122"/>
              </a:rPr>
              <a:t>。</a:t>
            </a:r>
            <a:endParaRPr lang="zh-CN" altLang="en-US" sz="2000" b="1" dirty="0">
              <a:ea typeface="黑体" panose="02010609060101010101" pitchFamily="49" charset="-122"/>
            </a:endParaRPr>
          </a:p>
        </p:txBody>
      </p:sp>
      <p:pic>
        <p:nvPicPr>
          <p:cNvPr id="63502" name="Picture 14" descr="3X19"/>
          <p:cNvPicPr>
            <a:picLocks noChangeAspect="1"/>
          </p:cNvPicPr>
          <p:nvPr>
            <p:ph/>
          </p:nvPr>
        </p:nvPicPr>
        <p:blipFill>
          <a:blip r:embed="rId1"/>
          <a:srcRect/>
          <a:stretch>
            <a:fillRect/>
          </a:stretch>
        </p:blipFill>
        <p:spPr>
          <a:xfrm>
            <a:off x="3276600" y="549275"/>
            <a:ext cx="5867400" cy="6308725"/>
          </a:xfrm>
        </p:spPr>
      </p:pic>
      <p:sp>
        <p:nvSpPr>
          <p:cNvPr id="63504" name="Text Box 16"/>
          <p:cNvSpPr txBox="1"/>
          <p:nvPr/>
        </p:nvSpPr>
        <p:spPr>
          <a:xfrm>
            <a:off x="179070" y="908685"/>
            <a:ext cx="3348038" cy="2332355"/>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20000"/>
              </a:lnSpc>
              <a:spcBef>
                <a:spcPts val="50"/>
              </a:spcBef>
              <a:spcAft>
                <a:spcPts val="0"/>
              </a:spcAft>
              <a:buNone/>
            </a:pPr>
            <a:r>
              <a:rPr lang="zh-CN" altLang="en-US" sz="2400" b="1" dirty="0">
                <a:latin typeface="宋体" panose="02010600030101010101" pitchFamily="2" charset="-122"/>
              </a:rPr>
              <a:t>解：</a:t>
            </a:r>
            <a:endParaRPr lang="zh-CN" altLang="en-US" sz="2400" b="1" dirty="0">
              <a:latin typeface="宋体" panose="02010600030101010101" pitchFamily="2" charset="-122"/>
            </a:endParaRPr>
          </a:p>
          <a:p>
            <a:pPr marL="0" lvl="0" indent="0" eaLnBrk="1" hangingPunct="1">
              <a:lnSpc>
                <a:spcPct val="120000"/>
              </a:lnSpc>
              <a:spcBef>
                <a:spcPts val="50"/>
              </a:spcBef>
              <a:spcAft>
                <a:spcPts val="0"/>
              </a:spcAft>
              <a:buNone/>
            </a:pPr>
            <a:r>
              <a:rPr lang="en-US" altLang="zh-CN" sz="2400" b="1" dirty="0">
                <a:latin typeface="宋体" panose="02010600030101010101" pitchFamily="2" charset="-122"/>
              </a:rPr>
              <a:t>A</a:t>
            </a:r>
            <a:r>
              <a:rPr lang="zh-CN" altLang="en-US" sz="2400" b="1" dirty="0">
                <a:latin typeface="宋体" panose="02010600030101010101" pitchFamily="2" charset="-122"/>
              </a:rPr>
              <a:t>、</a:t>
            </a:r>
            <a:r>
              <a:rPr lang="en-US" altLang="zh-CN" sz="2400" b="1" dirty="0">
                <a:latin typeface="宋体" panose="02010600030101010101" pitchFamily="2" charset="-122"/>
              </a:rPr>
              <a:t>C</a:t>
            </a:r>
            <a:r>
              <a:rPr lang="zh-CN" altLang="en-US" sz="2400" b="1" dirty="0">
                <a:latin typeface="宋体" panose="02010600030101010101" pitchFamily="2" charset="-122"/>
              </a:rPr>
              <a:t>：</a:t>
            </a:r>
            <a:r>
              <a:rPr lang="en-US" altLang="zh-CN" sz="2400" b="1" dirty="0">
                <a:solidFill>
                  <a:srgbClr val="3333FF"/>
                </a:solidFill>
                <a:latin typeface="宋体" panose="02010600030101010101" pitchFamily="2" charset="-122"/>
              </a:rPr>
              <a:t>00001000</a:t>
            </a:r>
            <a:r>
              <a:rPr lang="zh-CN" altLang="en-US" sz="2400" b="1" dirty="0">
                <a:latin typeface="宋体" panose="02010600030101010101" pitchFamily="2" charset="-122"/>
              </a:rPr>
              <a:t>；</a:t>
            </a:r>
            <a:endParaRPr lang="zh-CN" altLang="en-US" sz="2400" b="1" dirty="0">
              <a:latin typeface="宋体" panose="02010600030101010101" pitchFamily="2" charset="-122"/>
            </a:endParaRPr>
          </a:p>
          <a:p>
            <a:pPr marL="0" lvl="0" indent="0" eaLnBrk="1" hangingPunct="1">
              <a:lnSpc>
                <a:spcPct val="120000"/>
              </a:lnSpc>
              <a:spcBef>
                <a:spcPts val="50"/>
              </a:spcBef>
              <a:spcAft>
                <a:spcPts val="0"/>
              </a:spcAft>
              <a:buNone/>
            </a:pPr>
            <a:r>
              <a:rPr lang="en-US" altLang="zh-CN" sz="2400" b="1" dirty="0">
                <a:latin typeface="宋体" panose="02010600030101010101" pitchFamily="2" charset="-122"/>
              </a:rPr>
              <a:t>B</a:t>
            </a:r>
            <a:r>
              <a:rPr lang="zh-CN" altLang="en-US" sz="2400" b="1" dirty="0">
                <a:latin typeface="宋体" panose="02010600030101010101" pitchFamily="2" charset="-122"/>
              </a:rPr>
              <a:t>：</a:t>
            </a:r>
            <a:r>
              <a:rPr lang="en-US" altLang="zh-CN" sz="2400" b="1" dirty="0">
                <a:solidFill>
                  <a:srgbClr val="3333FF"/>
                </a:solidFill>
                <a:latin typeface="宋体" panose="02010600030101010101" pitchFamily="2" charset="-122"/>
              </a:rPr>
              <a:t>0011</a:t>
            </a:r>
            <a:r>
              <a:rPr lang="zh-CN" altLang="en-US" sz="2400" b="1" dirty="0">
                <a:latin typeface="宋体" panose="02010600030101010101" pitchFamily="2" charset="-122"/>
              </a:rPr>
              <a:t>；</a:t>
            </a:r>
            <a:endParaRPr lang="zh-CN" altLang="en-US" sz="2400" b="1" dirty="0">
              <a:latin typeface="宋体" panose="02010600030101010101" pitchFamily="2" charset="-122"/>
            </a:endParaRPr>
          </a:p>
          <a:p>
            <a:pPr marL="0" lvl="0" indent="0" eaLnBrk="1" hangingPunct="1">
              <a:lnSpc>
                <a:spcPct val="120000"/>
              </a:lnSpc>
              <a:spcBef>
                <a:spcPts val="50"/>
              </a:spcBef>
              <a:spcAft>
                <a:spcPts val="0"/>
              </a:spcAft>
              <a:buNone/>
            </a:pPr>
            <a:r>
              <a:rPr lang="en-US" altLang="zh-CN" sz="2400" b="1" dirty="0">
                <a:latin typeface="宋体" panose="02010600030101010101" pitchFamily="2" charset="-122"/>
              </a:rPr>
              <a:t>B+1</a:t>
            </a:r>
            <a:r>
              <a:rPr lang="zh-CN" altLang="en-US" sz="2400" b="1" dirty="0">
                <a:latin typeface="宋体" panose="02010600030101010101" pitchFamily="2" charset="-122"/>
              </a:rPr>
              <a:t>：</a:t>
            </a:r>
            <a:r>
              <a:rPr lang="en-US" altLang="zh-CN" sz="2400" b="1" dirty="0">
                <a:solidFill>
                  <a:srgbClr val="3333FF"/>
                </a:solidFill>
                <a:latin typeface="宋体" panose="02010600030101010101" pitchFamily="2" charset="-122"/>
              </a:rPr>
              <a:t>1101</a:t>
            </a:r>
            <a:r>
              <a:rPr lang="zh-CN" altLang="en-US" sz="2400" b="1" dirty="0">
                <a:latin typeface="宋体" panose="02010600030101010101" pitchFamily="2" charset="-122"/>
              </a:rPr>
              <a:t>。</a:t>
            </a:r>
            <a:endParaRPr lang="zh-CN" altLang="en-US" sz="2400" b="1" dirty="0">
              <a:latin typeface="宋体" panose="02010600030101010101" pitchFamily="2" charset="-122"/>
            </a:endParaRPr>
          </a:p>
          <a:p>
            <a:pPr marL="0" lvl="0" indent="0" eaLnBrk="1" hangingPunct="1">
              <a:lnSpc>
                <a:spcPct val="120000"/>
              </a:lnSpc>
              <a:spcBef>
                <a:spcPts val="50"/>
              </a:spcBef>
              <a:spcAft>
                <a:spcPts val="0"/>
              </a:spcAft>
              <a:buNone/>
            </a:pPr>
            <a:r>
              <a:rPr lang="zh-CN" altLang="en-US" sz="2400" b="1" dirty="0">
                <a:latin typeface="宋体" panose="02010600030101010101" pitchFamily="2" charset="-122"/>
              </a:rPr>
              <a:t>其运算过程如图： </a:t>
            </a:r>
            <a:endParaRPr lang="zh-CN" altLang="en-US" sz="2400" b="1" dirty="0">
              <a:latin typeface="宋体" panose="02010600030101010101" pitchFamily="2" charset="-122"/>
            </a:endParaRPr>
          </a:p>
        </p:txBody>
      </p:sp>
      <p:cxnSp>
        <p:nvCxnSpPr>
          <p:cNvPr id="2" name="直接连接符 1"/>
          <p:cNvCxnSpPr/>
          <p:nvPr/>
        </p:nvCxnSpPr>
        <p:spPr>
          <a:xfrm>
            <a:off x="251460" y="2348865"/>
            <a:ext cx="200660" cy="0"/>
          </a:xfrm>
          <a:prstGeom prst="line">
            <a:avLst/>
          </a:prstGeom>
          <a:solidFill>
            <a:srgbClr val="FFFF00"/>
          </a:solidFill>
          <a:ln w="28575" cap="flat" cmpd="sng" algn="ctr">
            <a:solidFill>
              <a:srgbClr val="000000"/>
            </a:solidFill>
            <a:prstDash val="solid"/>
            <a:round/>
            <a:headEnd type="none" w="med" len="med"/>
            <a:tailEnd type="none" w="med" len="med"/>
          </a:ln>
        </p:spPr>
      </p:cxnSp>
      <p:sp>
        <p:nvSpPr>
          <p:cNvPr id="3" name="文本框 2"/>
          <p:cNvSpPr txBox="1"/>
          <p:nvPr/>
        </p:nvSpPr>
        <p:spPr>
          <a:xfrm>
            <a:off x="179070" y="3500755"/>
            <a:ext cx="2287270" cy="39878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减</a:t>
            </a:r>
            <a:r>
              <a:rPr lang="en-US" altLang="zh-CN">
                <a:latin typeface="宋体" panose="02010600030101010101" pitchFamily="2" charset="-122"/>
                <a:ea typeface="宋体" panose="02010600030101010101" pitchFamily="2" charset="-122"/>
                <a:cs typeface="宋体" panose="02010600030101010101" pitchFamily="2" charset="-122"/>
              </a:rPr>
              <a:t>B:</a:t>
            </a:r>
            <a:r>
              <a:rPr lang="zh-CN" altLang="en-US">
                <a:latin typeface="宋体" panose="02010600030101010101" pitchFamily="2" charset="-122"/>
                <a:ea typeface="宋体" panose="02010600030101010101" pitchFamily="2" charset="-122"/>
                <a:cs typeface="宋体" panose="02010600030101010101" pitchFamily="2" charset="-122"/>
              </a:rPr>
              <a:t>用加</a:t>
            </a:r>
            <a:r>
              <a:rPr lang="en-US" altLang="zh-CN">
                <a:solidFill>
                  <a:srgbClr val="C00000"/>
                </a:solidFill>
                <a:latin typeface="宋体" panose="02010600030101010101" pitchFamily="2" charset="-122"/>
                <a:ea typeface="宋体" panose="02010600030101010101" pitchFamily="2" charset="-122"/>
                <a:cs typeface="宋体" panose="02010600030101010101" pitchFamily="2" charset="-122"/>
              </a:rPr>
              <a:t>B+1</a:t>
            </a:r>
            <a:r>
              <a:rPr lang="zh-CN" altLang="en-US">
                <a:latin typeface="宋体" panose="02010600030101010101" pitchFamily="2" charset="-122"/>
                <a:ea typeface="宋体" panose="02010600030101010101" pitchFamily="2" charset="-122"/>
                <a:cs typeface="宋体" panose="02010600030101010101" pitchFamily="2" charset="-122"/>
              </a:rPr>
              <a:t>替代</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cxnSp>
        <p:nvCxnSpPr>
          <p:cNvPr id="4" name="直接连接符 3"/>
          <p:cNvCxnSpPr/>
          <p:nvPr/>
        </p:nvCxnSpPr>
        <p:spPr>
          <a:xfrm>
            <a:off x="1259205" y="3573145"/>
            <a:ext cx="200660" cy="0"/>
          </a:xfrm>
          <a:prstGeom prst="line">
            <a:avLst/>
          </a:prstGeom>
          <a:solidFill>
            <a:srgbClr val="FFFF00"/>
          </a:solidFill>
          <a:ln w="28575" cap="flat" cmpd="sng" algn="ctr">
            <a:solidFill>
              <a:srgbClr val="C00000"/>
            </a:solidFill>
            <a:prstDash val="solid"/>
            <a:round/>
            <a:headEnd type="none" w="med" len="med"/>
            <a:tailEnd type="none" w="med" len="med"/>
          </a:ln>
        </p:spPr>
      </p:cxnSp>
      <p:sp>
        <p:nvSpPr>
          <p:cNvPr id="5" name="文本框 4"/>
          <p:cNvSpPr txBox="1"/>
          <p:nvPr/>
        </p:nvSpPr>
        <p:spPr>
          <a:xfrm>
            <a:off x="6588125" y="3860800"/>
            <a:ext cx="331470" cy="245110"/>
          </a:xfrm>
          <a:prstGeom prst="rect">
            <a:avLst/>
          </a:prstGeom>
          <a:solidFill>
            <a:schemeClr val="bg1"/>
          </a:solidFill>
        </p:spPr>
        <p:txBody>
          <a:bodyPr wrap="square" rtlCol="0">
            <a:spAutoFit/>
          </a:bodyPr>
          <a:p>
            <a:r>
              <a:rPr lang="en-US" altLang="zh-CN" sz="1000"/>
              <a:t>1</a:t>
            </a:r>
            <a:endParaRPr lang="en-US" altLang="zh-CN" sz="1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501"/>
                                        </p:tgtEl>
                                        <p:attrNameLst>
                                          <p:attrName>style.visibility</p:attrName>
                                        </p:attrNameLst>
                                      </p:cBhvr>
                                      <p:to>
                                        <p:strVal val="visible"/>
                                      </p:to>
                                    </p:set>
                                    <p:animEffect transition="in" filter="blinds(horizontal)">
                                      <p:cBhvr>
                                        <p:cTn id="7" dur="500"/>
                                        <p:tgtEl>
                                          <p:spTgt spid="6350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504"/>
                                        </p:tgtEl>
                                        <p:attrNameLst>
                                          <p:attrName>style.visibility</p:attrName>
                                        </p:attrNameLst>
                                      </p:cBhvr>
                                      <p:to>
                                        <p:strVal val="visible"/>
                                      </p:to>
                                    </p:set>
                                    <p:animEffect transition="in" filter="blinds(horizontal)">
                                      <p:cBhvr>
                                        <p:cTn id="12" dur="500"/>
                                        <p:tgtEl>
                                          <p:spTgt spid="63504"/>
                                        </p:tgtEl>
                                      </p:cBhvr>
                                    </p:animEffect>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nodeType="clickEffect">
                                  <p:stCondLst>
                                    <p:cond delay="0"/>
                                  </p:stCondLst>
                                  <p:childTnLst>
                                    <p:set>
                                      <p:cBhvr>
                                        <p:cTn id="16" dur="1" fill="hold">
                                          <p:stCondLst>
                                            <p:cond delay="0"/>
                                          </p:stCondLst>
                                        </p:cTn>
                                        <p:tgtEl>
                                          <p:spTgt spid="63502"/>
                                        </p:tgtEl>
                                        <p:attrNameLst>
                                          <p:attrName>style.visibility</p:attrName>
                                        </p:attrNameLst>
                                      </p:cBhvr>
                                      <p:to>
                                        <p:strVal val="visible"/>
                                      </p:to>
                                    </p:set>
                                    <p:animEffect transition="in" filter="fade">
                                      <p:cBhvr>
                                        <p:cTn id="17" dur="1000"/>
                                        <p:tgtEl>
                                          <p:spTgt spid="63502"/>
                                        </p:tgtEl>
                                      </p:cBhvr>
                                    </p:animEffect>
                                    <p:anim calcmode="lin" valueType="num">
                                      <p:cBhvr>
                                        <p:cTn id="18" dur="1000" fill="hold"/>
                                        <p:tgtEl>
                                          <p:spTgt spid="63502"/>
                                        </p:tgtEl>
                                        <p:attrNameLst>
                                          <p:attrName>ppt_x</p:attrName>
                                        </p:attrNameLst>
                                      </p:cBhvr>
                                      <p:tavLst>
                                        <p:tav tm="0">
                                          <p:val>
                                            <p:strVal val="#ppt_x"/>
                                          </p:val>
                                        </p:tav>
                                        <p:tav tm="100000">
                                          <p:val>
                                            <p:strVal val="#ppt_x"/>
                                          </p:val>
                                        </p:tav>
                                      </p:tavLst>
                                    </p:anim>
                                    <p:anim calcmode="lin" valueType="num">
                                      <p:cBhvr>
                                        <p:cTn id="19" dur="1000" fill="hold"/>
                                        <p:tgtEl>
                                          <p:spTgt spid="6350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01" grpId="0"/>
      <p:bldP spid="6350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188913" y="1052513"/>
            <a:ext cx="8497888" cy="3600450"/>
          </a:xfrm>
          <a:prstGeom prst="rect">
            <a:avLst/>
          </a:prstGeom>
        </p:spPr>
        <p:txBody>
          <a:bodyPr>
            <a:spAutoFit/>
          </a:bodyPr>
          <a:lstStyle/>
          <a:p>
            <a:pPr marL="0" marR="0" lvl="0" indent="0" algn="l" defTabSz="914400" rtl="0" eaLnBrk="1" fontAlgn="base" latinLnBrk="0" hangingPunct="1">
              <a:lnSpc>
                <a:spcPct val="150000"/>
              </a:lnSpc>
              <a:spcBef>
                <a:spcPct val="500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计算机中处理的数除了无符号整数和带符号整数外，还有实数。实数在机器中是用浮点数表示的。其格式在第</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2</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章已做过介绍。</a:t>
            </a:r>
            <a:endParaRPr kumimoji="0" lang="zh-CN"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50000"/>
              </a:lnSpc>
              <a:spcBef>
                <a:spcPct val="500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由于</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规格化浮点数</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具有唯一的表示形式和最长有效位，因此机器中一般采用规格化浮点运算</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，即</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只对规格化的浮点数进行操作，并要求对运算结果进行规格化处理。</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p:txBody>
      </p:sp>
      <p:sp>
        <p:nvSpPr>
          <p:cNvPr id="5" name="Text Box 4"/>
          <p:cNvSpPr txBox="1"/>
          <p:nvPr/>
        </p:nvSpPr>
        <p:spPr>
          <a:xfrm>
            <a:off x="107315" y="260033"/>
            <a:ext cx="5651500" cy="645160"/>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50000"/>
              </a:spcBef>
              <a:buNone/>
            </a:pPr>
            <a:r>
              <a:rPr lang="en-US" altLang="zh-CN" sz="3600" b="1" dirty="0">
                <a:latin typeface="黑体" panose="02010609060101010101" pitchFamily="49" charset="-122"/>
                <a:ea typeface="黑体" panose="02010609060101010101" pitchFamily="49" charset="-122"/>
              </a:rPr>
              <a:t>3.2.3  </a:t>
            </a:r>
            <a:r>
              <a:rPr lang="zh-CN" altLang="en-US" sz="3600" b="1" dirty="0">
                <a:latin typeface="黑体" panose="02010609060101010101" pitchFamily="49" charset="-122"/>
                <a:ea typeface="黑体" panose="02010609060101010101" pitchFamily="49" charset="-122"/>
              </a:rPr>
              <a:t>浮点数运算方法</a:t>
            </a:r>
            <a:endParaRPr lang="zh-CN" altLang="en-US" sz="3600" b="1" dirty="0">
              <a:latin typeface="黑体" panose="02010609060101010101" pitchFamily="49" charset="-122"/>
              <a:ea typeface="黑体" panose="02010609060101010101" pitchFamily="49" charset="-122"/>
            </a:endParaRPr>
          </a:p>
        </p:txBody>
      </p:sp>
      <p:grpSp>
        <p:nvGrpSpPr>
          <p:cNvPr id="2" name="组合 1"/>
          <p:cNvGrpSpPr/>
          <p:nvPr/>
        </p:nvGrpSpPr>
        <p:grpSpPr>
          <a:xfrm>
            <a:off x="1101090" y="4580255"/>
            <a:ext cx="5602605" cy="891540"/>
            <a:chOff x="333" y="7165"/>
            <a:chExt cx="8823" cy="1404"/>
          </a:xfrm>
        </p:grpSpPr>
        <p:sp>
          <p:nvSpPr>
            <p:cNvPr id="6" name="矩形 5"/>
            <p:cNvSpPr/>
            <p:nvPr/>
          </p:nvSpPr>
          <p:spPr>
            <a:xfrm>
              <a:off x="333" y="7165"/>
              <a:ext cx="8823" cy="1404"/>
            </a:xfrm>
            <a:prstGeom prst="rect">
              <a:avLst/>
            </a:prstGeom>
          </p:spPr>
          <p:txBody>
            <a:bodyPr wrap="square">
              <a:spAutoFit/>
            </a:bodyPr>
            <a:lstStyle/>
            <a:p>
              <a:pPr marL="0" marR="0" lvl="0" indent="0" algn="l" defTabSz="914400" rtl="0" eaLnBrk="1" fontAlgn="base" latinLnBrk="0" hangingPunct="1">
                <a:lnSpc>
                  <a:spcPct val="150000"/>
                </a:lnSpc>
                <a:spcBef>
                  <a:spcPct val="5000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浮点数通常</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表示为：</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X=</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M</a:t>
              </a:r>
              <a:r>
                <a:rPr kumimoji="0" lang="en-US" altLang="zh-CN" sz="2400" b="1" i="0" u="none" strike="noStrike" kern="1200" cap="none" spc="0" normalizeH="0" baseline="-25000" noProof="0" dirty="0">
                  <a:ln>
                    <a:noFill/>
                  </a:ln>
                  <a:solidFill>
                    <a:srgbClr val="C00000"/>
                  </a:solidFill>
                  <a:effectLst/>
                  <a:uLnTx/>
                  <a:uFillTx/>
                  <a:latin typeface="+mn-ea"/>
                  <a:ea typeface="+mn-ea"/>
                  <a:cs typeface="+mn-cs"/>
                </a:rPr>
                <a:t>X</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20000"/>
                </a:lnSpc>
                <a:spcBef>
                  <a:spcPts val="50"/>
                </a:spcBef>
                <a:spcAft>
                  <a:spcPts val="0"/>
                </a:spcAft>
                <a:buClrTx/>
                <a:buSzTx/>
                <a:buFontTx/>
                <a:buNone/>
                <a:defRPr/>
              </a:pPr>
              <a:endParaRPr kumimoji="0" lang="zh-CN" altLang="en-US" sz="2000" b="1" i="0" u="none" strike="noStrike" kern="1200" cap="none" spc="0" normalizeH="0" baseline="-25000" noProof="0" dirty="0">
                <a:ln>
                  <a:noFill/>
                </a:ln>
                <a:solidFill>
                  <a:schemeClr val="tx1"/>
                </a:solidFill>
                <a:effectLst/>
                <a:uLnTx/>
                <a:uFillTx/>
                <a:latin typeface="+mn-ea"/>
                <a:ea typeface="+mn-ea"/>
                <a:cs typeface="+mn-cs"/>
              </a:endParaRPr>
            </a:p>
          </p:txBody>
        </p:sp>
        <p:graphicFrame>
          <p:nvGraphicFramePr>
            <p:cNvPr id="11" name="对象 10"/>
            <p:cNvGraphicFramePr>
              <a:graphicFrameLocks noChangeAspect="1"/>
            </p:cNvGraphicFramePr>
            <p:nvPr/>
          </p:nvGraphicFramePr>
          <p:xfrm>
            <a:off x="6453" y="7280"/>
            <a:ext cx="1074" cy="818"/>
          </p:xfrm>
          <a:graphic>
            <a:graphicData uri="http://schemas.openxmlformats.org/presentationml/2006/ole">
              <mc:AlternateContent xmlns:mc="http://schemas.openxmlformats.org/markup-compatibility/2006">
                <mc:Choice xmlns:v="urn:schemas-microsoft-com:vml" Requires="v">
                  <p:oleObj spid="_x0000_s3142" name="" r:id="rId1" imgW="254000" imgH="190500" progId="Equation.3">
                    <p:embed/>
                  </p:oleObj>
                </mc:Choice>
                <mc:Fallback>
                  <p:oleObj name="" r:id="rId1" imgW="254000" imgH="190500" progId="Equation.3">
                    <p:embed/>
                    <p:pic>
                      <p:nvPicPr>
                        <p:cNvPr id="0" name="图片 3141"/>
                        <p:cNvPicPr/>
                        <p:nvPr/>
                      </p:nvPicPr>
                      <p:blipFill>
                        <a:blip r:embed="rId2"/>
                        <a:stretch>
                          <a:fillRect/>
                        </a:stretch>
                      </p:blipFill>
                      <p:spPr>
                        <a:xfrm>
                          <a:off x="6453" y="7280"/>
                          <a:ext cx="1074" cy="818"/>
                        </a:xfrm>
                        <a:prstGeom prst="rect">
                          <a:avLst/>
                        </a:prstGeom>
                        <a:noFill/>
                        <a:ln w="38100">
                          <a:noFill/>
                          <a:miter/>
                        </a:ln>
                      </p:spPr>
                    </p:pic>
                  </p:oleObj>
                </mc:Fallback>
              </mc:AlternateContent>
            </a:graphicData>
          </a:graphic>
        </p:graphicFrame>
      </p:grpSp>
      <p:sp>
        <p:nvSpPr>
          <p:cNvPr id="7" name="文本框 6"/>
          <p:cNvSpPr txBox="1"/>
          <p:nvPr/>
        </p:nvSpPr>
        <p:spPr>
          <a:xfrm>
            <a:off x="611505" y="5156835"/>
            <a:ext cx="8013700" cy="1198880"/>
          </a:xfrm>
          <a:prstGeom prst="rect">
            <a:avLst/>
          </a:prstGeom>
          <a:noFill/>
        </p:spPr>
        <p:txBody>
          <a:bodyPr wrap="square" rtlCol="0" anchor="t">
            <a:spAutoFit/>
          </a:bodyPr>
          <a:p>
            <a:pPr marL="0" marR="0" lvl="0" indent="0" algn="l" defTabSz="914400" rtl="0" eaLnBrk="1" fontAlgn="base" latinLnBrk="0" hangingPunct="1">
              <a:lnSpc>
                <a:spcPct val="120000"/>
              </a:lnSpc>
              <a:spcBef>
                <a:spcPts val="50"/>
              </a:spcBef>
              <a:spcAft>
                <a:spcPts val="0"/>
              </a:spcAft>
              <a:buClrTx/>
              <a:buSzTx/>
              <a:buFontTx/>
              <a:buNone/>
              <a:defRPr/>
            </a:pPr>
            <a:r>
              <a:rPr lang="zh-CN" altLang="zh-CN" noProof="0" dirty="0">
                <a:ln>
                  <a:noFill/>
                </a:ln>
                <a:effectLst/>
                <a:uLnTx/>
                <a:uFillTx/>
                <a:latin typeface="+mn-ea"/>
                <a:ea typeface="+mn-ea"/>
                <a:sym typeface="+mn-ea"/>
              </a:rPr>
              <a:t>上式中，</a:t>
            </a:r>
            <a:r>
              <a:rPr lang="en-US" altLang="zh-CN" noProof="0" dirty="0">
                <a:ln>
                  <a:noFill/>
                </a:ln>
                <a:solidFill>
                  <a:srgbClr val="C00000"/>
                </a:solidFill>
                <a:effectLst/>
                <a:uLnTx/>
                <a:uFillTx/>
                <a:latin typeface="+mn-ea"/>
                <a:ea typeface="+mn-ea"/>
                <a:sym typeface="+mn-ea"/>
              </a:rPr>
              <a:t>M</a:t>
            </a:r>
            <a:r>
              <a:rPr lang="en-US" altLang="zh-CN" baseline="-25000" noProof="0" dirty="0">
                <a:ln>
                  <a:noFill/>
                </a:ln>
                <a:solidFill>
                  <a:srgbClr val="C00000"/>
                </a:solidFill>
                <a:effectLst/>
                <a:uLnTx/>
                <a:uFillTx/>
                <a:latin typeface="+mn-ea"/>
                <a:ea typeface="+mn-ea"/>
                <a:sym typeface="+mn-ea"/>
              </a:rPr>
              <a:t>X</a:t>
            </a:r>
            <a:r>
              <a:rPr lang="zh-CN" altLang="zh-CN" noProof="0" dirty="0">
                <a:ln>
                  <a:noFill/>
                </a:ln>
                <a:effectLst/>
                <a:uLnTx/>
                <a:uFillTx/>
                <a:latin typeface="+mn-ea"/>
                <a:ea typeface="+mn-ea"/>
                <a:sym typeface="+mn-ea"/>
              </a:rPr>
              <a:t>为该浮点数的尾数，一般为绝对值小于</a:t>
            </a:r>
            <a:r>
              <a:rPr lang="en-US" altLang="zh-CN" noProof="0" dirty="0">
                <a:ln>
                  <a:noFill/>
                </a:ln>
                <a:effectLst/>
                <a:uLnTx/>
                <a:uFillTx/>
                <a:latin typeface="+mn-ea"/>
                <a:ea typeface="+mn-ea"/>
                <a:sym typeface="+mn-ea"/>
              </a:rPr>
              <a:t>1</a:t>
            </a:r>
            <a:r>
              <a:rPr lang="zh-CN" altLang="zh-CN" noProof="0" dirty="0">
                <a:ln>
                  <a:noFill/>
                </a:ln>
                <a:effectLst/>
                <a:uLnTx/>
                <a:uFillTx/>
                <a:latin typeface="+mn-ea"/>
                <a:ea typeface="+mn-ea"/>
                <a:sym typeface="+mn-ea"/>
              </a:rPr>
              <a:t>的规格化二进制小数，机器中常用原码或补码表示；</a:t>
            </a:r>
            <a:r>
              <a:rPr lang="en-US" altLang="zh-CN" noProof="0" dirty="0">
                <a:ln>
                  <a:noFill/>
                </a:ln>
                <a:solidFill>
                  <a:srgbClr val="C00000"/>
                </a:solidFill>
                <a:effectLst/>
                <a:uLnTx/>
                <a:uFillTx/>
                <a:latin typeface="+mn-ea"/>
                <a:ea typeface="+mn-ea"/>
                <a:sym typeface="+mn-ea"/>
              </a:rPr>
              <a:t>E</a:t>
            </a:r>
            <a:r>
              <a:rPr lang="en-US" altLang="zh-CN" baseline="-25000" noProof="0" dirty="0">
                <a:ln>
                  <a:noFill/>
                </a:ln>
                <a:solidFill>
                  <a:srgbClr val="C00000"/>
                </a:solidFill>
                <a:effectLst/>
                <a:uLnTx/>
                <a:uFillTx/>
                <a:latin typeface="+mn-ea"/>
                <a:ea typeface="+mn-ea"/>
                <a:sym typeface="+mn-ea"/>
              </a:rPr>
              <a:t>X</a:t>
            </a:r>
            <a:r>
              <a:rPr lang="zh-CN" altLang="zh-CN" noProof="0" dirty="0">
                <a:ln>
                  <a:noFill/>
                </a:ln>
                <a:effectLst/>
                <a:uLnTx/>
                <a:uFillTx/>
                <a:latin typeface="+mn-ea"/>
                <a:ea typeface="+mn-ea"/>
                <a:sym typeface="+mn-ea"/>
              </a:rPr>
              <a:t>为该浮点数的阶码，为二进制整数，常用补码</a:t>
            </a:r>
            <a:r>
              <a:rPr lang="zh-CN" altLang="en-US" noProof="0" dirty="0">
                <a:ln>
                  <a:noFill/>
                </a:ln>
                <a:effectLst/>
                <a:uLnTx/>
                <a:uFillTx/>
                <a:latin typeface="+mn-ea"/>
                <a:ea typeface="+mn-ea"/>
                <a:sym typeface="+mn-ea"/>
              </a:rPr>
              <a:t>或</a:t>
            </a:r>
            <a:r>
              <a:rPr lang="zh-CN" altLang="zh-CN" noProof="0" dirty="0">
                <a:ln>
                  <a:noFill/>
                </a:ln>
                <a:effectLst/>
                <a:uLnTx/>
                <a:uFillTx/>
                <a:latin typeface="+mn-ea"/>
                <a:ea typeface="+mn-ea"/>
                <a:sym typeface="+mn-ea"/>
              </a:rPr>
              <a:t>移码表示；阶的底一般取</a:t>
            </a:r>
            <a:r>
              <a:rPr lang="en-US" altLang="zh-CN" noProof="0" dirty="0">
                <a:ln>
                  <a:noFill/>
                </a:ln>
                <a:effectLst/>
                <a:uLnTx/>
                <a:uFillTx/>
                <a:latin typeface="+mn-ea"/>
                <a:ea typeface="+mn-ea"/>
                <a:sym typeface="+mn-ea"/>
              </a:rPr>
              <a:t>2</a:t>
            </a:r>
            <a:r>
              <a:rPr lang="zh-CN" altLang="zh-CN" noProof="0" dirty="0">
                <a:ln>
                  <a:noFill/>
                </a:ln>
                <a:effectLst/>
                <a:uLnTx/>
                <a:uFillTx/>
                <a:latin typeface="+mn-ea"/>
                <a:ea typeface="+mn-ea"/>
                <a:sym typeface="+mn-ea"/>
              </a:rPr>
              <a:t>为底。</a:t>
            </a:r>
            <a:endParaRPr lang="zh-CN" alt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41" name="Text Box 5"/>
          <p:cNvSpPr txBox="1"/>
          <p:nvPr/>
        </p:nvSpPr>
        <p:spPr>
          <a:xfrm>
            <a:off x="180975" y="127000"/>
            <a:ext cx="5867400" cy="579438"/>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50000"/>
              </a:spcBef>
              <a:buNone/>
            </a:pP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．浮点数加减运算</a:t>
            </a:r>
            <a:endParaRPr lang="zh-CN" altLang="en-US" b="1" dirty="0">
              <a:latin typeface="黑体" panose="02010609060101010101" pitchFamily="49" charset="-122"/>
              <a:ea typeface="黑体" panose="02010609060101010101" pitchFamily="49" charset="-122"/>
            </a:endParaRPr>
          </a:p>
        </p:txBody>
      </p:sp>
      <p:sp>
        <p:nvSpPr>
          <p:cNvPr id="65543" name="Text Box 7"/>
          <p:cNvSpPr txBox="1"/>
          <p:nvPr/>
        </p:nvSpPr>
        <p:spPr>
          <a:xfrm>
            <a:off x="0" y="717550"/>
            <a:ext cx="9144000" cy="1016000"/>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latin typeface="宋体" panose="02010600030101010101" pitchFamily="2" charset="-122"/>
              </a:rPr>
              <a:t>    </a:t>
            </a:r>
            <a:r>
              <a:rPr lang="zh-CN" altLang="en-US" sz="2400" b="1" dirty="0">
                <a:latin typeface="宋体" panose="02010600030101010101" pitchFamily="2" charset="-122"/>
              </a:rPr>
              <a:t>设有两个浮点数：</a:t>
            </a:r>
            <a:r>
              <a:rPr lang="en-US" altLang="zh-CN" sz="2400" b="1" i="1" dirty="0">
                <a:latin typeface="宋体" panose="02010600030101010101" pitchFamily="2" charset="-122"/>
              </a:rPr>
              <a:t>X </a:t>
            </a:r>
            <a:r>
              <a:rPr lang="en-US" altLang="zh-CN" sz="2400" b="1" dirty="0">
                <a:latin typeface="宋体" panose="02010600030101010101" pitchFamily="2" charset="-122"/>
              </a:rPr>
              <a:t>= </a:t>
            </a:r>
            <a:r>
              <a:rPr lang="en-US" altLang="zh-CN" sz="2400" b="1" i="1" dirty="0">
                <a:latin typeface="宋体" panose="02010600030101010101" pitchFamily="2" charset="-122"/>
              </a:rPr>
              <a:t>Mx </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i="1" dirty="0">
                <a:latin typeface="宋体" panose="02010600030101010101" pitchFamily="2" charset="-122"/>
              </a:rPr>
              <a:t>Y </a:t>
            </a:r>
            <a:r>
              <a:rPr lang="en-US" altLang="zh-CN" sz="2400" b="1" dirty="0">
                <a:latin typeface="宋体" panose="02010600030101010101" pitchFamily="2" charset="-122"/>
              </a:rPr>
              <a:t>= </a:t>
            </a:r>
            <a:r>
              <a:rPr lang="en-US" altLang="zh-CN" sz="2400" b="1" i="1" dirty="0">
                <a:latin typeface="宋体" panose="02010600030101010101" pitchFamily="2" charset="-122"/>
              </a:rPr>
              <a:t>My</a:t>
            </a:r>
            <a:r>
              <a:rPr lang="en-US" altLang="zh-CN" sz="2400" b="1" dirty="0">
                <a:latin typeface="宋体" panose="02010600030101010101" pitchFamily="2" charset="-122"/>
              </a:rPr>
              <a:t> ×    </a:t>
            </a:r>
            <a:r>
              <a:rPr lang="zh-CN" altLang="en-US" sz="2400" b="1" dirty="0">
                <a:latin typeface="宋体" panose="02010600030101010101" pitchFamily="2" charset="-122"/>
              </a:rPr>
              <a:t>。</a:t>
            </a:r>
            <a:endParaRPr lang="en-US" altLang="zh-CN" sz="2400" b="1" dirty="0">
              <a:latin typeface="宋体" panose="02010600030101010101" pitchFamily="2" charset="-122"/>
            </a:endParaRPr>
          </a:p>
          <a:p>
            <a:pPr marL="0" lvl="0" indent="0" eaLnBrk="1" hangingPunct="1">
              <a:spcBef>
                <a:spcPct val="50000"/>
              </a:spcBef>
              <a:buNone/>
            </a:pPr>
            <a:r>
              <a:rPr lang="zh-CN" altLang="en-US" sz="2400" b="1" dirty="0">
                <a:latin typeface="宋体" panose="02010600030101010101" pitchFamily="2" charset="-122"/>
              </a:rPr>
              <a:t>要实现</a:t>
            </a:r>
            <a:r>
              <a:rPr lang="en-US" altLang="zh-CN" sz="2400" b="1" i="1" dirty="0">
                <a:latin typeface="宋体" panose="02010600030101010101" pitchFamily="2" charset="-122"/>
              </a:rPr>
              <a:t>X </a:t>
            </a:r>
            <a:r>
              <a:rPr lang="en-US" altLang="zh-CN" sz="2400" b="1" dirty="0">
                <a:latin typeface="宋体" panose="02010600030101010101" pitchFamily="2" charset="-122"/>
              </a:rPr>
              <a:t>+</a:t>
            </a:r>
            <a:r>
              <a:rPr lang="en-US" altLang="zh-CN" sz="2400" b="1" i="1" dirty="0">
                <a:latin typeface="宋体" panose="02010600030101010101" pitchFamily="2" charset="-122"/>
              </a:rPr>
              <a:t>Y</a:t>
            </a:r>
            <a:r>
              <a:rPr lang="zh-CN" altLang="en-US" sz="2400" b="1" dirty="0">
                <a:latin typeface="宋体" panose="02010600030101010101" pitchFamily="2" charset="-122"/>
              </a:rPr>
              <a:t>的运算，需要以下</a:t>
            </a:r>
            <a:r>
              <a:rPr lang="en-US" altLang="zh-CN" sz="2400" b="1" dirty="0">
                <a:latin typeface="宋体" panose="02010600030101010101" pitchFamily="2" charset="-122"/>
              </a:rPr>
              <a:t>4</a:t>
            </a:r>
            <a:r>
              <a:rPr lang="zh-CN" altLang="en-US" sz="2400" b="1" dirty="0">
                <a:latin typeface="宋体" panose="02010600030101010101" pitchFamily="2" charset="-122"/>
              </a:rPr>
              <a:t>个步骤才能完成。</a:t>
            </a:r>
            <a:endParaRPr lang="zh-CN" altLang="en-US" sz="2400" b="1" dirty="0">
              <a:latin typeface="宋体" panose="02010600030101010101" pitchFamily="2" charset="-122"/>
            </a:endParaRPr>
          </a:p>
        </p:txBody>
      </p:sp>
      <p:sp>
        <p:nvSpPr>
          <p:cNvPr id="52229" name="Rectangle 9"/>
          <p:cNvSpPr/>
          <p:nvPr/>
        </p:nvSpPr>
        <p:spPr>
          <a:xfrm>
            <a:off x="0" y="3333750"/>
            <a:ext cx="9144000" cy="0"/>
          </a:xfrm>
          <a:prstGeom prst="rect">
            <a:avLst/>
          </a:prstGeom>
          <a:noFill/>
          <a:ln w="2857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endParaRPr lang="zh-CN" altLang="en-US" sz="2000" b="1" dirty="0">
              <a:ea typeface="黑体" panose="02010609060101010101" pitchFamily="49" charset="-122"/>
            </a:endParaRPr>
          </a:p>
        </p:txBody>
      </p:sp>
      <p:graphicFrame>
        <p:nvGraphicFramePr>
          <p:cNvPr id="65544" name="Object 8"/>
          <p:cNvGraphicFramePr>
            <a:graphicFrameLocks noChangeAspect="1"/>
          </p:cNvGraphicFramePr>
          <p:nvPr/>
        </p:nvGraphicFramePr>
        <p:xfrm>
          <a:off x="4479925" y="654050"/>
          <a:ext cx="647700" cy="519113"/>
        </p:xfrm>
        <a:graphic>
          <a:graphicData uri="http://schemas.openxmlformats.org/presentationml/2006/ole">
            <mc:AlternateContent xmlns:mc="http://schemas.openxmlformats.org/markup-compatibility/2006">
              <mc:Choice xmlns:v="urn:schemas-microsoft-com:vml" Requires="v">
                <p:oleObj spid="_x0000_s3143" name="" r:id="rId1" imgW="241300" imgH="190500" progId="Equation.3">
                  <p:embed/>
                </p:oleObj>
              </mc:Choice>
              <mc:Fallback>
                <p:oleObj name="" r:id="rId1" imgW="241300" imgH="190500" progId="Equation.3">
                  <p:embed/>
                  <p:pic>
                    <p:nvPicPr>
                      <p:cNvPr id="0" name="图片 3142"/>
                      <p:cNvPicPr/>
                      <p:nvPr/>
                    </p:nvPicPr>
                    <p:blipFill>
                      <a:blip r:embed="rId2"/>
                      <a:stretch>
                        <a:fillRect/>
                      </a:stretch>
                    </p:blipFill>
                    <p:spPr>
                      <a:xfrm>
                        <a:off x="4479925" y="654050"/>
                        <a:ext cx="647700" cy="519113"/>
                      </a:xfrm>
                      <a:prstGeom prst="rect">
                        <a:avLst/>
                      </a:prstGeom>
                      <a:noFill/>
                      <a:ln w="38100">
                        <a:noFill/>
                        <a:miter/>
                      </a:ln>
                    </p:spPr>
                  </p:pic>
                </p:oleObj>
              </mc:Fallback>
            </mc:AlternateContent>
          </a:graphicData>
        </a:graphic>
      </p:graphicFrame>
      <p:sp>
        <p:nvSpPr>
          <p:cNvPr id="52231" name="Rectangle 11"/>
          <p:cNvSpPr/>
          <p:nvPr/>
        </p:nvSpPr>
        <p:spPr>
          <a:xfrm>
            <a:off x="0" y="0"/>
            <a:ext cx="9144000" cy="0"/>
          </a:xfrm>
          <a:prstGeom prst="rect">
            <a:avLst/>
          </a:prstGeom>
          <a:noFill/>
          <a:ln w="2857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endParaRPr lang="zh-CN" altLang="en-US" sz="2000" b="1" dirty="0">
              <a:ea typeface="黑体" panose="02010609060101010101" pitchFamily="49" charset="-122"/>
            </a:endParaRPr>
          </a:p>
        </p:txBody>
      </p:sp>
      <p:graphicFrame>
        <p:nvGraphicFramePr>
          <p:cNvPr id="65546" name="Object 10"/>
          <p:cNvGraphicFramePr>
            <a:graphicFrameLocks noChangeAspect="1"/>
          </p:cNvGraphicFramePr>
          <p:nvPr/>
        </p:nvGraphicFramePr>
        <p:xfrm>
          <a:off x="7164388" y="631825"/>
          <a:ext cx="647700" cy="541338"/>
        </p:xfrm>
        <a:graphic>
          <a:graphicData uri="http://schemas.openxmlformats.org/presentationml/2006/ole">
            <mc:AlternateContent xmlns:mc="http://schemas.openxmlformats.org/markup-compatibility/2006">
              <mc:Choice xmlns:v="urn:schemas-microsoft-com:vml" Requires="v">
                <p:oleObj spid="_x0000_s3132" name="" r:id="rId3" imgW="228600" imgH="190500" progId="Equation.3">
                  <p:embed/>
                </p:oleObj>
              </mc:Choice>
              <mc:Fallback>
                <p:oleObj name="" r:id="rId3" imgW="228600" imgH="190500" progId="Equation.3">
                  <p:embed/>
                  <p:pic>
                    <p:nvPicPr>
                      <p:cNvPr id="0" name="图片 3131"/>
                      <p:cNvPicPr/>
                      <p:nvPr/>
                    </p:nvPicPr>
                    <p:blipFill>
                      <a:blip r:embed="rId4"/>
                      <a:stretch>
                        <a:fillRect/>
                      </a:stretch>
                    </p:blipFill>
                    <p:spPr>
                      <a:xfrm>
                        <a:off x="7164388" y="631825"/>
                        <a:ext cx="647700" cy="541338"/>
                      </a:xfrm>
                      <a:prstGeom prst="rect">
                        <a:avLst/>
                      </a:prstGeom>
                      <a:noFill/>
                      <a:ln w="38100">
                        <a:noFill/>
                        <a:miter/>
                      </a:ln>
                    </p:spPr>
                  </p:pic>
                </p:oleObj>
              </mc:Fallback>
            </mc:AlternateContent>
          </a:graphicData>
        </a:graphic>
      </p:graphicFrame>
      <p:sp>
        <p:nvSpPr>
          <p:cNvPr id="65548" name="Text Box 12"/>
          <p:cNvSpPr txBox="1"/>
          <p:nvPr/>
        </p:nvSpPr>
        <p:spPr>
          <a:xfrm>
            <a:off x="755650" y="2060575"/>
            <a:ext cx="8388350" cy="673100"/>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50000"/>
              </a:lnSpc>
              <a:spcBef>
                <a:spcPct val="50000"/>
              </a:spcBef>
              <a:buNone/>
            </a:pPr>
            <a:r>
              <a:rPr lang="en-US" altLang="zh-CN" sz="2000" b="1" dirty="0">
                <a:solidFill>
                  <a:srgbClr val="CB0101"/>
                </a:solidFill>
                <a:latin typeface="黑体" panose="02010609060101010101" pitchFamily="49" charset="-122"/>
                <a:ea typeface="黑体" panose="02010609060101010101" pitchFamily="49" charset="-122"/>
              </a:rPr>
              <a:t>① </a:t>
            </a:r>
            <a:r>
              <a:rPr lang="zh-CN" altLang="en-US" sz="2000" b="1" dirty="0">
                <a:solidFill>
                  <a:srgbClr val="CB0101"/>
                </a:solidFill>
                <a:latin typeface="黑体" panose="02010609060101010101" pitchFamily="49" charset="-122"/>
                <a:ea typeface="黑体" panose="02010609060101010101" pitchFamily="49" charset="-122"/>
              </a:rPr>
              <a:t>对阶操作 </a:t>
            </a:r>
            <a:endParaRPr lang="zh-CN" altLang="en-US" sz="2000" b="1" dirty="0">
              <a:solidFill>
                <a:srgbClr val="CB0101"/>
              </a:solidFill>
              <a:latin typeface="黑体" panose="02010609060101010101" pitchFamily="49" charset="-122"/>
              <a:ea typeface="黑体" panose="02010609060101010101" pitchFamily="49" charset="-122"/>
            </a:endParaRPr>
          </a:p>
          <a:p>
            <a:pPr marL="0" lvl="0" indent="0" eaLnBrk="1" hangingPunct="1">
              <a:lnSpc>
                <a:spcPct val="50000"/>
              </a:lnSpc>
              <a:spcBef>
                <a:spcPct val="50000"/>
              </a:spcBef>
              <a:buNone/>
            </a:pPr>
            <a:r>
              <a:rPr lang="zh-CN" altLang="en-US" sz="2000" b="1" dirty="0">
                <a:solidFill>
                  <a:srgbClr val="CB0101"/>
                </a:solidFill>
                <a:latin typeface="黑体" panose="02010609060101010101" pitchFamily="49" charset="-122"/>
                <a:ea typeface="黑体" panose="02010609060101010101" pitchFamily="49" charset="-122"/>
              </a:rPr>
              <a:t>	</a:t>
            </a:r>
            <a:r>
              <a:rPr lang="zh-CN" altLang="en-US" sz="2000" b="1" dirty="0">
                <a:solidFill>
                  <a:srgbClr val="CB0101"/>
                </a:solidFill>
              </a:rPr>
              <a:t>对阶的规则是</a:t>
            </a:r>
            <a:r>
              <a:rPr lang="zh-CN" altLang="en-US" sz="2000" b="1" dirty="0">
                <a:solidFill>
                  <a:srgbClr val="CB0101"/>
                </a:solidFill>
                <a:ea typeface="黑体" panose="02010609060101010101" pitchFamily="49" charset="-122"/>
              </a:rPr>
              <a:t>：</a:t>
            </a:r>
            <a:r>
              <a:rPr lang="zh-CN" altLang="en-US" sz="2800" b="1" dirty="0">
                <a:solidFill>
                  <a:srgbClr val="3333FF"/>
                </a:solidFill>
                <a:latin typeface="黑体" panose="02010609060101010101" pitchFamily="49" charset="-122"/>
                <a:ea typeface="黑体" panose="02010609060101010101" pitchFamily="49" charset="-122"/>
              </a:rPr>
              <a:t>阶码小的数向阶码大的数对齐 </a:t>
            </a:r>
            <a:endParaRPr lang="zh-CN" altLang="en-US" sz="2800" b="1" dirty="0">
              <a:solidFill>
                <a:srgbClr val="3333FF"/>
              </a:solidFill>
              <a:latin typeface="黑体" panose="02010609060101010101" pitchFamily="49" charset="-122"/>
              <a:ea typeface="黑体" panose="02010609060101010101" pitchFamily="49" charset="-122"/>
            </a:endParaRPr>
          </a:p>
        </p:txBody>
      </p:sp>
      <p:sp>
        <p:nvSpPr>
          <p:cNvPr id="65549" name="Text Box 13"/>
          <p:cNvSpPr txBox="1"/>
          <p:nvPr/>
        </p:nvSpPr>
        <p:spPr>
          <a:xfrm>
            <a:off x="755650" y="2781300"/>
            <a:ext cx="8388350" cy="396875"/>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rgbClr val="CB0101"/>
                </a:solidFill>
                <a:latin typeface="黑体" panose="02010609060101010101" pitchFamily="49" charset="-122"/>
                <a:ea typeface="黑体" panose="02010609060101010101" pitchFamily="49" charset="-122"/>
              </a:rPr>
              <a:t>② </a:t>
            </a:r>
            <a:r>
              <a:rPr lang="zh-CN" altLang="en-US" sz="2000" b="1" dirty="0">
                <a:solidFill>
                  <a:srgbClr val="CB0101"/>
                </a:solidFill>
                <a:latin typeface="黑体" panose="02010609060101010101" pitchFamily="49" charset="-122"/>
                <a:ea typeface="黑体" panose="02010609060101010101" pitchFamily="49" charset="-122"/>
              </a:rPr>
              <a:t>实现尾数的加（减）运算 </a:t>
            </a:r>
            <a:endParaRPr lang="zh-CN" altLang="en-US" sz="2000" b="1" dirty="0">
              <a:solidFill>
                <a:srgbClr val="CB0101"/>
              </a:solidFill>
              <a:latin typeface="黑体" panose="02010609060101010101" pitchFamily="49" charset="-122"/>
              <a:ea typeface="黑体" panose="02010609060101010101" pitchFamily="49" charset="-122"/>
            </a:endParaRPr>
          </a:p>
        </p:txBody>
      </p:sp>
      <p:sp>
        <p:nvSpPr>
          <p:cNvPr id="65550" name="Text Box 14"/>
          <p:cNvSpPr txBox="1"/>
          <p:nvPr/>
        </p:nvSpPr>
        <p:spPr>
          <a:xfrm>
            <a:off x="755650" y="3500438"/>
            <a:ext cx="8388350" cy="396875"/>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rgbClr val="CB0101"/>
                </a:solidFill>
                <a:latin typeface="黑体" panose="02010609060101010101" pitchFamily="49" charset="-122"/>
                <a:ea typeface="黑体" panose="02010609060101010101" pitchFamily="49" charset="-122"/>
              </a:rPr>
              <a:t>③ </a:t>
            </a:r>
            <a:r>
              <a:rPr lang="zh-CN" altLang="en-US" sz="2000" b="1" dirty="0">
                <a:solidFill>
                  <a:srgbClr val="CB0101"/>
                </a:solidFill>
                <a:latin typeface="黑体" panose="02010609060101010101" pitchFamily="49" charset="-122"/>
                <a:ea typeface="黑体" panose="02010609060101010101" pitchFamily="49" charset="-122"/>
              </a:rPr>
              <a:t>结果规格化和判溢出</a:t>
            </a:r>
            <a:endParaRPr lang="zh-CN" altLang="en-US" sz="2000" b="1" dirty="0">
              <a:solidFill>
                <a:srgbClr val="CB0101"/>
              </a:solidFill>
              <a:latin typeface="黑体" panose="02010609060101010101" pitchFamily="49" charset="-122"/>
              <a:ea typeface="黑体" panose="02010609060101010101" pitchFamily="49" charset="-122"/>
            </a:endParaRPr>
          </a:p>
        </p:txBody>
      </p:sp>
      <p:sp>
        <p:nvSpPr>
          <p:cNvPr id="65551" name="Text Box 15"/>
          <p:cNvSpPr txBox="1"/>
          <p:nvPr/>
        </p:nvSpPr>
        <p:spPr>
          <a:xfrm>
            <a:off x="1908175" y="4076700"/>
            <a:ext cx="2016125" cy="396875"/>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rgbClr val="660066"/>
                </a:solidFill>
                <a:ea typeface="黑体" panose="02010609060101010101" pitchFamily="49" charset="-122"/>
              </a:rPr>
              <a:t>a</a:t>
            </a:r>
            <a:r>
              <a:rPr lang="zh-CN" altLang="en-US" sz="2000" b="1" dirty="0">
                <a:solidFill>
                  <a:srgbClr val="660066"/>
                </a:solidFill>
                <a:ea typeface="黑体" panose="02010609060101010101" pitchFamily="49" charset="-122"/>
              </a:rPr>
              <a:t>．左规 </a:t>
            </a:r>
            <a:endParaRPr lang="zh-CN" altLang="en-US" sz="2000" b="1" dirty="0">
              <a:solidFill>
                <a:srgbClr val="660066"/>
              </a:solidFill>
              <a:ea typeface="黑体" panose="02010609060101010101" pitchFamily="49" charset="-122"/>
            </a:endParaRPr>
          </a:p>
        </p:txBody>
      </p:sp>
      <p:sp>
        <p:nvSpPr>
          <p:cNvPr id="65552" name="Text Box 16"/>
          <p:cNvSpPr txBox="1"/>
          <p:nvPr/>
        </p:nvSpPr>
        <p:spPr>
          <a:xfrm>
            <a:off x="1908175" y="4724400"/>
            <a:ext cx="2376488" cy="396875"/>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rgbClr val="660066"/>
                </a:solidFill>
                <a:ea typeface="黑体" panose="02010609060101010101" pitchFamily="49" charset="-122"/>
              </a:rPr>
              <a:t>b</a:t>
            </a:r>
            <a:r>
              <a:rPr lang="zh-CN" altLang="en-US" sz="2000" b="1" dirty="0">
                <a:solidFill>
                  <a:srgbClr val="660066"/>
                </a:solidFill>
                <a:ea typeface="黑体" panose="02010609060101010101" pitchFamily="49" charset="-122"/>
              </a:rPr>
              <a:t>．右规 </a:t>
            </a:r>
            <a:endParaRPr lang="zh-CN" altLang="en-US" sz="2000" b="1" dirty="0">
              <a:solidFill>
                <a:srgbClr val="660066"/>
              </a:solidFill>
              <a:ea typeface="黑体" panose="02010609060101010101" pitchFamily="49" charset="-122"/>
            </a:endParaRPr>
          </a:p>
        </p:txBody>
      </p:sp>
      <p:sp>
        <p:nvSpPr>
          <p:cNvPr id="65553" name="AutoShape 17"/>
          <p:cNvSpPr/>
          <p:nvPr/>
        </p:nvSpPr>
        <p:spPr>
          <a:xfrm>
            <a:off x="4572000" y="2708275"/>
            <a:ext cx="4572000" cy="4149725"/>
          </a:xfrm>
          <a:prstGeom prst="wedgeRoundRectCallout">
            <a:avLst>
              <a:gd name="adj1" fmla="val -84065"/>
              <a:gd name="adj2" fmla="val -12051"/>
              <a:gd name="adj3" fmla="val 16667"/>
            </a:avLst>
          </a:prstGeom>
          <a:solidFill>
            <a:srgbClr val="FFFF00"/>
          </a:solidFill>
          <a:ln w="285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90000"/>
              </a:lnSpc>
              <a:spcBef>
                <a:spcPct val="50000"/>
              </a:spcBef>
              <a:buNone/>
            </a:pPr>
            <a:r>
              <a:rPr lang="zh-CN" altLang="en-US" sz="2400" b="1" dirty="0">
                <a:solidFill>
                  <a:srgbClr val="3333FF"/>
                </a:solidFill>
                <a:latin typeface="宋体" panose="02010600030101010101" pitchFamily="2" charset="-122"/>
              </a:rPr>
              <a:t>若运算结果是非规格化的数，例如尾数是</a:t>
            </a:r>
            <a:r>
              <a:rPr lang="en-US" altLang="zh-CN" sz="2400" b="1" dirty="0">
                <a:solidFill>
                  <a:srgbClr val="3333FF"/>
                </a:solidFill>
                <a:latin typeface="宋体" panose="02010600030101010101" pitchFamily="2" charset="-122"/>
              </a:rPr>
              <a:t>11.1x…x</a:t>
            </a:r>
            <a:r>
              <a:rPr lang="zh-CN" altLang="en-US" sz="2400" b="1" dirty="0">
                <a:solidFill>
                  <a:srgbClr val="3333FF"/>
                </a:solidFill>
                <a:latin typeface="宋体" panose="02010600030101010101" pitchFamily="2" charset="-122"/>
              </a:rPr>
              <a:t>或</a:t>
            </a:r>
            <a:r>
              <a:rPr lang="en-US" altLang="zh-CN" sz="2400" b="1" dirty="0">
                <a:solidFill>
                  <a:srgbClr val="3333FF"/>
                </a:solidFill>
                <a:latin typeface="宋体" panose="02010600030101010101" pitchFamily="2" charset="-122"/>
              </a:rPr>
              <a:t>00.0x…x</a:t>
            </a:r>
            <a:r>
              <a:rPr lang="zh-CN" altLang="en-US" sz="2400" b="1" dirty="0">
                <a:solidFill>
                  <a:srgbClr val="3333FF"/>
                </a:solidFill>
                <a:latin typeface="宋体" panose="02010600030101010101" pitchFamily="2" charset="-122"/>
              </a:rPr>
              <a:t>形式，就需要将尾数左移，每左移一位，阶码减</a:t>
            </a:r>
            <a:r>
              <a:rPr lang="en-US" altLang="zh-CN" sz="2400" b="1" dirty="0">
                <a:solidFill>
                  <a:srgbClr val="3333FF"/>
                </a:solidFill>
                <a:latin typeface="宋体" panose="02010600030101010101" pitchFamily="2" charset="-122"/>
              </a:rPr>
              <a:t>1</a:t>
            </a:r>
            <a:r>
              <a:rPr lang="zh-CN" altLang="en-US" sz="2400" b="1" dirty="0">
                <a:solidFill>
                  <a:srgbClr val="3333FF"/>
                </a:solidFill>
                <a:latin typeface="宋体" panose="02010600030101010101" pitchFamily="2" charset="-122"/>
              </a:rPr>
              <a:t>，直至满足规格化条件为止（即尾数最高有效位的真值为</a:t>
            </a:r>
            <a:r>
              <a:rPr lang="en-US" altLang="zh-CN" sz="2400" b="1" dirty="0">
                <a:solidFill>
                  <a:srgbClr val="3333FF"/>
                </a:solidFill>
                <a:latin typeface="宋体" panose="02010600030101010101" pitchFamily="2" charset="-122"/>
              </a:rPr>
              <a:t>1</a:t>
            </a:r>
            <a:r>
              <a:rPr lang="zh-CN" altLang="en-US" sz="2400" b="1" dirty="0">
                <a:solidFill>
                  <a:srgbClr val="3333FF"/>
                </a:solidFill>
                <a:latin typeface="宋体" panose="02010600030101010101" pitchFamily="2" charset="-122"/>
              </a:rPr>
              <a:t>，或尾数符与最高有效位不等），这个过程称为左规。在左规的同时应判断结果是否会下溢，即阶码小于所能表示的最小负数。</a:t>
            </a:r>
            <a:endParaRPr lang="zh-CN" altLang="en-US" sz="2400" b="1" dirty="0">
              <a:solidFill>
                <a:srgbClr val="3333FF"/>
              </a:solidFill>
              <a:latin typeface="宋体" panose="02010600030101010101" pitchFamily="2" charset="-122"/>
            </a:endParaRPr>
          </a:p>
        </p:txBody>
      </p:sp>
      <p:sp>
        <p:nvSpPr>
          <p:cNvPr id="65554" name="AutoShape 18"/>
          <p:cNvSpPr/>
          <p:nvPr/>
        </p:nvSpPr>
        <p:spPr>
          <a:xfrm>
            <a:off x="4572000" y="2708275"/>
            <a:ext cx="4572000" cy="4149725"/>
          </a:xfrm>
          <a:prstGeom prst="wedgeRoundRectCallout">
            <a:avLst>
              <a:gd name="adj1" fmla="val -84690"/>
              <a:gd name="adj2" fmla="val 1949"/>
              <a:gd name="adj3" fmla="val 16667"/>
            </a:avLst>
          </a:prstGeom>
          <a:solidFill>
            <a:srgbClr val="FFFF00"/>
          </a:solidFill>
          <a:ln w="285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zh-CN" altLang="en-US" sz="2400" b="1" dirty="0">
                <a:solidFill>
                  <a:srgbClr val="3333FF"/>
                </a:solidFill>
                <a:latin typeface="宋体" panose="02010600030101010101" pitchFamily="2" charset="-122"/>
              </a:rPr>
              <a:t>若运算结果尾数发生溢出，例如尾数为</a:t>
            </a:r>
            <a:r>
              <a:rPr lang="en-US" altLang="zh-CN" sz="2400" b="1" dirty="0">
                <a:solidFill>
                  <a:srgbClr val="3333FF"/>
                </a:solidFill>
                <a:latin typeface="宋体" panose="02010600030101010101" pitchFamily="2" charset="-122"/>
              </a:rPr>
              <a:t>10.xx…x</a:t>
            </a:r>
            <a:r>
              <a:rPr lang="zh-CN" altLang="en-US" sz="2400" b="1" dirty="0">
                <a:solidFill>
                  <a:srgbClr val="3333FF"/>
                </a:solidFill>
                <a:latin typeface="宋体" panose="02010600030101010101" pitchFamily="2" charset="-122"/>
              </a:rPr>
              <a:t>或</a:t>
            </a:r>
            <a:r>
              <a:rPr lang="en-US" altLang="zh-CN" sz="2400" b="1" dirty="0">
                <a:solidFill>
                  <a:srgbClr val="3333FF"/>
                </a:solidFill>
                <a:latin typeface="宋体" panose="02010600030101010101" pitchFamily="2" charset="-122"/>
              </a:rPr>
              <a:t>01.xx…x</a:t>
            </a:r>
            <a:r>
              <a:rPr lang="zh-CN" altLang="en-US" sz="2400" b="1" dirty="0">
                <a:solidFill>
                  <a:srgbClr val="3333FF"/>
                </a:solidFill>
                <a:latin typeface="宋体" panose="02010600030101010101" pitchFamily="2" charset="-122"/>
              </a:rPr>
              <a:t>形式，这并不表明浮点结果会溢出，此时需调整阶码，将尾数右移一位，阶码加</a:t>
            </a:r>
            <a:r>
              <a:rPr lang="en-US" altLang="zh-CN" sz="2400" b="1" dirty="0">
                <a:solidFill>
                  <a:srgbClr val="3333FF"/>
                </a:solidFill>
                <a:latin typeface="宋体" panose="02010600030101010101" pitchFamily="2" charset="-122"/>
              </a:rPr>
              <a:t>1</a:t>
            </a:r>
            <a:r>
              <a:rPr lang="zh-CN" altLang="en-US" sz="2400" b="1" dirty="0">
                <a:solidFill>
                  <a:srgbClr val="3333FF"/>
                </a:solidFill>
                <a:latin typeface="宋体" panose="02010600030101010101" pitchFamily="2" charset="-122"/>
              </a:rPr>
              <a:t>，称为右规。右规时，应判断结果是否会上溢，即阶码大于所能表示的最大正数。</a:t>
            </a:r>
            <a:endParaRPr lang="zh-CN" altLang="en-US" sz="2400" b="1" dirty="0">
              <a:solidFill>
                <a:srgbClr val="3333FF"/>
              </a:solidFill>
              <a:latin typeface="宋体" panose="02010600030101010101" pitchFamily="2" charset="-122"/>
            </a:endParaRPr>
          </a:p>
          <a:p>
            <a:pPr marL="0" lvl="0" indent="0" algn="ctr" eaLnBrk="1" hangingPunct="1">
              <a:spcBef>
                <a:spcPct val="50000"/>
              </a:spcBef>
              <a:buNone/>
            </a:pPr>
            <a:endParaRPr lang="en-US" altLang="zh-CN" sz="2000" b="1" dirty="0">
              <a:ea typeface="黑体" panose="02010609060101010101" pitchFamily="49" charset="-122"/>
            </a:endParaRPr>
          </a:p>
        </p:txBody>
      </p:sp>
      <p:sp>
        <p:nvSpPr>
          <p:cNvPr id="65556" name="Text Box 20"/>
          <p:cNvSpPr txBox="1"/>
          <p:nvPr/>
        </p:nvSpPr>
        <p:spPr>
          <a:xfrm>
            <a:off x="827088" y="5337175"/>
            <a:ext cx="4464050" cy="396875"/>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rgbClr val="CB0101"/>
                </a:solidFill>
                <a:latin typeface="黑体" panose="02010609060101010101" pitchFamily="49" charset="-122"/>
                <a:ea typeface="黑体" panose="02010609060101010101" pitchFamily="49" charset="-122"/>
              </a:rPr>
              <a:t>④ </a:t>
            </a:r>
            <a:r>
              <a:rPr lang="zh-CN" altLang="en-US" sz="2000" b="1" dirty="0">
                <a:solidFill>
                  <a:srgbClr val="CB0101"/>
                </a:solidFill>
                <a:latin typeface="黑体" panose="02010609060101010101" pitchFamily="49" charset="-122"/>
                <a:ea typeface="黑体" panose="02010609060101010101" pitchFamily="49" charset="-122"/>
              </a:rPr>
              <a:t>舍入操作 </a:t>
            </a:r>
            <a:endParaRPr lang="zh-CN" altLang="en-US" sz="2000" b="1" dirty="0">
              <a:solidFill>
                <a:srgbClr val="CB010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541"/>
                                        </p:tgtEl>
                                        <p:attrNameLst>
                                          <p:attrName>style.visibility</p:attrName>
                                        </p:attrNameLst>
                                      </p:cBhvr>
                                      <p:to>
                                        <p:strVal val="visible"/>
                                      </p:to>
                                    </p:set>
                                    <p:animEffect transition="in" filter="blinds(horizontal)">
                                      <p:cBhvr>
                                        <p:cTn id="7" dur="500"/>
                                        <p:tgtEl>
                                          <p:spTgt spid="65541"/>
                                        </p:tgtEl>
                                      </p:cBhvr>
                                    </p:animEffect>
                                  </p:childTnLst>
                                </p:cTn>
                              </p:par>
                            </p:childTnLst>
                          </p:cTn>
                        </p:par>
                      </p:childTnLst>
                    </p:cTn>
                  </p:par>
                  <p:par>
                    <p:cTn id="8" fill="hold">
                      <p:stCondLst>
                        <p:cond delay="indefinite"/>
                      </p:stCondLst>
                      <p:childTnLst>
                        <p:par>
                          <p:cTn id="9" fill="hold">
                            <p:stCondLst>
                              <p:cond delay="0"/>
                            </p:stCondLst>
                            <p:childTnLst>
                              <p:par>
                                <p:cTn id="10" presetID="54" presetClass="entr" presetSubtype="0" accel="100000" fill="hold" grpId="0" nodeType="clickEffect">
                                  <p:stCondLst>
                                    <p:cond delay="0"/>
                                  </p:stCondLst>
                                  <p:childTnLst>
                                    <p:set>
                                      <p:cBhvr>
                                        <p:cTn id="11" dur="1" fill="hold">
                                          <p:stCondLst>
                                            <p:cond delay="0"/>
                                          </p:stCondLst>
                                        </p:cTn>
                                        <p:tgtEl>
                                          <p:spTgt spid="65543"/>
                                        </p:tgtEl>
                                        <p:attrNameLst>
                                          <p:attrName>style.visibility</p:attrName>
                                        </p:attrNameLst>
                                      </p:cBhvr>
                                      <p:to>
                                        <p:strVal val="visible"/>
                                      </p:to>
                                    </p:set>
                                    <p:anim calcmode="lin" valueType="num">
                                      <p:cBhvr>
                                        <p:cTn id="12" dur="500" fill="hold"/>
                                        <p:tgtEl>
                                          <p:spTgt spid="65543"/>
                                        </p:tgtEl>
                                        <p:attrNameLst>
                                          <p:attrName>ppt_w</p:attrName>
                                        </p:attrNameLst>
                                      </p:cBhvr>
                                      <p:tavLst>
                                        <p:tav tm="0">
                                          <p:val>
                                            <p:strVal val="#ppt_w*0.05"/>
                                          </p:val>
                                        </p:tav>
                                        <p:tav tm="100000">
                                          <p:val>
                                            <p:strVal val="#ppt_w"/>
                                          </p:val>
                                        </p:tav>
                                      </p:tavLst>
                                    </p:anim>
                                    <p:anim calcmode="lin" valueType="num">
                                      <p:cBhvr>
                                        <p:cTn id="13" dur="500" fill="hold"/>
                                        <p:tgtEl>
                                          <p:spTgt spid="65543"/>
                                        </p:tgtEl>
                                        <p:attrNameLst>
                                          <p:attrName>ppt_h</p:attrName>
                                        </p:attrNameLst>
                                      </p:cBhvr>
                                      <p:tavLst>
                                        <p:tav tm="0">
                                          <p:val>
                                            <p:strVal val="#ppt_h"/>
                                          </p:val>
                                        </p:tav>
                                        <p:tav tm="100000">
                                          <p:val>
                                            <p:strVal val="#ppt_h"/>
                                          </p:val>
                                        </p:tav>
                                      </p:tavLst>
                                    </p:anim>
                                    <p:anim calcmode="lin" valueType="num">
                                      <p:cBhvr>
                                        <p:cTn id="14" dur="500" fill="hold"/>
                                        <p:tgtEl>
                                          <p:spTgt spid="65543"/>
                                        </p:tgtEl>
                                        <p:attrNameLst>
                                          <p:attrName>ppt_x</p:attrName>
                                        </p:attrNameLst>
                                      </p:cBhvr>
                                      <p:tavLst>
                                        <p:tav tm="0">
                                          <p:val>
                                            <p:strVal val="#ppt_x-.2"/>
                                          </p:val>
                                        </p:tav>
                                        <p:tav tm="100000">
                                          <p:val>
                                            <p:strVal val="#ppt_x"/>
                                          </p:val>
                                        </p:tav>
                                      </p:tavLst>
                                    </p:anim>
                                    <p:anim calcmode="lin" valueType="num">
                                      <p:cBhvr>
                                        <p:cTn id="15" dur="500" fill="hold"/>
                                        <p:tgtEl>
                                          <p:spTgt spid="65543"/>
                                        </p:tgtEl>
                                        <p:attrNameLst>
                                          <p:attrName>ppt_y</p:attrName>
                                        </p:attrNameLst>
                                      </p:cBhvr>
                                      <p:tavLst>
                                        <p:tav tm="0">
                                          <p:val>
                                            <p:strVal val="#ppt_y"/>
                                          </p:val>
                                        </p:tav>
                                        <p:tav tm="100000">
                                          <p:val>
                                            <p:strVal val="#ppt_y"/>
                                          </p:val>
                                        </p:tav>
                                      </p:tavLst>
                                    </p:anim>
                                    <p:animEffect transition="in" filter="fade">
                                      <p:cBhvr>
                                        <p:cTn id="16" dur="500"/>
                                        <p:tgtEl>
                                          <p:spTgt spid="65543"/>
                                        </p:tgtEl>
                                      </p:cBhvr>
                                    </p:animEffect>
                                  </p:childTnLst>
                                </p:cTn>
                              </p:par>
                              <p:par>
                                <p:cTn id="17" presetID="54" presetClass="entr" presetSubtype="0" accel="100000" fill="hold" nodeType="withEffect">
                                  <p:stCondLst>
                                    <p:cond delay="0"/>
                                  </p:stCondLst>
                                  <p:childTnLst>
                                    <p:set>
                                      <p:cBhvr>
                                        <p:cTn id="18" dur="1" fill="hold">
                                          <p:stCondLst>
                                            <p:cond delay="0"/>
                                          </p:stCondLst>
                                        </p:cTn>
                                        <p:tgtEl>
                                          <p:spTgt spid="65544"/>
                                        </p:tgtEl>
                                        <p:attrNameLst>
                                          <p:attrName>style.visibility</p:attrName>
                                        </p:attrNameLst>
                                      </p:cBhvr>
                                      <p:to>
                                        <p:strVal val="visible"/>
                                      </p:to>
                                    </p:set>
                                    <p:anim calcmode="lin" valueType="num">
                                      <p:cBhvr>
                                        <p:cTn id="19" dur="500" fill="hold"/>
                                        <p:tgtEl>
                                          <p:spTgt spid="65544"/>
                                        </p:tgtEl>
                                        <p:attrNameLst>
                                          <p:attrName>ppt_w</p:attrName>
                                        </p:attrNameLst>
                                      </p:cBhvr>
                                      <p:tavLst>
                                        <p:tav tm="0">
                                          <p:val>
                                            <p:strVal val="#ppt_w*0.05"/>
                                          </p:val>
                                        </p:tav>
                                        <p:tav tm="100000">
                                          <p:val>
                                            <p:strVal val="#ppt_w"/>
                                          </p:val>
                                        </p:tav>
                                      </p:tavLst>
                                    </p:anim>
                                    <p:anim calcmode="lin" valueType="num">
                                      <p:cBhvr>
                                        <p:cTn id="20" dur="500" fill="hold"/>
                                        <p:tgtEl>
                                          <p:spTgt spid="65544"/>
                                        </p:tgtEl>
                                        <p:attrNameLst>
                                          <p:attrName>ppt_h</p:attrName>
                                        </p:attrNameLst>
                                      </p:cBhvr>
                                      <p:tavLst>
                                        <p:tav tm="0">
                                          <p:val>
                                            <p:strVal val="#ppt_h"/>
                                          </p:val>
                                        </p:tav>
                                        <p:tav tm="100000">
                                          <p:val>
                                            <p:strVal val="#ppt_h"/>
                                          </p:val>
                                        </p:tav>
                                      </p:tavLst>
                                    </p:anim>
                                    <p:anim calcmode="lin" valueType="num">
                                      <p:cBhvr>
                                        <p:cTn id="21" dur="500" fill="hold"/>
                                        <p:tgtEl>
                                          <p:spTgt spid="65544"/>
                                        </p:tgtEl>
                                        <p:attrNameLst>
                                          <p:attrName>ppt_x</p:attrName>
                                        </p:attrNameLst>
                                      </p:cBhvr>
                                      <p:tavLst>
                                        <p:tav tm="0">
                                          <p:val>
                                            <p:strVal val="#ppt_x-.2"/>
                                          </p:val>
                                        </p:tav>
                                        <p:tav tm="100000">
                                          <p:val>
                                            <p:strVal val="#ppt_x"/>
                                          </p:val>
                                        </p:tav>
                                      </p:tavLst>
                                    </p:anim>
                                    <p:anim calcmode="lin" valueType="num">
                                      <p:cBhvr>
                                        <p:cTn id="22" dur="500" fill="hold"/>
                                        <p:tgtEl>
                                          <p:spTgt spid="65544"/>
                                        </p:tgtEl>
                                        <p:attrNameLst>
                                          <p:attrName>ppt_y</p:attrName>
                                        </p:attrNameLst>
                                      </p:cBhvr>
                                      <p:tavLst>
                                        <p:tav tm="0">
                                          <p:val>
                                            <p:strVal val="#ppt_y"/>
                                          </p:val>
                                        </p:tav>
                                        <p:tav tm="100000">
                                          <p:val>
                                            <p:strVal val="#ppt_y"/>
                                          </p:val>
                                        </p:tav>
                                      </p:tavLst>
                                    </p:anim>
                                    <p:animEffect transition="in" filter="fade">
                                      <p:cBhvr>
                                        <p:cTn id="23" dur="500"/>
                                        <p:tgtEl>
                                          <p:spTgt spid="65544"/>
                                        </p:tgtEl>
                                      </p:cBhvr>
                                    </p:animEffect>
                                  </p:childTnLst>
                                </p:cTn>
                              </p:par>
                              <p:par>
                                <p:cTn id="24" presetID="54" presetClass="entr" presetSubtype="0" accel="100000" fill="hold" nodeType="withEffect">
                                  <p:stCondLst>
                                    <p:cond delay="0"/>
                                  </p:stCondLst>
                                  <p:childTnLst>
                                    <p:set>
                                      <p:cBhvr>
                                        <p:cTn id="25" dur="1" fill="hold">
                                          <p:stCondLst>
                                            <p:cond delay="0"/>
                                          </p:stCondLst>
                                        </p:cTn>
                                        <p:tgtEl>
                                          <p:spTgt spid="65546"/>
                                        </p:tgtEl>
                                        <p:attrNameLst>
                                          <p:attrName>style.visibility</p:attrName>
                                        </p:attrNameLst>
                                      </p:cBhvr>
                                      <p:to>
                                        <p:strVal val="visible"/>
                                      </p:to>
                                    </p:set>
                                    <p:anim calcmode="lin" valueType="num">
                                      <p:cBhvr>
                                        <p:cTn id="26" dur="500" fill="hold"/>
                                        <p:tgtEl>
                                          <p:spTgt spid="65546"/>
                                        </p:tgtEl>
                                        <p:attrNameLst>
                                          <p:attrName>ppt_w</p:attrName>
                                        </p:attrNameLst>
                                      </p:cBhvr>
                                      <p:tavLst>
                                        <p:tav tm="0">
                                          <p:val>
                                            <p:strVal val="#ppt_w*0.05"/>
                                          </p:val>
                                        </p:tav>
                                        <p:tav tm="100000">
                                          <p:val>
                                            <p:strVal val="#ppt_w"/>
                                          </p:val>
                                        </p:tav>
                                      </p:tavLst>
                                    </p:anim>
                                    <p:anim calcmode="lin" valueType="num">
                                      <p:cBhvr>
                                        <p:cTn id="27" dur="500" fill="hold"/>
                                        <p:tgtEl>
                                          <p:spTgt spid="65546"/>
                                        </p:tgtEl>
                                        <p:attrNameLst>
                                          <p:attrName>ppt_h</p:attrName>
                                        </p:attrNameLst>
                                      </p:cBhvr>
                                      <p:tavLst>
                                        <p:tav tm="0">
                                          <p:val>
                                            <p:strVal val="#ppt_h"/>
                                          </p:val>
                                        </p:tav>
                                        <p:tav tm="100000">
                                          <p:val>
                                            <p:strVal val="#ppt_h"/>
                                          </p:val>
                                        </p:tav>
                                      </p:tavLst>
                                    </p:anim>
                                    <p:anim calcmode="lin" valueType="num">
                                      <p:cBhvr>
                                        <p:cTn id="28" dur="500" fill="hold"/>
                                        <p:tgtEl>
                                          <p:spTgt spid="65546"/>
                                        </p:tgtEl>
                                        <p:attrNameLst>
                                          <p:attrName>ppt_x</p:attrName>
                                        </p:attrNameLst>
                                      </p:cBhvr>
                                      <p:tavLst>
                                        <p:tav tm="0">
                                          <p:val>
                                            <p:strVal val="#ppt_x-.2"/>
                                          </p:val>
                                        </p:tav>
                                        <p:tav tm="100000">
                                          <p:val>
                                            <p:strVal val="#ppt_x"/>
                                          </p:val>
                                        </p:tav>
                                      </p:tavLst>
                                    </p:anim>
                                    <p:anim calcmode="lin" valueType="num">
                                      <p:cBhvr>
                                        <p:cTn id="29" dur="500" fill="hold"/>
                                        <p:tgtEl>
                                          <p:spTgt spid="65546"/>
                                        </p:tgtEl>
                                        <p:attrNameLst>
                                          <p:attrName>ppt_y</p:attrName>
                                        </p:attrNameLst>
                                      </p:cBhvr>
                                      <p:tavLst>
                                        <p:tav tm="0">
                                          <p:val>
                                            <p:strVal val="#ppt_y"/>
                                          </p:val>
                                        </p:tav>
                                        <p:tav tm="100000">
                                          <p:val>
                                            <p:strVal val="#ppt_y"/>
                                          </p:val>
                                        </p:tav>
                                      </p:tavLst>
                                    </p:anim>
                                    <p:animEffect transition="in" filter="fade">
                                      <p:cBhvr>
                                        <p:cTn id="30" dur="500"/>
                                        <p:tgtEl>
                                          <p:spTgt spid="65546"/>
                                        </p:tgtEl>
                                      </p:cBhvr>
                                    </p:animEffect>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65548"/>
                                        </p:tgtEl>
                                        <p:attrNameLst>
                                          <p:attrName>style.visibility</p:attrName>
                                        </p:attrNameLst>
                                      </p:cBhvr>
                                      <p:to>
                                        <p:strVal val="visible"/>
                                      </p:to>
                                    </p:set>
                                    <p:animEffect transition="in" filter="fade">
                                      <p:cBhvr>
                                        <p:cTn id="35" dur="1000"/>
                                        <p:tgtEl>
                                          <p:spTgt spid="65548"/>
                                        </p:tgtEl>
                                      </p:cBhvr>
                                    </p:animEffect>
                                    <p:anim calcmode="lin" valueType="num">
                                      <p:cBhvr>
                                        <p:cTn id="36" dur="1000" fill="hold"/>
                                        <p:tgtEl>
                                          <p:spTgt spid="65548"/>
                                        </p:tgtEl>
                                        <p:attrNameLst>
                                          <p:attrName>ppt_x</p:attrName>
                                        </p:attrNameLst>
                                      </p:cBhvr>
                                      <p:tavLst>
                                        <p:tav tm="0">
                                          <p:val>
                                            <p:strVal val="#ppt_x"/>
                                          </p:val>
                                        </p:tav>
                                        <p:tav tm="100000">
                                          <p:val>
                                            <p:strVal val="#ppt_x"/>
                                          </p:val>
                                        </p:tav>
                                      </p:tavLst>
                                    </p:anim>
                                    <p:anim calcmode="lin" valueType="num">
                                      <p:cBhvr>
                                        <p:cTn id="37" dur="1000" fill="hold"/>
                                        <p:tgtEl>
                                          <p:spTgt spid="6554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65549"/>
                                        </p:tgtEl>
                                        <p:attrNameLst>
                                          <p:attrName>style.visibility</p:attrName>
                                        </p:attrNameLst>
                                      </p:cBhvr>
                                      <p:to>
                                        <p:strVal val="visible"/>
                                      </p:to>
                                    </p:set>
                                    <p:animEffect transition="in" filter="fade">
                                      <p:cBhvr>
                                        <p:cTn id="42" dur="1000"/>
                                        <p:tgtEl>
                                          <p:spTgt spid="65549"/>
                                        </p:tgtEl>
                                      </p:cBhvr>
                                    </p:animEffect>
                                    <p:anim calcmode="lin" valueType="num">
                                      <p:cBhvr>
                                        <p:cTn id="43" dur="1000" fill="hold"/>
                                        <p:tgtEl>
                                          <p:spTgt spid="65549"/>
                                        </p:tgtEl>
                                        <p:attrNameLst>
                                          <p:attrName>ppt_x</p:attrName>
                                        </p:attrNameLst>
                                      </p:cBhvr>
                                      <p:tavLst>
                                        <p:tav tm="0">
                                          <p:val>
                                            <p:strVal val="#ppt_x"/>
                                          </p:val>
                                        </p:tav>
                                        <p:tav tm="100000">
                                          <p:val>
                                            <p:strVal val="#ppt_x"/>
                                          </p:val>
                                        </p:tav>
                                      </p:tavLst>
                                    </p:anim>
                                    <p:anim calcmode="lin" valueType="num">
                                      <p:cBhvr>
                                        <p:cTn id="44" dur="1000" fill="hold"/>
                                        <p:tgtEl>
                                          <p:spTgt spid="6554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grpId="0" nodeType="clickEffect">
                                  <p:stCondLst>
                                    <p:cond delay="0"/>
                                  </p:stCondLst>
                                  <p:childTnLst>
                                    <p:set>
                                      <p:cBhvr>
                                        <p:cTn id="48" dur="1" fill="hold">
                                          <p:stCondLst>
                                            <p:cond delay="0"/>
                                          </p:stCondLst>
                                        </p:cTn>
                                        <p:tgtEl>
                                          <p:spTgt spid="65550"/>
                                        </p:tgtEl>
                                        <p:attrNameLst>
                                          <p:attrName>style.visibility</p:attrName>
                                        </p:attrNameLst>
                                      </p:cBhvr>
                                      <p:to>
                                        <p:strVal val="visible"/>
                                      </p:to>
                                    </p:set>
                                    <p:animEffect transition="in" filter="fade">
                                      <p:cBhvr>
                                        <p:cTn id="49" dur="1000"/>
                                        <p:tgtEl>
                                          <p:spTgt spid="65550"/>
                                        </p:tgtEl>
                                      </p:cBhvr>
                                    </p:animEffect>
                                    <p:anim calcmode="lin" valueType="num">
                                      <p:cBhvr>
                                        <p:cTn id="50" dur="1000" fill="hold"/>
                                        <p:tgtEl>
                                          <p:spTgt spid="65550"/>
                                        </p:tgtEl>
                                        <p:attrNameLst>
                                          <p:attrName>ppt_x</p:attrName>
                                        </p:attrNameLst>
                                      </p:cBhvr>
                                      <p:tavLst>
                                        <p:tav tm="0">
                                          <p:val>
                                            <p:strVal val="#ppt_x"/>
                                          </p:val>
                                        </p:tav>
                                        <p:tav tm="100000">
                                          <p:val>
                                            <p:strVal val="#ppt_x"/>
                                          </p:val>
                                        </p:tav>
                                      </p:tavLst>
                                    </p:anim>
                                    <p:anim calcmode="lin" valueType="num">
                                      <p:cBhvr>
                                        <p:cTn id="51" dur="1000" fill="hold"/>
                                        <p:tgtEl>
                                          <p:spTgt spid="65550"/>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grpId="0" nodeType="clickEffect">
                                  <p:stCondLst>
                                    <p:cond delay="0"/>
                                  </p:stCondLst>
                                  <p:childTnLst>
                                    <p:set>
                                      <p:cBhvr>
                                        <p:cTn id="55" dur="1" fill="hold">
                                          <p:stCondLst>
                                            <p:cond delay="0"/>
                                          </p:stCondLst>
                                        </p:cTn>
                                        <p:tgtEl>
                                          <p:spTgt spid="65551"/>
                                        </p:tgtEl>
                                        <p:attrNameLst>
                                          <p:attrName>style.visibility</p:attrName>
                                        </p:attrNameLst>
                                      </p:cBhvr>
                                      <p:to>
                                        <p:strVal val="visible"/>
                                      </p:to>
                                    </p:set>
                                    <p:animEffect transition="in" filter="randombar(horizontal)">
                                      <p:cBhvr>
                                        <p:cTn id="56" dur="500"/>
                                        <p:tgtEl>
                                          <p:spTgt spid="65551"/>
                                        </p:tgtEl>
                                      </p:cBhvr>
                                    </p:animEffect>
                                  </p:childTnLst>
                                </p:cTn>
                              </p:par>
                            </p:childTnLst>
                          </p:cTn>
                        </p:par>
                      </p:childTnLst>
                    </p:cTn>
                  </p:par>
                  <p:par>
                    <p:cTn id="57" fill="hold">
                      <p:stCondLst>
                        <p:cond delay="indefinite"/>
                      </p:stCondLst>
                      <p:childTnLst>
                        <p:par>
                          <p:cTn id="58" fill="hold">
                            <p:stCondLst>
                              <p:cond delay="0"/>
                            </p:stCondLst>
                            <p:childTnLst>
                              <p:par>
                                <p:cTn id="59" presetID="15" presetClass="entr" presetSubtype="0" fill="hold" grpId="0" nodeType="clickEffect">
                                  <p:stCondLst>
                                    <p:cond delay="0"/>
                                  </p:stCondLst>
                                  <p:childTnLst>
                                    <p:set>
                                      <p:cBhvr>
                                        <p:cTn id="60" dur="1" fill="hold">
                                          <p:stCondLst>
                                            <p:cond delay="0"/>
                                          </p:stCondLst>
                                        </p:cTn>
                                        <p:tgtEl>
                                          <p:spTgt spid="65553"/>
                                        </p:tgtEl>
                                        <p:attrNameLst>
                                          <p:attrName>style.visibility</p:attrName>
                                        </p:attrNameLst>
                                      </p:cBhvr>
                                      <p:to>
                                        <p:strVal val="visible"/>
                                      </p:to>
                                    </p:set>
                                    <p:anim calcmode="lin" valueType="num">
                                      <p:cBhvr>
                                        <p:cTn id="61" dur="1000" fill="hold"/>
                                        <p:tgtEl>
                                          <p:spTgt spid="65553"/>
                                        </p:tgtEl>
                                        <p:attrNameLst>
                                          <p:attrName>ppt_w</p:attrName>
                                        </p:attrNameLst>
                                      </p:cBhvr>
                                      <p:tavLst>
                                        <p:tav tm="0">
                                          <p:val>
                                            <p:fltVal val="0.000000"/>
                                          </p:val>
                                        </p:tav>
                                        <p:tav tm="100000">
                                          <p:val>
                                            <p:strVal val="#ppt_w"/>
                                          </p:val>
                                        </p:tav>
                                      </p:tavLst>
                                    </p:anim>
                                    <p:anim calcmode="lin" valueType="num">
                                      <p:cBhvr>
                                        <p:cTn id="62" dur="1000" fill="hold"/>
                                        <p:tgtEl>
                                          <p:spTgt spid="65553"/>
                                        </p:tgtEl>
                                        <p:attrNameLst>
                                          <p:attrName>ppt_h</p:attrName>
                                        </p:attrNameLst>
                                      </p:cBhvr>
                                      <p:tavLst>
                                        <p:tav tm="0">
                                          <p:val>
                                            <p:fltVal val="0.000000"/>
                                          </p:val>
                                        </p:tav>
                                        <p:tav tm="100000">
                                          <p:val>
                                            <p:strVal val="#ppt_h"/>
                                          </p:val>
                                        </p:tav>
                                      </p:tavLst>
                                    </p:anim>
                                    <p:anim calcmode="lin" valueType="num">
                                      <p:cBhvr>
                                        <p:cTn id="63" dur="1000" fill="hold"/>
                                        <p:tgtEl>
                                          <p:spTgt spid="65553"/>
                                        </p:tgtEl>
                                        <p:attrNameLst>
                                          <p:attrName>ppt_x</p:attrName>
                                        </p:attrNameLst>
                                      </p:cBhvr>
                                      <p:tavLst>
                                        <p:tav tm="0" fmla="#ppt_x+(cos(-2*pi*(1-$))*-#ppt_x-sin(-2*pi*(1-$))*(1-#ppt_y))*(1-$)">
                                          <p:val>
                                            <p:fltVal val="0.000000"/>
                                          </p:val>
                                        </p:tav>
                                        <p:tav tm="100000">
                                          <p:val>
                                            <p:fltVal val="1.000000"/>
                                          </p:val>
                                        </p:tav>
                                      </p:tavLst>
                                    </p:anim>
                                    <p:anim calcmode="lin" valueType="num">
                                      <p:cBhvr>
                                        <p:cTn id="64" dur="1000" fill="hold"/>
                                        <p:tgtEl>
                                          <p:spTgt spid="65553"/>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65" fill="hold">
                      <p:stCondLst>
                        <p:cond delay="indefinite"/>
                      </p:stCondLst>
                      <p:childTnLst>
                        <p:par>
                          <p:cTn id="66" fill="hold">
                            <p:stCondLst>
                              <p:cond delay="0"/>
                            </p:stCondLst>
                            <p:childTnLst>
                              <p:par>
                                <p:cTn id="67" presetID="55" presetClass="exit" presetSubtype="0" fill="hold" grpId="1" nodeType="clickEffect">
                                  <p:stCondLst>
                                    <p:cond delay="0"/>
                                  </p:stCondLst>
                                  <p:childTnLst>
                                    <p:anim calcmode="lin" valueType="num">
                                      <p:cBhvr>
                                        <p:cTn id="68" dur="1000"/>
                                        <p:tgtEl>
                                          <p:spTgt spid="65553"/>
                                        </p:tgtEl>
                                        <p:attrNameLst>
                                          <p:attrName>ppt_w</p:attrName>
                                        </p:attrNameLst>
                                      </p:cBhvr>
                                      <p:tavLst>
                                        <p:tav tm="0">
                                          <p:val>
                                            <p:strVal val="ppt_w"/>
                                          </p:val>
                                        </p:tav>
                                        <p:tav tm="100000">
                                          <p:val>
                                            <p:strVal val="ppt_w*0.70"/>
                                          </p:val>
                                        </p:tav>
                                      </p:tavLst>
                                    </p:anim>
                                    <p:anim calcmode="lin" valueType="num">
                                      <p:cBhvr>
                                        <p:cTn id="69" dur="1000"/>
                                        <p:tgtEl>
                                          <p:spTgt spid="65553"/>
                                        </p:tgtEl>
                                        <p:attrNameLst>
                                          <p:attrName>ppt_h</p:attrName>
                                        </p:attrNameLst>
                                      </p:cBhvr>
                                      <p:tavLst>
                                        <p:tav tm="0">
                                          <p:val>
                                            <p:strVal val="ppt_h"/>
                                          </p:val>
                                        </p:tav>
                                        <p:tav tm="100000">
                                          <p:val>
                                            <p:strVal val="ppt_h"/>
                                          </p:val>
                                        </p:tav>
                                      </p:tavLst>
                                    </p:anim>
                                    <p:animEffect transition="out" filter="fade">
                                      <p:cBhvr>
                                        <p:cTn id="70" dur="1000"/>
                                        <p:tgtEl>
                                          <p:spTgt spid="65553"/>
                                        </p:tgtEl>
                                      </p:cBhvr>
                                    </p:animEffect>
                                    <p:set>
                                      <p:cBhvr>
                                        <p:cTn id="71" dur="1" fill="hold">
                                          <p:stCondLst>
                                            <p:cond delay="999"/>
                                          </p:stCondLst>
                                        </p:cTn>
                                        <p:tgtEl>
                                          <p:spTgt spid="65553"/>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grpId="0" nodeType="clickEffect">
                                  <p:stCondLst>
                                    <p:cond delay="0"/>
                                  </p:stCondLst>
                                  <p:childTnLst>
                                    <p:set>
                                      <p:cBhvr>
                                        <p:cTn id="75" dur="1" fill="hold">
                                          <p:stCondLst>
                                            <p:cond delay="0"/>
                                          </p:stCondLst>
                                        </p:cTn>
                                        <p:tgtEl>
                                          <p:spTgt spid="65552"/>
                                        </p:tgtEl>
                                        <p:attrNameLst>
                                          <p:attrName>style.visibility</p:attrName>
                                        </p:attrNameLst>
                                      </p:cBhvr>
                                      <p:to>
                                        <p:strVal val="visible"/>
                                      </p:to>
                                    </p:set>
                                    <p:animEffect transition="in" filter="randombar(horizontal)">
                                      <p:cBhvr>
                                        <p:cTn id="76" dur="500"/>
                                        <p:tgtEl>
                                          <p:spTgt spid="65552"/>
                                        </p:tgtEl>
                                      </p:cBhvr>
                                    </p:animEffect>
                                  </p:childTnLst>
                                </p:cTn>
                              </p:par>
                            </p:childTnLst>
                          </p:cTn>
                        </p:par>
                      </p:childTnLst>
                    </p:cTn>
                  </p:par>
                  <p:par>
                    <p:cTn id="77" fill="hold">
                      <p:stCondLst>
                        <p:cond delay="indefinite"/>
                      </p:stCondLst>
                      <p:childTnLst>
                        <p:par>
                          <p:cTn id="78" fill="hold">
                            <p:stCondLst>
                              <p:cond delay="0"/>
                            </p:stCondLst>
                            <p:childTnLst>
                              <p:par>
                                <p:cTn id="79" presetID="15" presetClass="entr" presetSubtype="0" fill="hold" grpId="0" nodeType="clickEffect">
                                  <p:stCondLst>
                                    <p:cond delay="0"/>
                                  </p:stCondLst>
                                  <p:childTnLst>
                                    <p:set>
                                      <p:cBhvr>
                                        <p:cTn id="80" dur="1" fill="hold">
                                          <p:stCondLst>
                                            <p:cond delay="0"/>
                                          </p:stCondLst>
                                        </p:cTn>
                                        <p:tgtEl>
                                          <p:spTgt spid="65554"/>
                                        </p:tgtEl>
                                        <p:attrNameLst>
                                          <p:attrName>style.visibility</p:attrName>
                                        </p:attrNameLst>
                                      </p:cBhvr>
                                      <p:to>
                                        <p:strVal val="visible"/>
                                      </p:to>
                                    </p:set>
                                    <p:anim calcmode="lin" valueType="num">
                                      <p:cBhvr>
                                        <p:cTn id="81" dur="1000" fill="hold"/>
                                        <p:tgtEl>
                                          <p:spTgt spid="65554"/>
                                        </p:tgtEl>
                                        <p:attrNameLst>
                                          <p:attrName>ppt_w</p:attrName>
                                        </p:attrNameLst>
                                      </p:cBhvr>
                                      <p:tavLst>
                                        <p:tav tm="0">
                                          <p:val>
                                            <p:fltVal val="0.000000"/>
                                          </p:val>
                                        </p:tav>
                                        <p:tav tm="100000">
                                          <p:val>
                                            <p:strVal val="#ppt_w"/>
                                          </p:val>
                                        </p:tav>
                                      </p:tavLst>
                                    </p:anim>
                                    <p:anim calcmode="lin" valueType="num">
                                      <p:cBhvr>
                                        <p:cTn id="82" dur="1000" fill="hold"/>
                                        <p:tgtEl>
                                          <p:spTgt spid="65554"/>
                                        </p:tgtEl>
                                        <p:attrNameLst>
                                          <p:attrName>ppt_h</p:attrName>
                                        </p:attrNameLst>
                                      </p:cBhvr>
                                      <p:tavLst>
                                        <p:tav tm="0">
                                          <p:val>
                                            <p:fltVal val="0.000000"/>
                                          </p:val>
                                        </p:tav>
                                        <p:tav tm="100000">
                                          <p:val>
                                            <p:strVal val="#ppt_h"/>
                                          </p:val>
                                        </p:tav>
                                      </p:tavLst>
                                    </p:anim>
                                    <p:anim calcmode="lin" valueType="num">
                                      <p:cBhvr>
                                        <p:cTn id="83" dur="1000" fill="hold"/>
                                        <p:tgtEl>
                                          <p:spTgt spid="65554"/>
                                        </p:tgtEl>
                                        <p:attrNameLst>
                                          <p:attrName>ppt_x</p:attrName>
                                        </p:attrNameLst>
                                      </p:cBhvr>
                                      <p:tavLst>
                                        <p:tav tm="0" fmla="#ppt_x+(cos(-2*pi*(1-$))*-#ppt_x-sin(-2*pi*(1-$))*(1-#ppt_y))*(1-$)">
                                          <p:val>
                                            <p:fltVal val="0.000000"/>
                                          </p:val>
                                        </p:tav>
                                        <p:tav tm="100000">
                                          <p:val>
                                            <p:fltVal val="1.000000"/>
                                          </p:val>
                                        </p:tav>
                                      </p:tavLst>
                                    </p:anim>
                                    <p:anim calcmode="lin" valueType="num">
                                      <p:cBhvr>
                                        <p:cTn id="84" dur="1000" fill="hold"/>
                                        <p:tgtEl>
                                          <p:spTgt spid="65554"/>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85" fill="hold">
                      <p:stCondLst>
                        <p:cond delay="indefinite"/>
                      </p:stCondLst>
                      <p:childTnLst>
                        <p:par>
                          <p:cTn id="86" fill="hold">
                            <p:stCondLst>
                              <p:cond delay="0"/>
                            </p:stCondLst>
                            <p:childTnLst>
                              <p:par>
                                <p:cTn id="87" presetID="55" presetClass="exit" presetSubtype="0" fill="hold" grpId="1" nodeType="clickEffect">
                                  <p:stCondLst>
                                    <p:cond delay="0"/>
                                  </p:stCondLst>
                                  <p:childTnLst>
                                    <p:anim calcmode="lin" valueType="num">
                                      <p:cBhvr>
                                        <p:cTn id="88" dur="1000"/>
                                        <p:tgtEl>
                                          <p:spTgt spid="65554"/>
                                        </p:tgtEl>
                                        <p:attrNameLst>
                                          <p:attrName>ppt_w</p:attrName>
                                        </p:attrNameLst>
                                      </p:cBhvr>
                                      <p:tavLst>
                                        <p:tav tm="0">
                                          <p:val>
                                            <p:strVal val="ppt_w"/>
                                          </p:val>
                                        </p:tav>
                                        <p:tav tm="100000">
                                          <p:val>
                                            <p:strVal val="ppt_w*0.70"/>
                                          </p:val>
                                        </p:tav>
                                      </p:tavLst>
                                    </p:anim>
                                    <p:anim calcmode="lin" valueType="num">
                                      <p:cBhvr>
                                        <p:cTn id="89" dur="1000"/>
                                        <p:tgtEl>
                                          <p:spTgt spid="65554"/>
                                        </p:tgtEl>
                                        <p:attrNameLst>
                                          <p:attrName>ppt_h</p:attrName>
                                        </p:attrNameLst>
                                      </p:cBhvr>
                                      <p:tavLst>
                                        <p:tav tm="0">
                                          <p:val>
                                            <p:strVal val="ppt_h"/>
                                          </p:val>
                                        </p:tav>
                                        <p:tav tm="100000">
                                          <p:val>
                                            <p:strVal val="ppt_h"/>
                                          </p:val>
                                        </p:tav>
                                      </p:tavLst>
                                    </p:anim>
                                    <p:animEffect transition="out" filter="fade">
                                      <p:cBhvr>
                                        <p:cTn id="90" dur="1000"/>
                                        <p:tgtEl>
                                          <p:spTgt spid="65554"/>
                                        </p:tgtEl>
                                      </p:cBhvr>
                                    </p:animEffect>
                                    <p:set>
                                      <p:cBhvr>
                                        <p:cTn id="91" dur="1" fill="hold">
                                          <p:stCondLst>
                                            <p:cond delay="999"/>
                                          </p:stCondLst>
                                        </p:cTn>
                                        <p:tgtEl>
                                          <p:spTgt spid="65554"/>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47" presetClass="entr" presetSubtype="0" fill="hold" grpId="0" nodeType="clickEffect">
                                  <p:stCondLst>
                                    <p:cond delay="0"/>
                                  </p:stCondLst>
                                  <p:childTnLst>
                                    <p:set>
                                      <p:cBhvr>
                                        <p:cTn id="95" dur="1" fill="hold">
                                          <p:stCondLst>
                                            <p:cond delay="0"/>
                                          </p:stCondLst>
                                        </p:cTn>
                                        <p:tgtEl>
                                          <p:spTgt spid="65556"/>
                                        </p:tgtEl>
                                        <p:attrNameLst>
                                          <p:attrName>style.visibility</p:attrName>
                                        </p:attrNameLst>
                                      </p:cBhvr>
                                      <p:to>
                                        <p:strVal val="visible"/>
                                      </p:to>
                                    </p:set>
                                    <p:animEffect transition="in" filter="fade">
                                      <p:cBhvr>
                                        <p:cTn id="96" dur="1000"/>
                                        <p:tgtEl>
                                          <p:spTgt spid="65556"/>
                                        </p:tgtEl>
                                      </p:cBhvr>
                                    </p:animEffect>
                                    <p:anim calcmode="lin" valueType="num">
                                      <p:cBhvr>
                                        <p:cTn id="97" dur="1000" fill="hold"/>
                                        <p:tgtEl>
                                          <p:spTgt spid="65556"/>
                                        </p:tgtEl>
                                        <p:attrNameLst>
                                          <p:attrName>ppt_x</p:attrName>
                                        </p:attrNameLst>
                                      </p:cBhvr>
                                      <p:tavLst>
                                        <p:tav tm="0">
                                          <p:val>
                                            <p:strVal val="#ppt_x"/>
                                          </p:val>
                                        </p:tav>
                                        <p:tav tm="100000">
                                          <p:val>
                                            <p:strVal val="#ppt_x"/>
                                          </p:val>
                                        </p:tav>
                                      </p:tavLst>
                                    </p:anim>
                                    <p:anim calcmode="lin" valueType="num">
                                      <p:cBhvr>
                                        <p:cTn id="98" dur="1000" fill="hold"/>
                                        <p:tgtEl>
                                          <p:spTgt spid="655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 grpId="0"/>
      <p:bldP spid="65543" grpId="0"/>
      <p:bldP spid="65548" grpId="0"/>
      <p:bldP spid="65549" grpId="0"/>
      <p:bldP spid="65550" grpId="0"/>
      <p:bldP spid="65551" grpId="0"/>
      <p:bldP spid="65552" grpId="0"/>
      <p:bldP spid="65553" grpId="0" animBg="1"/>
      <p:bldP spid="65553" grpId="1" animBg="1"/>
      <p:bldP spid="65554" grpId="0" animBg="1"/>
      <p:bldP spid="65554" grpId="1" animBg="1"/>
      <p:bldP spid="6555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5" name="Text Box 5"/>
          <p:cNvSpPr txBox="1"/>
          <p:nvPr/>
        </p:nvSpPr>
        <p:spPr>
          <a:xfrm>
            <a:off x="90488" y="160338"/>
            <a:ext cx="7866062" cy="1016000"/>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latin typeface="宋体" panose="02010600030101010101" pitchFamily="2" charset="-122"/>
              </a:rPr>
              <a:t>【</a:t>
            </a:r>
            <a:r>
              <a:rPr lang="zh-CN" altLang="en-US" sz="2400" b="1" dirty="0">
                <a:latin typeface="宋体" panose="02010600030101010101" pitchFamily="2" charset="-122"/>
              </a:rPr>
              <a:t>例</a:t>
            </a:r>
            <a:r>
              <a:rPr lang="en-US" altLang="zh-CN" sz="2400" b="1" dirty="0">
                <a:latin typeface="宋体" panose="02010600030101010101" pitchFamily="2" charset="-122"/>
              </a:rPr>
              <a:t>】</a:t>
            </a:r>
            <a:r>
              <a:rPr lang="zh-CN" altLang="en-US" sz="2400" b="1" dirty="0">
                <a:latin typeface="宋体" panose="02010600030101010101" pitchFamily="2" charset="-122"/>
              </a:rPr>
              <a:t>设有两个浮点数。</a:t>
            </a:r>
            <a:endParaRPr lang="en-US" altLang="zh-CN" sz="2400" b="1" dirty="0">
              <a:latin typeface="宋体" panose="02010600030101010101" pitchFamily="2" charset="-122"/>
            </a:endParaRPr>
          </a:p>
          <a:p>
            <a:pPr marL="0" lvl="0" indent="0" eaLnBrk="1" hangingPunct="1">
              <a:spcBef>
                <a:spcPct val="50000"/>
              </a:spcBef>
              <a:buNone/>
            </a:pPr>
            <a:r>
              <a:rPr lang="en-US" altLang="zh-CN" sz="2400" b="1" i="1" dirty="0">
                <a:latin typeface="宋体" panose="02010600030101010101" pitchFamily="2" charset="-122"/>
              </a:rPr>
              <a:t>X </a:t>
            </a:r>
            <a:r>
              <a:rPr lang="en-US" altLang="zh-CN" sz="2400" b="1" dirty="0">
                <a:latin typeface="宋体" panose="02010600030101010101" pitchFamily="2" charset="-122"/>
              </a:rPr>
              <a:t>=2      </a:t>
            </a:r>
            <a:r>
              <a:rPr lang="en-US" altLang="zh-CN" sz="2400" b="1" dirty="0">
                <a:latin typeface="宋体" panose="02010600030101010101" pitchFamily="2" charset="-122"/>
                <a:sym typeface="Symbol" panose="05050102010706020507" pitchFamily="18" charset="2"/>
              </a:rPr>
              <a:t> </a:t>
            </a:r>
            <a:r>
              <a:rPr lang="en-US" altLang="zh-CN" sz="2400" b="1" dirty="0">
                <a:latin typeface="宋体" panose="02010600030101010101" pitchFamily="2" charset="-122"/>
              </a:rPr>
              <a:t>0.110101</a:t>
            </a:r>
            <a:r>
              <a:rPr lang="en-US" altLang="zh-CN" sz="1400" b="1" dirty="0">
                <a:latin typeface="宋体" panose="02010600030101010101" pitchFamily="2" charset="-122"/>
              </a:rPr>
              <a:t>2</a:t>
            </a:r>
            <a:r>
              <a:rPr lang="zh-CN" altLang="en-US" sz="2400" b="1" dirty="0">
                <a:latin typeface="宋体" panose="02010600030101010101" pitchFamily="2" charset="-122"/>
              </a:rPr>
              <a:t>，</a:t>
            </a:r>
            <a:r>
              <a:rPr lang="en-US" altLang="zh-CN" sz="2400" b="1" i="1" dirty="0">
                <a:latin typeface="宋体" panose="02010600030101010101" pitchFamily="2" charset="-122"/>
              </a:rPr>
              <a:t>Y </a:t>
            </a:r>
            <a:r>
              <a:rPr lang="en-US" altLang="zh-CN" sz="2400" b="1" dirty="0">
                <a:latin typeface="宋体" panose="02010600030101010101" pitchFamily="2" charset="-122"/>
              </a:rPr>
              <a:t>=2      </a:t>
            </a:r>
            <a:r>
              <a:rPr lang="en-US" altLang="zh-CN" sz="2400" b="1" dirty="0">
                <a:latin typeface="宋体" panose="02010600030101010101" pitchFamily="2" charset="-122"/>
                <a:sym typeface="Symbol" panose="05050102010706020507" pitchFamily="18" charset="2"/>
              </a:rPr>
              <a:t></a:t>
            </a:r>
            <a:r>
              <a:rPr lang="en-US" altLang="zh-CN" sz="2400" b="1" dirty="0">
                <a:latin typeface="宋体" panose="02010600030101010101" pitchFamily="2" charset="-122"/>
              </a:rPr>
              <a:t>(-0.101011)</a:t>
            </a:r>
            <a:r>
              <a:rPr lang="en-US" altLang="zh-CN" sz="1400" b="1" dirty="0">
                <a:latin typeface="宋体" panose="02010600030101010101" pitchFamily="2" charset="-122"/>
              </a:rPr>
              <a:t>2</a:t>
            </a:r>
            <a:r>
              <a:rPr lang="zh-CN" altLang="en-US" sz="2400" b="1" dirty="0">
                <a:latin typeface="宋体" panose="02010600030101010101" pitchFamily="2" charset="-122"/>
              </a:rPr>
              <a:t>。</a:t>
            </a:r>
            <a:endParaRPr lang="zh-CN" altLang="en-US" sz="2400" b="1" dirty="0">
              <a:latin typeface="宋体" panose="02010600030101010101" pitchFamily="2" charset="-122"/>
            </a:endParaRPr>
          </a:p>
        </p:txBody>
      </p:sp>
      <p:sp>
        <p:nvSpPr>
          <p:cNvPr id="53252" name="Rectangle 7"/>
          <p:cNvSpPr/>
          <p:nvPr/>
        </p:nvSpPr>
        <p:spPr>
          <a:xfrm>
            <a:off x="0" y="3333750"/>
            <a:ext cx="9144000" cy="0"/>
          </a:xfrm>
          <a:prstGeom prst="rect">
            <a:avLst/>
          </a:prstGeom>
          <a:noFill/>
          <a:ln w="2857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endParaRPr lang="zh-CN" altLang="en-US" sz="2000" b="1" dirty="0">
              <a:ea typeface="黑体" panose="02010609060101010101" pitchFamily="49" charset="-122"/>
            </a:endParaRPr>
          </a:p>
        </p:txBody>
      </p:sp>
      <p:graphicFrame>
        <p:nvGraphicFramePr>
          <p:cNvPr id="66566" name="Object 6"/>
          <p:cNvGraphicFramePr>
            <a:graphicFrameLocks noChangeAspect="1"/>
          </p:cNvGraphicFramePr>
          <p:nvPr/>
        </p:nvGraphicFramePr>
        <p:xfrm>
          <a:off x="788988" y="600075"/>
          <a:ext cx="936625" cy="646113"/>
        </p:xfrm>
        <a:graphic>
          <a:graphicData uri="http://schemas.openxmlformats.org/presentationml/2006/ole">
            <mc:AlternateContent xmlns:mc="http://schemas.openxmlformats.org/markup-compatibility/2006">
              <mc:Choice xmlns:v="urn:schemas-microsoft-com:vml" Requires="v">
                <p:oleObj spid="_x0000_s3133" name="" r:id="rId1" imgW="279400" imgH="190500" progId="Equation.3">
                  <p:embed/>
                </p:oleObj>
              </mc:Choice>
              <mc:Fallback>
                <p:oleObj name="" r:id="rId1" imgW="279400" imgH="190500" progId="Equation.3">
                  <p:embed/>
                  <p:pic>
                    <p:nvPicPr>
                      <p:cNvPr id="0" name="图片 3132"/>
                      <p:cNvPicPr/>
                      <p:nvPr/>
                    </p:nvPicPr>
                    <p:blipFill>
                      <a:blip r:embed="rId2"/>
                      <a:stretch>
                        <a:fillRect/>
                      </a:stretch>
                    </p:blipFill>
                    <p:spPr>
                      <a:xfrm>
                        <a:off x="788988" y="600075"/>
                        <a:ext cx="936625" cy="646113"/>
                      </a:xfrm>
                      <a:prstGeom prst="rect">
                        <a:avLst/>
                      </a:prstGeom>
                      <a:noFill/>
                      <a:ln w="38100">
                        <a:noFill/>
                        <a:miter/>
                      </a:ln>
                    </p:spPr>
                  </p:pic>
                </p:oleObj>
              </mc:Fallback>
            </mc:AlternateContent>
          </a:graphicData>
        </a:graphic>
      </p:graphicFrame>
      <p:sp>
        <p:nvSpPr>
          <p:cNvPr id="53254" name="Rectangle 9"/>
          <p:cNvSpPr/>
          <p:nvPr/>
        </p:nvSpPr>
        <p:spPr>
          <a:xfrm>
            <a:off x="0" y="3333750"/>
            <a:ext cx="9144000" cy="0"/>
          </a:xfrm>
          <a:prstGeom prst="rect">
            <a:avLst/>
          </a:prstGeom>
          <a:noFill/>
          <a:ln w="2857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endParaRPr lang="zh-CN" altLang="en-US" sz="2000" b="1" dirty="0">
              <a:ea typeface="黑体" panose="02010609060101010101" pitchFamily="49" charset="-122"/>
            </a:endParaRPr>
          </a:p>
        </p:txBody>
      </p:sp>
      <p:graphicFrame>
        <p:nvGraphicFramePr>
          <p:cNvPr id="66568" name="Object 8"/>
          <p:cNvGraphicFramePr>
            <a:graphicFrameLocks noChangeAspect="1"/>
          </p:cNvGraphicFramePr>
          <p:nvPr/>
        </p:nvGraphicFramePr>
        <p:xfrm>
          <a:off x="4300538" y="600075"/>
          <a:ext cx="936625" cy="646113"/>
        </p:xfrm>
        <a:graphic>
          <a:graphicData uri="http://schemas.openxmlformats.org/presentationml/2006/ole">
            <mc:AlternateContent xmlns:mc="http://schemas.openxmlformats.org/markup-compatibility/2006">
              <mc:Choice xmlns:v="urn:schemas-microsoft-com:vml" Requires="v">
                <p:oleObj spid="_x0000_s3139" name="" r:id="rId3" imgW="279400" imgH="190500" progId="Equation.3">
                  <p:embed/>
                </p:oleObj>
              </mc:Choice>
              <mc:Fallback>
                <p:oleObj name="" r:id="rId3" imgW="279400" imgH="190500" progId="Equation.3">
                  <p:embed/>
                  <p:pic>
                    <p:nvPicPr>
                      <p:cNvPr id="0" name="图片 3138"/>
                      <p:cNvPicPr/>
                      <p:nvPr/>
                    </p:nvPicPr>
                    <p:blipFill>
                      <a:blip r:embed="rId2"/>
                      <a:stretch>
                        <a:fillRect/>
                      </a:stretch>
                    </p:blipFill>
                    <p:spPr>
                      <a:xfrm>
                        <a:off x="4300538" y="600075"/>
                        <a:ext cx="936625" cy="646113"/>
                      </a:xfrm>
                      <a:prstGeom prst="rect">
                        <a:avLst/>
                      </a:prstGeom>
                      <a:noFill/>
                      <a:ln w="38100">
                        <a:noFill/>
                        <a:miter/>
                      </a:ln>
                    </p:spPr>
                  </p:pic>
                </p:oleObj>
              </mc:Fallback>
            </mc:AlternateContent>
          </a:graphicData>
        </a:graphic>
      </p:graphicFrame>
      <p:sp>
        <p:nvSpPr>
          <p:cNvPr id="66570" name="Text Box 10"/>
          <p:cNvSpPr txBox="1"/>
          <p:nvPr/>
        </p:nvSpPr>
        <p:spPr>
          <a:xfrm>
            <a:off x="3321050" y="1270000"/>
            <a:ext cx="4357688" cy="1568450"/>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latin typeface="宋体" panose="02010600030101010101" pitchFamily="2" charset="-122"/>
              </a:rPr>
              <a:t>      阶码     尾数</a:t>
            </a:r>
            <a:endParaRPr lang="zh-CN" altLang="en-US" sz="2400" b="1" dirty="0">
              <a:latin typeface="宋体" panose="02010600030101010101" pitchFamily="2" charset="-122"/>
            </a:endParaRPr>
          </a:p>
          <a:p>
            <a:pPr marL="0" lvl="0" indent="0" eaLnBrk="1" hangingPunct="1">
              <a:spcBef>
                <a:spcPct val="50000"/>
              </a:spcBef>
              <a:buNone/>
            </a:pPr>
            <a:r>
              <a:rPr lang="en-US" altLang="zh-CN" sz="2400" b="1" dirty="0">
                <a:latin typeface="宋体" panose="02010600030101010101" pitchFamily="2" charset="-122"/>
              </a:rPr>
              <a:t>[</a:t>
            </a:r>
            <a:r>
              <a:rPr lang="en-US" altLang="zh-CN" sz="2400" b="1" i="1" dirty="0">
                <a:latin typeface="宋体" panose="02010600030101010101" pitchFamily="2" charset="-122"/>
              </a:rPr>
              <a:t>X</a:t>
            </a:r>
            <a:r>
              <a:rPr lang="en-US" altLang="zh-CN" sz="2400" b="1" dirty="0">
                <a:latin typeface="宋体" panose="02010600030101010101" pitchFamily="2" charset="-122"/>
              </a:rPr>
              <a:t>]</a:t>
            </a:r>
            <a:r>
              <a:rPr lang="zh-CN" altLang="en-US" sz="1400" b="1" dirty="0">
                <a:latin typeface="宋体" panose="02010600030101010101" pitchFamily="2" charset="-122"/>
              </a:rPr>
              <a:t>浮 </a:t>
            </a:r>
            <a:r>
              <a:rPr lang="en-US" altLang="zh-CN" sz="2400" b="1" dirty="0">
                <a:latin typeface="宋体" panose="02010600030101010101" pitchFamily="2" charset="-122"/>
              </a:rPr>
              <a:t>=11,10</a:t>
            </a:r>
            <a:r>
              <a:rPr lang="zh-CN" altLang="en-US" sz="2400" b="1" dirty="0">
                <a:latin typeface="宋体" panose="02010600030101010101" pitchFamily="2" charset="-122"/>
              </a:rPr>
              <a:t>； </a:t>
            </a:r>
            <a:r>
              <a:rPr lang="en-US" altLang="zh-CN" sz="2400" b="1" dirty="0">
                <a:latin typeface="宋体" panose="02010600030101010101" pitchFamily="2" charset="-122"/>
              </a:rPr>
              <a:t>00.110101</a:t>
            </a:r>
            <a:endParaRPr lang="en-US" altLang="zh-CN" sz="2400" b="1" dirty="0">
              <a:latin typeface="宋体" panose="02010600030101010101" pitchFamily="2" charset="-122"/>
            </a:endParaRPr>
          </a:p>
          <a:p>
            <a:pPr marL="0" lvl="0" indent="0" eaLnBrk="1" hangingPunct="1">
              <a:spcBef>
                <a:spcPct val="50000"/>
              </a:spcBef>
              <a:buNone/>
            </a:pPr>
            <a:r>
              <a:rPr lang="en-US" altLang="zh-CN" sz="2400" b="1" dirty="0">
                <a:latin typeface="宋体" panose="02010600030101010101" pitchFamily="2" charset="-122"/>
              </a:rPr>
              <a:t>[</a:t>
            </a:r>
            <a:r>
              <a:rPr lang="en-US" altLang="zh-CN" sz="2400" b="1" i="1" dirty="0">
                <a:latin typeface="宋体" panose="02010600030101010101" pitchFamily="2" charset="-122"/>
              </a:rPr>
              <a:t>Y</a:t>
            </a:r>
            <a:r>
              <a:rPr lang="en-US" altLang="zh-CN" sz="2400" b="1" dirty="0">
                <a:latin typeface="宋体" panose="02010600030101010101" pitchFamily="2" charset="-122"/>
              </a:rPr>
              <a:t>]</a:t>
            </a:r>
            <a:r>
              <a:rPr lang="zh-CN" altLang="en-US" sz="1400" b="1" dirty="0">
                <a:latin typeface="宋体" panose="02010600030101010101" pitchFamily="2" charset="-122"/>
              </a:rPr>
              <a:t>浮 </a:t>
            </a:r>
            <a:r>
              <a:rPr lang="en-US" altLang="zh-CN" sz="2400" b="1" dirty="0">
                <a:latin typeface="宋体" panose="02010600030101010101" pitchFamily="2" charset="-122"/>
              </a:rPr>
              <a:t>=11,11</a:t>
            </a:r>
            <a:r>
              <a:rPr lang="zh-CN" altLang="en-US" sz="2400" b="1" dirty="0">
                <a:latin typeface="宋体" panose="02010600030101010101" pitchFamily="2" charset="-122"/>
              </a:rPr>
              <a:t>； </a:t>
            </a:r>
            <a:r>
              <a:rPr lang="en-US" altLang="zh-CN" sz="2400" b="1" dirty="0">
                <a:latin typeface="宋体" panose="02010600030101010101" pitchFamily="2" charset="-122"/>
              </a:rPr>
              <a:t>11.010101</a:t>
            </a:r>
            <a:endParaRPr lang="en-US" altLang="zh-CN" sz="2400" b="1" dirty="0">
              <a:latin typeface="宋体" panose="02010600030101010101" pitchFamily="2" charset="-122"/>
            </a:endParaRPr>
          </a:p>
        </p:txBody>
      </p:sp>
      <p:sp>
        <p:nvSpPr>
          <p:cNvPr id="66571" name="Text Box 11"/>
          <p:cNvSpPr txBox="1"/>
          <p:nvPr/>
        </p:nvSpPr>
        <p:spPr>
          <a:xfrm>
            <a:off x="395288" y="2781300"/>
            <a:ext cx="1944687" cy="396875"/>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rgbClr val="CB0101"/>
                </a:solidFill>
                <a:latin typeface="黑体" panose="02010609060101010101" pitchFamily="49" charset="-122"/>
                <a:ea typeface="黑体" panose="02010609060101010101" pitchFamily="49" charset="-122"/>
              </a:rPr>
              <a:t>① </a:t>
            </a:r>
            <a:r>
              <a:rPr lang="zh-CN" altLang="en-US" sz="2000" b="1" dirty="0">
                <a:solidFill>
                  <a:srgbClr val="CB0101"/>
                </a:solidFill>
                <a:latin typeface="黑体" panose="02010609060101010101" pitchFamily="49" charset="-122"/>
                <a:ea typeface="黑体" panose="02010609060101010101" pitchFamily="49" charset="-122"/>
              </a:rPr>
              <a:t>对阶</a:t>
            </a:r>
            <a:endParaRPr lang="zh-CN" altLang="en-US" sz="2000" b="1" dirty="0">
              <a:solidFill>
                <a:srgbClr val="CB0101"/>
              </a:solidFill>
              <a:latin typeface="黑体" panose="02010609060101010101" pitchFamily="49" charset="-122"/>
              <a:ea typeface="黑体" panose="02010609060101010101" pitchFamily="49" charset="-122"/>
            </a:endParaRPr>
          </a:p>
        </p:txBody>
      </p:sp>
      <p:sp>
        <p:nvSpPr>
          <p:cNvPr id="66572" name="Text Box 12"/>
          <p:cNvSpPr txBox="1"/>
          <p:nvPr/>
        </p:nvSpPr>
        <p:spPr>
          <a:xfrm>
            <a:off x="1331913" y="3068638"/>
            <a:ext cx="7812087" cy="1014730"/>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50000"/>
              </a:lnSpc>
              <a:spcBef>
                <a:spcPct val="50000"/>
              </a:spcBef>
              <a:buNone/>
            </a:pPr>
            <a:r>
              <a:rPr lang="en-US" altLang="zh-CN" sz="2000" b="1" dirty="0">
                <a:solidFill>
                  <a:srgbClr val="3333FF"/>
                </a:solidFill>
                <a:latin typeface="宋体" panose="02010600030101010101" pitchFamily="2" charset="-122"/>
              </a:rPr>
              <a:t>[</a:t>
            </a:r>
            <a:r>
              <a:rPr lang="en-US" altLang="zh-CN" sz="2000" b="1" dirty="0">
                <a:solidFill>
                  <a:srgbClr val="3333FF"/>
                </a:solidFill>
                <a:latin typeface="宋体" panose="02010600030101010101" pitchFamily="2" charset="-122"/>
                <a:sym typeface="Symbol" panose="05050102010706020507" pitchFamily="18" charset="2"/>
              </a:rPr>
              <a:t></a:t>
            </a:r>
            <a:r>
              <a:rPr lang="en-US" altLang="zh-CN" sz="2000" b="1" i="1" dirty="0">
                <a:solidFill>
                  <a:srgbClr val="3333FF"/>
                </a:solidFill>
                <a:latin typeface="宋体" panose="02010600030101010101" pitchFamily="2" charset="-122"/>
              </a:rPr>
              <a:t>E</a:t>
            </a:r>
            <a:r>
              <a:rPr lang="en-US" altLang="zh-CN" sz="2000" b="1" dirty="0">
                <a:solidFill>
                  <a:srgbClr val="3333FF"/>
                </a:solidFill>
                <a:latin typeface="宋体" panose="02010600030101010101" pitchFamily="2" charset="-122"/>
              </a:rPr>
              <a:t>]</a:t>
            </a:r>
            <a:r>
              <a:rPr lang="zh-CN" altLang="en-US" sz="2000" b="1" baseline="-25000" dirty="0">
                <a:solidFill>
                  <a:srgbClr val="3333FF"/>
                </a:solidFill>
                <a:uFillTx/>
                <a:latin typeface="宋体" panose="02010600030101010101" pitchFamily="2" charset="-122"/>
              </a:rPr>
              <a:t>补</a:t>
            </a:r>
            <a:r>
              <a:rPr lang="en-US" altLang="zh-CN" sz="2000" b="1" dirty="0">
                <a:solidFill>
                  <a:srgbClr val="3333FF"/>
                </a:solidFill>
                <a:latin typeface="宋体" panose="02010600030101010101" pitchFamily="2" charset="-122"/>
              </a:rPr>
              <a:t> =[</a:t>
            </a:r>
            <a:r>
              <a:rPr lang="en-US" altLang="zh-CN" sz="2000" b="1" i="1" dirty="0">
                <a:solidFill>
                  <a:srgbClr val="3333FF"/>
                </a:solidFill>
                <a:latin typeface="宋体" panose="02010600030101010101" pitchFamily="2" charset="-122"/>
              </a:rPr>
              <a:t>E</a:t>
            </a:r>
            <a:r>
              <a:rPr lang="en-US" altLang="zh-CN" sz="2000" b="1" i="1" baseline="-25000" dirty="0">
                <a:solidFill>
                  <a:srgbClr val="3333FF"/>
                </a:solidFill>
                <a:latin typeface="宋体" panose="02010600030101010101" pitchFamily="2" charset="-122"/>
              </a:rPr>
              <a:t>X</a:t>
            </a:r>
            <a:r>
              <a:rPr lang="en-US" altLang="zh-CN" sz="2000" b="1" dirty="0">
                <a:solidFill>
                  <a:srgbClr val="3333FF"/>
                </a:solidFill>
                <a:latin typeface="宋体" panose="02010600030101010101" pitchFamily="2" charset="-122"/>
              </a:rPr>
              <a:t>]</a:t>
            </a:r>
            <a:r>
              <a:rPr lang="zh-CN" altLang="en-US" sz="2000" b="1" baseline="-25000" dirty="0">
                <a:solidFill>
                  <a:srgbClr val="3333FF"/>
                </a:solidFill>
                <a:uFillTx/>
                <a:latin typeface="宋体" panose="02010600030101010101" pitchFamily="2" charset="-122"/>
              </a:rPr>
              <a:t>补</a:t>
            </a:r>
            <a:r>
              <a:rPr lang="en-US" altLang="zh-CN" sz="2000" b="1" dirty="0">
                <a:solidFill>
                  <a:srgbClr val="3333FF"/>
                </a:solidFill>
                <a:latin typeface="宋体" panose="02010600030101010101" pitchFamily="2" charset="-122"/>
              </a:rPr>
              <a:t>  +[-</a:t>
            </a:r>
            <a:r>
              <a:rPr lang="en-US" altLang="zh-CN" sz="2000" b="1" i="1" dirty="0">
                <a:solidFill>
                  <a:srgbClr val="3333FF"/>
                </a:solidFill>
                <a:latin typeface="宋体" panose="02010600030101010101" pitchFamily="2" charset="-122"/>
              </a:rPr>
              <a:t>E</a:t>
            </a:r>
            <a:r>
              <a:rPr lang="en-US" altLang="zh-CN" sz="2000" b="1" i="1" baseline="-25000" dirty="0">
                <a:solidFill>
                  <a:srgbClr val="3333FF"/>
                </a:solidFill>
                <a:latin typeface="宋体" panose="02010600030101010101" pitchFamily="2" charset="-122"/>
              </a:rPr>
              <a:t>Y</a:t>
            </a:r>
            <a:r>
              <a:rPr lang="en-US" altLang="zh-CN" sz="2000" b="1" dirty="0">
                <a:solidFill>
                  <a:srgbClr val="3333FF"/>
                </a:solidFill>
                <a:latin typeface="宋体" panose="02010600030101010101" pitchFamily="2" charset="-122"/>
              </a:rPr>
              <a:t>]</a:t>
            </a:r>
            <a:r>
              <a:rPr lang="zh-CN" altLang="en-US" sz="2000" b="1" baseline="-25000" dirty="0">
                <a:solidFill>
                  <a:srgbClr val="3333FF"/>
                </a:solidFill>
                <a:uFillTx/>
                <a:latin typeface="宋体" panose="02010600030101010101" pitchFamily="2" charset="-122"/>
              </a:rPr>
              <a:t>补</a:t>
            </a:r>
            <a:r>
              <a:rPr lang="en-US" altLang="zh-CN" sz="2000" b="1" dirty="0">
                <a:solidFill>
                  <a:srgbClr val="3333FF"/>
                </a:solidFill>
                <a:latin typeface="宋体" panose="02010600030101010101" pitchFamily="2" charset="-122"/>
              </a:rPr>
              <a:t>  =1110+0001=1111</a:t>
            </a:r>
            <a:r>
              <a:rPr lang="zh-CN" altLang="en-US" sz="2000" b="1" dirty="0">
                <a:solidFill>
                  <a:srgbClr val="3333FF"/>
                </a:solidFill>
                <a:latin typeface="宋体" panose="02010600030101010101" pitchFamily="2" charset="-122"/>
              </a:rPr>
              <a:t>，即</a:t>
            </a:r>
            <a:r>
              <a:rPr lang="zh-CN" altLang="en-US" sz="2000" b="1" dirty="0">
                <a:solidFill>
                  <a:srgbClr val="3333FF"/>
                </a:solidFill>
                <a:latin typeface="宋体" panose="02010600030101010101" pitchFamily="2" charset="-122"/>
                <a:sym typeface="Symbol" panose="05050102010706020507" pitchFamily="18" charset="2"/>
              </a:rPr>
              <a:t></a:t>
            </a:r>
            <a:r>
              <a:rPr lang="en-US" altLang="zh-CN" sz="2000" b="1" i="1" dirty="0">
                <a:solidFill>
                  <a:srgbClr val="3333FF"/>
                </a:solidFill>
                <a:latin typeface="宋体" panose="02010600030101010101" pitchFamily="2" charset="-122"/>
              </a:rPr>
              <a:t>E </a:t>
            </a:r>
            <a:r>
              <a:rPr lang="en-US" altLang="zh-CN" sz="2000" b="1" dirty="0">
                <a:solidFill>
                  <a:srgbClr val="3333FF"/>
                </a:solidFill>
                <a:latin typeface="宋体" panose="02010600030101010101" pitchFamily="2" charset="-122"/>
              </a:rPr>
              <a:t>=-1</a:t>
            </a:r>
            <a:r>
              <a:rPr lang="zh-CN" altLang="en-US" sz="2000" b="1" dirty="0">
                <a:latin typeface="宋体" panose="02010600030101010101" pitchFamily="2" charset="-122"/>
              </a:rPr>
              <a:t>，</a:t>
            </a:r>
            <a:r>
              <a:rPr lang="zh-CN" altLang="en-US" sz="2000" b="1" dirty="0">
                <a:solidFill>
                  <a:srgbClr val="3333FF"/>
                </a:solidFill>
                <a:latin typeface="宋体" panose="02010600030101010101" pitchFamily="2" charset="-122"/>
              </a:rPr>
              <a:t>将</a:t>
            </a:r>
            <a:r>
              <a:rPr lang="en-US" altLang="zh-CN" sz="2000" b="1" i="1" dirty="0">
                <a:solidFill>
                  <a:srgbClr val="3333FF"/>
                </a:solidFill>
                <a:latin typeface="宋体" panose="02010600030101010101" pitchFamily="2" charset="-122"/>
              </a:rPr>
              <a:t>M</a:t>
            </a:r>
            <a:r>
              <a:rPr lang="en-US" altLang="zh-CN" sz="2000" b="1" i="1" baseline="-25000" dirty="0">
                <a:solidFill>
                  <a:srgbClr val="3333FF"/>
                </a:solidFill>
                <a:latin typeface="宋体" panose="02010600030101010101" pitchFamily="2" charset="-122"/>
              </a:rPr>
              <a:t>X</a:t>
            </a:r>
            <a:r>
              <a:rPr lang="zh-CN" altLang="en-US" sz="2000" b="1" dirty="0">
                <a:solidFill>
                  <a:srgbClr val="3333FF"/>
                </a:solidFill>
                <a:latin typeface="宋体" panose="02010600030101010101" pitchFamily="2" charset="-122"/>
              </a:rPr>
              <a:t>右移一位，其阶码加</a:t>
            </a:r>
            <a:r>
              <a:rPr lang="en-US" altLang="zh-CN" sz="2000" b="1" dirty="0">
                <a:solidFill>
                  <a:srgbClr val="3333FF"/>
                </a:solidFill>
                <a:latin typeface="宋体" panose="02010600030101010101" pitchFamily="2" charset="-122"/>
              </a:rPr>
              <a:t>1</a:t>
            </a:r>
            <a:r>
              <a:rPr lang="zh-CN" altLang="en-US" sz="2000" b="1" dirty="0">
                <a:solidFill>
                  <a:srgbClr val="3333FF"/>
                </a:solidFill>
                <a:latin typeface="宋体" panose="02010600030101010101" pitchFamily="2" charset="-122"/>
              </a:rPr>
              <a:t>，得</a:t>
            </a:r>
            <a:r>
              <a:rPr lang="zh-CN" altLang="en-US" sz="2000" b="1" dirty="0">
                <a:ea typeface="黑体" panose="02010609060101010101" pitchFamily="49" charset="-122"/>
              </a:rPr>
              <a:t>     </a:t>
            </a:r>
            <a:endParaRPr lang="zh-CN" altLang="en-US" sz="2000" b="1" dirty="0">
              <a:ea typeface="黑体" panose="02010609060101010101" pitchFamily="49" charset="-122"/>
            </a:endParaRPr>
          </a:p>
        </p:txBody>
      </p:sp>
      <p:sp>
        <p:nvSpPr>
          <p:cNvPr id="66586" name="Text Box 26"/>
          <p:cNvSpPr txBox="1"/>
          <p:nvPr/>
        </p:nvSpPr>
        <p:spPr>
          <a:xfrm>
            <a:off x="4139883" y="3579178"/>
            <a:ext cx="5040312" cy="396875"/>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rgbClr val="3333FF"/>
                </a:solidFill>
                <a:latin typeface="宋体" panose="02010600030101010101" pitchFamily="2" charset="-122"/>
              </a:rPr>
              <a:t>    </a:t>
            </a:r>
            <a:r>
              <a:rPr lang="en-US" altLang="zh-CN" sz="2000" b="1" dirty="0">
                <a:latin typeface="宋体" panose="02010600030101010101" pitchFamily="2" charset="-122"/>
              </a:rPr>
              <a:t>= 11</a:t>
            </a:r>
            <a:r>
              <a:rPr lang="zh-CN" altLang="en-US" sz="2000" b="1" dirty="0">
                <a:latin typeface="宋体" panose="02010600030101010101" pitchFamily="2" charset="-122"/>
              </a:rPr>
              <a:t>，</a:t>
            </a:r>
            <a:r>
              <a:rPr lang="en-US" altLang="zh-CN" sz="2000" b="1" dirty="0">
                <a:latin typeface="宋体" panose="02010600030101010101" pitchFamily="2" charset="-122"/>
              </a:rPr>
              <a:t>11</a:t>
            </a:r>
            <a:r>
              <a:rPr lang="zh-CN" altLang="en-US" sz="2000" b="1" dirty="0">
                <a:latin typeface="宋体" panose="02010600030101010101" pitchFamily="2" charset="-122"/>
              </a:rPr>
              <a:t>；</a:t>
            </a:r>
            <a:r>
              <a:rPr lang="en-US" altLang="zh-CN" sz="2000" b="1" dirty="0">
                <a:latin typeface="宋体" panose="02010600030101010101" pitchFamily="2" charset="-122"/>
              </a:rPr>
              <a:t>00.011011</a:t>
            </a:r>
            <a:r>
              <a:rPr lang="zh-CN" altLang="en-US" sz="2000" b="1" dirty="0">
                <a:latin typeface="宋体" panose="02010600030101010101" pitchFamily="2" charset="-122"/>
              </a:rPr>
              <a:t>（用</a:t>
            </a:r>
            <a:r>
              <a:rPr lang="en-US" altLang="zh-CN" sz="2000" b="1" dirty="0">
                <a:latin typeface="宋体" panose="02010600030101010101" pitchFamily="2" charset="-122"/>
              </a:rPr>
              <a:t>0</a:t>
            </a:r>
            <a:r>
              <a:rPr lang="zh-CN" altLang="en-US" sz="2000" b="1" dirty="0">
                <a:latin typeface="宋体" panose="02010600030101010101" pitchFamily="2" charset="-122"/>
              </a:rPr>
              <a:t>舍</a:t>
            </a:r>
            <a:r>
              <a:rPr lang="en-US" altLang="zh-CN" sz="2000" b="1" dirty="0">
                <a:latin typeface="宋体" panose="02010600030101010101" pitchFamily="2" charset="-122"/>
              </a:rPr>
              <a:t>1</a:t>
            </a:r>
            <a:r>
              <a:rPr lang="zh-CN" altLang="en-US" sz="2000" b="1" dirty="0">
                <a:latin typeface="宋体" panose="02010600030101010101" pitchFamily="2" charset="-122"/>
              </a:rPr>
              <a:t>入法）</a:t>
            </a:r>
            <a:endParaRPr lang="zh-CN" altLang="en-US" sz="2000" b="1" dirty="0">
              <a:latin typeface="宋体" panose="02010600030101010101" pitchFamily="2" charset="-122"/>
            </a:endParaRPr>
          </a:p>
        </p:txBody>
      </p:sp>
      <p:graphicFrame>
        <p:nvGraphicFramePr>
          <p:cNvPr id="66587" name="Object 27"/>
          <p:cNvGraphicFramePr>
            <a:graphicFrameLocks noChangeAspect="1"/>
          </p:cNvGraphicFramePr>
          <p:nvPr/>
        </p:nvGraphicFramePr>
        <p:xfrm>
          <a:off x="3923983" y="3573145"/>
          <a:ext cx="776287" cy="501650"/>
        </p:xfrm>
        <a:graphic>
          <a:graphicData uri="http://schemas.openxmlformats.org/presentationml/2006/ole">
            <mc:AlternateContent xmlns:mc="http://schemas.openxmlformats.org/markup-compatibility/2006">
              <mc:Choice xmlns:v="urn:schemas-microsoft-com:vml" Requires="v">
                <p:oleObj spid="_x0000_s3134" name="" r:id="rId4" imgW="355600" imgH="228600" progId="Equation.3">
                  <p:embed/>
                </p:oleObj>
              </mc:Choice>
              <mc:Fallback>
                <p:oleObj name="" r:id="rId4" imgW="355600" imgH="228600" progId="Equation.3">
                  <p:embed/>
                  <p:pic>
                    <p:nvPicPr>
                      <p:cNvPr id="0" name="图片 3133"/>
                      <p:cNvPicPr/>
                      <p:nvPr/>
                    </p:nvPicPr>
                    <p:blipFill>
                      <a:blip r:embed="rId5"/>
                      <a:stretch>
                        <a:fillRect/>
                      </a:stretch>
                    </p:blipFill>
                    <p:spPr>
                      <a:xfrm>
                        <a:off x="3923983" y="3573145"/>
                        <a:ext cx="776287" cy="501650"/>
                      </a:xfrm>
                      <a:prstGeom prst="rect">
                        <a:avLst/>
                      </a:prstGeom>
                      <a:noFill/>
                      <a:ln w="38100">
                        <a:noFill/>
                        <a:miter/>
                      </a:ln>
                    </p:spPr>
                  </p:pic>
                </p:oleObj>
              </mc:Fallback>
            </mc:AlternateContent>
          </a:graphicData>
        </a:graphic>
      </p:graphicFrame>
      <p:sp>
        <p:nvSpPr>
          <p:cNvPr id="66589" name="Text Box 29"/>
          <p:cNvSpPr txBox="1"/>
          <p:nvPr/>
        </p:nvSpPr>
        <p:spPr>
          <a:xfrm>
            <a:off x="323850" y="4005263"/>
            <a:ext cx="1655763" cy="396875"/>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rgbClr val="CB0101"/>
                </a:solidFill>
                <a:latin typeface="黑体" panose="02010609060101010101" pitchFamily="49" charset="-122"/>
                <a:ea typeface="黑体" panose="02010609060101010101" pitchFamily="49" charset="-122"/>
              </a:rPr>
              <a:t>② </a:t>
            </a:r>
            <a:r>
              <a:rPr lang="zh-CN" altLang="en-US" sz="2000" b="1" dirty="0">
                <a:solidFill>
                  <a:srgbClr val="CB0101"/>
                </a:solidFill>
                <a:latin typeface="黑体" panose="02010609060101010101" pitchFamily="49" charset="-122"/>
                <a:ea typeface="黑体" panose="02010609060101010101" pitchFamily="49" charset="-122"/>
              </a:rPr>
              <a:t>尾数求和</a:t>
            </a:r>
            <a:endParaRPr lang="zh-CN" altLang="en-US" sz="2000" b="1" dirty="0">
              <a:solidFill>
                <a:srgbClr val="CB0101"/>
              </a:solidFill>
              <a:latin typeface="黑体" panose="02010609060101010101" pitchFamily="49" charset="-122"/>
              <a:ea typeface="黑体" panose="02010609060101010101" pitchFamily="49" charset="-122"/>
            </a:endParaRPr>
          </a:p>
        </p:txBody>
      </p:sp>
      <p:sp>
        <p:nvSpPr>
          <p:cNvPr id="66590" name="Text Box 30"/>
          <p:cNvSpPr txBox="1"/>
          <p:nvPr/>
        </p:nvSpPr>
        <p:spPr>
          <a:xfrm>
            <a:off x="2555875" y="4221163"/>
            <a:ext cx="2808288" cy="1311275"/>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ea typeface="黑体" panose="02010609060101010101" pitchFamily="49" charset="-122"/>
              </a:rPr>
              <a:t>                    00.011011</a:t>
            </a:r>
            <a:endParaRPr lang="en-US" altLang="zh-CN" sz="2000" b="1" dirty="0">
              <a:ea typeface="黑体" panose="02010609060101010101" pitchFamily="49" charset="-122"/>
            </a:endParaRPr>
          </a:p>
          <a:p>
            <a:pPr marL="0" lvl="0" indent="0" eaLnBrk="1" hangingPunct="1">
              <a:spcBef>
                <a:spcPct val="50000"/>
              </a:spcBef>
              <a:buNone/>
            </a:pPr>
            <a:r>
              <a:rPr lang="en-US" altLang="zh-CN" sz="2000" b="1" dirty="0">
                <a:ea typeface="黑体" panose="02010609060101010101" pitchFamily="49" charset="-122"/>
              </a:rPr>
              <a:t>+                  11.010101</a:t>
            </a:r>
            <a:endParaRPr lang="en-US" altLang="zh-CN" sz="2000" b="1" dirty="0">
              <a:ea typeface="黑体" panose="02010609060101010101" pitchFamily="49" charset="-122"/>
            </a:endParaRPr>
          </a:p>
          <a:p>
            <a:pPr marL="0" lvl="0" indent="0" eaLnBrk="1" hangingPunct="1">
              <a:spcBef>
                <a:spcPct val="50000"/>
              </a:spcBef>
              <a:buNone/>
            </a:pPr>
            <a:r>
              <a:rPr lang="en-US" altLang="zh-CN" sz="2000" b="1" dirty="0">
                <a:ea typeface="黑体" panose="02010609060101010101" pitchFamily="49" charset="-122"/>
              </a:rPr>
              <a:t>                    11.110000</a:t>
            </a:r>
            <a:endParaRPr lang="en-US" altLang="zh-CN" sz="2000" b="1" dirty="0">
              <a:ea typeface="黑体" panose="02010609060101010101" pitchFamily="49" charset="-122"/>
            </a:endParaRPr>
          </a:p>
        </p:txBody>
      </p:sp>
      <p:graphicFrame>
        <p:nvGraphicFramePr>
          <p:cNvPr id="66591" name="Object 31"/>
          <p:cNvGraphicFramePr>
            <a:graphicFrameLocks noChangeAspect="1"/>
          </p:cNvGraphicFramePr>
          <p:nvPr/>
        </p:nvGraphicFramePr>
        <p:xfrm>
          <a:off x="3059113" y="4221163"/>
          <a:ext cx="863600" cy="442912"/>
        </p:xfrm>
        <a:graphic>
          <a:graphicData uri="http://schemas.openxmlformats.org/presentationml/2006/ole">
            <mc:AlternateContent xmlns:mc="http://schemas.openxmlformats.org/markup-compatibility/2006">
              <mc:Choice xmlns:v="urn:schemas-microsoft-com:vml" Requires="v">
                <p:oleObj spid="_x0000_s3140" name="" r:id="rId6" imgW="431800" imgH="215900" progId="Equation.3">
                  <p:embed/>
                </p:oleObj>
              </mc:Choice>
              <mc:Fallback>
                <p:oleObj name="" r:id="rId6" imgW="431800" imgH="215900" progId="Equation.3">
                  <p:embed/>
                  <p:pic>
                    <p:nvPicPr>
                      <p:cNvPr id="0" name="图片 3139"/>
                      <p:cNvPicPr/>
                      <p:nvPr/>
                    </p:nvPicPr>
                    <p:blipFill>
                      <a:blip r:embed="rId7"/>
                      <a:stretch>
                        <a:fillRect/>
                      </a:stretch>
                    </p:blipFill>
                    <p:spPr>
                      <a:xfrm>
                        <a:off x="3059113" y="4221163"/>
                        <a:ext cx="863600" cy="442912"/>
                      </a:xfrm>
                      <a:prstGeom prst="rect">
                        <a:avLst/>
                      </a:prstGeom>
                      <a:noFill/>
                      <a:ln w="38100">
                        <a:noFill/>
                        <a:miter/>
                      </a:ln>
                    </p:spPr>
                  </p:pic>
                </p:oleObj>
              </mc:Fallback>
            </mc:AlternateContent>
          </a:graphicData>
        </a:graphic>
      </p:graphicFrame>
      <p:graphicFrame>
        <p:nvGraphicFramePr>
          <p:cNvPr id="66593" name="Object 33"/>
          <p:cNvGraphicFramePr>
            <a:graphicFrameLocks noChangeAspect="1"/>
          </p:cNvGraphicFramePr>
          <p:nvPr/>
        </p:nvGraphicFramePr>
        <p:xfrm>
          <a:off x="3059113" y="4652963"/>
          <a:ext cx="865187" cy="461962"/>
        </p:xfrm>
        <a:graphic>
          <a:graphicData uri="http://schemas.openxmlformats.org/presentationml/2006/ole">
            <mc:AlternateContent xmlns:mc="http://schemas.openxmlformats.org/markup-compatibility/2006">
              <mc:Choice xmlns:v="urn:schemas-microsoft-com:vml" Requires="v">
                <p:oleObj spid="_x0000_s3135" name="" r:id="rId8" imgW="405765" imgH="215900" progId="Equation.3">
                  <p:embed/>
                </p:oleObj>
              </mc:Choice>
              <mc:Fallback>
                <p:oleObj name="" r:id="rId8" imgW="405765" imgH="215900" progId="Equation.3">
                  <p:embed/>
                  <p:pic>
                    <p:nvPicPr>
                      <p:cNvPr id="0" name="图片 3134"/>
                      <p:cNvPicPr/>
                      <p:nvPr/>
                    </p:nvPicPr>
                    <p:blipFill>
                      <a:blip r:embed="rId9"/>
                      <a:stretch>
                        <a:fillRect/>
                      </a:stretch>
                    </p:blipFill>
                    <p:spPr>
                      <a:xfrm>
                        <a:off x="3059113" y="4652963"/>
                        <a:ext cx="865187" cy="461962"/>
                      </a:xfrm>
                      <a:prstGeom prst="rect">
                        <a:avLst/>
                      </a:prstGeom>
                      <a:noFill/>
                      <a:ln w="38100">
                        <a:noFill/>
                        <a:miter/>
                      </a:ln>
                    </p:spPr>
                  </p:pic>
                </p:oleObj>
              </mc:Fallback>
            </mc:AlternateContent>
          </a:graphicData>
        </a:graphic>
      </p:graphicFrame>
      <p:sp>
        <p:nvSpPr>
          <p:cNvPr id="66595" name="Line 35"/>
          <p:cNvSpPr/>
          <p:nvPr/>
        </p:nvSpPr>
        <p:spPr>
          <a:xfrm>
            <a:off x="2457450" y="5157788"/>
            <a:ext cx="2906713" cy="0"/>
          </a:xfrm>
          <a:prstGeom prst="line">
            <a:avLst/>
          </a:prstGeom>
          <a:ln w="9525" cap="flat" cmpd="sng">
            <a:solidFill>
              <a:srgbClr val="000000"/>
            </a:solidFill>
            <a:prstDash val="solid"/>
            <a:headEnd type="none" w="med" len="med"/>
            <a:tailEnd type="none" w="med" len="med"/>
          </a:ln>
        </p:spPr>
      </p:sp>
      <p:sp>
        <p:nvSpPr>
          <p:cNvPr id="66596" name="Text Box 36"/>
          <p:cNvSpPr txBox="1"/>
          <p:nvPr/>
        </p:nvSpPr>
        <p:spPr>
          <a:xfrm>
            <a:off x="323850" y="5445125"/>
            <a:ext cx="2663825" cy="396875"/>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rgbClr val="CB0101"/>
                </a:solidFill>
                <a:latin typeface="黑体" panose="02010609060101010101" pitchFamily="49" charset="-122"/>
                <a:ea typeface="黑体" panose="02010609060101010101" pitchFamily="49" charset="-122"/>
              </a:rPr>
              <a:t>③ </a:t>
            </a:r>
            <a:r>
              <a:rPr lang="zh-CN" altLang="en-US" sz="2000" b="1" dirty="0">
                <a:solidFill>
                  <a:srgbClr val="CB0101"/>
                </a:solidFill>
                <a:latin typeface="黑体" panose="02010609060101010101" pitchFamily="49" charset="-122"/>
                <a:ea typeface="黑体" panose="02010609060101010101" pitchFamily="49" charset="-122"/>
              </a:rPr>
              <a:t>规格化及判溢出</a:t>
            </a:r>
            <a:r>
              <a:rPr lang="zh-CN" altLang="en-US" sz="2000" b="1" dirty="0">
                <a:ea typeface="黑体" panose="02010609060101010101" pitchFamily="49" charset="-122"/>
              </a:rPr>
              <a:t> </a:t>
            </a:r>
            <a:endParaRPr lang="zh-CN" altLang="en-US" sz="2000" b="1" dirty="0">
              <a:ea typeface="黑体" panose="02010609060101010101" pitchFamily="49" charset="-122"/>
            </a:endParaRPr>
          </a:p>
        </p:txBody>
      </p:sp>
      <p:sp>
        <p:nvSpPr>
          <p:cNvPr id="66597" name="Text Box 37"/>
          <p:cNvSpPr txBox="1"/>
          <p:nvPr/>
        </p:nvSpPr>
        <p:spPr>
          <a:xfrm>
            <a:off x="1476375" y="5734050"/>
            <a:ext cx="1150938" cy="396875"/>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000" dirty="0">
                <a:solidFill>
                  <a:srgbClr val="3333FF"/>
                </a:solidFill>
                <a:ea typeface="黑体" panose="02010609060101010101" pitchFamily="49" charset="-122"/>
              </a:rPr>
              <a:t>左规得</a:t>
            </a:r>
            <a:endParaRPr lang="zh-CN" altLang="en-US" sz="2000" b="1" dirty="0">
              <a:solidFill>
                <a:srgbClr val="3333FF"/>
              </a:solidFill>
              <a:ea typeface="黑体" panose="02010609060101010101" pitchFamily="49" charset="-122"/>
            </a:endParaRPr>
          </a:p>
        </p:txBody>
      </p:sp>
      <p:sp>
        <p:nvSpPr>
          <p:cNvPr id="66598" name="Text Box 38"/>
          <p:cNvSpPr txBox="1"/>
          <p:nvPr/>
        </p:nvSpPr>
        <p:spPr>
          <a:xfrm>
            <a:off x="2555875" y="5695950"/>
            <a:ext cx="3816350" cy="396875"/>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ea typeface="黑体" panose="02010609060101010101" pitchFamily="49" charset="-122"/>
              </a:rPr>
              <a:t>[</a:t>
            </a:r>
            <a:r>
              <a:rPr lang="en-US" altLang="zh-CN" sz="2000" b="1" i="1" dirty="0">
                <a:ea typeface="黑体" panose="02010609060101010101" pitchFamily="49" charset="-122"/>
              </a:rPr>
              <a:t>X</a:t>
            </a:r>
            <a:r>
              <a:rPr lang="en-US" altLang="zh-CN" sz="2000" b="1" dirty="0">
                <a:ea typeface="黑体" panose="02010609060101010101" pitchFamily="49" charset="-122"/>
              </a:rPr>
              <a:t>+</a:t>
            </a:r>
            <a:r>
              <a:rPr lang="en-US" altLang="zh-CN" sz="2000" b="1" i="1" dirty="0">
                <a:ea typeface="黑体" panose="02010609060101010101" pitchFamily="49" charset="-122"/>
              </a:rPr>
              <a:t>Y</a:t>
            </a:r>
            <a:r>
              <a:rPr lang="en-US" altLang="zh-CN" sz="2000" b="1" dirty="0">
                <a:ea typeface="黑体" panose="02010609060101010101" pitchFamily="49" charset="-122"/>
              </a:rPr>
              <a:t>]</a:t>
            </a:r>
            <a:r>
              <a:rPr lang="zh-CN" altLang="en-US" sz="1400" b="1" dirty="0">
                <a:ea typeface="黑体" panose="02010609060101010101" pitchFamily="49" charset="-122"/>
              </a:rPr>
              <a:t>浮</a:t>
            </a:r>
            <a:r>
              <a:rPr lang="en-US" altLang="zh-CN" sz="2000" b="1" dirty="0">
                <a:ea typeface="黑体" panose="02010609060101010101" pitchFamily="49" charset="-122"/>
              </a:rPr>
              <a:t>=1110</a:t>
            </a:r>
            <a:r>
              <a:rPr lang="zh-CN" altLang="en-US" sz="2000" b="1" dirty="0">
                <a:ea typeface="黑体" panose="02010609060101010101" pitchFamily="49" charset="-122"/>
              </a:rPr>
              <a:t>；</a:t>
            </a:r>
            <a:r>
              <a:rPr lang="en-US" altLang="zh-CN" sz="2000" b="1" dirty="0">
                <a:ea typeface="黑体" panose="02010609060101010101" pitchFamily="49" charset="-122"/>
              </a:rPr>
              <a:t>11.10000</a:t>
            </a:r>
            <a:endParaRPr lang="en-US" altLang="zh-CN" sz="2000" b="1" dirty="0">
              <a:ea typeface="黑体" panose="02010609060101010101" pitchFamily="49" charset="-122"/>
            </a:endParaRPr>
          </a:p>
        </p:txBody>
      </p:sp>
      <p:sp>
        <p:nvSpPr>
          <p:cNvPr id="66599" name="Text Box 39"/>
          <p:cNvSpPr txBox="1"/>
          <p:nvPr/>
        </p:nvSpPr>
        <p:spPr>
          <a:xfrm>
            <a:off x="323850" y="6272213"/>
            <a:ext cx="5040313" cy="396875"/>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rgbClr val="CB0101"/>
                </a:solidFill>
                <a:latin typeface="黑体" panose="02010609060101010101" pitchFamily="49" charset="-122"/>
                <a:ea typeface="黑体" panose="02010609060101010101" pitchFamily="49" charset="-122"/>
              </a:rPr>
              <a:t>④ </a:t>
            </a:r>
            <a:r>
              <a:rPr lang="zh-CN" altLang="en-US" sz="2000" b="1" dirty="0">
                <a:solidFill>
                  <a:srgbClr val="CB0101"/>
                </a:solidFill>
                <a:latin typeface="黑体" panose="02010609060101010101" pitchFamily="49" charset="-122"/>
                <a:ea typeface="黑体" panose="02010609060101010101" pitchFamily="49" charset="-122"/>
              </a:rPr>
              <a:t>舍入  由于是左规，结果不需要舍入。</a:t>
            </a:r>
            <a:endParaRPr lang="zh-CN" altLang="en-US" sz="2000" b="1" dirty="0">
              <a:solidFill>
                <a:srgbClr val="CB0101"/>
              </a:solidFill>
              <a:latin typeface="黑体" panose="02010609060101010101" pitchFamily="49" charset="-122"/>
              <a:ea typeface="黑体" panose="02010609060101010101" pitchFamily="49" charset="-122"/>
            </a:endParaRPr>
          </a:p>
        </p:txBody>
      </p:sp>
      <p:sp>
        <p:nvSpPr>
          <p:cNvPr id="66602" name="AutoShape 42"/>
          <p:cNvSpPr/>
          <p:nvPr/>
        </p:nvSpPr>
        <p:spPr>
          <a:xfrm>
            <a:off x="5508625" y="5373688"/>
            <a:ext cx="3490913" cy="1339850"/>
          </a:xfrm>
          <a:prstGeom prst="horizontalScroll">
            <a:avLst>
              <a:gd name="adj" fmla="val 12500"/>
            </a:avLst>
          </a:prstGeom>
          <a:solidFill>
            <a:srgbClr val="FFFF00"/>
          </a:solidFill>
          <a:ln w="2857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zh-CN" altLang="en-US" sz="2000" b="1" dirty="0">
                <a:solidFill>
                  <a:srgbClr val="3333FF"/>
                </a:solidFill>
                <a:ea typeface="黑体" panose="02010609060101010101" pitchFamily="49" charset="-122"/>
              </a:rPr>
              <a:t>最后运算结果的真值为</a:t>
            </a:r>
            <a:endParaRPr lang="zh-CN" altLang="en-US" sz="2000" b="1" dirty="0">
              <a:solidFill>
                <a:srgbClr val="3333FF"/>
              </a:solidFill>
              <a:ea typeface="黑体" panose="02010609060101010101" pitchFamily="49" charset="-122"/>
            </a:endParaRPr>
          </a:p>
          <a:p>
            <a:pPr marL="0" lvl="0" indent="0" algn="ctr" eaLnBrk="1" hangingPunct="1">
              <a:spcBef>
                <a:spcPct val="50000"/>
              </a:spcBef>
              <a:buNone/>
            </a:pPr>
            <a:r>
              <a:rPr lang="en-US" altLang="zh-CN" sz="2000" b="1" i="1" dirty="0">
                <a:solidFill>
                  <a:srgbClr val="3333FF"/>
                </a:solidFill>
                <a:ea typeface="黑体" panose="02010609060101010101" pitchFamily="49" charset="-122"/>
              </a:rPr>
              <a:t>X</a:t>
            </a:r>
            <a:r>
              <a:rPr lang="en-US" altLang="zh-CN" sz="2000" b="1" dirty="0">
                <a:solidFill>
                  <a:srgbClr val="3333FF"/>
                </a:solidFill>
                <a:ea typeface="黑体" panose="02010609060101010101" pitchFamily="49" charset="-122"/>
              </a:rPr>
              <a:t>+</a:t>
            </a:r>
            <a:r>
              <a:rPr lang="en-US" altLang="zh-CN" sz="2000" b="1" i="1" dirty="0">
                <a:solidFill>
                  <a:srgbClr val="3333FF"/>
                </a:solidFill>
                <a:ea typeface="黑体" panose="02010609060101010101" pitchFamily="49" charset="-122"/>
              </a:rPr>
              <a:t>Y</a:t>
            </a:r>
            <a:r>
              <a:rPr lang="en-US" altLang="zh-CN" sz="2000" b="1" dirty="0">
                <a:solidFill>
                  <a:srgbClr val="3333FF"/>
                </a:solidFill>
                <a:ea typeface="黑体" panose="02010609060101010101" pitchFamily="49" charset="-122"/>
              </a:rPr>
              <a:t>=2        </a:t>
            </a:r>
            <a:r>
              <a:rPr lang="en-US" altLang="zh-CN" sz="2000" b="1" dirty="0">
                <a:solidFill>
                  <a:srgbClr val="3333FF"/>
                </a:solidFill>
                <a:ea typeface="黑体" panose="02010609060101010101" pitchFamily="49" charset="-122"/>
                <a:sym typeface="Symbol" panose="05050102010706020507" pitchFamily="18" charset="2"/>
              </a:rPr>
              <a:t></a:t>
            </a:r>
            <a:r>
              <a:rPr lang="zh-CN" altLang="en-US" sz="2000" b="1" dirty="0">
                <a:solidFill>
                  <a:srgbClr val="3333FF"/>
                </a:solidFill>
                <a:ea typeface="黑体" panose="02010609060101010101" pitchFamily="49" charset="-122"/>
              </a:rPr>
              <a:t>（</a:t>
            </a:r>
            <a:r>
              <a:rPr lang="en-US" altLang="zh-CN" sz="2000" b="1" dirty="0">
                <a:solidFill>
                  <a:srgbClr val="3333FF"/>
                </a:solidFill>
                <a:ea typeface="黑体" panose="02010609060101010101" pitchFamily="49" charset="-122"/>
              </a:rPr>
              <a:t>-0.100000</a:t>
            </a:r>
            <a:r>
              <a:rPr lang="zh-CN" altLang="en-US" sz="2000" b="1" dirty="0">
                <a:solidFill>
                  <a:srgbClr val="3333FF"/>
                </a:solidFill>
                <a:ea typeface="黑体" panose="02010609060101010101" pitchFamily="49" charset="-122"/>
              </a:rPr>
              <a:t>）</a:t>
            </a:r>
            <a:r>
              <a:rPr lang="en-US" altLang="zh-CN" sz="1400" b="1" dirty="0">
                <a:solidFill>
                  <a:srgbClr val="3333FF"/>
                </a:solidFill>
                <a:ea typeface="黑体" panose="02010609060101010101" pitchFamily="49" charset="-122"/>
              </a:rPr>
              <a:t>2</a:t>
            </a:r>
            <a:endParaRPr lang="zh-CN" altLang="en-US" sz="2000" b="1" dirty="0">
              <a:ea typeface="黑体" panose="02010609060101010101" pitchFamily="49" charset="-122"/>
            </a:endParaRPr>
          </a:p>
        </p:txBody>
      </p:sp>
      <p:graphicFrame>
        <p:nvGraphicFramePr>
          <p:cNvPr id="66603" name="Object 43"/>
          <p:cNvGraphicFramePr>
            <a:graphicFrameLocks noChangeAspect="1"/>
          </p:cNvGraphicFramePr>
          <p:nvPr/>
        </p:nvGraphicFramePr>
        <p:xfrm>
          <a:off x="6371908" y="5948998"/>
          <a:ext cx="719137" cy="495300"/>
        </p:xfrm>
        <a:graphic>
          <a:graphicData uri="http://schemas.openxmlformats.org/presentationml/2006/ole">
            <mc:AlternateContent xmlns:mc="http://schemas.openxmlformats.org/markup-compatibility/2006">
              <mc:Choice xmlns:v="urn:schemas-microsoft-com:vml" Requires="v">
                <p:oleObj spid="_x0000_s3088" name="" r:id="rId10" imgW="279400" imgH="190500" progId="Equation.3">
                  <p:embed/>
                </p:oleObj>
              </mc:Choice>
              <mc:Fallback>
                <p:oleObj name="" r:id="rId10" imgW="279400" imgH="190500" progId="Equation.3">
                  <p:embed/>
                  <p:pic>
                    <p:nvPicPr>
                      <p:cNvPr id="0" name="图片 3087"/>
                      <p:cNvPicPr/>
                      <p:nvPr/>
                    </p:nvPicPr>
                    <p:blipFill>
                      <a:blip r:embed="rId2"/>
                      <a:stretch>
                        <a:fillRect/>
                      </a:stretch>
                    </p:blipFill>
                    <p:spPr>
                      <a:xfrm>
                        <a:off x="6371908" y="5948998"/>
                        <a:ext cx="719137" cy="495300"/>
                      </a:xfrm>
                      <a:prstGeom prst="rect">
                        <a:avLst/>
                      </a:prstGeom>
                      <a:noFill/>
                      <a:ln w="38100">
                        <a:noFill/>
                        <a:miter/>
                      </a:ln>
                    </p:spPr>
                  </p:pic>
                </p:oleObj>
              </mc:Fallback>
            </mc:AlternateContent>
          </a:graphicData>
        </a:graphic>
      </p:graphicFrame>
      <p:sp>
        <p:nvSpPr>
          <p:cNvPr id="2" name="矩形 1"/>
          <p:cNvSpPr/>
          <p:nvPr/>
        </p:nvSpPr>
        <p:spPr>
          <a:xfrm>
            <a:off x="90488" y="1470025"/>
            <a:ext cx="3151188" cy="1168400"/>
          </a:xfrm>
          <a:prstGeom prst="rect">
            <a:avLst/>
          </a:prstGeom>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zh-CN" sz="2000" b="1" i="0" u="none" strike="noStrike" kern="1200" cap="none" spc="0" normalizeH="0" baseline="0" noProof="0" dirty="0">
                <a:ln>
                  <a:noFill/>
                </a:ln>
                <a:solidFill>
                  <a:srgbClr val="0000CC"/>
                </a:solidFill>
                <a:effectLst/>
                <a:uLnTx/>
                <a:uFillTx/>
                <a:latin typeface="+mn-ea"/>
                <a:ea typeface="+mn-ea"/>
                <a:cs typeface="+mn-cs"/>
              </a:rPr>
              <a:t>其浮点格式</a:t>
            </a:r>
            <a:r>
              <a:rPr kumimoji="0" lang="zh-CN" altLang="en-US" sz="2000" b="1" i="0" u="none" strike="noStrike" kern="1200" cap="none" spc="0" normalizeH="0" baseline="0" noProof="0" dirty="0">
                <a:ln>
                  <a:noFill/>
                </a:ln>
                <a:solidFill>
                  <a:srgbClr val="0000CC"/>
                </a:solidFill>
                <a:effectLst/>
                <a:uLnTx/>
                <a:uFillTx/>
                <a:latin typeface="+mn-ea"/>
                <a:ea typeface="+mn-ea"/>
                <a:cs typeface="+mn-cs"/>
              </a:rPr>
              <a:t>：</a:t>
            </a:r>
            <a:endParaRPr kumimoji="0" lang="en-US" altLang="zh-CN" sz="2000" b="1" i="0" u="none" strike="noStrike" kern="1200" cap="none" spc="0" normalizeH="0" baseline="0" noProof="0" dirty="0">
              <a:ln>
                <a:noFill/>
              </a:ln>
              <a:solidFill>
                <a:srgbClr val="0000CC"/>
              </a:solidFill>
              <a:effectLst/>
              <a:uLnTx/>
              <a:uFillTx/>
              <a:latin typeface="+mn-ea"/>
              <a:ea typeface="+mn-ea"/>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zh-CN" sz="2000" b="1" i="0" u="none" strike="noStrike" kern="1200" cap="none" spc="0" normalizeH="0" baseline="0" noProof="0" dirty="0">
                <a:ln>
                  <a:noFill/>
                </a:ln>
                <a:solidFill>
                  <a:srgbClr val="0000CC"/>
                </a:solidFill>
                <a:effectLst/>
                <a:uLnTx/>
                <a:uFillTx/>
                <a:latin typeface="+mn-ea"/>
                <a:ea typeface="+mn-ea"/>
                <a:cs typeface="+mn-cs"/>
              </a:rPr>
              <a:t>阶码</a:t>
            </a:r>
            <a:r>
              <a:rPr kumimoji="0" lang="en-US" altLang="zh-CN" sz="2000" b="1" i="0" u="none" strike="noStrike" kern="1200" cap="none" spc="0" normalizeH="0" baseline="0" noProof="0" dirty="0">
                <a:ln>
                  <a:noFill/>
                </a:ln>
                <a:solidFill>
                  <a:srgbClr val="0000CC"/>
                </a:solidFill>
                <a:effectLst/>
                <a:uLnTx/>
                <a:uFillTx/>
                <a:latin typeface="+mn-ea"/>
                <a:ea typeface="+mn-ea"/>
                <a:cs typeface="+mn-cs"/>
              </a:rPr>
              <a:t>4</a:t>
            </a:r>
            <a:r>
              <a:rPr kumimoji="0" lang="zh-CN" altLang="zh-CN" sz="2000" b="1" i="0" u="none" strike="noStrike" kern="1200" cap="none" spc="0" normalizeH="0" baseline="0" noProof="0" dirty="0">
                <a:ln>
                  <a:noFill/>
                </a:ln>
                <a:solidFill>
                  <a:srgbClr val="0000CC"/>
                </a:solidFill>
                <a:effectLst/>
                <a:uLnTx/>
                <a:uFillTx/>
                <a:latin typeface="+mn-ea"/>
                <a:ea typeface="+mn-ea"/>
                <a:cs typeface="+mn-cs"/>
              </a:rPr>
              <a:t>位，尾数</a:t>
            </a:r>
            <a:r>
              <a:rPr kumimoji="0" lang="en-US" altLang="zh-CN" sz="2000" b="1" i="0" u="none" strike="noStrike" kern="1200" cap="none" spc="0" normalizeH="0" baseline="0" noProof="0" dirty="0">
                <a:ln>
                  <a:noFill/>
                </a:ln>
                <a:solidFill>
                  <a:srgbClr val="0000CC"/>
                </a:solidFill>
                <a:effectLst/>
                <a:uLnTx/>
                <a:uFillTx/>
                <a:latin typeface="+mn-ea"/>
                <a:ea typeface="+mn-ea"/>
                <a:cs typeface="+mn-cs"/>
              </a:rPr>
              <a:t>8</a:t>
            </a:r>
            <a:r>
              <a:rPr kumimoji="0" lang="zh-CN" altLang="zh-CN" sz="2000" b="1" i="0" u="none" strike="noStrike" kern="1200" cap="none" spc="0" normalizeH="0" baseline="0" noProof="0" dirty="0">
                <a:ln>
                  <a:noFill/>
                </a:ln>
                <a:solidFill>
                  <a:srgbClr val="0000CC"/>
                </a:solidFill>
                <a:effectLst/>
                <a:uLnTx/>
                <a:uFillTx/>
                <a:latin typeface="+mn-ea"/>
                <a:ea typeface="+mn-ea"/>
                <a:cs typeface="+mn-cs"/>
              </a:rPr>
              <a:t>位，且均用双符号位补码表示。</a:t>
            </a:r>
            <a:endParaRPr kumimoji="0" lang="zh-CN" altLang="en-US" sz="2000" b="1" i="0" u="none" strike="noStrike" kern="1200" cap="none" spc="0" normalizeH="0" baseline="0" noProof="0" dirty="0">
              <a:ln>
                <a:noFill/>
              </a:ln>
              <a:solidFill>
                <a:srgbClr val="0000CC"/>
              </a:solidFill>
              <a:effectLst/>
              <a:uLnTx/>
              <a:uFillTx/>
              <a:latin typeface="+mn-ea"/>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6565"/>
                                        </p:tgtEl>
                                        <p:attrNameLst>
                                          <p:attrName>style.visibility</p:attrName>
                                        </p:attrNameLst>
                                      </p:cBhvr>
                                      <p:to>
                                        <p:strVal val="visible"/>
                                      </p:to>
                                    </p:set>
                                    <p:animEffect transition="in" filter="fade">
                                      <p:cBhvr>
                                        <p:cTn id="7" dur="1000"/>
                                        <p:tgtEl>
                                          <p:spTgt spid="66565"/>
                                        </p:tgtEl>
                                      </p:cBhvr>
                                    </p:animEffect>
                                    <p:anim calcmode="lin" valueType="num">
                                      <p:cBhvr>
                                        <p:cTn id="8" dur="1000" fill="hold"/>
                                        <p:tgtEl>
                                          <p:spTgt spid="66565"/>
                                        </p:tgtEl>
                                        <p:attrNameLst>
                                          <p:attrName>ppt_x</p:attrName>
                                        </p:attrNameLst>
                                      </p:cBhvr>
                                      <p:tavLst>
                                        <p:tav tm="0">
                                          <p:val>
                                            <p:strVal val="#ppt_x"/>
                                          </p:val>
                                        </p:tav>
                                        <p:tav tm="100000">
                                          <p:val>
                                            <p:strVal val="#ppt_x"/>
                                          </p:val>
                                        </p:tav>
                                      </p:tavLst>
                                    </p:anim>
                                    <p:anim calcmode="lin" valueType="num">
                                      <p:cBhvr>
                                        <p:cTn id="9" dur="1000" fill="hold"/>
                                        <p:tgtEl>
                                          <p:spTgt spid="66565"/>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66566"/>
                                        </p:tgtEl>
                                        <p:attrNameLst>
                                          <p:attrName>style.visibility</p:attrName>
                                        </p:attrNameLst>
                                      </p:cBhvr>
                                      <p:to>
                                        <p:strVal val="visible"/>
                                      </p:to>
                                    </p:set>
                                    <p:animEffect transition="in" filter="fade">
                                      <p:cBhvr>
                                        <p:cTn id="12" dur="1000"/>
                                        <p:tgtEl>
                                          <p:spTgt spid="66566"/>
                                        </p:tgtEl>
                                      </p:cBhvr>
                                    </p:animEffect>
                                    <p:anim calcmode="lin" valueType="num">
                                      <p:cBhvr>
                                        <p:cTn id="13" dur="1000" fill="hold"/>
                                        <p:tgtEl>
                                          <p:spTgt spid="66566"/>
                                        </p:tgtEl>
                                        <p:attrNameLst>
                                          <p:attrName>ppt_x</p:attrName>
                                        </p:attrNameLst>
                                      </p:cBhvr>
                                      <p:tavLst>
                                        <p:tav tm="0">
                                          <p:val>
                                            <p:strVal val="#ppt_x"/>
                                          </p:val>
                                        </p:tav>
                                        <p:tav tm="100000">
                                          <p:val>
                                            <p:strVal val="#ppt_x"/>
                                          </p:val>
                                        </p:tav>
                                      </p:tavLst>
                                    </p:anim>
                                    <p:anim calcmode="lin" valueType="num">
                                      <p:cBhvr>
                                        <p:cTn id="14" dur="1000" fill="hold"/>
                                        <p:tgtEl>
                                          <p:spTgt spid="66566"/>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66568"/>
                                        </p:tgtEl>
                                        <p:attrNameLst>
                                          <p:attrName>style.visibility</p:attrName>
                                        </p:attrNameLst>
                                      </p:cBhvr>
                                      <p:to>
                                        <p:strVal val="visible"/>
                                      </p:to>
                                    </p:set>
                                    <p:animEffect transition="in" filter="fade">
                                      <p:cBhvr>
                                        <p:cTn id="17" dur="1000"/>
                                        <p:tgtEl>
                                          <p:spTgt spid="66568"/>
                                        </p:tgtEl>
                                      </p:cBhvr>
                                    </p:animEffect>
                                    <p:anim calcmode="lin" valueType="num">
                                      <p:cBhvr>
                                        <p:cTn id="18" dur="1000" fill="hold"/>
                                        <p:tgtEl>
                                          <p:spTgt spid="66568"/>
                                        </p:tgtEl>
                                        <p:attrNameLst>
                                          <p:attrName>ppt_x</p:attrName>
                                        </p:attrNameLst>
                                      </p:cBhvr>
                                      <p:tavLst>
                                        <p:tav tm="0">
                                          <p:val>
                                            <p:strVal val="#ppt_x"/>
                                          </p:val>
                                        </p:tav>
                                        <p:tav tm="100000">
                                          <p:val>
                                            <p:strVal val="#ppt_x"/>
                                          </p:val>
                                        </p:tav>
                                      </p:tavLst>
                                    </p:anim>
                                    <p:anim calcmode="lin" valueType="num">
                                      <p:cBhvr>
                                        <p:cTn id="19" dur="1000" fill="hold"/>
                                        <p:tgtEl>
                                          <p:spTgt spid="6656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66570"/>
                                        </p:tgtEl>
                                        <p:attrNameLst>
                                          <p:attrName>style.visibility</p:attrName>
                                        </p:attrNameLst>
                                      </p:cBhvr>
                                      <p:to>
                                        <p:strVal val="visible"/>
                                      </p:to>
                                    </p:set>
                                    <p:anim calcmode="lin" valueType="num">
                                      <p:cBhvr>
                                        <p:cTn id="24" dur="500" fill="hold"/>
                                        <p:tgtEl>
                                          <p:spTgt spid="66570"/>
                                        </p:tgtEl>
                                        <p:attrNameLst>
                                          <p:attrName>ppt_w</p:attrName>
                                        </p:attrNameLst>
                                      </p:cBhvr>
                                      <p:tavLst>
                                        <p:tav tm="0">
                                          <p:val>
                                            <p:fltVal val="0.000000"/>
                                          </p:val>
                                        </p:tav>
                                        <p:tav tm="100000">
                                          <p:val>
                                            <p:strVal val="#ppt_w"/>
                                          </p:val>
                                        </p:tav>
                                      </p:tavLst>
                                    </p:anim>
                                    <p:anim calcmode="lin" valueType="num">
                                      <p:cBhvr>
                                        <p:cTn id="25" dur="500" fill="hold"/>
                                        <p:tgtEl>
                                          <p:spTgt spid="66570"/>
                                        </p:tgtEl>
                                        <p:attrNameLst>
                                          <p:attrName>ppt_h</p:attrName>
                                        </p:attrNameLst>
                                      </p:cBhvr>
                                      <p:tavLst>
                                        <p:tav tm="0">
                                          <p:val>
                                            <p:fltVal val="0.00000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47" presetClass="entr" presetSubtype="0" fill="hold" nodeType="clickEffect">
                                  <p:stCondLst>
                                    <p:cond delay="0"/>
                                  </p:stCondLst>
                                  <p:childTnLst>
                                    <p:set>
                                      <p:cBhvr>
                                        <p:cTn id="29" dur="1" fill="hold">
                                          <p:stCondLst>
                                            <p:cond delay="0"/>
                                          </p:stCondLst>
                                        </p:cTn>
                                        <p:tgtEl>
                                          <p:spTgt spid="66571">
                                            <p:txEl>
                                              <p:charRg st="0" end="5"/>
                                            </p:txEl>
                                          </p:spTgt>
                                        </p:tgtEl>
                                        <p:attrNameLst>
                                          <p:attrName>style.visibility</p:attrName>
                                        </p:attrNameLst>
                                      </p:cBhvr>
                                      <p:to>
                                        <p:strVal val="visible"/>
                                      </p:to>
                                    </p:set>
                                    <p:animEffect transition="in" filter="fade">
                                      <p:cBhvr>
                                        <p:cTn id="30" dur="1000"/>
                                        <p:tgtEl>
                                          <p:spTgt spid="66571">
                                            <p:txEl>
                                              <p:charRg st="0" end="5"/>
                                            </p:txEl>
                                          </p:spTgt>
                                        </p:tgtEl>
                                      </p:cBhvr>
                                    </p:animEffect>
                                    <p:anim calcmode="lin" valueType="num">
                                      <p:cBhvr>
                                        <p:cTn id="31" dur="1000" fill="hold"/>
                                        <p:tgtEl>
                                          <p:spTgt spid="66571">
                                            <p:txEl>
                                              <p:charRg st="0" end="5"/>
                                            </p:txEl>
                                          </p:spTgt>
                                        </p:tgtEl>
                                        <p:attrNameLst>
                                          <p:attrName>ppt_x</p:attrName>
                                        </p:attrNameLst>
                                      </p:cBhvr>
                                      <p:tavLst>
                                        <p:tav tm="0">
                                          <p:val>
                                            <p:strVal val="#ppt_x"/>
                                          </p:val>
                                        </p:tav>
                                        <p:tav tm="100000">
                                          <p:val>
                                            <p:strVal val="#ppt_x"/>
                                          </p:val>
                                        </p:tav>
                                      </p:tavLst>
                                    </p:anim>
                                    <p:anim calcmode="lin" valueType="num">
                                      <p:cBhvr>
                                        <p:cTn id="32" dur="1000" fill="hold"/>
                                        <p:tgtEl>
                                          <p:spTgt spid="66571">
                                            <p:txEl>
                                              <p:charRg st="0"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2" presetClass="entr" presetSubtype="0" fill="hold" grpId="0" nodeType="clickEffect">
                                  <p:stCondLst>
                                    <p:cond delay="0"/>
                                  </p:stCondLst>
                                  <p:childTnLst>
                                    <p:set>
                                      <p:cBhvr>
                                        <p:cTn id="36" dur="1" fill="hold">
                                          <p:stCondLst>
                                            <p:cond delay="0"/>
                                          </p:stCondLst>
                                        </p:cTn>
                                        <p:tgtEl>
                                          <p:spTgt spid="66572"/>
                                        </p:tgtEl>
                                        <p:attrNameLst>
                                          <p:attrName>style.visibility</p:attrName>
                                        </p:attrNameLst>
                                      </p:cBhvr>
                                      <p:to>
                                        <p:strVal val="visible"/>
                                      </p:to>
                                    </p:set>
                                    <p:animScale>
                                      <p:cBhvr>
                                        <p:cTn id="37" dur="1000" decel="50000" fill="hold">
                                          <p:stCondLst>
                                            <p:cond delay="0"/>
                                          </p:stCondLst>
                                        </p:cTn>
                                        <p:tgtEl>
                                          <p:spTgt spid="6657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cBhvr>
                                        <p:cTn id="38" dur="1000" decel="50000" fill="hold">
                                          <p:stCondLst>
                                            <p:cond delay="0"/>
                                          </p:stCondLst>
                                        </p:cTn>
                                        <p:tgtEl>
                                          <p:spTgt spid="66572"/>
                                        </p:tgtEl>
                                        <p:attrNameLst>
                                          <p:attrName>ppt_x</p:attrName>
                                          <p:attrName>ppt_y</p:attrName>
                                        </p:attrNameLst>
                                      </p:cBhvr>
                                    </p:animMotion>
                                    <p:animEffect transition="in" filter="fade">
                                      <p:cBhvr>
                                        <p:cTn id="39" dur="1000"/>
                                        <p:tgtEl>
                                          <p:spTgt spid="66572"/>
                                        </p:tgtEl>
                                      </p:cBhvr>
                                    </p:animEffect>
                                  </p:childTnLst>
                                </p:cTn>
                              </p:par>
                              <p:par>
                                <p:cTn id="40" presetID="52" presetClass="entr" presetSubtype="0" fill="hold" nodeType="withEffect">
                                  <p:stCondLst>
                                    <p:cond delay="0"/>
                                  </p:stCondLst>
                                  <p:childTnLst>
                                    <p:set>
                                      <p:cBhvr>
                                        <p:cTn id="41" dur="1" fill="hold">
                                          <p:stCondLst>
                                            <p:cond delay="0"/>
                                          </p:stCondLst>
                                        </p:cTn>
                                        <p:tgtEl>
                                          <p:spTgt spid="66587"/>
                                        </p:tgtEl>
                                        <p:attrNameLst>
                                          <p:attrName>style.visibility</p:attrName>
                                        </p:attrNameLst>
                                      </p:cBhvr>
                                      <p:to>
                                        <p:strVal val="visible"/>
                                      </p:to>
                                    </p:set>
                                    <p:animScale>
                                      <p:cBhvr>
                                        <p:cTn id="42" dur="1000" decel="50000" fill="hold">
                                          <p:stCondLst>
                                            <p:cond delay="0"/>
                                          </p:stCondLst>
                                        </p:cTn>
                                        <p:tgtEl>
                                          <p:spTgt spid="6658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cBhvr>
                                        <p:cTn id="43" dur="1000" decel="50000" fill="hold">
                                          <p:stCondLst>
                                            <p:cond delay="0"/>
                                          </p:stCondLst>
                                        </p:cTn>
                                        <p:tgtEl>
                                          <p:spTgt spid="66587"/>
                                        </p:tgtEl>
                                        <p:attrNameLst>
                                          <p:attrName>ppt_x</p:attrName>
                                          <p:attrName>ppt_y</p:attrName>
                                        </p:attrNameLst>
                                      </p:cBhvr>
                                    </p:animMotion>
                                    <p:animEffect transition="in" filter="fade">
                                      <p:cBhvr>
                                        <p:cTn id="44" dur="1000"/>
                                        <p:tgtEl>
                                          <p:spTgt spid="66587"/>
                                        </p:tgtEl>
                                      </p:cBhvr>
                                    </p:animEffect>
                                  </p:childTnLst>
                                </p:cTn>
                              </p:par>
                              <p:par>
                                <p:cTn id="45" presetID="52" presetClass="entr" presetSubtype="0" fill="hold" grpId="0" nodeType="withEffect">
                                  <p:stCondLst>
                                    <p:cond delay="0"/>
                                  </p:stCondLst>
                                  <p:childTnLst>
                                    <p:set>
                                      <p:cBhvr>
                                        <p:cTn id="46" dur="1" fill="hold">
                                          <p:stCondLst>
                                            <p:cond delay="0"/>
                                          </p:stCondLst>
                                        </p:cTn>
                                        <p:tgtEl>
                                          <p:spTgt spid="66586"/>
                                        </p:tgtEl>
                                        <p:attrNameLst>
                                          <p:attrName>style.visibility</p:attrName>
                                        </p:attrNameLst>
                                      </p:cBhvr>
                                      <p:to>
                                        <p:strVal val="visible"/>
                                      </p:to>
                                    </p:set>
                                    <p:animScale>
                                      <p:cBhvr>
                                        <p:cTn id="47" dur="1000" decel="50000" fill="hold">
                                          <p:stCondLst>
                                            <p:cond delay="0"/>
                                          </p:stCondLst>
                                        </p:cTn>
                                        <p:tgtEl>
                                          <p:spTgt spid="6658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cBhvr>
                                        <p:cTn id="48" dur="1000" decel="50000" fill="hold">
                                          <p:stCondLst>
                                            <p:cond delay="0"/>
                                          </p:stCondLst>
                                        </p:cTn>
                                        <p:tgtEl>
                                          <p:spTgt spid="66586"/>
                                        </p:tgtEl>
                                        <p:attrNameLst>
                                          <p:attrName>ppt_x</p:attrName>
                                          <p:attrName>ppt_y</p:attrName>
                                        </p:attrNameLst>
                                      </p:cBhvr>
                                    </p:animMotion>
                                    <p:animEffect transition="in" filter="fade">
                                      <p:cBhvr>
                                        <p:cTn id="49" dur="1000"/>
                                        <p:tgtEl>
                                          <p:spTgt spid="66586"/>
                                        </p:tgtEl>
                                      </p:cBhvr>
                                    </p:animEffect>
                                  </p:childTnLst>
                                </p:cTn>
                              </p:par>
                            </p:childTnLst>
                          </p:cTn>
                        </p:par>
                      </p:childTnLst>
                    </p:cTn>
                  </p:par>
                  <p:par>
                    <p:cTn id="50" fill="hold">
                      <p:stCondLst>
                        <p:cond delay="indefinite"/>
                      </p:stCondLst>
                      <p:childTnLst>
                        <p:par>
                          <p:cTn id="51" fill="hold">
                            <p:stCondLst>
                              <p:cond delay="0"/>
                            </p:stCondLst>
                            <p:childTnLst>
                              <p:par>
                                <p:cTn id="52" presetID="47" presetClass="entr" presetSubtype="0" fill="hold" grpId="0" nodeType="clickEffect">
                                  <p:stCondLst>
                                    <p:cond delay="0"/>
                                  </p:stCondLst>
                                  <p:childTnLst>
                                    <p:set>
                                      <p:cBhvr>
                                        <p:cTn id="53" dur="1" fill="hold">
                                          <p:stCondLst>
                                            <p:cond delay="0"/>
                                          </p:stCondLst>
                                        </p:cTn>
                                        <p:tgtEl>
                                          <p:spTgt spid="66589"/>
                                        </p:tgtEl>
                                        <p:attrNameLst>
                                          <p:attrName>style.visibility</p:attrName>
                                        </p:attrNameLst>
                                      </p:cBhvr>
                                      <p:to>
                                        <p:strVal val="visible"/>
                                      </p:to>
                                    </p:set>
                                    <p:animEffect transition="in" filter="fade">
                                      <p:cBhvr>
                                        <p:cTn id="54" dur="1000"/>
                                        <p:tgtEl>
                                          <p:spTgt spid="66589"/>
                                        </p:tgtEl>
                                      </p:cBhvr>
                                    </p:animEffect>
                                    <p:anim calcmode="lin" valueType="num">
                                      <p:cBhvr>
                                        <p:cTn id="55" dur="1000" fill="hold"/>
                                        <p:tgtEl>
                                          <p:spTgt spid="66589"/>
                                        </p:tgtEl>
                                        <p:attrNameLst>
                                          <p:attrName>ppt_x</p:attrName>
                                        </p:attrNameLst>
                                      </p:cBhvr>
                                      <p:tavLst>
                                        <p:tav tm="0">
                                          <p:val>
                                            <p:strVal val="#ppt_x"/>
                                          </p:val>
                                        </p:tav>
                                        <p:tav tm="100000">
                                          <p:val>
                                            <p:strVal val="#ppt_x"/>
                                          </p:val>
                                        </p:tav>
                                      </p:tavLst>
                                    </p:anim>
                                    <p:anim calcmode="lin" valueType="num">
                                      <p:cBhvr>
                                        <p:cTn id="56" dur="1000" fill="hold"/>
                                        <p:tgtEl>
                                          <p:spTgt spid="66589"/>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7" presetClass="entr" presetSubtype="0" fill="hold" nodeType="clickEffect">
                                  <p:stCondLst>
                                    <p:cond delay="0"/>
                                  </p:stCondLst>
                                  <p:childTnLst>
                                    <p:set>
                                      <p:cBhvr>
                                        <p:cTn id="60" dur="1" fill="hold">
                                          <p:stCondLst>
                                            <p:cond delay="0"/>
                                          </p:stCondLst>
                                        </p:cTn>
                                        <p:tgtEl>
                                          <p:spTgt spid="66591"/>
                                        </p:tgtEl>
                                        <p:attrNameLst>
                                          <p:attrName>style.visibility</p:attrName>
                                        </p:attrNameLst>
                                      </p:cBhvr>
                                      <p:to>
                                        <p:strVal val="visible"/>
                                      </p:to>
                                    </p:set>
                                    <p:animEffect transition="in" filter="fade">
                                      <p:cBhvr>
                                        <p:cTn id="61" dur="1000"/>
                                        <p:tgtEl>
                                          <p:spTgt spid="66591"/>
                                        </p:tgtEl>
                                      </p:cBhvr>
                                    </p:animEffect>
                                    <p:anim calcmode="lin" valueType="num">
                                      <p:cBhvr>
                                        <p:cTn id="62" dur="1000" fill="hold"/>
                                        <p:tgtEl>
                                          <p:spTgt spid="66591"/>
                                        </p:tgtEl>
                                        <p:attrNameLst>
                                          <p:attrName>ppt_x</p:attrName>
                                        </p:attrNameLst>
                                      </p:cBhvr>
                                      <p:tavLst>
                                        <p:tav tm="0">
                                          <p:val>
                                            <p:strVal val="#ppt_x"/>
                                          </p:val>
                                        </p:tav>
                                        <p:tav tm="100000">
                                          <p:val>
                                            <p:strVal val="#ppt_x"/>
                                          </p:val>
                                        </p:tav>
                                      </p:tavLst>
                                    </p:anim>
                                    <p:anim calcmode="lin" valueType="num">
                                      <p:cBhvr>
                                        <p:cTn id="63" dur="1000" fill="hold"/>
                                        <p:tgtEl>
                                          <p:spTgt spid="66591"/>
                                        </p:tgtEl>
                                        <p:attrNameLst>
                                          <p:attrName>ppt_y</p:attrName>
                                        </p:attrNameLst>
                                      </p:cBhvr>
                                      <p:tavLst>
                                        <p:tav tm="0">
                                          <p:val>
                                            <p:strVal val="#ppt_y-.1"/>
                                          </p:val>
                                        </p:tav>
                                        <p:tav tm="100000">
                                          <p:val>
                                            <p:strVal val="#ppt_y"/>
                                          </p:val>
                                        </p:tav>
                                      </p:tavLst>
                                    </p:anim>
                                  </p:childTnLst>
                                </p:cTn>
                              </p:par>
                              <p:par>
                                <p:cTn id="64" presetID="47" presetClass="entr" presetSubtype="0" fill="hold" nodeType="withEffect">
                                  <p:stCondLst>
                                    <p:cond delay="0"/>
                                  </p:stCondLst>
                                  <p:childTnLst>
                                    <p:set>
                                      <p:cBhvr>
                                        <p:cTn id="65" dur="1" fill="hold">
                                          <p:stCondLst>
                                            <p:cond delay="0"/>
                                          </p:stCondLst>
                                        </p:cTn>
                                        <p:tgtEl>
                                          <p:spTgt spid="66593"/>
                                        </p:tgtEl>
                                        <p:attrNameLst>
                                          <p:attrName>style.visibility</p:attrName>
                                        </p:attrNameLst>
                                      </p:cBhvr>
                                      <p:to>
                                        <p:strVal val="visible"/>
                                      </p:to>
                                    </p:set>
                                    <p:animEffect transition="in" filter="fade">
                                      <p:cBhvr>
                                        <p:cTn id="66" dur="1000"/>
                                        <p:tgtEl>
                                          <p:spTgt spid="66593"/>
                                        </p:tgtEl>
                                      </p:cBhvr>
                                    </p:animEffect>
                                    <p:anim calcmode="lin" valueType="num">
                                      <p:cBhvr>
                                        <p:cTn id="67" dur="1000" fill="hold"/>
                                        <p:tgtEl>
                                          <p:spTgt spid="66593"/>
                                        </p:tgtEl>
                                        <p:attrNameLst>
                                          <p:attrName>ppt_x</p:attrName>
                                        </p:attrNameLst>
                                      </p:cBhvr>
                                      <p:tavLst>
                                        <p:tav tm="0">
                                          <p:val>
                                            <p:strVal val="#ppt_x"/>
                                          </p:val>
                                        </p:tav>
                                        <p:tav tm="100000">
                                          <p:val>
                                            <p:strVal val="#ppt_x"/>
                                          </p:val>
                                        </p:tav>
                                      </p:tavLst>
                                    </p:anim>
                                    <p:anim calcmode="lin" valueType="num">
                                      <p:cBhvr>
                                        <p:cTn id="68" dur="1000" fill="hold"/>
                                        <p:tgtEl>
                                          <p:spTgt spid="66593"/>
                                        </p:tgtEl>
                                        <p:attrNameLst>
                                          <p:attrName>ppt_y</p:attrName>
                                        </p:attrNameLst>
                                      </p:cBhvr>
                                      <p:tavLst>
                                        <p:tav tm="0">
                                          <p:val>
                                            <p:strVal val="#ppt_y-.1"/>
                                          </p:val>
                                        </p:tav>
                                        <p:tav tm="100000">
                                          <p:val>
                                            <p:strVal val="#ppt_y"/>
                                          </p:val>
                                        </p:tav>
                                      </p:tavLst>
                                    </p:anim>
                                  </p:childTnLst>
                                </p:cTn>
                              </p:par>
                              <p:par>
                                <p:cTn id="69" presetID="47" presetClass="entr" presetSubtype="0" fill="hold" nodeType="withEffect">
                                  <p:stCondLst>
                                    <p:cond delay="0"/>
                                  </p:stCondLst>
                                  <p:childTnLst>
                                    <p:set>
                                      <p:cBhvr>
                                        <p:cTn id="70" dur="1" fill="hold">
                                          <p:stCondLst>
                                            <p:cond delay="0"/>
                                          </p:stCondLst>
                                        </p:cTn>
                                        <p:tgtEl>
                                          <p:spTgt spid="66595"/>
                                        </p:tgtEl>
                                        <p:attrNameLst>
                                          <p:attrName>style.visibility</p:attrName>
                                        </p:attrNameLst>
                                      </p:cBhvr>
                                      <p:to>
                                        <p:strVal val="visible"/>
                                      </p:to>
                                    </p:set>
                                    <p:animEffect transition="in" filter="fade">
                                      <p:cBhvr>
                                        <p:cTn id="71" dur="1000"/>
                                        <p:tgtEl>
                                          <p:spTgt spid="66595"/>
                                        </p:tgtEl>
                                      </p:cBhvr>
                                    </p:animEffect>
                                    <p:anim calcmode="lin" valueType="num">
                                      <p:cBhvr>
                                        <p:cTn id="72" dur="1000" fill="hold"/>
                                        <p:tgtEl>
                                          <p:spTgt spid="66595"/>
                                        </p:tgtEl>
                                        <p:attrNameLst>
                                          <p:attrName>ppt_x</p:attrName>
                                        </p:attrNameLst>
                                      </p:cBhvr>
                                      <p:tavLst>
                                        <p:tav tm="0">
                                          <p:val>
                                            <p:strVal val="#ppt_x"/>
                                          </p:val>
                                        </p:tav>
                                        <p:tav tm="100000">
                                          <p:val>
                                            <p:strVal val="#ppt_x"/>
                                          </p:val>
                                        </p:tav>
                                      </p:tavLst>
                                    </p:anim>
                                    <p:anim calcmode="lin" valueType="num">
                                      <p:cBhvr>
                                        <p:cTn id="73" dur="1000" fill="hold"/>
                                        <p:tgtEl>
                                          <p:spTgt spid="66595"/>
                                        </p:tgtEl>
                                        <p:attrNameLst>
                                          <p:attrName>ppt_y</p:attrName>
                                        </p:attrNameLst>
                                      </p:cBhvr>
                                      <p:tavLst>
                                        <p:tav tm="0">
                                          <p:val>
                                            <p:strVal val="#ppt_y-.1"/>
                                          </p:val>
                                        </p:tav>
                                        <p:tav tm="100000">
                                          <p:val>
                                            <p:strVal val="#ppt_y"/>
                                          </p:val>
                                        </p:tav>
                                      </p:tavLst>
                                    </p:anim>
                                  </p:childTnLst>
                                </p:cTn>
                              </p:par>
                              <p:par>
                                <p:cTn id="74" presetID="47" presetClass="entr" presetSubtype="0" fill="hold" grpId="0" nodeType="withEffect">
                                  <p:stCondLst>
                                    <p:cond delay="0"/>
                                  </p:stCondLst>
                                  <p:childTnLst>
                                    <p:set>
                                      <p:cBhvr>
                                        <p:cTn id="75" dur="1" fill="hold">
                                          <p:stCondLst>
                                            <p:cond delay="0"/>
                                          </p:stCondLst>
                                        </p:cTn>
                                        <p:tgtEl>
                                          <p:spTgt spid="66590"/>
                                        </p:tgtEl>
                                        <p:attrNameLst>
                                          <p:attrName>style.visibility</p:attrName>
                                        </p:attrNameLst>
                                      </p:cBhvr>
                                      <p:to>
                                        <p:strVal val="visible"/>
                                      </p:to>
                                    </p:set>
                                    <p:animEffect transition="in" filter="fade">
                                      <p:cBhvr>
                                        <p:cTn id="76" dur="1000"/>
                                        <p:tgtEl>
                                          <p:spTgt spid="66590"/>
                                        </p:tgtEl>
                                      </p:cBhvr>
                                    </p:animEffect>
                                    <p:anim calcmode="lin" valueType="num">
                                      <p:cBhvr>
                                        <p:cTn id="77" dur="1000" fill="hold"/>
                                        <p:tgtEl>
                                          <p:spTgt spid="66590"/>
                                        </p:tgtEl>
                                        <p:attrNameLst>
                                          <p:attrName>ppt_x</p:attrName>
                                        </p:attrNameLst>
                                      </p:cBhvr>
                                      <p:tavLst>
                                        <p:tav tm="0">
                                          <p:val>
                                            <p:strVal val="#ppt_x"/>
                                          </p:val>
                                        </p:tav>
                                        <p:tav tm="100000">
                                          <p:val>
                                            <p:strVal val="#ppt_x"/>
                                          </p:val>
                                        </p:tav>
                                      </p:tavLst>
                                    </p:anim>
                                    <p:anim calcmode="lin" valueType="num">
                                      <p:cBhvr>
                                        <p:cTn id="78" dur="1000" fill="hold"/>
                                        <p:tgtEl>
                                          <p:spTgt spid="66590"/>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7" presetClass="entr" presetSubtype="0" fill="hold" grpId="0" nodeType="clickEffect">
                                  <p:stCondLst>
                                    <p:cond delay="0"/>
                                  </p:stCondLst>
                                  <p:childTnLst>
                                    <p:set>
                                      <p:cBhvr>
                                        <p:cTn id="82" dur="1" fill="hold">
                                          <p:stCondLst>
                                            <p:cond delay="0"/>
                                          </p:stCondLst>
                                        </p:cTn>
                                        <p:tgtEl>
                                          <p:spTgt spid="66596"/>
                                        </p:tgtEl>
                                        <p:attrNameLst>
                                          <p:attrName>style.visibility</p:attrName>
                                        </p:attrNameLst>
                                      </p:cBhvr>
                                      <p:to>
                                        <p:strVal val="visible"/>
                                      </p:to>
                                    </p:set>
                                    <p:animEffect transition="in" filter="fade">
                                      <p:cBhvr>
                                        <p:cTn id="83" dur="1000"/>
                                        <p:tgtEl>
                                          <p:spTgt spid="66596"/>
                                        </p:tgtEl>
                                      </p:cBhvr>
                                    </p:animEffect>
                                    <p:anim calcmode="lin" valueType="num">
                                      <p:cBhvr>
                                        <p:cTn id="84" dur="1000" fill="hold"/>
                                        <p:tgtEl>
                                          <p:spTgt spid="66596"/>
                                        </p:tgtEl>
                                        <p:attrNameLst>
                                          <p:attrName>ppt_x</p:attrName>
                                        </p:attrNameLst>
                                      </p:cBhvr>
                                      <p:tavLst>
                                        <p:tav tm="0">
                                          <p:val>
                                            <p:strVal val="#ppt_x"/>
                                          </p:val>
                                        </p:tav>
                                        <p:tav tm="100000">
                                          <p:val>
                                            <p:strVal val="#ppt_x"/>
                                          </p:val>
                                        </p:tav>
                                      </p:tavLst>
                                    </p:anim>
                                    <p:anim calcmode="lin" valueType="num">
                                      <p:cBhvr>
                                        <p:cTn id="85" dur="1000" fill="hold"/>
                                        <p:tgtEl>
                                          <p:spTgt spid="66596"/>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34" presetClass="entr" presetSubtype="0" fill="hold" grpId="0" nodeType="clickEffect">
                                  <p:stCondLst>
                                    <p:cond delay="0"/>
                                  </p:stCondLst>
                                  <p:childTnLst>
                                    <p:set>
                                      <p:cBhvr>
                                        <p:cTn id="89" dur="1" fill="hold">
                                          <p:stCondLst>
                                            <p:cond delay="0"/>
                                          </p:stCondLst>
                                        </p:cTn>
                                        <p:tgtEl>
                                          <p:spTgt spid="66598"/>
                                        </p:tgtEl>
                                        <p:attrNameLst>
                                          <p:attrName>style.visibility</p:attrName>
                                        </p:attrNameLst>
                                      </p:cBhvr>
                                      <p:to>
                                        <p:strVal val="visible"/>
                                      </p:to>
                                    </p:set>
                                    <p:anim from="(-#ppt_w/2)" to="(#ppt_x)" calcmode="lin" valueType="num">
                                      <p:cBhvr>
                                        <p:cTn id="90" dur="600" fill="hold">
                                          <p:stCondLst>
                                            <p:cond delay="0"/>
                                          </p:stCondLst>
                                        </p:cTn>
                                        <p:tgtEl>
                                          <p:spTgt spid="66598"/>
                                        </p:tgtEl>
                                        <p:attrNameLst>
                                          <p:attrName>ppt_x</p:attrName>
                                        </p:attrNameLst>
                                      </p:cBhvr>
                                    </p:anim>
                                    <p:anim from="0" to="-1.0" calcmode="lin" valueType="num">
                                      <p:cBhvr>
                                        <p:cTn id="91" dur="200" decel="50000" autoRev="1" fill="hold">
                                          <p:stCondLst>
                                            <p:cond delay="600"/>
                                          </p:stCondLst>
                                        </p:cTn>
                                        <p:tgtEl>
                                          <p:spTgt spid="66598"/>
                                        </p:tgtEl>
                                        <p:attrNameLst>
                                          <p:attrName>xshear</p:attrName>
                                        </p:attrNameLst>
                                      </p:cBhvr>
                                    </p:anim>
                                    <p:animScale>
                                      <p:cBhvr>
                                        <p:cTn id="92" dur="200" decel="100000" autoRev="1" fill="hold">
                                          <p:stCondLst>
                                            <p:cond delay="600"/>
                                          </p:stCondLst>
                                        </p:cTn>
                                        <p:tgtEl>
                                          <p:spTgt spid="66598"/>
                                        </p:tgtEl>
                                      </p:cBhvr>
                                      <p:from x="100000" y="100000"/>
                                      <p:to x="80000" y="100000"/>
                                    </p:animScale>
                                    <p:anim by="(#ppt_h/3+#ppt_w*0.1)" calcmode="lin" valueType="num">
                                      <p:cBhvr additive="sum">
                                        <p:cTn id="93" dur="200" decel="100000" autoRev="1" fill="hold">
                                          <p:stCondLst>
                                            <p:cond delay="600"/>
                                          </p:stCondLst>
                                        </p:cTn>
                                        <p:tgtEl>
                                          <p:spTgt spid="66598"/>
                                        </p:tgtEl>
                                        <p:attrNameLst>
                                          <p:attrName>ppt_x</p:attrName>
                                        </p:attrNameLst>
                                      </p:cBhvr>
                                    </p:anim>
                                  </p:childTnLst>
                                </p:cTn>
                              </p:par>
                              <p:par>
                                <p:cTn id="94" presetID="34" presetClass="entr" presetSubtype="0" fill="hold" grpId="0" nodeType="withEffect">
                                  <p:stCondLst>
                                    <p:cond delay="0"/>
                                  </p:stCondLst>
                                  <p:childTnLst>
                                    <p:set>
                                      <p:cBhvr>
                                        <p:cTn id="95" dur="1" fill="hold">
                                          <p:stCondLst>
                                            <p:cond delay="0"/>
                                          </p:stCondLst>
                                        </p:cTn>
                                        <p:tgtEl>
                                          <p:spTgt spid="66597"/>
                                        </p:tgtEl>
                                        <p:attrNameLst>
                                          <p:attrName>style.visibility</p:attrName>
                                        </p:attrNameLst>
                                      </p:cBhvr>
                                      <p:to>
                                        <p:strVal val="visible"/>
                                      </p:to>
                                    </p:set>
                                    <p:anim from="(-#ppt_w/2)" to="(#ppt_x)" calcmode="lin" valueType="num">
                                      <p:cBhvr>
                                        <p:cTn id="96" dur="600" fill="hold">
                                          <p:stCondLst>
                                            <p:cond delay="0"/>
                                          </p:stCondLst>
                                        </p:cTn>
                                        <p:tgtEl>
                                          <p:spTgt spid="66597"/>
                                        </p:tgtEl>
                                        <p:attrNameLst>
                                          <p:attrName>ppt_x</p:attrName>
                                        </p:attrNameLst>
                                      </p:cBhvr>
                                    </p:anim>
                                    <p:anim from="0" to="-1.0" calcmode="lin" valueType="num">
                                      <p:cBhvr>
                                        <p:cTn id="97" dur="200" decel="50000" autoRev="1" fill="hold">
                                          <p:stCondLst>
                                            <p:cond delay="600"/>
                                          </p:stCondLst>
                                        </p:cTn>
                                        <p:tgtEl>
                                          <p:spTgt spid="66597"/>
                                        </p:tgtEl>
                                        <p:attrNameLst>
                                          <p:attrName>xshear</p:attrName>
                                        </p:attrNameLst>
                                      </p:cBhvr>
                                    </p:anim>
                                    <p:animScale>
                                      <p:cBhvr>
                                        <p:cTn id="98" dur="200" decel="100000" autoRev="1" fill="hold">
                                          <p:stCondLst>
                                            <p:cond delay="600"/>
                                          </p:stCondLst>
                                        </p:cTn>
                                        <p:tgtEl>
                                          <p:spTgt spid="66597"/>
                                        </p:tgtEl>
                                      </p:cBhvr>
                                      <p:from x="100000" y="100000"/>
                                      <p:to x="80000" y="100000"/>
                                    </p:animScale>
                                    <p:anim by="(#ppt_h/3+#ppt_w*0.1)" calcmode="lin" valueType="num">
                                      <p:cBhvr additive="sum">
                                        <p:cTn id="99" dur="200" decel="100000" autoRev="1" fill="hold">
                                          <p:stCondLst>
                                            <p:cond delay="600"/>
                                          </p:stCondLst>
                                        </p:cTn>
                                        <p:tgtEl>
                                          <p:spTgt spid="66597"/>
                                        </p:tgtEl>
                                        <p:attrNameLst>
                                          <p:attrName>ppt_x</p:attrName>
                                        </p:attrNameLst>
                                      </p:cBhvr>
                                    </p:anim>
                                  </p:childTnLst>
                                </p:cTn>
                              </p:par>
                            </p:childTnLst>
                          </p:cTn>
                        </p:par>
                      </p:childTnLst>
                    </p:cTn>
                  </p:par>
                  <p:par>
                    <p:cTn id="100" fill="hold">
                      <p:stCondLst>
                        <p:cond delay="indefinite"/>
                      </p:stCondLst>
                      <p:childTnLst>
                        <p:par>
                          <p:cTn id="101" fill="hold">
                            <p:stCondLst>
                              <p:cond delay="0"/>
                            </p:stCondLst>
                            <p:childTnLst>
                              <p:par>
                                <p:cTn id="102" presetID="47" presetClass="entr" presetSubtype="0" fill="hold" grpId="0" nodeType="clickEffect">
                                  <p:stCondLst>
                                    <p:cond delay="0"/>
                                  </p:stCondLst>
                                  <p:childTnLst>
                                    <p:set>
                                      <p:cBhvr>
                                        <p:cTn id="103" dur="1" fill="hold">
                                          <p:stCondLst>
                                            <p:cond delay="0"/>
                                          </p:stCondLst>
                                        </p:cTn>
                                        <p:tgtEl>
                                          <p:spTgt spid="66599"/>
                                        </p:tgtEl>
                                        <p:attrNameLst>
                                          <p:attrName>style.visibility</p:attrName>
                                        </p:attrNameLst>
                                      </p:cBhvr>
                                      <p:to>
                                        <p:strVal val="visible"/>
                                      </p:to>
                                    </p:set>
                                    <p:animEffect transition="in" filter="fade">
                                      <p:cBhvr>
                                        <p:cTn id="104" dur="1000"/>
                                        <p:tgtEl>
                                          <p:spTgt spid="66599"/>
                                        </p:tgtEl>
                                      </p:cBhvr>
                                    </p:animEffect>
                                    <p:anim calcmode="lin" valueType="num">
                                      <p:cBhvr>
                                        <p:cTn id="105" dur="1000" fill="hold"/>
                                        <p:tgtEl>
                                          <p:spTgt spid="66599"/>
                                        </p:tgtEl>
                                        <p:attrNameLst>
                                          <p:attrName>ppt_x</p:attrName>
                                        </p:attrNameLst>
                                      </p:cBhvr>
                                      <p:tavLst>
                                        <p:tav tm="0">
                                          <p:val>
                                            <p:strVal val="#ppt_x"/>
                                          </p:val>
                                        </p:tav>
                                        <p:tav tm="100000">
                                          <p:val>
                                            <p:strVal val="#ppt_x"/>
                                          </p:val>
                                        </p:tav>
                                      </p:tavLst>
                                    </p:anim>
                                    <p:anim calcmode="lin" valueType="num">
                                      <p:cBhvr>
                                        <p:cTn id="106" dur="1000" fill="hold"/>
                                        <p:tgtEl>
                                          <p:spTgt spid="66599"/>
                                        </p:tgtEl>
                                        <p:attrNameLst>
                                          <p:attrName>ppt_y</p:attrName>
                                        </p:attrNameLst>
                                      </p:cBhvr>
                                      <p:tavLst>
                                        <p:tav tm="0">
                                          <p:val>
                                            <p:strVal val="#ppt_y-.1"/>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58" presetClass="entr" presetSubtype="0" accel="100000" fill="hold" grpId="0" nodeType="clickEffect">
                                  <p:stCondLst>
                                    <p:cond delay="0"/>
                                  </p:stCondLst>
                                  <p:childTnLst>
                                    <p:set>
                                      <p:cBhvr>
                                        <p:cTn id="110" dur="1" fill="hold">
                                          <p:stCondLst>
                                            <p:cond delay="0"/>
                                          </p:stCondLst>
                                        </p:cTn>
                                        <p:tgtEl>
                                          <p:spTgt spid="66602"/>
                                        </p:tgtEl>
                                        <p:attrNameLst>
                                          <p:attrName>style.visibility</p:attrName>
                                        </p:attrNameLst>
                                      </p:cBhvr>
                                      <p:to>
                                        <p:strVal val="visible"/>
                                      </p:to>
                                    </p:set>
                                    <p:anim calcmode="lin" valueType="num">
                                      <p:cBhvr>
                                        <p:cTn id="111" dur="500" fill="hold"/>
                                        <p:tgtEl>
                                          <p:spTgt spid="66602"/>
                                        </p:tgtEl>
                                        <p:attrNameLst>
                                          <p:attrName>ppt_w</p:attrName>
                                        </p:attrNameLst>
                                      </p:cBhvr>
                                      <p:tavLst>
                                        <p:tav tm="0">
                                          <p:val>
                                            <p:strVal val="#ppt_w*2.5"/>
                                          </p:val>
                                        </p:tav>
                                        <p:tav tm="100000">
                                          <p:val>
                                            <p:strVal val="#ppt_w"/>
                                          </p:val>
                                        </p:tav>
                                      </p:tavLst>
                                    </p:anim>
                                    <p:anim calcmode="lin" valueType="num">
                                      <p:cBhvr>
                                        <p:cTn id="112" dur="500" fill="hold"/>
                                        <p:tgtEl>
                                          <p:spTgt spid="66602"/>
                                        </p:tgtEl>
                                        <p:attrNameLst>
                                          <p:attrName>ppt_h</p:attrName>
                                        </p:attrNameLst>
                                      </p:cBhvr>
                                      <p:tavLst>
                                        <p:tav tm="0">
                                          <p:val>
                                            <p:strVal val="#ppt_h*0.01"/>
                                          </p:val>
                                        </p:tav>
                                        <p:tav tm="100000">
                                          <p:val>
                                            <p:strVal val="#ppt_h"/>
                                          </p:val>
                                        </p:tav>
                                      </p:tavLst>
                                    </p:anim>
                                    <p:anim calcmode="lin" valueType="num">
                                      <p:cBhvr>
                                        <p:cTn id="113" dur="500" fill="hold"/>
                                        <p:tgtEl>
                                          <p:spTgt spid="66602"/>
                                        </p:tgtEl>
                                        <p:attrNameLst>
                                          <p:attrName>ppt_x</p:attrName>
                                        </p:attrNameLst>
                                      </p:cBhvr>
                                      <p:tavLst>
                                        <p:tav tm="0">
                                          <p:val>
                                            <p:strVal val="#ppt_x"/>
                                          </p:val>
                                        </p:tav>
                                        <p:tav tm="100000">
                                          <p:val>
                                            <p:strVal val="#ppt_x"/>
                                          </p:val>
                                        </p:tav>
                                      </p:tavLst>
                                    </p:anim>
                                    <p:anim calcmode="lin" valueType="num">
                                      <p:cBhvr>
                                        <p:cTn id="114" dur="500" fill="hold"/>
                                        <p:tgtEl>
                                          <p:spTgt spid="66602"/>
                                        </p:tgtEl>
                                        <p:attrNameLst>
                                          <p:attrName>ppt_y</p:attrName>
                                        </p:attrNameLst>
                                      </p:cBhvr>
                                      <p:tavLst>
                                        <p:tav tm="0">
                                          <p:val>
                                            <p:strVal val="#ppt_h+1"/>
                                          </p:val>
                                        </p:tav>
                                        <p:tav tm="100000">
                                          <p:val>
                                            <p:strVal val="#ppt_y"/>
                                          </p:val>
                                        </p:tav>
                                      </p:tavLst>
                                    </p:anim>
                                    <p:animEffect transition="in" filter="fade">
                                      <p:cBhvr>
                                        <p:cTn id="115" dur="500"/>
                                        <p:tgtEl>
                                          <p:spTgt spid="66602"/>
                                        </p:tgtEl>
                                      </p:cBhvr>
                                    </p:animEffect>
                                  </p:childTnLst>
                                </p:cTn>
                              </p:par>
                              <p:par>
                                <p:cTn id="116" presetID="58" presetClass="entr" presetSubtype="0" accel="100000" fill="hold" nodeType="withEffect">
                                  <p:stCondLst>
                                    <p:cond delay="0"/>
                                  </p:stCondLst>
                                  <p:childTnLst>
                                    <p:set>
                                      <p:cBhvr>
                                        <p:cTn id="117" dur="1" fill="hold">
                                          <p:stCondLst>
                                            <p:cond delay="0"/>
                                          </p:stCondLst>
                                        </p:cTn>
                                        <p:tgtEl>
                                          <p:spTgt spid="66603"/>
                                        </p:tgtEl>
                                        <p:attrNameLst>
                                          <p:attrName>style.visibility</p:attrName>
                                        </p:attrNameLst>
                                      </p:cBhvr>
                                      <p:to>
                                        <p:strVal val="visible"/>
                                      </p:to>
                                    </p:set>
                                    <p:anim calcmode="lin" valueType="num">
                                      <p:cBhvr>
                                        <p:cTn id="118" dur="500" fill="hold"/>
                                        <p:tgtEl>
                                          <p:spTgt spid="66603"/>
                                        </p:tgtEl>
                                        <p:attrNameLst>
                                          <p:attrName>ppt_w</p:attrName>
                                        </p:attrNameLst>
                                      </p:cBhvr>
                                      <p:tavLst>
                                        <p:tav tm="0">
                                          <p:val>
                                            <p:strVal val="#ppt_w*2.5"/>
                                          </p:val>
                                        </p:tav>
                                        <p:tav tm="100000">
                                          <p:val>
                                            <p:strVal val="#ppt_w"/>
                                          </p:val>
                                        </p:tav>
                                      </p:tavLst>
                                    </p:anim>
                                    <p:anim calcmode="lin" valueType="num">
                                      <p:cBhvr>
                                        <p:cTn id="119" dur="500" fill="hold"/>
                                        <p:tgtEl>
                                          <p:spTgt spid="66603"/>
                                        </p:tgtEl>
                                        <p:attrNameLst>
                                          <p:attrName>ppt_h</p:attrName>
                                        </p:attrNameLst>
                                      </p:cBhvr>
                                      <p:tavLst>
                                        <p:tav tm="0">
                                          <p:val>
                                            <p:strVal val="#ppt_h*0.01"/>
                                          </p:val>
                                        </p:tav>
                                        <p:tav tm="100000">
                                          <p:val>
                                            <p:strVal val="#ppt_h"/>
                                          </p:val>
                                        </p:tav>
                                      </p:tavLst>
                                    </p:anim>
                                    <p:anim calcmode="lin" valueType="num">
                                      <p:cBhvr>
                                        <p:cTn id="120" dur="500" fill="hold"/>
                                        <p:tgtEl>
                                          <p:spTgt spid="66603"/>
                                        </p:tgtEl>
                                        <p:attrNameLst>
                                          <p:attrName>ppt_x</p:attrName>
                                        </p:attrNameLst>
                                      </p:cBhvr>
                                      <p:tavLst>
                                        <p:tav tm="0">
                                          <p:val>
                                            <p:strVal val="#ppt_x"/>
                                          </p:val>
                                        </p:tav>
                                        <p:tav tm="100000">
                                          <p:val>
                                            <p:strVal val="#ppt_x"/>
                                          </p:val>
                                        </p:tav>
                                      </p:tavLst>
                                    </p:anim>
                                    <p:anim calcmode="lin" valueType="num">
                                      <p:cBhvr>
                                        <p:cTn id="121" dur="500" fill="hold"/>
                                        <p:tgtEl>
                                          <p:spTgt spid="66603"/>
                                        </p:tgtEl>
                                        <p:attrNameLst>
                                          <p:attrName>ppt_y</p:attrName>
                                        </p:attrNameLst>
                                      </p:cBhvr>
                                      <p:tavLst>
                                        <p:tav tm="0">
                                          <p:val>
                                            <p:strVal val="#ppt_h+1"/>
                                          </p:val>
                                        </p:tav>
                                        <p:tav tm="100000">
                                          <p:val>
                                            <p:strVal val="#ppt_y"/>
                                          </p:val>
                                        </p:tav>
                                      </p:tavLst>
                                    </p:anim>
                                    <p:animEffect transition="in" filter="fade">
                                      <p:cBhvr>
                                        <p:cTn id="122" dur="500"/>
                                        <p:tgtEl>
                                          <p:spTgt spid="66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5" grpId="0"/>
      <p:bldP spid="66570" grpId="0"/>
      <p:bldP spid="66572" grpId="0"/>
      <p:bldP spid="66586" grpId="0"/>
      <p:bldP spid="66589" grpId="0"/>
      <p:bldP spid="66590" grpId="0"/>
      <p:bldP spid="66596" grpId="0"/>
      <p:bldP spid="66597" grpId="0"/>
      <p:bldP spid="66598" grpId="0"/>
      <p:bldP spid="66599" grpId="0"/>
      <p:bldP spid="6660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8" name="Text Box 4"/>
          <p:cNvSpPr txBox="1"/>
          <p:nvPr/>
        </p:nvSpPr>
        <p:spPr>
          <a:xfrm>
            <a:off x="0" y="0"/>
            <a:ext cx="4284663"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50000"/>
              </a:spcBef>
              <a:buNone/>
            </a:pP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ALU</a:t>
            </a:r>
            <a:r>
              <a:rPr lang="zh-CN" altLang="en-US" b="1" dirty="0">
                <a:latin typeface="黑体" panose="02010609060101010101" pitchFamily="49" charset="-122"/>
                <a:ea typeface="黑体" panose="02010609060101010101" pitchFamily="49" charset="-122"/>
              </a:rPr>
              <a:t>部件与寄存器</a:t>
            </a:r>
            <a:endParaRPr lang="zh-CN" altLang="en-US" b="1" dirty="0">
              <a:latin typeface="黑体" panose="02010609060101010101" pitchFamily="49" charset="-122"/>
              <a:ea typeface="黑体" panose="02010609060101010101" pitchFamily="49" charset="-122"/>
            </a:endParaRPr>
          </a:p>
        </p:txBody>
      </p:sp>
      <p:pic>
        <p:nvPicPr>
          <p:cNvPr id="6149" name="Picture 5" descr="3X02"/>
          <p:cNvPicPr>
            <a:picLocks noChangeAspect="1"/>
          </p:cNvPicPr>
          <p:nvPr>
            <p:ph/>
          </p:nvPr>
        </p:nvPicPr>
        <p:blipFill>
          <a:blip r:embed="rId1"/>
          <a:srcRect/>
          <a:stretch>
            <a:fillRect/>
          </a:stretch>
        </p:blipFill>
        <p:spPr>
          <a:xfrm>
            <a:off x="5003800" y="188913"/>
            <a:ext cx="3744913" cy="2376487"/>
          </a:xfrm>
        </p:spPr>
      </p:pic>
      <p:sp>
        <p:nvSpPr>
          <p:cNvPr id="6151" name="Text Box 7"/>
          <p:cNvSpPr txBox="1"/>
          <p:nvPr/>
        </p:nvSpPr>
        <p:spPr>
          <a:xfrm>
            <a:off x="6227763" y="2708275"/>
            <a:ext cx="158432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ea typeface="黑体" panose="02010609060101010101" pitchFamily="49" charset="-122"/>
              </a:rPr>
              <a:t>ALU</a:t>
            </a:r>
            <a:r>
              <a:rPr lang="zh-CN" altLang="en-US" sz="2400" dirty="0">
                <a:ea typeface="黑体" panose="02010609060101010101" pitchFamily="49" charset="-122"/>
              </a:rPr>
              <a:t>框图 </a:t>
            </a:r>
            <a:endParaRPr lang="zh-CN" altLang="en-US" sz="2400" dirty="0">
              <a:ea typeface="黑体" panose="02010609060101010101" pitchFamily="49" charset="-122"/>
            </a:endParaRPr>
          </a:p>
        </p:txBody>
      </p:sp>
      <p:sp>
        <p:nvSpPr>
          <p:cNvPr id="6152" name="Text Box 8"/>
          <p:cNvSpPr txBox="1"/>
          <p:nvPr/>
        </p:nvSpPr>
        <p:spPr>
          <a:xfrm>
            <a:off x="395288" y="692150"/>
            <a:ext cx="2592387"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latin typeface="宋体" panose="02010600030101010101" pitchFamily="2" charset="-122"/>
              </a:rPr>
              <a:t>（</a:t>
            </a:r>
            <a:r>
              <a:rPr lang="en-US" altLang="zh-CN" sz="2800" b="1" dirty="0">
                <a:latin typeface="宋体" panose="02010600030101010101" pitchFamily="2" charset="-122"/>
              </a:rPr>
              <a:t>1</a:t>
            </a:r>
            <a:r>
              <a:rPr lang="zh-CN" altLang="en-US" sz="2800" b="1" dirty="0">
                <a:latin typeface="宋体" panose="02010600030101010101" pitchFamily="2" charset="-122"/>
              </a:rPr>
              <a:t>）</a:t>
            </a:r>
            <a:r>
              <a:rPr lang="en-US" altLang="zh-CN" sz="2800" b="1" dirty="0">
                <a:latin typeface="宋体" panose="02010600030101010101" pitchFamily="2" charset="-122"/>
              </a:rPr>
              <a:t>ALU</a:t>
            </a:r>
            <a:r>
              <a:rPr lang="zh-CN" altLang="en-US" sz="2800" b="1" dirty="0">
                <a:latin typeface="宋体" panose="02010600030101010101" pitchFamily="2" charset="-122"/>
              </a:rPr>
              <a:t>部件</a:t>
            </a:r>
            <a:endParaRPr lang="zh-CN" altLang="en-US" sz="2800" b="1" dirty="0">
              <a:latin typeface="宋体" panose="02010600030101010101" pitchFamily="2" charset="-122"/>
            </a:endParaRPr>
          </a:p>
        </p:txBody>
      </p:sp>
      <p:sp>
        <p:nvSpPr>
          <p:cNvPr id="6154" name="Text Box 10"/>
          <p:cNvSpPr txBox="1"/>
          <p:nvPr/>
        </p:nvSpPr>
        <p:spPr>
          <a:xfrm>
            <a:off x="395288" y="1412875"/>
            <a:ext cx="4464050" cy="11080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latin typeface="宋体" panose="02010600030101010101" pitchFamily="2" charset="-122"/>
              </a:rPr>
              <a:t>ALU</a:t>
            </a:r>
            <a:r>
              <a:rPr lang="zh-CN" altLang="en-US" sz="2400" b="1" dirty="0">
                <a:latin typeface="宋体" panose="02010600030101010101" pitchFamily="2" charset="-122"/>
              </a:rPr>
              <a:t>的功能：</a:t>
            </a:r>
            <a:endParaRPr lang="en-US" altLang="zh-CN" sz="2400" b="1" dirty="0">
              <a:latin typeface="宋体" panose="02010600030101010101" pitchFamily="2" charset="-122"/>
            </a:endParaRPr>
          </a:p>
          <a:p>
            <a:pPr marL="0" lvl="0" indent="0" eaLnBrk="1" hangingPunct="1">
              <a:spcBef>
                <a:spcPct val="50000"/>
              </a:spcBef>
              <a:buNone/>
            </a:pPr>
            <a:r>
              <a:rPr lang="zh-CN" altLang="en-US" sz="2400" b="1" dirty="0">
                <a:latin typeface="宋体" panose="02010600030101010101" pitchFamily="2" charset="-122"/>
              </a:rPr>
              <a:t>实现数据的</a:t>
            </a:r>
            <a:r>
              <a:rPr lang="zh-CN" altLang="en-US" sz="2800" b="1" dirty="0">
                <a:solidFill>
                  <a:srgbClr val="C00000"/>
                </a:solidFill>
                <a:latin typeface="宋体" panose="02010600030101010101" pitchFamily="2" charset="-122"/>
              </a:rPr>
              <a:t>算术与逻辑运算</a:t>
            </a:r>
            <a:r>
              <a:rPr lang="zh-CN" altLang="en-US" sz="2400" b="1" dirty="0">
                <a:latin typeface="宋体" panose="02010600030101010101" pitchFamily="2" charset="-122"/>
              </a:rPr>
              <a:t>。</a:t>
            </a:r>
            <a:endParaRPr lang="zh-CN" altLang="en-US" sz="2400" dirty="0">
              <a:ea typeface="黑体" panose="02010609060101010101" pitchFamily="49" charset="-122"/>
            </a:endParaRPr>
          </a:p>
        </p:txBody>
      </p:sp>
      <p:sp>
        <p:nvSpPr>
          <p:cNvPr id="6155" name="Text Box 11"/>
          <p:cNvSpPr txBox="1"/>
          <p:nvPr/>
        </p:nvSpPr>
        <p:spPr>
          <a:xfrm>
            <a:off x="250825" y="3143250"/>
            <a:ext cx="8353425" cy="34242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eaLnBrk="1" hangingPunct="1">
              <a:lnSpc>
                <a:spcPts val="3300"/>
              </a:lnSpc>
              <a:spcBef>
                <a:spcPct val="50000"/>
              </a:spcBef>
              <a:buFont typeface="Wingdings" panose="05000000000000000000" pitchFamily="2" charset="2"/>
              <a:buChar char="l"/>
            </a:pPr>
            <a:r>
              <a:rPr lang="en-US" altLang="zh-CN" sz="2400" b="1" dirty="0">
                <a:latin typeface="宋体" panose="02010600030101010101" pitchFamily="2" charset="-122"/>
              </a:rPr>
              <a:t> ALU</a:t>
            </a:r>
            <a:r>
              <a:rPr lang="zh-CN" altLang="en-US" sz="2400" b="1" dirty="0">
                <a:latin typeface="宋体" panose="02010600030101010101" pitchFamily="2" charset="-122"/>
              </a:rPr>
              <a:t>的输入有两个端口，分别接收参加运算的两个操作数，通常它们来自</a:t>
            </a:r>
            <a:r>
              <a:rPr lang="en-US" altLang="zh-CN" sz="2400" b="1" dirty="0">
                <a:latin typeface="宋体" panose="02010600030101010101" pitchFamily="2" charset="-122"/>
              </a:rPr>
              <a:t>CPU</a:t>
            </a:r>
            <a:r>
              <a:rPr lang="zh-CN" altLang="en-US" sz="2400" b="1" dirty="0">
                <a:latin typeface="宋体" panose="02010600030101010101" pitchFamily="2" charset="-122"/>
              </a:rPr>
              <a:t>中的通用寄存器或</a:t>
            </a:r>
            <a:r>
              <a:rPr lang="en-US" altLang="zh-CN" sz="2400" b="1" dirty="0">
                <a:latin typeface="宋体" panose="02010600030101010101" pitchFamily="2" charset="-122"/>
              </a:rPr>
              <a:t>ALU</a:t>
            </a:r>
            <a:r>
              <a:rPr lang="zh-CN" altLang="en-US" sz="2400" b="1" dirty="0">
                <a:latin typeface="宋体" panose="02010600030101010101" pitchFamily="2" charset="-122"/>
              </a:rPr>
              <a:t>总线。</a:t>
            </a:r>
            <a:endParaRPr lang="en-US" altLang="zh-CN" sz="2400" b="1" dirty="0">
              <a:latin typeface="宋体" panose="02010600030101010101" pitchFamily="2" charset="-122"/>
            </a:endParaRPr>
          </a:p>
          <a:p>
            <a:pPr marL="342900" lvl="0" indent="-342900" eaLnBrk="1" hangingPunct="1">
              <a:lnSpc>
                <a:spcPts val="3300"/>
              </a:lnSpc>
              <a:spcBef>
                <a:spcPct val="50000"/>
              </a:spcBef>
              <a:buFont typeface="Wingdings" panose="05000000000000000000" pitchFamily="2" charset="2"/>
              <a:buChar char="l"/>
            </a:pPr>
            <a:r>
              <a:rPr lang="en-US" altLang="zh-CN" sz="2400" b="1" dirty="0">
                <a:latin typeface="宋体" panose="02010600030101010101" pitchFamily="2" charset="-122"/>
              </a:rPr>
              <a:t>ALU</a:t>
            </a:r>
            <a:r>
              <a:rPr lang="zh-CN" altLang="en-US" sz="2400" b="1" dirty="0">
                <a:latin typeface="宋体" panose="02010600030101010101" pitchFamily="2" charset="-122"/>
              </a:rPr>
              <a:t>的控制信号来自于控制器对指令操作码的译码。如加法指令</a:t>
            </a:r>
            <a:r>
              <a:rPr lang="en-US" altLang="zh-CN" sz="2400" b="1" dirty="0">
                <a:latin typeface="宋体" panose="02010600030101010101" pitchFamily="2" charset="-122"/>
              </a:rPr>
              <a:t>ADD</a:t>
            </a:r>
            <a:r>
              <a:rPr lang="zh-CN" altLang="en-US" sz="2400" b="1" dirty="0">
                <a:latin typeface="宋体" panose="02010600030101010101" pitchFamily="2" charset="-122"/>
              </a:rPr>
              <a:t>产生的加控制信号。</a:t>
            </a:r>
            <a:endParaRPr lang="en-US" altLang="zh-CN" sz="2400" b="1" dirty="0">
              <a:latin typeface="宋体" panose="02010600030101010101" pitchFamily="2" charset="-122"/>
            </a:endParaRPr>
          </a:p>
          <a:p>
            <a:pPr marL="342900" lvl="0" indent="-342900" eaLnBrk="1" hangingPunct="1">
              <a:lnSpc>
                <a:spcPts val="3300"/>
              </a:lnSpc>
              <a:spcBef>
                <a:spcPct val="50000"/>
              </a:spcBef>
              <a:buFont typeface="Wingdings" panose="05000000000000000000" pitchFamily="2" charset="2"/>
              <a:buChar char="l"/>
            </a:pPr>
            <a:r>
              <a:rPr lang="en-US" altLang="zh-CN" sz="2400" b="1" dirty="0">
                <a:latin typeface="宋体" panose="02010600030101010101" pitchFamily="2" charset="-122"/>
              </a:rPr>
              <a:t>ALU</a:t>
            </a:r>
            <a:r>
              <a:rPr lang="zh-CN" altLang="en-US" sz="2400" b="1" dirty="0">
                <a:latin typeface="宋体" panose="02010600030101010101" pitchFamily="2" charset="-122"/>
              </a:rPr>
              <a:t>的输出取决于对其功能的控制，当控制功能选择加、减、与、或等运算功能之一时，其输出结果将为对应的和、差、与值、或值等。</a:t>
            </a:r>
            <a:endParaRPr lang="zh-CN" altLang="en-US" sz="2400" b="1"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8"/>
                                        </p:tgtEl>
                                        <p:attrNameLst>
                                          <p:attrName>style.visibility</p:attrName>
                                        </p:attrNameLst>
                                      </p:cBhvr>
                                      <p:to>
                                        <p:strVal val="visible"/>
                                      </p:to>
                                    </p:set>
                                    <p:animEffect transition="in" filter="blinds(horizontal)">
                                      <p:cBhvr>
                                        <p:cTn id="7" dur="500"/>
                                        <p:tgtEl>
                                          <p:spTgt spid="614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49"/>
                                        </p:tgtEl>
                                        <p:attrNameLst>
                                          <p:attrName>style.visibility</p:attrName>
                                        </p:attrNameLst>
                                      </p:cBhvr>
                                      <p:to>
                                        <p:strVal val="visible"/>
                                      </p:to>
                                    </p:set>
                                    <p:animEffect transition="in" filter="blinds(horizontal)">
                                      <p:cBhvr>
                                        <p:cTn id="12" dur="500"/>
                                        <p:tgtEl>
                                          <p:spTgt spid="614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51"/>
                                        </p:tgtEl>
                                        <p:attrNameLst>
                                          <p:attrName>style.visibility</p:attrName>
                                        </p:attrNameLst>
                                      </p:cBhvr>
                                      <p:to>
                                        <p:strVal val="visible"/>
                                      </p:to>
                                    </p:set>
                                    <p:animEffect transition="in" filter="blinds(horizontal)">
                                      <p:cBhvr>
                                        <p:cTn id="17" dur="500"/>
                                        <p:tgtEl>
                                          <p:spTgt spid="615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152"/>
                                        </p:tgtEl>
                                        <p:attrNameLst>
                                          <p:attrName>style.visibility</p:attrName>
                                        </p:attrNameLst>
                                      </p:cBhvr>
                                      <p:to>
                                        <p:strVal val="visible"/>
                                      </p:to>
                                    </p:set>
                                    <p:animEffect transition="in" filter="blinds(horizontal)">
                                      <p:cBhvr>
                                        <p:cTn id="22" dur="500"/>
                                        <p:tgtEl>
                                          <p:spTgt spid="615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154"/>
                                        </p:tgtEl>
                                        <p:attrNameLst>
                                          <p:attrName>style.visibility</p:attrName>
                                        </p:attrNameLst>
                                      </p:cBhvr>
                                      <p:to>
                                        <p:strVal val="visible"/>
                                      </p:to>
                                    </p:set>
                                    <p:animEffect transition="in" filter="blinds(horizontal)">
                                      <p:cBhvr>
                                        <p:cTn id="27" dur="500"/>
                                        <p:tgtEl>
                                          <p:spTgt spid="6154"/>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6155"/>
                                        </p:tgtEl>
                                        <p:attrNameLst>
                                          <p:attrName>style.visibility</p:attrName>
                                        </p:attrNameLst>
                                      </p:cBhvr>
                                      <p:to>
                                        <p:strVal val="visible"/>
                                      </p:to>
                                    </p:set>
                                    <p:animEffect transition="in" filter="blinds(horizontal)">
                                      <p:cBhvr>
                                        <p:cTn id="30" dur="500"/>
                                        <p:tgtEl>
                                          <p:spTgt spid="6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p:bldP spid="6151" grpId="0"/>
      <p:bldP spid="6152" grpId="0"/>
      <p:bldP spid="6154" grpId="0"/>
      <p:bldP spid="615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60" name="Text Box 4"/>
          <p:cNvSpPr txBox="1"/>
          <p:nvPr/>
        </p:nvSpPr>
        <p:spPr>
          <a:xfrm>
            <a:off x="0" y="0"/>
            <a:ext cx="4067175" cy="579438"/>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50000"/>
              </a:spcBef>
              <a:buNone/>
            </a:pPr>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．浮点数乘除运算</a:t>
            </a:r>
            <a:endParaRPr lang="zh-CN" altLang="en-US" b="1" dirty="0">
              <a:latin typeface="黑体" panose="02010609060101010101" pitchFamily="49" charset="-122"/>
              <a:ea typeface="黑体" panose="02010609060101010101" pitchFamily="49" charset="-122"/>
            </a:endParaRPr>
          </a:p>
        </p:txBody>
      </p:sp>
      <p:sp>
        <p:nvSpPr>
          <p:cNvPr id="70661" name="Text Box 5"/>
          <p:cNvSpPr txBox="1"/>
          <p:nvPr/>
        </p:nvSpPr>
        <p:spPr>
          <a:xfrm>
            <a:off x="611188" y="692150"/>
            <a:ext cx="4321175" cy="519113"/>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）浮点数乘法运算</a:t>
            </a:r>
            <a:endParaRPr lang="zh-CN" altLang="en-US" sz="2800" b="1" dirty="0">
              <a:latin typeface="黑体" panose="02010609060101010101" pitchFamily="49" charset="-122"/>
              <a:ea typeface="黑体" panose="02010609060101010101" pitchFamily="49" charset="-122"/>
            </a:endParaRPr>
          </a:p>
        </p:txBody>
      </p:sp>
      <p:sp>
        <p:nvSpPr>
          <p:cNvPr id="70662" name="Text Box 6"/>
          <p:cNvSpPr txBox="1"/>
          <p:nvPr/>
        </p:nvSpPr>
        <p:spPr>
          <a:xfrm>
            <a:off x="1258888" y="1268413"/>
            <a:ext cx="3673475" cy="457200"/>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rgbClr val="CB0101"/>
                </a:solidFill>
                <a:latin typeface="黑体" panose="02010609060101010101" pitchFamily="49" charset="-122"/>
                <a:ea typeface="黑体" panose="02010609060101010101" pitchFamily="49" charset="-122"/>
              </a:rPr>
              <a:t>① </a:t>
            </a:r>
            <a:r>
              <a:rPr lang="zh-CN" altLang="en-US" sz="2400" b="1" dirty="0">
                <a:solidFill>
                  <a:srgbClr val="CB0101"/>
                </a:solidFill>
                <a:latin typeface="黑体" panose="02010609060101010101" pitchFamily="49" charset="-122"/>
                <a:ea typeface="黑体" panose="02010609060101010101" pitchFamily="49" charset="-122"/>
              </a:rPr>
              <a:t>阶码相加并判溢出 </a:t>
            </a:r>
            <a:endParaRPr lang="zh-CN" altLang="en-US" sz="2400" b="1" dirty="0">
              <a:solidFill>
                <a:srgbClr val="CB0101"/>
              </a:solidFill>
              <a:latin typeface="黑体" panose="02010609060101010101" pitchFamily="49" charset="-122"/>
              <a:ea typeface="黑体" panose="02010609060101010101" pitchFamily="49" charset="-122"/>
            </a:endParaRPr>
          </a:p>
        </p:txBody>
      </p:sp>
      <p:sp>
        <p:nvSpPr>
          <p:cNvPr id="70663" name="Text Box 7"/>
          <p:cNvSpPr txBox="1"/>
          <p:nvPr/>
        </p:nvSpPr>
        <p:spPr>
          <a:xfrm>
            <a:off x="1258888" y="1844675"/>
            <a:ext cx="3313112" cy="457200"/>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rgbClr val="CB0101"/>
                </a:solidFill>
                <a:latin typeface="黑体" panose="02010609060101010101" pitchFamily="49" charset="-122"/>
                <a:ea typeface="黑体" panose="02010609060101010101" pitchFamily="49" charset="-122"/>
              </a:rPr>
              <a:t>② </a:t>
            </a:r>
            <a:r>
              <a:rPr lang="zh-CN" altLang="en-US" sz="2400" b="1" dirty="0">
                <a:solidFill>
                  <a:srgbClr val="CB0101"/>
                </a:solidFill>
                <a:latin typeface="黑体" panose="02010609060101010101" pitchFamily="49" charset="-122"/>
                <a:ea typeface="黑体" panose="02010609060101010101" pitchFamily="49" charset="-122"/>
              </a:rPr>
              <a:t>尾数相乘 </a:t>
            </a:r>
            <a:endParaRPr lang="zh-CN" altLang="en-US" sz="2400" b="1" dirty="0">
              <a:solidFill>
                <a:srgbClr val="CB0101"/>
              </a:solidFill>
              <a:latin typeface="黑体" panose="02010609060101010101" pitchFamily="49" charset="-122"/>
              <a:ea typeface="黑体" panose="02010609060101010101" pitchFamily="49" charset="-122"/>
            </a:endParaRPr>
          </a:p>
        </p:txBody>
      </p:sp>
      <p:sp>
        <p:nvSpPr>
          <p:cNvPr id="70664" name="Text Box 8"/>
          <p:cNvSpPr txBox="1"/>
          <p:nvPr/>
        </p:nvSpPr>
        <p:spPr>
          <a:xfrm>
            <a:off x="1258888" y="2395538"/>
            <a:ext cx="3600450" cy="457200"/>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rgbClr val="CB0101"/>
                </a:solidFill>
                <a:latin typeface="黑体" panose="02010609060101010101" pitchFamily="49" charset="-122"/>
                <a:ea typeface="黑体" panose="02010609060101010101" pitchFamily="49" charset="-122"/>
              </a:rPr>
              <a:t>③ </a:t>
            </a:r>
            <a:r>
              <a:rPr lang="zh-CN" altLang="en-US" sz="2400" b="1" dirty="0">
                <a:solidFill>
                  <a:srgbClr val="CB0101"/>
                </a:solidFill>
                <a:latin typeface="黑体" panose="02010609060101010101" pitchFamily="49" charset="-122"/>
                <a:ea typeface="黑体" panose="02010609060101010101" pitchFamily="49" charset="-122"/>
              </a:rPr>
              <a:t>规格化处理</a:t>
            </a:r>
            <a:r>
              <a:rPr lang="zh-CN" altLang="en-US" sz="2400" b="1" dirty="0">
                <a:latin typeface="黑体" panose="02010609060101010101" pitchFamily="49" charset="-122"/>
                <a:ea typeface="黑体" panose="02010609060101010101" pitchFamily="49" charset="-122"/>
              </a:rPr>
              <a:t> </a:t>
            </a:r>
            <a:endParaRPr lang="zh-CN" altLang="en-US" sz="2400" b="1" dirty="0">
              <a:latin typeface="黑体" panose="02010609060101010101" pitchFamily="49" charset="-122"/>
              <a:ea typeface="黑体" panose="02010609060101010101" pitchFamily="49" charset="-122"/>
            </a:endParaRPr>
          </a:p>
        </p:txBody>
      </p:sp>
      <p:sp>
        <p:nvSpPr>
          <p:cNvPr id="70665" name="Text Box 9"/>
          <p:cNvSpPr txBox="1"/>
          <p:nvPr/>
        </p:nvSpPr>
        <p:spPr>
          <a:xfrm>
            <a:off x="539750" y="3197225"/>
            <a:ext cx="4105275" cy="519113"/>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）浮点数除法运算</a:t>
            </a:r>
            <a:endParaRPr lang="zh-CN" altLang="en-US" sz="2800" b="1" dirty="0">
              <a:latin typeface="黑体" panose="02010609060101010101" pitchFamily="49" charset="-122"/>
              <a:ea typeface="黑体" panose="02010609060101010101" pitchFamily="49" charset="-122"/>
            </a:endParaRPr>
          </a:p>
        </p:txBody>
      </p:sp>
      <p:sp>
        <p:nvSpPr>
          <p:cNvPr id="70668" name="Text Box 12"/>
          <p:cNvSpPr txBox="1"/>
          <p:nvPr/>
        </p:nvSpPr>
        <p:spPr>
          <a:xfrm>
            <a:off x="1258888" y="5553075"/>
            <a:ext cx="2736850" cy="396875"/>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rgbClr val="CB0101"/>
                </a:solidFill>
                <a:latin typeface="宋体" panose="02010600030101010101" pitchFamily="2" charset="-122"/>
              </a:rPr>
              <a:t>③ </a:t>
            </a:r>
            <a:r>
              <a:rPr lang="zh-CN" altLang="en-US" sz="2000" b="1" dirty="0">
                <a:solidFill>
                  <a:srgbClr val="CB0101"/>
                </a:solidFill>
                <a:latin typeface="宋体" panose="02010600030101010101" pitchFamily="2" charset="-122"/>
              </a:rPr>
              <a:t>求阶差 </a:t>
            </a:r>
            <a:endParaRPr lang="zh-CN" altLang="en-US" sz="2000" b="1" dirty="0">
              <a:solidFill>
                <a:srgbClr val="CB0101"/>
              </a:solidFill>
              <a:latin typeface="宋体" panose="02010600030101010101" pitchFamily="2" charset="-122"/>
            </a:endParaRPr>
          </a:p>
        </p:txBody>
      </p:sp>
      <p:sp>
        <p:nvSpPr>
          <p:cNvPr id="70669" name="Text Box 13"/>
          <p:cNvSpPr txBox="1"/>
          <p:nvPr/>
        </p:nvSpPr>
        <p:spPr>
          <a:xfrm>
            <a:off x="1258888" y="6272213"/>
            <a:ext cx="3240087" cy="396875"/>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rgbClr val="CB0101"/>
                </a:solidFill>
                <a:latin typeface="宋体" panose="02010600030101010101" pitchFamily="2" charset="-122"/>
              </a:rPr>
              <a:t>④ </a:t>
            </a:r>
            <a:r>
              <a:rPr lang="zh-CN" altLang="en-US" sz="2000" b="1" dirty="0">
                <a:solidFill>
                  <a:srgbClr val="CB0101"/>
                </a:solidFill>
                <a:latin typeface="宋体" panose="02010600030101010101" pitchFamily="2" charset="-122"/>
              </a:rPr>
              <a:t>尾数相除 </a:t>
            </a:r>
            <a:endParaRPr lang="zh-CN" altLang="en-US" sz="2000" b="1" dirty="0">
              <a:solidFill>
                <a:srgbClr val="CB0101"/>
              </a:solidFill>
              <a:latin typeface="宋体" panose="02010600030101010101" pitchFamily="2" charset="-122"/>
            </a:endParaRPr>
          </a:p>
        </p:txBody>
      </p:sp>
      <p:sp>
        <p:nvSpPr>
          <p:cNvPr id="70674" name="Text Box 18"/>
          <p:cNvSpPr txBox="1"/>
          <p:nvPr/>
        </p:nvSpPr>
        <p:spPr>
          <a:xfrm>
            <a:off x="1258888" y="3968750"/>
            <a:ext cx="7489825" cy="701675"/>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rgbClr val="CB0101"/>
                </a:solidFill>
                <a:latin typeface="宋体" panose="02010600030101010101" pitchFamily="2" charset="-122"/>
              </a:rPr>
              <a:t>① </a:t>
            </a:r>
            <a:r>
              <a:rPr lang="zh-CN" altLang="en-US" sz="2000" b="1" dirty="0">
                <a:solidFill>
                  <a:srgbClr val="CB0101"/>
                </a:solidFill>
                <a:latin typeface="宋体" panose="02010600030101010101" pitchFamily="2" charset="-122"/>
              </a:rPr>
              <a:t>预置  </a:t>
            </a:r>
            <a:r>
              <a:rPr lang="zh-CN" altLang="en-US" sz="2000" b="1" dirty="0">
                <a:solidFill>
                  <a:srgbClr val="3333FF"/>
                </a:solidFill>
                <a:latin typeface="宋体" panose="02010600030101010101" pitchFamily="2" charset="-122"/>
              </a:rPr>
              <a:t>检测被除数是否为</a:t>
            </a:r>
            <a:r>
              <a:rPr lang="en-US" altLang="zh-CN" sz="2000" b="1" dirty="0">
                <a:solidFill>
                  <a:srgbClr val="3333FF"/>
                </a:solidFill>
                <a:latin typeface="宋体" panose="02010600030101010101" pitchFamily="2" charset="-122"/>
              </a:rPr>
              <a:t>0</a:t>
            </a:r>
            <a:r>
              <a:rPr lang="zh-CN" altLang="en-US" sz="2000" b="1" dirty="0">
                <a:solidFill>
                  <a:srgbClr val="3333FF"/>
                </a:solidFill>
                <a:latin typeface="宋体" panose="02010600030101010101" pitchFamily="2" charset="-122"/>
              </a:rPr>
              <a:t>，若为</a:t>
            </a:r>
            <a:r>
              <a:rPr lang="en-US" altLang="zh-CN" sz="2000" b="1" dirty="0">
                <a:solidFill>
                  <a:srgbClr val="3333FF"/>
                </a:solidFill>
                <a:latin typeface="宋体" panose="02010600030101010101" pitchFamily="2" charset="-122"/>
              </a:rPr>
              <a:t>0</a:t>
            </a:r>
            <a:r>
              <a:rPr lang="zh-CN" altLang="en-US" sz="2000" b="1" dirty="0">
                <a:solidFill>
                  <a:srgbClr val="3333FF"/>
                </a:solidFill>
                <a:latin typeface="宋体" panose="02010600030101010101" pitchFamily="2" charset="-122"/>
              </a:rPr>
              <a:t>则置商为</a:t>
            </a:r>
            <a:r>
              <a:rPr lang="en-US" altLang="zh-CN" sz="2000" b="1" dirty="0">
                <a:solidFill>
                  <a:srgbClr val="3333FF"/>
                </a:solidFill>
                <a:latin typeface="宋体" panose="02010600030101010101" pitchFamily="2" charset="-122"/>
              </a:rPr>
              <a:t>0</a:t>
            </a:r>
            <a:r>
              <a:rPr lang="zh-CN" altLang="en-US" sz="2000" b="1" dirty="0">
                <a:solidFill>
                  <a:srgbClr val="3333FF"/>
                </a:solidFill>
                <a:latin typeface="宋体" panose="02010600030101010101" pitchFamily="2" charset="-122"/>
              </a:rPr>
              <a:t>。如果除数为</a:t>
            </a:r>
            <a:r>
              <a:rPr lang="en-US" altLang="zh-CN" sz="2000" b="1" dirty="0">
                <a:solidFill>
                  <a:srgbClr val="3333FF"/>
                </a:solidFill>
                <a:latin typeface="宋体" panose="02010600030101010101" pitchFamily="2" charset="-122"/>
              </a:rPr>
              <a:t>0</a:t>
            </a:r>
            <a:r>
              <a:rPr lang="zh-CN" altLang="en-US" sz="2000" b="1" dirty="0">
                <a:solidFill>
                  <a:srgbClr val="3333FF"/>
                </a:solidFill>
                <a:latin typeface="宋体" panose="02010600030101010101" pitchFamily="2" charset="-122"/>
              </a:rPr>
              <a:t>，则置</a:t>
            </a:r>
            <a:r>
              <a:rPr lang="en-US" altLang="zh-CN" sz="2000" b="1" dirty="0">
                <a:solidFill>
                  <a:srgbClr val="3333FF"/>
                </a:solidFill>
                <a:latin typeface="宋体" panose="02010600030101010101" pitchFamily="2" charset="-122"/>
              </a:rPr>
              <a:t>0</a:t>
            </a:r>
            <a:r>
              <a:rPr lang="zh-CN" altLang="en-US" sz="2000" b="1" dirty="0">
                <a:solidFill>
                  <a:srgbClr val="3333FF"/>
                </a:solidFill>
                <a:latin typeface="宋体" panose="02010600030101010101" pitchFamily="2" charset="-122"/>
              </a:rPr>
              <a:t>除数标志，转中断处理。</a:t>
            </a:r>
            <a:r>
              <a:rPr lang="zh-CN" altLang="en-US" sz="2000" b="1" dirty="0">
                <a:solidFill>
                  <a:srgbClr val="CB0101"/>
                </a:solidFill>
                <a:ea typeface="黑体" panose="02010609060101010101" pitchFamily="49" charset="-122"/>
              </a:rPr>
              <a:t> </a:t>
            </a:r>
            <a:endParaRPr lang="zh-CN" altLang="en-US" sz="2000" b="1" dirty="0">
              <a:solidFill>
                <a:srgbClr val="CB0101"/>
              </a:solidFill>
              <a:ea typeface="黑体" panose="02010609060101010101" pitchFamily="49" charset="-122"/>
            </a:endParaRPr>
          </a:p>
        </p:txBody>
      </p:sp>
      <p:sp>
        <p:nvSpPr>
          <p:cNvPr id="70675" name="Text Box 19"/>
          <p:cNvSpPr txBox="1"/>
          <p:nvPr/>
        </p:nvSpPr>
        <p:spPr>
          <a:xfrm>
            <a:off x="1258888" y="4832350"/>
            <a:ext cx="3600450" cy="396875"/>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rgbClr val="CB0101"/>
                </a:solidFill>
                <a:latin typeface="宋体" panose="02010600030101010101" pitchFamily="2" charset="-122"/>
              </a:rPr>
              <a:t>② </a:t>
            </a:r>
            <a:r>
              <a:rPr lang="zh-CN" altLang="en-US" sz="2000" b="1" dirty="0">
                <a:solidFill>
                  <a:srgbClr val="CB0101"/>
                </a:solidFill>
                <a:latin typeface="宋体" panose="02010600030101010101" pitchFamily="2" charset="-122"/>
              </a:rPr>
              <a:t>尾数调整 </a:t>
            </a:r>
            <a:endParaRPr lang="zh-CN" altLang="en-US" sz="2000" b="1" dirty="0">
              <a:solidFill>
                <a:srgbClr val="CB0101"/>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660"/>
                                        </p:tgtEl>
                                        <p:attrNameLst>
                                          <p:attrName>style.visibility</p:attrName>
                                        </p:attrNameLst>
                                      </p:cBhvr>
                                      <p:to>
                                        <p:strVal val="visible"/>
                                      </p:to>
                                    </p:set>
                                    <p:animEffect transition="in" filter="blinds(horizontal)">
                                      <p:cBhvr>
                                        <p:cTn id="7" dur="500"/>
                                        <p:tgtEl>
                                          <p:spTgt spid="7066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0661"/>
                                        </p:tgtEl>
                                        <p:attrNameLst>
                                          <p:attrName>style.visibility</p:attrName>
                                        </p:attrNameLst>
                                      </p:cBhvr>
                                      <p:to>
                                        <p:strVal val="visible"/>
                                      </p:to>
                                    </p:set>
                                    <p:animEffect transition="in" filter="blinds(horizontal)">
                                      <p:cBhvr>
                                        <p:cTn id="12" dur="500"/>
                                        <p:tgtEl>
                                          <p:spTgt spid="70661"/>
                                        </p:tgtEl>
                                      </p:cBhvr>
                                    </p:animEffect>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grpId="0" nodeType="clickEffect">
                                  <p:stCondLst>
                                    <p:cond delay="0"/>
                                  </p:stCondLst>
                                  <p:childTnLst>
                                    <p:set>
                                      <p:cBhvr>
                                        <p:cTn id="16" dur="1" fill="hold">
                                          <p:stCondLst>
                                            <p:cond delay="0"/>
                                          </p:stCondLst>
                                        </p:cTn>
                                        <p:tgtEl>
                                          <p:spTgt spid="70664"/>
                                        </p:tgtEl>
                                        <p:attrNameLst>
                                          <p:attrName>style.visibility</p:attrName>
                                        </p:attrNameLst>
                                      </p:cBhvr>
                                      <p:to>
                                        <p:strVal val="visible"/>
                                      </p:to>
                                    </p:set>
                                    <p:animEffect transition="in" filter="fade">
                                      <p:cBhvr>
                                        <p:cTn id="17" dur="1000"/>
                                        <p:tgtEl>
                                          <p:spTgt spid="70664"/>
                                        </p:tgtEl>
                                      </p:cBhvr>
                                    </p:animEffect>
                                    <p:anim calcmode="lin" valueType="num">
                                      <p:cBhvr>
                                        <p:cTn id="18" dur="1000" fill="hold"/>
                                        <p:tgtEl>
                                          <p:spTgt spid="70664"/>
                                        </p:tgtEl>
                                        <p:attrNameLst>
                                          <p:attrName>ppt_x</p:attrName>
                                        </p:attrNameLst>
                                      </p:cBhvr>
                                      <p:tavLst>
                                        <p:tav tm="0">
                                          <p:val>
                                            <p:strVal val="#ppt_x"/>
                                          </p:val>
                                        </p:tav>
                                        <p:tav tm="100000">
                                          <p:val>
                                            <p:strVal val="#ppt_x"/>
                                          </p:val>
                                        </p:tav>
                                      </p:tavLst>
                                    </p:anim>
                                    <p:anim calcmode="lin" valueType="num">
                                      <p:cBhvr>
                                        <p:cTn id="19" dur="1000" fill="hold"/>
                                        <p:tgtEl>
                                          <p:spTgt spid="70664"/>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70663"/>
                                        </p:tgtEl>
                                        <p:attrNameLst>
                                          <p:attrName>style.visibility</p:attrName>
                                        </p:attrNameLst>
                                      </p:cBhvr>
                                      <p:to>
                                        <p:strVal val="visible"/>
                                      </p:to>
                                    </p:set>
                                    <p:animEffect transition="in" filter="fade">
                                      <p:cBhvr>
                                        <p:cTn id="22" dur="1000"/>
                                        <p:tgtEl>
                                          <p:spTgt spid="70663"/>
                                        </p:tgtEl>
                                      </p:cBhvr>
                                    </p:animEffect>
                                    <p:anim calcmode="lin" valueType="num">
                                      <p:cBhvr>
                                        <p:cTn id="23" dur="1000" fill="hold"/>
                                        <p:tgtEl>
                                          <p:spTgt spid="70663"/>
                                        </p:tgtEl>
                                        <p:attrNameLst>
                                          <p:attrName>ppt_x</p:attrName>
                                        </p:attrNameLst>
                                      </p:cBhvr>
                                      <p:tavLst>
                                        <p:tav tm="0">
                                          <p:val>
                                            <p:strVal val="#ppt_x"/>
                                          </p:val>
                                        </p:tav>
                                        <p:tav tm="100000">
                                          <p:val>
                                            <p:strVal val="#ppt_x"/>
                                          </p:val>
                                        </p:tav>
                                      </p:tavLst>
                                    </p:anim>
                                    <p:anim calcmode="lin" valueType="num">
                                      <p:cBhvr>
                                        <p:cTn id="24" dur="1000" fill="hold"/>
                                        <p:tgtEl>
                                          <p:spTgt spid="70663"/>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70662"/>
                                        </p:tgtEl>
                                        <p:attrNameLst>
                                          <p:attrName>style.visibility</p:attrName>
                                        </p:attrNameLst>
                                      </p:cBhvr>
                                      <p:to>
                                        <p:strVal val="visible"/>
                                      </p:to>
                                    </p:set>
                                    <p:animEffect transition="in" filter="fade">
                                      <p:cBhvr>
                                        <p:cTn id="27" dur="1000"/>
                                        <p:tgtEl>
                                          <p:spTgt spid="70662"/>
                                        </p:tgtEl>
                                      </p:cBhvr>
                                    </p:animEffect>
                                    <p:anim calcmode="lin" valueType="num">
                                      <p:cBhvr>
                                        <p:cTn id="28" dur="1000" fill="hold"/>
                                        <p:tgtEl>
                                          <p:spTgt spid="70662"/>
                                        </p:tgtEl>
                                        <p:attrNameLst>
                                          <p:attrName>ppt_x</p:attrName>
                                        </p:attrNameLst>
                                      </p:cBhvr>
                                      <p:tavLst>
                                        <p:tav tm="0">
                                          <p:val>
                                            <p:strVal val="#ppt_x"/>
                                          </p:val>
                                        </p:tav>
                                        <p:tav tm="100000">
                                          <p:val>
                                            <p:strVal val="#ppt_x"/>
                                          </p:val>
                                        </p:tav>
                                      </p:tavLst>
                                    </p:anim>
                                    <p:anim calcmode="lin" valueType="num">
                                      <p:cBhvr>
                                        <p:cTn id="29" dur="1000" fill="hold"/>
                                        <p:tgtEl>
                                          <p:spTgt spid="70662"/>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70665"/>
                                        </p:tgtEl>
                                        <p:attrNameLst>
                                          <p:attrName>style.visibility</p:attrName>
                                        </p:attrNameLst>
                                      </p:cBhvr>
                                      <p:to>
                                        <p:strVal val="visible"/>
                                      </p:to>
                                    </p:set>
                                    <p:animEffect transition="in" filter="blinds(horizontal)">
                                      <p:cBhvr>
                                        <p:cTn id="34" dur="500"/>
                                        <p:tgtEl>
                                          <p:spTgt spid="70665"/>
                                        </p:tgtEl>
                                      </p:cBhvr>
                                    </p:animEffect>
                                  </p:childTnLst>
                                </p:cTn>
                              </p:par>
                            </p:childTnLst>
                          </p:cTn>
                        </p:par>
                      </p:childTnLst>
                    </p:cTn>
                  </p:par>
                  <p:par>
                    <p:cTn id="35" fill="hold">
                      <p:stCondLst>
                        <p:cond delay="indefinite"/>
                      </p:stCondLst>
                      <p:childTnLst>
                        <p:par>
                          <p:cTn id="36" fill="hold">
                            <p:stCondLst>
                              <p:cond delay="0"/>
                            </p:stCondLst>
                            <p:childTnLst>
                              <p:par>
                                <p:cTn id="37" presetID="47" presetClass="entr" presetSubtype="0" fill="hold" grpId="0" nodeType="clickEffect">
                                  <p:stCondLst>
                                    <p:cond delay="0"/>
                                  </p:stCondLst>
                                  <p:childTnLst>
                                    <p:set>
                                      <p:cBhvr>
                                        <p:cTn id="38" dur="1" fill="hold">
                                          <p:stCondLst>
                                            <p:cond delay="0"/>
                                          </p:stCondLst>
                                        </p:cTn>
                                        <p:tgtEl>
                                          <p:spTgt spid="70674"/>
                                        </p:tgtEl>
                                        <p:attrNameLst>
                                          <p:attrName>style.visibility</p:attrName>
                                        </p:attrNameLst>
                                      </p:cBhvr>
                                      <p:to>
                                        <p:strVal val="visible"/>
                                      </p:to>
                                    </p:set>
                                    <p:animEffect transition="in" filter="fade">
                                      <p:cBhvr>
                                        <p:cTn id="39" dur="1000"/>
                                        <p:tgtEl>
                                          <p:spTgt spid="70674"/>
                                        </p:tgtEl>
                                      </p:cBhvr>
                                    </p:animEffect>
                                    <p:anim calcmode="lin" valueType="num">
                                      <p:cBhvr>
                                        <p:cTn id="40" dur="1000" fill="hold"/>
                                        <p:tgtEl>
                                          <p:spTgt spid="70674"/>
                                        </p:tgtEl>
                                        <p:attrNameLst>
                                          <p:attrName>ppt_x</p:attrName>
                                        </p:attrNameLst>
                                      </p:cBhvr>
                                      <p:tavLst>
                                        <p:tav tm="0">
                                          <p:val>
                                            <p:strVal val="#ppt_x"/>
                                          </p:val>
                                        </p:tav>
                                        <p:tav tm="100000">
                                          <p:val>
                                            <p:strVal val="#ppt_x"/>
                                          </p:val>
                                        </p:tav>
                                      </p:tavLst>
                                    </p:anim>
                                    <p:anim calcmode="lin" valueType="num">
                                      <p:cBhvr>
                                        <p:cTn id="41" dur="1000" fill="hold"/>
                                        <p:tgtEl>
                                          <p:spTgt spid="70674"/>
                                        </p:tgtEl>
                                        <p:attrNameLst>
                                          <p:attrName>ppt_y</p:attrName>
                                        </p:attrNameLst>
                                      </p:cBhvr>
                                      <p:tavLst>
                                        <p:tav tm="0">
                                          <p:val>
                                            <p:strVal val="#ppt_y-.1"/>
                                          </p:val>
                                        </p:tav>
                                        <p:tav tm="100000">
                                          <p:val>
                                            <p:strVal val="#ppt_y"/>
                                          </p:val>
                                        </p:tav>
                                      </p:tavLst>
                                    </p:anim>
                                  </p:childTnLst>
                                </p:cTn>
                              </p:par>
                              <p:par>
                                <p:cTn id="42" presetID="47" presetClass="entr" presetSubtype="0" fill="hold" grpId="0" nodeType="withEffect">
                                  <p:stCondLst>
                                    <p:cond delay="0"/>
                                  </p:stCondLst>
                                  <p:childTnLst>
                                    <p:set>
                                      <p:cBhvr>
                                        <p:cTn id="43" dur="1" fill="hold">
                                          <p:stCondLst>
                                            <p:cond delay="0"/>
                                          </p:stCondLst>
                                        </p:cTn>
                                        <p:tgtEl>
                                          <p:spTgt spid="70675"/>
                                        </p:tgtEl>
                                        <p:attrNameLst>
                                          <p:attrName>style.visibility</p:attrName>
                                        </p:attrNameLst>
                                      </p:cBhvr>
                                      <p:to>
                                        <p:strVal val="visible"/>
                                      </p:to>
                                    </p:set>
                                    <p:animEffect transition="in" filter="fade">
                                      <p:cBhvr>
                                        <p:cTn id="44" dur="1000"/>
                                        <p:tgtEl>
                                          <p:spTgt spid="70675"/>
                                        </p:tgtEl>
                                      </p:cBhvr>
                                    </p:animEffect>
                                    <p:anim calcmode="lin" valueType="num">
                                      <p:cBhvr>
                                        <p:cTn id="45" dur="1000" fill="hold"/>
                                        <p:tgtEl>
                                          <p:spTgt spid="70675"/>
                                        </p:tgtEl>
                                        <p:attrNameLst>
                                          <p:attrName>ppt_x</p:attrName>
                                        </p:attrNameLst>
                                      </p:cBhvr>
                                      <p:tavLst>
                                        <p:tav tm="0">
                                          <p:val>
                                            <p:strVal val="#ppt_x"/>
                                          </p:val>
                                        </p:tav>
                                        <p:tav tm="100000">
                                          <p:val>
                                            <p:strVal val="#ppt_x"/>
                                          </p:val>
                                        </p:tav>
                                      </p:tavLst>
                                    </p:anim>
                                    <p:anim calcmode="lin" valueType="num">
                                      <p:cBhvr>
                                        <p:cTn id="46" dur="1000" fill="hold"/>
                                        <p:tgtEl>
                                          <p:spTgt spid="70675"/>
                                        </p:tgtEl>
                                        <p:attrNameLst>
                                          <p:attrName>ppt_y</p:attrName>
                                        </p:attrNameLst>
                                      </p:cBhvr>
                                      <p:tavLst>
                                        <p:tav tm="0">
                                          <p:val>
                                            <p:strVal val="#ppt_y-.1"/>
                                          </p:val>
                                        </p:tav>
                                        <p:tav tm="100000">
                                          <p:val>
                                            <p:strVal val="#ppt_y"/>
                                          </p:val>
                                        </p:tav>
                                      </p:tavLst>
                                    </p:anim>
                                  </p:childTnLst>
                                </p:cTn>
                              </p:par>
                              <p:par>
                                <p:cTn id="47" presetID="47" presetClass="entr" presetSubtype="0" fill="hold" grpId="0" nodeType="withEffect">
                                  <p:stCondLst>
                                    <p:cond delay="0"/>
                                  </p:stCondLst>
                                  <p:childTnLst>
                                    <p:set>
                                      <p:cBhvr>
                                        <p:cTn id="48" dur="1" fill="hold">
                                          <p:stCondLst>
                                            <p:cond delay="0"/>
                                          </p:stCondLst>
                                        </p:cTn>
                                        <p:tgtEl>
                                          <p:spTgt spid="70668"/>
                                        </p:tgtEl>
                                        <p:attrNameLst>
                                          <p:attrName>style.visibility</p:attrName>
                                        </p:attrNameLst>
                                      </p:cBhvr>
                                      <p:to>
                                        <p:strVal val="visible"/>
                                      </p:to>
                                    </p:set>
                                    <p:animEffect transition="in" filter="fade">
                                      <p:cBhvr>
                                        <p:cTn id="49" dur="1000"/>
                                        <p:tgtEl>
                                          <p:spTgt spid="70668"/>
                                        </p:tgtEl>
                                      </p:cBhvr>
                                    </p:animEffect>
                                    <p:anim calcmode="lin" valueType="num">
                                      <p:cBhvr>
                                        <p:cTn id="50" dur="1000" fill="hold"/>
                                        <p:tgtEl>
                                          <p:spTgt spid="70668"/>
                                        </p:tgtEl>
                                        <p:attrNameLst>
                                          <p:attrName>ppt_x</p:attrName>
                                        </p:attrNameLst>
                                      </p:cBhvr>
                                      <p:tavLst>
                                        <p:tav tm="0">
                                          <p:val>
                                            <p:strVal val="#ppt_x"/>
                                          </p:val>
                                        </p:tav>
                                        <p:tav tm="100000">
                                          <p:val>
                                            <p:strVal val="#ppt_x"/>
                                          </p:val>
                                        </p:tav>
                                      </p:tavLst>
                                    </p:anim>
                                    <p:anim calcmode="lin" valueType="num">
                                      <p:cBhvr>
                                        <p:cTn id="51" dur="1000" fill="hold"/>
                                        <p:tgtEl>
                                          <p:spTgt spid="70668"/>
                                        </p:tgtEl>
                                        <p:attrNameLst>
                                          <p:attrName>ppt_y</p:attrName>
                                        </p:attrNameLst>
                                      </p:cBhvr>
                                      <p:tavLst>
                                        <p:tav tm="0">
                                          <p:val>
                                            <p:strVal val="#ppt_y-.1"/>
                                          </p:val>
                                        </p:tav>
                                        <p:tav tm="100000">
                                          <p:val>
                                            <p:strVal val="#ppt_y"/>
                                          </p:val>
                                        </p:tav>
                                      </p:tavLst>
                                    </p:anim>
                                  </p:childTnLst>
                                </p:cTn>
                              </p:par>
                              <p:par>
                                <p:cTn id="52" presetID="47" presetClass="entr" presetSubtype="0" fill="hold" grpId="0" nodeType="withEffect">
                                  <p:stCondLst>
                                    <p:cond delay="0"/>
                                  </p:stCondLst>
                                  <p:childTnLst>
                                    <p:set>
                                      <p:cBhvr>
                                        <p:cTn id="53" dur="1" fill="hold">
                                          <p:stCondLst>
                                            <p:cond delay="0"/>
                                          </p:stCondLst>
                                        </p:cTn>
                                        <p:tgtEl>
                                          <p:spTgt spid="70669"/>
                                        </p:tgtEl>
                                        <p:attrNameLst>
                                          <p:attrName>style.visibility</p:attrName>
                                        </p:attrNameLst>
                                      </p:cBhvr>
                                      <p:to>
                                        <p:strVal val="visible"/>
                                      </p:to>
                                    </p:set>
                                    <p:animEffect transition="in" filter="fade">
                                      <p:cBhvr>
                                        <p:cTn id="54" dur="1000"/>
                                        <p:tgtEl>
                                          <p:spTgt spid="70669"/>
                                        </p:tgtEl>
                                      </p:cBhvr>
                                    </p:animEffect>
                                    <p:anim calcmode="lin" valueType="num">
                                      <p:cBhvr>
                                        <p:cTn id="55" dur="1000" fill="hold"/>
                                        <p:tgtEl>
                                          <p:spTgt spid="70669"/>
                                        </p:tgtEl>
                                        <p:attrNameLst>
                                          <p:attrName>ppt_x</p:attrName>
                                        </p:attrNameLst>
                                      </p:cBhvr>
                                      <p:tavLst>
                                        <p:tav tm="0">
                                          <p:val>
                                            <p:strVal val="#ppt_x"/>
                                          </p:val>
                                        </p:tav>
                                        <p:tav tm="100000">
                                          <p:val>
                                            <p:strVal val="#ppt_x"/>
                                          </p:val>
                                        </p:tav>
                                      </p:tavLst>
                                    </p:anim>
                                    <p:anim calcmode="lin" valueType="num">
                                      <p:cBhvr>
                                        <p:cTn id="56" dur="1000" fill="hold"/>
                                        <p:tgtEl>
                                          <p:spTgt spid="706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0" grpId="0"/>
      <p:bldP spid="70661" grpId="0"/>
      <p:bldP spid="70662" grpId="0"/>
      <p:bldP spid="70663" grpId="0"/>
      <p:bldP spid="70664" grpId="0"/>
      <p:bldP spid="70665" grpId="0"/>
      <p:bldP spid="70668" grpId="0"/>
      <p:bldP spid="70669" grpId="0"/>
      <p:bldP spid="70674" grpId="0"/>
      <p:bldP spid="7067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8" name="Text Box 4"/>
          <p:cNvSpPr txBox="1"/>
          <p:nvPr/>
        </p:nvSpPr>
        <p:spPr>
          <a:xfrm>
            <a:off x="47625" y="31750"/>
            <a:ext cx="6311900" cy="645160"/>
          </a:xfrm>
          <a:prstGeom prst="rect">
            <a:avLst/>
          </a:prstGeom>
          <a:noFill/>
          <a:ln w="2857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50000"/>
              </a:spcBef>
              <a:buNone/>
            </a:pPr>
            <a:r>
              <a:rPr lang="en-US" altLang="zh-CN" sz="3600" b="1" dirty="0">
                <a:latin typeface="黑体" panose="02010609060101010101" pitchFamily="49" charset="-122"/>
                <a:ea typeface="黑体" panose="02010609060101010101" pitchFamily="49" charset="-122"/>
              </a:rPr>
              <a:t>3.2.4  </a:t>
            </a:r>
            <a:r>
              <a:rPr lang="zh-CN" altLang="en-US" sz="3600" b="1" dirty="0">
                <a:latin typeface="黑体" panose="02010609060101010101" pitchFamily="49" charset="-122"/>
                <a:ea typeface="黑体" panose="02010609060101010101" pitchFamily="49" charset="-122"/>
              </a:rPr>
              <a:t>十进制数加减运算</a:t>
            </a:r>
            <a:endParaRPr lang="zh-CN" altLang="en-US" sz="3600" b="1" dirty="0">
              <a:latin typeface="黑体" panose="02010609060101010101" pitchFamily="49" charset="-122"/>
              <a:ea typeface="黑体" panose="02010609060101010101" pitchFamily="49" charset="-122"/>
            </a:endParaRPr>
          </a:p>
        </p:txBody>
      </p:sp>
      <p:sp>
        <p:nvSpPr>
          <p:cNvPr id="72709" name="Text Box 5"/>
          <p:cNvSpPr txBox="1"/>
          <p:nvPr/>
        </p:nvSpPr>
        <p:spPr>
          <a:xfrm>
            <a:off x="251460" y="741998"/>
            <a:ext cx="4103688" cy="522287"/>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50000"/>
              </a:spcBef>
              <a:buNone/>
            </a:pP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．进制转换</a:t>
            </a:r>
            <a:endParaRPr lang="zh-CN" altLang="en-US" sz="2800" b="1" dirty="0">
              <a:ea typeface="黑体" panose="02010609060101010101" pitchFamily="49" charset="-122"/>
            </a:endParaRPr>
          </a:p>
        </p:txBody>
      </p:sp>
      <p:sp>
        <p:nvSpPr>
          <p:cNvPr id="72710" name="Text Box 6"/>
          <p:cNvSpPr txBox="1"/>
          <p:nvPr/>
        </p:nvSpPr>
        <p:spPr>
          <a:xfrm>
            <a:off x="251143" y="1329690"/>
            <a:ext cx="6335712" cy="522288"/>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50000"/>
              </a:spcBef>
              <a:buNone/>
            </a:pPr>
            <a:r>
              <a:rPr lang="en-US"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．直接进行十进制数运算</a:t>
            </a:r>
            <a:endParaRPr lang="zh-CN" altLang="en-US" sz="2800" b="1" dirty="0">
              <a:latin typeface="黑体" panose="02010609060101010101" pitchFamily="49" charset="-122"/>
              <a:ea typeface="黑体" panose="02010609060101010101" pitchFamily="49" charset="-122"/>
            </a:endParaRPr>
          </a:p>
        </p:txBody>
      </p:sp>
      <p:sp>
        <p:nvSpPr>
          <p:cNvPr id="72711" name="Text Box 7"/>
          <p:cNvSpPr txBox="1"/>
          <p:nvPr/>
        </p:nvSpPr>
        <p:spPr>
          <a:xfrm>
            <a:off x="611188" y="1844675"/>
            <a:ext cx="8532812" cy="1187450"/>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rgbClr val="3333FF"/>
                </a:solidFill>
                <a:latin typeface="宋体" panose="02010600030101010101" pitchFamily="2" charset="-122"/>
              </a:rPr>
              <a:t>    </a:t>
            </a:r>
            <a:r>
              <a:rPr lang="zh-CN" altLang="en-US" sz="2400" b="1" dirty="0">
                <a:solidFill>
                  <a:srgbClr val="3333FF"/>
                </a:solidFill>
                <a:latin typeface="宋体" panose="02010600030101010101" pitchFamily="2" charset="-122"/>
              </a:rPr>
              <a:t>机器内部所处理的十进制数采用二</a:t>
            </a:r>
            <a:r>
              <a:rPr lang="en-US" altLang="zh-CN" sz="2400" b="1" dirty="0">
                <a:solidFill>
                  <a:srgbClr val="3333FF"/>
                </a:solidFill>
                <a:latin typeface="宋体" panose="02010600030101010101" pitchFamily="2" charset="-122"/>
              </a:rPr>
              <a:t>-</a:t>
            </a:r>
            <a:r>
              <a:rPr lang="zh-CN" altLang="en-US" sz="2400" b="1" dirty="0">
                <a:solidFill>
                  <a:srgbClr val="3333FF"/>
                </a:solidFill>
                <a:latin typeface="宋体" panose="02010600030101010101" pitchFamily="2" charset="-122"/>
              </a:rPr>
              <a:t>十进制数（</a:t>
            </a:r>
            <a:r>
              <a:rPr lang="en-US" altLang="zh-CN" sz="2400" b="1" dirty="0">
                <a:solidFill>
                  <a:srgbClr val="3333FF"/>
                </a:solidFill>
                <a:latin typeface="宋体" panose="02010600030101010101" pitchFamily="2" charset="-122"/>
              </a:rPr>
              <a:t>BCD</a:t>
            </a:r>
            <a:r>
              <a:rPr lang="zh-CN" altLang="en-US" sz="2400" b="1" dirty="0">
                <a:solidFill>
                  <a:srgbClr val="3333FF"/>
                </a:solidFill>
                <a:latin typeface="宋体" panose="02010600030101010101" pitchFamily="2" charset="-122"/>
              </a:rPr>
              <a:t>码）表示形式，其运算由</a:t>
            </a:r>
            <a:r>
              <a:rPr lang="en-US" altLang="zh-CN" sz="2400" b="1" dirty="0">
                <a:solidFill>
                  <a:srgbClr val="3333FF"/>
                </a:solidFill>
                <a:latin typeface="宋体" panose="02010600030101010101" pitchFamily="2" charset="-122"/>
              </a:rPr>
              <a:t>BCD</a:t>
            </a:r>
            <a:r>
              <a:rPr lang="zh-CN" altLang="en-US" sz="2400" b="1" dirty="0">
                <a:solidFill>
                  <a:srgbClr val="3333FF"/>
                </a:solidFill>
                <a:latin typeface="宋体" panose="02010600030101010101" pitchFamily="2" charset="-122"/>
              </a:rPr>
              <a:t>码运算指令完成。目前，计算机实现</a:t>
            </a:r>
            <a:r>
              <a:rPr lang="en-US" altLang="zh-CN" sz="2400" b="1" dirty="0">
                <a:solidFill>
                  <a:srgbClr val="3333FF"/>
                </a:solidFill>
                <a:latin typeface="宋体" panose="02010600030101010101" pitchFamily="2" charset="-122"/>
              </a:rPr>
              <a:t>BCD</a:t>
            </a:r>
            <a:r>
              <a:rPr lang="zh-CN" altLang="en-US" sz="2400" b="1" dirty="0">
                <a:solidFill>
                  <a:srgbClr val="3333FF"/>
                </a:solidFill>
                <a:latin typeface="宋体" panose="02010600030101010101" pitchFamily="2" charset="-122"/>
              </a:rPr>
              <a:t>码运算的方法有两种：</a:t>
            </a:r>
            <a:r>
              <a:rPr lang="zh-CN" altLang="en-US" sz="2000" b="1" dirty="0">
                <a:ea typeface="黑体" panose="02010609060101010101" pitchFamily="49" charset="-122"/>
              </a:rPr>
              <a:t> </a:t>
            </a:r>
            <a:endParaRPr lang="zh-CN" altLang="en-US" sz="2000" b="1" dirty="0">
              <a:ea typeface="黑体" panose="02010609060101010101" pitchFamily="49" charset="-122"/>
            </a:endParaRPr>
          </a:p>
        </p:txBody>
      </p:sp>
      <p:sp>
        <p:nvSpPr>
          <p:cNvPr id="72712" name="Text Box 8"/>
          <p:cNvSpPr txBox="1"/>
          <p:nvPr/>
        </p:nvSpPr>
        <p:spPr>
          <a:xfrm>
            <a:off x="827088" y="2997200"/>
            <a:ext cx="8316912" cy="396875"/>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rgbClr val="CB0101"/>
                </a:solidFill>
                <a:latin typeface="黑体" panose="02010609060101010101" pitchFamily="49" charset="-122"/>
                <a:ea typeface="黑体" panose="02010609060101010101" pitchFamily="49" charset="-122"/>
              </a:rPr>
              <a:t>① </a:t>
            </a:r>
            <a:r>
              <a:rPr lang="zh-CN" altLang="en-US" sz="2000" b="1" dirty="0">
                <a:solidFill>
                  <a:srgbClr val="CB0101"/>
                </a:solidFill>
                <a:latin typeface="黑体" panose="02010609060101010101" pitchFamily="49" charset="-122"/>
                <a:ea typeface="黑体" panose="02010609060101010101" pitchFamily="49" charset="-122"/>
              </a:rPr>
              <a:t>机器的指令系统中设有专用进行</a:t>
            </a:r>
            <a:r>
              <a:rPr lang="en-US" altLang="zh-CN" sz="2000" b="1" dirty="0">
                <a:solidFill>
                  <a:srgbClr val="CB0101"/>
                </a:solidFill>
                <a:latin typeface="黑体" panose="02010609060101010101" pitchFamily="49" charset="-122"/>
                <a:ea typeface="黑体" panose="02010609060101010101" pitchFamily="49" charset="-122"/>
              </a:rPr>
              <a:t>BCD</a:t>
            </a:r>
            <a:r>
              <a:rPr lang="zh-CN" altLang="en-US" sz="2000" b="1" dirty="0">
                <a:solidFill>
                  <a:srgbClr val="CB0101"/>
                </a:solidFill>
                <a:latin typeface="黑体" panose="02010609060101010101" pitchFamily="49" charset="-122"/>
                <a:ea typeface="黑体" panose="02010609060101010101" pitchFamily="49" charset="-122"/>
              </a:rPr>
              <a:t>码加、减、乘、除的运算指令。</a:t>
            </a:r>
            <a:endParaRPr lang="zh-CN" altLang="en-US" sz="2000" b="1" dirty="0">
              <a:solidFill>
                <a:srgbClr val="CB0101"/>
              </a:solidFill>
              <a:latin typeface="黑体" panose="02010609060101010101" pitchFamily="49" charset="-122"/>
              <a:ea typeface="黑体" panose="02010609060101010101" pitchFamily="49" charset="-122"/>
            </a:endParaRPr>
          </a:p>
        </p:txBody>
      </p:sp>
      <p:sp>
        <p:nvSpPr>
          <p:cNvPr id="72713" name="Text Box 9"/>
          <p:cNvSpPr txBox="1"/>
          <p:nvPr/>
        </p:nvSpPr>
        <p:spPr>
          <a:xfrm>
            <a:off x="827088" y="3429000"/>
            <a:ext cx="8316912" cy="701675"/>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rgbClr val="CB0101"/>
                </a:solidFill>
                <a:latin typeface="黑体" panose="02010609060101010101" pitchFamily="49" charset="-122"/>
                <a:ea typeface="黑体" panose="02010609060101010101" pitchFamily="49" charset="-122"/>
              </a:rPr>
              <a:t>② </a:t>
            </a:r>
            <a:r>
              <a:rPr lang="zh-CN" altLang="en-US" sz="2000" b="1" dirty="0">
                <a:solidFill>
                  <a:srgbClr val="CB0101"/>
                </a:solidFill>
                <a:latin typeface="黑体" panose="02010609060101010101" pitchFamily="49" charset="-122"/>
                <a:ea typeface="黑体" panose="02010609060101010101" pitchFamily="49" charset="-122"/>
              </a:rPr>
              <a:t>先用二进制数的加、减、乘、除指令进行运算，紧接着用</a:t>
            </a:r>
            <a:r>
              <a:rPr lang="en-US" altLang="zh-CN" sz="2000" b="1" dirty="0">
                <a:solidFill>
                  <a:srgbClr val="CB0101"/>
                </a:solidFill>
                <a:latin typeface="黑体" panose="02010609060101010101" pitchFamily="49" charset="-122"/>
                <a:ea typeface="黑体" panose="02010609060101010101" pitchFamily="49" charset="-122"/>
              </a:rPr>
              <a:t>BCD</a:t>
            </a:r>
            <a:r>
              <a:rPr lang="zh-CN" altLang="en-US" sz="2000" b="1" dirty="0">
                <a:solidFill>
                  <a:srgbClr val="CB0101"/>
                </a:solidFill>
                <a:latin typeface="黑体" panose="02010609060101010101" pitchFamily="49" charset="-122"/>
                <a:ea typeface="黑体" panose="02010609060101010101" pitchFamily="49" charset="-122"/>
              </a:rPr>
              <a:t>码校正指令对运算结果进行校正。 </a:t>
            </a:r>
            <a:endParaRPr lang="zh-CN" altLang="en-US" sz="2000" b="1" dirty="0">
              <a:solidFill>
                <a:srgbClr val="CB0101"/>
              </a:solidFill>
              <a:latin typeface="黑体" panose="02010609060101010101" pitchFamily="49" charset="-122"/>
              <a:ea typeface="黑体" panose="02010609060101010101" pitchFamily="49" charset="-122"/>
            </a:endParaRPr>
          </a:p>
        </p:txBody>
      </p:sp>
      <p:sp>
        <p:nvSpPr>
          <p:cNvPr id="72714" name="Text Box 10"/>
          <p:cNvSpPr txBox="1"/>
          <p:nvPr/>
        </p:nvSpPr>
        <p:spPr>
          <a:xfrm>
            <a:off x="251460" y="4165600"/>
            <a:ext cx="4572000" cy="579438"/>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50000"/>
              </a:spcBef>
              <a:buNone/>
            </a:pPr>
            <a:r>
              <a:rPr lang="en-US" altLang="zh-CN" b="1" dirty="0">
                <a:latin typeface="黑体" panose="02010609060101010101" pitchFamily="49" charset="-122"/>
                <a:ea typeface="黑体" panose="02010609060101010101" pitchFamily="49" charset="-122"/>
              </a:rPr>
              <a:t>3</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BCD</a:t>
            </a:r>
            <a:r>
              <a:rPr lang="zh-CN" altLang="en-US" b="1" dirty="0">
                <a:latin typeface="黑体" panose="02010609060101010101" pitchFamily="49" charset="-122"/>
                <a:ea typeface="黑体" panose="02010609060101010101" pitchFamily="49" charset="-122"/>
              </a:rPr>
              <a:t>码的加法运算</a:t>
            </a:r>
            <a:endParaRPr lang="zh-CN" altLang="en-US" b="1" dirty="0">
              <a:latin typeface="黑体" panose="02010609060101010101" pitchFamily="49" charset="-122"/>
              <a:ea typeface="黑体" panose="02010609060101010101" pitchFamily="49" charset="-122"/>
            </a:endParaRPr>
          </a:p>
        </p:txBody>
      </p:sp>
      <p:sp>
        <p:nvSpPr>
          <p:cNvPr id="72715" name="Text Box 11"/>
          <p:cNvSpPr txBox="1"/>
          <p:nvPr/>
        </p:nvSpPr>
        <p:spPr>
          <a:xfrm>
            <a:off x="755650" y="4868863"/>
            <a:ext cx="8064500" cy="822325"/>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rgbClr val="3333FF"/>
                </a:solidFill>
                <a:latin typeface="宋体" panose="02010600030101010101" pitchFamily="2" charset="-122"/>
              </a:rPr>
              <a:t>    </a:t>
            </a:r>
            <a:r>
              <a:rPr lang="zh-CN" altLang="en-US" sz="2400" b="1" dirty="0">
                <a:solidFill>
                  <a:srgbClr val="3333FF"/>
                </a:solidFill>
                <a:latin typeface="宋体" panose="02010600030101010101" pitchFamily="2" charset="-122"/>
              </a:rPr>
              <a:t>在</a:t>
            </a:r>
            <a:r>
              <a:rPr lang="en-US" altLang="zh-CN" sz="2400" b="1" dirty="0">
                <a:solidFill>
                  <a:srgbClr val="3333FF"/>
                </a:solidFill>
                <a:latin typeface="宋体" panose="02010600030101010101" pitchFamily="2" charset="-122"/>
              </a:rPr>
              <a:t>BCD</a:t>
            </a:r>
            <a:r>
              <a:rPr lang="zh-CN" altLang="en-US" sz="2400" b="1" dirty="0">
                <a:solidFill>
                  <a:srgbClr val="3333FF"/>
                </a:solidFill>
                <a:latin typeface="宋体" panose="02010600030101010101" pitchFamily="2" charset="-122"/>
              </a:rPr>
              <a:t>码中，每位十进制数与小于或等于</a:t>
            </a:r>
            <a:r>
              <a:rPr lang="en-US" altLang="zh-CN" sz="2400" b="1" dirty="0">
                <a:solidFill>
                  <a:srgbClr val="3333FF"/>
                </a:solidFill>
                <a:latin typeface="宋体" panose="02010600030101010101" pitchFamily="2" charset="-122"/>
              </a:rPr>
              <a:t>9</a:t>
            </a:r>
            <a:r>
              <a:rPr lang="zh-CN" altLang="en-US" sz="2400" b="1" dirty="0">
                <a:solidFill>
                  <a:srgbClr val="3333FF"/>
                </a:solidFill>
                <a:latin typeface="宋体" panose="02010600030101010101" pitchFamily="2" charset="-122"/>
              </a:rPr>
              <a:t>的二进制数相同，但求得的和可能大于</a:t>
            </a:r>
            <a:r>
              <a:rPr lang="en-US" altLang="zh-CN" sz="2400" b="1" dirty="0">
                <a:solidFill>
                  <a:srgbClr val="3333FF"/>
                </a:solidFill>
                <a:latin typeface="宋体" panose="02010600030101010101" pitchFamily="2" charset="-122"/>
              </a:rPr>
              <a:t>9</a:t>
            </a:r>
            <a:r>
              <a:rPr lang="zh-CN" altLang="en-US" sz="2400" b="1" dirty="0">
                <a:solidFill>
                  <a:srgbClr val="3333FF"/>
                </a:solidFill>
                <a:latin typeface="宋体" panose="02010600030101010101" pitchFamily="2" charset="-122"/>
              </a:rPr>
              <a:t>，因而需要校正。</a:t>
            </a:r>
            <a:endParaRPr lang="zh-CN" altLang="en-US" sz="2400" b="1" dirty="0">
              <a:solidFill>
                <a:srgbClr val="3333FF"/>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708"/>
                                        </p:tgtEl>
                                        <p:attrNameLst>
                                          <p:attrName>style.visibility</p:attrName>
                                        </p:attrNameLst>
                                      </p:cBhvr>
                                      <p:to>
                                        <p:strVal val="visible"/>
                                      </p:to>
                                    </p:set>
                                    <p:animEffect transition="in" filter="blinds(horizontal)">
                                      <p:cBhvr>
                                        <p:cTn id="7" dur="500"/>
                                        <p:tgtEl>
                                          <p:spTgt spid="72708"/>
                                        </p:tgtEl>
                                      </p:cBhvr>
                                    </p:animEffect>
                                  </p:childTnLst>
                                </p:cTn>
                              </p:par>
                            </p:childTnLst>
                          </p:cTn>
                        </p:par>
                      </p:childTnLst>
                    </p:cTn>
                  </p:par>
                  <p:par>
                    <p:cTn id="8" fill="hold">
                      <p:stCondLst>
                        <p:cond delay="indefinite"/>
                      </p:stCondLst>
                      <p:childTnLst>
                        <p:par>
                          <p:cTn id="9" fill="hold">
                            <p:stCondLst>
                              <p:cond delay="0"/>
                            </p:stCondLst>
                            <p:childTnLst>
                              <p:par>
                                <p:cTn id="10" presetID="34" presetClass="entr" presetSubtype="0" fill="hold" grpId="0" nodeType="clickEffect">
                                  <p:stCondLst>
                                    <p:cond delay="0"/>
                                  </p:stCondLst>
                                  <p:childTnLst>
                                    <p:set>
                                      <p:cBhvr>
                                        <p:cTn id="11" dur="1" fill="hold">
                                          <p:stCondLst>
                                            <p:cond delay="0"/>
                                          </p:stCondLst>
                                        </p:cTn>
                                        <p:tgtEl>
                                          <p:spTgt spid="72709"/>
                                        </p:tgtEl>
                                        <p:attrNameLst>
                                          <p:attrName>style.visibility</p:attrName>
                                        </p:attrNameLst>
                                      </p:cBhvr>
                                      <p:to>
                                        <p:strVal val="visible"/>
                                      </p:to>
                                    </p:set>
                                    <p:anim from="(-#ppt_w/2)" to="(#ppt_x)" calcmode="lin" valueType="num">
                                      <p:cBhvr>
                                        <p:cTn id="12" dur="600" fill="hold">
                                          <p:stCondLst>
                                            <p:cond delay="0"/>
                                          </p:stCondLst>
                                        </p:cTn>
                                        <p:tgtEl>
                                          <p:spTgt spid="72709"/>
                                        </p:tgtEl>
                                        <p:attrNameLst>
                                          <p:attrName>ppt_x</p:attrName>
                                        </p:attrNameLst>
                                      </p:cBhvr>
                                    </p:anim>
                                    <p:anim from="0" to="-1.0" calcmode="lin" valueType="num">
                                      <p:cBhvr>
                                        <p:cTn id="13" dur="200" decel="50000" autoRev="1" fill="hold">
                                          <p:stCondLst>
                                            <p:cond delay="600"/>
                                          </p:stCondLst>
                                        </p:cTn>
                                        <p:tgtEl>
                                          <p:spTgt spid="72709"/>
                                        </p:tgtEl>
                                        <p:attrNameLst>
                                          <p:attrName>xshear</p:attrName>
                                        </p:attrNameLst>
                                      </p:cBhvr>
                                    </p:anim>
                                    <p:animScale>
                                      <p:cBhvr>
                                        <p:cTn id="14" dur="200" decel="100000" autoRev="1" fill="hold">
                                          <p:stCondLst>
                                            <p:cond delay="600"/>
                                          </p:stCondLst>
                                        </p:cTn>
                                        <p:tgtEl>
                                          <p:spTgt spid="72709"/>
                                        </p:tgtEl>
                                      </p:cBhvr>
                                      <p:from x="100000" y="100000"/>
                                      <p:to x="80000" y="100000"/>
                                    </p:animScale>
                                    <p:anim by="(#ppt_h/3+#ppt_w*0.1)" calcmode="lin" valueType="num">
                                      <p:cBhvr additive="sum">
                                        <p:cTn id="15" dur="200" decel="100000" autoRev="1" fill="hold">
                                          <p:stCondLst>
                                            <p:cond delay="600"/>
                                          </p:stCondLst>
                                        </p:cTn>
                                        <p:tgtEl>
                                          <p:spTgt spid="72709"/>
                                        </p:tgtEl>
                                        <p:attrNameLst>
                                          <p:attrName>ppt_x</p:attrName>
                                        </p:attrNameLst>
                                      </p:cBhvr>
                                    </p:anim>
                                  </p:childTnLst>
                                </p:cTn>
                              </p:par>
                            </p:childTnLst>
                          </p:cTn>
                        </p:par>
                      </p:childTnLst>
                    </p:cTn>
                  </p:par>
                  <p:par>
                    <p:cTn id="16" fill="hold">
                      <p:stCondLst>
                        <p:cond delay="indefinite"/>
                      </p:stCondLst>
                      <p:childTnLst>
                        <p:par>
                          <p:cTn id="17" fill="hold">
                            <p:stCondLst>
                              <p:cond delay="0"/>
                            </p:stCondLst>
                            <p:childTnLst>
                              <p:par>
                                <p:cTn id="18" presetID="34" presetClass="entr" presetSubtype="0" fill="hold" grpId="0" nodeType="clickEffect">
                                  <p:stCondLst>
                                    <p:cond delay="0"/>
                                  </p:stCondLst>
                                  <p:childTnLst>
                                    <p:set>
                                      <p:cBhvr>
                                        <p:cTn id="19" dur="1" fill="hold">
                                          <p:stCondLst>
                                            <p:cond delay="0"/>
                                          </p:stCondLst>
                                        </p:cTn>
                                        <p:tgtEl>
                                          <p:spTgt spid="72710"/>
                                        </p:tgtEl>
                                        <p:attrNameLst>
                                          <p:attrName>style.visibility</p:attrName>
                                        </p:attrNameLst>
                                      </p:cBhvr>
                                      <p:to>
                                        <p:strVal val="visible"/>
                                      </p:to>
                                    </p:set>
                                    <p:anim from="(-#ppt_w/2)" to="(#ppt_x)" calcmode="lin" valueType="num">
                                      <p:cBhvr>
                                        <p:cTn id="20" dur="600" fill="hold">
                                          <p:stCondLst>
                                            <p:cond delay="0"/>
                                          </p:stCondLst>
                                        </p:cTn>
                                        <p:tgtEl>
                                          <p:spTgt spid="72710"/>
                                        </p:tgtEl>
                                        <p:attrNameLst>
                                          <p:attrName>ppt_x</p:attrName>
                                        </p:attrNameLst>
                                      </p:cBhvr>
                                    </p:anim>
                                    <p:anim from="0" to="-1.0" calcmode="lin" valueType="num">
                                      <p:cBhvr>
                                        <p:cTn id="21" dur="200" decel="50000" autoRev="1" fill="hold">
                                          <p:stCondLst>
                                            <p:cond delay="600"/>
                                          </p:stCondLst>
                                        </p:cTn>
                                        <p:tgtEl>
                                          <p:spTgt spid="72710"/>
                                        </p:tgtEl>
                                        <p:attrNameLst>
                                          <p:attrName>xshear</p:attrName>
                                        </p:attrNameLst>
                                      </p:cBhvr>
                                    </p:anim>
                                    <p:animScale>
                                      <p:cBhvr>
                                        <p:cTn id="22" dur="200" decel="100000" autoRev="1" fill="hold">
                                          <p:stCondLst>
                                            <p:cond delay="600"/>
                                          </p:stCondLst>
                                        </p:cTn>
                                        <p:tgtEl>
                                          <p:spTgt spid="72710"/>
                                        </p:tgtEl>
                                      </p:cBhvr>
                                      <p:from x="100000" y="100000"/>
                                      <p:to x="80000" y="100000"/>
                                    </p:animScale>
                                    <p:anim by="(#ppt_h/3+#ppt_w*0.1)" calcmode="lin" valueType="num">
                                      <p:cBhvr additive="sum">
                                        <p:cTn id="23" dur="200" decel="100000" autoRev="1" fill="hold">
                                          <p:stCondLst>
                                            <p:cond delay="600"/>
                                          </p:stCondLst>
                                        </p:cTn>
                                        <p:tgtEl>
                                          <p:spTgt spid="72710"/>
                                        </p:tgtEl>
                                        <p:attrNameLst>
                                          <p:attrName>ppt_x</p:attrName>
                                        </p:attrNameLst>
                                      </p:cBhvr>
                                    </p:anim>
                                  </p:childTnLst>
                                </p:cTn>
                              </p:par>
                            </p:childTnLst>
                          </p:cTn>
                        </p:par>
                      </p:childTnLst>
                    </p:cTn>
                  </p:par>
                  <p:par>
                    <p:cTn id="24" fill="hold">
                      <p:stCondLst>
                        <p:cond delay="indefinite"/>
                      </p:stCondLst>
                      <p:childTnLst>
                        <p:par>
                          <p:cTn id="25" fill="hold">
                            <p:stCondLst>
                              <p:cond delay="0"/>
                            </p:stCondLst>
                            <p:childTnLst>
                              <p:par>
                                <p:cTn id="26" presetID="54" presetClass="entr" presetSubtype="0" accel="100000" fill="hold" grpId="0" nodeType="clickEffect">
                                  <p:stCondLst>
                                    <p:cond delay="0"/>
                                  </p:stCondLst>
                                  <p:childTnLst>
                                    <p:set>
                                      <p:cBhvr>
                                        <p:cTn id="27" dur="1" fill="hold">
                                          <p:stCondLst>
                                            <p:cond delay="0"/>
                                          </p:stCondLst>
                                        </p:cTn>
                                        <p:tgtEl>
                                          <p:spTgt spid="72711"/>
                                        </p:tgtEl>
                                        <p:attrNameLst>
                                          <p:attrName>style.visibility</p:attrName>
                                        </p:attrNameLst>
                                      </p:cBhvr>
                                      <p:to>
                                        <p:strVal val="visible"/>
                                      </p:to>
                                    </p:set>
                                    <p:anim calcmode="lin" valueType="num">
                                      <p:cBhvr>
                                        <p:cTn id="28" dur="500" fill="hold"/>
                                        <p:tgtEl>
                                          <p:spTgt spid="72711"/>
                                        </p:tgtEl>
                                        <p:attrNameLst>
                                          <p:attrName>ppt_w</p:attrName>
                                        </p:attrNameLst>
                                      </p:cBhvr>
                                      <p:tavLst>
                                        <p:tav tm="0">
                                          <p:val>
                                            <p:strVal val="#ppt_w*0.05"/>
                                          </p:val>
                                        </p:tav>
                                        <p:tav tm="100000">
                                          <p:val>
                                            <p:strVal val="#ppt_w"/>
                                          </p:val>
                                        </p:tav>
                                      </p:tavLst>
                                    </p:anim>
                                    <p:anim calcmode="lin" valueType="num">
                                      <p:cBhvr>
                                        <p:cTn id="29" dur="500" fill="hold"/>
                                        <p:tgtEl>
                                          <p:spTgt spid="72711"/>
                                        </p:tgtEl>
                                        <p:attrNameLst>
                                          <p:attrName>ppt_h</p:attrName>
                                        </p:attrNameLst>
                                      </p:cBhvr>
                                      <p:tavLst>
                                        <p:tav tm="0">
                                          <p:val>
                                            <p:strVal val="#ppt_h"/>
                                          </p:val>
                                        </p:tav>
                                        <p:tav tm="100000">
                                          <p:val>
                                            <p:strVal val="#ppt_h"/>
                                          </p:val>
                                        </p:tav>
                                      </p:tavLst>
                                    </p:anim>
                                    <p:anim calcmode="lin" valueType="num">
                                      <p:cBhvr>
                                        <p:cTn id="30" dur="500" fill="hold"/>
                                        <p:tgtEl>
                                          <p:spTgt spid="72711"/>
                                        </p:tgtEl>
                                        <p:attrNameLst>
                                          <p:attrName>ppt_x</p:attrName>
                                        </p:attrNameLst>
                                      </p:cBhvr>
                                      <p:tavLst>
                                        <p:tav tm="0">
                                          <p:val>
                                            <p:strVal val="#ppt_x-.2"/>
                                          </p:val>
                                        </p:tav>
                                        <p:tav tm="100000">
                                          <p:val>
                                            <p:strVal val="#ppt_x"/>
                                          </p:val>
                                        </p:tav>
                                      </p:tavLst>
                                    </p:anim>
                                    <p:anim calcmode="lin" valueType="num">
                                      <p:cBhvr>
                                        <p:cTn id="31" dur="500" fill="hold"/>
                                        <p:tgtEl>
                                          <p:spTgt spid="72711"/>
                                        </p:tgtEl>
                                        <p:attrNameLst>
                                          <p:attrName>ppt_y</p:attrName>
                                        </p:attrNameLst>
                                      </p:cBhvr>
                                      <p:tavLst>
                                        <p:tav tm="0">
                                          <p:val>
                                            <p:strVal val="#ppt_y"/>
                                          </p:val>
                                        </p:tav>
                                        <p:tav tm="100000">
                                          <p:val>
                                            <p:strVal val="#ppt_y"/>
                                          </p:val>
                                        </p:tav>
                                      </p:tavLst>
                                    </p:anim>
                                    <p:animEffect transition="in" filter="fade">
                                      <p:cBhvr>
                                        <p:cTn id="32" dur="500"/>
                                        <p:tgtEl>
                                          <p:spTgt spid="72711"/>
                                        </p:tgtEl>
                                      </p:cBhvr>
                                    </p:animEffect>
                                  </p:childTnLst>
                                </p:cTn>
                              </p:par>
                            </p:childTnLst>
                          </p:cTn>
                        </p:par>
                      </p:childTnLst>
                    </p:cTn>
                  </p:par>
                  <p:par>
                    <p:cTn id="33" fill="hold">
                      <p:stCondLst>
                        <p:cond delay="indefinite"/>
                      </p:stCondLst>
                      <p:childTnLst>
                        <p:par>
                          <p:cTn id="34" fill="hold">
                            <p:stCondLst>
                              <p:cond delay="0"/>
                            </p:stCondLst>
                            <p:childTnLst>
                              <p:par>
                                <p:cTn id="35" presetID="47" presetClass="entr" presetSubtype="0" fill="hold" grpId="0" nodeType="clickEffect">
                                  <p:stCondLst>
                                    <p:cond delay="0"/>
                                  </p:stCondLst>
                                  <p:childTnLst>
                                    <p:set>
                                      <p:cBhvr>
                                        <p:cTn id="36" dur="1" fill="hold">
                                          <p:stCondLst>
                                            <p:cond delay="0"/>
                                          </p:stCondLst>
                                        </p:cTn>
                                        <p:tgtEl>
                                          <p:spTgt spid="72712"/>
                                        </p:tgtEl>
                                        <p:attrNameLst>
                                          <p:attrName>style.visibility</p:attrName>
                                        </p:attrNameLst>
                                      </p:cBhvr>
                                      <p:to>
                                        <p:strVal val="visible"/>
                                      </p:to>
                                    </p:set>
                                    <p:animEffect transition="in" filter="fade">
                                      <p:cBhvr>
                                        <p:cTn id="37" dur="1000"/>
                                        <p:tgtEl>
                                          <p:spTgt spid="72712"/>
                                        </p:tgtEl>
                                      </p:cBhvr>
                                    </p:animEffect>
                                    <p:anim calcmode="lin" valueType="num">
                                      <p:cBhvr>
                                        <p:cTn id="38" dur="1000" fill="hold"/>
                                        <p:tgtEl>
                                          <p:spTgt spid="72712"/>
                                        </p:tgtEl>
                                        <p:attrNameLst>
                                          <p:attrName>ppt_x</p:attrName>
                                        </p:attrNameLst>
                                      </p:cBhvr>
                                      <p:tavLst>
                                        <p:tav tm="0">
                                          <p:val>
                                            <p:strVal val="#ppt_x"/>
                                          </p:val>
                                        </p:tav>
                                        <p:tav tm="100000">
                                          <p:val>
                                            <p:strVal val="#ppt_x"/>
                                          </p:val>
                                        </p:tav>
                                      </p:tavLst>
                                    </p:anim>
                                    <p:anim calcmode="lin" valueType="num">
                                      <p:cBhvr>
                                        <p:cTn id="39" dur="1000" fill="hold"/>
                                        <p:tgtEl>
                                          <p:spTgt spid="72712"/>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0"/>
                                  </p:stCondLst>
                                  <p:childTnLst>
                                    <p:set>
                                      <p:cBhvr>
                                        <p:cTn id="41" dur="1" fill="hold">
                                          <p:stCondLst>
                                            <p:cond delay="0"/>
                                          </p:stCondLst>
                                        </p:cTn>
                                        <p:tgtEl>
                                          <p:spTgt spid="72713"/>
                                        </p:tgtEl>
                                        <p:attrNameLst>
                                          <p:attrName>style.visibility</p:attrName>
                                        </p:attrNameLst>
                                      </p:cBhvr>
                                      <p:to>
                                        <p:strVal val="visible"/>
                                      </p:to>
                                    </p:set>
                                    <p:animEffect transition="in" filter="fade">
                                      <p:cBhvr>
                                        <p:cTn id="42" dur="1000"/>
                                        <p:tgtEl>
                                          <p:spTgt spid="72713"/>
                                        </p:tgtEl>
                                      </p:cBhvr>
                                    </p:animEffect>
                                    <p:anim calcmode="lin" valueType="num">
                                      <p:cBhvr>
                                        <p:cTn id="43" dur="1000" fill="hold"/>
                                        <p:tgtEl>
                                          <p:spTgt spid="72713"/>
                                        </p:tgtEl>
                                        <p:attrNameLst>
                                          <p:attrName>ppt_x</p:attrName>
                                        </p:attrNameLst>
                                      </p:cBhvr>
                                      <p:tavLst>
                                        <p:tav tm="0">
                                          <p:val>
                                            <p:strVal val="#ppt_x"/>
                                          </p:val>
                                        </p:tav>
                                        <p:tav tm="100000">
                                          <p:val>
                                            <p:strVal val="#ppt_x"/>
                                          </p:val>
                                        </p:tav>
                                      </p:tavLst>
                                    </p:anim>
                                    <p:anim calcmode="lin" valueType="num">
                                      <p:cBhvr>
                                        <p:cTn id="44" dur="1000" fill="hold"/>
                                        <p:tgtEl>
                                          <p:spTgt spid="7271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4" presetClass="entr" presetSubtype="0" fill="hold" grpId="0" nodeType="clickEffect">
                                  <p:stCondLst>
                                    <p:cond delay="0"/>
                                  </p:stCondLst>
                                  <p:childTnLst>
                                    <p:set>
                                      <p:cBhvr>
                                        <p:cTn id="48" dur="1" fill="hold">
                                          <p:stCondLst>
                                            <p:cond delay="0"/>
                                          </p:stCondLst>
                                        </p:cTn>
                                        <p:tgtEl>
                                          <p:spTgt spid="72714"/>
                                        </p:tgtEl>
                                        <p:attrNameLst>
                                          <p:attrName>style.visibility</p:attrName>
                                        </p:attrNameLst>
                                      </p:cBhvr>
                                      <p:to>
                                        <p:strVal val="visible"/>
                                      </p:to>
                                    </p:set>
                                    <p:anim from="(-#ppt_w/2)" to="(#ppt_x)" calcmode="lin" valueType="num">
                                      <p:cBhvr>
                                        <p:cTn id="49" dur="600" fill="hold">
                                          <p:stCondLst>
                                            <p:cond delay="0"/>
                                          </p:stCondLst>
                                        </p:cTn>
                                        <p:tgtEl>
                                          <p:spTgt spid="72714"/>
                                        </p:tgtEl>
                                        <p:attrNameLst>
                                          <p:attrName>ppt_x</p:attrName>
                                        </p:attrNameLst>
                                      </p:cBhvr>
                                    </p:anim>
                                    <p:anim from="0" to="-1.0" calcmode="lin" valueType="num">
                                      <p:cBhvr>
                                        <p:cTn id="50" dur="200" decel="50000" autoRev="1" fill="hold">
                                          <p:stCondLst>
                                            <p:cond delay="600"/>
                                          </p:stCondLst>
                                        </p:cTn>
                                        <p:tgtEl>
                                          <p:spTgt spid="72714"/>
                                        </p:tgtEl>
                                        <p:attrNameLst>
                                          <p:attrName>xshear</p:attrName>
                                        </p:attrNameLst>
                                      </p:cBhvr>
                                    </p:anim>
                                    <p:animScale>
                                      <p:cBhvr>
                                        <p:cTn id="51" dur="200" decel="100000" autoRev="1" fill="hold">
                                          <p:stCondLst>
                                            <p:cond delay="600"/>
                                          </p:stCondLst>
                                        </p:cTn>
                                        <p:tgtEl>
                                          <p:spTgt spid="72714"/>
                                        </p:tgtEl>
                                      </p:cBhvr>
                                      <p:from x="100000" y="100000"/>
                                      <p:to x="80000" y="100000"/>
                                    </p:animScale>
                                    <p:anim by="(#ppt_h/3+#ppt_w*0.1)" calcmode="lin" valueType="num">
                                      <p:cBhvr additive="sum">
                                        <p:cTn id="52" dur="200" decel="100000" autoRev="1" fill="hold">
                                          <p:stCondLst>
                                            <p:cond delay="600"/>
                                          </p:stCondLst>
                                        </p:cTn>
                                        <p:tgtEl>
                                          <p:spTgt spid="72714"/>
                                        </p:tgtEl>
                                        <p:attrNameLst>
                                          <p:attrName>ppt_x</p:attrName>
                                        </p:attrNameLst>
                                      </p:cBhvr>
                                    </p:anim>
                                  </p:childTnLst>
                                </p:cTn>
                              </p:par>
                            </p:childTnLst>
                          </p:cTn>
                        </p:par>
                      </p:childTnLst>
                    </p:cTn>
                  </p:par>
                  <p:par>
                    <p:cTn id="53" fill="hold">
                      <p:stCondLst>
                        <p:cond delay="indefinite"/>
                      </p:stCondLst>
                      <p:childTnLst>
                        <p:par>
                          <p:cTn id="54" fill="hold">
                            <p:stCondLst>
                              <p:cond delay="0"/>
                            </p:stCondLst>
                            <p:childTnLst>
                              <p:par>
                                <p:cTn id="55" presetID="54" presetClass="entr" presetSubtype="0" accel="100000" fill="hold" grpId="0" nodeType="clickEffect">
                                  <p:stCondLst>
                                    <p:cond delay="0"/>
                                  </p:stCondLst>
                                  <p:childTnLst>
                                    <p:set>
                                      <p:cBhvr>
                                        <p:cTn id="56" dur="1" fill="hold">
                                          <p:stCondLst>
                                            <p:cond delay="0"/>
                                          </p:stCondLst>
                                        </p:cTn>
                                        <p:tgtEl>
                                          <p:spTgt spid="72715"/>
                                        </p:tgtEl>
                                        <p:attrNameLst>
                                          <p:attrName>style.visibility</p:attrName>
                                        </p:attrNameLst>
                                      </p:cBhvr>
                                      <p:to>
                                        <p:strVal val="visible"/>
                                      </p:to>
                                    </p:set>
                                    <p:anim calcmode="lin" valueType="num">
                                      <p:cBhvr>
                                        <p:cTn id="57" dur="500" fill="hold"/>
                                        <p:tgtEl>
                                          <p:spTgt spid="72715"/>
                                        </p:tgtEl>
                                        <p:attrNameLst>
                                          <p:attrName>ppt_w</p:attrName>
                                        </p:attrNameLst>
                                      </p:cBhvr>
                                      <p:tavLst>
                                        <p:tav tm="0">
                                          <p:val>
                                            <p:strVal val="#ppt_w*0.05"/>
                                          </p:val>
                                        </p:tav>
                                        <p:tav tm="100000">
                                          <p:val>
                                            <p:strVal val="#ppt_w"/>
                                          </p:val>
                                        </p:tav>
                                      </p:tavLst>
                                    </p:anim>
                                    <p:anim calcmode="lin" valueType="num">
                                      <p:cBhvr>
                                        <p:cTn id="58" dur="500" fill="hold"/>
                                        <p:tgtEl>
                                          <p:spTgt spid="72715"/>
                                        </p:tgtEl>
                                        <p:attrNameLst>
                                          <p:attrName>ppt_h</p:attrName>
                                        </p:attrNameLst>
                                      </p:cBhvr>
                                      <p:tavLst>
                                        <p:tav tm="0">
                                          <p:val>
                                            <p:strVal val="#ppt_h"/>
                                          </p:val>
                                        </p:tav>
                                        <p:tav tm="100000">
                                          <p:val>
                                            <p:strVal val="#ppt_h"/>
                                          </p:val>
                                        </p:tav>
                                      </p:tavLst>
                                    </p:anim>
                                    <p:anim calcmode="lin" valueType="num">
                                      <p:cBhvr>
                                        <p:cTn id="59" dur="500" fill="hold"/>
                                        <p:tgtEl>
                                          <p:spTgt spid="72715"/>
                                        </p:tgtEl>
                                        <p:attrNameLst>
                                          <p:attrName>ppt_x</p:attrName>
                                        </p:attrNameLst>
                                      </p:cBhvr>
                                      <p:tavLst>
                                        <p:tav tm="0">
                                          <p:val>
                                            <p:strVal val="#ppt_x-.2"/>
                                          </p:val>
                                        </p:tav>
                                        <p:tav tm="100000">
                                          <p:val>
                                            <p:strVal val="#ppt_x"/>
                                          </p:val>
                                        </p:tav>
                                      </p:tavLst>
                                    </p:anim>
                                    <p:anim calcmode="lin" valueType="num">
                                      <p:cBhvr>
                                        <p:cTn id="60" dur="500" fill="hold"/>
                                        <p:tgtEl>
                                          <p:spTgt spid="72715"/>
                                        </p:tgtEl>
                                        <p:attrNameLst>
                                          <p:attrName>ppt_y</p:attrName>
                                        </p:attrNameLst>
                                      </p:cBhvr>
                                      <p:tavLst>
                                        <p:tav tm="0">
                                          <p:val>
                                            <p:strVal val="#ppt_y"/>
                                          </p:val>
                                        </p:tav>
                                        <p:tav tm="100000">
                                          <p:val>
                                            <p:strVal val="#ppt_y"/>
                                          </p:val>
                                        </p:tav>
                                      </p:tavLst>
                                    </p:anim>
                                    <p:animEffect transition="in" filter="fade">
                                      <p:cBhvr>
                                        <p:cTn id="61" dur="500"/>
                                        <p:tgtEl>
                                          <p:spTgt spid="72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8" grpId="0"/>
      <p:bldP spid="72709" grpId="0"/>
      <p:bldP spid="72710" grpId="0"/>
      <p:bldP spid="72711" grpId="0"/>
      <p:bldP spid="72712" grpId="0"/>
      <p:bldP spid="72713" grpId="0"/>
      <p:bldP spid="72714" grpId="0"/>
      <p:bldP spid="7271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14" name="Text Box 10"/>
          <p:cNvSpPr txBox="1"/>
          <p:nvPr/>
        </p:nvSpPr>
        <p:spPr>
          <a:xfrm>
            <a:off x="107315" y="44450"/>
            <a:ext cx="4572000" cy="579438"/>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50000"/>
              </a:spcBef>
              <a:buNone/>
            </a:pPr>
            <a:r>
              <a:rPr lang="en-US" altLang="zh-CN" b="1" dirty="0">
                <a:latin typeface="黑体" panose="02010609060101010101" pitchFamily="49" charset="-122"/>
                <a:ea typeface="黑体" panose="02010609060101010101" pitchFamily="49" charset="-122"/>
              </a:rPr>
              <a:t>3</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BCD</a:t>
            </a:r>
            <a:r>
              <a:rPr lang="zh-CN" altLang="en-US" b="1" dirty="0">
                <a:latin typeface="黑体" panose="02010609060101010101" pitchFamily="49" charset="-122"/>
                <a:ea typeface="黑体" panose="02010609060101010101" pitchFamily="49" charset="-122"/>
              </a:rPr>
              <a:t>码的加法运算</a:t>
            </a:r>
            <a:endParaRPr lang="zh-CN" altLang="en-US" b="1" dirty="0">
              <a:latin typeface="黑体" panose="02010609060101010101" pitchFamily="49" charset="-122"/>
              <a:ea typeface="黑体" panose="02010609060101010101" pitchFamily="49" charset="-122"/>
            </a:endParaRPr>
          </a:p>
        </p:txBody>
      </p:sp>
      <p:sp>
        <p:nvSpPr>
          <p:cNvPr id="72715" name="Text Box 11"/>
          <p:cNvSpPr txBox="1"/>
          <p:nvPr/>
        </p:nvSpPr>
        <p:spPr>
          <a:xfrm>
            <a:off x="486410" y="623888"/>
            <a:ext cx="8064500" cy="822325"/>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rgbClr val="3333FF"/>
                </a:solidFill>
                <a:latin typeface="宋体" panose="02010600030101010101" pitchFamily="2" charset="-122"/>
              </a:rPr>
              <a:t>    </a:t>
            </a:r>
            <a:r>
              <a:rPr lang="zh-CN" altLang="en-US" sz="2400" b="1" dirty="0">
                <a:solidFill>
                  <a:srgbClr val="3333FF"/>
                </a:solidFill>
                <a:latin typeface="宋体" panose="02010600030101010101" pitchFamily="2" charset="-122"/>
              </a:rPr>
              <a:t>在</a:t>
            </a:r>
            <a:r>
              <a:rPr lang="en-US" altLang="zh-CN" sz="2400" b="1" dirty="0">
                <a:solidFill>
                  <a:srgbClr val="3333FF"/>
                </a:solidFill>
                <a:latin typeface="宋体" panose="02010600030101010101" pitchFamily="2" charset="-122"/>
              </a:rPr>
              <a:t>BCD</a:t>
            </a:r>
            <a:r>
              <a:rPr lang="zh-CN" altLang="en-US" sz="2400" b="1" dirty="0">
                <a:solidFill>
                  <a:srgbClr val="3333FF"/>
                </a:solidFill>
                <a:latin typeface="宋体" panose="02010600030101010101" pitchFamily="2" charset="-122"/>
              </a:rPr>
              <a:t>码中，每位十进制数与小于或等于</a:t>
            </a:r>
            <a:r>
              <a:rPr lang="en-US" altLang="zh-CN" sz="2400" b="1" dirty="0">
                <a:solidFill>
                  <a:srgbClr val="3333FF"/>
                </a:solidFill>
                <a:latin typeface="宋体" panose="02010600030101010101" pitchFamily="2" charset="-122"/>
              </a:rPr>
              <a:t>9</a:t>
            </a:r>
            <a:r>
              <a:rPr lang="zh-CN" altLang="en-US" sz="2400" b="1" dirty="0">
                <a:solidFill>
                  <a:srgbClr val="3333FF"/>
                </a:solidFill>
                <a:latin typeface="宋体" panose="02010600030101010101" pitchFamily="2" charset="-122"/>
              </a:rPr>
              <a:t>的二进制数相同，但求得的和可能大于</a:t>
            </a:r>
            <a:r>
              <a:rPr lang="en-US" altLang="zh-CN" sz="2400" b="1" dirty="0">
                <a:solidFill>
                  <a:srgbClr val="3333FF"/>
                </a:solidFill>
                <a:latin typeface="宋体" panose="02010600030101010101" pitchFamily="2" charset="-122"/>
              </a:rPr>
              <a:t>9</a:t>
            </a:r>
            <a:r>
              <a:rPr lang="zh-CN" altLang="en-US" sz="2400" b="1" dirty="0">
                <a:solidFill>
                  <a:srgbClr val="3333FF"/>
                </a:solidFill>
                <a:latin typeface="宋体" panose="02010600030101010101" pitchFamily="2" charset="-122"/>
              </a:rPr>
              <a:t>，因而需要校正。</a:t>
            </a:r>
            <a:endParaRPr lang="zh-CN" altLang="en-US" sz="2400" b="1" dirty="0">
              <a:solidFill>
                <a:srgbClr val="3333FF"/>
              </a:solidFill>
              <a:latin typeface="宋体" panose="02010600030101010101" pitchFamily="2" charset="-122"/>
            </a:endParaRPr>
          </a:p>
        </p:txBody>
      </p:sp>
      <p:sp>
        <p:nvSpPr>
          <p:cNvPr id="100" name="文本框 99"/>
          <p:cNvSpPr txBox="1"/>
          <p:nvPr/>
        </p:nvSpPr>
        <p:spPr>
          <a:xfrm>
            <a:off x="107315" y="1370965"/>
            <a:ext cx="8822055" cy="1198880"/>
          </a:xfrm>
          <a:prstGeom prst="rect">
            <a:avLst/>
          </a:prstGeom>
          <a:noFill/>
          <a:ln w="9525">
            <a:noFill/>
          </a:ln>
        </p:spPr>
        <p:txBody>
          <a:bodyPr wrap="square">
            <a:spAutoFit/>
          </a:bodyPr>
          <a:p>
            <a:pPr indent="266700">
              <a:lnSpc>
                <a:spcPct val="120000"/>
              </a:lnSpc>
              <a:spcBef>
                <a:spcPts val="50"/>
              </a:spcBef>
              <a:spcAft>
                <a:spcPts val="0"/>
              </a:spcAft>
            </a:pPr>
            <a:r>
              <a:rPr lang="en-US" altLang="zh-CN">
                <a:latin typeface="Times New Roman" panose="02020603050405020304" pitchFamily="18" charset="0"/>
                <a:ea typeface="宋体" panose="02010600030101010101" pitchFamily="2" charset="-122"/>
              </a:rPr>
              <a:t>  </a:t>
            </a:r>
            <a:r>
              <a:rPr lang="zh-CN">
                <a:latin typeface="Times New Roman" panose="02020603050405020304" pitchFamily="18" charset="0"/>
                <a:ea typeface="宋体" panose="02010600030101010101" pitchFamily="2" charset="-122"/>
              </a:rPr>
              <a:t>先将</a:t>
            </a:r>
            <a:r>
              <a:rPr lang="en-US">
                <a:latin typeface="Times New Roman" panose="02020603050405020304" pitchFamily="18" charset="0"/>
                <a:ea typeface="宋体" panose="02010600030101010101" pitchFamily="2" charset="-122"/>
              </a:rPr>
              <a:t>BCD</a:t>
            </a:r>
            <a:r>
              <a:rPr lang="zh-CN">
                <a:latin typeface="Times New Roman" panose="02020603050405020304" pitchFamily="18" charset="0"/>
                <a:ea typeface="宋体" panose="02010600030101010101" pitchFamily="2" charset="-122"/>
              </a:rPr>
              <a:t>码表示的十进制数按二进制数运算规则进行运算，若和小于等于</a:t>
            </a:r>
            <a:r>
              <a:rPr lang="en-US">
                <a:latin typeface="Times New Roman" panose="02020603050405020304" pitchFamily="18" charset="0"/>
                <a:ea typeface="宋体" panose="02010600030101010101" pitchFamily="2" charset="-122"/>
              </a:rPr>
              <a:t>9</a:t>
            </a:r>
            <a:r>
              <a:rPr lang="zh-CN">
                <a:latin typeface="Times New Roman" panose="02020603050405020304" pitchFamily="18" charset="0"/>
                <a:ea typeface="宋体" panose="02010600030101010101" pitchFamily="2" charset="-122"/>
              </a:rPr>
              <a:t>，则二进制数与</a:t>
            </a:r>
            <a:r>
              <a:rPr lang="en-US">
                <a:latin typeface="Times New Roman" panose="02020603050405020304" pitchFamily="18" charset="0"/>
                <a:ea typeface="宋体" panose="02010600030101010101" pitchFamily="2" charset="-122"/>
              </a:rPr>
              <a:t>BCD</a:t>
            </a:r>
            <a:r>
              <a:rPr lang="zh-CN">
                <a:latin typeface="Times New Roman" panose="02020603050405020304" pitchFamily="18" charset="0"/>
                <a:ea typeface="宋体" panose="02010600030101010101" pitchFamily="2" charset="-122"/>
              </a:rPr>
              <a:t>码数值的形式相同，不必校正。若和大于</a:t>
            </a:r>
            <a:r>
              <a:rPr lang="en-US">
                <a:latin typeface="Times New Roman" panose="02020603050405020304" pitchFamily="18" charset="0"/>
                <a:ea typeface="宋体" panose="02010600030101010101" pitchFamily="2" charset="-122"/>
              </a:rPr>
              <a:t>9</a:t>
            </a:r>
            <a:r>
              <a:rPr lang="zh-CN">
                <a:latin typeface="Times New Roman" panose="02020603050405020304" pitchFamily="18" charset="0"/>
                <a:ea typeface="宋体" panose="02010600030101010101" pitchFamily="2" charset="-122"/>
              </a:rPr>
              <a:t>，则需将和再加</a:t>
            </a:r>
            <a:r>
              <a:rPr lang="en-US">
                <a:latin typeface="Times New Roman" panose="02020603050405020304" pitchFamily="18" charset="0"/>
                <a:ea typeface="宋体" panose="02010600030101010101" pitchFamily="2" charset="-122"/>
              </a:rPr>
              <a:t>6</a:t>
            </a:r>
            <a:r>
              <a:rPr lang="zh-CN">
                <a:latin typeface="Times New Roman" panose="02020603050405020304" pitchFamily="18" charset="0"/>
                <a:ea typeface="宋体" panose="02010600030101010101" pitchFamily="2" charset="-122"/>
              </a:rPr>
              <a:t>，然后得到和的</a:t>
            </a:r>
            <a:r>
              <a:rPr lang="en-US">
                <a:latin typeface="Times New Roman" panose="02020603050405020304" pitchFamily="18" charset="0"/>
                <a:ea typeface="宋体" panose="02010600030101010101" pitchFamily="2" charset="-122"/>
              </a:rPr>
              <a:t>BCD</a:t>
            </a:r>
            <a:r>
              <a:rPr lang="zh-CN">
                <a:latin typeface="Times New Roman" panose="02020603050405020304" pitchFamily="18" charset="0"/>
                <a:ea typeface="宋体" panose="02010600030101010101" pitchFamily="2" charset="-122"/>
              </a:rPr>
              <a:t>码形式。</a:t>
            </a:r>
            <a:r>
              <a:rPr lang="zh-CN">
                <a:latin typeface="Times New Roman" panose="02020603050405020304" pitchFamily="18" charset="0"/>
                <a:ea typeface="宋体" panose="02010600030101010101" pitchFamily="2" charset="-122"/>
              </a:rPr>
              <a:t>下表</a:t>
            </a:r>
            <a:r>
              <a:rPr lang="en-US">
                <a:latin typeface="Times New Roman" panose="02020603050405020304" pitchFamily="18" charset="0"/>
                <a:ea typeface="宋体" panose="02010600030101010101" pitchFamily="2" charset="-122"/>
              </a:rPr>
              <a:t>3-</a:t>
            </a:r>
            <a:r>
              <a:rPr lang="en-US">
                <a:latin typeface="Times New Roman" panose="02020603050405020304" pitchFamily="18" charset="0"/>
                <a:cs typeface="方正博雅宋简体" charset="0"/>
              </a:rPr>
              <a:t>4</a:t>
            </a:r>
            <a:r>
              <a:rPr lang="zh-CN">
                <a:latin typeface="Times New Roman" panose="02020603050405020304" pitchFamily="18" charset="0"/>
                <a:ea typeface="宋体" panose="02010600030101010101" pitchFamily="2" charset="-122"/>
              </a:rPr>
              <a:t>给出了校正关系。</a:t>
            </a:r>
            <a:endParaRPr lang="zh-CN" altLang="en-US"/>
          </a:p>
        </p:txBody>
      </p:sp>
      <p:graphicFrame>
        <p:nvGraphicFramePr>
          <p:cNvPr id="2" name="表格 1"/>
          <p:cNvGraphicFramePr/>
          <p:nvPr>
            <p:custDataLst>
              <p:tags r:id="rId1"/>
            </p:custDataLst>
          </p:nvPr>
        </p:nvGraphicFramePr>
        <p:xfrm>
          <a:off x="611505" y="2708910"/>
          <a:ext cx="7883525" cy="4061460"/>
        </p:xfrm>
        <a:graphic>
          <a:graphicData uri="http://schemas.openxmlformats.org/drawingml/2006/table">
            <a:tbl>
              <a:tblPr firstRow="1" bandRow="1">
                <a:tableStyleId>{5940675A-B579-460E-94D1-54222C63F5DA}</a:tableStyleId>
              </a:tblPr>
              <a:tblGrid>
                <a:gridCol w="984885"/>
                <a:gridCol w="984250"/>
                <a:gridCol w="987425"/>
                <a:gridCol w="986155"/>
                <a:gridCol w="984250"/>
                <a:gridCol w="987425"/>
                <a:gridCol w="984885"/>
                <a:gridCol w="984250"/>
              </a:tblGrid>
              <a:tr h="440055">
                <a:tc>
                  <a:txBody>
                    <a:bodyPr/>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十进制数</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BCD码数值</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二进制数</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是否校正</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十进制数</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20000"/>
                        <a:lumOff val="80000"/>
                      </a:schemeClr>
                    </a:solidFill>
                  </a:tcPr>
                </a:tc>
                <a:tc>
                  <a:txBody>
                    <a:bodyPr/>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BCD码数值</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20000"/>
                        <a:lumOff val="80000"/>
                      </a:schemeClr>
                    </a:solidFill>
                  </a:tcPr>
                </a:tc>
                <a:tc>
                  <a:txBody>
                    <a:bodyPr/>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二进制数</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20000"/>
                        <a:lumOff val="80000"/>
                      </a:schemeClr>
                    </a:solidFill>
                  </a:tcPr>
                </a:tc>
                <a:tc>
                  <a:txBody>
                    <a:bodyPr/>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是否校正</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20000"/>
                        <a:lumOff val="80000"/>
                      </a:schemeClr>
                    </a:solidFill>
                  </a:tcPr>
                </a:tc>
              </a:tr>
              <a:tr h="361950">
                <a:tc>
                  <a:txBody>
                    <a:bodyPr/>
                    <a:p>
                      <a:pPr indent="0" algn="ctr">
                        <a:buNone/>
                      </a:pPr>
                      <a:r>
                        <a:rPr lang="en-US" sz="1600" b="1">
                          <a:latin typeface="Times New Roman" panose="02020603050405020304" pitchFamily="18" charset="0"/>
                          <a:cs typeface="Times New Roman" panose="02020603050405020304" pitchFamily="18" charset="0"/>
                        </a:rPr>
                        <a:t>0</a:t>
                      </a:r>
                      <a:endParaRPr lang="en-US" altLang="en-US" sz="16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5"/>
                    </a:solidFill>
                  </a:tcPr>
                </a:tc>
                <a:tc>
                  <a:txBody>
                    <a:bodyPr/>
                    <a:p>
                      <a:pPr indent="0" algn="ctr">
                        <a:buNone/>
                      </a:pPr>
                      <a:r>
                        <a:rPr lang="en-US" sz="1600" b="1">
                          <a:latin typeface="Times New Roman" panose="02020603050405020304" pitchFamily="18" charset="0"/>
                          <a:cs typeface="Times New Roman" panose="02020603050405020304" pitchFamily="18" charset="0"/>
                        </a:rPr>
                        <a:t>0000</a:t>
                      </a:r>
                      <a:endParaRPr lang="en-US" altLang="en-US" sz="16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5"/>
                    </a:solidFill>
                  </a:tcPr>
                </a:tc>
                <a:tc>
                  <a:txBody>
                    <a:bodyPr/>
                    <a:p>
                      <a:pPr indent="0" algn="ctr">
                        <a:buNone/>
                      </a:pPr>
                      <a:r>
                        <a:rPr lang="en-US" sz="1600" b="1">
                          <a:latin typeface="Times New Roman" panose="02020603050405020304" pitchFamily="18" charset="0"/>
                          <a:cs typeface="Times New Roman" panose="02020603050405020304" pitchFamily="18" charset="0"/>
                        </a:rPr>
                        <a:t>0000</a:t>
                      </a:r>
                      <a:endParaRPr lang="en-US" altLang="en-US" sz="16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5"/>
                    </a:solidFill>
                  </a:tcPr>
                </a:tc>
                <a:tc rowSpan="10">
                  <a:txBody>
                    <a:bodyPr/>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不校正</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5"/>
                    </a:solidFill>
                  </a:tcPr>
                </a:tc>
                <a:tc>
                  <a:txBody>
                    <a:bodyPr/>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1</a:t>
                      </a:r>
                      <a:r>
                        <a:rPr lang="en-US" sz="1600" b="1">
                          <a:latin typeface="Times New Roman" panose="02020603050405020304" pitchFamily="18" charset="0"/>
                          <a:cs typeface="Times New Roman" panose="02020603050405020304" pitchFamily="18" charset="0"/>
                        </a:rPr>
                        <a:t>0</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latin typeface="Times New Roman" panose="02020603050405020304" pitchFamily="18" charset="0"/>
                          <a:cs typeface="Times New Roman" panose="02020603050405020304" pitchFamily="18" charset="0"/>
                        </a:rPr>
                        <a:t>10000</a:t>
                      </a:r>
                      <a:endParaRPr lang="en-US" altLang="en-US" sz="16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latin typeface="Times New Roman" panose="02020603050405020304" pitchFamily="18" charset="0"/>
                          <a:cs typeface="Times New Roman" panose="02020603050405020304" pitchFamily="18" charset="0"/>
                        </a:rPr>
                        <a:t>0</a:t>
                      </a:r>
                      <a:r>
                        <a:rPr lang="en-US" sz="1600" b="1">
                          <a:latin typeface="宋体" panose="02010600030101010101" pitchFamily="2" charset="-122"/>
                          <a:ea typeface="宋体" panose="02010600030101010101" pitchFamily="2" charset="-122"/>
                          <a:cs typeface="宋体" panose="02010600030101010101" pitchFamily="2" charset="-122"/>
                        </a:rPr>
                        <a:t>1</a:t>
                      </a:r>
                      <a:r>
                        <a:rPr lang="en-US" sz="1600" b="1">
                          <a:latin typeface="Times New Roman" panose="02020603050405020304" pitchFamily="18" charset="0"/>
                          <a:cs typeface="Times New Roman" panose="02020603050405020304" pitchFamily="18" charset="0"/>
                        </a:rPr>
                        <a:t>010</a:t>
                      </a:r>
                      <a:endParaRPr lang="en-US" altLang="en-US" sz="16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10">
                  <a:txBody>
                    <a:bodyPr/>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a:t>
                      </a:r>
                      <a:r>
                        <a:rPr lang="en-US" sz="1600" b="1">
                          <a:latin typeface="Times New Roman" panose="02020603050405020304" pitchFamily="18" charset="0"/>
                          <a:cs typeface="Times New Roman" panose="02020603050405020304" pitchFamily="18" charset="0"/>
                        </a:rPr>
                        <a:t>110B</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1950">
                <a:tc>
                  <a:txBody>
                    <a:bodyPr/>
                    <a:p>
                      <a:pPr indent="0" algn="ctr">
                        <a:buNone/>
                      </a:pPr>
                      <a:r>
                        <a:rPr lang="en-US" sz="1600" b="1">
                          <a:latin typeface="Times New Roman" panose="02020603050405020304" pitchFamily="18" charset="0"/>
                          <a:cs typeface="Times New Roman" panose="02020603050405020304" pitchFamily="18" charset="0"/>
                        </a:rPr>
                        <a:t>1</a:t>
                      </a:r>
                      <a:endParaRPr lang="en-US" altLang="en-US" sz="16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5"/>
                    </a:solidFill>
                  </a:tcPr>
                </a:tc>
                <a:tc>
                  <a:txBody>
                    <a:bodyPr/>
                    <a:p>
                      <a:pPr indent="0" algn="ctr">
                        <a:buNone/>
                      </a:pPr>
                      <a:r>
                        <a:rPr lang="en-US" sz="1600" b="1">
                          <a:latin typeface="Times New Roman" panose="02020603050405020304" pitchFamily="18" charset="0"/>
                          <a:cs typeface="Times New Roman" panose="02020603050405020304" pitchFamily="18" charset="0"/>
                        </a:rPr>
                        <a:t>0001</a:t>
                      </a:r>
                      <a:endParaRPr lang="en-US" altLang="en-US" sz="16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5"/>
                    </a:solidFill>
                  </a:tcPr>
                </a:tc>
                <a:tc>
                  <a:txBody>
                    <a:bodyPr/>
                    <a:p>
                      <a:pPr indent="0" algn="ctr">
                        <a:buNone/>
                      </a:pPr>
                      <a:r>
                        <a:rPr lang="en-US" sz="1600" b="1">
                          <a:latin typeface="Times New Roman" panose="02020603050405020304" pitchFamily="18" charset="0"/>
                          <a:cs typeface="Times New Roman" panose="02020603050405020304" pitchFamily="18" charset="0"/>
                        </a:rPr>
                        <a:t>0001</a:t>
                      </a:r>
                      <a:endParaRPr lang="en-US" altLang="en-US" sz="16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5"/>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1</a:t>
                      </a:r>
                      <a:r>
                        <a:rPr lang="en-US" sz="1600" b="1">
                          <a:latin typeface="Times New Roman" panose="02020603050405020304" pitchFamily="18" charset="0"/>
                          <a:cs typeface="Times New Roman" panose="02020603050405020304" pitchFamily="18" charset="0"/>
                        </a:rPr>
                        <a:t>1</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latin typeface="Times New Roman" panose="02020603050405020304" pitchFamily="18" charset="0"/>
                          <a:cs typeface="Times New Roman" panose="02020603050405020304" pitchFamily="18" charset="0"/>
                        </a:rPr>
                        <a:t>10001</a:t>
                      </a:r>
                      <a:endParaRPr lang="en-US" altLang="en-US" sz="16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latin typeface="Times New Roman" panose="02020603050405020304" pitchFamily="18" charset="0"/>
                          <a:cs typeface="Times New Roman" panose="02020603050405020304" pitchFamily="18" charset="0"/>
                        </a:rPr>
                        <a:t>0</a:t>
                      </a:r>
                      <a:r>
                        <a:rPr lang="en-US" sz="1600" b="1">
                          <a:latin typeface="宋体" panose="02010600030101010101" pitchFamily="2" charset="-122"/>
                          <a:ea typeface="宋体" panose="02010600030101010101" pitchFamily="2" charset="-122"/>
                          <a:cs typeface="宋体" panose="02010600030101010101" pitchFamily="2" charset="-122"/>
                        </a:rPr>
                        <a:t>1</a:t>
                      </a:r>
                      <a:r>
                        <a:rPr lang="en-US" sz="1600" b="1">
                          <a:latin typeface="Times New Roman" panose="02020603050405020304" pitchFamily="18" charset="0"/>
                          <a:cs typeface="Times New Roman" panose="02020603050405020304" pitchFamily="18" charset="0"/>
                        </a:rPr>
                        <a:t>011</a:t>
                      </a:r>
                      <a:endParaRPr lang="en-US" altLang="en-US" sz="16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cap="flat">
                      <a:noFill/>
                    </a:lnR>
                  </a:tcPr>
                </a:tc>
              </a:tr>
              <a:tr h="362585">
                <a:tc>
                  <a:txBody>
                    <a:bodyPr/>
                    <a:p>
                      <a:pPr indent="0" algn="ctr">
                        <a:buNone/>
                      </a:pPr>
                      <a:r>
                        <a:rPr lang="en-US" sz="1600" b="1">
                          <a:latin typeface="Times New Roman" panose="02020603050405020304" pitchFamily="18" charset="0"/>
                          <a:cs typeface="Times New Roman" panose="02020603050405020304" pitchFamily="18" charset="0"/>
                        </a:rPr>
                        <a:t>2</a:t>
                      </a:r>
                      <a:endParaRPr lang="en-US" altLang="en-US" sz="16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5"/>
                    </a:solidFill>
                  </a:tcPr>
                </a:tc>
                <a:tc>
                  <a:txBody>
                    <a:bodyPr/>
                    <a:p>
                      <a:pPr indent="0" algn="ctr">
                        <a:buNone/>
                      </a:pPr>
                      <a:r>
                        <a:rPr lang="en-US" sz="1600" b="1">
                          <a:latin typeface="Times New Roman" panose="02020603050405020304" pitchFamily="18" charset="0"/>
                          <a:cs typeface="Times New Roman" panose="02020603050405020304" pitchFamily="18" charset="0"/>
                        </a:rPr>
                        <a:t>0010</a:t>
                      </a:r>
                      <a:endParaRPr lang="en-US" altLang="en-US" sz="16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5"/>
                    </a:solidFill>
                  </a:tcPr>
                </a:tc>
                <a:tc>
                  <a:txBody>
                    <a:bodyPr/>
                    <a:p>
                      <a:pPr indent="0" algn="ctr">
                        <a:buNone/>
                      </a:pPr>
                      <a:r>
                        <a:rPr lang="en-US" sz="1600" b="1">
                          <a:latin typeface="Times New Roman" panose="02020603050405020304" pitchFamily="18" charset="0"/>
                          <a:cs typeface="Times New Roman" panose="02020603050405020304" pitchFamily="18" charset="0"/>
                        </a:rPr>
                        <a:t>0010</a:t>
                      </a:r>
                      <a:endParaRPr lang="en-US" altLang="en-US" sz="16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5"/>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1</a:t>
                      </a:r>
                      <a:r>
                        <a:rPr lang="en-US" sz="1600" b="1">
                          <a:latin typeface="Times New Roman" panose="02020603050405020304" pitchFamily="18" charset="0"/>
                          <a:cs typeface="Times New Roman" panose="02020603050405020304" pitchFamily="18" charset="0"/>
                        </a:rPr>
                        <a:t>2</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latin typeface="Times New Roman" panose="02020603050405020304" pitchFamily="18" charset="0"/>
                          <a:cs typeface="Times New Roman" panose="02020603050405020304" pitchFamily="18" charset="0"/>
                        </a:rPr>
                        <a:t>10010</a:t>
                      </a:r>
                      <a:endParaRPr lang="en-US" altLang="en-US" sz="16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latin typeface="Times New Roman" panose="02020603050405020304" pitchFamily="18" charset="0"/>
                          <a:cs typeface="Times New Roman" panose="02020603050405020304" pitchFamily="18" charset="0"/>
                        </a:rPr>
                        <a:t>0</a:t>
                      </a:r>
                      <a:r>
                        <a:rPr lang="en-US" sz="1600" b="1">
                          <a:latin typeface="宋体" panose="02010600030101010101" pitchFamily="2" charset="-122"/>
                          <a:ea typeface="宋体" panose="02010600030101010101" pitchFamily="2" charset="-122"/>
                          <a:cs typeface="宋体" panose="02010600030101010101" pitchFamily="2" charset="-122"/>
                        </a:rPr>
                        <a:t>1</a:t>
                      </a:r>
                      <a:r>
                        <a:rPr lang="en-US" sz="1600" b="1">
                          <a:latin typeface="Times New Roman" panose="02020603050405020304" pitchFamily="18" charset="0"/>
                          <a:cs typeface="Times New Roman" panose="02020603050405020304" pitchFamily="18" charset="0"/>
                        </a:rPr>
                        <a:t>100</a:t>
                      </a:r>
                      <a:endParaRPr lang="en-US" altLang="en-US" sz="16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cap="flat">
                      <a:noFill/>
                    </a:lnR>
                  </a:tcPr>
                </a:tc>
              </a:tr>
              <a:tr h="361315">
                <a:tc>
                  <a:txBody>
                    <a:bodyPr/>
                    <a:p>
                      <a:pPr indent="0" algn="ctr">
                        <a:buNone/>
                      </a:pPr>
                      <a:r>
                        <a:rPr lang="en-US" sz="1600" b="1">
                          <a:latin typeface="Times New Roman" panose="02020603050405020304" pitchFamily="18" charset="0"/>
                          <a:cs typeface="Times New Roman" panose="02020603050405020304" pitchFamily="18" charset="0"/>
                        </a:rPr>
                        <a:t>3</a:t>
                      </a:r>
                      <a:endParaRPr lang="en-US" altLang="en-US" sz="16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5"/>
                    </a:solidFill>
                  </a:tcPr>
                </a:tc>
                <a:tc>
                  <a:txBody>
                    <a:bodyPr/>
                    <a:p>
                      <a:pPr indent="0" algn="ctr">
                        <a:buNone/>
                      </a:pPr>
                      <a:r>
                        <a:rPr lang="en-US" sz="1600" b="1">
                          <a:latin typeface="Times New Roman" panose="02020603050405020304" pitchFamily="18" charset="0"/>
                          <a:cs typeface="Times New Roman" panose="02020603050405020304" pitchFamily="18" charset="0"/>
                        </a:rPr>
                        <a:t>0011</a:t>
                      </a:r>
                      <a:endParaRPr lang="en-US" altLang="en-US" sz="16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5"/>
                    </a:solidFill>
                  </a:tcPr>
                </a:tc>
                <a:tc>
                  <a:txBody>
                    <a:bodyPr/>
                    <a:p>
                      <a:pPr indent="0" algn="ctr">
                        <a:buNone/>
                      </a:pPr>
                      <a:r>
                        <a:rPr lang="en-US" sz="1600" b="1">
                          <a:latin typeface="Times New Roman" panose="02020603050405020304" pitchFamily="18" charset="0"/>
                          <a:cs typeface="Times New Roman" panose="02020603050405020304" pitchFamily="18" charset="0"/>
                        </a:rPr>
                        <a:t>0011</a:t>
                      </a:r>
                      <a:endParaRPr lang="en-US" altLang="en-US" sz="16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5"/>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1</a:t>
                      </a:r>
                      <a:r>
                        <a:rPr lang="en-US" sz="1600" b="1">
                          <a:latin typeface="Times New Roman" panose="02020603050405020304" pitchFamily="18" charset="0"/>
                          <a:cs typeface="Times New Roman" panose="02020603050405020304" pitchFamily="18" charset="0"/>
                        </a:rPr>
                        <a:t>3</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latin typeface="Times New Roman" panose="02020603050405020304" pitchFamily="18" charset="0"/>
                          <a:cs typeface="Times New Roman" panose="02020603050405020304" pitchFamily="18" charset="0"/>
                        </a:rPr>
                        <a:t>10011</a:t>
                      </a:r>
                      <a:endParaRPr lang="en-US" altLang="en-US" sz="16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latin typeface="Times New Roman" panose="02020603050405020304" pitchFamily="18" charset="0"/>
                          <a:cs typeface="Times New Roman" panose="02020603050405020304" pitchFamily="18" charset="0"/>
                        </a:rPr>
                        <a:t>0</a:t>
                      </a:r>
                      <a:r>
                        <a:rPr lang="en-US" sz="1600" b="1">
                          <a:latin typeface="宋体" panose="02010600030101010101" pitchFamily="2" charset="-122"/>
                          <a:ea typeface="宋体" panose="02010600030101010101" pitchFamily="2" charset="-122"/>
                          <a:cs typeface="宋体" panose="02010600030101010101" pitchFamily="2" charset="-122"/>
                        </a:rPr>
                        <a:t>1</a:t>
                      </a:r>
                      <a:r>
                        <a:rPr lang="en-US" sz="1600" b="1">
                          <a:latin typeface="Times New Roman" panose="02020603050405020304" pitchFamily="18" charset="0"/>
                          <a:cs typeface="Times New Roman" panose="02020603050405020304" pitchFamily="18" charset="0"/>
                        </a:rPr>
                        <a:t>101</a:t>
                      </a:r>
                      <a:endParaRPr lang="en-US" altLang="en-US" sz="16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cap="flat">
                      <a:noFill/>
                    </a:lnR>
                  </a:tcPr>
                </a:tc>
              </a:tr>
              <a:tr h="363220">
                <a:tc>
                  <a:txBody>
                    <a:bodyPr/>
                    <a:p>
                      <a:pPr indent="0" algn="ctr">
                        <a:buNone/>
                      </a:pPr>
                      <a:r>
                        <a:rPr lang="en-US" sz="1600" b="1">
                          <a:latin typeface="Times New Roman" panose="02020603050405020304" pitchFamily="18" charset="0"/>
                          <a:cs typeface="Times New Roman" panose="02020603050405020304" pitchFamily="18" charset="0"/>
                        </a:rPr>
                        <a:t>4</a:t>
                      </a:r>
                      <a:endParaRPr lang="en-US" altLang="en-US" sz="16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5"/>
                    </a:solidFill>
                  </a:tcPr>
                </a:tc>
                <a:tc>
                  <a:txBody>
                    <a:bodyPr/>
                    <a:p>
                      <a:pPr indent="0" algn="ctr">
                        <a:buNone/>
                      </a:pPr>
                      <a:r>
                        <a:rPr lang="en-US" sz="1600" b="1">
                          <a:latin typeface="Times New Roman" panose="02020603050405020304" pitchFamily="18" charset="0"/>
                          <a:cs typeface="Times New Roman" panose="02020603050405020304" pitchFamily="18" charset="0"/>
                        </a:rPr>
                        <a:t>0100</a:t>
                      </a:r>
                      <a:endParaRPr lang="en-US" altLang="en-US" sz="16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5"/>
                    </a:solidFill>
                  </a:tcPr>
                </a:tc>
                <a:tc>
                  <a:txBody>
                    <a:bodyPr/>
                    <a:p>
                      <a:pPr indent="0" algn="ctr">
                        <a:buNone/>
                      </a:pPr>
                      <a:r>
                        <a:rPr lang="en-US" sz="1600" b="1">
                          <a:latin typeface="Times New Roman" panose="02020603050405020304" pitchFamily="18" charset="0"/>
                          <a:cs typeface="Times New Roman" panose="02020603050405020304" pitchFamily="18" charset="0"/>
                        </a:rPr>
                        <a:t>0100</a:t>
                      </a:r>
                      <a:endParaRPr lang="en-US" altLang="en-US" sz="16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5"/>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1</a:t>
                      </a:r>
                      <a:r>
                        <a:rPr lang="en-US" sz="1600" b="1">
                          <a:latin typeface="Times New Roman" panose="02020603050405020304" pitchFamily="18" charset="0"/>
                          <a:cs typeface="Times New Roman" panose="02020603050405020304" pitchFamily="18" charset="0"/>
                        </a:rPr>
                        <a:t>4</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latin typeface="Times New Roman" panose="02020603050405020304" pitchFamily="18" charset="0"/>
                          <a:cs typeface="Times New Roman" panose="02020603050405020304" pitchFamily="18" charset="0"/>
                        </a:rPr>
                        <a:t>10100</a:t>
                      </a:r>
                      <a:endParaRPr lang="en-US" altLang="en-US" sz="16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latin typeface="Times New Roman" panose="02020603050405020304" pitchFamily="18" charset="0"/>
                          <a:cs typeface="Times New Roman" panose="02020603050405020304" pitchFamily="18" charset="0"/>
                        </a:rPr>
                        <a:t>0</a:t>
                      </a:r>
                      <a:r>
                        <a:rPr lang="en-US" sz="1600" b="1">
                          <a:latin typeface="宋体" panose="02010600030101010101" pitchFamily="2" charset="-122"/>
                          <a:ea typeface="宋体" panose="02010600030101010101" pitchFamily="2" charset="-122"/>
                          <a:cs typeface="宋体" panose="02010600030101010101" pitchFamily="2" charset="-122"/>
                        </a:rPr>
                        <a:t>1</a:t>
                      </a:r>
                      <a:r>
                        <a:rPr lang="en-US" sz="1600" b="1">
                          <a:latin typeface="Times New Roman" panose="02020603050405020304" pitchFamily="18" charset="0"/>
                          <a:cs typeface="Times New Roman" panose="02020603050405020304" pitchFamily="18" charset="0"/>
                        </a:rPr>
                        <a:t>110</a:t>
                      </a:r>
                      <a:endParaRPr lang="en-US" altLang="en-US" sz="16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cap="flat">
                      <a:noFill/>
                    </a:lnR>
                  </a:tcPr>
                </a:tc>
              </a:tr>
              <a:tr h="361315">
                <a:tc>
                  <a:txBody>
                    <a:bodyPr/>
                    <a:p>
                      <a:pPr indent="0" algn="ctr">
                        <a:buNone/>
                      </a:pPr>
                      <a:r>
                        <a:rPr lang="en-US" sz="1600" b="1">
                          <a:latin typeface="Times New Roman" panose="02020603050405020304" pitchFamily="18" charset="0"/>
                          <a:cs typeface="Times New Roman" panose="02020603050405020304" pitchFamily="18" charset="0"/>
                        </a:rPr>
                        <a:t>5</a:t>
                      </a:r>
                      <a:endParaRPr lang="en-US" altLang="en-US" sz="16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5"/>
                    </a:solidFill>
                  </a:tcPr>
                </a:tc>
                <a:tc>
                  <a:txBody>
                    <a:bodyPr/>
                    <a:p>
                      <a:pPr indent="0" algn="ctr">
                        <a:buNone/>
                      </a:pPr>
                      <a:r>
                        <a:rPr lang="en-US" sz="1600" b="1">
                          <a:latin typeface="Times New Roman" panose="02020603050405020304" pitchFamily="18" charset="0"/>
                          <a:cs typeface="Times New Roman" panose="02020603050405020304" pitchFamily="18" charset="0"/>
                        </a:rPr>
                        <a:t>0101</a:t>
                      </a:r>
                      <a:endParaRPr lang="en-US" altLang="en-US" sz="16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5"/>
                    </a:solidFill>
                  </a:tcPr>
                </a:tc>
                <a:tc>
                  <a:txBody>
                    <a:bodyPr/>
                    <a:p>
                      <a:pPr indent="0" algn="ctr">
                        <a:buNone/>
                      </a:pPr>
                      <a:r>
                        <a:rPr lang="en-US" sz="1600" b="1">
                          <a:latin typeface="Times New Roman" panose="02020603050405020304" pitchFamily="18" charset="0"/>
                          <a:cs typeface="Times New Roman" panose="02020603050405020304" pitchFamily="18" charset="0"/>
                        </a:rPr>
                        <a:t>0101</a:t>
                      </a:r>
                      <a:endParaRPr lang="en-US" altLang="en-US" sz="16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5"/>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1</a:t>
                      </a:r>
                      <a:r>
                        <a:rPr lang="en-US" sz="1600" b="1">
                          <a:latin typeface="Times New Roman" panose="02020603050405020304" pitchFamily="18" charset="0"/>
                          <a:cs typeface="Times New Roman" panose="02020603050405020304" pitchFamily="18" charset="0"/>
                        </a:rPr>
                        <a:t>5</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latin typeface="Times New Roman" panose="02020603050405020304" pitchFamily="18" charset="0"/>
                          <a:cs typeface="Times New Roman" panose="02020603050405020304" pitchFamily="18" charset="0"/>
                        </a:rPr>
                        <a:t>10101</a:t>
                      </a:r>
                      <a:endParaRPr lang="en-US" altLang="en-US" sz="16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latin typeface="Times New Roman" panose="02020603050405020304" pitchFamily="18" charset="0"/>
                          <a:cs typeface="Times New Roman" panose="02020603050405020304" pitchFamily="18" charset="0"/>
                        </a:rPr>
                        <a:t>0</a:t>
                      </a:r>
                      <a:r>
                        <a:rPr lang="en-US" sz="1600" b="1">
                          <a:latin typeface="宋体" panose="02010600030101010101" pitchFamily="2" charset="-122"/>
                          <a:ea typeface="宋体" panose="02010600030101010101" pitchFamily="2" charset="-122"/>
                          <a:cs typeface="宋体" panose="02010600030101010101" pitchFamily="2" charset="-122"/>
                        </a:rPr>
                        <a:t>1</a:t>
                      </a:r>
                      <a:r>
                        <a:rPr lang="en-US" sz="1600" b="1">
                          <a:latin typeface="Times New Roman" panose="02020603050405020304" pitchFamily="18" charset="0"/>
                          <a:cs typeface="Times New Roman" panose="02020603050405020304" pitchFamily="18" charset="0"/>
                        </a:rPr>
                        <a:t>111</a:t>
                      </a:r>
                      <a:endParaRPr lang="en-US" altLang="en-US" sz="16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cap="flat">
                      <a:noFill/>
                    </a:lnR>
                  </a:tcPr>
                </a:tc>
              </a:tr>
              <a:tr h="363220">
                <a:tc>
                  <a:txBody>
                    <a:bodyPr/>
                    <a:p>
                      <a:pPr indent="0" algn="ctr">
                        <a:buNone/>
                      </a:pPr>
                      <a:r>
                        <a:rPr lang="en-US" sz="1600" b="1">
                          <a:latin typeface="Times New Roman" panose="02020603050405020304" pitchFamily="18" charset="0"/>
                          <a:cs typeface="Times New Roman" panose="02020603050405020304" pitchFamily="18" charset="0"/>
                        </a:rPr>
                        <a:t>6</a:t>
                      </a:r>
                      <a:endParaRPr lang="en-US" altLang="en-US" sz="16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5"/>
                    </a:solidFill>
                  </a:tcPr>
                </a:tc>
                <a:tc>
                  <a:txBody>
                    <a:bodyPr/>
                    <a:p>
                      <a:pPr indent="0" algn="ctr">
                        <a:buNone/>
                      </a:pPr>
                      <a:r>
                        <a:rPr lang="en-US" sz="1600" b="1">
                          <a:latin typeface="Times New Roman" panose="02020603050405020304" pitchFamily="18" charset="0"/>
                          <a:cs typeface="Times New Roman" panose="02020603050405020304" pitchFamily="18" charset="0"/>
                        </a:rPr>
                        <a:t>0110</a:t>
                      </a:r>
                      <a:endParaRPr lang="en-US" altLang="en-US" sz="16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5"/>
                    </a:solidFill>
                  </a:tcPr>
                </a:tc>
                <a:tc>
                  <a:txBody>
                    <a:bodyPr/>
                    <a:p>
                      <a:pPr indent="0" algn="ctr">
                        <a:buNone/>
                      </a:pPr>
                      <a:r>
                        <a:rPr lang="en-US" sz="1600" b="1">
                          <a:latin typeface="Times New Roman" panose="02020603050405020304" pitchFamily="18" charset="0"/>
                          <a:cs typeface="Times New Roman" panose="02020603050405020304" pitchFamily="18" charset="0"/>
                        </a:rPr>
                        <a:t>0110</a:t>
                      </a:r>
                      <a:endParaRPr lang="en-US" altLang="en-US" sz="16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5"/>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1</a:t>
                      </a:r>
                      <a:r>
                        <a:rPr lang="en-US" sz="1600" b="1">
                          <a:latin typeface="Times New Roman" panose="02020603050405020304" pitchFamily="18" charset="0"/>
                          <a:cs typeface="Times New Roman" panose="02020603050405020304" pitchFamily="18" charset="0"/>
                        </a:rPr>
                        <a:t>6</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latin typeface="Times New Roman" panose="02020603050405020304" pitchFamily="18" charset="0"/>
                          <a:cs typeface="Times New Roman" panose="02020603050405020304" pitchFamily="18" charset="0"/>
                        </a:rPr>
                        <a:t>10110</a:t>
                      </a:r>
                      <a:endParaRPr lang="en-US" altLang="en-US" sz="16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1</a:t>
                      </a:r>
                      <a:r>
                        <a:rPr lang="en-US" sz="1600" b="1">
                          <a:latin typeface="Times New Roman" panose="02020603050405020304" pitchFamily="18" charset="0"/>
                          <a:cs typeface="Times New Roman" panose="02020603050405020304" pitchFamily="18" charset="0"/>
                        </a:rPr>
                        <a:t>0000</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cap="flat">
                      <a:noFill/>
                    </a:lnR>
                  </a:tcPr>
                </a:tc>
              </a:tr>
              <a:tr h="361315">
                <a:tc>
                  <a:txBody>
                    <a:bodyPr/>
                    <a:p>
                      <a:pPr indent="0" algn="ctr">
                        <a:buNone/>
                      </a:pPr>
                      <a:r>
                        <a:rPr lang="en-US" sz="1600" b="1">
                          <a:latin typeface="Times New Roman" panose="02020603050405020304" pitchFamily="18" charset="0"/>
                          <a:cs typeface="Times New Roman" panose="02020603050405020304" pitchFamily="18" charset="0"/>
                        </a:rPr>
                        <a:t>7</a:t>
                      </a:r>
                      <a:endParaRPr lang="en-US" altLang="en-US" sz="16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5"/>
                    </a:solidFill>
                  </a:tcPr>
                </a:tc>
                <a:tc>
                  <a:txBody>
                    <a:bodyPr/>
                    <a:p>
                      <a:pPr indent="0" algn="ctr">
                        <a:buNone/>
                      </a:pPr>
                      <a:r>
                        <a:rPr lang="en-US" sz="1600" b="1">
                          <a:latin typeface="Times New Roman" panose="02020603050405020304" pitchFamily="18" charset="0"/>
                          <a:cs typeface="Times New Roman" panose="02020603050405020304" pitchFamily="18" charset="0"/>
                        </a:rPr>
                        <a:t>0111</a:t>
                      </a:r>
                      <a:endParaRPr lang="en-US" altLang="en-US" sz="16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5"/>
                    </a:solidFill>
                  </a:tcPr>
                </a:tc>
                <a:tc>
                  <a:txBody>
                    <a:bodyPr/>
                    <a:p>
                      <a:pPr indent="0" algn="ctr">
                        <a:buNone/>
                      </a:pPr>
                      <a:r>
                        <a:rPr lang="en-US" sz="1600" b="1">
                          <a:latin typeface="Times New Roman" panose="02020603050405020304" pitchFamily="18" charset="0"/>
                          <a:cs typeface="Times New Roman" panose="02020603050405020304" pitchFamily="18" charset="0"/>
                        </a:rPr>
                        <a:t>0111</a:t>
                      </a:r>
                      <a:endParaRPr lang="en-US" altLang="en-US" sz="16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5"/>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1</a:t>
                      </a:r>
                      <a:r>
                        <a:rPr lang="en-US" sz="1600" b="1">
                          <a:latin typeface="Times New Roman" panose="02020603050405020304" pitchFamily="18" charset="0"/>
                          <a:cs typeface="Times New Roman" panose="02020603050405020304" pitchFamily="18" charset="0"/>
                        </a:rPr>
                        <a:t>7</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latin typeface="Times New Roman" panose="02020603050405020304" pitchFamily="18" charset="0"/>
                          <a:cs typeface="Times New Roman" panose="02020603050405020304" pitchFamily="18" charset="0"/>
                        </a:rPr>
                        <a:t>10111</a:t>
                      </a:r>
                      <a:endParaRPr lang="en-US" altLang="en-US" sz="16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1</a:t>
                      </a:r>
                      <a:r>
                        <a:rPr lang="en-US" sz="1600" b="1">
                          <a:latin typeface="Times New Roman" panose="02020603050405020304" pitchFamily="18" charset="0"/>
                          <a:cs typeface="Times New Roman" panose="02020603050405020304" pitchFamily="18" charset="0"/>
                        </a:rPr>
                        <a:t>0001</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cap="flat">
                      <a:noFill/>
                    </a:lnR>
                  </a:tcPr>
                </a:tc>
              </a:tr>
              <a:tr h="361950">
                <a:tc>
                  <a:txBody>
                    <a:bodyPr/>
                    <a:p>
                      <a:pPr indent="0" algn="ctr">
                        <a:buNone/>
                      </a:pPr>
                      <a:r>
                        <a:rPr lang="en-US" sz="1600" b="1">
                          <a:latin typeface="Times New Roman" panose="02020603050405020304" pitchFamily="18" charset="0"/>
                          <a:cs typeface="Times New Roman" panose="02020603050405020304" pitchFamily="18" charset="0"/>
                        </a:rPr>
                        <a:t>8</a:t>
                      </a:r>
                      <a:endParaRPr lang="en-US" altLang="en-US" sz="16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5"/>
                    </a:solidFill>
                  </a:tcPr>
                </a:tc>
                <a:tc>
                  <a:txBody>
                    <a:bodyPr/>
                    <a:p>
                      <a:pPr indent="0" algn="ctr">
                        <a:buNone/>
                      </a:pPr>
                      <a:r>
                        <a:rPr lang="en-US" sz="1600" b="1">
                          <a:latin typeface="Times New Roman" panose="02020603050405020304" pitchFamily="18" charset="0"/>
                          <a:cs typeface="Times New Roman" panose="02020603050405020304" pitchFamily="18" charset="0"/>
                        </a:rPr>
                        <a:t>1000</a:t>
                      </a:r>
                      <a:endParaRPr lang="en-US" altLang="en-US" sz="16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5"/>
                    </a:solidFill>
                  </a:tcPr>
                </a:tc>
                <a:tc>
                  <a:txBody>
                    <a:bodyPr/>
                    <a:p>
                      <a:pPr indent="0" algn="ctr">
                        <a:buNone/>
                      </a:pPr>
                      <a:r>
                        <a:rPr lang="en-US" sz="1600" b="1">
                          <a:latin typeface="Times New Roman" panose="02020603050405020304" pitchFamily="18" charset="0"/>
                          <a:cs typeface="Times New Roman" panose="02020603050405020304" pitchFamily="18" charset="0"/>
                        </a:rPr>
                        <a:t>1000</a:t>
                      </a:r>
                      <a:endParaRPr lang="en-US" altLang="en-US" sz="16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5"/>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1</a:t>
                      </a:r>
                      <a:r>
                        <a:rPr lang="en-US" sz="1600" b="1">
                          <a:latin typeface="Times New Roman" panose="02020603050405020304" pitchFamily="18" charset="0"/>
                          <a:cs typeface="Times New Roman" panose="02020603050405020304" pitchFamily="18" charset="0"/>
                        </a:rPr>
                        <a:t>8</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latin typeface="Times New Roman" panose="02020603050405020304" pitchFamily="18" charset="0"/>
                          <a:cs typeface="Times New Roman" panose="02020603050405020304" pitchFamily="18" charset="0"/>
                        </a:rPr>
                        <a:t>11000</a:t>
                      </a:r>
                      <a:endParaRPr lang="en-US" altLang="en-US" sz="16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1</a:t>
                      </a:r>
                      <a:r>
                        <a:rPr lang="en-US" sz="1600" b="1">
                          <a:latin typeface="Times New Roman" panose="02020603050405020304" pitchFamily="18" charset="0"/>
                          <a:cs typeface="Times New Roman" panose="02020603050405020304" pitchFamily="18" charset="0"/>
                        </a:rPr>
                        <a:t>0010</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cap="flat">
                      <a:noFill/>
                    </a:lnR>
                  </a:tcPr>
                </a:tc>
              </a:tr>
              <a:tr h="362585">
                <a:tc>
                  <a:txBody>
                    <a:bodyPr/>
                    <a:p>
                      <a:pPr indent="0" algn="ctr">
                        <a:buNone/>
                      </a:pPr>
                      <a:r>
                        <a:rPr lang="en-US" sz="1600" b="1">
                          <a:latin typeface="Times New Roman" panose="02020603050405020304" pitchFamily="18" charset="0"/>
                          <a:cs typeface="Times New Roman" panose="02020603050405020304" pitchFamily="18" charset="0"/>
                        </a:rPr>
                        <a:t>9</a:t>
                      </a:r>
                      <a:endParaRPr lang="en-US" altLang="en-US" sz="16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ctr"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5"/>
                    </a:solidFill>
                  </a:tcPr>
                </a:tc>
                <a:tc>
                  <a:txBody>
                    <a:bodyPr/>
                    <a:p>
                      <a:pPr indent="0" algn="ctr">
                        <a:buNone/>
                      </a:pPr>
                      <a:r>
                        <a:rPr lang="en-US" sz="1600" b="1">
                          <a:latin typeface="Times New Roman" panose="02020603050405020304" pitchFamily="18" charset="0"/>
                          <a:cs typeface="Times New Roman" panose="02020603050405020304" pitchFamily="18" charset="0"/>
                        </a:rPr>
                        <a:t>1001</a:t>
                      </a:r>
                      <a:endParaRPr lang="en-US" altLang="en-US" sz="16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5"/>
                    </a:solidFill>
                  </a:tcPr>
                </a:tc>
                <a:tc>
                  <a:txBody>
                    <a:bodyPr/>
                    <a:p>
                      <a:pPr indent="0" algn="ctr">
                        <a:buNone/>
                      </a:pPr>
                      <a:r>
                        <a:rPr lang="en-US" sz="1600" b="1">
                          <a:latin typeface="Times New Roman" panose="02020603050405020304" pitchFamily="18" charset="0"/>
                          <a:cs typeface="Times New Roman" panose="02020603050405020304" pitchFamily="18" charset="0"/>
                        </a:rPr>
                        <a:t>1001</a:t>
                      </a:r>
                      <a:endParaRPr lang="en-US" altLang="en-US" sz="16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5"/>
                    </a:solid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1</a:t>
                      </a:r>
                      <a:r>
                        <a:rPr lang="en-US" sz="1600" b="1">
                          <a:latin typeface="Times New Roman" panose="02020603050405020304" pitchFamily="18" charset="0"/>
                          <a:cs typeface="Times New Roman" panose="02020603050405020304" pitchFamily="18" charset="0"/>
                        </a:rPr>
                        <a:t>9</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latin typeface="Times New Roman" panose="02020603050405020304" pitchFamily="18" charset="0"/>
                          <a:cs typeface="Times New Roman" panose="02020603050405020304" pitchFamily="18" charset="0"/>
                        </a:rPr>
                        <a:t>11001</a:t>
                      </a:r>
                      <a:endParaRPr lang="en-US" altLang="en-US" sz="16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1</a:t>
                      </a:r>
                      <a:r>
                        <a:rPr lang="en-US" sz="1600" b="1">
                          <a:latin typeface="Times New Roman" panose="02020603050405020304" pitchFamily="18" charset="0"/>
                          <a:cs typeface="Times New Roman" panose="02020603050405020304" pitchFamily="18" charset="0"/>
                        </a:rPr>
                        <a:t>0011</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cap="flat">
                      <a:noFill/>
                    </a:lnR>
                    <a:lnB w="12700" cap="flat" cmpd="sng">
                      <a:solidFill>
                        <a:srgbClr val="080000"/>
                      </a:solidFill>
                      <a:prstDash val="soli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72714"/>
                                        </p:tgtEl>
                                        <p:attrNameLst>
                                          <p:attrName>style.visibility</p:attrName>
                                        </p:attrNameLst>
                                      </p:cBhvr>
                                      <p:to>
                                        <p:strVal val="visible"/>
                                      </p:to>
                                    </p:set>
                                    <p:anim from="(-#ppt_w/2)" to="(#ppt_x)" calcmode="lin" valueType="num">
                                      <p:cBhvr>
                                        <p:cTn id="7" dur="600" fill="hold">
                                          <p:stCondLst>
                                            <p:cond delay="0"/>
                                          </p:stCondLst>
                                        </p:cTn>
                                        <p:tgtEl>
                                          <p:spTgt spid="72714"/>
                                        </p:tgtEl>
                                        <p:attrNameLst>
                                          <p:attrName>ppt_x</p:attrName>
                                        </p:attrNameLst>
                                      </p:cBhvr>
                                    </p:anim>
                                    <p:anim from="0" to="-1.0" calcmode="lin" valueType="num">
                                      <p:cBhvr>
                                        <p:cTn id="8" dur="200" decel="50000" autoRev="1" fill="hold">
                                          <p:stCondLst>
                                            <p:cond delay="600"/>
                                          </p:stCondLst>
                                        </p:cTn>
                                        <p:tgtEl>
                                          <p:spTgt spid="72714"/>
                                        </p:tgtEl>
                                        <p:attrNameLst>
                                          <p:attrName>xshear</p:attrName>
                                        </p:attrNameLst>
                                      </p:cBhvr>
                                    </p:anim>
                                    <p:animScale>
                                      <p:cBhvr>
                                        <p:cTn id="9" dur="200" decel="100000" autoRev="1" fill="hold">
                                          <p:stCondLst>
                                            <p:cond delay="600"/>
                                          </p:stCondLst>
                                        </p:cTn>
                                        <p:tgtEl>
                                          <p:spTgt spid="72714"/>
                                        </p:tgtEl>
                                      </p:cBhvr>
                                      <p:from x="100000" y="100000"/>
                                      <p:to x="80000" y="100000"/>
                                    </p:animScale>
                                    <p:anim by="(#ppt_h/3+#ppt_w*0.1)" calcmode="lin" valueType="num">
                                      <p:cBhvr additive="sum">
                                        <p:cTn id="10" dur="200" decel="100000" autoRev="1" fill="hold">
                                          <p:stCondLst>
                                            <p:cond delay="600"/>
                                          </p:stCondLst>
                                        </p:cTn>
                                        <p:tgtEl>
                                          <p:spTgt spid="72714"/>
                                        </p:tgtEl>
                                        <p:attrNameLst>
                                          <p:attrName>ppt_x</p:attrName>
                                        </p:attrNameLst>
                                      </p:cBhvr>
                                    </p:anim>
                                  </p:childTnLst>
                                </p:cTn>
                              </p:par>
                            </p:childTnLst>
                          </p:cTn>
                        </p:par>
                      </p:childTnLst>
                    </p:cTn>
                  </p:par>
                  <p:par>
                    <p:cTn id="11" fill="hold">
                      <p:stCondLst>
                        <p:cond delay="indefinite"/>
                      </p:stCondLst>
                      <p:childTnLst>
                        <p:par>
                          <p:cTn id="12" fill="hold">
                            <p:stCondLst>
                              <p:cond delay="0"/>
                            </p:stCondLst>
                            <p:childTnLst>
                              <p:par>
                                <p:cTn id="13" presetID="54" presetClass="entr" presetSubtype="0" accel="100000" fill="hold" grpId="0" nodeType="clickEffect">
                                  <p:stCondLst>
                                    <p:cond delay="0"/>
                                  </p:stCondLst>
                                  <p:childTnLst>
                                    <p:set>
                                      <p:cBhvr>
                                        <p:cTn id="14" dur="1" fill="hold">
                                          <p:stCondLst>
                                            <p:cond delay="0"/>
                                          </p:stCondLst>
                                        </p:cTn>
                                        <p:tgtEl>
                                          <p:spTgt spid="72715"/>
                                        </p:tgtEl>
                                        <p:attrNameLst>
                                          <p:attrName>style.visibility</p:attrName>
                                        </p:attrNameLst>
                                      </p:cBhvr>
                                      <p:to>
                                        <p:strVal val="visible"/>
                                      </p:to>
                                    </p:set>
                                    <p:anim calcmode="lin" valueType="num">
                                      <p:cBhvr>
                                        <p:cTn id="15" dur="500" fill="hold"/>
                                        <p:tgtEl>
                                          <p:spTgt spid="72715"/>
                                        </p:tgtEl>
                                        <p:attrNameLst>
                                          <p:attrName>ppt_w</p:attrName>
                                        </p:attrNameLst>
                                      </p:cBhvr>
                                      <p:tavLst>
                                        <p:tav tm="0">
                                          <p:val>
                                            <p:strVal val="#ppt_w*0.05"/>
                                          </p:val>
                                        </p:tav>
                                        <p:tav tm="100000">
                                          <p:val>
                                            <p:strVal val="#ppt_w"/>
                                          </p:val>
                                        </p:tav>
                                      </p:tavLst>
                                    </p:anim>
                                    <p:anim calcmode="lin" valueType="num">
                                      <p:cBhvr>
                                        <p:cTn id="16" dur="500" fill="hold"/>
                                        <p:tgtEl>
                                          <p:spTgt spid="72715"/>
                                        </p:tgtEl>
                                        <p:attrNameLst>
                                          <p:attrName>ppt_h</p:attrName>
                                        </p:attrNameLst>
                                      </p:cBhvr>
                                      <p:tavLst>
                                        <p:tav tm="0">
                                          <p:val>
                                            <p:strVal val="#ppt_h"/>
                                          </p:val>
                                        </p:tav>
                                        <p:tav tm="100000">
                                          <p:val>
                                            <p:strVal val="#ppt_h"/>
                                          </p:val>
                                        </p:tav>
                                      </p:tavLst>
                                    </p:anim>
                                    <p:anim calcmode="lin" valueType="num">
                                      <p:cBhvr>
                                        <p:cTn id="17" dur="500" fill="hold"/>
                                        <p:tgtEl>
                                          <p:spTgt spid="72715"/>
                                        </p:tgtEl>
                                        <p:attrNameLst>
                                          <p:attrName>ppt_x</p:attrName>
                                        </p:attrNameLst>
                                      </p:cBhvr>
                                      <p:tavLst>
                                        <p:tav tm="0">
                                          <p:val>
                                            <p:strVal val="#ppt_x-.2"/>
                                          </p:val>
                                        </p:tav>
                                        <p:tav tm="100000">
                                          <p:val>
                                            <p:strVal val="#ppt_x"/>
                                          </p:val>
                                        </p:tav>
                                      </p:tavLst>
                                    </p:anim>
                                    <p:anim calcmode="lin" valueType="num">
                                      <p:cBhvr>
                                        <p:cTn id="18" dur="500" fill="hold"/>
                                        <p:tgtEl>
                                          <p:spTgt spid="72715"/>
                                        </p:tgtEl>
                                        <p:attrNameLst>
                                          <p:attrName>ppt_y</p:attrName>
                                        </p:attrNameLst>
                                      </p:cBhvr>
                                      <p:tavLst>
                                        <p:tav tm="0">
                                          <p:val>
                                            <p:strVal val="#ppt_y"/>
                                          </p:val>
                                        </p:tav>
                                        <p:tav tm="100000">
                                          <p:val>
                                            <p:strVal val="#ppt_y"/>
                                          </p:val>
                                        </p:tav>
                                      </p:tavLst>
                                    </p:anim>
                                    <p:animEffect transition="in" filter="fade">
                                      <p:cBhvr>
                                        <p:cTn id="19" dur="500"/>
                                        <p:tgtEl>
                                          <p:spTgt spid="72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4" grpId="0"/>
      <p:bldP spid="7271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Text Box 2"/>
          <p:cNvSpPr txBox="1"/>
          <p:nvPr/>
        </p:nvSpPr>
        <p:spPr>
          <a:xfrm>
            <a:off x="342265" y="620078"/>
            <a:ext cx="8459788" cy="706755"/>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50000"/>
              </a:spcBef>
              <a:buNone/>
            </a:pPr>
            <a:r>
              <a:rPr lang="en-US" altLang="zh-CN" sz="4000" b="1" dirty="0">
                <a:latin typeface="+mn-ea"/>
                <a:cs typeface="+mn-ea"/>
              </a:rPr>
              <a:t>3.3  CPU</a:t>
            </a:r>
            <a:r>
              <a:rPr lang="zh-CN" altLang="en-US" sz="4000" b="1" dirty="0">
                <a:latin typeface="+mn-ea"/>
                <a:cs typeface="+mn-ea"/>
              </a:rPr>
              <a:t>模型机的组成及其数据通路</a:t>
            </a:r>
            <a:endParaRPr lang="zh-CN" altLang="en-US" sz="4000" b="1" dirty="0">
              <a:latin typeface="+mn-ea"/>
              <a:cs typeface="+mn-ea"/>
            </a:endParaRPr>
          </a:p>
        </p:txBody>
      </p:sp>
      <p:sp>
        <p:nvSpPr>
          <p:cNvPr id="76803" name="Text Box 3"/>
          <p:cNvSpPr txBox="1"/>
          <p:nvPr/>
        </p:nvSpPr>
        <p:spPr>
          <a:xfrm>
            <a:off x="323850" y="2060575"/>
            <a:ext cx="4113530" cy="645160"/>
          </a:xfrm>
          <a:prstGeom prst="rect">
            <a:avLst/>
          </a:prstGeom>
          <a:noFill/>
          <a:ln w="2857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50000"/>
              </a:spcBef>
              <a:buNone/>
            </a:pPr>
            <a:r>
              <a:rPr lang="en-US" altLang="zh-CN" sz="3600" b="1" dirty="0">
                <a:latin typeface="黑体" panose="02010609060101010101" pitchFamily="49" charset="-122"/>
                <a:ea typeface="黑体" panose="02010609060101010101" pitchFamily="49" charset="-122"/>
              </a:rPr>
              <a:t>3.3.1  </a:t>
            </a:r>
            <a:r>
              <a:rPr lang="zh-CN" altLang="en-US" sz="3600" b="1" dirty="0">
                <a:latin typeface="黑体" panose="02010609060101010101" pitchFamily="49" charset="-122"/>
                <a:ea typeface="黑体" panose="02010609060101010101" pitchFamily="49" charset="-122"/>
              </a:rPr>
              <a:t>基本组成</a:t>
            </a:r>
            <a:endParaRPr lang="zh-CN" altLang="en-US" sz="3600" b="1" dirty="0">
              <a:latin typeface="黑体" panose="02010609060101010101" pitchFamily="49" charset="-122"/>
              <a:ea typeface="黑体" panose="02010609060101010101" pitchFamily="49" charset="-122"/>
            </a:endParaRPr>
          </a:p>
        </p:txBody>
      </p:sp>
      <p:sp>
        <p:nvSpPr>
          <p:cNvPr id="3" name="矩形 2"/>
          <p:cNvSpPr/>
          <p:nvPr/>
        </p:nvSpPr>
        <p:spPr>
          <a:xfrm>
            <a:off x="323850" y="2996248"/>
            <a:ext cx="8424863" cy="1753235"/>
          </a:xfrm>
          <a:prstGeom prst="rect">
            <a:avLst/>
          </a:prstGeom>
        </p:spPr>
        <p:txBody>
          <a:bodyPr>
            <a:spAutoFit/>
          </a:bodyPr>
          <a:lstStyle/>
          <a:p>
            <a:pPr marL="0" marR="0" lvl="0" indent="0" algn="l" defTabSz="914400" rtl="0" eaLnBrk="1" fontAlgn="base" latinLnBrk="0" hangingPunct="1">
              <a:lnSpc>
                <a:spcPct val="150000"/>
              </a:lnSpc>
              <a:spcBef>
                <a:spcPct val="500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后</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图从寄存器级描述了模型机的数据通路结构，并给出了主要的控制信号，即微命令，而寄存器等部件的有关细节略去未画。</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802"/>
                                        </p:tgtEl>
                                        <p:attrNameLst>
                                          <p:attrName>style.visibility</p:attrName>
                                        </p:attrNameLst>
                                      </p:cBhvr>
                                      <p:to>
                                        <p:strVal val="visible"/>
                                      </p:to>
                                    </p:set>
                                    <p:animEffect transition="in" filter="blinds(horizontal)">
                                      <p:cBhvr>
                                        <p:cTn id="7" dur="500"/>
                                        <p:tgtEl>
                                          <p:spTgt spid="7680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6803"/>
                                        </p:tgtEl>
                                        <p:attrNameLst>
                                          <p:attrName>style.visibility</p:attrName>
                                        </p:attrNameLst>
                                      </p:cBhvr>
                                      <p:to>
                                        <p:strVal val="visible"/>
                                      </p:to>
                                    </p:set>
                                    <p:animEffect transition="in" filter="blinds(horizontal)">
                                      <p:cBhvr>
                                        <p:cTn id="12" dur="500"/>
                                        <p:tgtEl>
                                          <p:spTgt spid="768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p:bldP spid="7680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619885" y="548640"/>
            <a:ext cx="5288280" cy="39878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t">
            <a:spAutoFit/>
          </a:bodyPr>
          <a:p>
            <a:r>
              <a:rPr lang="zh-CN" altLang="en-US" noProof="0" dirty="0">
                <a:ln>
                  <a:noFill/>
                </a:ln>
                <a:effectLst/>
                <a:uLnTx/>
                <a:uFillTx/>
                <a:latin typeface="+mn-ea"/>
                <a:ea typeface="+mn-ea"/>
                <a:sym typeface="+mn-ea"/>
              </a:rPr>
              <a:t>下</a:t>
            </a:r>
            <a:r>
              <a:rPr lang="zh-CN" altLang="zh-CN" noProof="0" dirty="0">
                <a:ln>
                  <a:noFill/>
                </a:ln>
                <a:effectLst/>
                <a:uLnTx/>
                <a:uFillTx/>
                <a:latin typeface="+mn-ea"/>
                <a:ea typeface="+mn-ea"/>
                <a:sym typeface="+mn-ea"/>
              </a:rPr>
              <a:t>图从寄存器级描述了模型机的数据通路结构</a:t>
            </a:r>
            <a:endParaRPr lang="zh-CN" altLang="en-US"/>
          </a:p>
        </p:txBody>
      </p:sp>
      <p:grpSp>
        <p:nvGrpSpPr>
          <p:cNvPr id="4" name="组合 3"/>
          <p:cNvGrpSpPr/>
          <p:nvPr/>
        </p:nvGrpSpPr>
        <p:grpSpPr>
          <a:xfrm>
            <a:off x="0" y="1412875"/>
            <a:ext cx="9296400" cy="5257800"/>
            <a:chOff x="0" y="2225"/>
            <a:chExt cx="14640" cy="8280"/>
          </a:xfrm>
        </p:grpSpPr>
        <p:pic>
          <p:nvPicPr>
            <p:cNvPr id="57350" name="Picture 5" descr="3X20"/>
            <p:cNvPicPr>
              <a:picLocks noChangeAspect="1"/>
            </p:cNvPicPr>
            <p:nvPr/>
          </p:nvPicPr>
          <p:blipFill>
            <a:blip r:embed="rId1"/>
            <a:stretch>
              <a:fillRect/>
            </a:stretch>
          </p:blipFill>
          <p:spPr>
            <a:xfrm>
              <a:off x="0" y="2225"/>
              <a:ext cx="14400" cy="8280"/>
            </a:xfrm>
            <a:prstGeom prst="rect">
              <a:avLst/>
            </a:prstGeom>
            <a:noFill/>
            <a:ln w="9525">
              <a:noFill/>
            </a:ln>
          </p:spPr>
        </p:pic>
        <p:sp>
          <p:nvSpPr>
            <p:cNvPr id="57351" name="Text Box 6"/>
            <p:cNvSpPr txBox="1"/>
            <p:nvPr/>
          </p:nvSpPr>
          <p:spPr>
            <a:xfrm>
              <a:off x="9120" y="9720"/>
              <a:ext cx="5520" cy="72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latin typeface="Times New Roman" panose="02020603050405020304" pitchFamily="18" charset="0"/>
                </a:rPr>
                <a:t>模型机数据通路结构图</a:t>
              </a:r>
              <a:endParaRPr lang="zh-CN" altLang="en-US" sz="2400" b="1" dirty="0">
                <a:latin typeface="Times New Roman" panose="02020603050405020304" pitchFamily="18" charset="0"/>
              </a:endParaRPr>
            </a:p>
          </p:txBody>
        </p:sp>
        <p:sp>
          <p:nvSpPr>
            <p:cNvPr id="3" name="文本框 2"/>
            <p:cNvSpPr txBox="1"/>
            <p:nvPr/>
          </p:nvSpPr>
          <p:spPr>
            <a:xfrm>
              <a:off x="1076" y="8235"/>
              <a:ext cx="718" cy="434"/>
            </a:xfrm>
            <a:prstGeom prst="rect">
              <a:avLst/>
            </a:prstGeom>
            <a:solidFill>
              <a:schemeClr val="bg1"/>
            </a:solidFill>
          </p:spPr>
          <p:txBody>
            <a:bodyPr wrap="square" rtlCol="0">
              <a:spAutoFit/>
            </a:bodyPr>
            <a:p>
              <a:r>
                <a:rPr lang="en-US" altLang="zh-CN" sz="1200">
                  <a:solidFill>
                    <a:schemeClr val="tx1"/>
                  </a:solidFill>
                </a:rPr>
                <a:t>A-1</a:t>
              </a:r>
              <a:endParaRPr lang="en-US" altLang="zh-CN" sz="1200">
                <a:solidFill>
                  <a:schemeClr val="tx1"/>
                </a:solidFill>
              </a:endParaRPr>
            </a:p>
          </p:txBody>
        </p:sp>
      </p:gr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Text Box 2"/>
          <p:cNvSpPr txBox="1"/>
          <p:nvPr/>
        </p:nvSpPr>
        <p:spPr>
          <a:xfrm>
            <a:off x="274638" y="50800"/>
            <a:ext cx="4570412" cy="645160"/>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50000"/>
              </a:spcBef>
              <a:buNone/>
            </a:pPr>
            <a:r>
              <a:rPr lang="en-US" altLang="zh-CN" sz="3600" b="1" dirty="0">
                <a:latin typeface="黑体" panose="02010609060101010101" pitchFamily="49" charset="-122"/>
                <a:ea typeface="黑体" panose="02010609060101010101" pitchFamily="49" charset="-122"/>
              </a:rPr>
              <a:t>3.3.1  </a:t>
            </a:r>
            <a:r>
              <a:rPr lang="zh-CN" altLang="en-US" sz="3600" b="1" dirty="0">
                <a:latin typeface="黑体" panose="02010609060101010101" pitchFamily="49" charset="-122"/>
                <a:ea typeface="黑体" panose="02010609060101010101" pitchFamily="49" charset="-122"/>
              </a:rPr>
              <a:t>基本组成</a:t>
            </a:r>
            <a:endParaRPr lang="zh-CN" altLang="en-US" sz="3600" b="1" dirty="0">
              <a:latin typeface="黑体" panose="02010609060101010101" pitchFamily="49" charset="-122"/>
              <a:ea typeface="黑体" panose="02010609060101010101" pitchFamily="49" charset="-122"/>
            </a:endParaRPr>
          </a:p>
        </p:txBody>
      </p:sp>
      <p:sp>
        <p:nvSpPr>
          <p:cNvPr id="77827" name="Text Box 3"/>
          <p:cNvSpPr txBox="1">
            <a:spLocks noChangeArrowheads="1"/>
          </p:cNvSpPr>
          <p:nvPr/>
        </p:nvSpPr>
        <p:spPr bwMode="auto">
          <a:xfrm>
            <a:off x="72708" y="927100"/>
            <a:ext cx="8855075" cy="261493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0" lang="en-US" altLang="zh-CN" sz="32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1</a:t>
            </a:r>
            <a:r>
              <a:rPr kumimoji="0" lang="zh-CN" altLang="en-US" sz="32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．寄存器：</a:t>
            </a:r>
            <a:r>
              <a:rPr kumimoji="0" lang="zh-CN"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设所有寄存器都是</a:t>
            </a:r>
            <a:r>
              <a:rPr kumimoji="0" lang="en-US" altLang="zh-CN" sz="2400" b="1" i="0" u="none" strike="noStrike" kern="1200" cap="none" spc="0" normalizeH="0" baseline="0" noProof="0" dirty="0" smtClean="0">
                <a:ln>
                  <a:noFill/>
                </a:ln>
                <a:solidFill>
                  <a:srgbClr val="FF0000"/>
                </a:solidFill>
                <a:effectLst/>
                <a:uLnTx/>
                <a:uFillTx/>
                <a:latin typeface="Arial" panose="020B0604020202020204" pitchFamily="34" charset="0"/>
                <a:ea typeface="宋体" panose="02010600030101010101" pitchFamily="2" charset="-122"/>
                <a:cs typeface="+mn-cs"/>
              </a:rPr>
              <a:t>16</a:t>
            </a:r>
            <a:r>
              <a:rPr kumimoji="0" lang="zh-CN" altLang="zh-CN" sz="2400" b="1" i="0" u="none" strike="noStrike" kern="1200" cap="none" spc="0" normalizeH="0" baseline="0" noProof="0" dirty="0" smtClean="0">
                <a:ln>
                  <a:noFill/>
                </a:ln>
                <a:solidFill>
                  <a:srgbClr val="FF0000"/>
                </a:solidFill>
                <a:effectLst/>
                <a:uLnTx/>
                <a:uFillTx/>
                <a:latin typeface="Arial" panose="020B0604020202020204" pitchFamily="34" charset="0"/>
                <a:ea typeface="宋体" panose="02010600030101010101" pitchFamily="2" charset="-122"/>
                <a:cs typeface="+mn-cs"/>
              </a:rPr>
              <a:t>位</a:t>
            </a:r>
            <a:r>
              <a:rPr kumimoji="0" lang="zh-CN"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由</a:t>
            </a:r>
            <a:r>
              <a:rPr kumimoji="0" lang="en-US"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16</a:t>
            </a:r>
            <a:r>
              <a:rPr kumimoji="0" lang="zh-CN"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个</a:t>
            </a:r>
            <a:r>
              <a:rPr kumimoji="0" lang="en-US"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D</a:t>
            </a:r>
            <a:r>
              <a:rPr kumimoji="0" lang="zh-CN"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触发器</a:t>
            </a:r>
            <a:r>
              <a:rPr kumimoji="0"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构成。</a:t>
            </a:r>
            <a:endParaRPr kumimoji="0" lang="en-US"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just" defTabSz="914400" rtl="0" eaLnBrk="1" fontAlgn="base" latinLnBrk="0" hangingPunct="1">
              <a:lnSpc>
                <a:spcPct val="100000"/>
              </a:lnSpc>
              <a:spcBef>
                <a:spcPct val="50000"/>
              </a:spcBef>
              <a:spcAft>
                <a:spcPct val="0"/>
              </a:spcAft>
              <a:buClrTx/>
              <a:buSzTx/>
              <a:buFontTx/>
              <a:buChar char="•"/>
              <a:defRPr/>
            </a:pPr>
            <a:r>
              <a:rPr kumimoji="0" lang="zh-CN"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数据代码输入至</a:t>
            </a:r>
            <a:r>
              <a:rPr kumimoji="0" lang="en-US"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D</a:t>
            </a:r>
            <a:r>
              <a:rPr kumimoji="0" lang="zh-CN"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端，由</a:t>
            </a:r>
            <a:r>
              <a:rPr kumimoji="0" lang="en-US"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CP</a:t>
            </a:r>
            <a:r>
              <a:rPr kumimoji="0" lang="zh-CN"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端脉冲</a:t>
            </a:r>
            <a:r>
              <a:rPr kumimoji="0" lang="zh-CN"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上升沿同步打入</a:t>
            </a:r>
            <a:r>
              <a:rPr kumimoji="0"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just" defTabSz="914400" rtl="0" eaLnBrk="1" fontAlgn="base" latinLnBrk="0" hangingPunct="1">
              <a:lnSpc>
                <a:spcPct val="100000"/>
              </a:lnSpc>
              <a:spcBef>
                <a:spcPct val="50000"/>
              </a:spcBef>
              <a:spcAft>
                <a:spcPct val="0"/>
              </a:spcAft>
              <a:buClrTx/>
              <a:buSzTx/>
              <a:buFontTx/>
              <a:buChar char="•"/>
              <a:defRPr/>
            </a:pPr>
            <a:r>
              <a:rPr kumimoji="0"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寄存器</a:t>
            </a:r>
            <a:r>
              <a:rPr kumimoji="0" lang="zh-CN"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输出由输出门控制。</a:t>
            </a:r>
            <a:endParaRPr kumimoji="0" lang="en-US"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just" defTabSz="914400" rtl="0" eaLnBrk="1" fontAlgn="base" latinLnBrk="0" hangingPunct="1">
              <a:lnSpc>
                <a:spcPct val="100000"/>
              </a:lnSpc>
              <a:spcBef>
                <a:spcPct val="50000"/>
              </a:spcBef>
              <a:spcAft>
                <a:spcPct val="0"/>
              </a:spcAft>
              <a:buClrTx/>
              <a:buSzTx/>
              <a:buFontTx/>
              <a:buChar char="•"/>
              <a:defRPr/>
            </a:pPr>
            <a:r>
              <a:rPr kumimoji="0" lang="en-US"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PSW</a:t>
            </a:r>
            <a:r>
              <a:rPr kumimoji="0" lang="zh-CN"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的特征位则由</a:t>
            </a:r>
            <a:r>
              <a:rPr kumimoji="0" lang="en-US"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R</a:t>
            </a:r>
            <a:r>
              <a:rPr kumimoji="0" lang="zh-CN"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S</a:t>
            </a:r>
            <a:r>
              <a:rPr kumimoji="0" lang="zh-CN"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端置入</a:t>
            </a:r>
            <a:r>
              <a:rPr kumimoji="0"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系统总线对</a:t>
            </a:r>
            <a:r>
              <a:rPr kumimoji="0" lang="en-US"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MDR</a:t>
            </a:r>
            <a:r>
              <a:rPr kumimoji="0" lang="zh-CN"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的输入也由</a:t>
            </a:r>
            <a:r>
              <a:rPr kumimoji="0" lang="en-US"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R</a:t>
            </a:r>
            <a:r>
              <a:rPr kumimoji="0" lang="zh-CN"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S</a:t>
            </a:r>
            <a:r>
              <a:rPr kumimoji="0" lang="zh-CN"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端置入。</a:t>
            </a:r>
            <a:endParaRPr kumimoji="0" lang="zh-CN" altLang="en-US" sz="32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77828" name="Text Box 4"/>
          <p:cNvSpPr txBox="1"/>
          <p:nvPr/>
        </p:nvSpPr>
        <p:spPr>
          <a:xfrm>
            <a:off x="611188" y="3774123"/>
            <a:ext cx="3527425" cy="519112"/>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solidFill>
                  <a:srgbClr val="3333FF"/>
                </a:solidFill>
                <a:latin typeface="黑体" panose="02010609060101010101" pitchFamily="49" charset="-122"/>
                <a:ea typeface="黑体" panose="02010609060101010101" pitchFamily="49" charset="-122"/>
              </a:rPr>
              <a:t>（</a:t>
            </a:r>
            <a:r>
              <a:rPr lang="en-US" altLang="zh-CN" sz="2800" b="1" dirty="0">
                <a:solidFill>
                  <a:srgbClr val="3333FF"/>
                </a:solidFill>
                <a:latin typeface="黑体" panose="02010609060101010101" pitchFamily="49" charset="-122"/>
                <a:ea typeface="黑体" panose="02010609060101010101" pitchFamily="49" charset="-122"/>
              </a:rPr>
              <a:t>1</a:t>
            </a:r>
            <a:r>
              <a:rPr lang="zh-CN" altLang="en-US" sz="2800" b="1" dirty="0">
                <a:solidFill>
                  <a:srgbClr val="3333FF"/>
                </a:solidFill>
                <a:latin typeface="黑体" panose="02010609060101010101" pitchFamily="49" charset="-122"/>
                <a:ea typeface="黑体" panose="02010609060101010101" pitchFamily="49" charset="-122"/>
              </a:rPr>
              <a:t>）可编程寄存器</a:t>
            </a:r>
            <a:endParaRPr lang="zh-CN" altLang="en-US" sz="2800" b="1" dirty="0">
              <a:solidFill>
                <a:srgbClr val="3333FF"/>
              </a:solidFill>
              <a:latin typeface="黑体" panose="02010609060101010101" pitchFamily="49" charset="-122"/>
              <a:ea typeface="黑体" panose="02010609060101010101" pitchFamily="49" charset="-122"/>
            </a:endParaRPr>
          </a:p>
        </p:txBody>
      </p:sp>
      <p:sp>
        <p:nvSpPr>
          <p:cNvPr id="77829" name="Text Box 5"/>
          <p:cNvSpPr txBox="1"/>
          <p:nvPr/>
        </p:nvSpPr>
        <p:spPr>
          <a:xfrm>
            <a:off x="107950" y="4293235"/>
            <a:ext cx="8820150" cy="1198880"/>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50000"/>
              </a:lnSpc>
              <a:spcBef>
                <a:spcPct val="50000"/>
              </a:spcBef>
              <a:buNone/>
            </a:pPr>
            <a:r>
              <a:rPr lang="en-US" altLang="zh-CN" sz="2400" b="1" dirty="0">
                <a:latin typeface="宋体" panose="02010600030101010101" pitchFamily="2" charset="-122"/>
              </a:rPr>
              <a:t>    </a:t>
            </a:r>
            <a:r>
              <a:rPr lang="zh-CN" altLang="en-US" sz="2400" b="1" dirty="0">
                <a:latin typeface="宋体" panose="02010600030101010101" pitchFamily="2" charset="-122"/>
              </a:rPr>
              <a:t>通用寄存器有</a:t>
            </a:r>
            <a:r>
              <a:rPr lang="en-US" altLang="zh-CN" sz="2400" b="1" dirty="0">
                <a:latin typeface="宋体" panose="02010600030101010101" pitchFamily="2" charset="-122"/>
              </a:rPr>
              <a:t>4</a:t>
            </a:r>
            <a:r>
              <a:rPr lang="zh-CN" altLang="en-US" sz="2400" b="1" dirty="0">
                <a:latin typeface="宋体" panose="02010600030101010101" pitchFamily="2" charset="-122"/>
              </a:rPr>
              <a:t>个：</a:t>
            </a:r>
            <a:r>
              <a:rPr lang="en-US" altLang="zh-CN" sz="2400" b="1" dirty="0">
                <a:solidFill>
                  <a:srgbClr val="FC0A04"/>
                </a:solidFill>
                <a:latin typeface="宋体" panose="02010600030101010101" pitchFamily="2" charset="-122"/>
              </a:rPr>
              <a:t>R0</a:t>
            </a:r>
            <a:r>
              <a:rPr lang="zh-CN" altLang="en-US" sz="2400" b="1" dirty="0">
                <a:latin typeface="宋体" panose="02010600030101010101" pitchFamily="2" charset="-122"/>
              </a:rPr>
              <a:t>、</a:t>
            </a:r>
            <a:r>
              <a:rPr lang="en-US" altLang="zh-CN" sz="2400" b="1" dirty="0">
                <a:solidFill>
                  <a:srgbClr val="FC0A04"/>
                </a:solidFill>
                <a:latin typeface="宋体" panose="02010600030101010101" pitchFamily="2" charset="-122"/>
              </a:rPr>
              <a:t>R1</a:t>
            </a:r>
            <a:r>
              <a:rPr lang="zh-CN" altLang="en-US" sz="2400" b="1" dirty="0">
                <a:latin typeface="宋体" panose="02010600030101010101" pitchFamily="2" charset="-122"/>
              </a:rPr>
              <a:t>、</a:t>
            </a:r>
            <a:r>
              <a:rPr lang="en-US" altLang="zh-CN" sz="2400" b="1" dirty="0">
                <a:solidFill>
                  <a:srgbClr val="FC0A04"/>
                </a:solidFill>
                <a:latin typeface="宋体" panose="02010600030101010101" pitchFamily="2" charset="-122"/>
              </a:rPr>
              <a:t>R2</a:t>
            </a:r>
            <a:r>
              <a:rPr lang="zh-CN" altLang="en-US" sz="2400" b="1" dirty="0">
                <a:latin typeface="宋体" panose="02010600030101010101" pitchFamily="2" charset="-122"/>
              </a:rPr>
              <a:t>、</a:t>
            </a:r>
            <a:r>
              <a:rPr lang="en-US" altLang="zh-CN" sz="2400" b="1" dirty="0">
                <a:solidFill>
                  <a:srgbClr val="FC0A04"/>
                </a:solidFill>
                <a:latin typeface="宋体" panose="02010600030101010101" pitchFamily="2" charset="-122"/>
              </a:rPr>
              <a:t>R3</a:t>
            </a:r>
            <a:r>
              <a:rPr lang="zh-CN" altLang="en-US" sz="2400" b="1" dirty="0">
                <a:latin typeface="宋体" panose="02010600030101010101" pitchFamily="2" charset="-122"/>
              </a:rPr>
              <a:t>；堆栈指针为</a:t>
            </a:r>
            <a:r>
              <a:rPr lang="en-US" altLang="zh-CN" sz="2400" b="1" dirty="0">
                <a:solidFill>
                  <a:srgbClr val="FC0A04"/>
                </a:solidFill>
                <a:latin typeface="宋体" panose="02010600030101010101" pitchFamily="2" charset="-122"/>
              </a:rPr>
              <a:t>SP</a:t>
            </a:r>
            <a:r>
              <a:rPr lang="zh-CN" altLang="en-US" sz="2400" b="1" dirty="0">
                <a:latin typeface="宋体" panose="02010600030101010101" pitchFamily="2" charset="-122"/>
              </a:rPr>
              <a:t>；程序状态字寄存器为</a:t>
            </a:r>
            <a:r>
              <a:rPr lang="en-US" altLang="zh-CN" sz="2400" b="1" dirty="0">
                <a:solidFill>
                  <a:srgbClr val="FC0A04"/>
                </a:solidFill>
                <a:latin typeface="宋体" panose="02010600030101010101" pitchFamily="2" charset="-122"/>
              </a:rPr>
              <a:t>PSW</a:t>
            </a:r>
            <a:r>
              <a:rPr lang="zh-CN" altLang="en-US" sz="2400" b="1" dirty="0">
                <a:latin typeface="宋体" panose="02010600030101010101" pitchFamily="2" charset="-122"/>
              </a:rPr>
              <a:t>；程序计数器为</a:t>
            </a:r>
            <a:r>
              <a:rPr lang="en-US" altLang="zh-CN" sz="2400" b="1" dirty="0">
                <a:solidFill>
                  <a:srgbClr val="FC0A04"/>
                </a:solidFill>
                <a:latin typeface="宋体" panose="02010600030101010101" pitchFamily="2" charset="-122"/>
              </a:rPr>
              <a:t>PC</a:t>
            </a:r>
            <a:r>
              <a:rPr lang="zh-CN" altLang="en-US" sz="2400" b="1" dirty="0">
                <a:latin typeface="宋体" panose="02010600030101010101" pitchFamily="2" charset="-122"/>
              </a:rPr>
              <a:t>。</a:t>
            </a:r>
            <a:endParaRPr lang="zh-CN" altLang="en-US" sz="2400" b="1"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826"/>
                                        </p:tgtEl>
                                        <p:attrNameLst>
                                          <p:attrName>style.visibility</p:attrName>
                                        </p:attrNameLst>
                                      </p:cBhvr>
                                      <p:to>
                                        <p:strVal val="visible"/>
                                      </p:to>
                                    </p:set>
                                    <p:animEffect transition="in" filter="blinds(horizontal)">
                                      <p:cBhvr>
                                        <p:cTn id="7" dur="500"/>
                                        <p:tgtEl>
                                          <p:spTgt spid="778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827"/>
                                        </p:tgtEl>
                                        <p:attrNameLst>
                                          <p:attrName>style.visibility</p:attrName>
                                        </p:attrNameLst>
                                      </p:cBhvr>
                                      <p:to>
                                        <p:strVal val="visible"/>
                                      </p:to>
                                    </p:set>
                                    <p:animEffect transition="in" filter="blinds(horizontal)">
                                      <p:cBhvr>
                                        <p:cTn id="12" dur="500"/>
                                        <p:tgtEl>
                                          <p:spTgt spid="7782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778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778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p:bldP spid="77827" grpId="0" bldLvl="0" animBg="1"/>
      <p:bldP spid="77828" grpId="0"/>
      <p:bldP spid="7782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8" name="Text Box 4"/>
          <p:cNvSpPr txBox="1"/>
          <p:nvPr/>
        </p:nvSpPr>
        <p:spPr>
          <a:xfrm>
            <a:off x="322898" y="115888"/>
            <a:ext cx="3527425" cy="519112"/>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solidFill>
                  <a:srgbClr val="3333FF"/>
                </a:solidFill>
                <a:latin typeface="黑体" panose="02010609060101010101" pitchFamily="49" charset="-122"/>
                <a:ea typeface="黑体" panose="02010609060101010101" pitchFamily="49" charset="-122"/>
              </a:rPr>
              <a:t>（</a:t>
            </a:r>
            <a:r>
              <a:rPr lang="en-US" altLang="zh-CN" sz="2800" b="1" dirty="0">
                <a:solidFill>
                  <a:srgbClr val="3333FF"/>
                </a:solidFill>
                <a:latin typeface="黑体" panose="02010609060101010101" pitchFamily="49" charset="-122"/>
                <a:ea typeface="黑体" panose="02010609060101010101" pitchFamily="49" charset="-122"/>
              </a:rPr>
              <a:t>1</a:t>
            </a:r>
            <a:r>
              <a:rPr lang="zh-CN" altLang="en-US" sz="2800" b="1" dirty="0">
                <a:solidFill>
                  <a:srgbClr val="3333FF"/>
                </a:solidFill>
                <a:latin typeface="黑体" panose="02010609060101010101" pitchFamily="49" charset="-122"/>
                <a:ea typeface="黑体" panose="02010609060101010101" pitchFamily="49" charset="-122"/>
              </a:rPr>
              <a:t>）可编程寄存器</a:t>
            </a:r>
            <a:endParaRPr lang="zh-CN" altLang="en-US" sz="2800" b="1" dirty="0">
              <a:solidFill>
                <a:srgbClr val="3333FF"/>
              </a:solidFill>
              <a:latin typeface="黑体" panose="02010609060101010101" pitchFamily="49" charset="-122"/>
              <a:ea typeface="黑体" panose="02010609060101010101" pitchFamily="49" charset="-122"/>
            </a:endParaRPr>
          </a:p>
        </p:txBody>
      </p:sp>
      <p:sp>
        <p:nvSpPr>
          <p:cNvPr id="77829" name="Text Box 5"/>
          <p:cNvSpPr txBox="1"/>
          <p:nvPr/>
        </p:nvSpPr>
        <p:spPr>
          <a:xfrm>
            <a:off x="179705" y="635000"/>
            <a:ext cx="8820150" cy="977265"/>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20000"/>
              </a:lnSpc>
              <a:spcBef>
                <a:spcPts val="50"/>
              </a:spcBef>
              <a:spcAft>
                <a:spcPts val="0"/>
              </a:spcAft>
              <a:buNone/>
            </a:pPr>
            <a:r>
              <a:rPr lang="en-US" altLang="zh-CN" sz="2400" b="1" dirty="0">
                <a:latin typeface="宋体" panose="02010600030101010101" pitchFamily="2" charset="-122"/>
              </a:rPr>
              <a:t>    </a:t>
            </a:r>
            <a:r>
              <a:rPr lang="zh-CN" altLang="en-US" sz="2400" b="1" dirty="0">
                <a:latin typeface="宋体" panose="02010600030101010101" pitchFamily="2" charset="-122"/>
              </a:rPr>
              <a:t>通用寄存器有</a:t>
            </a:r>
            <a:r>
              <a:rPr lang="en-US" altLang="zh-CN" sz="2400" b="1" dirty="0">
                <a:latin typeface="宋体" panose="02010600030101010101" pitchFamily="2" charset="-122"/>
              </a:rPr>
              <a:t>4</a:t>
            </a:r>
            <a:r>
              <a:rPr lang="zh-CN" altLang="en-US" sz="2400" b="1" dirty="0">
                <a:latin typeface="宋体" panose="02010600030101010101" pitchFamily="2" charset="-122"/>
              </a:rPr>
              <a:t>个：</a:t>
            </a:r>
            <a:r>
              <a:rPr lang="en-US" altLang="zh-CN" sz="2400" b="1" dirty="0">
                <a:solidFill>
                  <a:srgbClr val="FC0A04"/>
                </a:solidFill>
                <a:latin typeface="宋体" panose="02010600030101010101" pitchFamily="2" charset="-122"/>
              </a:rPr>
              <a:t>R0</a:t>
            </a:r>
            <a:r>
              <a:rPr lang="zh-CN" altLang="en-US" sz="2400" b="1" dirty="0">
                <a:latin typeface="宋体" panose="02010600030101010101" pitchFamily="2" charset="-122"/>
              </a:rPr>
              <a:t>、</a:t>
            </a:r>
            <a:r>
              <a:rPr lang="en-US" altLang="zh-CN" sz="2400" b="1" dirty="0">
                <a:solidFill>
                  <a:srgbClr val="FC0A04"/>
                </a:solidFill>
                <a:latin typeface="宋体" panose="02010600030101010101" pitchFamily="2" charset="-122"/>
              </a:rPr>
              <a:t>R1</a:t>
            </a:r>
            <a:r>
              <a:rPr lang="zh-CN" altLang="en-US" sz="2400" b="1" dirty="0">
                <a:latin typeface="宋体" panose="02010600030101010101" pitchFamily="2" charset="-122"/>
              </a:rPr>
              <a:t>、</a:t>
            </a:r>
            <a:r>
              <a:rPr lang="en-US" altLang="zh-CN" sz="2400" b="1" dirty="0">
                <a:solidFill>
                  <a:srgbClr val="FC0A04"/>
                </a:solidFill>
                <a:latin typeface="宋体" panose="02010600030101010101" pitchFamily="2" charset="-122"/>
              </a:rPr>
              <a:t>R2</a:t>
            </a:r>
            <a:r>
              <a:rPr lang="zh-CN" altLang="en-US" sz="2400" b="1" dirty="0">
                <a:latin typeface="宋体" panose="02010600030101010101" pitchFamily="2" charset="-122"/>
              </a:rPr>
              <a:t>、</a:t>
            </a:r>
            <a:r>
              <a:rPr lang="en-US" altLang="zh-CN" sz="2400" b="1" dirty="0">
                <a:solidFill>
                  <a:srgbClr val="FC0A04"/>
                </a:solidFill>
                <a:latin typeface="宋体" panose="02010600030101010101" pitchFamily="2" charset="-122"/>
              </a:rPr>
              <a:t>R3</a:t>
            </a:r>
            <a:r>
              <a:rPr lang="zh-CN" altLang="en-US" sz="2400" b="1" dirty="0">
                <a:latin typeface="宋体" panose="02010600030101010101" pitchFamily="2" charset="-122"/>
              </a:rPr>
              <a:t>；堆栈指针为</a:t>
            </a:r>
            <a:r>
              <a:rPr lang="en-US" altLang="zh-CN" sz="2400" b="1" dirty="0">
                <a:solidFill>
                  <a:srgbClr val="FC0A04"/>
                </a:solidFill>
                <a:latin typeface="宋体" panose="02010600030101010101" pitchFamily="2" charset="-122"/>
              </a:rPr>
              <a:t>SP</a:t>
            </a:r>
            <a:r>
              <a:rPr lang="zh-CN" altLang="en-US" sz="2400" b="1" dirty="0">
                <a:latin typeface="宋体" panose="02010600030101010101" pitchFamily="2" charset="-122"/>
              </a:rPr>
              <a:t>；程序状态字寄存器为</a:t>
            </a:r>
            <a:r>
              <a:rPr lang="en-US" altLang="zh-CN" sz="2400" b="1" dirty="0">
                <a:solidFill>
                  <a:srgbClr val="FC0A04"/>
                </a:solidFill>
                <a:latin typeface="宋体" panose="02010600030101010101" pitchFamily="2" charset="-122"/>
              </a:rPr>
              <a:t>PSW</a:t>
            </a:r>
            <a:r>
              <a:rPr lang="zh-CN" altLang="en-US" sz="2400" b="1" dirty="0">
                <a:latin typeface="宋体" panose="02010600030101010101" pitchFamily="2" charset="-122"/>
              </a:rPr>
              <a:t>；程序计数器为</a:t>
            </a:r>
            <a:r>
              <a:rPr lang="en-US" altLang="zh-CN" sz="2400" b="1" dirty="0">
                <a:solidFill>
                  <a:srgbClr val="FC0A04"/>
                </a:solidFill>
                <a:latin typeface="宋体" panose="02010600030101010101" pitchFamily="2" charset="-122"/>
              </a:rPr>
              <a:t>PC</a:t>
            </a:r>
            <a:r>
              <a:rPr lang="zh-CN" altLang="en-US" sz="2400" b="1" dirty="0">
                <a:latin typeface="宋体" panose="02010600030101010101" pitchFamily="2" charset="-122"/>
              </a:rPr>
              <a:t>。</a:t>
            </a:r>
            <a:endParaRPr lang="zh-CN" altLang="en-US" sz="2400" b="1" dirty="0">
              <a:latin typeface="宋体" panose="02010600030101010101" pitchFamily="2" charset="-122"/>
            </a:endParaRPr>
          </a:p>
        </p:txBody>
      </p:sp>
      <p:pic>
        <p:nvPicPr>
          <p:cNvPr id="59396" name="图片 7" descr="3X20"/>
          <p:cNvPicPr>
            <a:picLocks noChangeAspect="1"/>
          </p:cNvPicPr>
          <p:nvPr/>
        </p:nvPicPr>
        <p:blipFill>
          <a:blip r:embed="rId1"/>
          <a:srcRect r="40038"/>
          <a:stretch>
            <a:fillRect/>
          </a:stretch>
        </p:blipFill>
        <p:spPr>
          <a:xfrm>
            <a:off x="4164330" y="1700213"/>
            <a:ext cx="4835525" cy="5157787"/>
          </a:xfrm>
          <a:prstGeom prst="rect">
            <a:avLst/>
          </a:prstGeom>
          <a:noFill/>
          <a:ln w="9525">
            <a:noFill/>
          </a:ln>
        </p:spPr>
      </p:pic>
      <p:sp>
        <p:nvSpPr>
          <p:cNvPr id="4" name="文本框 3"/>
          <p:cNvSpPr txBox="1"/>
          <p:nvPr/>
        </p:nvSpPr>
        <p:spPr>
          <a:xfrm>
            <a:off x="251460" y="1612265"/>
            <a:ext cx="3961765" cy="1445260"/>
          </a:xfrm>
          <a:prstGeom prst="rect">
            <a:avLst/>
          </a:prstGeom>
          <a:noFill/>
        </p:spPr>
        <p:txBody>
          <a:bodyPr wrap="square" rtlCol="0">
            <a:spAutoFit/>
          </a:bodyPr>
          <a:p>
            <a:pPr>
              <a:lnSpc>
                <a:spcPct val="110000"/>
              </a:lnSpc>
              <a:spcBef>
                <a:spcPts val="50"/>
              </a:spcBef>
              <a:spcAft>
                <a:spcPts val="0"/>
              </a:spcAft>
            </a:pPr>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这</a:t>
            </a:r>
            <a:r>
              <a:rPr lang="en-US" altLang="zh-CN">
                <a:latin typeface="宋体" panose="02010600030101010101" pitchFamily="2" charset="-122"/>
                <a:ea typeface="宋体" panose="02010600030101010101" pitchFamily="2" charset="-122"/>
                <a:cs typeface="宋体" panose="02010600030101010101" pitchFamily="2" charset="-122"/>
              </a:rPr>
              <a:t>7</a:t>
            </a:r>
            <a:r>
              <a:rPr lang="zh-CN" altLang="en-US">
                <a:latin typeface="宋体" panose="02010600030101010101" pitchFamily="2" charset="-122"/>
                <a:ea typeface="宋体" panose="02010600030101010101" pitchFamily="2" charset="-122"/>
                <a:cs typeface="宋体" panose="02010600030101010101" pitchFamily="2" charset="-122"/>
              </a:rPr>
              <a:t>个寄存器都有唯一的寄存器地址编号，指令可以根据寄存器地址访问它们，因此称为</a:t>
            </a:r>
            <a:r>
              <a:rPr lang="zh-CN" altLang="en-US">
                <a:solidFill>
                  <a:srgbClr val="C00000"/>
                </a:solidFill>
                <a:latin typeface="宋体" panose="02010600030101010101" pitchFamily="2" charset="-122"/>
                <a:ea typeface="宋体" panose="02010600030101010101" pitchFamily="2" charset="-122"/>
                <a:cs typeface="宋体" panose="02010600030101010101" pitchFamily="2" charset="-122"/>
              </a:rPr>
              <a:t>可编程寄存器。</a:t>
            </a:r>
            <a:endParaRPr lang="zh-CN" altLang="en-US">
              <a:solidFill>
                <a:srgbClr val="C00000"/>
              </a:solidFill>
              <a:latin typeface="宋体" panose="02010600030101010101" pitchFamily="2" charset="-122"/>
              <a:ea typeface="宋体" panose="02010600030101010101" pitchFamily="2" charset="-122"/>
              <a:cs typeface="宋体" panose="02010600030101010101" pitchFamily="2" charset="-122"/>
            </a:endParaRPr>
          </a:p>
        </p:txBody>
      </p:sp>
      <p:sp>
        <p:nvSpPr>
          <p:cNvPr id="5" name="椭圆 4"/>
          <p:cNvSpPr/>
          <p:nvPr/>
        </p:nvSpPr>
        <p:spPr>
          <a:xfrm>
            <a:off x="8172450" y="5013325"/>
            <a:ext cx="900430" cy="1723390"/>
          </a:xfrm>
          <a:prstGeom prst="ellipse">
            <a:avLst/>
          </a:prstGeom>
          <a:noFill/>
          <a:ln w="12700" cap="flat" cmpd="sng" algn="ctr">
            <a:solidFill>
              <a:srgbClr val="FF0000"/>
            </a:solidFill>
            <a:prstDash val="dash"/>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6" name="椭圆 5"/>
          <p:cNvSpPr/>
          <p:nvPr/>
        </p:nvSpPr>
        <p:spPr>
          <a:xfrm>
            <a:off x="6804660" y="4436745"/>
            <a:ext cx="900430" cy="2312670"/>
          </a:xfrm>
          <a:prstGeom prst="ellipse">
            <a:avLst/>
          </a:prstGeom>
          <a:noFill/>
          <a:ln w="12700" cap="flat" cmpd="sng" algn="ctr">
            <a:solidFill>
              <a:srgbClr val="FF0000"/>
            </a:solidFill>
            <a:prstDash val="dash"/>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8" name="文本框 7"/>
          <p:cNvSpPr txBox="1"/>
          <p:nvPr/>
        </p:nvSpPr>
        <p:spPr>
          <a:xfrm>
            <a:off x="35560" y="3140710"/>
            <a:ext cx="4058285" cy="70675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t">
            <a:spAutoFit/>
          </a:bodyPr>
          <a:p>
            <a:r>
              <a:rPr lang="en-US" altLang="zh-CN" dirty="0">
                <a:solidFill>
                  <a:srgbClr val="FC0A04"/>
                </a:solidFill>
                <a:latin typeface="宋体" panose="02010600030101010101" pitchFamily="2" charset="-122"/>
                <a:sym typeface="+mn-ea"/>
              </a:rPr>
              <a:t>R0</a:t>
            </a:r>
            <a:r>
              <a:rPr lang="zh-CN" altLang="en-US" dirty="0">
                <a:latin typeface="宋体" panose="02010600030101010101" pitchFamily="2" charset="-122"/>
                <a:sym typeface="+mn-ea"/>
              </a:rPr>
              <a:t>、</a:t>
            </a:r>
            <a:r>
              <a:rPr lang="en-US" altLang="zh-CN" dirty="0">
                <a:solidFill>
                  <a:srgbClr val="FC0A04"/>
                </a:solidFill>
                <a:latin typeface="宋体" panose="02010600030101010101" pitchFamily="2" charset="-122"/>
                <a:sym typeface="+mn-ea"/>
              </a:rPr>
              <a:t>R1</a:t>
            </a:r>
            <a:r>
              <a:rPr lang="zh-CN" altLang="en-US" dirty="0">
                <a:latin typeface="宋体" panose="02010600030101010101" pitchFamily="2" charset="-122"/>
                <a:sym typeface="+mn-ea"/>
              </a:rPr>
              <a:t>、</a:t>
            </a:r>
            <a:r>
              <a:rPr lang="en-US" altLang="zh-CN" dirty="0">
                <a:solidFill>
                  <a:srgbClr val="FC0A04"/>
                </a:solidFill>
                <a:latin typeface="宋体" panose="02010600030101010101" pitchFamily="2" charset="-122"/>
                <a:sym typeface="+mn-ea"/>
              </a:rPr>
              <a:t>R2</a:t>
            </a:r>
            <a:r>
              <a:rPr lang="zh-CN" altLang="en-US" dirty="0">
                <a:latin typeface="宋体" panose="02010600030101010101" pitchFamily="2" charset="-122"/>
                <a:sym typeface="+mn-ea"/>
              </a:rPr>
              <a:t>、</a:t>
            </a:r>
            <a:r>
              <a:rPr lang="en-US" altLang="zh-CN" dirty="0">
                <a:solidFill>
                  <a:srgbClr val="FC0A04"/>
                </a:solidFill>
                <a:latin typeface="宋体" panose="02010600030101010101" pitchFamily="2" charset="-122"/>
                <a:sym typeface="+mn-ea"/>
              </a:rPr>
              <a:t>R3</a:t>
            </a:r>
            <a:r>
              <a:rPr lang="zh-CN" altLang="en-US" dirty="0">
                <a:solidFill>
                  <a:srgbClr val="FC0A04"/>
                </a:solidFill>
                <a:latin typeface="宋体" panose="02010600030101010101" pitchFamily="2" charset="-122"/>
                <a:sym typeface="+mn-ea"/>
              </a:rPr>
              <a:t>：</a:t>
            </a:r>
            <a:r>
              <a:rPr lang="zh-CN" altLang="en-US" dirty="0">
                <a:solidFill>
                  <a:schemeClr val="tx1"/>
                </a:solidFill>
                <a:latin typeface="宋体" panose="02010600030101010101" pitchFamily="2" charset="-122"/>
                <a:ea typeface="宋体" panose="02010600030101010101" pitchFamily="2" charset="-122"/>
                <a:sym typeface="+mn-ea"/>
              </a:rPr>
              <a:t>由指令指定用于存放操作数、结果、地址等。</a:t>
            </a:r>
            <a:endParaRPr lang="zh-CN" altLang="en-US" dirty="0">
              <a:solidFill>
                <a:schemeClr val="tx1"/>
              </a:solidFill>
              <a:latin typeface="宋体" panose="02010600030101010101" pitchFamily="2" charset="-122"/>
              <a:ea typeface="宋体" panose="02010600030101010101" pitchFamily="2" charset="-122"/>
              <a:sym typeface="+mn-ea"/>
            </a:endParaRPr>
          </a:p>
        </p:txBody>
      </p:sp>
      <p:sp>
        <p:nvSpPr>
          <p:cNvPr id="11" name="文本框 10"/>
          <p:cNvSpPr txBox="1"/>
          <p:nvPr/>
        </p:nvSpPr>
        <p:spPr>
          <a:xfrm>
            <a:off x="57785" y="4149090"/>
            <a:ext cx="4058285" cy="101473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t">
            <a:spAutoFit/>
          </a:bodyPr>
          <a:p>
            <a:r>
              <a:rPr lang="en-US" dirty="0">
                <a:solidFill>
                  <a:srgbClr val="FC0A04"/>
                </a:solidFill>
                <a:latin typeface="宋体" panose="02010600030101010101" pitchFamily="2" charset="-122"/>
                <a:sym typeface="+mn-ea"/>
              </a:rPr>
              <a:t>PSW</a:t>
            </a:r>
            <a:r>
              <a:rPr lang="zh-CN" altLang="en-US" dirty="0">
                <a:solidFill>
                  <a:srgbClr val="FC0A04"/>
                </a:solidFill>
                <a:latin typeface="宋体" panose="02010600030101010101" pitchFamily="2" charset="-122"/>
                <a:sym typeface="+mn-ea"/>
              </a:rPr>
              <a:t>：</a:t>
            </a:r>
            <a:r>
              <a:rPr lang="zh-CN" altLang="en-US"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设置低</a:t>
            </a:r>
            <a:r>
              <a:rPr lang="en-US" altLang="zh-CN"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4</a:t>
            </a:r>
            <a:r>
              <a:rPr lang="zh-CN" altLang="en-US"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位状态位为</a:t>
            </a:r>
            <a:r>
              <a:rPr lang="en-US" altLang="zh-CN" dirty="0">
                <a:solidFill>
                  <a:srgbClr val="FC0A04"/>
                </a:solidFill>
                <a:latin typeface="宋体" panose="02010600030101010101" pitchFamily="2" charset="-122"/>
                <a:ea typeface="宋体" panose="02010600030101010101" pitchFamily="2" charset="-122"/>
                <a:cs typeface="宋体" panose="02010600030101010101" pitchFamily="2" charset="-122"/>
                <a:sym typeface="+mn-ea"/>
              </a:rPr>
              <a:t>N</a:t>
            </a:r>
            <a:r>
              <a:rPr lang="zh-CN" altLang="en-US" dirty="0">
                <a:solidFill>
                  <a:srgbClr val="FC0A04"/>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dirty="0">
                <a:solidFill>
                  <a:srgbClr val="FC0A04"/>
                </a:solidFill>
                <a:latin typeface="宋体" panose="02010600030101010101" pitchFamily="2" charset="-122"/>
                <a:ea typeface="宋体" panose="02010600030101010101" pitchFamily="2" charset="-122"/>
                <a:cs typeface="宋体" panose="02010600030101010101" pitchFamily="2" charset="-122"/>
                <a:sym typeface="+mn-ea"/>
              </a:rPr>
              <a:t>Z</a:t>
            </a:r>
            <a:r>
              <a:rPr lang="zh-CN" altLang="en-US" dirty="0">
                <a:solidFill>
                  <a:srgbClr val="FC0A04"/>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dirty="0">
                <a:solidFill>
                  <a:srgbClr val="FC0A04"/>
                </a:solidFill>
                <a:latin typeface="宋体" panose="02010600030101010101" pitchFamily="2" charset="-122"/>
                <a:ea typeface="宋体" panose="02010600030101010101" pitchFamily="2" charset="-122"/>
                <a:cs typeface="宋体" panose="02010600030101010101" pitchFamily="2" charset="-122"/>
                <a:sym typeface="+mn-ea"/>
              </a:rPr>
              <a:t>V</a:t>
            </a:r>
            <a:r>
              <a:rPr lang="zh-CN" altLang="en-US" dirty="0">
                <a:solidFill>
                  <a:srgbClr val="FC0A04"/>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dirty="0">
                <a:solidFill>
                  <a:srgbClr val="FC0A04"/>
                </a:solidFill>
                <a:latin typeface="宋体" panose="02010600030101010101" pitchFamily="2" charset="-122"/>
                <a:ea typeface="宋体" panose="02010600030101010101" pitchFamily="2" charset="-122"/>
                <a:cs typeface="宋体" panose="02010600030101010101" pitchFamily="2" charset="-122"/>
                <a:sym typeface="+mn-ea"/>
              </a:rPr>
              <a:t>C</a:t>
            </a:r>
            <a:r>
              <a:rPr lang="zh-CN" altLang="en-US" dirty="0">
                <a:solidFill>
                  <a:srgbClr val="FC0A04"/>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以记录运算结果是否</a:t>
            </a:r>
            <a:r>
              <a:rPr lang="zh-CN" altLang="en-US" dirty="0">
                <a:solidFill>
                  <a:srgbClr val="FC0A04"/>
                </a:solidFill>
                <a:latin typeface="宋体" panose="02010600030101010101" pitchFamily="2" charset="-122"/>
                <a:ea typeface="宋体" panose="02010600030101010101" pitchFamily="2" charset="-122"/>
                <a:cs typeface="宋体" panose="02010600030101010101" pitchFamily="2" charset="-122"/>
                <a:sym typeface="+mn-ea"/>
              </a:rPr>
              <a:t>为负、为零、</a:t>
            </a:r>
            <a:r>
              <a:rPr lang="zh-CN" altLang="en-US" dirty="0">
                <a:solidFill>
                  <a:srgbClr val="FC0A04"/>
                </a:solidFill>
                <a:latin typeface="宋体" panose="02010600030101010101" pitchFamily="2" charset="-122"/>
                <a:ea typeface="宋体" panose="02010600030101010101" pitchFamily="2" charset="-122"/>
                <a:cs typeface="宋体" panose="02010600030101010101" pitchFamily="2" charset="-122"/>
                <a:sym typeface="+mn-ea"/>
              </a:rPr>
              <a:t>有溢出、有进位。</a:t>
            </a:r>
            <a:endParaRPr lang="zh-CN" altLang="en-US" dirty="0">
              <a:solidFill>
                <a:srgbClr val="FC0A04"/>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2" name="文本框 11"/>
          <p:cNvSpPr txBox="1"/>
          <p:nvPr/>
        </p:nvSpPr>
        <p:spPr>
          <a:xfrm>
            <a:off x="107315" y="5375910"/>
            <a:ext cx="4058285" cy="70675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t">
            <a:spAutoFit/>
          </a:bodyPr>
          <a:p>
            <a:r>
              <a:rPr lang="en-US" dirty="0">
                <a:solidFill>
                  <a:srgbClr val="FC0A04"/>
                </a:solidFill>
                <a:latin typeface="宋体" panose="02010600030101010101" pitchFamily="2" charset="-122"/>
                <a:sym typeface="+mn-ea"/>
              </a:rPr>
              <a:t>PC</a:t>
            </a:r>
            <a:r>
              <a:rPr lang="zh-CN" altLang="en-US" dirty="0">
                <a:solidFill>
                  <a:srgbClr val="FC0A04"/>
                </a:solidFill>
                <a:latin typeface="宋体" panose="02010600030101010101" pitchFamily="2" charset="-122"/>
                <a:sym typeface="+mn-ea"/>
              </a:rPr>
              <a:t>：</a:t>
            </a:r>
            <a:r>
              <a:rPr lang="zh-CN" altLang="en-US" dirty="0">
                <a:solidFill>
                  <a:schemeClr val="tx1"/>
                </a:solidFill>
                <a:latin typeface="宋体" panose="02010600030101010101" pitchFamily="2" charset="-122"/>
                <a:ea typeface="宋体" panose="02010600030101010101" pitchFamily="2" charset="-122"/>
                <a:sym typeface="+mn-ea"/>
              </a:rPr>
              <a:t>具有计数功能，由</a:t>
            </a:r>
            <a:r>
              <a:rPr lang="en-US" altLang="zh-CN" dirty="0">
                <a:solidFill>
                  <a:srgbClr val="FF0000"/>
                </a:solidFill>
                <a:latin typeface="宋体" panose="02010600030101010101" pitchFamily="2" charset="-122"/>
                <a:ea typeface="宋体" panose="02010600030101010101" pitchFamily="2" charset="-122"/>
                <a:sym typeface="+mn-ea"/>
              </a:rPr>
              <a:t>PC+1</a:t>
            </a:r>
            <a:r>
              <a:rPr lang="zh-CN" altLang="en-US" dirty="0">
                <a:solidFill>
                  <a:schemeClr val="tx1"/>
                </a:solidFill>
                <a:latin typeface="宋体" panose="02010600030101010101" pitchFamily="2" charset="-122"/>
                <a:ea typeface="宋体" panose="02010600030101010101" pitchFamily="2" charset="-122"/>
                <a:sym typeface="+mn-ea"/>
              </a:rPr>
              <a:t>控制信号控制</a:t>
            </a:r>
            <a:r>
              <a:rPr lang="zh-CN" altLang="en-US" dirty="0">
                <a:solidFill>
                  <a:schemeClr val="tx1"/>
                </a:solidFill>
                <a:latin typeface="宋体" panose="02010600030101010101" pitchFamily="2" charset="-122"/>
                <a:ea typeface="宋体" panose="02010600030101010101" pitchFamily="2" charset="-122"/>
                <a:sym typeface="+mn-ea"/>
              </a:rPr>
              <a:t>计数。</a:t>
            </a:r>
            <a:endParaRPr lang="zh-CN" altLang="en-US" dirty="0">
              <a:solidFill>
                <a:schemeClr val="tx1"/>
              </a:solidFill>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78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78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8" grpId="0"/>
      <p:bldP spid="77829"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6"/>
          <p:cNvSpPr txBox="1"/>
          <p:nvPr/>
        </p:nvSpPr>
        <p:spPr>
          <a:xfrm>
            <a:off x="280988" y="84138"/>
            <a:ext cx="6445250" cy="522287"/>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solidFill>
                  <a:srgbClr val="3333FF"/>
                </a:solidFill>
                <a:latin typeface="黑体" panose="02010609060101010101" pitchFamily="49" charset="-122"/>
                <a:ea typeface="黑体" panose="02010609060101010101" pitchFamily="49" charset="-122"/>
              </a:rPr>
              <a:t>（</a:t>
            </a:r>
            <a:r>
              <a:rPr lang="en-US" altLang="zh-CN" sz="2800" b="1" dirty="0">
                <a:solidFill>
                  <a:srgbClr val="3333FF"/>
                </a:solidFill>
                <a:latin typeface="黑体" panose="02010609060101010101" pitchFamily="49" charset="-122"/>
                <a:ea typeface="黑体" panose="02010609060101010101" pitchFamily="49" charset="-122"/>
              </a:rPr>
              <a:t>2</a:t>
            </a:r>
            <a:r>
              <a:rPr lang="zh-CN" altLang="en-US" sz="2800" b="1" dirty="0">
                <a:solidFill>
                  <a:srgbClr val="3333FF"/>
                </a:solidFill>
                <a:latin typeface="黑体" panose="02010609060101010101" pitchFamily="49" charset="-122"/>
                <a:ea typeface="黑体" panose="02010609060101010101" pitchFamily="49" charset="-122"/>
              </a:rPr>
              <a:t>）暂存器：</a:t>
            </a:r>
            <a:r>
              <a:rPr lang="zh-CN" altLang="en-US" sz="2400" b="1" dirty="0">
                <a:latin typeface="宋体" panose="02010600030101010101" pitchFamily="2" charset="-122"/>
              </a:rPr>
              <a:t>有</a:t>
            </a:r>
            <a:r>
              <a:rPr lang="en-US" altLang="zh-CN" sz="2400" b="1" dirty="0">
                <a:latin typeface="宋体" panose="02010600030101010101" pitchFamily="2" charset="-122"/>
              </a:rPr>
              <a:t>3</a:t>
            </a:r>
            <a:r>
              <a:rPr lang="zh-CN" altLang="en-US" sz="2400" b="1" dirty="0">
                <a:latin typeface="宋体" panose="02010600030101010101" pitchFamily="2" charset="-122"/>
              </a:rPr>
              <a:t>个，</a:t>
            </a:r>
            <a:r>
              <a:rPr lang="en-US" altLang="zh-CN" sz="2400" b="1" dirty="0">
                <a:solidFill>
                  <a:srgbClr val="FF0000"/>
                </a:solidFill>
                <a:latin typeface="宋体" panose="02010600030101010101" pitchFamily="2" charset="-122"/>
              </a:rPr>
              <a:t>C</a:t>
            </a:r>
            <a:r>
              <a:rPr lang="zh-CN" altLang="en-US" sz="2400" b="1" dirty="0">
                <a:latin typeface="宋体" panose="02010600030101010101" pitchFamily="2" charset="-122"/>
              </a:rPr>
              <a:t>、</a:t>
            </a:r>
            <a:r>
              <a:rPr lang="en-US" altLang="zh-CN" sz="2400" b="1" dirty="0">
                <a:solidFill>
                  <a:srgbClr val="FF0000"/>
                </a:solidFill>
                <a:latin typeface="宋体" panose="02010600030101010101" pitchFamily="2" charset="-122"/>
              </a:rPr>
              <a:t>D</a:t>
            </a:r>
            <a:r>
              <a:rPr lang="zh-CN" altLang="en-US" sz="2400" b="1" dirty="0">
                <a:latin typeface="宋体" panose="02010600030101010101" pitchFamily="2" charset="-122"/>
              </a:rPr>
              <a:t>、</a:t>
            </a:r>
            <a:r>
              <a:rPr lang="en-US" altLang="zh-CN" sz="2400" b="1" dirty="0">
                <a:solidFill>
                  <a:srgbClr val="FF0000"/>
                </a:solidFill>
                <a:latin typeface="宋体" panose="02010600030101010101" pitchFamily="2" charset="-122"/>
              </a:rPr>
              <a:t>Z</a:t>
            </a:r>
            <a:r>
              <a:rPr lang="en-US" altLang="zh-CN" sz="2400" b="1" dirty="0">
                <a:latin typeface="宋体" panose="02010600030101010101" pitchFamily="2" charset="-122"/>
              </a:rPr>
              <a:t> </a:t>
            </a:r>
            <a:r>
              <a:rPr lang="zh-CN" altLang="en-US" sz="2400" b="1" dirty="0">
                <a:latin typeface="宋体" panose="02010600030101010101" pitchFamily="2" charset="-122"/>
              </a:rPr>
              <a:t>。</a:t>
            </a:r>
            <a:endParaRPr lang="zh-CN" altLang="en-US" sz="2800" b="1" dirty="0">
              <a:solidFill>
                <a:srgbClr val="3333FF"/>
              </a:solidFill>
              <a:latin typeface="黑体" panose="02010609060101010101" pitchFamily="49" charset="-122"/>
              <a:ea typeface="黑体" panose="02010609060101010101" pitchFamily="49" charset="-122"/>
            </a:endParaRPr>
          </a:p>
        </p:txBody>
      </p:sp>
      <p:pic>
        <p:nvPicPr>
          <p:cNvPr id="59396" name="图片 7" descr="3X20"/>
          <p:cNvPicPr>
            <a:picLocks noChangeAspect="1"/>
          </p:cNvPicPr>
          <p:nvPr/>
        </p:nvPicPr>
        <p:blipFill>
          <a:blip r:embed="rId1"/>
          <a:srcRect r="40038"/>
          <a:stretch>
            <a:fillRect/>
          </a:stretch>
        </p:blipFill>
        <p:spPr>
          <a:xfrm>
            <a:off x="4308475" y="1700213"/>
            <a:ext cx="4835525" cy="5157787"/>
          </a:xfrm>
          <a:prstGeom prst="rect">
            <a:avLst/>
          </a:prstGeom>
          <a:noFill/>
          <a:ln w="9525">
            <a:noFill/>
          </a:ln>
        </p:spPr>
      </p:pic>
      <p:sp>
        <p:nvSpPr>
          <p:cNvPr id="9" name="矩形 8"/>
          <p:cNvSpPr/>
          <p:nvPr/>
        </p:nvSpPr>
        <p:spPr>
          <a:xfrm>
            <a:off x="-19050" y="2027238"/>
            <a:ext cx="4067175" cy="831850"/>
          </a:xfrm>
          <a:prstGeom prst="rect">
            <a:avLst/>
          </a:prstGeom>
        </p:spPr>
        <p:txBody>
          <a:bodyPr>
            <a:spAutoFit/>
          </a:bodyPr>
          <a:lstStyle/>
          <a:p>
            <a:pPr marL="342900" marR="0" lvl="0" indent="-342900" algn="l" defTabSz="914400" rtl="0" eaLnBrk="1" fontAlgn="base" latinLnBrk="0" hangingPunct="1">
              <a:lnSpc>
                <a:spcPct val="100000"/>
              </a:lnSpc>
              <a:spcBef>
                <a:spcPct val="5000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暂存器</a:t>
            </a:r>
            <a:r>
              <a:rPr kumimoji="0" lang="en-US" altLang="zh-CN" sz="2400" b="1" i="0" u="none" strike="noStrike" kern="1200" cap="none" spc="0" normalizeH="0" baseline="0" noProof="0" dirty="0">
                <a:ln>
                  <a:noFill/>
                </a:ln>
                <a:solidFill>
                  <a:srgbClr val="FF0000"/>
                </a:solidFill>
                <a:effectLst/>
                <a:uLnTx/>
                <a:uFillTx/>
                <a:latin typeface="+mn-ea"/>
                <a:ea typeface="+mn-ea"/>
                <a:cs typeface="+mn-cs"/>
              </a:rPr>
              <a:t>C</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：存放</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主存读出的源操作数。</a:t>
            </a:r>
            <a:endParaRPr kumimoji="0" lang="zh-CN" altLang="zh-CN" sz="2400" b="1" i="0" u="none" strike="noStrike" kern="1200" cap="none" spc="0" normalizeH="0" baseline="0" noProof="0" dirty="0">
              <a:ln>
                <a:noFill/>
              </a:ln>
              <a:solidFill>
                <a:schemeClr val="tx1"/>
              </a:solidFill>
              <a:effectLst/>
              <a:uLnTx/>
              <a:uFillTx/>
              <a:latin typeface="+mn-ea"/>
              <a:ea typeface="+mn-ea"/>
              <a:cs typeface="+mn-cs"/>
            </a:endParaRPr>
          </a:p>
        </p:txBody>
      </p:sp>
      <p:sp>
        <p:nvSpPr>
          <p:cNvPr id="7" name="矩形 6"/>
          <p:cNvSpPr/>
          <p:nvPr/>
        </p:nvSpPr>
        <p:spPr>
          <a:xfrm>
            <a:off x="-19050" y="642938"/>
            <a:ext cx="8782050" cy="1383665"/>
          </a:xfrm>
          <a:prstGeom prst="rect">
            <a:avLst/>
          </a:prstGeom>
        </p:spPr>
        <p:txBody>
          <a:bodyPr wrap="square">
            <a:spAutoFit/>
          </a:bodyPr>
          <a:lstStyle/>
          <a:p>
            <a:pPr marL="342900" marR="0" lvl="0" indent="-342900" algn="l" defTabSz="914400" rtl="0" eaLnBrk="1" fontAlgn="base" latinLnBrk="0" hangingPunct="1">
              <a:lnSpc>
                <a:spcPct val="100000"/>
              </a:lnSpc>
              <a:spcBef>
                <a:spcPct val="5000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暂存器</a:t>
            </a:r>
            <a:r>
              <a:rPr kumimoji="0" lang="en-US" altLang="zh-CN" sz="2400" b="1" i="0" u="none" strike="noStrike" kern="1200" cap="none" spc="0" normalizeH="0" baseline="0" noProof="0" dirty="0">
                <a:ln>
                  <a:noFill/>
                </a:ln>
                <a:solidFill>
                  <a:srgbClr val="FF0000"/>
                </a:solidFill>
                <a:effectLst/>
                <a:uLnTx/>
                <a:uFillTx/>
                <a:latin typeface="+mn-ea"/>
                <a:ea typeface="+mn-ea"/>
                <a:cs typeface="+mn-cs"/>
              </a:rPr>
              <a:t>D</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存放</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ALU</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的</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一个操作数</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还可暂存从主存储器读出的数据，并设有左移和右移功能。</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5000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暂存器</a:t>
            </a:r>
            <a:r>
              <a:rPr kumimoji="0" lang="en-US" altLang="zh-CN" sz="2400" b="1" i="0" u="none" strike="noStrike" kern="1200" cap="none" spc="0" normalizeH="0" baseline="0" noProof="0" dirty="0">
                <a:ln>
                  <a:noFill/>
                </a:ln>
                <a:solidFill>
                  <a:srgbClr val="FF0000"/>
                </a:solidFill>
                <a:effectLst/>
                <a:uLnTx/>
                <a:uFillTx/>
                <a:latin typeface="+mn-ea"/>
                <a:ea typeface="+mn-ea"/>
                <a:cs typeface="+mn-cs"/>
              </a:rPr>
              <a:t>Z</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存放</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ALU</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的</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运算结果。</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p:txBody>
      </p:sp>
      <p:sp>
        <p:nvSpPr>
          <p:cNvPr id="10" name="Text Box 8"/>
          <p:cNvSpPr txBox="1"/>
          <p:nvPr/>
        </p:nvSpPr>
        <p:spPr>
          <a:xfrm>
            <a:off x="280988" y="3163888"/>
            <a:ext cx="3417887" cy="1447800"/>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solidFill>
                  <a:srgbClr val="3333FF"/>
                </a:solidFill>
                <a:latin typeface="黑体" panose="02010609060101010101" pitchFamily="49" charset="-122"/>
                <a:ea typeface="黑体" panose="02010609060101010101" pitchFamily="49" charset="-122"/>
              </a:rPr>
              <a:t>（</a:t>
            </a:r>
            <a:r>
              <a:rPr lang="en-US" altLang="zh-CN" sz="2800" b="1" dirty="0">
                <a:solidFill>
                  <a:srgbClr val="3333FF"/>
                </a:solidFill>
                <a:latin typeface="黑体" panose="02010609060101010101" pitchFamily="49" charset="-122"/>
                <a:ea typeface="黑体" panose="02010609060101010101" pitchFamily="49" charset="-122"/>
              </a:rPr>
              <a:t>3</a:t>
            </a:r>
            <a:r>
              <a:rPr lang="zh-CN" altLang="en-US" sz="2800" b="1" dirty="0">
                <a:solidFill>
                  <a:srgbClr val="3333FF"/>
                </a:solidFill>
                <a:latin typeface="黑体" panose="02010609060101010101" pitchFamily="49" charset="-122"/>
                <a:ea typeface="黑体" panose="02010609060101010101" pitchFamily="49" charset="-122"/>
              </a:rPr>
              <a:t>）指令寄存器</a:t>
            </a:r>
            <a:r>
              <a:rPr lang="en-US" altLang="zh-CN" sz="2800" b="1" dirty="0">
                <a:solidFill>
                  <a:srgbClr val="3333FF"/>
                </a:solidFill>
                <a:latin typeface="黑体" panose="02010609060101010101" pitchFamily="49" charset="-122"/>
                <a:ea typeface="黑体" panose="02010609060101010101" pitchFamily="49" charset="-122"/>
              </a:rPr>
              <a:t>IR</a:t>
            </a:r>
            <a:endParaRPr lang="en-US" altLang="zh-CN" sz="2800" b="1" dirty="0">
              <a:solidFill>
                <a:srgbClr val="3333FF"/>
              </a:solidFill>
              <a:latin typeface="黑体" panose="02010609060101010101" pitchFamily="49" charset="-122"/>
              <a:ea typeface="黑体" panose="02010609060101010101" pitchFamily="49" charset="-122"/>
            </a:endParaRPr>
          </a:p>
          <a:p>
            <a:pPr marL="0" lvl="0" indent="0" eaLnBrk="1" hangingPunct="1">
              <a:spcBef>
                <a:spcPct val="50000"/>
              </a:spcBef>
              <a:buNone/>
            </a:pPr>
            <a:r>
              <a:rPr lang="zh-CN" altLang="en-US" sz="2400" b="1" dirty="0">
                <a:latin typeface="宋体" panose="02010600030101010101" pitchFamily="2" charset="-122"/>
              </a:rPr>
              <a:t>用来存放当前正在执行的一条指令</a:t>
            </a:r>
            <a:r>
              <a:rPr lang="zh-CN" altLang="en-US" sz="2400" b="1" dirty="0">
                <a:ea typeface="黑体" panose="02010609060101010101" pitchFamily="49" charset="-122"/>
              </a:rPr>
              <a:t>。 </a:t>
            </a:r>
            <a:endParaRPr lang="en-US" altLang="zh-CN" sz="2400" b="1" dirty="0">
              <a:solidFill>
                <a:srgbClr val="3333FF"/>
              </a:solidFill>
              <a:latin typeface="黑体" panose="02010609060101010101" pitchFamily="49" charset="-122"/>
              <a:ea typeface="黑体" panose="02010609060101010101" pitchFamily="49" charset="-122"/>
            </a:endParaRPr>
          </a:p>
        </p:txBody>
      </p:sp>
      <p:sp>
        <p:nvSpPr>
          <p:cNvPr id="11" name="矩形 10"/>
          <p:cNvSpPr/>
          <p:nvPr/>
        </p:nvSpPr>
        <p:spPr>
          <a:xfrm>
            <a:off x="96838" y="4675188"/>
            <a:ext cx="3951288" cy="977265"/>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marL="0" marR="0" lvl="0" indent="0" algn="l" defTabSz="914400" rtl="0" eaLnBrk="1" fontAlgn="base" latinLnBrk="0" hangingPunct="1">
              <a:lnSpc>
                <a:spcPct val="120000"/>
              </a:lnSpc>
              <a:spcBef>
                <a:spcPts val="50"/>
              </a:spcBef>
              <a:spcAft>
                <a:spcPts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mn-ea"/>
                <a:ea typeface="+mn-ea"/>
                <a:cs typeface="+mn-cs"/>
              </a:rPr>
              <a:t>IR</a:t>
            </a:r>
            <a:r>
              <a:rPr kumimoji="0" lang="zh-CN" altLang="zh-CN" sz="2400" b="1" i="0" u="none" strike="noStrike" kern="1200" cap="none" spc="0" normalizeH="0" baseline="0" noProof="0" dirty="0">
                <a:ln>
                  <a:noFill/>
                </a:ln>
                <a:solidFill>
                  <a:srgbClr val="FF0000"/>
                </a:solidFill>
                <a:effectLst/>
                <a:uLnTx/>
                <a:uFillTx/>
                <a:latin typeface="+mn-ea"/>
                <a:ea typeface="+mn-ea"/>
                <a:cs typeface="+mn-cs"/>
              </a:rPr>
              <a:t>输出（指令）</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是控制器产生控制信号的主要逻辑依据。</a:t>
            </a:r>
            <a:endParaRPr kumimoji="0" lang="zh-CN" altLang="zh-CN" sz="2400" b="1" i="0" u="none" strike="noStrike" kern="1200" cap="none" spc="0" normalizeH="0" baseline="0" noProof="0" dirty="0">
              <a:ln>
                <a:noFill/>
              </a:ln>
              <a:solidFill>
                <a:schemeClr val="tx1"/>
              </a:solidFill>
              <a:effectLst/>
              <a:uLnTx/>
              <a:uFillTx/>
              <a:latin typeface="+mn-ea"/>
              <a:ea typeface="+mn-ea"/>
              <a:cs typeface="+mn-cs"/>
            </a:endParaRPr>
          </a:p>
        </p:txBody>
      </p:sp>
      <p:sp>
        <p:nvSpPr>
          <p:cNvPr id="5" name="椭圆 4"/>
          <p:cNvSpPr/>
          <p:nvPr/>
        </p:nvSpPr>
        <p:spPr>
          <a:xfrm>
            <a:off x="5220335" y="4478020"/>
            <a:ext cx="1796415" cy="532765"/>
          </a:xfrm>
          <a:prstGeom prst="ellipse">
            <a:avLst/>
          </a:prstGeom>
          <a:noFill/>
          <a:ln w="12700" cap="flat" cmpd="sng" algn="ctr">
            <a:solidFill>
              <a:srgbClr val="FF0000"/>
            </a:solidFill>
            <a:prstDash val="dash"/>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2" name="椭圆 1"/>
          <p:cNvSpPr/>
          <p:nvPr/>
        </p:nvSpPr>
        <p:spPr>
          <a:xfrm>
            <a:off x="5364480" y="5772150"/>
            <a:ext cx="915035" cy="473075"/>
          </a:xfrm>
          <a:prstGeom prst="ellipse">
            <a:avLst/>
          </a:prstGeom>
          <a:noFill/>
          <a:ln w="12700" cap="flat" cmpd="sng" algn="ctr">
            <a:solidFill>
              <a:srgbClr val="FF0000"/>
            </a:solidFill>
            <a:prstDash val="dash"/>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3" name="椭圆 2"/>
          <p:cNvSpPr/>
          <p:nvPr/>
        </p:nvSpPr>
        <p:spPr>
          <a:xfrm>
            <a:off x="8316595" y="4478020"/>
            <a:ext cx="915035" cy="473075"/>
          </a:xfrm>
          <a:prstGeom prst="ellipse">
            <a:avLst/>
          </a:prstGeom>
          <a:noFill/>
          <a:ln w="12700" cap="flat" cmpd="sng" algn="ctr">
            <a:solidFill>
              <a:srgbClr val="FF0000"/>
            </a:solidFill>
            <a:prstDash val="dash"/>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34" name="Text Box 10"/>
          <p:cNvSpPr txBox="1"/>
          <p:nvPr/>
        </p:nvSpPr>
        <p:spPr>
          <a:xfrm>
            <a:off x="160338" y="122238"/>
            <a:ext cx="6265862" cy="519112"/>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solidFill>
                  <a:srgbClr val="3333FF"/>
                </a:solidFill>
                <a:latin typeface="黑体" panose="02010609060101010101" pitchFamily="49" charset="-122"/>
                <a:ea typeface="黑体" panose="02010609060101010101" pitchFamily="49" charset="-122"/>
              </a:rPr>
              <a:t>（</a:t>
            </a:r>
            <a:r>
              <a:rPr lang="en-US" altLang="zh-CN" sz="2800" b="1" dirty="0">
                <a:solidFill>
                  <a:srgbClr val="3333FF"/>
                </a:solidFill>
                <a:latin typeface="黑体" panose="02010609060101010101" pitchFamily="49" charset="-122"/>
                <a:ea typeface="黑体" panose="02010609060101010101" pitchFamily="49" charset="-122"/>
              </a:rPr>
              <a:t>4</a:t>
            </a:r>
            <a:r>
              <a:rPr lang="zh-CN" altLang="en-US" sz="2800" b="1" dirty="0">
                <a:solidFill>
                  <a:srgbClr val="3333FF"/>
                </a:solidFill>
                <a:latin typeface="黑体" panose="02010609060101010101" pitchFamily="49" charset="-122"/>
                <a:ea typeface="黑体" panose="02010609060101010101" pitchFamily="49" charset="-122"/>
              </a:rPr>
              <a:t>）与主存接口的寄存器</a:t>
            </a:r>
            <a:r>
              <a:rPr lang="en-US" altLang="zh-CN" sz="2800" b="1" dirty="0">
                <a:solidFill>
                  <a:srgbClr val="FF0000"/>
                </a:solidFill>
                <a:latin typeface="黑体" panose="02010609060101010101" pitchFamily="49" charset="-122"/>
                <a:ea typeface="黑体" panose="02010609060101010101" pitchFamily="49" charset="-122"/>
              </a:rPr>
              <a:t>MAR</a:t>
            </a:r>
            <a:r>
              <a:rPr lang="zh-CN" altLang="en-US" sz="2800" b="1" dirty="0">
                <a:latin typeface="黑体" panose="02010609060101010101" pitchFamily="49" charset="-122"/>
                <a:ea typeface="黑体" panose="02010609060101010101" pitchFamily="49" charset="-122"/>
              </a:rPr>
              <a:t>、</a:t>
            </a:r>
            <a:r>
              <a:rPr lang="en-US" altLang="zh-CN" sz="2800" b="1" dirty="0">
                <a:solidFill>
                  <a:srgbClr val="FF0000"/>
                </a:solidFill>
                <a:latin typeface="黑体" panose="02010609060101010101" pitchFamily="49" charset="-122"/>
                <a:ea typeface="黑体" panose="02010609060101010101" pitchFamily="49" charset="-122"/>
              </a:rPr>
              <a:t>MDR</a:t>
            </a:r>
            <a:endParaRPr lang="en-US" altLang="zh-CN" sz="2800" b="1" dirty="0">
              <a:solidFill>
                <a:srgbClr val="FF0000"/>
              </a:solidFill>
              <a:latin typeface="黑体" panose="02010609060101010101" pitchFamily="49" charset="-122"/>
              <a:ea typeface="黑体" panose="02010609060101010101" pitchFamily="49" charset="-122"/>
            </a:endParaRPr>
          </a:p>
        </p:txBody>
      </p:sp>
      <p:sp>
        <p:nvSpPr>
          <p:cNvPr id="77835" name="Text Box 11"/>
          <p:cNvSpPr txBox="1"/>
          <p:nvPr/>
        </p:nvSpPr>
        <p:spPr>
          <a:xfrm>
            <a:off x="163513" y="6130925"/>
            <a:ext cx="8080375" cy="461963"/>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rgbClr val="C00000"/>
                </a:solidFill>
                <a:latin typeface="宋体" panose="02010600030101010101" pitchFamily="2" charset="-122"/>
              </a:rPr>
              <a:t>     </a:t>
            </a:r>
            <a:r>
              <a:rPr lang="en-US" altLang="zh-CN" sz="2400" b="1" dirty="0">
                <a:solidFill>
                  <a:srgbClr val="C00000"/>
                </a:solidFill>
                <a:latin typeface="宋体" panose="02010600030101010101" pitchFamily="2" charset="-122"/>
              </a:rPr>
              <a:t>CPU</a:t>
            </a:r>
            <a:r>
              <a:rPr lang="zh-CN" altLang="en-US" sz="2400" b="1" dirty="0">
                <a:solidFill>
                  <a:srgbClr val="C00000"/>
                </a:solidFill>
                <a:latin typeface="宋体" panose="02010600030101010101" pitchFamily="2" charset="-122"/>
              </a:rPr>
              <a:t>对主存的控制信号有两个：</a:t>
            </a:r>
            <a:r>
              <a:rPr lang="zh-CN" altLang="en-US" sz="2400" b="1" dirty="0">
                <a:latin typeface="宋体" panose="02010600030101010101" pitchFamily="2" charset="-122"/>
              </a:rPr>
              <a:t>读信号</a:t>
            </a:r>
            <a:r>
              <a:rPr lang="en-US" altLang="zh-CN" sz="2400" b="1" dirty="0">
                <a:solidFill>
                  <a:srgbClr val="CB0101"/>
                </a:solidFill>
                <a:latin typeface="宋体" panose="02010600030101010101" pitchFamily="2" charset="-122"/>
              </a:rPr>
              <a:t>RD</a:t>
            </a:r>
            <a:r>
              <a:rPr lang="zh-CN" altLang="en-US" sz="2400" b="1" dirty="0">
                <a:latin typeface="宋体" panose="02010600030101010101" pitchFamily="2" charset="-122"/>
              </a:rPr>
              <a:t>；写信号</a:t>
            </a:r>
            <a:r>
              <a:rPr lang="en-US" altLang="zh-CN" sz="2400" b="1" dirty="0">
                <a:solidFill>
                  <a:srgbClr val="CB0101"/>
                </a:solidFill>
                <a:latin typeface="宋体" panose="02010600030101010101" pitchFamily="2" charset="-122"/>
              </a:rPr>
              <a:t>WR</a:t>
            </a:r>
            <a:r>
              <a:rPr lang="zh-CN" altLang="en-US" sz="2400" b="1" dirty="0">
                <a:latin typeface="宋体" panose="02010600030101010101" pitchFamily="2" charset="-122"/>
              </a:rPr>
              <a:t>。</a:t>
            </a:r>
            <a:endParaRPr lang="zh-CN" altLang="en-US" sz="2400" b="1" dirty="0">
              <a:latin typeface="宋体" panose="02010600030101010101" pitchFamily="2" charset="-122"/>
            </a:endParaRPr>
          </a:p>
        </p:txBody>
      </p:sp>
      <p:sp>
        <p:nvSpPr>
          <p:cNvPr id="3" name="矩形 2"/>
          <p:cNvSpPr/>
          <p:nvPr/>
        </p:nvSpPr>
        <p:spPr>
          <a:xfrm>
            <a:off x="460375" y="641350"/>
            <a:ext cx="7870825" cy="646113"/>
          </a:xfrm>
          <a:prstGeom prst="rect">
            <a:avLst/>
          </a:prstGeom>
        </p:spPr>
        <p:txBody>
          <a:bodyPr>
            <a:spAutoFit/>
          </a:bodyPr>
          <a:lstStyle/>
          <a:p>
            <a:pPr marL="342900" marR="0" lvl="0" indent="-342900" algn="l" defTabSz="914400" rtl="0" eaLnBrk="1" fontAlgn="base" latinLnBrk="0" hangingPunct="1">
              <a:lnSpc>
                <a:spcPct val="150000"/>
              </a:lnSpc>
              <a:spcBef>
                <a:spcPct val="5000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地址寄存器</a:t>
            </a:r>
            <a:r>
              <a:rPr kumimoji="0" lang="en-US" altLang="zh-CN" sz="2400" b="1" i="0" u="none" strike="noStrike" kern="1200" cap="none" spc="0" normalizeH="0" baseline="0" noProof="0" dirty="0">
                <a:ln>
                  <a:noFill/>
                </a:ln>
                <a:solidFill>
                  <a:srgbClr val="FF0000"/>
                </a:solidFill>
                <a:effectLst/>
                <a:uLnTx/>
                <a:uFillTx/>
                <a:latin typeface="+mn-ea"/>
                <a:ea typeface="+mn-ea"/>
                <a:cs typeface="+mn-cs"/>
              </a:rPr>
              <a:t>MAR</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存放</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CPU</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访问主存或</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I/O</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接口的</a:t>
            </a:r>
            <a:r>
              <a:rPr kumimoji="0" lang="zh-CN" altLang="zh-CN" sz="2400" b="1" i="0" u="none" strike="noStrike" kern="1200" cap="none" spc="0" normalizeH="0" baseline="0" noProof="0" dirty="0">
                <a:ln>
                  <a:noFill/>
                </a:ln>
                <a:solidFill>
                  <a:srgbClr val="FF0000"/>
                </a:solidFill>
                <a:effectLst/>
                <a:uLnTx/>
                <a:uFillTx/>
                <a:latin typeface="+mn-ea"/>
                <a:ea typeface="+mn-ea"/>
                <a:cs typeface="+mn-cs"/>
              </a:rPr>
              <a:t>地址</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1" i="0" u="none" strike="noStrike" kern="1200" cap="none" spc="0" normalizeH="0" baseline="0" noProof="0" dirty="0">
              <a:ln>
                <a:noFill/>
              </a:ln>
              <a:solidFill>
                <a:schemeClr val="tx1"/>
              </a:solidFill>
              <a:effectLst/>
              <a:uLnTx/>
              <a:uFillTx/>
              <a:latin typeface="+mn-ea"/>
              <a:ea typeface="+mn-ea"/>
              <a:cs typeface="+mn-cs"/>
            </a:endParaRPr>
          </a:p>
        </p:txBody>
      </p:sp>
      <p:sp>
        <p:nvSpPr>
          <p:cNvPr id="4" name="矩形 3"/>
          <p:cNvSpPr/>
          <p:nvPr/>
        </p:nvSpPr>
        <p:spPr>
          <a:xfrm>
            <a:off x="460375" y="1268730"/>
            <a:ext cx="8368665" cy="1729105"/>
          </a:xfrm>
          <a:prstGeom prst="rect">
            <a:avLst/>
          </a:prstGeom>
        </p:spPr>
        <p:txBody>
          <a:bodyPr wrap="square">
            <a:spAutoFit/>
          </a:bodyPr>
          <a:lstStyle/>
          <a:p>
            <a:pPr marL="342900" marR="0" lvl="0" indent="-342900" algn="l" defTabSz="914400" rtl="0" eaLnBrk="1" fontAlgn="base" latinLnBrk="0" hangingPunct="1">
              <a:lnSpc>
                <a:spcPct val="120000"/>
              </a:lnSpc>
              <a:spcBef>
                <a:spcPts val="50"/>
              </a:spcBef>
              <a:spcAft>
                <a:spcPts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数据寄存器</a:t>
            </a:r>
            <a:r>
              <a:rPr kumimoji="0" lang="en-US" altLang="zh-CN" sz="2400" b="1" i="0" u="none" strike="noStrike" kern="1200" cap="none" spc="0" normalizeH="0" baseline="0" noProof="0" dirty="0">
                <a:ln>
                  <a:noFill/>
                </a:ln>
                <a:solidFill>
                  <a:srgbClr val="FF0000"/>
                </a:solidFill>
                <a:effectLst/>
                <a:uLnTx/>
                <a:uFillTx/>
                <a:latin typeface="+mn-ea"/>
                <a:ea typeface="+mn-ea"/>
                <a:cs typeface="+mn-cs"/>
              </a:rPr>
              <a:t>MDR</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存放</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CPU</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与主存或</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I/O</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接口之间传送的</a:t>
            </a:r>
            <a:r>
              <a:rPr kumimoji="0" lang="zh-CN" altLang="zh-CN" sz="2400" b="1" i="0" u="none" strike="noStrike" kern="1200" cap="none" spc="0" normalizeH="0" baseline="0" noProof="0" dirty="0">
                <a:ln>
                  <a:noFill/>
                </a:ln>
                <a:solidFill>
                  <a:srgbClr val="FF0000"/>
                </a:solidFill>
                <a:effectLst/>
                <a:uLnTx/>
                <a:uFillTx/>
                <a:latin typeface="+mn-ea"/>
                <a:ea typeface="+mn-ea"/>
                <a:cs typeface="+mn-cs"/>
              </a:rPr>
              <a:t>数据</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1" i="0" u="none" strike="noStrike" kern="1200" cap="none" spc="0" normalizeH="0" baseline="0" noProof="0" dirty="0">
              <a:ln>
                <a:noFill/>
              </a:ln>
              <a:solidFill>
                <a:schemeClr val="tx1"/>
              </a:solidFill>
              <a:effectLst/>
              <a:uLnTx/>
              <a:uFillTx/>
              <a:latin typeface="+mn-ea"/>
              <a:ea typeface="+mn-ea"/>
              <a:cs typeface="+mn-cs"/>
            </a:endParaRPr>
          </a:p>
          <a:p>
            <a:pPr marR="0" lvl="0" algn="l" defTabSz="914400" rtl="0" eaLnBrk="1" fontAlgn="base" latinLnBrk="0" hangingPunct="1">
              <a:lnSpc>
                <a:spcPct val="120000"/>
              </a:lnSpc>
              <a:spcBef>
                <a:spcPts val="50"/>
              </a:spcBef>
              <a:spcAft>
                <a:spcPts val="0"/>
              </a:spcAft>
              <a:buClrTx/>
              <a:buSzTx/>
              <a:buFont typeface="Arial" panose="020B0604020202020204" pitchFamily="34" charset="0"/>
              <a:defRPr/>
            </a:pPr>
            <a:r>
              <a:rPr kumimoji="0" lang="en-US" altLang="zh-CN" b="1" i="0" u="none" strike="noStrike" kern="1200" cap="none" spc="0" normalizeH="0" baseline="0" noProof="0" dirty="0">
                <a:ln>
                  <a:noFill/>
                </a:ln>
                <a:solidFill>
                  <a:schemeClr val="tx1"/>
                </a:solidFill>
                <a:effectLst/>
                <a:uLnTx/>
                <a:uFillTx/>
                <a:latin typeface="+mn-ea"/>
                <a:ea typeface="+mn-ea"/>
                <a:cs typeface="+mn-cs"/>
              </a:rPr>
              <a:t>   - CPU</a:t>
            </a:r>
            <a:r>
              <a:rPr kumimoji="0" lang="zh-CN" altLang="zh-CN" b="1" i="0" u="none" strike="noStrike" kern="1200" cap="none" spc="0" normalizeH="0" baseline="0" noProof="0" dirty="0">
                <a:ln>
                  <a:noFill/>
                </a:ln>
                <a:solidFill>
                  <a:schemeClr val="tx1"/>
                </a:solidFill>
                <a:effectLst/>
                <a:uLnTx/>
                <a:uFillTx/>
                <a:latin typeface="+mn-ea"/>
                <a:ea typeface="+mn-ea"/>
                <a:cs typeface="+mn-cs"/>
              </a:rPr>
              <a:t>的输出数据必须先打入</a:t>
            </a:r>
            <a:r>
              <a:rPr kumimoji="0" lang="en-US" altLang="zh-CN" b="1" i="0" u="none" strike="noStrike" kern="1200" cap="none" spc="0" normalizeH="0" baseline="0" noProof="0" dirty="0">
                <a:ln>
                  <a:noFill/>
                </a:ln>
                <a:solidFill>
                  <a:schemeClr val="tx1"/>
                </a:solidFill>
                <a:effectLst/>
                <a:uLnTx/>
                <a:uFillTx/>
                <a:latin typeface="+mn-ea"/>
                <a:ea typeface="+mn-ea"/>
                <a:cs typeface="+mn-cs"/>
              </a:rPr>
              <a:t>MDR</a:t>
            </a:r>
            <a:r>
              <a:rPr kumimoji="0" lang="zh-CN" altLang="zh-CN" b="1" i="0" u="none" strike="noStrike" kern="1200" cap="none" spc="0" normalizeH="0" baseline="0" noProof="0" dirty="0">
                <a:ln>
                  <a:noFill/>
                </a:ln>
                <a:solidFill>
                  <a:schemeClr val="tx1"/>
                </a:solidFill>
                <a:effectLst/>
                <a:uLnTx/>
                <a:uFillTx/>
                <a:latin typeface="+mn-ea"/>
                <a:ea typeface="+mn-ea"/>
                <a:cs typeface="+mn-cs"/>
              </a:rPr>
              <a:t>，再从</a:t>
            </a:r>
            <a:r>
              <a:rPr kumimoji="0" lang="en-US" altLang="zh-CN" b="1" i="0" u="none" strike="noStrike" kern="1200" cap="none" spc="0" normalizeH="0" baseline="0" noProof="0" dirty="0">
                <a:ln>
                  <a:noFill/>
                </a:ln>
                <a:solidFill>
                  <a:schemeClr val="tx1"/>
                </a:solidFill>
                <a:effectLst/>
                <a:uLnTx/>
                <a:uFillTx/>
                <a:latin typeface="+mn-ea"/>
                <a:ea typeface="+mn-ea"/>
                <a:cs typeface="+mn-cs"/>
              </a:rPr>
              <a:t>MDR</a:t>
            </a:r>
            <a:r>
              <a:rPr kumimoji="0" lang="zh-CN" altLang="zh-CN" b="1" i="0" u="none" strike="noStrike" kern="1200" cap="none" spc="0" normalizeH="0" baseline="0" noProof="0" dirty="0">
                <a:ln>
                  <a:noFill/>
                </a:ln>
                <a:solidFill>
                  <a:schemeClr val="tx1"/>
                </a:solidFill>
                <a:effectLst/>
                <a:uLnTx/>
                <a:uFillTx/>
                <a:latin typeface="+mn-ea"/>
                <a:ea typeface="+mn-ea"/>
                <a:cs typeface="+mn-cs"/>
              </a:rPr>
              <a:t>输出到数据总线上。</a:t>
            </a:r>
            <a:endParaRPr kumimoji="0" lang="zh-CN" altLang="zh-CN" b="1" i="0" u="none" strike="noStrike" kern="1200" cap="none" spc="0" normalizeH="0" baseline="0" noProof="0" dirty="0">
              <a:ln>
                <a:noFill/>
              </a:ln>
              <a:solidFill>
                <a:schemeClr val="tx1"/>
              </a:solidFill>
              <a:effectLst/>
              <a:uLnTx/>
              <a:uFillTx/>
              <a:latin typeface="+mn-ea"/>
              <a:ea typeface="+mn-ea"/>
              <a:cs typeface="+mn-cs"/>
            </a:endParaRPr>
          </a:p>
          <a:p>
            <a:pPr marR="0" lvl="0" algn="l" defTabSz="914400" rtl="0" eaLnBrk="1" fontAlgn="base" latinLnBrk="0" hangingPunct="1">
              <a:lnSpc>
                <a:spcPct val="120000"/>
              </a:lnSpc>
              <a:spcBef>
                <a:spcPts val="50"/>
              </a:spcBef>
              <a:spcAft>
                <a:spcPts val="0"/>
              </a:spcAft>
              <a:buClrTx/>
              <a:buSzTx/>
              <a:buFont typeface="Arial" panose="020B0604020202020204" pitchFamily="34" charset="0"/>
              <a:defRPr/>
            </a:pPr>
            <a:r>
              <a:rPr kumimoji="0" lang="en-US" altLang="zh-CN" b="1" i="0" u="none" strike="noStrike" kern="1200" cap="none" spc="0" normalizeH="0" baseline="0" noProof="0" dirty="0">
                <a:ln>
                  <a:noFill/>
                </a:ln>
                <a:solidFill>
                  <a:schemeClr val="tx1"/>
                </a:solidFill>
                <a:effectLst/>
                <a:uLnTx/>
                <a:uFillTx/>
                <a:latin typeface="+mn-ea"/>
                <a:ea typeface="+mn-ea"/>
                <a:cs typeface="+mn-cs"/>
              </a:rPr>
              <a:t>   - </a:t>
            </a:r>
            <a:r>
              <a:rPr kumimoji="0" lang="zh-CN" altLang="zh-CN" b="1" i="0" u="none" strike="noStrike" kern="1200" cap="none" spc="0" normalizeH="0" baseline="0" noProof="0" dirty="0">
                <a:ln>
                  <a:noFill/>
                </a:ln>
                <a:solidFill>
                  <a:schemeClr val="tx1"/>
                </a:solidFill>
                <a:effectLst/>
                <a:uLnTx/>
                <a:uFillTx/>
                <a:latin typeface="+mn-ea"/>
                <a:ea typeface="+mn-ea"/>
                <a:cs typeface="+mn-cs"/>
              </a:rPr>
              <a:t>对于输入</a:t>
            </a:r>
            <a:r>
              <a:rPr kumimoji="0" lang="en-US" altLang="zh-CN" b="1" i="0" u="none" strike="noStrike" kern="1200" cap="none" spc="0" normalizeH="0" baseline="0" noProof="0" dirty="0">
                <a:ln>
                  <a:noFill/>
                </a:ln>
                <a:solidFill>
                  <a:schemeClr val="tx1"/>
                </a:solidFill>
                <a:effectLst/>
                <a:uLnTx/>
                <a:uFillTx/>
                <a:latin typeface="+mn-ea"/>
                <a:ea typeface="+mn-ea"/>
                <a:cs typeface="+mn-cs"/>
              </a:rPr>
              <a:t>CPU</a:t>
            </a:r>
            <a:r>
              <a:rPr kumimoji="0" lang="zh-CN" altLang="zh-CN" b="1" i="0" u="none" strike="noStrike" kern="1200" cap="none" spc="0" normalizeH="0" baseline="0" noProof="0" dirty="0">
                <a:ln>
                  <a:noFill/>
                </a:ln>
                <a:solidFill>
                  <a:schemeClr val="tx1"/>
                </a:solidFill>
                <a:effectLst/>
                <a:uLnTx/>
                <a:uFillTx/>
                <a:latin typeface="+mn-ea"/>
                <a:ea typeface="+mn-ea"/>
                <a:cs typeface="+mn-cs"/>
              </a:rPr>
              <a:t>的数据，则从数据总线输入数据到</a:t>
            </a:r>
            <a:r>
              <a:rPr kumimoji="0" lang="en-US" altLang="zh-CN" b="1" i="0" u="none" strike="noStrike" kern="1200" cap="none" spc="0" normalizeH="0" baseline="0" noProof="0" dirty="0">
                <a:ln>
                  <a:noFill/>
                </a:ln>
                <a:solidFill>
                  <a:schemeClr val="tx1"/>
                </a:solidFill>
                <a:effectLst/>
                <a:uLnTx/>
                <a:uFillTx/>
                <a:latin typeface="+mn-ea"/>
                <a:ea typeface="+mn-ea"/>
                <a:cs typeface="+mn-cs"/>
              </a:rPr>
              <a:t>MDR</a:t>
            </a:r>
            <a:r>
              <a:rPr kumimoji="0" lang="zh-CN" altLang="zh-CN" b="1" i="0" u="none" strike="noStrike" kern="1200" cap="none" spc="0" normalizeH="0" baseline="0" noProof="0" dirty="0">
                <a:ln>
                  <a:noFill/>
                </a:ln>
                <a:solidFill>
                  <a:schemeClr val="tx1"/>
                </a:solidFill>
                <a:effectLst/>
                <a:uLnTx/>
                <a:uFillTx/>
                <a:latin typeface="+mn-ea"/>
                <a:ea typeface="+mn-ea"/>
                <a:cs typeface="+mn-cs"/>
              </a:rPr>
              <a:t>，然后由</a:t>
            </a:r>
            <a:r>
              <a:rPr kumimoji="0" lang="en-US" altLang="zh-CN" b="1" i="0" u="none" strike="noStrike" kern="1200" cap="none" spc="0" normalizeH="0" baseline="0" noProof="0" dirty="0">
                <a:ln>
                  <a:noFill/>
                </a:ln>
                <a:solidFill>
                  <a:schemeClr val="tx1"/>
                </a:solidFill>
                <a:effectLst/>
                <a:uLnTx/>
                <a:uFillTx/>
                <a:latin typeface="+mn-ea"/>
                <a:ea typeface="+mn-ea"/>
                <a:cs typeface="+mn-cs"/>
              </a:rPr>
              <a:t>MDR</a:t>
            </a:r>
            <a:r>
              <a:rPr kumimoji="0" lang="zh-CN" altLang="zh-CN" b="1" i="0" u="none" strike="noStrike" kern="1200" cap="none" spc="0" normalizeH="0" baseline="0" noProof="0" dirty="0">
                <a:ln>
                  <a:noFill/>
                </a:ln>
                <a:solidFill>
                  <a:schemeClr val="tx1"/>
                </a:solidFill>
                <a:effectLst/>
                <a:uLnTx/>
                <a:uFillTx/>
                <a:latin typeface="+mn-ea"/>
                <a:ea typeface="+mn-ea"/>
                <a:cs typeface="+mn-cs"/>
              </a:rPr>
              <a:t>送往</a:t>
            </a:r>
            <a:r>
              <a:rPr kumimoji="0" lang="en-US" altLang="zh-CN" b="1" i="0" u="none" strike="noStrike" kern="1200" cap="none" spc="0" normalizeH="0" baseline="0" noProof="0" dirty="0">
                <a:ln>
                  <a:noFill/>
                </a:ln>
                <a:solidFill>
                  <a:schemeClr val="tx1"/>
                </a:solidFill>
                <a:effectLst/>
                <a:uLnTx/>
                <a:uFillTx/>
                <a:latin typeface="+mn-ea"/>
                <a:ea typeface="+mn-ea"/>
                <a:cs typeface="+mn-cs"/>
              </a:rPr>
              <a:t>CPU</a:t>
            </a:r>
            <a:r>
              <a:rPr kumimoji="0" lang="zh-CN" altLang="zh-CN" b="1" i="0" u="none" strike="noStrike" kern="1200" cap="none" spc="0" normalizeH="0" baseline="0" noProof="0" dirty="0">
                <a:ln>
                  <a:noFill/>
                </a:ln>
                <a:solidFill>
                  <a:schemeClr val="tx1"/>
                </a:solidFill>
                <a:effectLst/>
                <a:uLnTx/>
                <a:uFillTx/>
                <a:latin typeface="+mn-ea"/>
                <a:ea typeface="+mn-ea"/>
                <a:cs typeface="+mn-cs"/>
              </a:rPr>
              <a:t>中的其他部件</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p:txBody>
      </p:sp>
      <p:pic>
        <p:nvPicPr>
          <p:cNvPr id="60423" name="图片 15" descr="3X20"/>
          <p:cNvPicPr>
            <a:picLocks noChangeAspect="1"/>
          </p:cNvPicPr>
          <p:nvPr/>
        </p:nvPicPr>
        <p:blipFill>
          <a:blip r:embed="rId1"/>
          <a:srcRect b="48598"/>
          <a:stretch>
            <a:fillRect/>
          </a:stretch>
        </p:blipFill>
        <p:spPr>
          <a:xfrm>
            <a:off x="-57150" y="2997200"/>
            <a:ext cx="9232900" cy="2751138"/>
          </a:xfrm>
          <a:prstGeom prst="rect">
            <a:avLst/>
          </a:prstGeom>
          <a:noFill/>
          <a:ln w="9525">
            <a:noFill/>
          </a:ln>
        </p:spPr>
      </p:pic>
      <p:sp>
        <p:nvSpPr>
          <p:cNvPr id="2" name="椭圆 1"/>
          <p:cNvSpPr/>
          <p:nvPr/>
        </p:nvSpPr>
        <p:spPr>
          <a:xfrm>
            <a:off x="903605" y="4628515"/>
            <a:ext cx="2245360" cy="497840"/>
          </a:xfrm>
          <a:prstGeom prst="ellipse">
            <a:avLst/>
          </a:prstGeom>
          <a:noFill/>
          <a:ln w="12700" cap="flat" cmpd="sng" algn="ctr">
            <a:solidFill>
              <a:srgbClr val="FF0000"/>
            </a:solidFill>
            <a:prstDash val="dash"/>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78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78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4" grpId="0"/>
      <p:bldP spid="7783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2"/>
          <p:cNvSpPr txBox="1"/>
          <p:nvPr/>
        </p:nvSpPr>
        <p:spPr>
          <a:xfrm>
            <a:off x="152400" y="290513"/>
            <a:ext cx="4356100" cy="583565"/>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50000"/>
              </a:spcBef>
              <a:buNone/>
            </a:pPr>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．运算部件</a:t>
            </a:r>
            <a:r>
              <a:rPr lang="en-US" altLang="zh-CN" b="1" dirty="0">
                <a:solidFill>
                  <a:srgbClr val="FF0000"/>
                </a:solidFill>
                <a:latin typeface="黑体" panose="02010609060101010101" pitchFamily="49" charset="-122"/>
                <a:ea typeface="黑体" panose="02010609060101010101" pitchFamily="49" charset="-122"/>
              </a:rPr>
              <a:t>ALU</a:t>
            </a:r>
            <a:endParaRPr lang="en-US" altLang="zh-CN" b="1" dirty="0">
              <a:solidFill>
                <a:srgbClr val="FF0000"/>
              </a:solidFill>
              <a:latin typeface="黑体" panose="02010609060101010101" pitchFamily="49" charset="-122"/>
              <a:ea typeface="黑体" panose="02010609060101010101" pitchFamily="49" charset="-122"/>
            </a:endParaRPr>
          </a:p>
        </p:txBody>
      </p:sp>
      <p:sp>
        <p:nvSpPr>
          <p:cNvPr id="7" name="Text Box 3"/>
          <p:cNvSpPr txBox="1"/>
          <p:nvPr/>
        </p:nvSpPr>
        <p:spPr>
          <a:xfrm>
            <a:off x="0" y="1196975"/>
            <a:ext cx="9144000" cy="461963"/>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latin typeface="宋体" panose="02010600030101010101" pitchFamily="2" charset="-122"/>
              </a:rPr>
              <a:t> </a:t>
            </a:r>
            <a:r>
              <a:rPr lang="en-US" altLang="zh-CN" sz="2400" b="1" dirty="0">
                <a:solidFill>
                  <a:srgbClr val="FF0000"/>
                </a:solidFill>
                <a:latin typeface="宋体" panose="02010600030101010101" pitchFamily="2" charset="-122"/>
              </a:rPr>
              <a:t>ALU</a:t>
            </a:r>
            <a:r>
              <a:rPr lang="zh-CN" altLang="en-US" sz="2400" b="1" dirty="0">
                <a:latin typeface="宋体" panose="02010600030101010101" pitchFamily="2" charset="-122"/>
              </a:rPr>
              <a:t>的输入</a:t>
            </a:r>
            <a:r>
              <a:rPr lang="en-US" altLang="zh-CN" sz="2400" b="1" dirty="0">
                <a:solidFill>
                  <a:srgbClr val="FF0000"/>
                </a:solidFill>
                <a:latin typeface="宋体" panose="02010600030101010101" pitchFamily="2" charset="-122"/>
              </a:rPr>
              <a:t>A</a:t>
            </a:r>
            <a:r>
              <a:rPr lang="zh-CN" altLang="en-US" sz="2400" b="1" dirty="0">
                <a:latin typeface="宋体" panose="02010600030101010101" pitchFamily="2" charset="-122"/>
              </a:rPr>
              <a:t>来自暂存器</a:t>
            </a:r>
            <a:r>
              <a:rPr lang="en-US" altLang="zh-CN" sz="2400" b="1" dirty="0">
                <a:solidFill>
                  <a:srgbClr val="FF0000"/>
                </a:solidFill>
                <a:latin typeface="宋体" panose="02010600030101010101" pitchFamily="2" charset="-122"/>
              </a:rPr>
              <a:t>D</a:t>
            </a:r>
            <a:r>
              <a:rPr lang="zh-CN" altLang="en-US" sz="2400" b="1" dirty="0">
                <a:latin typeface="宋体" panose="02010600030101010101" pitchFamily="2" charset="-122"/>
              </a:rPr>
              <a:t>，输入</a:t>
            </a:r>
            <a:r>
              <a:rPr lang="en-US" altLang="zh-CN" sz="2400" b="1" dirty="0">
                <a:solidFill>
                  <a:srgbClr val="3333FF"/>
                </a:solidFill>
                <a:latin typeface="宋体" panose="02010600030101010101" pitchFamily="2" charset="-122"/>
              </a:rPr>
              <a:t>B</a:t>
            </a:r>
            <a:r>
              <a:rPr lang="zh-CN" altLang="en-US" sz="2400" b="1" dirty="0">
                <a:latin typeface="宋体" panose="02010600030101010101" pitchFamily="2" charset="-122"/>
              </a:rPr>
              <a:t>来自</a:t>
            </a:r>
            <a:r>
              <a:rPr lang="en-US" altLang="zh-CN" sz="2400" b="1" dirty="0">
                <a:solidFill>
                  <a:srgbClr val="3333FF"/>
                </a:solidFill>
                <a:latin typeface="宋体" panose="02010600030101010101" pitchFamily="2" charset="-122"/>
              </a:rPr>
              <a:t>ALU</a:t>
            </a:r>
            <a:r>
              <a:rPr lang="zh-CN" altLang="en-US" sz="2400" b="1" dirty="0">
                <a:solidFill>
                  <a:srgbClr val="3333FF"/>
                </a:solidFill>
                <a:latin typeface="宋体" panose="02010600030101010101" pitchFamily="2" charset="-122"/>
              </a:rPr>
              <a:t>总线</a:t>
            </a:r>
            <a:r>
              <a:rPr lang="zh-CN" altLang="en-US" sz="2400" b="1" dirty="0">
                <a:latin typeface="宋体" panose="02010600030101010101" pitchFamily="2" charset="-122"/>
              </a:rPr>
              <a:t>，运算结果输出到</a:t>
            </a:r>
            <a:r>
              <a:rPr lang="en-US" altLang="zh-CN" sz="2400" b="1" dirty="0">
                <a:solidFill>
                  <a:srgbClr val="C00000"/>
                </a:solidFill>
                <a:latin typeface="宋体" panose="02010600030101010101" pitchFamily="2" charset="-122"/>
              </a:rPr>
              <a:t>Z</a:t>
            </a:r>
            <a:r>
              <a:rPr lang="en-US" altLang="zh-CN" sz="2400" b="1" dirty="0">
                <a:latin typeface="宋体" panose="02010600030101010101" pitchFamily="2" charset="-122"/>
              </a:rPr>
              <a:t> </a:t>
            </a:r>
            <a:r>
              <a:rPr lang="zh-CN" altLang="en-US" sz="2400" b="1" dirty="0">
                <a:latin typeface="宋体" panose="02010600030101010101" pitchFamily="2" charset="-122"/>
              </a:rPr>
              <a:t>。</a:t>
            </a:r>
            <a:endParaRPr lang="en-US" altLang="zh-CN" sz="2400" b="1" dirty="0">
              <a:latin typeface="宋体" panose="02010600030101010101" pitchFamily="2" charset="-122"/>
            </a:endParaRPr>
          </a:p>
        </p:txBody>
      </p:sp>
      <p:pic>
        <p:nvPicPr>
          <p:cNvPr id="61445" name="图片 7" descr="3X20"/>
          <p:cNvPicPr>
            <a:picLocks noChangeAspect="1"/>
          </p:cNvPicPr>
          <p:nvPr/>
        </p:nvPicPr>
        <p:blipFill>
          <a:blip r:embed="rId1"/>
          <a:srcRect l="1152" t="41299" r="51524"/>
          <a:stretch>
            <a:fillRect/>
          </a:stretch>
        </p:blipFill>
        <p:spPr>
          <a:xfrm>
            <a:off x="3978275" y="2492375"/>
            <a:ext cx="5165725" cy="4070350"/>
          </a:xfrm>
          <a:prstGeom prst="rect">
            <a:avLst/>
          </a:prstGeom>
          <a:noFill/>
          <a:ln w="9525">
            <a:noFill/>
          </a:ln>
        </p:spPr>
      </p:pic>
      <p:sp>
        <p:nvSpPr>
          <p:cNvPr id="9" name="矩形 8"/>
          <p:cNvSpPr/>
          <p:nvPr/>
        </p:nvSpPr>
        <p:spPr>
          <a:xfrm>
            <a:off x="-36830" y="2635885"/>
            <a:ext cx="3944620" cy="3599815"/>
          </a:xfrm>
          <a:prstGeom prst="rect">
            <a:avLst/>
          </a:prstGeom>
        </p:spPr>
        <p:txBody>
          <a:bodyPr wrap="square">
            <a:spAutoFit/>
          </a:bodyPr>
          <a:lstStyle/>
          <a:p>
            <a:pPr marL="342900" marR="0" lvl="0" indent="-342900" algn="l" defTabSz="914400" rtl="0" eaLnBrk="1" fontAlgn="base" latinLnBrk="0" hangingPunct="1">
              <a:lnSpc>
                <a:spcPct val="150000"/>
              </a:lnSpc>
              <a:spcBef>
                <a:spcPct val="50000"/>
              </a:spcBef>
              <a:spcAft>
                <a:spcPct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mn-ea"/>
                <a:ea typeface="+mn-ea"/>
                <a:cs typeface="+mn-cs"/>
              </a:rPr>
              <a:t>ALU</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的运算</a:t>
            </a:r>
            <a:r>
              <a:rPr kumimoji="0" lang="zh-CN" altLang="en-US" sz="2400" b="1" i="0" u="none" strike="noStrike" kern="1200" cap="none" spc="0" normalizeH="0" baseline="0" noProof="0" dirty="0">
                <a:ln>
                  <a:noFill/>
                </a:ln>
                <a:solidFill>
                  <a:srgbClr val="FF0000"/>
                </a:solidFill>
                <a:effectLst/>
                <a:uLnTx/>
                <a:uFillTx/>
                <a:latin typeface="+mn-ea"/>
                <a:ea typeface="+mn-ea"/>
                <a:cs typeface="+mn-cs"/>
              </a:rPr>
              <a:t>控制信号</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有：</a:t>
            </a:r>
            <a:r>
              <a:rPr kumimoji="0" lang="en-US" altLang="zh-CN" sz="2400" b="1" i="0" u="none" strike="noStrike" kern="1200" cap="none" spc="0" normalizeH="0" baseline="0" noProof="0" dirty="0">
                <a:ln>
                  <a:noFill/>
                </a:ln>
                <a:solidFill>
                  <a:srgbClr val="CB0101"/>
                </a:solidFill>
                <a:effectLst/>
                <a:uLnTx/>
                <a:uFillTx/>
                <a:latin typeface="+mn-ea"/>
                <a:ea typeface="+mn-ea"/>
                <a:cs typeface="+mn-cs"/>
              </a:rPr>
              <a:t>ADD</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1" i="0" u="none" strike="noStrike" kern="1200" cap="none" spc="0" normalizeH="0" baseline="0" noProof="0" dirty="0">
                <a:ln>
                  <a:noFill/>
                </a:ln>
                <a:solidFill>
                  <a:srgbClr val="CB0101"/>
                </a:solidFill>
                <a:effectLst/>
                <a:uLnTx/>
                <a:uFillTx/>
                <a:latin typeface="+mn-ea"/>
                <a:ea typeface="+mn-ea"/>
                <a:cs typeface="+mn-cs"/>
              </a:rPr>
              <a:t>SUB</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1" i="0" u="none" strike="noStrike" kern="1200" cap="none" spc="0" normalizeH="0" baseline="0" noProof="0" dirty="0">
                <a:ln>
                  <a:noFill/>
                </a:ln>
                <a:solidFill>
                  <a:srgbClr val="CB0101"/>
                </a:solidFill>
                <a:effectLst/>
                <a:uLnTx/>
                <a:uFillTx/>
                <a:latin typeface="+mn-ea"/>
                <a:ea typeface="+mn-ea"/>
                <a:cs typeface="+mn-cs"/>
              </a:rPr>
              <a:t>AND</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1" i="0" u="none" strike="noStrike" kern="1200" cap="none" spc="0" normalizeH="0" baseline="0" noProof="0" dirty="0">
                <a:ln>
                  <a:noFill/>
                </a:ln>
                <a:solidFill>
                  <a:srgbClr val="CB0101"/>
                </a:solidFill>
                <a:effectLst/>
                <a:uLnTx/>
                <a:uFillTx/>
                <a:latin typeface="+mn-ea"/>
                <a:ea typeface="+mn-ea"/>
                <a:cs typeface="+mn-cs"/>
              </a:rPr>
              <a:t>OR</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1" i="0" u="none" strike="noStrike" kern="1200" cap="none" spc="0" normalizeH="0" baseline="0" noProof="0" dirty="0">
                <a:ln>
                  <a:noFill/>
                </a:ln>
                <a:solidFill>
                  <a:srgbClr val="CB0101"/>
                </a:solidFill>
                <a:effectLst/>
                <a:uLnTx/>
                <a:uFillTx/>
                <a:latin typeface="+mn-ea"/>
                <a:ea typeface="+mn-ea"/>
                <a:cs typeface="+mn-cs"/>
              </a:rPr>
              <a:t>XOR</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1" i="0" u="none" strike="noStrike" kern="1200" cap="none" spc="0" normalizeH="0" baseline="0" noProof="0" dirty="0">
                <a:ln>
                  <a:noFill/>
                </a:ln>
                <a:solidFill>
                  <a:srgbClr val="CB0101"/>
                </a:solidFill>
                <a:effectLst/>
                <a:uLnTx/>
                <a:uFillTx/>
                <a:latin typeface="+mn-ea"/>
                <a:ea typeface="+mn-ea"/>
                <a:cs typeface="+mn-cs"/>
              </a:rPr>
              <a:t>COM</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1" i="0" u="none" strike="noStrike" kern="1200" cap="none" spc="0" normalizeH="0" baseline="0" noProof="0" dirty="0">
                <a:ln>
                  <a:noFill/>
                </a:ln>
                <a:solidFill>
                  <a:srgbClr val="CB0101"/>
                </a:solidFill>
                <a:effectLst/>
                <a:uLnTx/>
                <a:uFillTx/>
                <a:latin typeface="+mn-ea"/>
                <a:ea typeface="+mn-ea"/>
                <a:cs typeface="+mn-cs"/>
              </a:rPr>
              <a:t>NEG</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1" i="0" u="none" strike="noStrike" kern="1200" cap="none" spc="0" normalizeH="0" baseline="0" noProof="0" dirty="0">
                <a:ln>
                  <a:noFill/>
                </a:ln>
                <a:solidFill>
                  <a:srgbClr val="CB0101"/>
                </a:solidFill>
                <a:effectLst/>
                <a:uLnTx/>
                <a:uFillTx/>
                <a:latin typeface="+mn-ea"/>
                <a:ea typeface="+mn-ea"/>
                <a:cs typeface="+mn-cs"/>
              </a:rPr>
              <a:t>A+1</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1" i="0" u="none" strike="noStrike" kern="1200" cap="none" spc="0" normalizeH="0" baseline="0" noProof="0" dirty="0">
                <a:ln>
                  <a:noFill/>
                </a:ln>
                <a:solidFill>
                  <a:srgbClr val="CB0101"/>
                </a:solidFill>
                <a:effectLst/>
                <a:uLnTx/>
                <a:uFillTx/>
                <a:latin typeface="+mn-ea"/>
                <a:ea typeface="+mn-ea"/>
                <a:cs typeface="+mn-cs"/>
              </a:rPr>
              <a:t>A-1</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50000"/>
              </a:lnSpc>
              <a:spcBef>
                <a:spcPct val="5000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它们分别控制</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ALU</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完成加、减、与、或、异或、求反、求</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补等运算。 </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p:txBody>
      </p:sp>
      <p:sp>
        <p:nvSpPr>
          <p:cNvPr id="2" name="椭圆 1"/>
          <p:cNvSpPr/>
          <p:nvPr/>
        </p:nvSpPr>
        <p:spPr>
          <a:xfrm>
            <a:off x="5147945" y="3954780"/>
            <a:ext cx="1482725" cy="962025"/>
          </a:xfrm>
          <a:prstGeom prst="ellipse">
            <a:avLst/>
          </a:prstGeom>
          <a:noFill/>
          <a:ln w="12700" cap="flat" cmpd="sng" algn="ctr">
            <a:solidFill>
              <a:srgbClr val="FF0000"/>
            </a:solidFill>
            <a:prstDash val="dash"/>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3" name="文本框 2"/>
          <p:cNvSpPr txBox="1"/>
          <p:nvPr/>
        </p:nvSpPr>
        <p:spPr>
          <a:xfrm>
            <a:off x="179705" y="1642745"/>
            <a:ext cx="8906510" cy="534035"/>
          </a:xfrm>
          <a:prstGeom prst="rect">
            <a:avLst/>
          </a:prstGeom>
          <a:noFill/>
        </p:spPr>
        <p:txBody>
          <a:bodyPr wrap="square" rtlCol="0">
            <a:spAutoFit/>
          </a:bodyPr>
          <a:p>
            <a:pPr>
              <a:lnSpc>
                <a:spcPct val="120000"/>
              </a:lnSpc>
              <a:spcBef>
                <a:spcPts val="50"/>
              </a:spcBef>
              <a:spcAft>
                <a:spcPts val="0"/>
              </a:spcAft>
            </a:pPr>
            <a:r>
              <a:rPr lang="en-US" altLang="zh-CN" sz="2400">
                <a:solidFill>
                  <a:srgbClr val="FF0000"/>
                </a:solidFill>
                <a:latin typeface="宋体" panose="02010600030101010101" pitchFamily="2" charset="-122"/>
                <a:ea typeface="宋体" panose="02010600030101010101" pitchFamily="2" charset="-122"/>
                <a:cs typeface="宋体" panose="02010600030101010101" pitchFamily="2" charset="-122"/>
              </a:rPr>
              <a:t>C</a:t>
            </a:r>
            <a:r>
              <a:rPr lang="en-US" altLang="zh-CN" sz="2400" baseline="-25000">
                <a:solidFill>
                  <a:srgbClr val="FF0000"/>
                </a:solidFill>
                <a:uFillTx/>
                <a:latin typeface="宋体" panose="02010600030101010101" pitchFamily="2" charset="-122"/>
                <a:ea typeface="宋体" panose="02010600030101010101" pitchFamily="2" charset="-122"/>
                <a:cs typeface="宋体" panose="02010600030101010101" pitchFamily="2" charset="-122"/>
              </a:rPr>
              <a:t>0</a:t>
            </a:r>
            <a:r>
              <a:rPr lang="zh-CN" altLang="en-US" sz="2400">
                <a:latin typeface="宋体" panose="02010600030101010101" pitchFamily="2" charset="-122"/>
                <a:ea typeface="宋体" panose="02010600030101010101" pitchFamily="2" charset="-122"/>
                <a:cs typeface="宋体" panose="02010600030101010101" pitchFamily="2" charset="-122"/>
              </a:rPr>
              <a:t>是</a:t>
            </a:r>
            <a:r>
              <a:rPr lang="en-US" altLang="zh-CN" sz="2400">
                <a:latin typeface="宋体" panose="02010600030101010101" pitchFamily="2" charset="-122"/>
                <a:ea typeface="宋体" panose="02010600030101010101" pitchFamily="2" charset="-122"/>
                <a:cs typeface="宋体" panose="02010600030101010101" pitchFamily="2" charset="-122"/>
              </a:rPr>
              <a:t>ALU</a:t>
            </a:r>
            <a:r>
              <a:rPr lang="zh-CN" altLang="en-US" sz="2400">
                <a:latin typeface="宋体" panose="02010600030101010101" pitchFamily="2" charset="-122"/>
                <a:ea typeface="宋体" panose="02010600030101010101" pitchFamily="2" charset="-122"/>
                <a:cs typeface="宋体" panose="02010600030101010101" pitchFamily="2" charset="-122"/>
              </a:rPr>
              <a:t>最低位进位输入。如果</a:t>
            </a:r>
            <a:r>
              <a:rPr lang="en-US" altLang="zh-CN" sz="2400">
                <a:latin typeface="宋体" panose="02010600030101010101" pitchFamily="2" charset="-122"/>
                <a:ea typeface="宋体" panose="02010600030101010101" pitchFamily="2" charset="-122"/>
                <a:cs typeface="宋体" panose="02010600030101010101" pitchFamily="2" charset="-122"/>
              </a:rPr>
              <a:t>ALU</a:t>
            </a:r>
            <a:r>
              <a:rPr lang="zh-CN" altLang="en-US" sz="2400">
                <a:latin typeface="宋体" panose="02010600030101010101" pitchFamily="2" charset="-122"/>
                <a:ea typeface="宋体" panose="02010600030101010101" pitchFamily="2" charset="-122"/>
                <a:cs typeface="宋体" panose="02010600030101010101" pitchFamily="2" charset="-122"/>
              </a:rPr>
              <a:t>用</a:t>
            </a:r>
            <a:r>
              <a:rPr lang="en-US" altLang="zh-CN" sz="2400">
                <a:latin typeface="宋体" panose="02010600030101010101" pitchFamily="2" charset="-122"/>
                <a:ea typeface="宋体" panose="02010600030101010101" pitchFamily="2" charset="-122"/>
                <a:cs typeface="宋体" panose="02010600030101010101" pitchFamily="2" charset="-122"/>
              </a:rPr>
              <a:t>SN74181</a:t>
            </a:r>
            <a:r>
              <a:rPr lang="zh-CN" altLang="en-US" sz="2400">
                <a:latin typeface="宋体" panose="02010600030101010101" pitchFamily="2" charset="-122"/>
                <a:ea typeface="宋体" panose="02010600030101010101" pitchFamily="2" charset="-122"/>
                <a:cs typeface="宋体" panose="02010600030101010101" pitchFamily="2" charset="-122"/>
              </a:rPr>
              <a:t>实现，</a:t>
            </a:r>
            <a:r>
              <a:rPr lang="en-US" altLang="zh-CN" sz="2400">
                <a:solidFill>
                  <a:srgbClr val="FF0000"/>
                </a:solidFill>
                <a:latin typeface="宋体" panose="02010600030101010101" pitchFamily="2" charset="-122"/>
                <a:ea typeface="宋体" panose="02010600030101010101" pitchFamily="2" charset="-122"/>
                <a:cs typeface="宋体" panose="02010600030101010101" pitchFamily="2" charset="-122"/>
              </a:rPr>
              <a:t>C</a:t>
            </a:r>
            <a:r>
              <a:rPr lang="en-US" altLang="zh-CN" sz="2400" baseline="-25000">
                <a:solidFill>
                  <a:srgbClr val="FF0000"/>
                </a:solidFill>
                <a:uFillTx/>
                <a:latin typeface="宋体" panose="02010600030101010101" pitchFamily="2" charset="-122"/>
                <a:ea typeface="宋体" panose="02010600030101010101" pitchFamily="2" charset="-122"/>
                <a:cs typeface="宋体" panose="02010600030101010101" pitchFamily="2" charset="-122"/>
              </a:rPr>
              <a:t>0</a:t>
            </a:r>
            <a:r>
              <a:rPr lang="zh-CN" altLang="en-US" sz="2400">
                <a:latin typeface="宋体" panose="02010600030101010101" pitchFamily="2" charset="-122"/>
                <a:ea typeface="宋体" panose="02010600030101010101" pitchFamily="2" charset="-122"/>
                <a:cs typeface="宋体" panose="02010600030101010101" pitchFamily="2" charset="-122"/>
              </a:rPr>
              <a:t>相当于</a:t>
            </a:r>
            <a:r>
              <a:rPr lang="en-US" altLang="zh-CN" sz="2400">
                <a:solidFill>
                  <a:srgbClr val="FF0000"/>
                </a:solidFill>
                <a:latin typeface="宋体" panose="02010600030101010101" pitchFamily="2" charset="-122"/>
                <a:ea typeface="宋体" panose="02010600030101010101" pitchFamily="2" charset="-122"/>
                <a:cs typeface="宋体" panose="02010600030101010101" pitchFamily="2" charset="-122"/>
              </a:rPr>
              <a:t>C</a:t>
            </a:r>
            <a:r>
              <a:rPr lang="en-US" altLang="zh-CN" sz="2400" baseline="-25000">
                <a:solidFill>
                  <a:srgbClr val="FF0000"/>
                </a:solidFill>
                <a:uFillTx/>
                <a:latin typeface="宋体" panose="02010600030101010101" pitchFamily="2" charset="-122"/>
                <a:ea typeface="宋体" panose="02010600030101010101" pitchFamily="2" charset="-122"/>
                <a:cs typeface="宋体" panose="02010600030101010101" pitchFamily="2" charset="-122"/>
              </a:rPr>
              <a:t>n</a:t>
            </a:r>
            <a:r>
              <a:rPr lang="zh-CN" altLang="en-US" sz="2400">
                <a:latin typeface="宋体" panose="02010600030101010101" pitchFamily="2" charset="-122"/>
                <a:ea typeface="宋体" panose="02010600030101010101" pitchFamily="2" charset="-122"/>
                <a:cs typeface="宋体" panose="02010600030101010101" pitchFamily="2" charset="-122"/>
              </a:rPr>
              <a:t>。</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7" name="Text Box 5"/>
          <p:cNvSpPr txBox="1"/>
          <p:nvPr/>
        </p:nvSpPr>
        <p:spPr>
          <a:xfrm>
            <a:off x="13970" y="44450"/>
            <a:ext cx="2376488"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）寄存器</a:t>
            </a:r>
            <a:endParaRPr lang="zh-CN" altLang="en-US" sz="2800" b="1" dirty="0">
              <a:latin typeface="黑体" panose="02010609060101010101" pitchFamily="49" charset="-122"/>
              <a:ea typeface="黑体" panose="02010609060101010101" pitchFamily="49" charset="-122"/>
            </a:endParaRPr>
          </a:p>
        </p:txBody>
      </p:sp>
      <p:sp>
        <p:nvSpPr>
          <p:cNvPr id="8198" name="Text Box 6"/>
          <p:cNvSpPr txBox="1"/>
          <p:nvPr/>
        </p:nvSpPr>
        <p:spPr>
          <a:xfrm>
            <a:off x="250825" y="620713"/>
            <a:ext cx="8893175" cy="13731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latin typeface="宋体" panose="02010600030101010101" pitchFamily="2" charset="-122"/>
              </a:rPr>
              <a:t>    CPU </a:t>
            </a:r>
            <a:r>
              <a:rPr lang="zh-CN" altLang="en-US" sz="2400" b="1" dirty="0">
                <a:latin typeface="宋体" panose="02010600030101010101" pitchFamily="2" charset="-122"/>
              </a:rPr>
              <a:t>中的寄存器包括存放</a:t>
            </a:r>
            <a:r>
              <a:rPr lang="zh-CN" altLang="en-US" sz="2400" b="1" dirty="0">
                <a:solidFill>
                  <a:srgbClr val="CB0101"/>
                </a:solidFill>
                <a:latin typeface="宋体" panose="02010600030101010101" pitchFamily="2" charset="-122"/>
              </a:rPr>
              <a:t>控制信息</a:t>
            </a:r>
            <a:r>
              <a:rPr lang="zh-CN" altLang="en-US" sz="2400" b="1" dirty="0">
                <a:latin typeface="宋体" panose="02010600030101010101" pitchFamily="2" charset="-122"/>
              </a:rPr>
              <a:t>的寄存器，如</a:t>
            </a:r>
            <a:r>
              <a:rPr lang="zh-CN" altLang="en-US" sz="2800" b="1" dirty="0">
                <a:solidFill>
                  <a:srgbClr val="3333FF"/>
                </a:solidFill>
                <a:latin typeface="宋体" panose="02010600030101010101" pitchFamily="2" charset="-122"/>
              </a:rPr>
              <a:t>指令寄存器</a:t>
            </a:r>
            <a:r>
              <a:rPr lang="zh-CN" altLang="en-US" sz="2400" b="1" dirty="0">
                <a:latin typeface="宋体" panose="02010600030101010101" pitchFamily="2" charset="-122"/>
              </a:rPr>
              <a:t>、</a:t>
            </a:r>
            <a:r>
              <a:rPr lang="zh-CN" altLang="en-US" sz="2800" b="1" dirty="0">
                <a:solidFill>
                  <a:srgbClr val="3333FF"/>
                </a:solidFill>
                <a:latin typeface="宋体" panose="02010600030101010101" pitchFamily="2" charset="-122"/>
              </a:rPr>
              <a:t>程序计数器</a:t>
            </a:r>
            <a:r>
              <a:rPr lang="zh-CN" altLang="en-US" sz="2400" b="1" dirty="0">
                <a:latin typeface="宋体" panose="02010600030101010101" pitchFamily="2" charset="-122"/>
              </a:rPr>
              <a:t>和</a:t>
            </a:r>
            <a:r>
              <a:rPr lang="zh-CN" altLang="en-US" sz="2800" b="1" dirty="0">
                <a:solidFill>
                  <a:srgbClr val="3333FF"/>
                </a:solidFill>
                <a:latin typeface="宋体" panose="02010600030101010101" pitchFamily="2" charset="-122"/>
              </a:rPr>
              <a:t>状态字寄存器</a:t>
            </a:r>
            <a:r>
              <a:rPr lang="zh-CN" altLang="en-US" sz="2400" b="1" dirty="0">
                <a:latin typeface="宋体" panose="02010600030101010101" pitchFamily="2" charset="-122"/>
              </a:rPr>
              <a:t>；以及存放所</a:t>
            </a:r>
            <a:r>
              <a:rPr lang="zh-CN" altLang="en-US" sz="2400" b="1" dirty="0">
                <a:solidFill>
                  <a:srgbClr val="CB0101"/>
                </a:solidFill>
                <a:latin typeface="宋体" panose="02010600030101010101" pitchFamily="2" charset="-122"/>
              </a:rPr>
              <a:t>处理数据</a:t>
            </a:r>
            <a:r>
              <a:rPr lang="zh-CN" altLang="en-US" sz="2400" b="1" dirty="0">
                <a:latin typeface="宋体" panose="02010600030101010101" pitchFamily="2" charset="-122"/>
              </a:rPr>
              <a:t>的寄存器，如</a:t>
            </a:r>
            <a:r>
              <a:rPr lang="zh-CN" altLang="en-US" sz="2800" b="1" dirty="0">
                <a:solidFill>
                  <a:srgbClr val="3333FF"/>
                </a:solidFill>
                <a:latin typeface="宋体" panose="02010600030101010101" pitchFamily="2" charset="-122"/>
              </a:rPr>
              <a:t>通用寄存器</a:t>
            </a:r>
            <a:r>
              <a:rPr lang="zh-CN" altLang="en-US" sz="2400" b="1" dirty="0">
                <a:latin typeface="宋体" panose="02010600030101010101" pitchFamily="2" charset="-122"/>
              </a:rPr>
              <a:t>和</a:t>
            </a:r>
            <a:r>
              <a:rPr lang="zh-CN" altLang="en-US" sz="2800" b="1" dirty="0">
                <a:solidFill>
                  <a:srgbClr val="3333FF"/>
                </a:solidFill>
                <a:latin typeface="宋体" panose="02010600030101010101" pitchFamily="2" charset="-122"/>
              </a:rPr>
              <a:t>暂存器</a:t>
            </a:r>
            <a:r>
              <a:rPr lang="zh-CN" altLang="en-US" sz="2400" b="1" dirty="0">
                <a:latin typeface="宋体" panose="02010600030101010101" pitchFamily="2" charset="-122"/>
              </a:rPr>
              <a:t>。</a:t>
            </a:r>
            <a:endParaRPr lang="zh-CN" altLang="en-US" sz="2400" b="1" dirty="0">
              <a:latin typeface="宋体" panose="02010600030101010101" pitchFamily="2" charset="-122"/>
            </a:endParaRPr>
          </a:p>
        </p:txBody>
      </p:sp>
      <p:sp>
        <p:nvSpPr>
          <p:cNvPr id="8199" name="Text Box 7"/>
          <p:cNvSpPr txBox="1"/>
          <p:nvPr/>
        </p:nvSpPr>
        <p:spPr>
          <a:xfrm>
            <a:off x="971550" y="2133600"/>
            <a:ext cx="3960813"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latin typeface="宋体" panose="02010600030101010101" pitchFamily="2" charset="-122"/>
              </a:rPr>
              <a:t>①       </a:t>
            </a:r>
            <a:r>
              <a:rPr lang="zh-CN" altLang="en-US" sz="2400" b="1" dirty="0">
                <a:latin typeface="宋体" panose="02010600030101010101" pitchFamily="2" charset="-122"/>
              </a:rPr>
              <a:t>寄存器</a:t>
            </a:r>
            <a:r>
              <a:rPr lang="zh-CN" altLang="en-US" sz="2400" dirty="0">
                <a:ea typeface="黑体" panose="02010609060101010101" pitchFamily="49" charset="-122"/>
              </a:rPr>
              <a:t> </a:t>
            </a:r>
            <a:endParaRPr lang="zh-CN" altLang="en-US" sz="2400" dirty="0">
              <a:ea typeface="黑体" panose="02010609060101010101" pitchFamily="49" charset="-122"/>
            </a:endParaRPr>
          </a:p>
        </p:txBody>
      </p:sp>
      <p:sp>
        <p:nvSpPr>
          <p:cNvPr id="7174" name="WordArt 9" descr="窄竖线"/>
          <p:cNvSpPr>
            <a:spLocks noTextEdit="1"/>
          </p:cNvSpPr>
          <p:nvPr/>
        </p:nvSpPr>
        <p:spPr>
          <a:xfrm>
            <a:off x="1476375" y="1844675"/>
            <a:ext cx="914400" cy="765175"/>
          </a:xfrm>
          <a:prstGeom prst="rect">
            <a:avLst/>
          </a:prstGeom>
        </p:spPr>
        <p:txBody>
          <a:bodyPr wrap="none" fromWordArt="1">
            <a:prstTxWarp prst="textCurveUp">
              <a:avLst>
                <a:gd name="adj" fmla="val 40356"/>
              </a:avLst>
            </a:prstTxWarp>
            <a:normAutofit/>
          </a:bodyPr>
          <a:p>
            <a:pPr algn="ctr" eaLnBrk="0" hangingPunct="0"/>
            <a:r>
              <a:rPr lang="zh-CN" altLang="en-US" sz="3600" b="1">
                <a:ln w="12700" cap="flat" cmpd="sng">
                  <a:solidFill>
                    <a:srgbClr val="000000"/>
                  </a:solidFill>
                  <a:prstDash val="solid"/>
                  <a:headEnd type="none" w="med" len="med"/>
                  <a:tailEnd type="none" w="med" len="med"/>
                </a:ln>
                <a:pattFill prst="dashHorz">
                  <a:fgClr>
                    <a:srgbClr val="808080"/>
                  </a:fgClr>
                  <a:bgClr>
                    <a:srgbClr val="FFFF00"/>
                  </a:bgClr>
                </a:pattFill>
                <a:effectLst>
                  <a:outerShdw dist="45791" dir="2021404" algn="ctr" rotWithShape="0">
                    <a:srgbClr val="808080">
                      <a:alpha val="79999"/>
                    </a:srgbClr>
                  </a:outerShdw>
                </a:effectLst>
                <a:latin typeface="宋体" panose="02010600030101010101" pitchFamily="2" charset="-122"/>
                <a:ea typeface="宋体" panose="02010600030101010101" pitchFamily="2" charset="-122"/>
              </a:rPr>
              <a:t>通用</a:t>
            </a:r>
            <a:endParaRPr lang="zh-CN" altLang="en-US" sz="3600" b="1">
              <a:ln w="12700" cap="flat" cmpd="sng">
                <a:solidFill>
                  <a:srgbClr val="000000"/>
                </a:solidFill>
                <a:prstDash val="solid"/>
                <a:headEnd type="none" w="med" len="med"/>
                <a:tailEnd type="none" w="med" len="med"/>
              </a:ln>
              <a:pattFill prst="dashHorz">
                <a:fgClr>
                  <a:srgbClr val="808080"/>
                </a:fgClr>
                <a:bgClr>
                  <a:srgbClr val="FFFF00"/>
                </a:bgClr>
              </a:pattFill>
              <a:effectLst>
                <a:outerShdw dist="45791" dir="2021404" algn="ctr" rotWithShape="0">
                  <a:srgbClr val="808080">
                    <a:alpha val="79999"/>
                  </a:srgbClr>
                </a:outerShdw>
              </a:effectLst>
              <a:latin typeface="宋体" panose="02010600030101010101" pitchFamily="2" charset="-122"/>
              <a:ea typeface="宋体" panose="02010600030101010101" pitchFamily="2" charset="-122"/>
            </a:endParaRPr>
          </a:p>
        </p:txBody>
      </p:sp>
      <p:sp>
        <p:nvSpPr>
          <p:cNvPr id="8202" name="Text Box 10"/>
          <p:cNvSpPr txBox="1"/>
          <p:nvPr/>
        </p:nvSpPr>
        <p:spPr>
          <a:xfrm>
            <a:off x="0" y="2708275"/>
            <a:ext cx="9144000" cy="8302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latin typeface="宋体" panose="02010600030101010101" pitchFamily="2" charset="-122"/>
              </a:rPr>
              <a:t>    </a:t>
            </a:r>
            <a:r>
              <a:rPr lang="zh-CN" altLang="en-US" sz="2400" b="1" dirty="0">
                <a:latin typeface="宋体" panose="02010600030101010101" pitchFamily="2" charset="-122"/>
              </a:rPr>
              <a:t>通常</a:t>
            </a:r>
            <a:r>
              <a:rPr lang="en-US" altLang="zh-CN" sz="2400" b="1" dirty="0">
                <a:latin typeface="宋体" panose="02010600030101010101" pitchFamily="2" charset="-122"/>
              </a:rPr>
              <a:t>CPU</a:t>
            </a:r>
            <a:r>
              <a:rPr lang="zh-CN" altLang="en-US" sz="2400" b="1" dirty="0">
                <a:latin typeface="宋体" panose="02010600030101010101" pitchFamily="2" charset="-122"/>
              </a:rPr>
              <a:t>内部设置有一组寄存器，每个寄存器都可以承担多种用途，因此称为通用寄存器。</a:t>
            </a:r>
            <a:r>
              <a:rPr lang="zh-CN" altLang="en-US" sz="2400" dirty="0">
                <a:ea typeface="黑体" panose="02010609060101010101" pitchFamily="49" charset="-122"/>
              </a:rPr>
              <a:t> </a:t>
            </a:r>
            <a:endParaRPr lang="zh-CN" altLang="en-US" sz="2400" dirty="0">
              <a:ea typeface="黑体" panose="02010609060101010101" pitchFamily="49" charset="-122"/>
            </a:endParaRPr>
          </a:p>
        </p:txBody>
      </p:sp>
      <p:sp>
        <p:nvSpPr>
          <p:cNvPr id="8203" name="Text Box 11"/>
          <p:cNvSpPr txBox="1"/>
          <p:nvPr/>
        </p:nvSpPr>
        <p:spPr>
          <a:xfrm>
            <a:off x="0" y="3429000"/>
            <a:ext cx="9144000" cy="15700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ea typeface="黑体" panose="02010609060101010101" pitchFamily="49" charset="-122"/>
              </a:rPr>
              <a:t>       </a:t>
            </a:r>
            <a:r>
              <a:rPr lang="zh-CN" altLang="en-US" sz="2400" b="1" dirty="0">
                <a:latin typeface="宋体" panose="02010600030101010101" pitchFamily="2" charset="-122"/>
              </a:rPr>
              <a:t>通用寄存器本身在逻辑上只具有接收信息、存储信息和发送信息的功能。但通过编程及与</a:t>
            </a:r>
            <a:r>
              <a:rPr lang="en-US" altLang="zh-CN" sz="2400" b="1" dirty="0">
                <a:latin typeface="宋体" panose="02010600030101010101" pitchFamily="2" charset="-122"/>
              </a:rPr>
              <a:t>ALU</a:t>
            </a:r>
            <a:r>
              <a:rPr lang="zh-CN" altLang="en-US" sz="2400" b="1" dirty="0">
                <a:latin typeface="宋体" panose="02010600030101010101" pitchFamily="2" charset="-122"/>
              </a:rPr>
              <a:t>的配合可以实现多种功能，如它们可为</a:t>
            </a:r>
            <a:r>
              <a:rPr lang="en-US" altLang="zh-CN" sz="2400" b="1" dirty="0">
                <a:latin typeface="宋体" panose="02010600030101010101" pitchFamily="2" charset="-122"/>
              </a:rPr>
              <a:t>ALU</a:t>
            </a:r>
            <a:r>
              <a:rPr lang="zh-CN" altLang="en-US" sz="2400" b="1" dirty="0">
                <a:latin typeface="宋体" panose="02010600030101010101" pitchFamily="2" charset="-122"/>
              </a:rPr>
              <a:t>提供操作数并存放运算结果，也可用作变址寄存器、地址指针和计数器等。</a:t>
            </a:r>
            <a:endParaRPr lang="zh-CN" altLang="en-US" sz="2400" b="1" dirty="0">
              <a:latin typeface="宋体" panose="02010600030101010101" pitchFamily="2" charset="-122"/>
            </a:endParaRPr>
          </a:p>
        </p:txBody>
      </p:sp>
      <p:sp>
        <p:nvSpPr>
          <p:cNvPr id="8204" name="Text Box 12"/>
          <p:cNvSpPr txBox="1"/>
          <p:nvPr/>
        </p:nvSpPr>
        <p:spPr>
          <a:xfrm>
            <a:off x="1042988" y="5013325"/>
            <a:ext cx="230505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dirty="0">
                <a:latin typeface="黑体" panose="02010609060101010101" pitchFamily="49" charset="-122"/>
                <a:ea typeface="黑体" panose="02010609060101010101" pitchFamily="49" charset="-122"/>
              </a:rPr>
              <a:t>②       </a:t>
            </a:r>
            <a:r>
              <a:rPr lang="zh-CN" altLang="en-US" sz="2400" dirty="0">
                <a:latin typeface="黑体" panose="02010609060101010101" pitchFamily="49" charset="-122"/>
                <a:ea typeface="黑体" panose="02010609060101010101" pitchFamily="49" charset="-122"/>
              </a:rPr>
              <a:t>器</a:t>
            </a:r>
            <a:r>
              <a:rPr lang="zh-CN" altLang="en-US" sz="2400" dirty="0">
                <a:ea typeface="黑体" panose="02010609060101010101" pitchFamily="49" charset="-122"/>
              </a:rPr>
              <a:t> </a:t>
            </a:r>
            <a:endParaRPr lang="zh-CN" altLang="en-US" sz="2400" dirty="0">
              <a:ea typeface="黑体" panose="02010609060101010101" pitchFamily="49" charset="-122"/>
            </a:endParaRPr>
          </a:p>
        </p:txBody>
      </p:sp>
      <p:sp>
        <p:nvSpPr>
          <p:cNvPr id="7178" name="WordArt 13" descr="窄竖线"/>
          <p:cNvSpPr>
            <a:spLocks noTextEdit="1"/>
          </p:cNvSpPr>
          <p:nvPr/>
        </p:nvSpPr>
        <p:spPr>
          <a:xfrm>
            <a:off x="1692275" y="4797425"/>
            <a:ext cx="914400" cy="765175"/>
          </a:xfrm>
          <a:prstGeom prst="rect">
            <a:avLst/>
          </a:prstGeom>
        </p:spPr>
        <p:txBody>
          <a:bodyPr wrap="none" fromWordArt="1">
            <a:prstTxWarp prst="textCurveUp">
              <a:avLst>
                <a:gd name="adj" fmla="val 40356"/>
              </a:avLst>
            </a:prstTxWarp>
            <a:normAutofit/>
          </a:bodyPr>
          <a:p>
            <a:pPr algn="ctr" eaLnBrk="0" hangingPunct="0"/>
            <a:r>
              <a:rPr lang="zh-CN" altLang="en-US" sz="3600" b="1">
                <a:ln w="12700" cap="flat" cmpd="sng">
                  <a:solidFill>
                    <a:srgbClr val="000000"/>
                  </a:solidFill>
                  <a:prstDash val="solid"/>
                  <a:headEnd type="none" w="med" len="med"/>
                  <a:tailEnd type="none" w="med" len="med"/>
                </a:ln>
                <a:pattFill prst="dashHorz">
                  <a:fgClr>
                    <a:srgbClr val="808080"/>
                  </a:fgClr>
                  <a:bgClr>
                    <a:srgbClr val="FFFF00"/>
                  </a:bgClr>
                </a:pattFill>
                <a:effectLst>
                  <a:outerShdw dist="45791" dir="2021404" algn="ctr" rotWithShape="0">
                    <a:srgbClr val="808080">
                      <a:alpha val="79999"/>
                    </a:srgbClr>
                  </a:outerShdw>
                </a:effectLst>
                <a:latin typeface="宋体" panose="02010600030101010101" pitchFamily="2" charset="-122"/>
                <a:ea typeface="宋体" panose="02010600030101010101" pitchFamily="2" charset="-122"/>
              </a:rPr>
              <a:t>暂存</a:t>
            </a:r>
            <a:endParaRPr lang="zh-CN" altLang="en-US" sz="3600" b="1">
              <a:ln w="12700" cap="flat" cmpd="sng">
                <a:solidFill>
                  <a:srgbClr val="000000"/>
                </a:solidFill>
                <a:prstDash val="solid"/>
                <a:headEnd type="none" w="med" len="med"/>
                <a:tailEnd type="none" w="med" len="med"/>
              </a:ln>
              <a:pattFill prst="dashHorz">
                <a:fgClr>
                  <a:srgbClr val="808080"/>
                </a:fgClr>
                <a:bgClr>
                  <a:srgbClr val="FFFF00"/>
                </a:bgClr>
              </a:pattFill>
              <a:effectLst>
                <a:outerShdw dist="45791" dir="2021404" algn="ctr" rotWithShape="0">
                  <a:srgbClr val="808080">
                    <a:alpha val="79999"/>
                  </a:srgbClr>
                </a:outerShdw>
              </a:effectLst>
              <a:latin typeface="宋体" panose="02010600030101010101" pitchFamily="2" charset="-122"/>
              <a:ea typeface="宋体" panose="02010600030101010101" pitchFamily="2" charset="-122"/>
            </a:endParaRPr>
          </a:p>
        </p:txBody>
      </p:sp>
      <p:sp>
        <p:nvSpPr>
          <p:cNvPr id="7179" name="Text Box 14"/>
          <p:cNvSpPr txBox="1"/>
          <p:nvPr/>
        </p:nvSpPr>
        <p:spPr>
          <a:xfrm>
            <a:off x="0" y="5589588"/>
            <a:ext cx="882015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endParaRPr lang="zh-CN" altLang="zh-CN" sz="2400" dirty="0">
              <a:ea typeface="黑体" panose="02010609060101010101" pitchFamily="49" charset="-122"/>
            </a:endParaRPr>
          </a:p>
        </p:txBody>
      </p:sp>
      <p:sp>
        <p:nvSpPr>
          <p:cNvPr id="7180" name="Text Box 15"/>
          <p:cNvSpPr txBox="1"/>
          <p:nvPr/>
        </p:nvSpPr>
        <p:spPr>
          <a:xfrm>
            <a:off x="0" y="5516563"/>
            <a:ext cx="8964613"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endParaRPr lang="zh-CN" altLang="zh-CN" sz="2400" dirty="0">
              <a:ea typeface="黑体" panose="02010609060101010101" pitchFamily="49" charset="-122"/>
            </a:endParaRPr>
          </a:p>
        </p:txBody>
      </p:sp>
      <p:sp>
        <p:nvSpPr>
          <p:cNvPr id="8208" name="Text Box 16"/>
          <p:cNvSpPr txBox="1"/>
          <p:nvPr/>
        </p:nvSpPr>
        <p:spPr>
          <a:xfrm>
            <a:off x="0" y="5516563"/>
            <a:ext cx="8893175" cy="8223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latin typeface="宋体" panose="02010600030101010101" pitchFamily="2" charset="-122"/>
              </a:rPr>
              <a:t>    </a:t>
            </a:r>
            <a:r>
              <a:rPr lang="zh-CN" altLang="en-US" sz="2400" b="1" dirty="0">
                <a:latin typeface="宋体" panose="02010600030101010101" pitchFamily="2" charset="-122"/>
              </a:rPr>
              <a:t>在</a:t>
            </a:r>
            <a:r>
              <a:rPr lang="en-US" altLang="zh-CN" sz="2400" b="1" dirty="0">
                <a:latin typeface="宋体" panose="02010600030101010101" pitchFamily="2" charset="-122"/>
              </a:rPr>
              <a:t>CPU</a:t>
            </a:r>
            <a:r>
              <a:rPr lang="zh-CN" altLang="en-US" sz="2400" b="1" dirty="0">
                <a:latin typeface="宋体" panose="02010600030101010101" pitchFamily="2" charset="-122"/>
              </a:rPr>
              <a:t>中一般要设置暂存器，主要是为了暂存从主存储器读出的数据</a:t>
            </a:r>
            <a:r>
              <a:rPr lang="zh-CN" altLang="en-US" sz="2400" dirty="0">
                <a:ea typeface="黑体" panose="02010609060101010101" pitchFamily="49" charset="-122"/>
              </a:rPr>
              <a:t> </a:t>
            </a:r>
            <a:r>
              <a:rPr lang="en-US" altLang="zh-CN" sz="2400" dirty="0">
                <a:ea typeface="黑体" panose="02010609060101010101" pitchFamily="49" charset="-122"/>
              </a:rPr>
              <a:t>,</a:t>
            </a:r>
            <a:r>
              <a:rPr lang="zh-CN" altLang="en-US" sz="2400" b="1" dirty="0"/>
              <a:t>暂存器没有寄存器号，因此不能直接编程访问它们。</a:t>
            </a:r>
            <a:r>
              <a:rPr lang="zh-CN" altLang="en-US" sz="2400" dirty="0">
                <a:ea typeface="黑体" panose="02010609060101010101" pitchFamily="49" charset="-122"/>
              </a:rPr>
              <a:t> </a:t>
            </a:r>
            <a:endParaRPr lang="zh-CN" altLang="en-US" sz="2400" dirty="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7"/>
                                        </p:tgtEl>
                                        <p:attrNameLst>
                                          <p:attrName>style.visibility</p:attrName>
                                        </p:attrNameLst>
                                      </p:cBhvr>
                                      <p:to>
                                        <p:strVal val="visible"/>
                                      </p:to>
                                    </p:set>
                                    <p:animEffect transition="in" filter="blinds(horizontal)">
                                      <p:cBhvr>
                                        <p:cTn id="7" dur="500"/>
                                        <p:tgtEl>
                                          <p:spTgt spid="819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8"/>
                                        </p:tgtEl>
                                        <p:attrNameLst>
                                          <p:attrName>style.visibility</p:attrName>
                                        </p:attrNameLst>
                                      </p:cBhvr>
                                      <p:to>
                                        <p:strVal val="visible"/>
                                      </p:to>
                                    </p:set>
                                    <p:animEffect transition="in" filter="blinds(horizontal)">
                                      <p:cBhvr>
                                        <p:cTn id="12" dur="500"/>
                                        <p:tgtEl>
                                          <p:spTgt spid="819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174"/>
                                        </p:tgtEl>
                                        <p:attrNameLst>
                                          <p:attrName>style.visibility</p:attrName>
                                        </p:attrNameLst>
                                      </p:cBhvr>
                                      <p:to>
                                        <p:strVal val="visible"/>
                                      </p:to>
                                    </p:set>
                                    <p:animEffect transition="in" filter="blinds(horizontal)">
                                      <p:cBhvr>
                                        <p:cTn id="17" dur="500"/>
                                        <p:tgtEl>
                                          <p:spTgt spid="7174"/>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8199"/>
                                        </p:tgtEl>
                                        <p:attrNameLst>
                                          <p:attrName>style.visibility</p:attrName>
                                        </p:attrNameLst>
                                      </p:cBhvr>
                                      <p:to>
                                        <p:strVal val="visible"/>
                                      </p:to>
                                    </p:set>
                                    <p:animEffect transition="in" filter="blinds(horizontal)">
                                      <p:cBhvr>
                                        <p:cTn id="20" dur="500"/>
                                        <p:tgtEl>
                                          <p:spTgt spid="819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8202"/>
                                        </p:tgtEl>
                                        <p:attrNameLst>
                                          <p:attrName>style.visibility</p:attrName>
                                        </p:attrNameLst>
                                      </p:cBhvr>
                                      <p:to>
                                        <p:strVal val="visible"/>
                                      </p:to>
                                    </p:set>
                                    <p:animEffect transition="in" filter="blinds(horizontal)">
                                      <p:cBhvr>
                                        <p:cTn id="25" dur="500"/>
                                        <p:tgtEl>
                                          <p:spTgt spid="8202"/>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8203"/>
                                        </p:tgtEl>
                                        <p:attrNameLst>
                                          <p:attrName>style.visibility</p:attrName>
                                        </p:attrNameLst>
                                      </p:cBhvr>
                                      <p:to>
                                        <p:strVal val="visible"/>
                                      </p:to>
                                    </p:set>
                                    <p:animEffect transition="in" filter="blinds(horizontal)">
                                      <p:cBhvr>
                                        <p:cTn id="30" dur="500"/>
                                        <p:tgtEl>
                                          <p:spTgt spid="8203"/>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8204"/>
                                        </p:tgtEl>
                                        <p:attrNameLst>
                                          <p:attrName>style.visibility</p:attrName>
                                        </p:attrNameLst>
                                      </p:cBhvr>
                                      <p:to>
                                        <p:strVal val="visible"/>
                                      </p:to>
                                    </p:set>
                                    <p:animEffect transition="in" filter="blinds(horizontal)">
                                      <p:cBhvr>
                                        <p:cTn id="35" dur="500"/>
                                        <p:tgtEl>
                                          <p:spTgt spid="8204"/>
                                        </p:tgtEl>
                                      </p:cBhvr>
                                    </p:animEffect>
                                  </p:childTnLst>
                                </p:cTn>
                              </p:par>
                              <p:par>
                                <p:cTn id="36" presetID="1" presetClass="entr" presetSubtype="0" fill="hold" nodeType="withEffect">
                                  <p:stCondLst>
                                    <p:cond delay="0"/>
                                  </p:stCondLst>
                                  <p:childTnLst>
                                    <p:set>
                                      <p:cBhvr>
                                        <p:cTn id="37" dur="1" fill="hold">
                                          <p:stCondLst>
                                            <p:cond delay="0"/>
                                          </p:stCondLst>
                                        </p:cTn>
                                        <p:tgtEl>
                                          <p:spTgt spid="7178"/>
                                        </p:tgtEl>
                                        <p:attrNameLst>
                                          <p:attrName>style.visibility</p:attrName>
                                        </p:attrNameLst>
                                      </p:cBhvr>
                                      <p:to>
                                        <p:strVal val="visible"/>
                                      </p:to>
                                    </p:set>
                                    <p:animEffect transition="in" filter="blinds(horizontal)">
                                      <p:cBhvr>
                                        <p:cTn id="38" dur="500"/>
                                        <p:tgtEl>
                                          <p:spTgt spid="7178"/>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8208"/>
                                        </p:tgtEl>
                                        <p:attrNameLst>
                                          <p:attrName>style.visibility</p:attrName>
                                        </p:attrNameLst>
                                      </p:cBhvr>
                                      <p:to>
                                        <p:strVal val="visible"/>
                                      </p:to>
                                    </p:set>
                                    <p:animEffect transition="in" filter="blinds(horizontal)">
                                      <p:cBhvr>
                                        <p:cTn id="43" dur="500"/>
                                        <p:tgtEl>
                                          <p:spTgt spid="8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p:bldP spid="8198" grpId="0"/>
      <p:bldP spid="8199" grpId="0"/>
      <p:bldP spid="8202" grpId="0"/>
      <p:bldP spid="8203" grpId="0"/>
      <p:bldP spid="8204" grpId="0"/>
      <p:bldP spid="820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2" name="Text Box 4"/>
          <p:cNvSpPr txBox="1"/>
          <p:nvPr/>
        </p:nvSpPr>
        <p:spPr>
          <a:xfrm>
            <a:off x="12700" y="95250"/>
            <a:ext cx="4824413" cy="579438"/>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50000"/>
              </a:spcBef>
              <a:buNone/>
            </a:pPr>
            <a:r>
              <a:rPr lang="en-US" altLang="zh-CN" b="1" dirty="0">
                <a:latin typeface="黑体" panose="02010609060101010101" pitchFamily="49" charset="-122"/>
                <a:ea typeface="黑体" panose="02010609060101010101" pitchFamily="49" charset="-122"/>
              </a:rPr>
              <a:t>3</a:t>
            </a:r>
            <a:r>
              <a:rPr lang="zh-CN" altLang="en-US" b="1" dirty="0">
                <a:latin typeface="黑体" panose="02010609060101010101" pitchFamily="49" charset="-122"/>
                <a:ea typeface="黑体" panose="02010609060101010101" pitchFamily="49" charset="-122"/>
              </a:rPr>
              <a:t>．总线与数据通路结构</a:t>
            </a:r>
            <a:endParaRPr lang="zh-CN" altLang="en-US" b="1" dirty="0">
              <a:latin typeface="黑体" panose="02010609060101010101" pitchFamily="49" charset="-122"/>
              <a:ea typeface="黑体" panose="02010609060101010101" pitchFamily="49" charset="-122"/>
            </a:endParaRPr>
          </a:p>
        </p:txBody>
      </p:sp>
      <p:sp>
        <p:nvSpPr>
          <p:cNvPr id="78853" name="Text Box 5"/>
          <p:cNvSpPr txBox="1"/>
          <p:nvPr/>
        </p:nvSpPr>
        <p:spPr>
          <a:xfrm>
            <a:off x="517525" y="674688"/>
            <a:ext cx="2879725" cy="519112"/>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ALU </a:t>
            </a:r>
            <a:r>
              <a:rPr lang="zh-CN" altLang="en-US" sz="2800" b="1" dirty="0">
                <a:latin typeface="黑体" panose="02010609060101010101" pitchFamily="49" charset="-122"/>
                <a:ea typeface="黑体" panose="02010609060101010101" pitchFamily="49" charset="-122"/>
              </a:rPr>
              <a:t>总线</a:t>
            </a:r>
            <a:endParaRPr lang="zh-CN" altLang="en-US" sz="2800" b="1" dirty="0">
              <a:latin typeface="黑体" panose="02010609060101010101" pitchFamily="49" charset="-122"/>
              <a:ea typeface="黑体" panose="02010609060101010101" pitchFamily="49" charset="-122"/>
            </a:endParaRPr>
          </a:p>
        </p:txBody>
      </p:sp>
      <p:sp>
        <p:nvSpPr>
          <p:cNvPr id="78854" name="Text Box 6"/>
          <p:cNvSpPr txBox="1"/>
          <p:nvPr/>
        </p:nvSpPr>
        <p:spPr>
          <a:xfrm>
            <a:off x="49213" y="1179513"/>
            <a:ext cx="3817937" cy="2271395"/>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ts val="3400"/>
              </a:lnSpc>
              <a:spcBef>
                <a:spcPct val="50000"/>
              </a:spcBef>
              <a:buNone/>
            </a:pPr>
            <a:r>
              <a:rPr lang="en-US" altLang="zh-CN" sz="2400" b="1" dirty="0">
                <a:latin typeface="宋体" panose="02010600030101010101" pitchFamily="2" charset="-122"/>
              </a:rPr>
              <a:t>    </a:t>
            </a:r>
            <a:r>
              <a:rPr lang="en-US" altLang="zh-CN" sz="2000" b="1" dirty="0">
                <a:latin typeface="宋体" panose="02010600030101010101" pitchFamily="2" charset="-122"/>
              </a:rPr>
              <a:t>CPU</a:t>
            </a:r>
            <a:r>
              <a:rPr lang="zh-CN" altLang="en-US" sz="2000" b="1" dirty="0">
                <a:latin typeface="宋体" panose="02010600030101010101" pitchFamily="2" charset="-122"/>
              </a:rPr>
              <a:t>内部采用</a:t>
            </a:r>
            <a:r>
              <a:rPr lang="zh-CN" altLang="en-US" sz="2000" b="1" dirty="0">
                <a:solidFill>
                  <a:srgbClr val="C00000"/>
                </a:solidFill>
                <a:latin typeface="宋体" panose="02010600030101010101" pitchFamily="2" charset="-122"/>
              </a:rPr>
              <a:t>单总线</a:t>
            </a:r>
            <a:r>
              <a:rPr lang="zh-CN" altLang="en-US" sz="2000" b="1" dirty="0">
                <a:latin typeface="宋体" panose="02010600030101010101" pitchFamily="2" charset="-122"/>
              </a:rPr>
              <a:t>结构，即设置一组</a:t>
            </a:r>
            <a:r>
              <a:rPr lang="en-US" altLang="zh-CN" sz="2000" b="1" dirty="0">
                <a:solidFill>
                  <a:srgbClr val="C00000"/>
                </a:solidFill>
                <a:latin typeface="宋体" panose="02010600030101010101" pitchFamily="2" charset="-122"/>
              </a:rPr>
              <a:t>ALU</a:t>
            </a:r>
            <a:r>
              <a:rPr lang="zh-CN" altLang="en-US" sz="2000" b="1" dirty="0">
                <a:solidFill>
                  <a:srgbClr val="C00000"/>
                </a:solidFill>
                <a:latin typeface="宋体" panose="02010600030101010101" pitchFamily="2" charset="-122"/>
              </a:rPr>
              <a:t>总线</a:t>
            </a:r>
            <a:r>
              <a:rPr lang="zh-CN" altLang="en-US" sz="2000" b="1" dirty="0">
                <a:latin typeface="宋体" panose="02010600030101010101" pitchFamily="2" charset="-122"/>
              </a:rPr>
              <a:t>（</a:t>
            </a:r>
            <a:r>
              <a:rPr lang="en-US" altLang="zh-CN" sz="2000" b="1" dirty="0">
                <a:solidFill>
                  <a:srgbClr val="C00000"/>
                </a:solidFill>
                <a:latin typeface="宋体" panose="02010600030101010101" pitchFamily="2" charset="-122"/>
              </a:rPr>
              <a:t>CPU</a:t>
            </a:r>
            <a:r>
              <a:rPr lang="zh-CN" altLang="en-US" sz="2000" b="1" dirty="0">
                <a:solidFill>
                  <a:srgbClr val="C00000"/>
                </a:solidFill>
                <a:latin typeface="宋体" panose="02010600030101010101" pitchFamily="2" charset="-122"/>
              </a:rPr>
              <a:t>内总线</a:t>
            </a:r>
            <a:r>
              <a:rPr lang="zh-CN" altLang="en-US" sz="2000" b="1" dirty="0">
                <a:latin typeface="宋体" panose="02010600030101010101" pitchFamily="2" charset="-122"/>
              </a:rPr>
              <a:t>），由</a:t>
            </a:r>
            <a:r>
              <a:rPr lang="en-US" altLang="zh-CN" sz="2000" b="1" dirty="0">
                <a:solidFill>
                  <a:srgbClr val="C00000"/>
                </a:solidFill>
                <a:latin typeface="宋体" panose="02010600030101010101" pitchFamily="2" charset="-122"/>
              </a:rPr>
              <a:t>16</a:t>
            </a:r>
            <a:r>
              <a:rPr lang="zh-CN" altLang="en-US" sz="2000" b="1" dirty="0">
                <a:solidFill>
                  <a:srgbClr val="C00000"/>
                </a:solidFill>
                <a:latin typeface="宋体" panose="02010600030101010101" pitchFamily="2" charset="-122"/>
              </a:rPr>
              <a:t>根双向</a:t>
            </a:r>
            <a:r>
              <a:rPr lang="zh-CN" altLang="en-US" sz="2000" b="1" dirty="0">
                <a:latin typeface="宋体" panose="02010600030101010101" pitchFamily="2" charset="-122"/>
              </a:rPr>
              <a:t>数据传送线组成，</a:t>
            </a:r>
            <a:r>
              <a:rPr lang="en-US" altLang="zh-CN" sz="2000" b="1" dirty="0">
                <a:latin typeface="宋体" panose="02010600030101010101" pitchFamily="2" charset="-122"/>
              </a:rPr>
              <a:t>ALU</a:t>
            </a:r>
            <a:r>
              <a:rPr lang="zh-CN" altLang="en-US" sz="2000" b="1" dirty="0">
                <a:latin typeface="宋体" panose="02010600030101010101" pitchFamily="2" charset="-122"/>
              </a:rPr>
              <a:t>和所有寄存器通过这组公共总线连接起来。</a:t>
            </a:r>
            <a:r>
              <a:rPr lang="zh-CN" altLang="en-US" sz="2000" b="1" dirty="0">
                <a:ea typeface="黑体" panose="02010609060101010101" pitchFamily="49" charset="-122"/>
              </a:rPr>
              <a:t> </a:t>
            </a:r>
            <a:endParaRPr lang="zh-CN" altLang="en-US" sz="2000" b="1" dirty="0">
              <a:ea typeface="黑体" panose="02010609060101010101" pitchFamily="49" charset="-122"/>
            </a:endParaRPr>
          </a:p>
        </p:txBody>
      </p:sp>
      <p:sp>
        <p:nvSpPr>
          <p:cNvPr id="78855" name="Text Box 7"/>
          <p:cNvSpPr txBox="1"/>
          <p:nvPr/>
        </p:nvSpPr>
        <p:spPr>
          <a:xfrm>
            <a:off x="538798" y="3644583"/>
            <a:ext cx="3382962" cy="519112"/>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）系统总线</a:t>
            </a:r>
            <a:endParaRPr lang="zh-CN" altLang="en-US" sz="2800" b="1" dirty="0">
              <a:latin typeface="黑体" panose="02010609060101010101" pitchFamily="49" charset="-122"/>
              <a:ea typeface="黑体" panose="02010609060101010101" pitchFamily="49" charset="-122"/>
            </a:endParaRPr>
          </a:p>
        </p:txBody>
      </p:sp>
      <p:sp>
        <p:nvSpPr>
          <p:cNvPr id="78856" name="Text Box 8"/>
          <p:cNvSpPr txBox="1"/>
          <p:nvPr/>
        </p:nvSpPr>
        <p:spPr>
          <a:xfrm>
            <a:off x="-9525" y="4149090"/>
            <a:ext cx="9144000" cy="903605"/>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20000"/>
              </a:lnSpc>
              <a:spcBef>
                <a:spcPts val="50"/>
              </a:spcBef>
              <a:spcAft>
                <a:spcPts val="0"/>
              </a:spcAft>
              <a:buNone/>
            </a:pPr>
            <a:r>
              <a:rPr lang="en-US" altLang="zh-CN" sz="2400" b="1" dirty="0">
                <a:latin typeface="宋体" panose="02010600030101010101" pitchFamily="2" charset="-122"/>
              </a:rPr>
              <a:t>    </a:t>
            </a:r>
            <a:r>
              <a:rPr lang="zh-CN" altLang="en-US" sz="2000" b="1" dirty="0">
                <a:latin typeface="宋体" panose="02010600030101010101" pitchFamily="2" charset="-122"/>
              </a:rPr>
              <a:t>模型机的</a:t>
            </a:r>
            <a:r>
              <a:rPr lang="en-US" altLang="zh-CN" sz="2000" b="1" dirty="0">
                <a:latin typeface="宋体" panose="02010600030101010101" pitchFamily="2" charset="-122"/>
              </a:rPr>
              <a:t>CPU</a:t>
            </a:r>
            <a:r>
              <a:rPr lang="zh-CN" altLang="en-US" sz="2000" b="1" dirty="0">
                <a:latin typeface="宋体" panose="02010600030101010101" pitchFamily="2" charset="-122"/>
              </a:rPr>
              <a:t>、存储器及</a:t>
            </a:r>
            <a:r>
              <a:rPr lang="en-US" altLang="zh-CN" sz="2000" b="1" dirty="0">
                <a:latin typeface="宋体" panose="02010600030101010101" pitchFamily="2" charset="-122"/>
              </a:rPr>
              <a:t>I/O</a:t>
            </a:r>
            <a:r>
              <a:rPr lang="zh-CN" altLang="en-US" sz="2000" b="1" dirty="0">
                <a:latin typeface="宋体" panose="02010600030101010101" pitchFamily="2" charset="-122"/>
              </a:rPr>
              <a:t>设备分别挂接在一组系统总线上。 系统总线包括：</a:t>
            </a:r>
            <a:r>
              <a:rPr lang="en-US" altLang="zh-CN" sz="2000" b="1" dirty="0">
                <a:latin typeface="宋体" panose="02010600030101010101" pitchFamily="2" charset="-122"/>
              </a:rPr>
              <a:t>16</a:t>
            </a:r>
            <a:r>
              <a:rPr lang="zh-CN" altLang="en-US" sz="2000" b="1" dirty="0">
                <a:latin typeface="宋体" panose="02010600030101010101" pitchFamily="2" charset="-122"/>
              </a:rPr>
              <a:t>根</a:t>
            </a:r>
            <a:r>
              <a:rPr lang="zh-CN" altLang="en-US" sz="2000" b="1" dirty="0">
                <a:solidFill>
                  <a:srgbClr val="FF0000"/>
                </a:solidFill>
                <a:latin typeface="宋体" panose="02010600030101010101" pitchFamily="2" charset="-122"/>
              </a:rPr>
              <a:t>地址总线</a:t>
            </a:r>
            <a:r>
              <a:rPr lang="zh-CN" altLang="en-US" sz="2000" b="1" dirty="0">
                <a:latin typeface="宋体" panose="02010600030101010101" pitchFamily="2" charset="-122"/>
              </a:rPr>
              <a:t>、</a:t>
            </a:r>
            <a:r>
              <a:rPr lang="en-US" altLang="zh-CN" sz="2000" b="1" dirty="0">
                <a:latin typeface="宋体" panose="02010600030101010101" pitchFamily="2" charset="-122"/>
              </a:rPr>
              <a:t>16</a:t>
            </a:r>
            <a:r>
              <a:rPr lang="zh-CN" altLang="en-US" sz="2000" b="1" dirty="0">
                <a:latin typeface="宋体" panose="02010600030101010101" pitchFamily="2" charset="-122"/>
              </a:rPr>
              <a:t>根</a:t>
            </a:r>
            <a:r>
              <a:rPr lang="zh-CN" altLang="en-US" sz="2000" b="1" dirty="0">
                <a:solidFill>
                  <a:srgbClr val="FF0000"/>
                </a:solidFill>
                <a:latin typeface="宋体" panose="02010600030101010101" pitchFamily="2" charset="-122"/>
              </a:rPr>
              <a:t>数据总线</a:t>
            </a:r>
            <a:r>
              <a:rPr lang="zh-CN" altLang="en-US" sz="2000" b="1" dirty="0">
                <a:latin typeface="宋体" panose="02010600030101010101" pitchFamily="2" charset="-122"/>
              </a:rPr>
              <a:t>，以及</a:t>
            </a:r>
            <a:r>
              <a:rPr lang="zh-CN" altLang="en-US" sz="2000" b="1" dirty="0">
                <a:solidFill>
                  <a:srgbClr val="FF0000"/>
                </a:solidFill>
                <a:latin typeface="宋体" panose="02010600030101010101" pitchFamily="2" charset="-122"/>
              </a:rPr>
              <a:t>控制总线</a:t>
            </a:r>
            <a:r>
              <a:rPr lang="zh-CN" altLang="en-US" sz="2000" b="1" dirty="0">
                <a:latin typeface="宋体" panose="02010600030101010101" pitchFamily="2" charset="-122"/>
              </a:rPr>
              <a:t>。</a:t>
            </a:r>
            <a:endParaRPr lang="zh-CN" altLang="en-US" sz="2000" b="1" dirty="0">
              <a:latin typeface="宋体" panose="02010600030101010101" pitchFamily="2" charset="-122"/>
            </a:endParaRPr>
          </a:p>
        </p:txBody>
      </p:sp>
      <p:pic>
        <p:nvPicPr>
          <p:cNvPr id="62472" name="图片 9" descr="3X20"/>
          <p:cNvPicPr>
            <a:picLocks noChangeAspect="1"/>
          </p:cNvPicPr>
          <p:nvPr/>
        </p:nvPicPr>
        <p:blipFill>
          <a:blip r:embed="rId1"/>
          <a:srcRect t="43791" r="39697"/>
          <a:stretch>
            <a:fillRect/>
          </a:stretch>
        </p:blipFill>
        <p:spPr>
          <a:xfrm>
            <a:off x="3867150" y="765175"/>
            <a:ext cx="5267325" cy="2951163"/>
          </a:xfrm>
          <a:prstGeom prst="rect">
            <a:avLst/>
          </a:prstGeom>
          <a:noFill/>
          <a:ln w="9525">
            <a:noFill/>
          </a:ln>
        </p:spPr>
      </p:pic>
      <p:pic>
        <p:nvPicPr>
          <p:cNvPr id="62473" name="Picture 5" descr="3X20"/>
          <p:cNvPicPr>
            <a:picLocks noChangeAspect="1"/>
          </p:cNvPicPr>
          <p:nvPr/>
        </p:nvPicPr>
        <p:blipFill>
          <a:blip r:embed="rId2"/>
          <a:srcRect l="319" t="1035" r="-319" b="65310"/>
          <a:stretch>
            <a:fillRect/>
          </a:stretch>
        </p:blipFill>
        <p:spPr>
          <a:xfrm>
            <a:off x="-44450" y="5013325"/>
            <a:ext cx="9178925" cy="183578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852"/>
                                        </p:tgtEl>
                                        <p:attrNameLst>
                                          <p:attrName>style.visibility</p:attrName>
                                        </p:attrNameLst>
                                      </p:cBhvr>
                                      <p:to>
                                        <p:strVal val="visible"/>
                                      </p:to>
                                    </p:set>
                                    <p:animEffect transition="in" filter="blinds(horizontal)">
                                      <p:cBhvr>
                                        <p:cTn id="7" dur="500"/>
                                        <p:tgtEl>
                                          <p:spTgt spid="7885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8853"/>
                                        </p:tgtEl>
                                        <p:attrNameLst>
                                          <p:attrName>style.visibility</p:attrName>
                                        </p:attrNameLst>
                                      </p:cBhvr>
                                      <p:to>
                                        <p:strVal val="visible"/>
                                      </p:to>
                                    </p:set>
                                    <p:animEffect transition="in" filter="blinds(horizontal)">
                                      <p:cBhvr>
                                        <p:cTn id="12" dur="500"/>
                                        <p:tgtEl>
                                          <p:spTgt spid="7885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788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78855"/>
                                        </p:tgtEl>
                                        <p:attrNameLst>
                                          <p:attrName>style.visibility</p:attrName>
                                        </p:attrNameLst>
                                      </p:cBhvr>
                                      <p:to>
                                        <p:strVal val="visible"/>
                                      </p:to>
                                    </p:set>
                                    <p:animEffect transition="in" filter="blinds(horizontal)">
                                      <p:cBhvr>
                                        <p:cTn id="21" dur="500"/>
                                        <p:tgtEl>
                                          <p:spTgt spid="78855"/>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788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p:bldP spid="78853" grpId="0"/>
      <p:bldP spid="78854" grpId="0"/>
      <p:bldP spid="78855" grpId="0"/>
      <p:bldP spid="7885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Text Box 2"/>
          <p:cNvSpPr txBox="1"/>
          <p:nvPr/>
        </p:nvSpPr>
        <p:spPr>
          <a:xfrm>
            <a:off x="17145" y="44450"/>
            <a:ext cx="6227763" cy="579438"/>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50000"/>
              </a:spcBef>
              <a:buNone/>
            </a:pPr>
            <a:r>
              <a:rPr lang="en-US" altLang="zh-CN" b="1" dirty="0">
                <a:latin typeface="黑体" panose="02010609060101010101" pitchFamily="49" charset="-122"/>
                <a:ea typeface="黑体" panose="02010609060101010101" pitchFamily="49" charset="-122"/>
              </a:rPr>
              <a:t>4</a:t>
            </a:r>
            <a:r>
              <a:rPr lang="zh-CN" altLang="en-US" b="1" dirty="0">
                <a:latin typeface="黑体" panose="02010609060101010101" pitchFamily="49" charset="-122"/>
                <a:ea typeface="黑体" panose="02010609060101010101" pitchFamily="49" charset="-122"/>
              </a:rPr>
              <a:t>．控制器及微命令的基本形式</a:t>
            </a:r>
            <a:endParaRPr lang="zh-CN" altLang="en-US" b="1" dirty="0">
              <a:latin typeface="黑体" panose="02010609060101010101" pitchFamily="49" charset="-122"/>
              <a:ea typeface="黑体" panose="02010609060101010101" pitchFamily="49" charset="-122"/>
            </a:endParaRPr>
          </a:p>
        </p:txBody>
      </p:sp>
      <p:sp>
        <p:nvSpPr>
          <p:cNvPr id="79875" name="Text Box 3"/>
          <p:cNvSpPr txBox="1"/>
          <p:nvPr/>
        </p:nvSpPr>
        <p:spPr>
          <a:xfrm>
            <a:off x="34608" y="692468"/>
            <a:ext cx="4103687" cy="519112"/>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）微命令的基本形式 </a:t>
            </a:r>
            <a:endParaRPr lang="zh-CN" altLang="en-US" sz="2800" b="1" dirty="0">
              <a:latin typeface="黑体" panose="02010609060101010101" pitchFamily="49" charset="-122"/>
              <a:ea typeface="黑体" panose="02010609060101010101" pitchFamily="49" charset="-122"/>
            </a:endParaRPr>
          </a:p>
        </p:txBody>
      </p:sp>
      <p:sp>
        <p:nvSpPr>
          <p:cNvPr id="79876" name="Text Box 4"/>
          <p:cNvSpPr txBox="1"/>
          <p:nvPr/>
        </p:nvSpPr>
        <p:spPr>
          <a:xfrm>
            <a:off x="683260" y="1196023"/>
            <a:ext cx="4895850" cy="457200"/>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t>在模型机中，</a:t>
            </a:r>
            <a:r>
              <a:rPr lang="zh-CN" altLang="en-US" sz="2400" b="1" dirty="0">
                <a:solidFill>
                  <a:srgbClr val="C00000"/>
                </a:solidFill>
              </a:rPr>
              <a:t>微命令</a:t>
            </a:r>
            <a:r>
              <a:rPr lang="zh-CN" altLang="en-US" sz="2400" b="1" dirty="0"/>
              <a:t>有</a:t>
            </a:r>
            <a:r>
              <a:rPr lang="zh-CN" altLang="en-US" sz="2400" b="1" dirty="0">
                <a:solidFill>
                  <a:srgbClr val="C00000"/>
                </a:solidFill>
              </a:rPr>
              <a:t>两种</a:t>
            </a:r>
            <a:r>
              <a:rPr lang="zh-CN" altLang="en-US" sz="2400" b="1" dirty="0"/>
              <a:t>形式。</a:t>
            </a:r>
            <a:endParaRPr lang="zh-CN" altLang="en-US" sz="2400" b="1" dirty="0"/>
          </a:p>
        </p:txBody>
      </p:sp>
      <p:sp>
        <p:nvSpPr>
          <p:cNvPr id="79877" name="Text Box 5"/>
          <p:cNvSpPr txBox="1"/>
          <p:nvPr/>
        </p:nvSpPr>
        <p:spPr>
          <a:xfrm>
            <a:off x="322898" y="1772603"/>
            <a:ext cx="2519362" cy="457200"/>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rgbClr val="CB0101"/>
                </a:solidFill>
                <a:latin typeface="黑体" panose="02010609060101010101" pitchFamily="49" charset="-122"/>
                <a:ea typeface="黑体" panose="02010609060101010101" pitchFamily="49" charset="-122"/>
              </a:rPr>
              <a:t>① </a:t>
            </a:r>
            <a:r>
              <a:rPr lang="zh-CN" altLang="en-US" sz="2400" b="1" dirty="0">
                <a:solidFill>
                  <a:srgbClr val="CB0101"/>
                </a:solidFill>
                <a:latin typeface="黑体" panose="02010609060101010101" pitchFamily="49" charset="-122"/>
                <a:ea typeface="黑体" panose="02010609060101010101" pitchFamily="49" charset="-122"/>
              </a:rPr>
              <a:t>电位型微命令</a:t>
            </a:r>
            <a:endParaRPr lang="zh-CN" altLang="en-US" sz="2400" b="1" dirty="0">
              <a:solidFill>
                <a:srgbClr val="CB0101"/>
              </a:solidFill>
              <a:latin typeface="黑体" panose="02010609060101010101" pitchFamily="49" charset="-122"/>
              <a:ea typeface="黑体" panose="02010609060101010101" pitchFamily="49" charset="-122"/>
            </a:endParaRPr>
          </a:p>
        </p:txBody>
      </p:sp>
      <p:sp>
        <p:nvSpPr>
          <p:cNvPr id="79878" name="Text Box 6"/>
          <p:cNvSpPr txBox="1">
            <a:spLocks noChangeArrowheads="1"/>
          </p:cNvSpPr>
          <p:nvPr/>
        </p:nvSpPr>
        <p:spPr bwMode="auto">
          <a:xfrm>
            <a:off x="294005" y="2126615"/>
            <a:ext cx="8849995" cy="332295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R="0" lvl="0" algn="l" defTabSz="914400" rtl="0" eaLnBrk="1" fontAlgn="base" latinLnBrk="0" hangingPunct="1">
              <a:lnSpc>
                <a:spcPct val="150000"/>
              </a:lnSpc>
              <a:spcBef>
                <a:spcPct val="0"/>
              </a:spcBef>
              <a:spcAft>
                <a:spcPct val="0"/>
              </a:spcAft>
              <a:buClrTx/>
              <a:buSzTx/>
              <a:buFont typeface="Arial" panose="020B0604020202020204" pitchFamily="34" charset="0"/>
              <a:buChar char="•"/>
              <a:defRPr/>
            </a:pPr>
            <a:r>
              <a:rPr kumimoji="0" lang="en-US" altLang="zh-CN" sz="2000" b="1" i="0" u="none" strike="noStrike" kern="1200" cap="none" spc="0" normalizeH="0" baseline="0" noProof="0" dirty="0" smtClean="0">
                <a:ln>
                  <a:noFill/>
                </a:ln>
                <a:solidFill>
                  <a:schemeClr val="tx1"/>
                </a:solidFill>
                <a:effectLst/>
                <a:uLnTx/>
                <a:uFillTx/>
                <a:latin typeface="+mn-ea"/>
                <a:ea typeface="+mn-ea"/>
                <a:cs typeface="+mn-cs"/>
              </a:rPr>
              <a:t>  </a:t>
            </a:r>
            <a:r>
              <a:rPr kumimoji="0" lang="zh-CN" altLang="en-US" sz="2000" b="1" i="0" u="none" strike="noStrike" kern="1200" cap="none" spc="0" normalizeH="0" baseline="0" noProof="0" dirty="0" smtClean="0">
                <a:ln>
                  <a:noFill/>
                </a:ln>
                <a:solidFill>
                  <a:schemeClr val="tx1"/>
                </a:solidFill>
                <a:effectLst/>
                <a:uLnTx/>
                <a:uFillTx/>
                <a:latin typeface="+mn-ea"/>
                <a:ea typeface="+mn-ea"/>
                <a:cs typeface="+mn-cs"/>
              </a:rPr>
              <a:t>各寄存器输出到</a:t>
            </a:r>
            <a:r>
              <a:rPr kumimoji="0" lang="en-US" altLang="zh-CN" sz="2000" b="1" i="0" u="none" strike="noStrike" kern="1200" cap="none" spc="0" normalizeH="0" baseline="0" noProof="0" dirty="0" smtClean="0">
                <a:ln>
                  <a:noFill/>
                </a:ln>
                <a:solidFill>
                  <a:schemeClr val="tx1"/>
                </a:solidFill>
                <a:effectLst/>
                <a:uLnTx/>
                <a:uFillTx/>
                <a:latin typeface="+mn-ea"/>
                <a:ea typeface="+mn-ea"/>
                <a:cs typeface="+mn-cs"/>
              </a:rPr>
              <a:t>ALU</a:t>
            </a:r>
            <a:r>
              <a:rPr kumimoji="0" lang="zh-CN" altLang="en-US" sz="2000" b="1" i="0" u="none" strike="noStrike" kern="1200" cap="none" spc="0" normalizeH="0" baseline="0" noProof="0" dirty="0" smtClean="0">
                <a:ln>
                  <a:noFill/>
                </a:ln>
                <a:solidFill>
                  <a:schemeClr val="tx1"/>
                </a:solidFill>
                <a:effectLst/>
                <a:uLnTx/>
                <a:uFillTx/>
                <a:latin typeface="+mn-ea"/>
                <a:ea typeface="+mn-ea"/>
                <a:cs typeface="+mn-cs"/>
              </a:rPr>
              <a:t>总线的控制信号有：</a:t>
            </a:r>
            <a:r>
              <a:rPr kumimoji="0" lang="en-US" altLang="zh-CN" sz="2000" b="1" i="0" u="none" strike="noStrike" kern="1200" cap="none" spc="0" normalizeH="0" baseline="0" noProof="0" dirty="0" smtClean="0">
                <a:ln>
                  <a:noFill/>
                </a:ln>
                <a:solidFill>
                  <a:schemeClr val="tx1"/>
                </a:solidFill>
                <a:effectLst/>
                <a:uLnTx/>
                <a:uFillTx/>
                <a:latin typeface="+mn-ea"/>
                <a:ea typeface="+mn-ea"/>
                <a:cs typeface="+mn-cs"/>
              </a:rPr>
              <a:t>R0</a:t>
            </a:r>
            <a:r>
              <a:rPr kumimoji="0" lang="en-US" altLang="zh-CN" sz="1200" b="1" i="0" u="none" strike="noStrike" kern="1200" cap="none" spc="0" normalizeH="0" baseline="0" noProof="0" dirty="0" smtClean="0">
                <a:ln>
                  <a:noFill/>
                </a:ln>
                <a:solidFill>
                  <a:schemeClr val="tx1"/>
                </a:solidFill>
                <a:effectLst/>
                <a:uLnTx/>
                <a:uFillTx/>
                <a:latin typeface="+mn-ea"/>
                <a:ea typeface="+mn-ea"/>
                <a:cs typeface="+mn-cs"/>
              </a:rPr>
              <a:t>OUT</a:t>
            </a:r>
            <a:r>
              <a:rPr kumimoji="0" lang="zh-CN" altLang="en-US" sz="2000" b="1" i="0" u="none" strike="noStrike" kern="1200" cap="none" spc="0" normalizeH="0" baseline="0" noProof="0" dirty="0" smtClean="0">
                <a:ln>
                  <a:noFill/>
                </a:ln>
                <a:solidFill>
                  <a:schemeClr val="tx1"/>
                </a:solidFill>
                <a:effectLst/>
                <a:uLnTx/>
                <a:uFillTx/>
                <a:latin typeface="+mn-ea"/>
                <a:ea typeface="+mn-ea"/>
                <a:cs typeface="+mn-cs"/>
              </a:rPr>
              <a:t>、</a:t>
            </a:r>
            <a:r>
              <a:rPr kumimoji="0" lang="en-US" altLang="zh-CN" sz="2000" b="1" i="0" u="none" strike="noStrike" kern="1200" cap="none" spc="0" normalizeH="0" baseline="0" noProof="0" dirty="0" smtClean="0">
                <a:ln>
                  <a:noFill/>
                </a:ln>
                <a:solidFill>
                  <a:schemeClr val="tx1"/>
                </a:solidFill>
                <a:effectLst/>
                <a:uLnTx/>
                <a:uFillTx/>
                <a:latin typeface="+mn-ea"/>
                <a:ea typeface="+mn-ea"/>
                <a:cs typeface="+mn-cs"/>
              </a:rPr>
              <a:t>R1</a:t>
            </a:r>
            <a:r>
              <a:rPr kumimoji="0" lang="en-US" altLang="zh-CN" sz="1200" b="1" i="0" u="none" strike="noStrike" kern="1200" cap="none" spc="0" normalizeH="0" baseline="0" noProof="0" dirty="0" smtClean="0">
                <a:ln>
                  <a:noFill/>
                </a:ln>
                <a:solidFill>
                  <a:schemeClr val="tx1"/>
                </a:solidFill>
                <a:effectLst/>
                <a:uLnTx/>
                <a:uFillTx/>
                <a:latin typeface="+mn-ea"/>
                <a:ea typeface="+mn-ea"/>
                <a:cs typeface="+mn-cs"/>
              </a:rPr>
              <a:t>OUT</a:t>
            </a:r>
            <a:r>
              <a:rPr kumimoji="0" lang="zh-CN" altLang="en-US" sz="2000" b="1" i="0" u="none" strike="noStrike" kern="1200" cap="none" spc="0" normalizeH="0" baseline="0" noProof="0" dirty="0" smtClean="0">
                <a:ln>
                  <a:noFill/>
                </a:ln>
                <a:solidFill>
                  <a:schemeClr val="tx1"/>
                </a:solidFill>
                <a:effectLst/>
                <a:uLnTx/>
                <a:uFillTx/>
                <a:latin typeface="+mn-ea"/>
                <a:ea typeface="+mn-ea"/>
                <a:cs typeface="+mn-cs"/>
              </a:rPr>
              <a:t>、</a:t>
            </a:r>
            <a:r>
              <a:rPr kumimoji="0" lang="en-US" altLang="zh-CN" sz="2000" b="1" i="0" u="none" strike="noStrike" kern="1200" cap="none" spc="0" normalizeH="0" baseline="0" noProof="0" dirty="0" smtClean="0">
                <a:ln>
                  <a:noFill/>
                </a:ln>
                <a:solidFill>
                  <a:schemeClr val="tx1"/>
                </a:solidFill>
                <a:effectLst/>
                <a:uLnTx/>
                <a:uFillTx/>
                <a:latin typeface="+mn-ea"/>
                <a:ea typeface="+mn-ea"/>
                <a:cs typeface="+mn-cs"/>
              </a:rPr>
              <a:t>PC</a:t>
            </a:r>
            <a:r>
              <a:rPr kumimoji="0" lang="en-US" altLang="zh-CN" sz="1200" b="1" i="0" u="none" strike="noStrike" kern="1200" cap="none" spc="0" normalizeH="0" baseline="0" noProof="0" dirty="0" smtClean="0">
                <a:ln>
                  <a:noFill/>
                </a:ln>
                <a:solidFill>
                  <a:schemeClr val="tx1"/>
                </a:solidFill>
                <a:effectLst/>
                <a:uLnTx/>
                <a:uFillTx/>
                <a:latin typeface="+mn-ea"/>
                <a:ea typeface="+mn-ea"/>
                <a:cs typeface="+mn-cs"/>
              </a:rPr>
              <a:t>OUT</a:t>
            </a:r>
            <a:r>
              <a:rPr kumimoji="0" lang="zh-CN" altLang="en-US" sz="2000" b="1" i="0" u="none" strike="noStrike" kern="1200" cap="none" spc="0" normalizeH="0" baseline="0" noProof="0" dirty="0" smtClean="0">
                <a:ln>
                  <a:noFill/>
                </a:ln>
                <a:solidFill>
                  <a:schemeClr val="tx1"/>
                </a:solidFill>
                <a:effectLst/>
                <a:uLnTx/>
                <a:uFillTx/>
                <a:latin typeface="+mn-ea"/>
                <a:ea typeface="+mn-ea"/>
                <a:cs typeface="+mn-cs"/>
              </a:rPr>
              <a:t>、</a:t>
            </a:r>
            <a:r>
              <a:rPr kumimoji="0" lang="en-US" altLang="zh-CN" sz="2000" b="1" i="0" u="none" strike="noStrike" kern="1200" cap="none" spc="0" normalizeH="0" baseline="0" noProof="0" dirty="0" smtClean="0">
                <a:ln>
                  <a:noFill/>
                </a:ln>
                <a:solidFill>
                  <a:schemeClr val="tx1"/>
                </a:solidFill>
                <a:effectLst/>
                <a:uLnTx/>
                <a:uFillTx/>
                <a:latin typeface="+mn-ea"/>
                <a:ea typeface="+mn-ea"/>
                <a:cs typeface="+mn-cs"/>
              </a:rPr>
              <a:t>SP</a:t>
            </a:r>
            <a:r>
              <a:rPr kumimoji="0" lang="en-US" altLang="zh-CN" sz="1200" b="1" i="0" u="none" strike="noStrike" kern="1200" cap="none" spc="0" normalizeH="0" baseline="0" noProof="0" dirty="0" smtClean="0">
                <a:ln>
                  <a:noFill/>
                </a:ln>
                <a:solidFill>
                  <a:schemeClr val="tx1"/>
                </a:solidFill>
                <a:effectLst/>
                <a:uLnTx/>
                <a:uFillTx/>
                <a:latin typeface="+mn-ea"/>
                <a:ea typeface="+mn-ea"/>
                <a:cs typeface="+mn-cs"/>
              </a:rPr>
              <a:t>OUT</a:t>
            </a:r>
            <a:r>
              <a:rPr kumimoji="0" lang="zh-CN" altLang="en-US" sz="2000" b="1" i="0" u="none" strike="noStrike" kern="1200" cap="none" spc="0" normalizeH="0" baseline="0" noProof="0" dirty="0" smtClean="0">
                <a:ln>
                  <a:noFill/>
                </a:ln>
                <a:solidFill>
                  <a:schemeClr val="tx1"/>
                </a:solidFill>
                <a:effectLst/>
                <a:uLnTx/>
                <a:uFillTx/>
                <a:latin typeface="+mn-ea"/>
                <a:ea typeface="+mn-ea"/>
                <a:cs typeface="+mn-cs"/>
              </a:rPr>
              <a:t>、</a:t>
            </a:r>
            <a:r>
              <a:rPr kumimoji="0" lang="en-US" altLang="zh-CN" sz="2000" b="1" i="0" u="none" strike="noStrike" kern="1200" cap="none" spc="0" normalizeH="0" baseline="0" noProof="0" dirty="0" smtClean="0">
                <a:ln>
                  <a:noFill/>
                </a:ln>
                <a:solidFill>
                  <a:schemeClr val="tx1"/>
                </a:solidFill>
                <a:effectLst/>
                <a:uLnTx/>
                <a:uFillTx/>
                <a:latin typeface="+mn-ea"/>
                <a:ea typeface="+mn-ea"/>
                <a:cs typeface="+mn-cs"/>
              </a:rPr>
              <a:t>MDR</a:t>
            </a:r>
            <a:r>
              <a:rPr kumimoji="0" lang="en-US" altLang="zh-CN" sz="1200" b="1" i="0" u="none" strike="noStrike" kern="1200" cap="none" spc="0" normalizeH="0" baseline="0" noProof="0" dirty="0" smtClean="0">
                <a:ln>
                  <a:noFill/>
                </a:ln>
                <a:solidFill>
                  <a:schemeClr val="tx1"/>
                </a:solidFill>
                <a:effectLst/>
                <a:uLnTx/>
                <a:uFillTx/>
                <a:latin typeface="+mn-ea"/>
                <a:ea typeface="+mn-ea"/>
                <a:cs typeface="+mn-cs"/>
              </a:rPr>
              <a:t>OUT</a:t>
            </a:r>
            <a:r>
              <a:rPr kumimoji="0" lang="zh-CN" altLang="en-US" sz="2000" b="1" i="0" u="none" strike="noStrike" kern="1200" cap="none" spc="0" normalizeH="0" baseline="0" noProof="0" dirty="0" smtClean="0">
                <a:ln>
                  <a:noFill/>
                </a:ln>
                <a:solidFill>
                  <a:schemeClr val="tx1"/>
                </a:solidFill>
                <a:effectLst/>
                <a:uLnTx/>
                <a:uFillTx/>
                <a:latin typeface="+mn-ea"/>
                <a:ea typeface="+mn-ea"/>
                <a:cs typeface="+mn-cs"/>
              </a:rPr>
              <a:t>等。</a:t>
            </a:r>
            <a:endParaRPr kumimoji="0" lang="zh-CN" altLang="en-US" sz="2000" b="1"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2000" b="1" i="0" u="none" strike="noStrike" kern="1200" cap="none" spc="0" normalizeH="0" baseline="0" noProof="0" dirty="0" smtClean="0">
                <a:ln>
                  <a:noFill/>
                </a:ln>
                <a:solidFill>
                  <a:schemeClr val="tx1"/>
                </a:solidFill>
                <a:effectLst/>
                <a:uLnTx/>
                <a:uFillTx/>
                <a:latin typeface="+mn-ea"/>
                <a:ea typeface="+mn-ea"/>
                <a:cs typeface="+mn-cs"/>
              </a:rPr>
              <a:t>·  ALU</a:t>
            </a:r>
            <a:r>
              <a:rPr kumimoji="0" lang="zh-CN" altLang="en-US" sz="2000" b="1" i="0" u="none" strike="noStrike" kern="1200" cap="none" spc="0" normalizeH="0" baseline="0" noProof="0" dirty="0" smtClean="0">
                <a:ln>
                  <a:noFill/>
                </a:ln>
                <a:solidFill>
                  <a:schemeClr val="tx1"/>
                </a:solidFill>
                <a:effectLst/>
                <a:uLnTx/>
                <a:uFillTx/>
                <a:latin typeface="+mn-ea"/>
                <a:ea typeface="+mn-ea"/>
                <a:cs typeface="+mn-cs"/>
              </a:rPr>
              <a:t>运算控制信号有：</a:t>
            </a:r>
            <a:r>
              <a:rPr kumimoji="0" lang="en-US" altLang="zh-CN" sz="2000" b="1" i="0" u="none" strike="noStrike" kern="1200" cap="none" spc="0" normalizeH="0" baseline="0" noProof="0" dirty="0" smtClean="0">
                <a:ln>
                  <a:noFill/>
                </a:ln>
                <a:solidFill>
                  <a:schemeClr val="tx1"/>
                </a:solidFill>
                <a:effectLst/>
                <a:uLnTx/>
                <a:uFillTx/>
                <a:latin typeface="+mn-ea"/>
                <a:ea typeface="+mn-ea"/>
                <a:cs typeface="+mn-cs"/>
              </a:rPr>
              <a:t>ADD</a:t>
            </a:r>
            <a:r>
              <a:rPr kumimoji="0" lang="zh-CN" altLang="en-US" sz="2000" b="1" i="0" u="none" strike="noStrike" kern="1200" cap="none" spc="0" normalizeH="0" baseline="0" noProof="0" dirty="0" smtClean="0">
                <a:ln>
                  <a:noFill/>
                </a:ln>
                <a:solidFill>
                  <a:schemeClr val="tx1"/>
                </a:solidFill>
                <a:effectLst/>
                <a:uLnTx/>
                <a:uFillTx/>
                <a:latin typeface="+mn-ea"/>
                <a:ea typeface="+mn-ea"/>
                <a:cs typeface="+mn-cs"/>
              </a:rPr>
              <a:t>、</a:t>
            </a:r>
            <a:r>
              <a:rPr kumimoji="0" lang="en-US" altLang="zh-CN" sz="2000" b="1" i="0" u="none" strike="noStrike" kern="1200" cap="none" spc="0" normalizeH="0" baseline="0" noProof="0" dirty="0" smtClean="0">
                <a:ln>
                  <a:noFill/>
                </a:ln>
                <a:solidFill>
                  <a:schemeClr val="tx1"/>
                </a:solidFill>
                <a:effectLst/>
                <a:uLnTx/>
                <a:uFillTx/>
                <a:latin typeface="+mn-ea"/>
                <a:ea typeface="+mn-ea"/>
                <a:cs typeface="+mn-cs"/>
              </a:rPr>
              <a:t>SUB</a:t>
            </a:r>
            <a:r>
              <a:rPr kumimoji="0" lang="zh-CN" altLang="en-US" sz="2000" b="1" i="0" u="none" strike="noStrike" kern="1200" cap="none" spc="0" normalizeH="0" baseline="0" noProof="0" dirty="0" smtClean="0">
                <a:ln>
                  <a:noFill/>
                </a:ln>
                <a:solidFill>
                  <a:schemeClr val="tx1"/>
                </a:solidFill>
                <a:effectLst/>
                <a:uLnTx/>
                <a:uFillTx/>
                <a:latin typeface="+mn-ea"/>
                <a:ea typeface="+mn-ea"/>
                <a:cs typeface="+mn-cs"/>
              </a:rPr>
              <a:t>、</a:t>
            </a:r>
            <a:r>
              <a:rPr kumimoji="0" lang="en-US" altLang="zh-CN" sz="2000" b="1" i="0" u="none" strike="noStrike" kern="1200" cap="none" spc="0" normalizeH="0" baseline="0" noProof="0" dirty="0" smtClean="0">
                <a:ln>
                  <a:noFill/>
                </a:ln>
                <a:solidFill>
                  <a:schemeClr val="tx1"/>
                </a:solidFill>
                <a:effectLst/>
                <a:uLnTx/>
                <a:uFillTx/>
                <a:latin typeface="+mn-ea"/>
                <a:ea typeface="+mn-ea"/>
                <a:cs typeface="+mn-cs"/>
              </a:rPr>
              <a:t>AND</a:t>
            </a:r>
            <a:r>
              <a:rPr kumimoji="0" lang="zh-CN" altLang="en-US" sz="2000" b="1" i="0" u="none" strike="noStrike" kern="1200" cap="none" spc="0" normalizeH="0" baseline="0" noProof="0" dirty="0" smtClean="0">
                <a:ln>
                  <a:noFill/>
                </a:ln>
                <a:solidFill>
                  <a:schemeClr val="tx1"/>
                </a:solidFill>
                <a:effectLst/>
                <a:uLnTx/>
                <a:uFillTx/>
                <a:latin typeface="+mn-ea"/>
                <a:ea typeface="+mn-ea"/>
                <a:cs typeface="+mn-cs"/>
              </a:rPr>
              <a:t>、</a:t>
            </a:r>
            <a:r>
              <a:rPr kumimoji="0" lang="en-US" altLang="zh-CN" sz="2000" b="1" i="0" u="none" strike="noStrike" kern="1200" cap="none" spc="0" normalizeH="0" baseline="0" noProof="0" dirty="0" smtClean="0">
                <a:ln>
                  <a:noFill/>
                </a:ln>
                <a:solidFill>
                  <a:schemeClr val="tx1"/>
                </a:solidFill>
                <a:effectLst/>
                <a:uLnTx/>
                <a:uFillTx/>
                <a:latin typeface="+mn-ea"/>
                <a:ea typeface="+mn-ea"/>
                <a:cs typeface="+mn-cs"/>
              </a:rPr>
              <a:t>OR</a:t>
            </a:r>
            <a:r>
              <a:rPr kumimoji="0" lang="zh-CN" altLang="en-US" sz="2000" b="1" i="0" u="none" strike="noStrike" kern="1200" cap="none" spc="0" normalizeH="0" baseline="0" noProof="0" dirty="0" smtClean="0">
                <a:ln>
                  <a:noFill/>
                </a:ln>
                <a:solidFill>
                  <a:schemeClr val="tx1"/>
                </a:solidFill>
                <a:effectLst/>
                <a:uLnTx/>
                <a:uFillTx/>
                <a:latin typeface="+mn-ea"/>
                <a:ea typeface="+mn-ea"/>
                <a:cs typeface="+mn-cs"/>
              </a:rPr>
              <a:t>、</a:t>
            </a:r>
            <a:r>
              <a:rPr kumimoji="0" lang="en-US" altLang="zh-CN" sz="2000" b="1" i="0" u="none" strike="noStrike" kern="1200" cap="none" spc="0" normalizeH="0" baseline="0" noProof="0" dirty="0" smtClean="0">
                <a:ln>
                  <a:noFill/>
                </a:ln>
                <a:solidFill>
                  <a:schemeClr val="tx1"/>
                </a:solidFill>
                <a:effectLst/>
                <a:uLnTx/>
                <a:uFillTx/>
                <a:latin typeface="+mn-ea"/>
                <a:ea typeface="+mn-ea"/>
                <a:cs typeface="+mn-cs"/>
              </a:rPr>
              <a:t>XOR</a:t>
            </a:r>
            <a:r>
              <a:rPr kumimoji="0" lang="zh-CN" altLang="en-US" sz="2000" b="1" i="0" u="none" strike="noStrike" kern="1200" cap="none" spc="0" normalizeH="0" baseline="0" noProof="0" dirty="0" smtClean="0">
                <a:ln>
                  <a:noFill/>
                </a:ln>
                <a:solidFill>
                  <a:schemeClr val="tx1"/>
                </a:solidFill>
                <a:effectLst/>
                <a:uLnTx/>
                <a:uFillTx/>
                <a:latin typeface="+mn-ea"/>
                <a:ea typeface="+mn-ea"/>
                <a:cs typeface="+mn-cs"/>
              </a:rPr>
              <a:t>等。</a:t>
            </a:r>
            <a:endParaRPr kumimoji="0" lang="zh-CN" altLang="en-US" sz="2000" b="1"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2000" b="1" i="0" u="none" strike="noStrike" kern="1200" cap="none" spc="0" normalizeH="0" baseline="0" noProof="0" dirty="0" smtClean="0">
                <a:ln>
                  <a:noFill/>
                </a:ln>
                <a:solidFill>
                  <a:schemeClr val="tx1"/>
                </a:solidFill>
                <a:effectLst/>
                <a:uLnTx/>
                <a:uFillTx/>
                <a:latin typeface="+mn-ea"/>
                <a:ea typeface="+mn-ea"/>
                <a:cs typeface="+mn-cs"/>
              </a:rPr>
              <a:t>·  </a:t>
            </a:r>
            <a:r>
              <a:rPr kumimoji="0" lang="zh-CN" altLang="en-US" sz="2000" b="1" i="0" u="none" strike="noStrike" kern="1200" cap="none" spc="0" normalizeH="0" baseline="0" noProof="0" dirty="0" smtClean="0">
                <a:ln>
                  <a:noFill/>
                </a:ln>
                <a:solidFill>
                  <a:schemeClr val="tx1"/>
                </a:solidFill>
                <a:effectLst/>
                <a:uLnTx/>
                <a:uFillTx/>
                <a:latin typeface="+mn-ea"/>
                <a:ea typeface="+mn-ea"/>
                <a:cs typeface="+mn-cs"/>
              </a:rPr>
              <a:t>暂存器</a:t>
            </a:r>
            <a:r>
              <a:rPr kumimoji="0" lang="en-US" altLang="zh-CN" sz="2000" b="1" i="0" u="none" strike="noStrike" kern="1200" cap="none" spc="0" normalizeH="0" baseline="0" noProof="0" dirty="0" smtClean="0">
                <a:ln>
                  <a:noFill/>
                </a:ln>
                <a:solidFill>
                  <a:schemeClr val="tx1"/>
                </a:solidFill>
                <a:effectLst/>
                <a:uLnTx/>
                <a:uFillTx/>
                <a:latin typeface="+mn-ea"/>
                <a:ea typeface="+mn-ea"/>
                <a:cs typeface="+mn-cs"/>
              </a:rPr>
              <a:t>D</a:t>
            </a:r>
            <a:r>
              <a:rPr kumimoji="0" lang="zh-CN" altLang="en-US" sz="2000" b="1" i="0" u="none" strike="noStrike" kern="1200" cap="none" spc="0" normalizeH="0" baseline="0" noProof="0" dirty="0" smtClean="0">
                <a:ln>
                  <a:noFill/>
                </a:ln>
                <a:solidFill>
                  <a:schemeClr val="tx1"/>
                </a:solidFill>
                <a:effectLst/>
                <a:uLnTx/>
                <a:uFillTx/>
                <a:latin typeface="+mn-ea"/>
                <a:ea typeface="+mn-ea"/>
                <a:cs typeface="+mn-cs"/>
              </a:rPr>
              <a:t>的左移</a:t>
            </a:r>
            <a:r>
              <a:rPr kumimoji="0" lang="en-US" altLang="zh-CN" sz="2000" b="1" i="0" u="none" strike="noStrike" kern="1200" cap="none" spc="0" normalizeH="0" baseline="0" noProof="0" dirty="0" smtClean="0">
                <a:ln>
                  <a:noFill/>
                </a:ln>
                <a:solidFill>
                  <a:schemeClr val="tx1"/>
                </a:solidFill>
                <a:effectLst/>
                <a:uLnTx/>
                <a:uFillTx/>
                <a:latin typeface="+mn-ea"/>
                <a:ea typeface="+mn-ea"/>
                <a:cs typeface="+mn-cs"/>
              </a:rPr>
              <a:t>/</a:t>
            </a:r>
            <a:r>
              <a:rPr kumimoji="0" lang="zh-CN" altLang="en-US" sz="2000" b="1" i="0" u="none" strike="noStrike" kern="1200" cap="none" spc="0" normalizeH="0" baseline="0" noProof="0" dirty="0" smtClean="0">
                <a:ln>
                  <a:noFill/>
                </a:ln>
                <a:solidFill>
                  <a:schemeClr val="tx1"/>
                </a:solidFill>
                <a:effectLst/>
                <a:uLnTx/>
                <a:uFillTx/>
                <a:latin typeface="+mn-ea"/>
                <a:ea typeface="+mn-ea"/>
                <a:cs typeface="+mn-cs"/>
              </a:rPr>
              <a:t>右移控制信号有：</a:t>
            </a:r>
            <a:r>
              <a:rPr kumimoji="0" lang="en-US" altLang="zh-CN" sz="2000" b="1" i="0" u="none" strike="noStrike" kern="1200" cap="none" spc="0" normalizeH="0" baseline="0" noProof="0" dirty="0" smtClean="0">
                <a:ln>
                  <a:noFill/>
                </a:ln>
                <a:solidFill>
                  <a:schemeClr val="tx1"/>
                </a:solidFill>
                <a:effectLst/>
                <a:uLnTx/>
                <a:uFillTx/>
                <a:latin typeface="+mn-ea"/>
                <a:ea typeface="+mn-ea"/>
                <a:cs typeface="+mn-cs"/>
              </a:rPr>
              <a:t>SAL</a:t>
            </a:r>
            <a:r>
              <a:rPr kumimoji="0" lang="zh-CN" altLang="en-US" sz="2000" b="1" i="0" u="none" strike="noStrike" kern="1200" cap="none" spc="0" normalizeH="0" baseline="0" noProof="0" dirty="0" smtClean="0">
                <a:ln>
                  <a:noFill/>
                </a:ln>
                <a:solidFill>
                  <a:schemeClr val="tx1"/>
                </a:solidFill>
                <a:effectLst/>
                <a:uLnTx/>
                <a:uFillTx/>
                <a:latin typeface="+mn-ea"/>
                <a:ea typeface="+mn-ea"/>
                <a:cs typeface="+mn-cs"/>
              </a:rPr>
              <a:t>、</a:t>
            </a:r>
            <a:r>
              <a:rPr kumimoji="0" lang="en-US" altLang="zh-CN" sz="2000" b="1" i="0" u="none" strike="noStrike" kern="1200" cap="none" spc="0" normalizeH="0" baseline="0" noProof="0" dirty="0" smtClean="0">
                <a:ln>
                  <a:noFill/>
                </a:ln>
                <a:solidFill>
                  <a:schemeClr val="tx1"/>
                </a:solidFill>
                <a:effectLst/>
                <a:uLnTx/>
                <a:uFillTx/>
                <a:latin typeface="+mn-ea"/>
                <a:ea typeface="+mn-ea"/>
                <a:cs typeface="+mn-cs"/>
              </a:rPr>
              <a:t>SAR</a:t>
            </a:r>
            <a:r>
              <a:rPr kumimoji="0" lang="zh-CN" altLang="en-US" sz="2000" b="1" i="0" u="none" strike="noStrike" kern="1200" cap="none" spc="0" normalizeH="0" baseline="0" noProof="0" dirty="0" smtClean="0">
                <a:ln>
                  <a:noFill/>
                </a:ln>
                <a:solidFill>
                  <a:schemeClr val="tx1"/>
                </a:solidFill>
                <a:effectLst/>
                <a:uLnTx/>
                <a:uFillTx/>
                <a:latin typeface="+mn-ea"/>
                <a:ea typeface="+mn-ea"/>
                <a:cs typeface="+mn-cs"/>
              </a:rPr>
              <a:t>。</a:t>
            </a:r>
            <a:endParaRPr kumimoji="0" lang="zh-CN" altLang="en-US" sz="2000" b="1"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2000" b="1" i="0" u="none" strike="noStrike" kern="1200" cap="none" spc="0" normalizeH="0" baseline="0" noProof="0" dirty="0" smtClean="0">
                <a:ln>
                  <a:noFill/>
                </a:ln>
                <a:solidFill>
                  <a:schemeClr val="tx1"/>
                </a:solidFill>
                <a:effectLst/>
                <a:uLnTx/>
                <a:uFillTx/>
                <a:latin typeface="+mn-ea"/>
                <a:ea typeface="+mn-ea"/>
                <a:cs typeface="+mn-cs"/>
              </a:rPr>
              <a:t>·  </a:t>
            </a:r>
            <a:r>
              <a:rPr kumimoji="0" lang="zh-CN" altLang="en-US" sz="2000" b="1" i="0" u="none" strike="noStrike" kern="1200" cap="none" spc="0" normalizeH="0" baseline="0" noProof="0" dirty="0" smtClean="0">
                <a:ln>
                  <a:noFill/>
                </a:ln>
                <a:solidFill>
                  <a:schemeClr val="tx1"/>
                </a:solidFill>
                <a:effectLst/>
                <a:uLnTx/>
                <a:uFillTx/>
                <a:latin typeface="+mn-ea"/>
                <a:ea typeface="+mn-ea"/>
                <a:cs typeface="+mn-cs"/>
              </a:rPr>
              <a:t>程序计数器</a:t>
            </a:r>
            <a:r>
              <a:rPr kumimoji="0" lang="en-US" altLang="zh-CN" sz="2000" b="1" i="0" u="none" strike="noStrike" kern="1200" cap="none" spc="0" normalizeH="0" baseline="0" noProof="0" dirty="0" smtClean="0">
                <a:ln>
                  <a:noFill/>
                </a:ln>
                <a:solidFill>
                  <a:schemeClr val="tx1"/>
                </a:solidFill>
                <a:effectLst/>
                <a:uLnTx/>
                <a:uFillTx/>
                <a:latin typeface="+mn-ea"/>
                <a:ea typeface="+mn-ea"/>
                <a:cs typeface="+mn-cs"/>
              </a:rPr>
              <a:t>PC</a:t>
            </a:r>
            <a:r>
              <a:rPr kumimoji="0" lang="zh-CN" altLang="en-US" sz="2000" b="1" i="0" u="none" strike="noStrike" kern="1200" cap="none" spc="0" normalizeH="0" baseline="0" noProof="0" dirty="0" smtClean="0">
                <a:ln>
                  <a:noFill/>
                </a:ln>
                <a:solidFill>
                  <a:schemeClr val="tx1"/>
                </a:solidFill>
                <a:effectLst/>
                <a:uLnTx/>
                <a:uFillTx/>
                <a:latin typeface="+mn-ea"/>
                <a:ea typeface="+mn-ea"/>
                <a:cs typeface="+mn-cs"/>
              </a:rPr>
              <a:t>的计数控制信号有：</a:t>
            </a:r>
            <a:r>
              <a:rPr kumimoji="0" lang="en-US" altLang="zh-CN" sz="2000" b="1" i="0" u="none" strike="noStrike" kern="1200" cap="none" spc="0" normalizeH="0" baseline="0" noProof="0" dirty="0" smtClean="0">
                <a:ln>
                  <a:noFill/>
                </a:ln>
                <a:solidFill>
                  <a:schemeClr val="tx1"/>
                </a:solidFill>
                <a:effectLst/>
                <a:uLnTx/>
                <a:uFillTx/>
                <a:latin typeface="+mn-ea"/>
                <a:ea typeface="+mn-ea"/>
                <a:cs typeface="+mn-cs"/>
              </a:rPr>
              <a:t>PC+1</a:t>
            </a:r>
            <a:r>
              <a:rPr kumimoji="0" lang="zh-CN" altLang="en-US" sz="2000" b="1" i="0" u="none" strike="noStrike" kern="1200" cap="none" spc="0" normalizeH="0" baseline="0" noProof="0" dirty="0" smtClean="0">
                <a:ln>
                  <a:noFill/>
                </a:ln>
                <a:solidFill>
                  <a:schemeClr val="tx1"/>
                </a:solidFill>
                <a:effectLst/>
                <a:uLnTx/>
                <a:uFillTx/>
                <a:latin typeface="+mn-ea"/>
                <a:ea typeface="+mn-ea"/>
                <a:cs typeface="+mn-cs"/>
              </a:rPr>
              <a:t>。 </a:t>
            </a:r>
            <a:endParaRPr kumimoji="0" lang="zh-CN" altLang="en-US" sz="2000" b="1"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2000" b="1" i="0" u="none" strike="noStrike" kern="1200" cap="none" spc="0" normalizeH="0" baseline="0" noProof="0" dirty="0" smtClean="0">
                <a:ln>
                  <a:noFill/>
                </a:ln>
                <a:solidFill>
                  <a:schemeClr val="tx1"/>
                </a:solidFill>
                <a:effectLst/>
                <a:uLnTx/>
                <a:uFillTx/>
                <a:latin typeface="+mn-ea"/>
                <a:ea typeface="+mn-ea"/>
                <a:cs typeface="+mn-cs"/>
              </a:rPr>
              <a:t>·  MAR</a:t>
            </a:r>
            <a:r>
              <a:rPr kumimoji="0" lang="zh-CN" altLang="en-US" sz="2000" b="1" i="0" u="none" strike="noStrike" kern="1200" cap="none" spc="0" normalizeH="0" baseline="0" noProof="0" dirty="0" smtClean="0">
                <a:ln>
                  <a:noFill/>
                </a:ln>
                <a:solidFill>
                  <a:schemeClr val="tx1"/>
                </a:solidFill>
                <a:effectLst/>
                <a:uLnTx/>
                <a:uFillTx/>
                <a:latin typeface="+mn-ea"/>
                <a:ea typeface="+mn-ea"/>
                <a:cs typeface="+mn-cs"/>
              </a:rPr>
              <a:t>和</a:t>
            </a:r>
            <a:r>
              <a:rPr kumimoji="0" lang="en-US" altLang="zh-CN" sz="2000" b="1" i="0" u="none" strike="noStrike" kern="1200" cap="none" spc="0" normalizeH="0" baseline="0" noProof="0" dirty="0" smtClean="0">
                <a:ln>
                  <a:noFill/>
                </a:ln>
                <a:solidFill>
                  <a:schemeClr val="tx1"/>
                </a:solidFill>
                <a:effectLst/>
                <a:uLnTx/>
                <a:uFillTx/>
                <a:latin typeface="+mn-ea"/>
                <a:ea typeface="+mn-ea"/>
                <a:cs typeface="+mn-cs"/>
              </a:rPr>
              <a:t>MDR</a:t>
            </a:r>
            <a:r>
              <a:rPr kumimoji="0" lang="zh-CN" altLang="en-US" sz="2000" b="1" i="0" u="none" strike="noStrike" kern="1200" cap="none" spc="0" normalizeH="0" baseline="0" noProof="0" dirty="0" smtClean="0">
                <a:ln>
                  <a:noFill/>
                </a:ln>
                <a:solidFill>
                  <a:schemeClr val="tx1"/>
                </a:solidFill>
                <a:effectLst/>
                <a:uLnTx/>
                <a:uFillTx/>
                <a:latin typeface="+mn-ea"/>
                <a:ea typeface="+mn-ea"/>
                <a:cs typeface="+mn-cs"/>
              </a:rPr>
              <a:t>输出到系统总线的控制信号有：</a:t>
            </a:r>
            <a:r>
              <a:rPr kumimoji="0" lang="en-US" altLang="zh-CN" sz="2000" b="1" i="0" u="none" strike="noStrike" kern="1200" cap="none" spc="0" normalizeH="0" baseline="0" noProof="0" dirty="0" smtClean="0">
                <a:ln>
                  <a:noFill/>
                </a:ln>
                <a:solidFill>
                  <a:schemeClr val="tx1"/>
                </a:solidFill>
                <a:effectLst/>
                <a:uLnTx/>
                <a:uFillTx/>
                <a:latin typeface="+mn-ea"/>
                <a:ea typeface="+mn-ea"/>
                <a:cs typeface="+mn-cs"/>
              </a:rPr>
              <a:t>EMAR</a:t>
            </a:r>
            <a:r>
              <a:rPr kumimoji="0" lang="zh-CN" altLang="en-US" sz="2000" b="1" i="0" u="none" strike="noStrike" kern="1200" cap="none" spc="0" normalizeH="0" baseline="0" noProof="0" dirty="0" smtClean="0">
                <a:ln>
                  <a:noFill/>
                </a:ln>
                <a:solidFill>
                  <a:schemeClr val="tx1"/>
                </a:solidFill>
                <a:effectLst/>
                <a:uLnTx/>
                <a:uFillTx/>
                <a:latin typeface="+mn-ea"/>
                <a:ea typeface="+mn-ea"/>
                <a:cs typeface="+mn-cs"/>
              </a:rPr>
              <a:t>、</a:t>
            </a:r>
            <a:r>
              <a:rPr kumimoji="0" lang="en-US" altLang="zh-CN" sz="2000" b="1" i="0" u="none" strike="noStrike" kern="1200" cap="none" spc="0" normalizeH="0" baseline="0" noProof="0" dirty="0" smtClean="0">
                <a:ln>
                  <a:noFill/>
                </a:ln>
                <a:solidFill>
                  <a:schemeClr val="tx1"/>
                </a:solidFill>
                <a:effectLst/>
                <a:uLnTx/>
                <a:uFillTx/>
                <a:latin typeface="+mn-ea"/>
                <a:ea typeface="+mn-ea"/>
                <a:cs typeface="+mn-cs"/>
              </a:rPr>
              <a:t>EMDR</a:t>
            </a:r>
            <a:r>
              <a:rPr kumimoji="0" lang="zh-CN" altLang="en-US" sz="2000" b="1" i="0" u="none" strike="noStrike" kern="1200" cap="none" spc="0" normalizeH="0" baseline="0" noProof="0" dirty="0" smtClean="0">
                <a:ln>
                  <a:noFill/>
                </a:ln>
                <a:solidFill>
                  <a:schemeClr val="tx1"/>
                </a:solidFill>
                <a:effectLst/>
                <a:uLnTx/>
                <a:uFillTx/>
                <a:latin typeface="+mn-ea"/>
                <a:ea typeface="+mn-ea"/>
                <a:cs typeface="+mn-cs"/>
              </a:rPr>
              <a:t>。  </a:t>
            </a:r>
            <a:endParaRPr kumimoji="0" lang="zh-CN" altLang="en-US" sz="2000" b="1"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2000" b="1" i="0" u="none" strike="noStrike" kern="1200" cap="none" spc="0" normalizeH="0" baseline="0" noProof="0" dirty="0" smtClean="0">
                <a:ln>
                  <a:noFill/>
                </a:ln>
                <a:solidFill>
                  <a:schemeClr val="tx1"/>
                </a:solidFill>
                <a:effectLst/>
                <a:uLnTx/>
                <a:uFillTx/>
                <a:latin typeface="+mn-ea"/>
                <a:ea typeface="+mn-ea"/>
                <a:cs typeface="+mn-cs"/>
              </a:rPr>
              <a:t>·  </a:t>
            </a:r>
            <a:r>
              <a:rPr kumimoji="0" lang="zh-CN" altLang="en-US" sz="2000" b="1" i="0" u="none" strike="noStrike" kern="1200" cap="none" spc="0" normalizeH="0" baseline="0" noProof="0" dirty="0" smtClean="0">
                <a:ln>
                  <a:noFill/>
                </a:ln>
                <a:solidFill>
                  <a:schemeClr val="tx1"/>
                </a:solidFill>
                <a:effectLst/>
                <a:uLnTx/>
                <a:uFillTx/>
                <a:latin typeface="+mn-ea"/>
                <a:ea typeface="+mn-ea"/>
                <a:cs typeface="+mn-cs"/>
              </a:rPr>
              <a:t>寄存器置入控制信号有：</a:t>
            </a:r>
            <a:r>
              <a:rPr kumimoji="0" lang="en-US" altLang="zh-CN" sz="2000" b="1" i="0" u="none" strike="noStrike" kern="1200" cap="none" spc="0" normalizeH="0" baseline="0" noProof="0" dirty="0" smtClean="0">
                <a:ln>
                  <a:noFill/>
                </a:ln>
                <a:solidFill>
                  <a:schemeClr val="tx1"/>
                </a:solidFill>
                <a:effectLst/>
                <a:uLnTx/>
                <a:uFillTx/>
                <a:latin typeface="+mn-ea"/>
                <a:ea typeface="+mn-ea"/>
                <a:cs typeface="+mn-cs"/>
              </a:rPr>
              <a:t>SMDR</a:t>
            </a:r>
            <a:r>
              <a:rPr kumimoji="0" lang="zh-CN" altLang="en-US" sz="2000" b="1" i="0" u="none" strike="noStrike" kern="1200" cap="none" spc="0" normalizeH="0" baseline="0" noProof="0" dirty="0" smtClean="0">
                <a:ln>
                  <a:noFill/>
                </a:ln>
                <a:solidFill>
                  <a:schemeClr val="tx1"/>
                </a:solidFill>
                <a:effectLst/>
                <a:uLnTx/>
                <a:uFillTx/>
                <a:latin typeface="+mn-ea"/>
                <a:ea typeface="+mn-ea"/>
                <a:cs typeface="+mn-cs"/>
              </a:rPr>
              <a:t>、</a:t>
            </a:r>
            <a:r>
              <a:rPr kumimoji="0" lang="en-US" altLang="zh-CN" sz="2000" b="1" i="0" u="none" strike="noStrike" kern="1200" cap="none" spc="0" normalizeH="0" baseline="0" noProof="0" dirty="0" smtClean="0">
                <a:ln>
                  <a:noFill/>
                </a:ln>
                <a:solidFill>
                  <a:schemeClr val="tx1"/>
                </a:solidFill>
                <a:effectLst/>
                <a:uLnTx/>
                <a:uFillTx/>
                <a:latin typeface="+mn-ea"/>
                <a:ea typeface="+mn-ea"/>
                <a:cs typeface="+mn-cs"/>
              </a:rPr>
              <a:t>SPSW</a:t>
            </a:r>
            <a:r>
              <a:rPr kumimoji="0" lang="zh-CN" altLang="en-US" sz="2000" b="1" i="0" u="none" strike="noStrike" kern="1200" cap="none" spc="0" normalizeH="0" baseline="0" noProof="0" dirty="0" smtClean="0">
                <a:ln>
                  <a:noFill/>
                </a:ln>
                <a:solidFill>
                  <a:schemeClr val="tx1"/>
                </a:solidFill>
                <a:effectLst/>
                <a:uLnTx/>
                <a:uFillTx/>
                <a:latin typeface="+mn-ea"/>
                <a:ea typeface="+mn-ea"/>
                <a:cs typeface="+mn-cs"/>
              </a:rPr>
              <a:t>。 </a:t>
            </a:r>
            <a:endParaRPr kumimoji="0" lang="zh-CN" altLang="en-US" sz="2000" b="1"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2000" b="1" i="0" u="none" strike="noStrike" kern="1200" cap="none" spc="0" normalizeH="0" baseline="0" noProof="0" dirty="0" smtClean="0">
                <a:ln>
                  <a:noFill/>
                </a:ln>
                <a:solidFill>
                  <a:schemeClr val="tx1"/>
                </a:solidFill>
                <a:effectLst/>
                <a:uLnTx/>
                <a:uFillTx/>
                <a:latin typeface="+mn-ea"/>
                <a:ea typeface="+mn-ea"/>
                <a:cs typeface="+mn-cs"/>
              </a:rPr>
              <a:t>·  </a:t>
            </a:r>
            <a:r>
              <a:rPr kumimoji="0" lang="zh-CN" altLang="en-US" sz="2000" b="1" i="0" u="none" strike="noStrike" kern="1200" cap="none" spc="0" normalizeH="0" baseline="0" noProof="0" dirty="0" smtClean="0">
                <a:ln>
                  <a:noFill/>
                </a:ln>
                <a:solidFill>
                  <a:schemeClr val="tx1"/>
                </a:solidFill>
                <a:effectLst/>
                <a:uLnTx/>
                <a:uFillTx/>
                <a:latin typeface="+mn-ea"/>
                <a:ea typeface="+mn-ea"/>
                <a:cs typeface="+mn-cs"/>
              </a:rPr>
              <a:t>主存的读</a:t>
            </a:r>
            <a:r>
              <a:rPr kumimoji="0" lang="en-US" altLang="zh-CN" sz="2000" b="1" i="0" u="none" strike="noStrike" kern="1200" cap="none" spc="0" normalizeH="0" baseline="0" noProof="0" dirty="0" smtClean="0">
                <a:ln>
                  <a:noFill/>
                </a:ln>
                <a:solidFill>
                  <a:schemeClr val="tx1"/>
                </a:solidFill>
                <a:effectLst/>
                <a:uLnTx/>
                <a:uFillTx/>
                <a:latin typeface="+mn-ea"/>
                <a:ea typeface="+mn-ea"/>
                <a:cs typeface="+mn-cs"/>
              </a:rPr>
              <a:t>/</a:t>
            </a:r>
            <a:r>
              <a:rPr kumimoji="0" lang="zh-CN" altLang="en-US" sz="2000" b="1" i="0" u="none" strike="noStrike" kern="1200" cap="none" spc="0" normalizeH="0" baseline="0" noProof="0" dirty="0" smtClean="0">
                <a:ln>
                  <a:noFill/>
                </a:ln>
                <a:solidFill>
                  <a:schemeClr val="tx1"/>
                </a:solidFill>
                <a:effectLst/>
                <a:uLnTx/>
                <a:uFillTx/>
                <a:latin typeface="+mn-ea"/>
                <a:ea typeface="+mn-ea"/>
                <a:cs typeface="+mn-cs"/>
              </a:rPr>
              <a:t>写信号有：</a:t>
            </a:r>
            <a:r>
              <a:rPr kumimoji="0" lang="en-US" altLang="zh-CN" sz="2000" b="1" i="0" u="none" strike="noStrike" kern="1200" cap="none" spc="0" normalizeH="0" baseline="0" noProof="0" dirty="0" smtClean="0">
                <a:ln>
                  <a:noFill/>
                </a:ln>
                <a:solidFill>
                  <a:schemeClr val="tx1"/>
                </a:solidFill>
                <a:effectLst/>
                <a:uLnTx/>
                <a:uFillTx/>
                <a:latin typeface="+mn-ea"/>
                <a:ea typeface="+mn-ea"/>
                <a:cs typeface="+mn-cs"/>
              </a:rPr>
              <a:t>RD</a:t>
            </a:r>
            <a:r>
              <a:rPr kumimoji="0" lang="zh-CN" altLang="en-US" sz="2000" b="1" i="0" u="none" strike="noStrike" kern="1200" cap="none" spc="0" normalizeH="0" baseline="0" noProof="0" dirty="0" smtClean="0">
                <a:ln>
                  <a:noFill/>
                </a:ln>
                <a:solidFill>
                  <a:schemeClr val="tx1"/>
                </a:solidFill>
                <a:effectLst/>
                <a:uLnTx/>
                <a:uFillTx/>
                <a:latin typeface="+mn-ea"/>
                <a:ea typeface="+mn-ea"/>
                <a:cs typeface="+mn-cs"/>
              </a:rPr>
              <a:t>、</a:t>
            </a:r>
            <a:r>
              <a:rPr kumimoji="0" lang="en-US" altLang="zh-CN" sz="2000" b="1" i="0" u="none" strike="noStrike" kern="1200" cap="none" spc="0" normalizeH="0" baseline="0" noProof="0" dirty="0" smtClean="0">
                <a:ln>
                  <a:noFill/>
                </a:ln>
                <a:solidFill>
                  <a:schemeClr val="tx1"/>
                </a:solidFill>
                <a:effectLst/>
                <a:uLnTx/>
                <a:uFillTx/>
                <a:latin typeface="+mn-ea"/>
                <a:ea typeface="+mn-ea"/>
                <a:cs typeface="+mn-cs"/>
              </a:rPr>
              <a:t>WR</a:t>
            </a:r>
            <a:r>
              <a:rPr kumimoji="0" lang="zh-CN" altLang="en-US" sz="2000" b="1" i="0" u="none" strike="noStrike" kern="1200" cap="none" spc="0" normalizeH="0" baseline="0" noProof="0" dirty="0" smtClean="0">
                <a:ln>
                  <a:noFill/>
                </a:ln>
                <a:solidFill>
                  <a:schemeClr val="tx1"/>
                </a:solidFill>
                <a:effectLst/>
                <a:uLnTx/>
                <a:uFillTx/>
                <a:latin typeface="+mn-ea"/>
                <a:ea typeface="+mn-ea"/>
                <a:cs typeface="+mn-cs"/>
              </a:rPr>
              <a:t>。</a:t>
            </a:r>
            <a:endParaRPr kumimoji="0" lang="zh-CN" altLang="en-US" sz="2000" b="1"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79879" name="Text Box 7"/>
          <p:cNvSpPr txBox="1"/>
          <p:nvPr/>
        </p:nvSpPr>
        <p:spPr>
          <a:xfrm>
            <a:off x="394970" y="5563870"/>
            <a:ext cx="3095625" cy="457200"/>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rgbClr val="CB0101"/>
                </a:solidFill>
                <a:latin typeface="黑体" panose="02010609060101010101" pitchFamily="49" charset="-122"/>
                <a:ea typeface="黑体" panose="02010609060101010101" pitchFamily="49" charset="-122"/>
              </a:rPr>
              <a:t>② </a:t>
            </a:r>
            <a:r>
              <a:rPr lang="zh-CN" altLang="en-US" sz="2400" b="1" dirty="0">
                <a:solidFill>
                  <a:srgbClr val="CB0101"/>
                </a:solidFill>
                <a:latin typeface="黑体" panose="02010609060101010101" pitchFamily="49" charset="-122"/>
                <a:ea typeface="黑体" panose="02010609060101010101" pitchFamily="49" charset="-122"/>
              </a:rPr>
              <a:t>脉冲型微命令</a:t>
            </a:r>
            <a:endParaRPr lang="zh-CN" altLang="en-US" sz="2400" b="1" dirty="0">
              <a:solidFill>
                <a:srgbClr val="CB0101"/>
              </a:solidFill>
              <a:latin typeface="黑体" panose="02010609060101010101" pitchFamily="49" charset="-122"/>
              <a:ea typeface="黑体" panose="02010609060101010101" pitchFamily="49" charset="-122"/>
            </a:endParaRPr>
          </a:p>
        </p:txBody>
      </p:sp>
      <p:sp>
        <p:nvSpPr>
          <p:cNvPr id="63497" name="Rectangle 8"/>
          <p:cNvSpPr/>
          <p:nvPr/>
        </p:nvSpPr>
        <p:spPr>
          <a:xfrm>
            <a:off x="539115" y="5922646"/>
            <a:ext cx="8811895" cy="829945"/>
          </a:xfrm>
          <a:prstGeom prst="rect">
            <a:avLst/>
          </a:prstGeom>
          <a:noFill/>
          <a:ln w="9525">
            <a:noFill/>
          </a:ln>
        </p:spPr>
        <p:txBody>
          <a:bodyPr wrap="squar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20000"/>
              </a:lnSpc>
              <a:spcBef>
                <a:spcPts val="0"/>
              </a:spcBef>
              <a:spcAft>
                <a:spcPts val="0"/>
              </a:spcAft>
              <a:buNone/>
            </a:pPr>
            <a:r>
              <a:rPr lang="zh-CN" altLang="en-US" sz="2000" b="1" dirty="0">
                <a:latin typeface="Times New Roman" panose="02020603050405020304" pitchFamily="18" charset="0"/>
              </a:rPr>
              <a:t>脉冲型微命令有：</a:t>
            </a:r>
            <a:r>
              <a:rPr lang="en-US" altLang="zh-CN" sz="2000" b="1" dirty="0">
                <a:latin typeface="Times New Roman" panose="02020603050405020304" pitchFamily="18" charset="0"/>
              </a:rPr>
              <a:t>CP</a:t>
            </a:r>
            <a:r>
              <a:rPr lang="en-US" altLang="zh-CN" sz="1200" b="1" dirty="0">
                <a:latin typeface="Times New Roman" panose="02020603050405020304" pitchFamily="18" charset="0"/>
              </a:rPr>
              <a:t>R0</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CP</a:t>
            </a:r>
            <a:r>
              <a:rPr lang="en-US" altLang="zh-CN" sz="1200" b="1" dirty="0">
                <a:latin typeface="Times New Roman" panose="02020603050405020304" pitchFamily="18" charset="0"/>
              </a:rPr>
              <a:t>R1</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CP</a:t>
            </a:r>
            <a:r>
              <a:rPr lang="en-US" altLang="zh-CN" sz="1200" b="1" dirty="0">
                <a:latin typeface="Times New Roman" panose="02020603050405020304" pitchFamily="18" charset="0"/>
              </a:rPr>
              <a:t>PC</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CP</a:t>
            </a:r>
            <a:r>
              <a:rPr lang="en-US" altLang="zh-CN" sz="1200" b="1" dirty="0">
                <a:latin typeface="Times New Roman" panose="02020603050405020304" pitchFamily="18" charset="0"/>
              </a:rPr>
              <a:t>IR</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CP</a:t>
            </a:r>
            <a:r>
              <a:rPr lang="en-US" altLang="zh-CN" sz="1200" b="1" dirty="0">
                <a:latin typeface="Times New Roman" panose="02020603050405020304" pitchFamily="18" charset="0"/>
              </a:rPr>
              <a:t>SP</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CP</a:t>
            </a:r>
            <a:r>
              <a:rPr lang="en-US" altLang="zh-CN" sz="1200" b="1" dirty="0">
                <a:latin typeface="Times New Roman" panose="02020603050405020304" pitchFamily="18" charset="0"/>
              </a:rPr>
              <a:t>MAR</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CP</a:t>
            </a:r>
            <a:r>
              <a:rPr lang="en-US" altLang="zh-CN" sz="1200" b="1" dirty="0">
                <a:latin typeface="Times New Roman" panose="02020603050405020304" pitchFamily="18" charset="0"/>
              </a:rPr>
              <a:t>MDR</a:t>
            </a:r>
            <a:r>
              <a:rPr lang="zh-CN" altLang="en-US" sz="2000" b="1" dirty="0">
                <a:latin typeface="Times New Roman" panose="02020603050405020304" pitchFamily="18" charset="0"/>
              </a:rPr>
              <a:t>等。</a:t>
            </a:r>
            <a:endParaRPr lang="zh-CN" altLang="en-US" sz="2000" b="1" dirty="0">
              <a:latin typeface="Times New Roman" panose="02020603050405020304" pitchFamily="18" charset="0"/>
            </a:endParaRPr>
          </a:p>
          <a:p>
            <a:pPr marL="0" lvl="0" indent="0" eaLnBrk="1" hangingPunct="1">
              <a:lnSpc>
                <a:spcPct val="120000"/>
              </a:lnSpc>
              <a:spcBef>
                <a:spcPts val="0"/>
              </a:spcBef>
              <a:spcAft>
                <a:spcPts val="0"/>
              </a:spcAft>
              <a:buNone/>
            </a:pPr>
            <a:r>
              <a:rPr lang="zh-CN" altLang="en-US" sz="2000" b="1" dirty="0">
                <a:latin typeface="Times New Roman" panose="02020603050405020304" pitchFamily="18" charset="0"/>
              </a:rPr>
              <a:t>由脉冲信号的</a:t>
            </a:r>
            <a:r>
              <a:rPr lang="zh-CN" altLang="en-US" sz="2000" b="1" dirty="0">
                <a:solidFill>
                  <a:srgbClr val="FF0000"/>
                </a:solidFill>
                <a:latin typeface="Times New Roman" panose="02020603050405020304" pitchFamily="18" charset="0"/>
              </a:rPr>
              <a:t>上升沿</a:t>
            </a:r>
            <a:r>
              <a:rPr lang="zh-CN" altLang="en-US" sz="2000" b="1" dirty="0">
                <a:latin typeface="Times New Roman" panose="02020603050405020304" pitchFamily="18" charset="0"/>
              </a:rPr>
              <a:t>将指令、数据或</a:t>
            </a:r>
            <a:r>
              <a:rPr lang="zh-CN" altLang="en-US" sz="2000" b="1" dirty="0">
                <a:latin typeface="Times New Roman" panose="02020603050405020304" pitchFamily="18" charset="0"/>
              </a:rPr>
              <a:t>地址打入寄存器</a:t>
            </a:r>
            <a:r>
              <a:rPr lang="zh-CN" altLang="en-US" sz="2000" b="1" dirty="0">
                <a:latin typeface="Times New Roman" panose="02020603050405020304" pitchFamily="18" charset="0"/>
              </a:rPr>
              <a:t>中。</a:t>
            </a:r>
            <a:endParaRPr lang="zh-CN" altLang="en-US" sz="20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874"/>
                                        </p:tgtEl>
                                        <p:attrNameLst>
                                          <p:attrName>style.visibility</p:attrName>
                                        </p:attrNameLst>
                                      </p:cBhvr>
                                      <p:to>
                                        <p:strVal val="visible"/>
                                      </p:to>
                                    </p:set>
                                    <p:animEffect transition="in" filter="blinds(horizontal)">
                                      <p:cBhvr>
                                        <p:cTn id="7" dur="500"/>
                                        <p:tgtEl>
                                          <p:spTgt spid="7987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7987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7987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79877"/>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499"/>
                                          </p:stCondLst>
                                        </p:cTn>
                                        <p:tgtEl>
                                          <p:spTgt spid="79878"/>
                                        </p:tgtEl>
                                        <p:attrNameLst>
                                          <p:attrName>style.visibility</p:attrName>
                                        </p:attrNameLst>
                                      </p:cBhvr>
                                      <p:to>
                                        <p:strVal val="visible"/>
                                      </p:to>
                                    </p:set>
                                  </p:childTnLst>
                                </p:cTn>
                              </p:par>
                            </p:childTnLst>
                          </p:cTn>
                        </p:par>
                        <p:par>
                          <p:cTn id="23" fill="hold">
                            <p:stCondLst>
                              <p:cond delay="1000"/>
                            </p:stCondLst>
                            <p:childTnLst>
                              <p:par>
                                <p:cTn id="24" presetID="1" presetClass="entr" presetSubtype="0" fill="hold" grpId="0" nodeType="afterEffect">
                                  <p:stCondLst>
                                    <p:cond delay="0"/>
                                  </p:stCondLst>
                                  <p:childTnLst>
                                    <p:set>
                                      <p:cBhvr>
                                        <p:cTn id="25" dur="1" fill="hold">
                                          <p:stCondLst>
                                            <p:cond delay="499"/>
                                          </p:stCondLst>
                                        </p:cTn>
                                        <p:tgtEl>
                                          <p:spTgt spid="798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p:bldP spid="79875" grpId="0"/>
      <p:bldP spid="79876" grpId="0"/>
      <p:bldP spid="79877" grpId="0"/>
      <p:bldP spid="79878" grpId="0" bldLvl="0" animBg="1"/>
      <p:bldP spid="79879"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4516" name="Picture 5" descr="3X20"/>
          <p:cNvPicPr>
            <a:picLocks noChangeAspect="1"/>
          </p:cNvPicPr>
          <p:nvPr/>
        </p:nvPicPr>
        <p:blipFill>
          <a:blip r:embed="rId1"/>
          <a:stretch>
            <a:fillRect/>
          </a:stretch>
        </p:blipFill>
        <p:spPr>
          <a:xfrm>
            <a:off x="-34925" y="549275"/>
            <a:ext cx="9178925" cy="5400675"/>
          </a:xfrm>
          <a:prstGeom prst="rect">
            <a:avLst/>
          </a:prstGeom>
          <a:noFill/>
          <a:ln w="9525">
            <a:noFill/>
          </a:ln>
        </p:spPr>
      </p:pic>
      <p:sp>
        <p:nvSpPr>
          <p:cNvPr id="64517" name="Text Box 6"/>
          <p:cNvSpPr txBox="1"/>
          <p:nvPr/>
        </p:nvSpPr>
        <p:spPr>
          <a:xfrm>
            <a:off x="3060700" y="6035675"/>
            <a:ext cx="3505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latin typeface="Times New Roman" panose="02020603050405020304" pitchFamily="18" charset="0"/>
              </a:rPr>
              <a:t>模型机数据通路结构图</a:t>
            </a:r>
            <a:endParaRPr lang="zh-CN" altLang="en-US" sz="2400" b="1" dirty="0">
              <a:latin typeface="Times New Roman" panose="02020603050405020304" pitchFamily="18"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Text Box 2"/>
          <p:cNvSpPr txBox="1"/>
          <p:nvPr/>
        </p:nvSpPr>
        <p:spPr>
          <a:xfrm>
            <a:off x="180975" y="215900"/>
            <a:ext cx="2590800" cy="519113"/>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）控制器</a:t>
            </a:r>
            <a:endParaRPr lang="zh-CN" altLang="en-US" sz="2800" b="1" dirty="0">
              <a:latin typeface="黑体" panose="02010609060101010101" pitchFamily="49" charset="-122"/>
              <a:ea typeface="黑体" panose="02010609060101010101" pitchFamily="49" charset="-122"/>
            </a:endParaRPr>
          </a:p>
        </p:txBody>
      </p:sp>
      <p:sp>
        <p:nvSpPr>
          <p:cNvPr id="80899" name="Text Box 3"/>
          <p:cNvSpPr txBox="1"/>
          <p:nvPr/>
        </p:nvSpPr>
        <p:spPr>
          <a:xfrm>
            <a:off x="178753" y="692785"/>
            <a:ext cx="8355012" cy="1754188"/>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50000"/>
              </a:lnSpc>
              <a:spcBef>
                <a:spcPct val="50000"/>
              </a:spcBef>
              <a:buNone/>
            </a:pPr>
            <a:r>
              <a:rPr lang="en-US" altLang="zh-CN" sz="2400" b="1" dirty="0">
                <a:latin typeface="宋体" panose="02010600030101010101" pitchFamily="2" charset="-122"/>
              </a:rPr>
              <a:t>    </a:t>
            </a:r>
            <a:r>
              <a:rPr lang="zh-CN" altLang="en-US" sz="2400" b="1" dirty="0">
                <a:latin typeface="宋体" panose="02010600030101010101" pitchFamily="2" charset="-122"/>
              </a:rPr>
              <a:t>传统组合逻辑控制器的主要部件包括：</a:t>
            </a:r>
            <a:r>
              <a:rPr lang="zh-CN" altLang="en-US" sz="2400" b="1" dirty="0">
                <a:solidFill>
                  <a:srgbClr val="3333FF"/>
                </a:solidFill>
                <a:latin typeface="宋体" panose="02010600030101010101" pitchFamily="2" charset="-122"/>
              </a:rPr>
              <a:t>指令寄存器</a:t>
            </a:r>
            <a:r>
              <a:rPr lang="en-US" altLang="zh-CN" sz="2400" b="1" dirty="0">
                <a:solidFill>
                  <a:srgbClr val="3333FF"/>
                </a:solidFill>
                <a:latin typeface="宋体" panose="02010600030101010101" pitchFamily="2" charset="-122"/>
              </a:rPr>
              <a:t>IR</a:t>
            </a:r>
            <a:r>
              <a:rPr lang="zh-CN" altLang="en-US" sz="2400" b="1" dirty="0">
                <a:latin typeface="宋体" panose="02010600030101010101" pitchFamily="2" charset="-122"/>
              </a:rPr>
              <a:t>、</a:t>
            </a:r>
            <a:r>
              <a:rPr lang="zh-CN" altLang="en-US" sz="2400" b="1" dirty="0">
                <a:solidFill>
                  <a:srgbClr val="3333FF"/>
                </a:solidFill>
                <a:latin typeface="宋体" panose="02010600030101010101" pitchFamily="2" charset="-122"/>
              </a:rPr>
              <a:t>指令译码器</a:t>
            </a:r>
            <a:r>
              <a:rPr lang="zh-CN" altLang="en-US" sz="2400" b="1" dirty="0">
                <a:latin typeface="宋体" panose="02010600030101010101" pitchFamily="2" charset="-122"/>
              </a:rPr>
              <a:t>、</a:t>
            </a:r>
            <a:r>
              <a:rPr lang="zh-CN" altLang="en-US" sz="2400" b="1" dirty="0">
                <a:solidFill>
                  <a:srgbClr val="3333FF"/>
                </a:solidFill>
                <a:latin typeface="宋体" panose="02010600030101010101" pitchFamily="2" charset="-122"/>
              </a:rPr>
              <a:t>程序计数器</a:t>
            </a:r>
            <a:r>
              <a:rPr lang="en-US" altLang="zh-CN" sz="2400" b="1" dirty="0">
                <a:solidFill>
                  <a:srgbClr val="3333FF"/>
                </a:solidFill>
                <a:latin typeface="宋体" panose="02010600030101010101" pitchFamily="2" charset="-122"/>
              </a:rPr>
              <a:t>PC</a:t>
            </a:r>
            <a:r>
              <a:rPr lang="zh-CN" altLang="en-US" sz="2400" b="1" dirty="0">
                <a:latin typeface="宋体" panose="02010600030101010101" pitchFamily="2" charset="-122"/>
              </a:rPr>
              <a:t>、</a:t>
            </a:r>
            <a:r>
              <a:rPr lang="zh-CN" altLang="en-US" sz="2400" b="1" dirty="0">
                <a:solidFill>
                  <a:srgbClr val="3333FF"/>
                </a:solidFill>
                <a:latin typeface="宋体" panose="02010600030101010101" pitchFamily="2" charset="-122"/>
              </a:rPr>
              <a:t>状态字寄存器</a:t>
            </a:r>
            <a:r>
              <a:rPr lang="en-US" altLang="zh-CN" sz="2400" b="1" dirty="0">
                <a:solidFill>
                  <a:srgbClr val="3333FF"/>
                </a:solidFill>
                <a:latin typeface="宋体" panose="02010600030101010101" pitchFamily="2" charset="-122"/>
              </a:rPr>
              <a:t>PSW</a:t>
            </a:r>
            <a:r>
              <a:rPr lang="zh-CN" altLang="en-US" sz="2400" b="1" dirty="0">
                <a:latin typeface="宋体" panose="02010600030101010101" pitchFamily="2" charset="-122"/>
              </a:rPr>
              <a:t>、</a:t>
            </a:r>
            <a:r>
              <a:rPr lang="zh-CN" altLang="en-US" sz="2400" b="1" dirty="0">
                <a:solidFill>
                  <a:srgbClr val="3333FF"/>
                </a:solidFill>
                <a:latin typeface="宋体" panose="02010600030101010101" pitchFamily="2" charset="-122"/>
              </a:rPr>
              <a:t>时序系统和微操作信号发生器</a:t>
            </a:r>
            <a:r>
              <a:rPr lang="zh-CN" altLang="en-US" sz="2400" b="1" dirty="0">
                <a:latin typeface="宋体" panose="02010600030101010101" pitchFamily="2" charset="-122"/>
              </a:rPr>
              <a:t>。 </a:t>
            </a:r>
            <a:endParaRPr lang="zh-CN" altLang="en-US" sz="2400" b="1" dirty="0">
              <a:latin typeface="宋体" panose="02010600030101010101" pitchFamily="2" charset="-122"/>
            </a:endParaRPr>
          </a:p>
        </p:txBody>
      </p:sp>
      <p:sp>
        <p:nvSpPr>
          <p:cNvPr id="80900" name="desk1"/>
          <p:cNvSpPr>
            <a:spLocks noEditPoints="1"/>
          </p:cNvSpPr>
          <p:nvPr/>
        </p:nvSpPr>
        <p:spPr>
          <a:xfrm>
            <a:off x="1011238" y="2420938"/>
            <a:ext cx="6911975" cy="1965325"/>
          </a:xfrm>
          <a:custGeom>
            <a:avLst/>
            <a:gdLst>
              <a:gd name="txL" fmla="*/ 1000 w 21600"/>
              <a:gd name="txT" fmla="*/ 1000 h 21600"/>
              <a:gd name="txR" fmla="*/ 20600 w 21600"/>
              <a:gd name="txB" fmla="*/ 20600 h 21600"/>
            </a:gdLst>
            <a:ahLst/>
            <a:cxnLst>
              <a:cxn ang="0">
                <a:pos x="0" y="0"/>
              </a:cxn>
              <a:cxn ang="0">
                <a:pos x="2147483647" y="0"/>
              </a:cxn>
              <a:cxn ang="0">
                <a:pos x="2147483647" y="2147483647"/>
              </a:cxn>
              <a:cxn ang="0">
                <a:pos x="0" y="2147483647"/>
              </a:cxn>
              <a:cxn ang="0">
                <a:pos x="2147483647" y="0"/>
              </a:cxn>
              <a:cxn ang="0">
                <a:pos x="2147483647" y="2147483647"/>
              </a:cxn>
              <a:cxn ang="0">
                <a:pos x="2147483647" y="2147483647"/>
              </a:cxn>
              <a:cxn ang="0">
                <a:pos x="0" y="2147483647"/>
              </a:cxn>
            </a:cxnLst>
            <a:rect l="txL" t="txT" r="txR" b="txB"/>
            <a:pathLst>
              <a:path w="21600" h="21600">
                <a:moveTo>
                  <a:pt x="0" y="0"/>
                </a:moveTo>
                <a:lnTo>
                  <a:pt x="21600" y="0"/>
                </a:lnTo>
                <a:lnTo>
                  <a:pt x="21600" y="21600"/>
                </a:lnTo>
                <a:lnTo>
                  <a:pt x="0" y="21600"/>
                </a:lnTo>
                <a:lnTo>
                  <a:pt x="0" y="0"/>
                </a:lnTo>
                <a:close/>
              </a:path>
            </a:pathLst>
          </a:cu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50000"/>
              </a:lnSpc>
              <a:spcBef>
                <a:spcPct val="50000"/>
              </a:spcBef>
              <a:buNone/>
            </a:pPr>
            <a:r>
              <a:rPr lang="en-US" altLang="zh-CN" sz="2400" b="1" dirty="0">
                <a:solidFill>
                  <a:schemeClr val="tx1"/>
                </a:solidFill>
              </a:rPr>
              <a:t>      </a:t>
            </a:r>
            <a:r>
              <a:rPr lang="zh-CN" altLang="en-US" sz="2400" b="1" dirty="0">
                <a:solidFill>
                  <a:srgbClr val="FF0000"/>
                </a:solidFill>
              </a:rPr>
              <a:t>控制器</a:t>
            </a:r>
            <a:r>
              <a:rPr lang="zh-CN" altLang="en-US" sz="2400" b="1" dirty="0">
                <a:solidFill>
                  <a:schemeClr val="tx1"/>
                </a:solidFill>
              </a:rPr>
              <a:t>是</a:t>
            </a:r>
            <a:r>
              <a:rPr lang="zh-CN" altLang="en-US" sz="2400" b="1" dirty="0">
                <a:solidFill>
                  <a:schemeClr val="tx1"/>
                </a:solidFill>
              </a:rPr>
              <a:t>计算机的指挥中心，其基本功能就是分析执行指令，即根据指令产生控制信号序列以控制相应部件分步完成指定的操作。</a:t>
            </a:r>
            <a:endParaRPr lang="zh-CN" altLang="en-US" sz="2400" b="1" dirty="0">
              <a:solidFill>
                <a:schemeClr val="tx1"/>
              </a:solidFill>
            </a:endParaRPr>
          </a:p>
        </p:txBody>
      </p:sp>
      <p:sp>
        <p:nvSpPr>
          <p:cNvPr id="2" name="矩形 1"/>
          <p:cNvSpPr/>
          <p:nvPr/>
        </p:nvSpPr>
        <p:spPr>
          <a:xfrm>
            <a:off x="266700" y="4652963"/>
            <a:ext cx="8472488" cy="1870075"/>
          </a:xfrm>
          <a:prstGeom prst="rect">
            <a:avLst/>
          </a:prstGeom>
        </p:spPr>
        <p:txBody>
          <a:bodyPr>
            <a:spAutoFit/>
          </a:bodyPr>
          <a:lstStyle/>
          <a:p>
            <a:pPr marL="342900" marR="0" lvl="0" indent="-342900" algn="l" defTabSz="914400" rtl="0" eaLnBrk="1" fontAlgn="base" latinLnBrk="0" hangingPunct="1">
              <a:lnSpc>
                <a:spcPct val="120000"/>
              </a:lnSpc>
              <a:spcBef>
                <a:spcPts val="50"/>
              </a:spcBef>
              <a:spcAft>
                <a:spcPts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控制器</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向</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CPU</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内部</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发送控制信号，控制寄存器之间的数据传送，使</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ALU</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完成指定功能以及其他内部操作；</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20000"/>
              </a:lnSpc>
              <a:spcBef>
                <a:spcPts val="50"/>
              </a:spcBef>
              <a:spcAft>
                <a:spcPts val="0"/>
              </a:spcAft>
              <a:buClrTx/>
              <a:buSzTx/>
              <a:buFont typeface="Arial" panose="020B0604020202020204" pitchFamily="34" charset="0"/>
              <a:buChar char="•"/>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控制器</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也</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向</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CPU</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外部</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发出控制信号，以控制</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CPU</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与存储器或</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I/O</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设备之间传送数据。</a:t>
            </a:r>
            <a:endParaRPr kumimoji="0" lang="zh-CN" altLang="zh-CN" sz="24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08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08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3" presetClass="entr" presetSubtype="16" fill="hold" grpId="0" nodeType="clickEffect">
                                  <p:stCondLst>
                                    <p:cond delay="0"/>
                                  </p:stCondLst>
                                  <p:childTnLst>
                                    <p:set>
                                      <p:cBhvr>
                                        <p:cTn id="14" dur="1" fill="hold">
                                          <p:stCondLst>
                                            <p:cond delay="0"/>
                                          </p:stCondLst>
                                        </p:cTn>
                                        <p:tgtEl>
                                          <p:spTgt spid="80900"/>
                                        </p:tgtEl>
                                        <p:attrNameLst>
                                          <p:attrName>style.visibility</p:attrName>
                                        </p:attrNameLst>
                                      </p:cBhvr>
                                      <p:to>
                                        <p:strVal val="visible"/>
                                      </p:to>
                                    </p:set>
                                    <p:anim calcmode="lin" valueType="num">
                                      <p:cBhvr>
                                        <p:cTn id="15" dur="500" fill="hold"/>
                                        <p:tgtEl>
                                          <p:spTgt spid="80900"/>
                                        </p:tgtEl>
                                        <p:attrNameLst>
                                          <p:attrName>ppt_w</p:attrName>
                                        </p:attrNameLst>
                                      </p:cBhvr>
                                      <p:tavLst>
                                        <p:tav tm="0">
                                          <p:val>
                                            <p:fltVal val="0.000000"/>
                                          </p:val>
                                        </p:tav>
                                        <p:tav tm="100000">
                                          <p:val>
                                            <p:strVal val="#ppt_w"/>
                                          </p:val>
                                        </p:tav>
                                      </p:tavLst>
                                    </p:anim>
                                    <p:anim calcmode="lin" valueType="num">
                                      <p:cBhvr>
                                        <p:cTn id="16" dur="500" fill="hold"/>
                                        <p:tgtEl>
                                          <p:spTgt spid="80900"/>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p:bldP spid="80899" grpId="0"/>
      <p:bldP spid="80900" grpId="0" bldLvl="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79070" y="116205"/>
            <a:ext cx="8658860" cy="1753235"/>
          </a:xfrm>
          <a:prstGeom prst="rect">
            <a:avLst/>
          </a:prstGeom>
          <a:noFill/>
        </p:spPr>
        <p:txBody>
          <a:bodyPr wrap="square" rtlCol="0" anchor="t">
            <a:spAutoFit/>
          </a:bodyPr>
          <a:p>
            <a:pPr marL="0" lvl="0" indent="0" eaLnBrk="1" hangingPunct="1">
              <a:lnSpc>
                <a:spcPct val="150000"/>
              </a:lnSpc>
              <a:spcBef>
                <a:spcPct val="50000"/>
              </a:spcBef>
              <a:buNone/>
            </a:pP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传统组合逻辑控制器的主要部件包括：</a:t>
            </a:r>
            <a:r>
              <a:rPr lang="zh-CN" altLang="en-US" sz="2400" dirty="0">
                <a:solidFill>
                  <a:srgbClr val="3333FF"/>
                </a:solidFill>
                <a:latin typeface="宋体" panose="02010600030101010101" pitchFamily="2" charset="-122"/>
                <a:ea typeface="宋体" panose="02010600030101010101" pitchFamily="2" charset="-122"/>
                <a:cs typeface="宋体" panose="02010600030101010101" pitchFamily="2" charset="-122"/>
                <a:sym typeface="+mn-ea"/>
              </a:rPr>
              <a:t>指令寄存器</a:t>
            </a:r>
            <a:r>
              <a:rPr lang="en-US" altLang="zh-CN" sz="2400" dirty="0">
                <a:solidFill>
                  <a:srgbClr val="C00000"/>
                </a:solidFill>
                <a:latin typeface="宋体" panose="02010600030101010101" pitchFamily="2" charset="-122"/>
                <a:ea typeface="宋体" panose="02010600030101010101" pitchFamily="2" charset="-122"/>
                <a:cs typeface="宋体" panose="02010600030101010101" pitchFamily="2" charset="-122"/>
                <a:sym typeface="+mn-ea"/>
              </a:rPr>
              <a:t>IR</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dirty="0">
                <a:solidFill>
                  <a:srgbClr val="3333FF"/>
                </a:solidFill>
                <a:latin typeface="宋体" panose="02010600030101010101" pitchFamily="2" charset="-122"/>
                <a:ea typeface="宋体" panose="02010600030101010101" pitchFamily="2" charset="-122"/>
                <a:cs typeface="宋体" panose="02010600030101010101" pitchFamily="2" charset="-122"/>
                <a:sym typeface="+mn-ea"/>
              </a:rPr>
              <a:t>程序计数器</a:t>
            </a:r>
            <a:r>
              <a:rPr lang="en-US" altLang="zh-CN" sz="2400" dirty="0">
                <a:solidFill>
                  <a:srgbClr val="C00000"/>
                </a:solidFill>
                <a:latin typeface="宋体" panose="02010600030101010101" pitchFamily="2" charset="-122"/>
                <a:ea typeface="宋体" panose="02010600030101010101" pitchFamily="2" charset="-122"/>
                <a:cs typeface="宋体" panose="02010600030101010101" pitchFamily="2" charset="-122"/>
                <a:sym typeface="+mn-ea"/>
              </a:rPr>
              <a:t>PC</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dirty="0">
                <a:solidFill>
                  <a:srgbClr val="3333FF"/>
                </a:solidFill>
                <a:latin typeface="宋体" panose="02010600030101010101" pitchFamily="2" charset="-122"/>
                <a:ea typeface="宋体" panose="02010600030101010101" pitchFamily="2" charset="-122"/>
                <a:cs typeface="宋体" panose="02010600030101010101" pitchFamily="2" charset="-122"/>
                <a:sym typeface="+mn-ea"/>
              </a:rPr>
              <a:t>状态字寄存器</a:t>
            </a:r>
            <a:r>
              <a:rPr lang="en-US" altLang="zh-CN" sz="2400" dirty="0">
                <a:solidFill>
                  <a:srgbClr val="C00000"/>
                </a:solidFill>
                <a:latin typeface="宋体" panose="02010600030101010101" pitchFamily="2" charset="-122"/>
                <a:ea typeface="宋体" panose="02010600030101010101" pitchFamily="2" charset="-122"/>
                <a:cs typeface="宋体" panose="02010600030101010101" pitchFamily="2" charset="-122"/>
                <a:sym typeface="+mn-ea"/>
              </a:rPr>
              <a:t>PSW</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dirty="0">
                <a:solidFill>
                  <a:srgbClr val="3333FF"/>
                </a:solidFill>
                <a:latin typeface="宋体" panose="02010600030101010101" pitchFamily="2" charset="-122"/>
                <a:ea typeface="宋体" panose="02010600030101010101" pitchFamily="2" charset="-122"/>
                <a:cs typeface="宋体" panose="02010600030101010101" pitchFamily="2" charset="-122"/>
                <a:sym typeface="+mn-ea"/>
              </a:rPr>
              <a:t>指令译码器</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dirty="0">
                <a:solidFill>
                  <a:srgbClr val="3333FF"/>
                </a:solidFill>
                <a:latin typeface="宋体" panose="02010600030101010101" pitchFamily="2" charset="-122"/>
                <a:ea typeface="宋体" panose="02010600030101010101" pitchFamily="2" charset="-122"/>
                <a:cs typeface="宋体" panose="02010600030101010101" pitchFamily="2" charset="-122"/>
                <a:sym typeface="+mn-ea"/>
              </a:rPr>
              <a:t>时序系统和微操作信号发生器</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pic>
        <p:nvPicPr>
          <p:cNvPr id="66563" name="图片 4" descr="3X20"/>
          <p:cNvPicPr>
            <a:picLocks noChangeAspect="1"/>
          </p:cNvPicPr>
          <p:nvPr/>
        </p:nvPicPr>
        <p:blipFill>
          <a:blip r:embed="rId1"/>
          <a:srcRect l="41219" t="1933" r="18353" b="11465"/>
          <a:stretch>
            <a:fillRect/>
          </a:stretch>
        </p:blipFill>
        <p:spPr>
          <a:xfrm>
            <a:off x="4363085" y="2348865"/>
            <a:ext cx="4780915" cy="4493895"/>
          </a:xfrm>
          <a:prstGeom prst="rect">
            <a:avLst/>
          </a:prstGeom>
          <a:noFill/>
          <a:ln w="9525">
            <a:noFill/>
          </a:ln>
        </p:spPr>
      </p:pic>
      <p:sp>
        <p:nvSpPr>
          <p:cNvPr id="6" name="矩形 5"/>
          <p:cNvSpPr/>
          <p:nvPr/>
        </p:nvSpPr>
        <p:spPr>
          <a:xfrm>
            <a:off x="75565" y="2433955"/>
            <a:ext cx="3756025" cy="4399915"/>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p>
            <a:pPr marL="342900" marR="0" lvl="0" indent="-342900" algn="l" defTabSz="914400" rtl="0" eaLnBrk="1" fontAlgn="base" latinLnBrk="0" hangingPunct="1">
              <a:lnSpc>
                <a:spcPct val="150000"/>
              </a:lnSpc>
              <a:spcBef>
                <a:spcPct val="50000"/>
              </a:spcBef>
              <a:spcAft>
                <a:spcPct val="0"/>
              </a:spcAft>
              <a:buClrTx/>
              <a:buSzTx/>
              <a:buFont typeface="Arial" panose="020B0604020202020204" pitchFamily="34" charset="0"/>
              <a:buChar char="•"/>
              <a:defRPr/>
            </a:pPr>
            <a:r>
              <a:rPr kumimoji="0" lang="zh-CN" altLang="zh-CN" b="1" i="0" u="none" strike="noStrike" kern="1200" cap="none" spc="0" normalizeH="0" baseline="0" noProof="0" dirty="0">
                <a:ln>
                  <a:noFill/>
                </a:ln>
                <a:solidFill>
                  <a:srgbClr val="C00000"/>
                </a:solidFill>
                <a:effectLst/>
                <a:uLnTx/>
                <a:uFillTx/>
                <a:latin typeface="+mn-ea"/>
                <a:ea typeface="+mn-ea"/>
                <a:cs typeface="+mn-cs"/>
              </a:rPr>
              <a:t>微操作信号发生器</a:t>
            </a:r>
            <a:r>
              <a:rPr kumimoji="0" lang="zh-CN" altLang="zh-CN" b="1" i="0" u="none" strike="noStrike" kern="1200" cap="none" spc="0" normalizeH="0" baseline="0" noProof="0" dirty="0">
                <a:ln>
                  <a:noFill/>
                </a:ln>
                <a:solidFill>
                  <a:schemeClr val="tx1"/>
                </a:solidFill>
                <a:effectLst/>
                <a:uLnTx/>
                <a:uFillTx/>
                <a:latin typeface="+mn-ea"/>
                <a:ea typeface="+mn-ea"/>
                <a:cs typeface="+mn-cs"/>
              </a:rPr>
              <a:t>的</a:t>
            </a:r>
            <a:r>
              <a:rPr kumimoji="0" lang="zh-CN" altLang="zh-CN" b="1" i="0" u="none" strike="noStrike" kern="1200" cap="none" spc="0" normalizeH="0" baseline="0" noProof="0" dirty="0">
                <a:ln>
                  <a:noFill/>
                </a:ln>
                <a:solidFill>
                  <a:srgbClr val="C00000"/>
                </a:solidFill>
                <a:effectLst/>
                <a:uLnTx/>
                <a:uFillTx/>
                <a:latin typeface="+mn-ea"/>
                <a:ea typeface="+mn-ea"/>
                <a:cs typeface="+mn-cs"/>
              </a:rPr>
              <a:t>输入</a:t>
            </a:r>
            <a:r>
              <a:rPr kumimoji="0" lang="zh-CN" altLang="zh-CN" b="1" i="0" u="none" strike="noStrike" kern="1200" cap="none" spc="0" normalizeH="0" baseline="0" noProof="0" dirty="0">
                <a:ln>
                  <a:noFill/>
                </a:ln>
                <a:solidFill>
                  <a:schemeClr val="tx1"/>
                </a:solidFill>
                <a:effectLst/>
                <a:uLnTx/>
                <a:uFillTx/>
                <a:latin typeface="+mn-ea"/>
                <a:ea typeface="+mn-ea"/>
                <a:cs typeface="+mn-cs"/>
              </a:rPr>
              <a:t>由</a:t>
            </a:r>
            <a:r>
              <a:rPr kumimoji="0" lang="en-US" altLang="zh-CN" b="1" i="0" u="none" strike="noStrike" kern="1200" cap="none" spc="0" normalizeH="0" baseline="0" noProof="0" dirty="0">
                <a:ln>
                  <a:noFill/>
                </a:ln>
                <a:solidFill>
                  <a:srgbClr val="C00000"/>
                </a:solidFill>
                <a:effectLst/>
                <a:uLnTx/>
                <a:uFillTx/>
                <a:latin typeface="+mn-ea"/>
                <a:ea typeface="+mn-ea"/>
                <a:cs typeface="+mn-cs"/>
              </a:rPr>
              <a:t>IR</a:t>
            </a:r>
            <a:r>
              <a:rPr kumimoji="0" lang="zh-CN" altLang="zh-CN" b="1" i="0" u="none" strike="noStrike" kern="1200" cap="none" spc="0" normalizeH="0" baseline="0" noProof="0" dirty="0">
                <a:ln>
                  <a:noFill/>
                </a:ln>
                <a:solidFill>
                  <a:schemeClr val="tx1"/>
                </a:solidFill>
                <a:effectLst/>
                <a:uLnTx/>
                <a:uFillTx/>
                <a:latin typeface="+mn-ea"/>
                <a:ea typeface="+mn-ea"/>
                <a:cs typeface="+mn-cs"/>
              </a:rPr>
              <a:t>中的</a:t>
            </a:r>
            <a:r>
              <a:rPr kumimoji="0" lang="zh-CN" altLang="zh-CN" b="1" i="0" u="none" strike="noStrike" kern="1200" cap="none" spc="0" normalizeH="0" baseline="0" noProof="0" dirty="0">
                <a:ln>
                  <a:noFill/>
                </a:ln>
                <a:solidFill>
                  <a:srgbClr val="C00000"/>
                </a:solidFill>
                <a:effectLst/>
                <a:uLnTx/>
                <a:uFillTx/>
                <a:latin typeface="+mn-ea"/>
                <a:ea typeface="+mn-ea"/>
                <a:cs typeface="+mn-cs"/>
              </a:rPr>
              <a:t>指令</a:t>
            </a:r>
            <a:r>
              <a:rPr kumimoji="0" lang="zh-CN" altLang="zh-CN" b="1" i="0" u="none" strike="noStrike" kern="1200" cap="none" spc="0" normalizeH="0" baseline="0" noProof="0" dirty="0">
                <a:ln>
                  <a:noFill/>
                </a:ln>
                <a:solidFill>
                  <a:schemeClr val="tx1"/>
                </a:solidFill>
                <a:effectLst/>
                <a:uLnTx/>
                <a:uFillTx/>
                <a:latin typeface="+mn-ea"/>
                <a:ea typeface="+mn-ea"/>
                <a:cs typeface="+mn-cs"/>
              </a:rPr>
              <a:t>经</a:t>
            </a:r>
            <a:r>
              <a:rPr kumimoji="0" lang="zh-CN" altLang="zh-CN" b="1" i="0" u="none" strike="noStrike" kern="1200" cap="none" spc="0" normalizeH="0" baseline="0" noProof="0" dirty="0">
                <a:ln>
                  <a:noFill/>
                </a:ln>
                <a:solidFill>
                  <a:srgbClr val="C00000"/>
                </a:solidFill>
                <a:effectLst/>
                <a:uLnTx/>
                <a:uFillTx/>
                <a:latin typeface="+mn-ea"/>
                <a:ea typeface="+mn-ea"/>
                <a:cs typeface="+mn-cs"/>
              </a:rPr>
              <a:t>译码</a:t>
            </a:r>
            <a:r>
              <a:rPr kumimoji="0" lang="zh-CN" altLang="zh-CN" b="1" i="0" u="none" strike="noStrike" kern="1200" cap="none" spc="0" normalizeH="0" baseline="0" noProof="0" dirty="0">
                <a:ln>
                  <a:noFill/>
                </a:ln>
                <a:solidFill>
                  <a:schemeClr val="tx1"/>
                </a:solidFill>
                <a:effectLst/>
                <a:uLnTx/>
                <a:uFillTx/>
                <a:latin typeface="+mn-ea"/>
                <a:ea typeface="+mn-ea"/>
                <a:cs typeface="+mn-cs"/>
              </a:rPr>
              <a:t>后的输出、</a:t>
            </a:r>
            <a:r>
              <a:rPr kumimoji="0" lang="en-US" altLang="zh-CN" b="1" i="0" u="none" strike="noStrike" kern="1200" cap="none" spc="0" normalizeH="0" baseline="0" noProof="0" dirty="0">
                <a:ln>
                  <a:noFill/>
                </a:ln>
                <a:solidFill>
                  <a:srgbClr val="C00000"/>
                </a:solidFill>
                <a:effectLst/>
                <a:uLnTx/>
                <a:uFillTx/>
                <a:latin typeface="+mn-ea"/>
                <a:ea typeface="+mn-ea"/>
                <a:cs typeface="+mn-cs"/>
              </a:rPr>
              <a:t>PSW</a:t>
            </a:r>
            <a:r>
              <a:rPr kumimoji="0" lang="zh-CN" altLang="zh-CN" b="1" i="0" u="none" strike="noStrike" kern="1200" cap="none" spc="0" normalizeH="0" baseline="0" noProof="0" dirty="0">
                <a:ln>
                  <a:noFill/>
                </a:ln>
                <a:solidFill>
                  <a:schemeClr val="tx1"/>
                </a:solidFill>
                <a:effectLst/>
                <a:uLnTx/>
                <a:uFillTx/>
                <a:latin typeface="+mn-ea"/>
                <a:ea typeface="+mn-ea"/>
                <a:cs typeface="+mn-cs"/>
              </a:rPr>
              <a:t>的状态位、</a:t>
            </a:r>
            <a:r>
              <a:rPr kumimoji="0" lang="zh-CN" altLang="zh-CN" b="1" i="0" u="none" strike="noStrike" kern="1200" cap="none" spc="0" normalizeH="0" baseline="0" noProof="0" dirty="0">
                <a:ln>
                  <a:noFill/>
                </a:ln>
                <a:solidFill>
                  <a:srgbClr val="C00000"/>
                </a:solidFill>
                <a:effectLst/>
                <a:uLnTx/>
                <a:uFillTx/>
                <a:latin typeface="+mn-ea"/>
                <a:ea typeface="+mn-ea"/>
                <a:cs typeface="+mn-cs"/>
              </a:rPr>
              <a:t>时序信号</a:t>
            </a:r>
            <a:r>
              <a:rPr kumimoji="0" lang="zh-CN" altLang="zh-CN" b="1" i="0" u="none" strike="noStrike" kern="1200" cap="none" spc="0" normalizeH="0" baseline="0" noProof="0" dirty="0">
                <a:ln>
                  <a:noFill/>
                </a:ln>
                <a:solidFill>
                  <a:schemeClr val="tx1"/>
                </a:solidFill>
                <a:effectLst/>
                <a:uLnTx/>
                <a:uFillTx/>
                <a:latin typeface="+mn-ea"/>
                <a:ea typeface="+mn-ea"/>
                <a:cs typeface="+mn-cs"/>
              </a:rPr>
              <a:t>及外部的控制信号（如中断信号）组成。</a:t>
            </a:r>
            <a:endParaRPr kumimoji="0" lang="en-US" altLang="zh-CN" b="1"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50000"/>
              </a:lnSpc>
              <a:spcBef>
                <a:spcPct val="50000"/>
              </a:spcBef>
              <a:spcAft>
                <a:spcPct val="0"/>
              </a:spcAft>
              <a:buClrTx/>
              <a:buSzTx/>
              <a:buFont typeface="Arial" panose="020B0604020202020204" pitchFamily="34" charset="0"/>
              <a:buChar char="•"/>
              <a:defRPr/>
            </a:pPr>
            <a:r>
              <a:rPr kumimoji="0" lang="zh-CN" altLang="zh-CN" b="1" i="0" u="none" strike="noStrike" kern="1200" cap="none" spc="0" normalizeH="0" baseline="0" noProof="0" dirty="0">
                <a:ln>
                  <a:noFill/>
                </a:ln>
                <a:solidFill>
                  <a:srgbClr val="C00000"/>
                </a:solidFill>
                <a:effectLst/>
                <a:uLnTx/>
                <a:uFillTx/>
                <a:latin typeface="+mn-ea"/>
                <a:ea typeface="+mn-ea"/>
                <a:cs typeface="+mn-cs"/>
              </a:rPr>
              <a:t>微操作信号发生器</a:t>
            </a:r>
            <a:r>
              <a:rPr kumimoji="0" lang="zh-CN" altLang="zh-CN" b="1" i="0" u="none" strike="noStrike" kern="1200" cap="none" spc="0" normalizeH="0" baseline="0" noProof="0" dirty="0">
                <a:ln>
                  <a:noFill/>
                </a:ln>
                <a:solidFill>
                  <a:schemeClr val="tx1"/>
                </a:solidFill>
                <a:effectLst/>
                <a:uLnTx/>
                <a:uFillTx/>
                <a:latin typeface="+mn-ea"/>
                <a:ea typeface="+mn-ea"/>
                <a:cs typeface="+mn-cs"/>
              </a:rPr>
              <a:t>依据它的输入</a:t>
            </a:r>
            <a:r>
              <a:rPr kumimoji="0" lang="zh-CN" altLang="zh-CN" b="1" i="0" u="none" strike="noStrike" kern="1200" cap="none" spc="0" normalizeH="0" baseline="0" noProof="0" dirty="0">
                <a:ln>
                  <a:noFill/>
                </a:ln>
                <a:solidFill>
                  <a:srgbClr val="C00000"/>
                </a:solidFill>
                <a:effectLst/>
                <a:uLnTx/>
                <a:uFillTx/>
                <a:latin typeface="+mn-ea"/>
                <a:ea typeface="+mn-ea"/>
                <a:cs typeface="+mn-cs"/>
              </a:rPr>
              <a:t>产生</a:t>
            </a:r>
            <a:r>
              <a:rPr kumimoji="0" lang="zh-CN" altLang="zh-CN" b="1" i="0" u="none" strike="noStrike" kern="1200" cap="none" spc="0" normalizeH="0" baseline="0" noProof="0" dirty="0">
                <a:ln>
                  <a:noFill/>
                </a:ln>
                <a:solidFill>
                  <a:schemeClr val="tx1"/>
                </a:solidFill>
                <a:effectLst/>
                <a:uLnTx/>
                <a:uFillTx/>
                <a:latin typeface="+mn-ea"/>
                <a:ea typeface="+mn-ea"/>
                <a:cs typeface="+mn-cs"/>
              </a:rPr>
              <a:t>指令执行时所需要的</a:t>
            </a:r>
            <a:r>
              <a:rPr kumimoji="0" lang="zh-CN" altLang="zh-CN" b="1" i="0" u="none" strike="noStrike" kern="1200" cap="none" spc="0" normalizeH="0" baseline="0" noProof="0" dirty="0">
                <a:ln>
                  <a:noFill/>
                </a:ln>
                <a:solidFill>
                  <a:srgbClr val="C00000"/>
                </a:solidFill>
                <a:effectLst/>
                <a:uLnTx/>
                <a:uFillTx/>
                <a:latin typeface="+mn-ea"/>
                <a:ea typeface="+mn-ea"/>
                <a:cs typeface="+mn-cs"/>
              </a:rPr>
              <a:t>微操作信号（即控制信号）</a:t>
            </a:r>
            <a:r>
              <a:rPr kumimoji="0" lang="zh-CN" altLang="en-US" b="1" i="0" u="none" strike="noStrike" kern="1200" cap="none" spc="0" normalizeH="0" baseline="0" noProof="0" dirty="0">
                <a:ln>
                  <a:noFill/>
                </a:ln>
                <a:solidFill>
                  <a:srgbClr val="C00000"/>
                </a:solidFill>
                <a:effectLst/>
                <a:uLnTx/>
                <a:uFillTx/>
                <a:latin typeface="+mn-ea"/>
                <a:ea typeface="+mn-ea"/>
                <a:cs typeface="+mn-cs"/>
              </a:rPr>
              <a:t>序列</a:t>
            </a:r>
            <a:r>
              <a:rPr kumimoji="0" lang="zh-CN" altLang="zh-CN" b="1" i="0" u="none" strike="noStrike" kern="1200" cap="none" spc="0" normalizeH="0" baseline="0" noProof="0" dirty="0">
                <a:ln>
                  <a:noFill/>
                </a:ln>
                <a:solidFill>
                  <a:schemeClr val="tx1"/>
                </a:solidFill>
                <a:effectLst/>
                <a:uLnTx/>
                <a:uFillTx/>
                <a:latin typeface="+mn-ea"/>
                <a:ea typeface="+mn-ea"/>
                <a:cs typeface="+mn-cs"/>
              </a:rPr>
              <a:t>。</a:t>
            </a:r>
            <a:endParaRPr kumimoji="0" lang="zh-CN" altLang="zh-CN" b="1" i="0" u="none" strike="noStrike" kern="1200" cap="none" spc="0" normalizeH="0" baseline="0" noProof="0" dirty="0">
              <a:ln>
                <a:noFill/>
              </a:ln>
              <a:solidFill>
                <a:schemeClr val="tx1"/>
              </a:solidFill>
              <a:effectLst/>
              <a:uLnTx/>
              <a:uFillTx/>
              <a:latin typeface="+mn-ea"/>
              <a:ea typeface="+mn-ea"/>
              <a:cs typeface="+mn-cs"/>
            </a:endParaRPr>
          </a:p>
        </p:txBody>
      </p:sp>
      <p:sp>
        <p:nvSpPr>
          <p:cNvPr id="7" name="矩形 6"/>
          <p:cNvSpPr/>
          <p:nvPr/>
        </p:nvSpPr>
        <p:spPr>
          <a:xfrm>
            <a:off x="179070" y="1921510"/>
            <a:ext cx="4576445" cy="460375"/>
          </a:xfrm>
          <a:prstGeom prst="rect">
            <a:avLst/>
          </a:prstGeom>
        </p:spPr>
        <p:txBody>
          <a:bodyPr wrap="square">
            <a:spAutoFit/>
          </a:bodyPr>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模型机采用</a:t>
            </a:r>
            <a:r>
              <a:rPr kumimoji="0" lang="zh-CN" altLang="en-US" sz="2400" b="1" i="0" u="none" strike="noStrike" kern="1200" cap="none" spc="0" normalizeH="0" baseline="0" noProof="0" dirty="0">
                <a:ln>
                  <a:noFill/>
                </a:ln>
                <a:solidFill>
                  <a:srgbClr val="FF0000"/>
                </a:solidFill>
                <a:effectLst/>
                <a:uLnTx/>
                <a:uFillTx/>
                <a:latin typeface="+mn-ea"/>
                <a:ea typeface="+mn-ea"/>
                <a:cs typeface="+mn-cs"/>
              </a:rPr>
              <a:t>同步控制</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方式。</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p:txBody>
      </p:sp>
      <p:sp>
        <p:nvSpPr>
          <p:cNvPr id="5" name="椭圆 4"/>
          <p:cNvSpPr/>
          <p:nvPr/>
        </p:nvSpPr>
        <p:spPr>
          <a:xfrm>
            <a:off x="5292090" y="4725670"/>
            <a:ext cx="3483610" cy="2108200"/>
          </a:xfrm>
          <a:prstGeom prst="ellipse">
            <a:avLst/>
          </a:prstGeom>
          <a:noFill/>
          <a:ln w="12700" cap="flat" cmpd="sng" algn="ctr">
            <a:solidFill>
              <a:srgbClr val="FF0000"/>
            </a:solidFill>
            <a:prstDash val="dash"/>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549275" y="1484630"/>
            <a:ext cx="8397240" cy="4523105"/>
          </a:xfrm>
          <a:prstGeom prst="rect">
            <a:avLst/>
          </a:prstGeom>
        </p:spPr>
        <p:txBody>
          <a:bodyPr wrap="square">
            <a:spAutoFit/>
          </a:bodyPr>
          <a:lstStyle/>
          <a:p>
            <a:pPr marL="342900" marR="0" lvl="0" indent="-342900" algn="l" defTabSz="914400" rtl="0" eaLnBrk="1" fontAlgn="base" latinLnBrk="0" hangingPunct="1">
              <a:lnSpc>
                <a:spcPct val="150000"/>
              </a:lnSpc>
              <a:spcBef>
                <a:spcPct val="5000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根据</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模型机的数据通路结构，就可以确定</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数据传送</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的</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路径</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及实现</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传送所需的控制信号</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（即微命令）。</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50000"/>
              </a:lnSpc>
              <a:spcBef>
                <a:spcPct val="5000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指令的执行可以归纳为数据的传送和</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数据的处理，以及由此产生的微命令序列。</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50000"/>
              </a:lnSpc>
              <a:spcBef>
                <a:spcPct val="500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下面介绍</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CPU</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的</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寄存器之间</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CPU</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与主存之间</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的</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数据传送过程</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，以及</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执行算术或逻辑操作</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的过程。</a:t>
            </a:r>
            <a:endParaRPr kumimoji="0" lang="zh-CN"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50000"/>
              </a:lnSpc>
              <a:spcBef>
                <a:spcPct val="50000"/>
              </a:spcBef>
              <a:spcAft>
                <a:spcPct val="0"/>
              </a:spcAft>
              <a:buClrTx/>
              <a:buSzTx/>
              <a:buFontTx/>
              <a:buNone/>
              <a:defRPr/>
            </a:pP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p:txBody>
      </p:sp>
      <p:sp>
        <p:nvSpPr>
          <p:cNvPr id="6" name="Text Box 2"/>
          <p:cNvSpPr txBox="1"/>
          <p:nvPr/>
        </p:nvSpPr>
        <p:spPr>
          <a:xfrm>
            <a:off x="250825" y="506413"/>
            <a:ext cx="3492500" cy="579437"/>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50000"/>
              </a:spcBef>
              <a:buNone/>
            </a:pPr>
            <a:r>
              <a:rPr lang="en-US" altLang="zh-CN" b="1" dirty="0">
                <a:latin typeface="黑体" panose="02010609060101010101" pitchFamily="49" charset="-122"/>
                <a:ea typeface="黑体" panose="02010609060101010101" pitchFamily="49" charset="-122"/>
              </a:rPr>
              <a:t>3.3.2  </a:t>
            </a:r>
            <a:r>
              <a:rPr lang="zh-CN" altLang="en-US" b="1" dirty="0">
                <a:latin typeface="黑体" panose="02010609060101010101" pitchFamily="49" charset="-122"/>
                <a:ea typeface="黑体" panose="02010609060101010101" pitchFamily="49" charset="-122"/>
              </a:rPr>
              <a:t>数据传送</a:t>
            </a:r>
            <a:endParaRPr lang="zh-CN" altLang="en-US"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3" name="Text Box 3"/>
          <p:cNvSpPr txBox="1"/>
          <p:nvPr/>
        </p:nvSpPr>
        <p:spPr>
          <a:xfrm>
            <a:off x="228600" y="214313"/>
            <a:ext cx="5400675" cy="579437"/>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50000"/>
              </a:spcBef>
              <a:buNone/>
            </a:pP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．寄存器之间的数据传送</a:t>
            </a:r>
            <a:endParaRPr lang="zh-CN" altLang="en-US" b="1" dirty="0">
              <a:latin typeface="黑体" panose="02010609060101010101" pitchFamily="49" charset="-122"/>
              <a:ea typeface="黑体" panose="02010609060101010101" pitchFamily="49" charset="-122"/>
            </a:endParaRPr>
          </a:p>
        </p:txBody>
      </p:sp>
      <p:sp>
        <p:nvSpPr>
          <p:cNvPr id="81924" name="Text Box 4"/>
          <p:cNvSpPr txBox="1"/>
          <p:nvPr/>
        </p:nvSpPr>
        <p:spPr>
          <a:xfrm>
            <a:off x="227013" y="1011238"/>
            <a:ext cx="8613775" cy="1124585"/>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20000"/>
              </a:lnSpc>
              <a:spcBef>
                <a:spcPts val="50"/>
              </a:spcBef>
              <a:spcAft>
                <a:spcPts val="0"/>
              </a:spcAft>
              <a:buNone/>
            </a:pPr>
            <a:r>
              <a:rPr lang="en-US" altLang="zh-CN" sz="2400" b="1" dirty="0">
                <a:latin typeface="宋体" panose="02010600030101010101" pitchFamily="2" charset="-122"/>
              </a:rPr>
              <a:t>    </a:t>
            </a:r>
            <a:r>
              <a:rPr lang="zh-CN" altLang="en-US" sz="2800" b="1" dirty="0">
                <a:latin typeface="宋体" panose="02010600030101010101" pitchFamily="2" charset="-122"/>
              </a:rPr>
              <a:t>在模型机中，寄存器之间可直接通过</a:t>
            </a:r>
            <a:r>
              <a:rPr lang="en-US" altLang="zh-CN" sz="2800" b="1" dirty="0">
                <a:latin typeface="宋体" panose="02010600030101010101" pitchFamily="2" charset="-122"/>
              </a:rPr>
              <a:t>ALU</a:t>
            </a:r>
            <a:r>
              <a:rPr lang="zh-CN" altLang="en-US" sz="2800" b="1" dirty="0">
                <a:latin typeface="宋体" panose="02010600030101010101" pitchFamily="2" charset="-122"/>
              </a:rPr>
              <a:t>总线传送数据，具体传送由</a:t>
            </a:r>
            <a:r>
              <a:rPr lang="zh-CN" altLang="en-US" sz="2800" b="1" dirty="0">
                <a:solidFill>
                  <a:srgbClr val="3333FF"/>
                </a:solidFill>
                <a:latin typeface="宋体" panose="02010600030101010101" pitchFamily="2" charset="-122"/>
              </a:rPr>
              <a:t>输出门控制信号</a:t>
            </a:r>
            <a:r>
              <a:rPr lang="zh-CN" altLang="en-US" sz="2800" b="1" dirty="0">
                <a:latin typeface="宋体" panose="02010600030101010101" pitchFamily="2" charset="-122"/>
              </a:rPr>
              <a:t>和</a:t>
            </a:r>
            <a:r>
              <a:rPr lang="zh-CN" altLang="en-US" sz="2800" b="1" dirty="0">
                <a:solidFill>
                  <a:srgbClr val="3333FF"/>
                </a:solidFill>
                <a:latin typeface="宋体" panose="02010600030101010101" pitchFamily="2" charset="-122"/>
              </a:rPr>
              <a:t>打入脉冲</a:t>
            </a:r>
            <a:r>
              <a:rPr lang="zh-CN" altLang="en-US" sz="2800" b="1" dirty="0">
                <a:latin typeface="宋体" panose="02010600030101010101" pitchFamily="2" charset="-122"/>
              </a:rPr>
              <a:t>控制。</a:t>
            </a:r>
            <a:endParaRPr lang="zh-CN" altLang="en-US" sz="2800" b="1" dirty="0">
              <a:latin typeface="宋体" panose="02010600030101010101" pitchFamily="2" charset="-122"/>
            </a:endParaRPr>
          </a:p>
        </p:txBody>
      </p:sp>
      <p:sp>
        <p:nvSpPr>
          <p:cNvPr id="68613" name="Rectangle 5"/>
          <p:cNvSpPr/>
          <p:nvPr/>
        </p:nvSpPr>
        <p:spPr>
          <a:xfrm>
            <a:off x="34925" y="2780348"/>
            <a:ext cx="3673475" cy="2308225"/>
          </a:xfrm>
          <a:prstGeom prst="rect">
            <a:avLst/>
          </a:prstGeom>
        </p:spPr>
        <p:style>
          <a:lnRef idx="1">
            <a:schemeClr val="accent3"/>
          </a:lnRef>
          <a:fillRef idx="3">
            <a:schemeClr val="accent3"/>
          </a:fillRef>
          <a:effectRef idx="2">
            <a:schemeClr val="accent3"/>
          </a:effectRef>
          <a:fontRef idx="minor">
            <a:schemeClr val="lt1"/>
          </a:fontRef>
        </p:style>
        <p:txBody>
          <a:bodyPr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50000"/>
              </a:lnSpc>
              <a:spcBef>
                <a:spcPct val="0"/>
              </a:spcBef>
              <a:buNone/>
            </a:pPr>
            <a:r>
              <a:rPr lang="zh-CN" altLang="en-US" sz="2400" b="1" dirty="0">
                <a:latin typeface="Times New Roman" panose="02020603050405020304" pitchFamily="18" charset="0"/>
              </a:rPr>
              <a:t>例如 ：把寄存器</a:t>
            </a:r>
            <a:r>
              <a:rPr lang="en-US" altLang="zh-CN" sz="2400" b="1" dirty="0">
                <a:latin typeface="Times New Roman" panose="02020603050405020304" pitchFamily="18" charset="0"/>
              </a:rPr>
              <a:t>R1</a:t>
            </a:r>
            <a:r>
              <a:rPr lang="zh-CN" altLang="en-US" sz="2400" b="1" dirty="0">
                <a:latin typeface="Times New Roman" panose="02020603050405020304" pitchFamily="18" charset="0"/>
              </a:rPr>
              <a:t>的内容传送到寄存器</a:t>
            </a:r>
            <a:r>
              <a:rPr lang="en-US" altLang="zh-CN" sz="2400" b="1" dirty="0">
                <a:latin typeface="Times New Roman" panose="02020603050405020304" pitchFamily="18" charset="0"/>
              </a:rPr>
              <a:t>R3</a:t>
            </a:r>
            <a:r>
              <a:rPr lang="zh-CN" altLang="en-US" sz="2400" b="1" dirty="0">
                <a:latin typeface="Times New Roman" panose="02020603050405020304" pitchFamily="18" charset="0"/>
              </a:rPr>
              <a:t>。</a:t>
            </a:r>
            <a:endParaRPr lang="en-US" altLang="zh-CN" sz="2400" b="1" dirty="0">
              <a:latin typeface="Times New Roman" panose="02020603050405020304" pitchFamily="18" charset="0"/>
            </a:endParaRPr>
          </a:p>
          <a:p>
            <a:pPr marL="0" lvl="0" indent="0" eaLnBrk="1" hangingPunct="1">
              <a:lnSpc>
                <a:spcPct val="150000"/>
              </a:lnSpc>
              <a:spcBef>
                <a:spcPct val="0"/>
              </a:spcBef>
              <a:buNone/>
            </a:pPr>
            <a:r>
              <a:rPr lang="en-US" altLang="zh-CN" sz="2400" b="1" dirty="0">
                <a:solidFill>
                  <a:srgbClr val="C00000"/>
                </a:solidFill>
                <a:latin typeface="Times New Roman" panose="02020603050405020304" pitchFamily="18" charset="0"/>
              </a:rPr>
              <a:t>R1→R3</a:t>
            </a:r>
            <a:r>
              <a:rPr lang="zh-CN" altLang="en-US" sz="2400" b="1" dirty="0">
                <a:latin typeface="Times New Roman" panose="02020603050405020304" pitchFamily="18" charset="0"/>
              </a:rPr>
              <a:t>所需控制信号为：</a:t>
            </a:r>
            <a:r>
              <a:rPr lang="en-US" altLang="zh-CN" sz="2400" b="1" dirty="0">
                <a:solidFill>
                  <a:srgbClr val="3333FF"/>
                </a:solidFill>
                <a:latin typeface="Times New Roman" panose="02020603050405020304" pitchFamily="18" charset="0"/>
              </a:rPr>
              <a:t>R1</a:t>
            </a:r>
            <a:r>
              <a:rPr lang="en-US" altLang="zh-CN" sz="2400" b="1" baseline="-25000" dirty="0">
                <a:solidFill>
                  <a:srgbClr val="3333FF"/>
                </a:solidFill>
                <a:latin typeface="Times New Roman" panose="02020603050405020304" pitchFamily="18" charset="0"/>
              </a:rPr>
              <a:t>OUT</a:t>
            </a:r>
            <a:r>
              <a:rPr lang="zh-CN" altLang="en-US" sz="2400" b="1" dirty="0">
                <a:latin typeface="Times New Roman" panose="02020603050405020304" pitchFamily="18" charset="0"/>
              </a:rPr>
              <a:t>、</a:t>
            </a:r>
            <a:r>
              <a:rPr lang="en-US" altLang="zh-CN" sz="2400" b="1" dirty="0">
                <a:solidFill>
                  <a:srgbClr val="3333FF"/>
                </a:solidFill>
                <a:latin typeface="Times New Roman" panose="02020603050405020304" pitchFamily="18" charset="0"/>
              </a:rPr>
              <a:t>CP</a:t>
            </a:r>
            <a:r>
              <a:rPr lang="en-US" altLang="zh-CN" sz="2400" b="1" baseline="-25000" dirty="0">
                <a:solidFill>
                  <a:srgbClr val="3333FF"/>
                </a:solidFill>
                <a:latin typeface="Times New Roman" panose="02020603050405020304" pitchFamily="18" charset="0"/>
              </a:rPr>
              <a:t>R3</a:t>
            </a:r>
            <a:r>
              <a:rPr lang="en-US" altLang="zh-CN" sz="2400" b="1" dirty="0">
                <a:solidFill>
                  <a:srgbClr val="3333FF"/>
                </a:solidFill>
                <a:latin typeface="Times New Roman" panose="02020603050405020304" pitchFamily="18" charset="0"/>
              </a:rPr>
              <a:t> </a:t>
            </a:r>
            <a:endParaRPr lang="en-US" altLang="zh-CN" sz="2400" b="1" dirty="0">
              <a:solidFill>
                <a:srgbClr val="3333FF"/>
              </a:solidFill>
              <a:latin typeface="Times New Roman" panose="02020603050405020304" pitchFamily="18" charset="0"/>
            </a:endParaRPr>
          </a:p>
        </p:txBody>
      </p:sp>
      <p:pic>
        <p:nvPicPr>
          <p:cNvPr id="68614" name="图片 9" descr="3X20"/>
          <p:cNvPicPr>
            <a:picLocks noChangeAspect="1"/>
          </p:cNvPicPr>
          <p:nvPr/>
        </p:nvPicPr>
        <p:blipFill>
          <a:blip r:embed="rId1"/>
          <a:srcRect l="4990" t="43791" r="39697"/>
          <a:stretch>
            <a:fillRect/>
          </a:stretch>
        </p:blipFill>
        <p:spPr>
          <a:xfrm>
            <a:off x="3789045" y="2482850"/>
            <a:ext cx="5402580" cy="4233545"/>
          </a:xfrm>
          <a:prstGeom prst="rect">
            <a:avLst/>
          </a:prstGeom>
          <a:noFill/>
          <a:ln w="9525">
            <a:noFill/>
          </a:ln>
        </p:spPr>
      </p:pic>
      <p:sp>
        <p:nvSpPr>
          <p:cNvPr id="3" name="椭圆 2"/>
          <p:cNvSpPr/>
          <p:nvPr/>
        </p:nvSpPr>
        <p:spPr>
          <a:xfrm>
            <a:off x="7308850" y="3850640"/>
            <a:ext cx="575945" cy="514350"/>
          </a:xfrm>
          <a:prstGeom prst="ellipse">
            <a:avLst/>
          </a:prstGeom>
          <a:noFill/>
          <a:ln w="12700" cap="flat" cmpd="sng" algn="ctr">
            <a:solidFill>
              <a:srgbClr val="FF0000"/>
            </a:solidFill>
            <a:prstDash val="dash"/>
            <a:round/>
            <a:headEnd type="none" w="med" len="med"/>
            <a:tailEnd type="none" w="med" len="med"/>
          </a:ln>
          <a:extLst>
            <a:ext uri="{909E8E84-426E-40DD-AFC4-6F175D3DCCD1}">
              <a14:hiddenFill xmlns:a14="http://schemas.microsoft.com/office/drawing/2010/main">
                <a:solidFill>
                  <a:srgbClr val="FFFF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4" name="椭圆 3"/>
          <p:cNvSpPr/>
          <p:nvPr/>
        </p:nvSpPr>
        <p:spPr>
          <a:xfrm>
            <a:off x="7332345" y="5974080"/>
            <a:ext cx="575945" cy="401955"/>
          </a:xfrm>
          <a:prstGeom prst="ellipse">
            <a:avLst/>
          </a:prstGeom>
          <a:noFill/>
          <a:ln w="12700" cap="flat" cmpd="sng" algn="ctr">
            <a:solidFill>
              <a:srgbClr val="FF0000"/>
            </a:solidFill>
            <a:prstDash val="dash"/>
            <a:round/>
            <a:headEnd type="none" w="med" len="med"/>
            <a:tailEnd type="none" w="med" len="med"/>
          </a:ln>
          <a:extLst>
            <a:ext uri="{909E8E84-426E-40DD-AFC4-6F175D3DCCD1}">
              <a14:hiddenFill xmlns:a14="http://schemas.microsoft.com/office/drawing/2010/main">
                <a:solidFill>
                  <a:srgbClr val="FFFF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9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p:bldP spid="819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Text Box 2"/>
          <p:cNvSpPr txBox="1"/>
          <p:nvPr/>
        </p:nvSpPr>
        <p:spPr>
          <a:xfrm>
            <a:off x="167005" y="0"/>
            <a:ext cx="9154160" cy="583565"/>
          </a:xfrm>
          <a:prstGeom prst="rect">
            <a:avLst/>
          </a:prstGeom>
          <a:noFill/>
          <a:ln w="2857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50000"/>
              </a:spcBef>
              <a:buNone/>
            </a:pPr>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．主存数据传送到</a:t>
            </a:r>
            <a:r>
              <a:rPr lang="en-US" altLang="zh-CN" b="1" dirty="0">
                <a:latin typeface="黑体" panose="02010609060101010101" pitchFamily="49" charset="-122"/>
                <a:ea typeface="黑体" panose="02010609060101010101" pitchFamily="49" charset="-122"/>
              </a:rPr>
              <a:t>CPU</a:t>
            </a:r>
            <a:r>
              <a:rPr lang="zh-CN" altLang="en-US" sz="2000" b="1" dirty="0">
                <a:latin typeface="黑体" panose="02010609060101010101" pitchFamily="49" charset="-122"/>
                <a:ea typeface="黑体" panose="02010609060101010101" pitchFamily="49" charset="-122"/>
              </a:rPr>
              <a:t>：</a:t>
            </a:r>
            <a:r>
              <a:rPr lang="zh-CN" altLang="en-US" sz="2000" b="1" dirty="0">
                <a:latin typeface="宋体" panose="02010600030101010101" pitchFamily="2" charset="-122"/>
              </a:rPr>
              <a:t>通过</a:t>
            </a:r>
            <a:r>
              <a:rPr lang="zh-CN" altLang="en-US" sz="2000" b="1" dirty="0">
                <a:solidFill>
                  <a:srgbClr val="FF0000"/>
                </a:solidFill>
                <a:latin typeface="宋体" panose="02010600030101010101" pitchFamily="2" charset="-122"/>
              </a:rPr>
              <a:t>系统总线</a:t>
            </a:r>
            <a:r>
              <a:rPr lang="zh-CN" altLang="en-US" sz="2000" b="1" dirty="0">
                <a:latin typeface="宋体" panose="02010600030101010101" pitchFamily="2" charset="-122"/>
              </a:rPr>
              <a:t>传送</a:t>
            </a:r>
            <a:r>
              <a:rPr lang="zh-CN" altLang="en-US" sz="2000" b="1" dirty="0">
                <a:solidFill>
                  <a:srgbClr val="C00000"/>
                </a:solidFill>
                <a:latin typeface="宋体" panose="02010600030101010101" pitchFamily="2" charset="-122"/>
              </a:rPr>
              <a:t>地址</a:t>
            </a:r>
            <a:r>
              <a:rPr lang="zh-CN" altLang="en-US" sz="2000" b="1" dirty="0">
                <a:latin typeface="宋体" panose="02010600030101010101" pitchFamily="2" charset="-122"/>
              </a:rPr>
              <a:t>、</a:t>
            </a:r>
            <a:r>
              <a:rPr lang="zh-CN" altLang="en-US" sz="2000" b="1" dirty="0">
                <a:solidFill>
                  <a:srgbClr val="C00000"/>
                </a:solidFill>
                <a:latin typeface="宋体" panose="02010600030101010101" pitchFamily="2" charset="-122"/>
              </a:rPr>
              <a:t>数据</a:t>
            </a:r>
            <a:r>
              <a:rPr lang="zh-CN" altLang="en-US" sz="2000" b="1" dirty="0">
                <a:latin typeface="宋体" panose="02010600030101010101" pitchFamily="2" charset="-122"/>
              </a:rPr>
              <a:t>和</a:t>
            </a:r>
            <a:r>
              <a:rPr lang="zh-CN" altLang="en-US" sz="2000" b="1" dirty="0">
                <a:solidFill>
                  <a:srgbClr val="C00000"/>
                </a:solidFill>
                <a:latin typeface="宋体" panose="02010600030101010101" pitchFamily="2" charset="-122"/>
              </a:rPr>
              <a:t>控制信号</a:t>
            </a:r>
            <a:endParaRPr lang="zh-CN" altLang="en-US" sz="2000" b="1" dirty="0">
              <a:solidFill>
                <a:srgbClr val="C00000"/>
              </a:solidFill>
              <a:latin typeface="宋体" panose="02010600030101010101" pitchFamily="2" charset="-122"/>
            </a:endParaRPr>
          </a:p>
        </p:txBody>
      </p:sp>
      <p:sp>
        <p:nvSpPr>
          <p:cNvPr id="82948" name="Text Box 4"/>
          <p:cNvSpPr txBox="1"/>
          <p:nvPr/>
        </p:nvSpPr>
        <p:spPr>
          <a:xfrm>
            <a:off x="633413" y="4433888"/>
            <a:ext cx="7848600" cy="1014730"/>
          </a:xfrm>
          <a:prstGeom prst="rect">
            <a:avLst/>
          </a:prstGeom>
          <a:solidFill>
            <a:schemeClr val="accent5"/>
          </a:solidFill>
        </p:spPr>
        <p:style>
          <a:lnRef idx="1">
            <a:schemeClr val="accent1"/>
          </a:lnRef>
          <a:fillRef idx="2">
            <a:schemeClr val="accent1"/>
          </a:fillRef>
          <a:effectRef idx="1">
            <a:schemeClr val="accent1"/>
          </a:effectRef>
          <a:fontRef idx="minor">
            <a:schemeClr val="dk1"/>
          </a:fontRef>
        </p:style>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rgbClr val="CB0101"/>
                </a:solidFill>
                <a:latin typeface="宋体" panose="02010600030101010101" pitchFamily="2" charset="-122"/>
                <a:ea typeface="宋体" panose="02010600030101010101" pitchFamily="2" charset="-122"/>
                <a:cs typeface="宋体" panose="02010600030101010101" pitchFamily="2" charset="-122"/>
              </a:rPr>
              <a:t>① PC→MAR    </a:t>
            </a:r>
            <a:r>
              <a:rPr lang="zh-CN" altLang="en-US" sz="2400" b="1" dirty="0">
                <a:solidFill>
                  <a:srgbClr val="CB0101"/>
                </a:solidFill>
                <a:latin typeface="宋体" panose="02010600030101010101" pitchFamily="2" charset="-122"/>
                <a:ea typeface="宋体" panose="02010600030101010101" pitchFamily="2" charset="-122"/>
                <a:cs typeface="宋体" panose="02010600030101010101" pitchFamily="2" charset="-122"/>
              </a:rPr>
              <a:t>；</a:t>
            </a:r>
            <a:r>
              <a:rPr lang="en-US" altLang="zh-CN" sz="2400" b="1" dirty="0">
                <a:solidFill>
                  <a:srgbClr val="CB0101"/>
                </a:solidFill>
                <a:latin typeface="宋体" panose="02010600030101010101" pitchFamily="2" charset="-122"/>
                <a:ea typeface="宋体" panose="02010600030101010101" pitchFamily="2" charset="-122"/>
                <a:cs typeface="宋体" panose="02010600030101010101" pitchFamily="2" charset="-122"/>
              </a:rPr>
              <a:t>PC</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中的</a:t>
            </a:r>
            <a:r>
              <a:rPr lang="zh-CN" altLang="en-US" sz="2400" b="1" dirty="0">
                <a:solidFill>
                  <a:srgbClr val="CB0101"/>
                </a:solidFill>
                <a:latin typeface="宋体" panose="02010600030101010101" pitchFamily="2" charset="-122"/>
                <a:ea typeface="宋体" panose="02010600030101010101" pitchFamily="2" charset="-122"/>
                <a:cs typeface="宋体" panose="02010600030101010101" pitchFamily="2" charset="-122"/>
              </a:rPr>
              <a:t>指令地址</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送</a:t>
            </a:r>
            <a:r>
              <a:rPr lang="zh-CN" altLang="en-US" sz="2400" b="1" dirty="0">
                <a:solidFill>
                  <a:srgbClr val="CB0101"/>
                </a:solidFill>
                <a:latin typeface="宋体" panose="02010600030101010101" pitchFamily="2" charset="-122"/>
                <a:ea typeface="宋体" panose="02010600030101010101" pitchFamily="2" charset="-122"/>
                <a:cs typeface="宋体" panose="02010600030101010101" pitchFamily="2" charset="-122"/>
              </a:rPr>
              <a:t>存储器地址寄存器</a:t>
            </a:r>
            <a:endParaRPr lang="zh-CN" altLang="en-US" sz="2400" b="1" dirty="0">
              <a:solidFill>
                <a:srgbClr val="CB0101"/>
              </a:solidFill>
              <a:latin typeface="宋体" panose="02010600030101010101" pitchFamily="2" charset="-122"/>
              <a:ea typeface="宋体" panose="02010600030101010101" pitchFamily="2" charset="-122"/>
              <a:cs typeface="宋体" panose="02010600030101010101" pitchFamily="2" charset="-122"/>
            </a:endParaRPr>
          </a:p>
          <a:p>
            <a:pPr marL="0" lvl="0" indent="0" eaLnBrk="1" hangingPunct="1">
              <a:spcBef>
                <a:spcPct val="50000"/>
              </a:spcBef>
              <a:buNone/>
            </a:pPr>
            <a:r>
              <a:rPr lang="zh-CN" altLang="en-US" sz="2400" b="1" dirty="0">
                <a:solidFill>
                  <a:srgbClr val="CB0101"/>
                </a:solidFill>
                <a:latin typeface="宋体" panose="02010600030101010101" pitchFamily="2" charset="-122"/>
                <a:ea typeface="宋体" panose="02010600030101010101" pitchFamily="2" charset="-122"/>
                <a:cs typeface="宋体" panose="02010600030101010101" pitchFamily="2" charset="-122"/>
              </a:rPr>
              <a:t>② </a:t>
            </a:r>
            <a:r>
              <a:rPr lang="en-US" altLang="zh-CN" sz="2400" b="1" dirty="0">
                <a:solidFill>
                  <a:srgbClr val="CB0101"/>
                </a:solidFill>
                <a:latin typeface="宋体" panose="02010600030101010101" pitchFamily="2" charset="-122"/>
                <a:ea typeface="宋体" panose="02010600030101010101" pitchFamily="2" charset="-122"/>
                <a:cs typeface="宋体" panose="02010600030101010101" pitchFamily="2" charset="-122"/>
              </a:rPr>
              <a:t>M→MDR→IR </a:t>
            </a:r>
            <a:r>
              <a:rPr lang="zh-CN" altLang="en-US" sz="2400" b="1" dirty="0">
                <a:solidFill>
                  <a:srgbClr val="CB0101"/>
                </a:solidFill>
                <a:latin typeface="宋体" panose="02010600030101010101" pitchFamily="2" charset="-122"/>
                <a:ea typeface="宋体" panose="02010600030101010101" pitchFamily="2" charset="-122"/>
                <a:cs typeface="宋体" panose="02010600030101010101" pitchFamily="2" charset="-122"/>
              </a:rPr>
              <a:t>；</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从</a:t>
            </a:r>
            <a:r>
              <a:rPr lang="zh-CN" altLang="en-US" sz="2400" b="1" dirty="0">
                <a:solidFill>
                  <a:srgbClr val="CB0101"/>
                </a:solidFill>
                <a:latin typeface="宋体" panose="02010600030101010101" pitchFamily="2" charset="-122"/>
                <a:ea typeface="宋体" panose="02010600030101010101" pitchFamily="2" charset="-122"/>
                <a:cs typeface="宋体" panose="02010600030101010101" pitchFamily="2" charset="-122"/>
              </a:rPr>
              <a:t>存储器</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中</a:t>
            </a:r>
            <a:r>
              <a:rPr lang="zh-CN" altLang="en-US" sz="2400" b="1" dirty="0">
                <a:solidFill>
                  <a:srgbClr val="CB0101"/>
                </a:solidFill>
                <a:latin typeface="宋体" panose="02010600030101010101" pitchFamily="2" charset="-122"/>
                <a:ea typeface="宋体" panose="02010600030101010101" pitchFamily="2" charset="-122"/>
                <a:cs typeface="宋体" panose="02010600030101010101" pitchFamily="2" charset="-122"/>
              </a:rPr>
              <a:t>读指令</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到</a:t>
            </a:r>
            <a:r>
              <a:rPr lang="en-US" altLang="zh-CN" sz="2400" b="1" dirty="0">
                <a:solidFill>
                  <a:srgbClr val="CB0101"/>
                </a:solidFill>
                <a:latin typeface="宋体" panose="02010600030101010101" pitchFamily="2" charset="-122"/>
                <a:ea typeface="宋体" panose="02010600030101010101" pitchFamily="2" charset="-122"/>
                <a:cs typeface="宋体" panose="02010600030101010101" pitchFamily="2" charset="-122"/>
              </a:rPr>
              <a:t>IR</a:t>
            </a:r>
            <a:endParaRPr lang="en-US" altLang="zh-CN" sz="2400" b="1" dirty="0">
              <a:solidFill>
                <a:srgbClr val="CB0101"/>
              </a:solidFill>
              <a:latin typeface="宋体" panose="02010600030101010101" pitchFamily="2" charset="-122"/>
              <a:ea typeface="宋体" panose="02010600030101010101" pitchFamily="2" charset="-122"/>
              <a:cs typeface="宋体" panose="02010600030101010101" pitchFamily="2" charset="-122"/>
            </a:endParaRPr>
          </a:p>
        </p:txBody>
      </p:sp>
      <p:sp>
        <p:nvSpPr>
          <p:cNvPr id="69637" name="Rectangle 5"/>
          <p:cNvSpPr/>
          <p:nvPr/>
        </p:nvSpPr>
        <p:spPr>
          <a:xfrm>
            <a:off x="523875" y="5438775"/>
            <a:ext cx="6448425" cy="45720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latin typeface="Times New Roman" panose="02020603050405020304" pitchFamily="18" charset="0"/>
              </a:rPr>
              <a:t>实现</a:t>
            </a:r>
            <a:r>
              <a:rPr lang="en-US" altLang="zh-CN" sz="2400" b="1" dirty="0">
                <a:solidFill>
                  <a:srgbClr val="C00000"/>
                </a:solidFill>
                <a:latin typeface="Times New Roman" panose="02020603050405020304" pitchFamily="18" charset="0"/>
              </a:rPr>
              <a:t>PC→MAR</a:t>
            </a:r>
            <a:r>
              <a:rPr lang="zh-CN" altLang="en-US" sz="2400" b="1" dirty="0">
                <a:latin typeface="Times New Roman" panose="02020603050405020304" pitchFamily="18" charset="0"/>
              </a:rPr>
              <a:t>的控制信号：</a:t>
            </a:r>
            <a:r>
              <a:rPr lang="en-US" altLang="zh-CN" sz="2400" b="1" dirty="0">
                <a:solidFill>
                  <a:srgbClr val="3333FF"/>
                </a:solidFill>
                <a:latin typeface="Times New Roman" panose="02020603050405020304" pitchFamily="18" charset="0"/>
              </a:rPr>
              <a:t>PC</a:t>
            </a:r>
            <a:r>
              <a:rPr lang="en-US" altLang="zh-CN" sz="1400" b="1" dirty="0">
                <a:solidFill>
                  <a:srgbClr val="3333FF"/>
                </a:solidFill>
                <a:latin typeface="Times New Roman" panose="02020603050405020304" pitchFamily="18" charset="0"/>
              </a:rPr>
              <a:t>OUT</a:t>
            </a:r>
            <a:r>
              <a:rPr lang="zh-CN" altLang="en-US" sz="2400" b="1" dirty="0">
                <a:latin typeface="Times New Roman" panose="02020603050405020304" pitchFamily="18" charset="0"/>
              </a:rPr>
              <a:t>、</a:t>
            </a:r>
            <a:r>
              <a:rPr lang="en-US" altLang="zh-CN" sz="2400" b="1" dirty="0">
                <a:solidFill>
                  <a:srgbClr val="3333FF"/>
                </a:solidFill>
                <a:latin typeface="Times New Roman" panose="02020603050405020304" pitchFamily="18" charset="0"/>
              </a:rPr>
              <a:t>CP</a:t>
            </a:r>
            <a:r>
              <a:rPr lang="en-US" altLang="zh-CN" sz="1600" b="1" dirty="0">
                <a:solidFill>
                  <a:srgbClr val="3333FF"/>
                </a:solidFill>
                <a:latin typeface="Times New Roman" panose="02020603050405020304" pitchFamily="18" charset="0"/>
              </a:rPr>
              <a:t>MAR</a:t>
            </a:r>
            <a:r>
              <a:rPr lang="zh-CN" altLang="en-US" sz="2400" b="1" dirty="0">
                <a:latin typeface="Times New Roman" panose="02020603050405020304" pitchFamily="18" charset="0"/>
              </a:rPr>
              <a:t>。</a:t>
            </a:r>
            <a:r>
              <a:rPr lang="zh-CN" altLang="en-US" sz="2400" dirty="0">
                <a:latin typeface="Times New Roman" panose="02020603050405020304" pitchFamily="18" charset="0"/>
              </a:rPr>
              <a:t> </a:t>
            </a:r>
            <a:endParaRPr lang="zh-CN" altLang="en-US" sz="2400" dirty="0">
              <a:latin typeface="Times New Roman" panose="02020603050405020304" pitchFamily="18" charset="0"/>
            </a:endParaRPr>
          </a:p>
        </p:txBody>
      </p:sp>
      <p:sp>
        <p:nvSpPr>
          <p:cNvPr id="69638" name="Rectangle 6"/>
          <p:cNvSpPr/>
          <p:nvPr/>
        </p:nvSpPr>
        <p:spPr>
          <a:xfrm>
            <a:off x="523875" y="5818505"/>
            <a:ext cx="8058785" cy="977265"/>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20000"/>
              </a:lnSpc>
              <a:spcBef>
                <a:spcPts val="0"/>
              </a:spcBef>
              <a:spcAft>
                <a:spcPts val="0"/>
              </a:spcAft>
              <a:buNone/>
            </a:pPr>
            <a:r>
              <a:rPr lang="zh-CN" altLang="en-US" sz="2400" b="1" dirty="0">
                <a:latin typeface="Times New Roman" panose="02020603050405020304" pitchFamily="18" charset="0"/>
              </a:rPr>
              <a:t>实现读操作</a:t>
            </a:r>
            <a:r>
              <a:rPr lang="en-US" altLang="zh-CN" sz="2400" b="1" dirty="0">
                <a:solidFill>
                  <a:srgbClr val="C00000"/>
                </a:solidFill>
                <a:latin typeface="Times New Roman" panose="02020603050405020304" pitchFamily="18" charset="0"/>
              </a:rPr>
              <a:t>M→MDR</a:t>
            </a:r>
            <a:r>
              <a:rPr lang="zh-CN" altLang="en-US" sz="2400" b="1" dirty="0">
                <a:latin typeface="Times New Roman" panose="02020603050405020304" pitchFamily="18" charset="0"/>
              </a:rPr>
              <a:t>的控制信号：</a:t>
            </a:r>
            <a:r>
              <a:rPr lang="en-US" altLang="zh-CN" sz="2400" b="1" dirty="0">
                <a:solidFill>
                  <a:srgbClr val="3333FF"/>
                </a:solidFill>
                <a:latin typeface="Times New Roman" panose="02020603050405020304" pitchFamily="18" charset="0"/>
              </a:rPr>
              <a:t>EMAR</a:t>
            </a:r>
            <a:r>
              <a:rPr lang="zh-CN" altLang="en-US" sz="2400" b="1" dirty="0">
                <a:latin typeface="Times New Roman" panose="02020603050405020304" pitchFamily="18" charset="0"/>
              </a:rPr>
              <a:t>、</a:t>
            </a:r>
            <a:r>
              <a:rPr lang="en-US" altLang="zh-CN" sz="2400" b="1" dirty="0">
                <a:solidFill>
                  <a:srgbClr val="3333FF"/>
                </a:solidFill>
                <a:latin typeface="Times New Roman" panose="02020603050405020304" pitchFamily="18" charset="0"/>
              </a:rPr>
              <a:t>RD</a:t>
            </a:r>
            <a:r>
              <a:rPr lang="zh-CN" altLang="en-US" sz="2400" b="1" dirty="0">
                <a:latin typeface="Times New Roman" panose="02020603050405020304" pitchFamily="18" charset="0"/>
              </a:rPr>
              <a:t>、</a:t>
            </a:r>
            <a:r>
              <a:rPr lang="en-US" altLang="zh-CN" sz="2400" b="1" dirty="0">
                <a:solidFill>
                  <a:srgbClr val="3333FF"/>
                </a:solidFill>
                <a:latin typeface="Times New Roman" panose="02020603050405020304" pitchFamily="18" charset="0"/>
              </a:rPr>
              <a:t>SMDR</a:t>
            </a:r>
            <a:r>
              <a:rPr lang="zh-CN" altLang="en-US" sz="2400" b="1" dirty="0">
                <a:latin typeface="Times New Roman" panose="02020603050405020304" pitchFamily="18" charset="0"/>
              </a:rPr>
              <a:t>；</a:t>
            </a:r>
            <a:endParaRPr lang="zh-CN" altLang="en-US" sz="2400" b="1" dirty="0">
              <a:latin typeface="Times New Roman" panose="02020603050405020304" pitchFamily="18" charset="0"/>
            </a:endParaRPr>
          </a:p>
          <a:p>
            <a:pPr marL="0" lvl="0" indent="0" eaLnBrk="1" hangingPunct="1">
              <a:lnSpc>
                <a:spcPct val="120000"/>
              </a:lnSpc>
              <a:spcBef>
                <a:spcPts val="0"/>
              </a:spcBef>
              <a:spcAft>
                <a:spcPts val="0"/>
              </a:spcAft>
              <a:buNone/>
            </a:pPr>
            <a:r>
              <a:rPr lang="zh-CN" altLang="en-US" sz="2400" b="1" dirty="0">
                <a:latin typeface="Times New Roman" panose="02020603050405020304" pitchFamily="18" charset="0"/>
              </a:rPr>
              <a:t>实现</a:t>
            </a:r>
            <a:r>
              <a:rPr lang="en-US" altLang="zh-CN" sz="2400" b="1" dirty="0">
                <a:solidFill>
                  <a:srgbClr val="C00000"/>
                </a:solidFill>
                <a:latin typeface="Times New Roman" panose="02020603050405020304" pitchFamily="18" charset="0"/>
              </a:rPr>
              <a:t>MDR→IR</a:t>
            </a:r>
            <a:r>
              <a:rPr lang="zh-CN" altLang="en-US" sz="2400" b="1" dirty="0">
                <a:latin typeface="Times New Roman" panose="02020603050405020304" pitchFamily="18" charset="0"/>
              </a:rPr>
              <a:t>的控制信号：</a:t>
            </a:r>
            <a:r>
              <a:rPr lang="en-US" altLang="zh-CN" sz="2400" b="1" dirty="0">
                <a:solidFill>
                  <a:srgbClr val="3333FF"/>
                </a:solidFill>
                <a:latin typeface="Times New Roman" panose="02020603050405020304" pitchFamily="18" charset="0"/>
              </a:rPr>
              <a:t>MDR</a:t>
            </a:r>
            <a:r>
              <a:rPr lang="en-US" altLang="zh-CN" sz="1600" b="1" dirty="0">
                <a:solidFill>
                  <a:srgbClr val="3333FF"/>
                </a:solidFill>
                <a:latin typeface="Times New Roman" panose="02020603050405020304" pitchFamily="18" charset="0"/>
              </a:rPr>
              <a:t>OUT</a:t>
            </a:r>
            <a:r>
              <a:rPr lang="zh-CN" altLang="en-US" sz="2400" b="1" dirty="0">
                <a:latin typeface="Times New Roman" panose="02020603050405020304" pitchFamily="18" charset="0"/>
              </a:rPr>
              <a:t>、</a:t>
            </a:r>
            <a:r>
              <a:rPr lang="en-US" altLang="zh-CN" sz="2400" b="1" dirty="0">
                <a:solidFill>
                  <a:srgbClr val="3333FF"/>
                </a:solidFill>
                <a:latin typeface="Times New Roman" panose="02020603050405020304" pitchFamily="18" charset="0"/>
              </a:rPr>
              <a:t>CP</a:t>
            </a:r>
            <a:r>
              <a:rPr lang="en-US" altLang="zh-CN" sz="1600" b="1" dirty="0">
                <a:solidFill>
                  <a:srgbClr val="3333FF"/>
                </a:solidFill>
                <a:latin typeface="Times New Roman" panose="02020603050405020304" pitchFamily="18" charset="0"/>
              </a:rPr>
              <a:t>IR</a:t>
            </a:r>
            <a:r>
              <a:rPr lang="zh-CN" altLang="en-US" sz="2400" b="1" dirty="0">
                <a:latin typeface="Times New Roman" panose="02020603050405020304" pitchFamily="18" charset="0"/>
              </a:rPr>
              <a:t>。 </a:t>
            </a:r>
            <a:endParaRPr lang="zh-CN" altLang="en-US" sz="2400" b="1" dirty="0">
              <a:latin typeface="Times New Roman" panose="02020603050405020304" pitchFamily="18" charset="0"/>
            </a:endParaRPr>
          </a:p>
        </p:txBody>
      </p:sp>
      <p:sp>
        <p:nvSpPr>
          <p:cNvPr id="69639" name="Rectangle 7"/>
          <p:cNvSpPr/>
          <p:nvPr/>
        </p:nvSpPr>
        <p:spPr>
          <a:xfrm>
            <a:off x="179388" y="3971925"/>
            <a:ext cx="8964612" cy="461963"/>
          </a:xfrm>
          <a:prstGeom prst="rect">
            <a:avLst/>
          </a:prstGeom>
          <a:solidFill>
            <a:srgbClr val="FFC000"/>
          </a:solidFill>
        </p:spPr>
        <p:style>
          <a:lnRef idx="1">
            <a:schemeClr val="accent5"/>
          </a:lnRef>
          <a:fillRef idx="2">
            <a:schemeClr val="accent5"/>
          </a:fillRef>
          <a:effectRef idx="1">
            <a:schemeClr val="accent5"/>
          </a:effectRef>
          <a:fontRef idx="minor">
            <a:schemeClr val="dk1"/>
          </a:fontRef>
        </p:style>
        <p:txBody>
          <a:bodyPr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latin typeface="Times New Roman" panose="02020603050405020304" pitchFamily="18" charset="0"/>
              </a:rPr>
              <a:t>例：从存储器中取指令到指令寄存器</a:t>
            </a:r>
            <a:r>
              <a:rPr lang="en-US" altLang="zh-CN" sz="2400" b="1" dirty="0">
                <a:latin typeface="Times New Roman" panose="02020603050405020304" pitchFamily="18" charset="0"/>
              </a:rPr>
              <a:t>IR</a:t>
            </a:r>
            <a:r>
              <a:rPr lang="zh-CN" altLang="en-US" sz="2400" b="1" dirty="0">
                <a:latin typeface="Times New Roman" panose="02020603050405020304" pitchFamily="18" charset="0"/>
              </a:rPr>
              <a:t>，通过以下操作序列：</a:t>
            </a:r>
            <a:r>
              <a:rPr lang="zh-CN" altLang="en-US" sz="2400" dirty="0">
                <a:latin typeface="Times New Roman" panose="02020603050405020304" pitchFamily="18" charset="0"/>
              </a:rPr>
              <a:t> </a:t>
            </a:r>
            <a:endParaRPr lang="zh-CN" altLang="en-US" sz="2400" dirty="0">
              <a:latin typeface="Times New Roman" panose="02020603050405020304" pitchFamily="18" charset="0"/>
            </a:endParaRPr>
          </a:p>
        </p:txBody>
      </p:sp>
      <p:pic>
        <p:nvPicPr>
          <p:cNvPr id="69640" name="Picture 5" descr="3X20"/>
          <p:cNvPicPr>
            <a:picLocks noChangeAspect="1"/>
          </p:cNvPicPr>
          <p:nvPr/>
        </p:nvPicPr>
        <p:blipFill>
          <a:blip r:embed="rId1"/>
          <a:srcRect b="26587"/>
          <a:stretch>
            <a:fillRect/>
          </a:stretch>
        </p:blipFill>
        <p:spPr>
          <a:xfrm>
            <a:off x="73025" y="584200"/>
            <a:ext cx="9178925" cy="33877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29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82948"/>
                                        </p:tgtEl>
                                        <p:attrNameLst>
                                          <p:attrName>style.visibility</p:attrName>
                                        </p:attrNameLst>
                                      </p:cBhvr>
                                      <p:to>
                                        <p:strVal val="visible"/>
                                      </p:to>
                                    </p:set>
                                    <p:animEffect transition="in" filter="randombar(horizontal)">
                                      <p:cBhvr>
                                        <p:cTn id="11" dur="500"/>
                                        <p:tgtEl>
                                          <p:spTgt spid="82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6" grpId="0"/>
      <p:bldP spid="82948" grpId="0" bldLvl="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Text Box 2"/>
          <p:cNvSpPr txBox="1"/>
          <p:nvPr/>
        </p:nvSpPr>
        <p:spPr>
          <a:xfrm>
            <a:off x="188913" y="6350"/>
            <a:ext cx="4968875" cy="579438"/>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50000"/>
              </a:spcBef>
              <a:buNone/>
            </a:pPr>
            <a:r>
              <a:rPr lang="en-US" altLang="zh-CN" b="1" dirty="0">
                <a:latin typeface="黑体" panose="02010609060101010101" pitchFamily="49" charset="-122"/>
                <a:ea typeface="黑体" panose="02010609060101010101" pitchFamily="49" charset="-122"/>
              </a:rPr>
              <a:t>3</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CPU</a:t>
            </a:r>
            <a:r>
              <a:rPr lang="zh-CN" altLang="en-US" b="1" dirty="0">
                <a:latin typeface="黑体" panose="02010609060101010101" pitchFamily="49" charset="-122"/>
                <a:ea typeface="黑体" panose="02010609060101010101" pitchFamily="49" charset="-122"/>
              </a:rPr>
              <a:t>数据传送到主存</a:t>
            </a:r>
            <a:endParaRPr lang="zh-CN" altLang="en-US" b="1" dirty="0">
              <a:latin typeface="黑体" panose="02010609060101010101" pitchFamily="49" charset="-122"/>
              <a:ea typeface="黑体" panose="02010609060101010101" pitchFamily="49" charset="-122"/>
            </a:endParaRPr>
          </a:p>
        </p:txBody>
      </p:sp>
      <p:sp>
        <p:nvSpPr>
          <p:cNvPr id="83971" name="Text Box 3"/>
          <p:cNvSpPr txBox="1"/>
          <p:nvPr/>
        </p:nvSpPr>
        <p:spPr>
          <a:xfrm>
            <a:off x="107950" y="5300980"/>
            <a:ext cx="8841740" cy="1420495"/>
          </a:xfrm>
          <a:prstGeom prst="rect">
            <a:avLst/>
          </a:prstGeom>
          <a:solidFill>
            <a:schemeClr val="accent5"/>
          </a:solidFill>
          <a:ln w="2857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20000"/>
              </a:lnSpc>
              <a:spcBef>
                <a:spcPct val="0"/>
              </a:spcBef>
              <a:spcAft>
                <a:spcPts val="0"/>
              </a:spcAft>
              <a:buNone/>
            </a:pPr>
            <a:r>
              <a:rPr lang="en-US" altLang="zh-CN" sz="2400" b="1" dirty="0">
                <a:solidFill>
                  <a:srgbClr val="CB0101"/>
                </a:solidFill>
                <a:latin typeface="宋体" panose="02010600030101010101" pitchFamily="2" charset="-122"/>
                <a:ea typeface="宋体" panose="02010600030101010101" pitchFamily="2" charset="-122"/>
                <a:cs typeface="宋体" panose="02010600030101010101" pitchFamily="2" charset="-122"/>
              </a:rPr>
              <a:t>① R1→MAR  </a:t>
            </a:r>
            <a:r>
              <a:rPr lang="zh-CN" altLang="en-US" sz="2400" b="1" dirty="0">
                <a:solidFill>
                  <a:srgbClr val="CB0101"/>
                </a:solidFill>
                <a:latin typeface="宋体" panose="02010600030101010101" pitchFamily="2" charset="-122"/>
                <a:ea typeface="宋体" panose="02010600030101010101" pitchFamily="2" charset="-122"/>
                <a:cs typeface="宋体" panose="02010600030101010101" pitchFamily="2" charset="-122"/>
              </a:rPr>
              <a:t>；地址</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送</a:t>
            </a:r>
            <a:r>
              <a:rPr lang="en-US" altLang="zh-CN" sz="2400" b="1" dirty="0">
                <a:solidFill>
                  <a:srgbClr val="CB0101"/>
                </a:solidFill>
                <a:latin typeface="宋体" panose="02010600030101010101" pitchFamily="2" charset="-122"/>
                <a:ea typeface="宋体" panose="02010600030101010101" pitchFamily="2" charset="-122"/>
                <a:cs typeface="宋体" panose="02010600030101010101" pitchFamily="2" charset="-122"/>
              </a:rPr>
              <a:t>MAR</a:t>
            </a:r>
            <a:r>
              <a:rPr lang="zh-CN" altLang="en-US" sz="2400" b="1" dirty="0">
                <a:solidFill>
                  <a:srgbClr val="CB0101"/>
                </a:solidFill>
                <a:latin typeface="宋体" panose="02010600030101010101" pitchFamily="2" charset="-122"/>
                <a:ea typeface="宋体" panose="02010600030101010101" pitchFamily="2" charset="-122"/>
                <a:cs typeface="宋体" panose="02010600030101010101" pitchFamily="2" charset="-122"/>
              </a:rPr>
              <a:t>，</a:t>
            </a:r>
            <a:r>
              <a:rPr lang="zh-CN" altLang="en-US" sz="2400" b="1" dirty="0">
                <a:latin typeface="宋体" panose="02010600030101010101" pitchFamily="2" charset="-122"/>
                <a:ea typeface="宋体" panose="02010600030101010101" pitchFamily="2" charset="-122"/>
                <a:cs typeface="宋体" panose="02010600030101010101" pitchFamily="2" charset="-122"/>
              </a:rPr>
              <a:t>控制信号为：</a:t>
            </a:r>
            <a:r>
              <a:rPr lang="en-US" altLang="zh-CN" sz="2400" b="1" dirty="0">
                <a:solidFill>
                  <a:srgbClr val="3333FF"/>
                </a:solidFill>
                <a:latin typeface="宋体" panose="02010600030101010101" pitchFamily="2" charset="-122"/>
                <a:ea typeface="宋体" panose="02010600030101010101" pitchFamily="2" charset="-122"/>
                <a:cs typeface="宋体" panose="02010600030101010101" pitchFamily="2" charset="-122"/>
              </a:rPr>
              <a:t>R1</a:t>
            </a:r>
            <a:r>
              <a:rPr lang="en-US" altLang="zh-CN" sz="2400" b="1" baseline="-25000" dirty="0">
                <a:solidFill>
                  <a:srgbClr val="3333FF"/>
                </a:solidFill>
                <a:uFillTx/>
                <a:latin typeface="宋体" panose="02010600030101010101" pitchFamily="2" charset="-122"/>
                <a:ea typeface="宋体" panose="02010600030101010101" pitchFamily="2" charset="-122"/>
                <a:cs typeface="宋体" panose="02010600030101010101" pitchFamily="2" charset="-122"/>
              </a:rPr>
              <a:t>OUT</a:t>
            </a:r>
            <a:r>
              <a:rPr lang="zh-CN" altLang="en-US" sz="2400" b="1" dirty="0">
                <a:latin typeface="宋体" panose="02010600030101010101" pitchFamily="2" charset="-122"/>
                <a:ea typeface="宋体" panose="02010600030101010101" pitchFamily="2" charset="-122"/>
                <a:cs typeface="宋体" panose="02010600030101010101" pitchFamily="2" charset="-122"/>
              </a:rPr>
              <a:t>、</a:t>
            </a:r>
            <a:r>
              <a:rPr lang="en-US" altLang="zh-CN" sz="2400" b="1" dirty="0">
                <a:solidFill>
                  <a:srgbClr val="3333FF"/>
                </a:solidFill>
                <a:latin typeface="宋体" panose="02010600030101010101" pitchFamily="2" charset="-122"/>
                <a:ea typeface="宋体" panose="02010600030101010101" pitchFamily="2" charset="-122"/>
                <a:cs typeface="宋体" panose="02010600030101010101" pitchFamily="2" charset="-122"/>
              </a:rPr>
              <a:t>CP</a:t>
            </a:r>
            <a:r>
              <a:rPr lang="en-US" altLang="zh-CN" sz="2400" b="1" baseline="-25000" dirty="0">
                <a:solidFill>
                  <a:srgbClr val="3333FF"/>
                </a:solidFill>
                <a:uFillTx/>
                <a:latin typeface="宋体" panose="02010600030101010101" pitchFamily="2" charset="-122"/>
                <a:ea typeface="宋体" panose="02010600030101010101" pitchFamily="2" charset="-122"/>
                <a:cs typeface="宋体" panose="02010600030101010101" pitchFamily="2" charset="-122"/>
              </a:rPr>
              <a:t>MAR</a:t>
            </a:r>
            <a:r>
              <a:rPr lang="zh-CN" altLang="en-US" sz="2400" b="1" dirty="0">
                <a:latin typeface="宋体" panose="02010600030101010101" pitchFamily="2" charset="-122"/>
                <a:ea typeface="宋体" panose="02010600030101010101" pitchFamily="2" charset="-122"/>
                <a:cs typeface="宋体" panose="02010600030101010101" pitchFamily="2" charset="-122"/>
              </a:rPr>
              <a:t>。</a:t>
            </a:r>
            <a:endParaRPr lang="en-US" altLang="zh-CN" sz="2400" b="1" dirty="0">
              <a:latin typeface="宋体" panose="02010600030101010101" pitchFamily="2" charset="-122"/>
              <a:ea typeface="宋体" panose="02010600030101010101" pitchFamily="2" charset="-122"/>
              <a:cs typeface="宋体" panose="02010600030101010101" pitchFamily="2" charset="-122"/>
            </a:endParaRPr>
          </a:p>
          <a:p>
            <a:pPr marL="0" lvl="0" indent="0" eaLnBrk="1" hangingPunct="1">
              <a:lnSpc>
                <a:spcPct val="120000"/>
              </a:lnSpc>
              <a:spcBef>
                <a:spcPct val="0"/>
              </a:spcBef>
              <a:spcAft>
                <a:spcPts val="0"/>
              </a:spcAft>
              <a:buNone/>
            </a:pPr>
            <a:r>
              <a:rPr lang="en-US" altLang="zh-CN" sz="2400" b="1" dirty="0">
                <a:solidFill>
                  <a:srgbClr val="CB0101"/>
                </a:solidFill>
                <a:latin typeface="宋体" panose="02010600030101010101" pitchFamily="2" charset="-122"/>
                <a:ea typeface="宋体" panose="02010600030101010101" pitchFamily="2" charset="-122"/>
                <a:cs typeface="宋体" panose="02010600030101010101" pitchFamily="2" charset="-122"/>
              </a:rPr>
              <a:t>② R2→MDR  </a:t>
            </a:r>
            <a:r>
              <a:rPr lang="zh-CN" altLang="en-US" sz="2400" b="1" dirty="0">
                <a:solidFill>
                  <a:srgbClr val="CB0101"/>
                </a:solidFill>
                <a:latin typeface="宋体" panose="02010600030101010101" pitchFamily="2" charset="-122"/>
                <a:ea typeface="宋体" panose="02010600030101010101" pitchFamily="2" charset="-122"/>
                <a:cs typeface="宋体" panose="02010600030101010101" pitchFamily="2" charset="-122"/>
              </a:rPr>
              <a:t>；数据</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送</a:t>
            </a:r>
            <a:r>
              <a:rPr lang="en-US" altLang="zh-CN" sz="2400" b="1" dirty="0">
                <a:solidFill>
                  <a:srgbClr val="CB0101"/>
                </a:solidFill>
                <a:latin typeface="宋体" panose="02010600030101010101" pitchFamily="2" charset="-122"/>
                <a:ea typeface="宋体" panose="02010600030101010101" pitchFamily="2" charset="-122"/>
                <a:cs typeface="宋体" panose="02010600030101010101" pitchFamily="2" charset="-122"/>
              </a:rPr>
              <a:t>MDR</a:t>
            </a:r>
            <a:r>
              <a:rPr lang="zh-CN" altLang="en-US" sz="2400" b="1" dirty="0">
                <a:solidFill>
                  <a:srgbClr val="CB0101"/>
                </a:solidFill>
                <a:latin typeface="宋体" panose="02010600030101010101" pitchFamily="2" charset="-122"/>
                <a:ea typeface="宋体" panose="02010600030101010101" pitchFamily="2" charset="-122"/>
                <a:cs typeface="宋体" panose="02010600030101010101" pitchFamily="2" charset="-122"/>
              </a:rPr>
              <a:t>，</a:t>
            </a:r>
            <a:r>
              <a:rPr lang="zh-CN" altLang="en-US" sz="2400" b="1" dirty="0">
                <a:latin typeface="宋体" panose="02010600030101010101" pitchFamily="2" charset="-122"/>
                <a:ea typeface="宋体" panose="02010600030101010101" pitchFamily="2" charset="-122"/>
                <a:cs typeface="宋体" panose="02010600030101010101" pitchFamily="2" charset="-122"/>
              </a:rPr>
              <a:t>控制信号为：</a:t>
            </a:r>
            <a:r>
              <a:rPr lang="en-US" altLang="zh-CN" sz="2400" b="1" dirty="0">
                <a:solidFill>
                  <a:srgbClr val="3333FF"/>
                </a:solidFill>
                <a:latin typeface="宋体" panose="02010600030101010101" pitchFamily="2" charset="-122"/>
                <a:ea typeface="宋体" panose="02010600030101010101" pitchFamily="2" charset="-122"/>
                <a:cs typeface="宋体" panose="02010600030101010101" pitchFamily="2" charset="-122"/>
              </a:rPr>
              <a:t>R2</a:t>
            </a:r>
            <a:r>
              <a:rPr lang="en-US" altLang="zh-CN" sz="2400" b="1" baseline="-25000" dirty="0">
                <a:solidFill>
                  <a:srgbClr val="3333FF"/>
                </a:solidFill>
                <a:uFillTx/>
                <a:latin typeface="宋体" panose="02010600030101010101" pitchFamily="2" charset="-122"/>
                <a:ea typeface="宋体" panose="02010600030101010101" pitchFamily="2" charset="-122"/>
                <a:cs typeface="宋体" panose="02010600030101010101" pitchFamily="2" charset="-122"/>
              </a:rPr>
              <a:t>OUT</a:t>
            </a:r>
            <a:r>
              <a:rPr lang="zh-CN" altLang="en-US" sz="2400" b="1" dirty="0">
                <a:latin typeface="宋体" panose="02010600030101010101" pitchFamily="2" charset="-122"/>
                <a:ea typeface="宋体" panose="02010600030101010101" pitchFamily="2" charset="-122"/>
                <a:cs typeface="宋体" panose="02010600030101010101" pitchFamily="2" charset="-122"/>
              </a:rPr>
              <a:t>、</a:t>
            </a:r>
            <a:r>
              <a:rPr lang="en-US" altLang="zh-CN" sz="2400" b="1" dirty="0">
                <a:solidFill>
                  <a:srgbClr val="3333FF"/>
                </a:solidFill>
                <a:latin typeface="宋体" panose="02010600030101010101" pitchFamily="2" charset="-122"/>
                <a:ea typeface="宋体" panose="02010600030101010101" pitchFamily="2" charset="-122"/>
                <a:cs typeface="宋体" panose="02010600030101010101" pitchFamily="2" charset="-122"/>
              </a:rPr>
              <a:t>CP</a:t>
            </a:r>
            <a:r>
              <a:rPr lang="en-US" altLang="zh-CN" sz="2400" b="1" baseline="-25000" dirty="0">
                <a:solidFill>
                  <a:srgbClr val="3333FF"/>
                </a:solidFill>
                <a:uFillTx/>
                <a:latin typeface="宋体" panose="02010600030101010101" pitchFamily="2" charset="-122"/>
                <a:ea typeface="宋体" panose="02010600030101010101" pitchFamily="2" charset="-122"/>
                <a:cs typeface="宋体" panose="02010600030101010101" pitchFamily="2" charset="-122"/>
              </a:rPr>
              <a:t>MDR</a:t>
            </a:r>
            <a:r>
              <a:rPr lang="zh-CN" altLang="en-US" sz="2400" b="1" dirty="0">
                <a:latin typeface="宋体" panose="02010600030101010101" pitchFamily="2" charset="-122"/>
                <a:ea typeface="宋体" panose="02010600030101010101" pitchFamily="2" charset="-122"/>
                <a:cs typeface="宋体" panose="02010600030101010101" pitchFamily="2" charset="-122"/>
              </a:rPr>
              <a:t>。</a:t>
            </a:r>
            <a:endParaRPr lang="en-US" altLang="zh-CN" sz="2400" b="1" dirty="0">
              <a:solidFill>
                <a:srgbClr val="CB0101"/>
              </a:solidFill>
              <a:latin typeface="宋体" panose="02010600030101010101" pitchFamily="2" charset="-122"/>
              <a:ea typeface="宋体" panose="02010600030101010101" pitchFamily="2" charset="-122"/>
              <a:cs typeface="宋体" panose="02010600030101010101" pitchFamily="2" charset="-122"/>
            </a:endParaRPr>
          </a:p>
          <a:p>
            <a:pPr marL="0" lvl="0" indent="0" eaLnBrk="1" hangingPunct="1">
              <a:lnSpc>
                <a:spcPct val="120000"/>
              </a:lnSpc>
              <a:spcBef>
                <a:spcPct val="0"/>
              </a:spcBef>
              <a:spcAft>
                <a:spcPts val="0"/>
              </a:spcAft>
              <a:buNone/>
            </a:pPr>
            <a:r>
              <a:rPr lang="en-US" altLang="zh-CN" sz="2400" b="1" dirty="0">
                <a:solidFill>
                  <a:srgbClr val="CB0101"/>
                </a:solidFill>
                <a:latin typeface="宋体" panose="02010600030101010101" pitchFamily="2" charset="-122"/>
                <a:ea typeface="宋体" panose="02010600030101010101" pitchFamily="2" charset="-122"/>
                <a:cs typeface="宋体" panose="02010600030101010101" pitchFamily="2" charset="-122"/>
              </a:rPr>
              <a:t>③ MDR→M   </a:t>
            </a:r>
            <a:r>
              <a:rPr lang="zh-CN" altLang="en-US" sz="2400" b="1" dirty="0">
                <a:solidFill>
                  <a:srgbClr val="CB0101"/>
                </a:solidFill>
                <a:latin typeface="宋体" panose="02010600030101010101" pitchFamily="2" charset="-122"/>
                <a:ea typeface="宋体" panose="02010600030101010101" pitchFamily="2" charset="-122"/>
                <a:cs typeface="宋体" panose="02010600030101010101" pitchFamily="2" charset="-122"/>
              </a:rPr>
              <a:t>；数据</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写入</a:t>
            </a:r>
            <a:r>
              <a:rPr lang="zh-CN" altLang="en-US" sz="2400" b="1" dirty="0">
                <a:solidFill>
                  <a:srgbClr val="CB0101"/>
                </a:solidFill>
                <a:latin typeface="宋体" panose="02010600030101010101" pitchFamily="2" charset="-122"/>
                <a:ea typeface="宋体" panose="02010600030101010101" pitchFamily="2" charset="-122"/>
                <a:cs typeface="宋体" panose="02010600030101010101" pitchFamily="2" charset="-122"/>
              </a:rPr>
              <a:t>主存，</a:t>
            </a:r>
            <a:r>
              <a:rPr lang="zh-CN" altLang="en-US" sz="2400" b="1" dirty="0">
                <a:latin typeface="宋体" panose="02010600030101010101" pitchFamily="2" charset="-122"/>
                <a:ea typeface="宋体" panose="02010600030101010101" pitchFamily="2" charset="-122"/>
                <a:cs typeface="宋体" panose="02010600030101010101" pitchFamily="2" charset="-122"/>
              </a:rPr>
              <a:t>控制信号为</a:t>
            </a:r>
            <a:r>
              <a:rPr lang="en-US" altLang="zh-CN" sz="2400" b="1" dirty="0">
                <a:solidFill>
                  <a:srgbClr val="3333FF"/>
                </a:solidFill>
                <a:latin typeface="宋体" panose="02010600030101010101" pitchFamily="2" charset="-122"/>
                <a:ea typeface="宋体" panose="02010600030101010101" pitchFamily="2" charset="-122"/>
                <a:cs typeface="宋体" panose="02010600030101010101" pitchFamily="2" charset="-122"/>
              </a:rPr>
              <a:t>EMAR</a:t>
            </a:r>
            <a:r>
              <a:rPr lang="zh-CN" altLang="en-US" sz="2400" b="1" dirty="0">
                <a:latin typeface="宋体" panose="02010600030101010101" pitchFamily="2" charset="-122"/>
                <a:ea typeface="宋体" panose="02010600030101010101" pitchFamily="2" charset="-122"/>
                <a:cs typeface="宋体" panose="02010600030101010101" pitchFamily="2" charset="-122"/>
              </a:rPr>
              <a:t>、</a:t>
            </a:r>
            <a:r>
              <a:rPr lang="en-US" altLang="zh-CN" sz="2400" b="1" dirty="0">
                <a:solidFill>
                  <a:srgbClr val="3333FF"/>
                </a:solidFill>
                <a:latin typeface="宋体" panose="02010600030101010101" pitchFamily="2" charset="-122"/>
                <a:ea typeface="宋体" panose="02010600030101010101" pitchFamily="2" charset="-122"/>
                <a:cs typeface="宋体" panose="02010600030101010101" pitchFamily="2" charset="-122"/>
              </a:rPr>
              <a:t>EMDR</a:t>
            </a:r>
            <a:r>
              <a:rPr lang="zh-CN" altLang="en-US" sz="2400" b="1" dirty="0">
                <a:latin typeface="宋体" panose="02010600030101010101" pitchFamily="2" charset="-122"/>
                <a:ea typeface="宋体" panose="02010600030101010101" pitchFamily="2" charset="-122"/>
                <a:cs typeface="宋体" panose="02010600030101010101" pitchFamily="2" charset="-122"/>
              </a:rPr>
              <a:t>、</a:t>
            </a:r>
            <a:r>
              <a:rPr lang="en-US" altLang="zh-CN" sz="2400" b="1" dirty="0">
                <a:solidFill>
                  <a:srgbClr val="3333FF"/>
                </a:solidFill>
                <a:latin typeface="宋体" panose="02010600030101010101" pitchFamily="2" charset="-122"/>
                <a:ea typeface="宋体" panose="02010600030101010101" pitchFamily="2" charset="-122"/>
                <a:cs typeface="宋体" panose="02010600030101010101" pitchFamily="2" charset="-122"/>
              </a:rPr>
              <a:t>WR</a:t>
            </a: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p:txBody>
      </p:sp>
      <p:sp>
        <p:nvSpPr>
          <p:cNvPr id="70661" name="Rectangle 4"/>
          <p:cNvSpPr/>
          <p:nvPr/>
        </p:nvSpPr>
        <p:spPr>
          <a:xfrm>
            <a:off x="128588" y="4398963"/>
            <a:ext cx="8821737" cy="830262"/>
          </a:xfrm>
          <a:prstGeom prst="rect">
            <a:avLst/>
          </a:prstGeom>
          <a:solidFill>
            <a:srgbClr val="FFC000"/>
          </a:solidFill>
          <a:ln w="9525">
            <a:noFill/>
          </a:ln>
        </p:spPr>
        <p:txBody>
          <a:bodyPr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latin typeface="Times New Roman" panose="02020603050405020304" pitchFamily="18" charset="0"/>
              </a:rPr>
              <a:t>例：在</a:t>
            </a:r>
            <a:r>
              <a:rPr lang="en-US" altLang="zh-CN" sz="2400" b="1" dirty="0">
                <a:latin typeface="Times New Roman" panose="02020603050405020304" pitchFamily="18" charset="0"/>
              </a:rPr>
              <a:t>R2</a:t>
            </a:r>
            <a:r>
              <a:rPr lang="zh-CN" altLang="en-US" sz="2400" b="1" dirty="0">
                <a:latin typeface="Times New Roman" panose="02020603050405020304" pitchFamily="18" charset="0"/>
              </a:rPr>
              <a:t>中存放需写入主存的数据，存储单元地址在</a:t>
            </a:r>
            <a:r>
              <a:rPr lang="en-US" altLang="zh-CN" sz="2400" b="1" dirty="0">
                <a:latin typeface="Times New Roman" panose="02020603050405020304" pitchFamily="18" charset="0"/>
              </a:rPr>
              <a:t>R1</a:t>
            </a:r>
            <a:r>
              <a:rPr lang="zh-CN" altLang="en-US" sz="2400" b="1" dirty="0">
                <a:latin typeface="Times New Roman" panose="02020603050405020304" pitchFamily="18" charset="0"/>
              </a:rPr>
              <a:t>中，则写一个数据到存储器可通过以下操作序列实现： </a:t>
            </a:r>
            <a:endParaRPr lang="zh-CN" altLang="en-US" sz="2400" b="1" dirty="0">
              <a:latin typeface="Times New Roman" panose="02020603050405020304" pitchFamily="18" charset="0"/>
            </a:endParaRPr>
          </a:p>
        </p:txBody>
      </p:sp>
      <p:pic>
        <p:nvPicPr>
          <p:cNvPr id="70662" name="Picture 5" descr="3X20"/>
          <p:cNvPicPr>
            <a:picLocks noChangeAspect="1"/>
          </p:cNvPicPr>
          <p:nvPr/>
        </p:nvPicPr>
        <p:blipFill>
          <a:blip r:embed="rId1"/>
          <a:srcRect b="17186"/>
          <a:stretch>
            <a:fillRect/>
          </a:stretch>
        </p:blipFill>
        <p:spPr>
          <a:xfrm>
            <a:off x="20638" y="536575"/>
            <a:ext cx="9178925" cy="386238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39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83971"/>
                                        </p:tgtEl>
                                        <p:attrNameLst>
                                          <p:attrName>style.visibility</p:attrName>
                                        </p:attrNameLst>
                                      </p:cBhvr>
                                      <p:to>
                                        <p:strVal val="visible"/>
                                      </p:to>
                                    </p:set>
                                    <p:animEffect transition="in" filter="randombar(horizontal)">
                                      <p:cBhvr>
                                        <p:cTn id="11" dur="500"/>
                                        <p:tgtEl>
                                          <p:spTgt spid="83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p:bldP spid="83971" grpId="0" bldLvl="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Text Box 2"/>
          <p:cNvSpPr txBox="1"/>
          <p:nvPr/>
        </p:nvSpPr>
        <p:spPr>
          <a:xfrm>
            <a:off x="250825" y="260350"/>
            <a:ext cx="5473700" cy="579438"/>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黑体" panose="02010609060101010101" pitchFamily="49" charset="-122"/>
                <a:ea typeface="黑体" panose="02010609060101010101" pitchFamily="49" charset="-122"/>
              </a:rPr>
              <a:t>4</a:t>
            </a:r>
            <a:r>
              <a:rPr lang="zh-CN" altLang="en-US" b="1" dirty="0">
                <a:latin typeface="黑体" panose="02010609060101010101" pitchFamily="49" charset="-122"/>
                <a:ea typeface="黑体" panose="02010609060101010101" pitchFamily="49" charset="-122"/>
              </a:rPr>
              <a:t>．执行算术或逻辑操作</a:t>
            </a:r>
            <a:r>
              <a:rPr lang="zh-CN" altLang="en-US" sz="2000" b="1" dirty="0">
                <a:ea typeface="黑体" panose="02010609060101010101" pitchFamily="49" charset="-122"/>
              </a:rPr>
              <a:t> </a:t>
            </a:r>
            <a:endParaRPr lang="zh-CN" altLang="en-US" sz="2000" b="1" dirty="0">
              <a:ea typeface="黑体" panose="02010609060101010101" pitchFamily="49" charset="-122"/>
            </a:endParaRPr>
          </a:p>
        </p:txBody>
      </p:sp>
      <p:sp>
        <p:nvSpPr>
          <p:cNvPr id="71684" name="Rectangle 4"/>
          <p:cNvSpPr/>
          <p:nvPr/>
        </p:nvSpPr>
        <p:spPr>
          <a:xfrm>
            <a:off x="0" y="848043"/>
            <a:ext cx="9144000" cy="97726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20000"/>
              </a:lnSpc>
              <a:spcBef>
                <a:spcPts val="0"/>
              </a:spcBef>
              <a:spcAft>
                <a:spcPts val="0"/>
              </a:spcAft>
              <a:buNone/>
            </a:pPr>
            <a:r>
              <a:rPr lang="zh-CN" altLang="en-US" sz="2400" b="1" dirty="0">
                <a:latin typeface="Times New Roman" panose="02020603050405020304" pitchFamily="18" charset="0"/>
              </a:rPr>
              <a:t>例：完成“把寄存器</a:t>
            </a:r>
            <a:r>
              <a:rPr lang="en-US" altLang="zh-CN" sz="2400" b="1" dirty="0">
                <a:solidFill>
                  <a:srgbClr val="C00000"/>
                </a:solidFill>
                <a:latin typeface="Times New Roman" panose="02020603050405020304" pitchFamily="18" charset="0"/>
              </a:rPr>
              <a:t>R1</a:t>
            </a:r>
            <a:r>
              <a:rPr lang="zh-CN" altLang="en-US" sz="2400" b="1" dirty="0">
                <a:latin typeface="Times New Roman" panose="02020603050405020304" pitchFamily="18" charset="0"/>
              </a:rPr>
              <a:t>和</a:t>
            </a:r>
            <a:r>
              <a:rPr lang="en-US" altLang="zh-CN" sz="2400" b="1" dirty="0">
                <a:solidFill>
                  <a:srgbClr val="C00000"/>
                </a:solidFill>
                <a:latin typeface="Times New Roman" panose="02020603050405020304" pitchFamily="18" charset="0"/>
              </a:rPr>
              <a:t>R2</a:t>
            </a:r>
            <a:r>
              <a:rPr lang="zh-CN" altLang="en-US" sz="2400" b="1" dirty="0">
                <a:latin typeface="Times New Roman" panose="02020603050405020304" pitchFamily="18" charset="0"/>
              </a:rPr>
              <a:t>的</a:t>
            </a:r>
            <a:r>
              <a:rPr lang="zh-CN" altLang="en-US" sz="2400" b="1" dirty="0">
                <a:solidFill>
                  <a:srgbClr val="C00000"/>
                </a:solidFill>
                <a:latin typeface="Times New Roman" panose="02020603050405020304" pitchFamily="18" charset="0"/>
              </a:rPr>
              <a:t>内容相加</a:t>
            </a:r>
            <a:r>
              <a:rPr lang="zh-CN" altLang="en-US" sz="2400" b="1" dirty="0">
                <a:latin typeface="Times New Roman" panose="02020603050405020304" pitchFamily="18" charset="0"/>
              </a:rPr>
              <a:t>，</a:t>
            </a:r>
            <a:r>
              <a:rPr lang="zh-CN" altLang="en-US" sz="2400" b="1" dirty="0">
                <a:solidFill>
                  <a:srgbClr val="C00000"/>
                </a:solidFill>
                <a:latin typeface="Times New Roman" panose="02020603050405020304" pitchFamily="18" charset="0"/>
              </a:rPr>
              <a:t>结果</a:t>
            </a:r>
            <a:r>
              <a:rPr lang="zh-CN" altLang="en-US" sz="2400" b="1" dirty="0">
                <a:latin typeface="Times New Roman" panose="02020603050405020304" pitchFamily="18" charset="0"/>
              </a:rPr>
              <a:t>送到</a:t>
            </a:r>
            <a:r>
              <a:rPr lang="en-US" altLang="zh-CN" sz="2400" b="1" dirty="0">
                <a:solidFill>
                  <a:srgbClr val="C00000"/>
                </a:solidFill>
                <a:latin typeface="Times New Roman" panose="02020603050405020304" pitchFamily="18" charset="0"/>
              </a:rPr>
              <a:t>R3</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这个功能，需要分成</a:t>
            </a:r>
            <a:r>
              <a:rPr lang="en-US" altLang="zh-CN" sz="2400" b="1" dirty="0">
                <a:solidFill>
                  <a:srgbClr val="C00000"/>
                </a:solidFill>
                <a:latin typeface="Times New Roman" panose="02020603050405020304" pitchFamily="18" charset="0"/>
              </a:rPr>
              <a:t>3</a:t>
            </a:r>
            <a:r>
              <a:rPr lang="zh-CN" altLang="en-US" sz="2400" b="1" dirty="0">
                <a:latin typeface="Times New Roman" panose="02020603050405020304" pitchFamily="18" charset="0"/>
              </a:rPr>
              <a:t>步执行： </a:t>
            </a:r>
            <a:endParaRPr lang="zh-CN" altLang="en-US" sz="2400" b="1" dirty="0">
              <a:latin typeface="Times New Roman" panose="02020603050405020304" pitchFamily="18" charset="0"/>
            </a:endParaRPr>
          </a:p>
        </p:txBody>
      </p:sp>
      <p:pic>
        <p:nvPicPr>
          <p:cNvPr id="71685" name="Picture 5" descr="3X20"/>
          <p:cNvPicPr>
            <a:picLocks noChangeAspect="1"/>
          </p:cNvPicPr>
          <p:nvPr/>
        </p:nvPicPr>
        <p:blipFill>
          <a:blip r:embed="rId1"/>
          <a:srcRect r="51802"/>
          <a:stretch>
            <a:fillRect/>
          </a:stretch>
        </p:blipFill>
        <p:spPr>
          <a:xfrm>
            <a:off x="4932363" y="1457325"/>
            <a:ext cx="4211637" cy="5400675"/>
          </a:xfrm>
          <a:prstGeom prst="rect">
            <a:avLst/>
          </a:prstGeom>
          <a:noFill/>
          <a:ln w="9525">
            <a:noFill/>
          </a:ln>
        </p:spPr>
      </p:pic>
      <p:sp>
        <p:nvSpPr>
          <p:cNvPr id="84995" name="Text Box 3"/>
          <p:cNvSpPr txBox="1"/>
          <p:nvPr/>
        </p:nvSpPr>
        <p:spPr>
          <a:xfrm>
            <a:off x="0" y="2033905"/>
            <a:ext cx="4933315" cy="2122805"/>
          </a:xfrm>
          <a:prstGeom prst="rect">
            <a:avLst/>
          </a:prstGeom>
          <a:solidFill>
            <a:schemeClr val="accent5"/>
          </a:solidFill>
          <a:ln w="2857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rgbClr val="CB0101"/>
                </a:solidFill>
                <a:latin typeface="宋体" panose="02010600030101010101" pitchFamily="2" charset="-122"/>
                <a:ea typeface="宋体" panose="02010600030101010101" pitchFamily="2" charset="-122"/>
                <a:cs typeface="宋体" panose="02010600030101010101" pitchFamily="2" charset="-122"/>
              </a:rPr>
              <a:t>① R1→D</a:t>
            </a:r>
            <a:r>
              <a:rPr lang="zh-CN" altLang="en-US" sz="2400" b="1" dirty="0">
                <a:solidFill>
                  <a:srgbClr val="CB0101"/>
                </a:solidFill>
                <a:latin typeface="宋体" panose="02010600030101010101" pitchFamily="2" charset="-122"/>
                <a:ea typeface="宋体" panose="02010600030101010101" pitchFamily="2" charset="-122"/>
                <a:cs typeface="宋体" panose="02010600030101010101" pitchFamily="2" charset="-122"/>
              </a:rPr>
              <a:t>；</a:t>
            </a:r>
            <a:r>
              <a:rPr lang="en-US" altLang="zh-CN" sz="2400" b="1" dirty="0">
                <a:solidFill>
                  <a:srgbClr val="C00000"/>
                </a:solidFill>
                <a:latin typeface="宋体" panose="02010600030101010101" pitchFamily="2" charset="-122"/>
                <a:ea typeface="宋体" panose="02010600030101010101" pitchFamily="2" charset="-122"/>
                <a:cs typeface="宋体" panose="02010600030101010101" pitchFamily="2" charset="-122"/>
              </a:rPr>
              <a:t>R1</a:t>
            </a:r>
            <a:r>
              <a:rPr lang="zh-CN" altLang="en-US" sz="2400" b="1" dirty="0">
                <a:solidFill>
                  <a:srgbClr val="C00000"/>
                </a:solidFill>
                <a:latin typeface="宋体" panose="02010600030101010101" pitchFamily="2" charset="-122"/>
                <a:ea typeface="宋体" panose="02010600030101010101" pitchFamily="2" charset="-122"/>
                <a:cs typeface="宋体" panose="02010600030101010101" pitchFamily="2" charset="-122"/>
              </a:rPr>
              <a:t>内容</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送到寄存器</a:t>
            </a:r>
            <a:r>
              <a:rPr lang="en-US" altLang="zh-CN" sz="2400" b="1" dirty="0">
                <a:solidFill>
                  <a:srgbClr val="C00000"/>
                </a:solidFill>
                <a:latin typeface="宋体" panose="02010600030101010101" pitchFamily="2" charset="-122"/>
                <a:ea typeface="宋体" panose="02010600030101010101" pitchFamily="2" charset="-122"/>
                <a:cs typeface="宋体" panose="02010600030101010101" pitchFamily="2" charset="-122"/>
              </a:rPr>
              <a:t>D</a:t>
            </a:r>
            <a:endParaRPr lang="en-US" altLang="zh-CN" sz="24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lvl="0" indent="0" eaLnBrk="1" hangingPunct="1">
              <a:spcBef>
                <a:spcPct val="50000"/>
              </a:spcBef>
              <a:buNone/>
            </a:pPr>
            <a:r>
              <a:rPr lang="en-US" altLang="zh-CN" sz="2400" b="1" dirty="0">
                <a:solidFill>
                  <a:srgbClr val="CB0101"/>
                </a:solidFill>
                <a:latin typeface="宋体" panose="02010600030101010101" pitchFamily="2" charset="-122"/>
                <a:ea typeface="宋体" panose="02010600030101010101" pitchFamily="2" charset="-122"/>
                <a:cs typeface="宋体" panose="02010600030101010101" pitchFamily="2" charset="-122"/>
              </a:rPr>
              <a:t>② D+R2→Z</a:t>
            </a:r>
            <a:r>
              <a:rPr lang="zh-CN" altLang="en-US" sz="2400" b="1" dirty="0">
                <a:solidFill>
                  <a:srgbClr val="CB0101"/>
                </a:solidFill>
                <a:latin typeface="宋体" panose="02010600030101010101" pitchFamily="2" charset="-122"/>
                <a:ea typeface="宋体" panose="02010600030101010101" pitchFamily="2" charset="-122"/>
                <a:cs typeface="宋体" panose="02010600030101010101" pitchFamily="2" charset="-122"/>
              </a:rPr>
              <a:t>；</a:t>
            </a:r>
            <a:r>
              <a:rPr lang="en-US" altLang="zh-CN" sz="2400" b="1" dirty="0">
                <a:solidFill>
                  <a:srgbClr val="C00000"/>
                </a:solidFill>
                <a:latin typeface="宋体" panose="02010600030101010101" pitchFamily="2" charset="-122"/>
                <a:ea typeface="宋体" panose="02010600030101010101" pitchFamily="2" charset="-122"/>
                <a:cs typeface="宋体" panose="02010600030101010101" pitchFamily="2" charset="-122"/>
              </a:rPr>
              <a:t>R2</a:t>
            </a:r>
            <a:r>
              <a:rPr lang="zh-CN" altLang="en-US" sz="2400" b="1" dirty="0">
                <a:solidFill>
                  <a:srgbClr val="C00000"/>
                </a:solidFill>
                <a:latin typeface="宋体" panose="02010600030101010101" pitchFamily="2" charset="-122"/>
                <a:ea typeface="宋体" panose="02010600030101010101" pitchFamily="2" charset="-122"/>
                <a:cs typeface="宋体" panose="02010600030101010101" pitchFamily="2" charset="-122"/>
              </a:rPr>
              <a:t>内容</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送到</a:t>
            </a:r>
            <a:r>
              <a:rPr lang="en-US" altLang="zh-CN" sz="2400" b="1" dirty="0">
                <a:solidFill>
                  <a:srgbClr val="C00000"/>
                </a:solidFill>
                <a:latin typeface="宋体" panose="02010600030101010101" pitchFamily="2" charset="-122"/>
                <a:ea typeface="宋体" panose="02010600030101010101" pitchFamily="2" charset="-122"/>
                <a:cs typeface="宋体" panose="02010600030101010101" pitchFamily="2" charset="-122"/>
              </a:rPr>
              <a:t>ALU</a:t>
            </a:r>
            <a:r>
              <a:rPr lang="zh-CN" altLang="en-US" sz="2400" b="1" dirty="0">
                <a:solidFill>
                  <a:srgbClr val="C00000"/>
                </a:solidFill>
                <a:latin typeface="宋体" panose="02010600030101010101" pitchFamily="2" charset="-122"/>
                <a:ea typeface="宋体" panose="02010600030101010101" pitchFamily="2" charset="-122"/>
                <a:cs typeface="宋体" panose="02010600030101010101" pitchFamily="2" charset="-122"/>
              </a:rPr>
              <a:t>的</a:t>
            </a:r>
            <a:r>
              <a:rPr lang="en-US" altLang="zh-CN" sz="2400" b="1" dirty="0">
                <a:solidFill>
                  <a:srgbClr val="C00000"/>
                </a:solidFill>
                <a:latin typeface="宋体" panose="02010600030101010101" pitchFamily="2" charset="-122"/>
                <a:ea typeface="宋体" panose="02010600030101010101" pitchFamily="2" charset="-122"/>
                <a:cs typeface="宋体" panose="02010600030101010101" pitchFamily="2" charset="-122"/>
              </a:rPr>
              <a:t>B</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端</a:t>
            </a:r>
            <a:endParaRPr lang="en-US" altLang="zh-CN" sz="24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lvl="0" indent="0" eaLnBrk="1" hangingPunct="1">
              <a:spcBef>
                <a:spcPct val="50000"/>
              </a:spcBef>
              <a:buNone/>
            </a:pPr>
            <a:r>
              <a:rPr lang="en-US" altLang="zh-CN" sz="2400" b="1" dirty="0">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与</a:t>
            </a:r>
            <a:r>
              <a:rPr lang="en-US" altLang="zh-CN" sz="2400" b="1" dirty="0">
                <a:solidFill>
                  <a:srgbClr val="C00000"/>
                </a:solidFill>
                <a:latin typeface="宋体" panose="02010600030101010101" pitchFamily="2" charset="-122"/>
                <a:ea typeface="宋体" panose="02010600030101010101" pitchFamily="2" charset="-122"/>
                <a:cs typeface="宋体" panose="02010600030101010101" pitchFamily="2" charset="-122"/>
              </a:rPr>
              <a:t>D</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内容通过</a:t>
            </a:r>
            <a:r>
              <a:rPr lang="en-US" altLang="zh-CN" sz="2400" b="1" dirty="0">
                <a:solidFill>
                  <a:schemeClr val="tx1"/>
                </a:solidFill>
                <a:latin typeface="宋体" panose="02010600030101010101" pitchFamily="2" charset="-122"/>
                <a:ea typeface="宋体" panose="02010600030101010101" pitchFamily="2" charset="-122"/>
                <a:cs typeface="宋体" panose="02010600030101010101" pitchFamily="2" charset="-122"/>
              </a:rPr>
              <a:t>ALU</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相加，结果送</a:t>
            </a:r>
            <a:r>
              <a:rPr lang="en-US" altLang="zh-CN" sz="2400" b="1" dirty="0">
                <a:solidFill>
                  <a:srgbClr val="C00000"/>
                </a:solidFill>
                <a:latin typeface="宋体" panose="02010600030101010101" pitchFamily="2" charset="-122"/>
                <a:ea typeface="宋体" panose="02010600030101010101" pitchFamily="2" charset="-122"/>
                <a:cs typeface="宋体" panose="02010600030101010101" pitchFamily="2" charset="-122"/>
              </a:rPr>
              <a:t>Z</a:t>
            </a:r>
            <a:endParaRPr lang="en-US" altLang="zh-CN" sz="24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lvl="0" indent="0" eaLnBrk="1" hangingPunct="1">
              <a:spcBef>
                <a:spcPct val="50000"/>
              </a:spcBef>
              <a:buNone/>
            </a:pPr>
            <a:r>
              <a:rPr lang="en-US" altLang="zh-CN" sz="2400" b="1" dirty="0">
                <a:solidFill>
                  <a:srgbClr val="CB0101"/>
                </a:solidFill>
                <a:latin typeface="宋体" panose="02010600030101010101" pitchFamily="2" charset="-122"/>
                <a:ea typeface="宋体" panose="02010600030101010101" pitchFamily="2" charset="-122"/>
                <a:cs typeface="宋体" panose="02010600030101010101" pitchFamily="2" charset="-122"/>
              </a:rPr>
              <a:t>③ Z→R3</a:t>
            </a:r>
            <a:r>
              <a:rPr lang="zh-CN" altLang="en-US" sz="2400" b="1" dirty="0">
                <a:solidFill>
                  <a:srgbClr val="CB0101"/>
                </a:solidFill>
                <a:latin typeface="宋体" panose="02010600030101010101" pitchFamily="2" charset="-122"/>
                <a:ea typeface="宋体" panose="02010600030101010101" pitchFamily="2" charset="-122"/>
                <a:cs typeface="宋体" panose="02010600030101010101" pitchFamily="2" charset="-122"/>
              </a:rPr>
              <a:t>；</a:t>
            </a:r>
            <a:r>
              <a:rPr lang="en-US" altLang="zh-CN" sz="2400" b="1" dirty="0">
                <a:solidFill>
                  <a:srgbClr val="C00000"/>
                </a:solidFill>
                <a:latin typeface="宋体" panose="02010600030101010101" pitchFamily="2" charset="-122"/>
                <a:ea typeface="宋体" panose="02010600030101010101" pitchFamily="2" charset="-122"/>
                <a:cs typeface="宋体" panose="02010600030101010101" pitchFamily="2" charset="-122"/>
              </a:rPr>
              <a:t>Z</a:t>
            </a:r>
            <a:r>
              <a:rPr lang="zh-CN" altLang="en-US" sz="2400" b="1" dirty="0">
                <a:solidFill>
                  <a:srgbClr val="C00000"/>
                </a:solidFill>
                <a:latin typeface="宋体" panose="02010600030101010101" pitchFamily="2" charset="-122"/>
                <a:ea typeface="宋体" panose="02010600030101010101" pitchFamily="2" charset="-122"/>
                <a:cs typeface="宋体" panose="02010600030101010101" pitchFamily="2" charset="-122"/>
              </a:rPr>
              <a:t>中的相加结果</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送入</a:t>
            </a:r>
            <a:r>
              <a:rPr lang="en-US" altLang="zh-CN" sz="2400" b="1" dirty="0">
                <a:solidFill>
                  <a:srgbClr val="C00000"/>
                </a:solidFill>
                <a:latin typeface="宋体" panose="02010600030101010101" pitchFamily="2" charset="-122"/>
                <a:ea typeface="宋体" panose="02010600030101010101" pitchFamily="2" charset="-122"/>
                <a:cs typeface="宋体" panose="02010600030101010101" pitchFamily="2" charset="-122"/>
              </a:rPr>
              <a:t>R3</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中</a:t>
            </a:r>
            <a:endPar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70662" name="Rectangle 5"/>
          <p:cNvSpPr>
            <a:spLocks noChangeArrowheads="1"/>
          </p:cNvSpPr>
          <p:nvPr/>
        </p:nvSpPr>
        <p:spPr bwMode="auto">
          <a:xfrm>
            <a:off x="0" y="4472464"/>
            <a:ext cx="4190365" cy="1642110"/>
          </a:xfrm>
          <a:prstGeom prst="rect">
            <a:avLst/>
          </a:prstGeom>
          <a:solidFill>
            <a:schemeClr val="accent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20000"/>
              </a:lnSpc>
              <a:spcBef>
                <a:spcPts val="0"/>
              </a:spcBef>
              <a:spcAft>
                <a:spcPts val="0"/>
              </a:spcAft>
              <a:buClrTx/>
              <a:buSzTx/>
              <a:buFontTx/>
              <a:buChar char="•"/>
              <a:defRPr/>
            </a:pPr>
            <a:r>
              <a:rPr kumimoji="1" lang="en-US" altLang="zh-CN"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R1→D</a:t>
            </a:r>
            <a:r>
              <a:rPr kumimoji="1"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的控制信号：</a:t>
            </a:r>
            <a:r>
              <a:rPr kumimoji="1" lang="en-US" altLang="zh-CN" sz="2000" b="1" i="0" u="none" strike="noStrike" kern="1200" cap="none" spc="0" normalizeH="0" baseline="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R1</a:t>
            </a:r>
            <a:r>
              <a:rPr kumimoji="1" lang="en-US" altLang="zh-CN" sz="2000" b="1" i="0" baseline="-2500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OUT</a:t>
            </a:r>
            <a:r>
              <a:rPr kumimoji="1"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1" lang="en-US" altLang="zh-CN" sz="2000" b="1" i="0" u="none" strike="noStrike" kern="1200" cap="none" spc="0" normalizeH="0" baseline="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CP</a:t>
            </a:r>
            <a:r>
              <a:rPr kumimoji="1" lang="en-US" altLang="zh-CN" sz="2000" b="1" i="0" baseline="-2500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D</a:t>
            </a:r>
            <a:endParaRPr kumimoji="1"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20000"/>
              </a:lnSpc>
              <a:spcBef>
                <a:spcPts val="0"/>
              </a:spcBef>
              <a:spcAft>
                <a:spcPts val="0"/>
              </a:spcAft>
              <a:buClrTx/>
              <a:buSzTx/>
              <a:buFontTx/>
              <a:buChar char="•"/>
              <a:defRPr/>
            </a:pPr>
            <a:r>
              <a:rPr kumimoji="1" lang="en-US" altLang="zh-CN"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D + R2→MDR</a:t>
            </a:r>
            <a:r>
              <a:rPr kumimoji="1"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的控制信号：</a:t>
            </a:r>
            <a:endParaRPr kumimoji="1"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20000"/>
              </a:lnSpc>
              <a:spcBef>
                <a:spcPts val="0"/>
              </a:spcBef>
              <a:spcAft>
                <a:spcPts val="0"/>
              </a:spcAft>
              <a:buClrTx/>
              <a:buSzTx/>
              <a:buFontTx/>
              <a:buNone/>
              <a:defRPr/>
            </a:pPr>
            <a:r>
              <a:rPr kumimoji="1"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en-US" altLang="zh-CN" sz="2000" b="1" i="0" u="none" strike="noStrike" kern="1200" cap="none" spc="0" normalizeH="0" baseline="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R2</a:t>
            </a:r>
            <a:r>
              <a:rPr kumimoji="1" lang="en-US" altLang="zh-CN" sz="2000" b="1" i="0" baseline="-2500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OUT</a:t>
            </a:r>
            <a:r>
              <a:rPr kumimoji="1"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1" lang="en-US" altLang="zh-CN" sz="2000" b="1" i="0" u="none" strike="noStrike" kern="1200" cap="none" spc="0" normalizeH="0" baseline="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ADD</a:t>
            </a:r>
            <a:r>
              <a:rPr kumimoji="1"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1" lang="en-US" altLang="zh-CN" sz="2000" b="1" i="0" u="none" strike="noStrike" kern="1200" cap="none" spc="0" normalizeH="0" baseline="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CP</a:t>
            </a:r>
            <a:r>
              <a:rPr kumimoji="1" lang="en-US" altLang="zh-CN" sz="2000" b="1" i="0" baseline="-2500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Z</a:t>
            </a:r>
            <a:endParaRPr kumimoji="1"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20000"/>
              </a:lnSpc>
              <a:spcBef>
                <a:spcPts val="0"/>
              </a:spcBef>
              <a:spcAft>
                <a:spcPts val="0"/>
              </a:spcAft>
              <a:buClrTx/>
              <a:buSzTx/>
              <a:buFontTx/>
              <a:buChar char="•"/>
              <a:defRPr/>
            </a:pPr>
            <a:r>
              <a:rPr kumimoji="1" lang="en-US" altLang="zh-CN"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Z→R3</a:t>
            </a:r>
            <a:r>
              <a:rPr kumimoji="1"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的控制信号：</a:t>
            </a:r>
            <a:r>
              <a:rPr kumimoji="1" lang="en-US" altLang="zh-CN" sz="2000" b="1" i="0" u="none" strike="noStrike" kern="1200" cap="none" spc="0" normalizeH="0" baseline="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Z</a:t>
            </a:r>
            <a:r>
              <a:rPr kumimoji="1" lang="en-US" altLang="zh-CN" sz="2000" b="1" i="0" baseline="-2500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OUT</a:t>
            </a:r>
            <a:r>
              <a:rPr kumimoji="1"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1" lang="en-US" altLang="zh-CN" sz="2000" b="1" i="0" u="none" strike="noStrike" kern="1200" cap="none" spc="0" normalizeH="0" baseline="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CP</a:t>
            </a:r>
            <a:r>
              <a:rPr kumimoji="1" lang="en-US" altLang="zh-CN" sz="2000" b="1" i="0" baseline="-2500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R3</a:t>
            </a:r>
            <a:r>
              <a:rPr kumimoji="1"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1"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4994"/>
                                        </p:tgtEl>
                                        <p:attrNameLst>
                                          <p:attrName>style.visibility</p:attrName>
                                        </p:attrNameLst>
                                      </p:cBhvr>
                                      <p:to>
                                        <p:strVal val="visible"/>
                                      </p:to>
                                    </p:set>
                                    <p:animEffect transition="in" filter="blinds(horizontal)">
                                      <p:cBhvr>
                                        <p:cTn id="7" dur="500"/>
                                        <p:tgtEl>
                                          <p:spTgt spid="8499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4995"/>
                                        </p:tgtEl>
                                        <p:attrNameLst>
                                          <p:attrName>style.visibility</p:attrName>
                                        </p:attrNameLst>
                                      </p:cBhvr>
                                      <p:to>
                                        <p:strVal val="visible"/>
                                      </p:to>
                                    </p:set>
                                    <p:animEffect transition="in" filter="randombar(horizontal)">
                                      <p:cBhvr>
                                        <p:cTn id="12" dur="500"/>
                                        <p:tgtEl>
                                          <p:spTgt spid="849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4" grpId="0"/>
      <p:bldP spid="84995"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20" name="Text Box 4"/>
          <p:cNvSpPr txBox="1"/>
          <p:nvPr/>
        </p:nvSpPr>
        <p:spPr>
          <a:xfrm>
            <a:off x="1042988" y="333375"/>
            <a:ext cx="6842125"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latin typeface="黑体" panose="02010609060101010101" pitchFamily="49" charset="-122"/>
                <a:ea typeface="黑体" panose="02010609060101010101" pitchFamily="49" charset="-122"/>
              </a:rPr>
              <a:t>③ 	    </a:t>
            </a:r>
            <a:r>
              <a:rPr lang="zh-CN" altLang="en-US" sz="2400" b="1" dirty="0">
                <a:latin typeface="黑体" panose="02010609060101010101" pitchFamily="49" charset="-122"/>
                <a:ea typeface="黑体" panose="02010609060101010101" pitchFamily="49" charset="-122"/>
              </a:rPr>
              <a:t>寄存器</a:t>
            </a:r>
            <a:r>
              <a:rPr lang="en-US" altLang="zh-CN" sz="2400" b="1" dirty="0">
                <a:latin typeface="黑体" panose="02010609060101010101" pitchFamily="49" charset="-122"/>
                <a:ea typeface="黑体" panose="02010609060101010101" pitchFamily="49" charset="-122"/>
              </a:rPr>
              <a:t>IR</a:t>
            </a:r>
            <a:r>
              <a:rPr lang="zh-CN" altLang="en-US" sz="24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I</a:t>
            </a:r>
            <a:r>
              <a:rPr lang="en-US" altLang="zh-CN" sz="2400" b="1" dirty="0">
                <a:latin typeface="黑体" panose="02010609060101010101" pitchFamily="49" charset="-122"/>
                <a:ea typeface="黑体" panose="02010609060101010101" pitchFamily="49" charset="-122"/>
              </a:rPr>
              <a:t>nstruction </a:t>
            </a:r>
            <a:r>
              <a:rPr lang="en-US" altLang="zh-CN" sz="2800" b="1" dirty="0">
                <a:latin typeface="黑体" panose="02010609060101010101" pitchFamily="49" charset="-122"/>
                <a:ea typeface="黑体" panose="02010609060101010101" pitchFamily="49" charset="-122"/>
              </a:rPr>
              <a:t>R</a:t>
            </a:r>
            <a:r>
              <a:rPr lang="en-US" altLang="zh-CN" sz="2400" b="1" dirty="0">
                <a:latin typeface="黑体" panose="02010609060101010101" pitchFamily="49" charset="-122"/>
                <a:ea typeface="黑体" panose="02010609060101010101" pitchFamily="49" charset="-122"/>
              </a:rPr>
              <a:t>egister</a:t>
            </a:r>
            <a:r>
              <a:rPr lang="zh-CN" altLang="en-US" sz="2400" b="1" dirty="0">
                <a:latin typeface="黑体" panose="02010609060101010101" pitchFamily="49" charset="-122"/>
                <a:ea typeface="黑体" panose="02010609060101010101" pitchFamily="49" charset="-122"/>
              </a:rPr>
              <a:t>）</a:t>
            </a:r>
            <a:r>
              <a:rPr lang="zh-CN" altLang="en-US" sz="2400" dirty="0">
                <a:ea typeface="黑体" panose="02010609060101010101" pitchFamily="49" charset="-122"/>
              </a:rPr>
              <a:t> </a:t>
            </a:r>
            <a:endParaRPr lang="zh-CN" altLang="en-US" sz="2400" dirty="0">
              <a:ea typeface="黑体" panose="02010609060101010101" pitchFamily="49" charset="-122"/>
            </a:endParaRPr>
          </a:p>
        </p:txBody>
      </p:sp>
      <p:sp>
        <p:nvSpPr>
          <p:cNvPr id="8196" name="WordArt 5" descr="窄竖线"/>
          <p:cNvSpPr>
            <a:spLocks noTextEdit="1"/>
          </p:cNvSpPr>
          <p:nvPr/>
        </p:nvSpPr>
        <p:spPr>
          <a:xfrm>
            <a:off x="1692275" y="0"/>
            <a:ext cx="914400" cy="765175"/>
          </a:xfrm>
          <a:prstGeom prst="rect">
            <a:avLst/>
          </a:prstGeom>
        </p:spPr>
        <p:txBody>
          <a:bodyPr wrap="none" fromWordArt="1">
            <a:prstTxWarp prst="textCurveUp">
              <a:avLst>
                <a:gd name="adj" fmla="val 40356"/>
              </a:avLst>
            </a:prstTxWarp>
            <a:normAutofit/>
          </a:bodyPr>
          <a:p>
            <a:pPr algn="ctr" eaLnBrk="0" hangingPunct="0"/>
            <a:r>
              <a:rPr lang="zh-CN" altLang="en-US" sz="3600" b="1">
                <a:ln w="12700" cap="flat" cmpd="sng">
                  <a:solidFill>
                    <a:srgbClr val="000000"/>
                  </a:solidFill>
                  <a:prstDash val="solid"/>
                  <a:headEnd type="none" w="med" len="med"/>
                  <a:tailEnd type="none" w="med" len="med"/>
                </a:ln>
                <a:pattFill prst="dashHorz">
                  <a:fgClr>
                    <a:srgbClr val="808080"/>
                  </a:fgClr>
                  <a:bgClr>
                    <a:srgbClr val="FFFF00"/>
                  </a:bgClr>
                </a:pattFill>
                <a:effectLst>
                  <a:outerShdw dist="45791" dir="2021404" algn="ctr" rotWithShape="0">
                    <a:srgbClr val="808080">
                      <a:alpha val="79999"/>
                    </a:srgbClr>
                  </a:outerShdw>
                </a:effectLst>
                <a:latin typeface="宋体" panose="02010600030101010101" pitchFamily="2" charset="-122"/>
                <a:ea typeface="宋体" panose="02010600030101010101" pitchFamily="2" charset="-122"/>
              </a:rPr>
              <a:t>指令</a:t>
            </a:r>
            <a:endParaRPr lang="zh-CN" altLang="en-US" sz="3600" b="1">
              <a:ln w="12700" cap="flat" cmpd="sng">
                <a:solidFill>
                  <a:srgbClr val="000000"/>
                </a:solidFill>
                <a:prstDash val="solid"/>
                <a:headEnd type="none" w="med" len="med"/>
                <a:tailEnd type="none" w="med" len="med"/>
              </a:ln>
              <a:pattFill prst="dashHorz">
                <a:fgClr>
                  <a:srgbClr val="808080"/>
                </a:fgClr>
                <a:bgClr>
                  <a:srgbClr val="FFFF00"/>
                </a:bgClr>
              </a:pattFill>
              <a:effectLst>
                <a:outerShdw dist="45791" dir="2021404" algn="ctr" rotWithShape="0">
                  <a:srgbClr val="808080">
                    <a:alpha val="79999"/>
                  </a:srgbClr>
                </a:outerShdw>
              </a:effectLst>
              <a:latin typeface="宋体" panose="02010600030101010101" pitchFamily="2" charset="-122"/>
              <a:ea typeface="宋体" panose="02010600030101010101" pitchFamily="2" charset="-122"/>
            </a:endParaRPr>
          </a:p>
        </p:txBody>
      </p:sp>
      <p:sp>
        <p:nvSpPr>
          <p:cNvPr id="9222" name="Text Box 6"/>
          <p:cNvSpPr txBox="1"/>
          <p:nvPr/>
        </p:nvSpPr>
        <p:spPr>
          <a:xfrm>
            <a:off x="0" y="836613"/>
            <a:ext cx="9144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t>       </a:t>
            </a:r>
            <a:r>
              <a:rPr lang="zh-CN" altLang="en-US" sz="2400" b="1" dirty="0"/>
              <a:t>用来存放当前正在执行的一条指令。</a:t>
            </a:r>
            <a:r>
              <a:rPr lang="zh-CN" altLang="en-US" sz="2400" dirty="0">
                <a:ea typeface="黑体" panose="02010609060101010101" pitchFamily="49" charset="-122"/>
              </a:rPr>
              <a:t> </a:t>
            </a:r>
            <a:endParaRPr lang="zh-CN" altLang="en-US" sz="2400" dirty="0">
              <a:ea typeface="黑体" panose="02010609060101010101" pitchFamily="49" charset="-122"/>
            </a:endParaRPr>
          </a:p>
        </p:txBody>
      </p:sp>
      <p:sp>
        <p:nvSpPr>
          <p:cNvPr id="9223" name="Text Box 7"/>
          <p:cNvSpPr txBox="1"/>
          <p:nvPr/>
        </p:nvSpPr>
        <p:spPr>
          <a:xfrm>
            <a:off x="0" y="1268413"/>
            <a:ext cx="9144000" cy="12620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t>       </a:t>
            </a:r>
            <a:r>
              <a:rPr lang="zh-CN" altLang="en-US" sz="2400" b="1" dirty="0"/>
              <a:t>指令可划分为</a:t>
            </a:r>
            <a:r>
              <a:rPr lang="zh-CN" altLang="en-US" sz="2800" b="1" dirty="0">
                <a:solidFill>
                  <a:srgbClr val="3333FF"/>
                </a:solidFill>
              </a:rPr>
              <a:t>操作码</a:t>
            </a:r>
            <a:r>
              <a:rPr lang="zh-CN" altLang="en-US" sz="2400" b="1" dirty="0"/>
              <a:t>和</a:t>
            </a:r>
            <a:r>
              <a:rPr lang="zh-CN" altLang="en-US" sz="2800" b="1" dirty="0">
                <a:solidFill>
                  <a:srgbClr val="3333FF"/>
                </a:solidFill>
              </a:rPr>
              <a:t>地址码</a:t>
            </a:r>
            <a:r>
              <a:rPr lang="zh-CN" altLang="en-US" sz="2400" b="1" dirty="0"/>
              <a:t>字段，由二进制代码组成。执行指令时必须对操作码进行译码，以识别出所要求的操作，这个功能由控制器中的</a:t>
            </a:r>
            <a:r>
              <a:rPr lang="zh-CN" altLang="en-US" sz="2400" b="1" dirty="0">
                <a:latin typeface="宋体" panose="02010600030101010101" pitchFamily="2" charset="-122"/>
              </a:rPr>
              <a:t>“</a:t>
            </a:r>
            <a:r>
              <a:rPr lang="zh-CN" altLang="en-US" sz="2400" b="1" dirty="0"/>
              <a:t>指令译码器</a:t>
            </a:r>
            <a:r>
              <a:rPr lang="zh-CN" altLang="en-US" sz="2400" b="1" dirty="0">
                <a:latin typeface="宋体" panose="02010600030101010101" pitchFamily="2" charset="-122"/>
              </a:rPr>
              <a:t>”</a:t>
            </a:r>
            <a:r>
              <a:rPr lang="zh-CN" altLang="en-US" sz="2400" b="1" dirty="0"/>
              <a:t>完成。</a:t>
            </a:r>
            <a:endParaRPr lang="zh-CN" altLang="en-US" sz="2400" b="1" dirty="0"/>
          </a:p>
        </p:txBody>
      </p:sp>
      <p:sp>
        <p:nvSpPr>
          <p:cNvPr id="9224" name="Text Box 8"/>
          <p:cNvSpPr txBox="1"/>
          <p:nvPr/>
        </p:nvSpPr>
        <p:spPr>
          <a:xfrm>
            <a:off x="971550" y="2708275"/>
            <a:ext cx="7129463"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latin typeface="黑体" panose="02010609060101010101" pitchFamily="49" charset="-122"/>
                <a:ea typeface="黑体" panose="02010609060101010101" pitchFamily="49" charset="-122"/>
              </a:rPr>
              <a:t>④  	    </a:t>
            </a:r>
            <a:r>
              <a:rPr lang="zh-CN" altLang="en-US" sz="2400" b="1" dirty="0">
                <a:latin typeface="黑体" panose="02010609060101010101" pitchFamily="49" charset="-122"/>
                <a:ea typeface="黑体" panose="02010609060101010101" pitchFamily="49" charset="-122"/>
              </a:rPr>
              <a:t>计数器</a:t>
            </a:r>
            <a:r>
              <a:rPr lang="en-US" altLang="zh-CN" sz="2400" b="1" dirty="0">
                <a:latin typeface="黑体" panose="02010609060101010101" pitchFamily="49" charset="-122"/>
                <a:ea typeface="黑体" panose="02010609060101010101" pitchFamily="49" charset="-122"/>
              </a:rPr>
              <a:t>PC</a:t>
            </a:r>
            <a:r>
              <a:rPr lang="zh-CN" altLang="en-US" sz="24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P</a:t>
            </a:r>
            <a:r>
              <a:rPr lang="en-US" altLang="zh-CN" sz="2400" b="1" dirty="0">
                <a:latin typeface="黑体" panose="02010609060101010101" pitchFamily="49" charset="-122"/>
                <a:ea typeface="黑体" panose="02010609060101010101" pitchFamily="49" charset="-122"/>
              </a:rPr>
              <a:t>rogram </a:t>
            </a:r>
            <a:r>
              <a:rPr lang="en-US" altLang="zh-CN" sz="2800" b="1" dirty="0">
                <a:latin typeface="黑体" panose="02010609060101010101" pitchFamily="49" charset="-122"/>
                <a:ea typeface="黑体" panose="02010609060101010101" pitchFamily="49" charset="-122"/>
              </a:rPr>
              <a:t>C</a:t>
            </a:r>
            <a:r>
              <a:rPr lang="en-US" altLang="zh-CN" sz="2400" b="1" dirty="0">
                <a:latin typeface="黑体" panose="02010609060101010101" pitchFamily="49" charset="-122"/>
                <a:ea typeface="黑体" panose="02010609060101010101" pitchFamily="49" charset="-122"/>
              </a:rPr>
              <a:t>ounter</a:t>
            </a:r>
            <a:r>
              <a:rPr lang="zh-CN" altLang="en-US" sz="2400" b="1" dirty="0">
                <a:latin typeface="黑体" panose="02010609060101010101" pitchFamily="49" charset="-122"/>
                <a:ea typeface="黑体" panose="02010609060101010101" pitchFamily="49" charset="-122"/>
              </a:rPr>
              <a:t>）</a:t>
            </a:r>
            <a:r>
              <a:rPr lang="zh-CN" altLang="en-US" sz="2400" dirty="0">
                <a:ea typeface="黑体" panose="02010609060101010101" pitchFamily="49" charset="-122"/>
              </a:rPr>
              <a:t> </a:t>
            </a:r>
            <a:endParaRPr lang="zh-CN" altLang="en-US" sz="2400" dirty="0">
              <a:ea typeface="黑体" panose="02010609060101010101" pitchFamily="49" charset="-122"/>
            </a:endParaRPr>
          </a:p>
        </p:txBody>
      </p:sp>
      <p:sp>
        <p:nvSpPr>
          <p:cNvPr id="8200" name="WordArt 9" descr="窄竖线"/>
          <p:cNvSpPr>
            <a:spLocks noTextEdit="1"/>
          </p:cNvSpPr>
          <p:nvPr/>
        </p:nvSpPr>
        <p:spPr>
          <a:xfrm>
            <a:off x="1619250" y="2349500"/>
            <a:ext cx="914400" cy="765175"/>
          </a:xfrm>
          <a:prstGeom prst="rect">
            <a:avLst/>
          </a:prstGeom>
        </p:spPr>
        <p:txBody>
          <a:bodyPr wrap="none" fromWordArt="1">
            <a:prstTxWarp prst="textCurveUp">
              <a:avLst>
                <a:gd name="adj" fmla="val 40356"/>
              </a:avLst>
            </a:prstTxWarp>
            <a:normAutofit/>
          </a:bodyPr>
          <a:p>
            <a:pPr algn="ctr" eaLnBrk="0" hangingPunct="0"/>
            <a:r>
              <a:rPr lang="zh-CN" altLang="en-US" sz="3600" b="1">
                <a:ln w="12700" cap="flat" cmpd="sng">
                  <a:solidFill>
                    <a:srgbClr val="000000"/>
                  </a:solidFill>
                  <a:prstDash val="solid"/>
                  <a:headEnd type="none" w="med" len="med"/>
                  <a:tailEnd type="none" w="med" len="med"/>
                </a:ln>
                <a:pattFill prst="dashHorz">
                  <a:fgClr>
                    <a:srgbClr val="808080"/>
                  </a:fgClr>
                  <a:bgClr>
                    <a:srgbClr val="FFFF00"/>
                  </a:bgClr>
                </a:pattFill>
                <a:effectLst>
                  <a:outerShdw dist="45791" dir="2021404" algn="ctr" rotWithShape="0">
                    <a:srgbClr val="808080">
                      <a:alpha val="79999"/>
                    </a:srgbClr>
                  </a:outerShdw>
                </a:effectLst>
                <a:latin typeface="宋体" panose="02010600030101010101" pitchFamily="2" charset="-122"/>
                <a:ea typeface="宋体" panose="02010600030101010101" pitchFamily="2" charset="-122"/>
              </a:rPr>
              <a:t>程序</a:t>
            </a:r>
            <a:endParaRPr lang="zh-CN" altLang="en-US" sz="3600" b="1">
              <a:ln w="12700" cap="flat" cmpd="sng">
                <a:solidFill>
                  <a:srgbClr val="000000"/>
                </a:solidFill>
                <a:prstDash val="solid"/>
                <a:headEnd type="none" w="med" len="med"/>
                <a:tailEnd type="none" w="med" len="med"/>
              </a:ln>
              <a:pattFill prst="dashHorz">
                <a:fgClr>
                  <a:srgbClr val="808080"/>
                </a:fgClr>
                <a:bgClr>
                  <a:srgbClr val="FFFF00"/>
                </a:bgClr>
              </a:pattFill>
              <a:effectLst>
                <a:outerShdw dist="45791" dir="2021404" algn="ctr" rotWithShape="0">
                  <a:srgbClr val="808080">
                    <a:alpha val="79999"/>
                  </a:srgbClr>
                </a:outerShdw>
              </a:effectLst>
              <a:latin typeface="宋体" panose="02010600030101010101" pitchFamily="2" charset="-122"/>
              <a:ea typeface="宋体" panose="02010600030101010101" pitchFamily="2" charset="-122"/>
            </a:endParaRPr>
          </a:p>
        </p:txBody>
      </p:sp>
      <p:sp>
        <p:nvSpPr>
          <p:cNvPr id="9226" name="Text Box 10"/>
          <p:cNvSpPr txBox="1"/>
          <p:nvPr/>
        </p:nvSpPr>
        <p:spPr>
          <a:xfrm>
            <a:off x="0" y="3213100"/>
            <a:ext cx="9144000" cy="8842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latin typeface="宋体" panose="02010600030101010101" pitchFamily="2" charset="-122"/>
              </a:rPr>
              <a:t>    </a:t>
            </a:r>
            <a:r>
              <a:rPr lang="zh-CN" altLang="en-US" sz="2400" b="1" dirty="0">
                <a:latin typeface="宋体" panose="02010600030101010101" pitchFamily="2" charset="-122"/>
              </a:rPr>
              <a:t>用以存放当前或下一条</a:t>
            </a:r>
            <a:r>
              <a:rPr lang="zh-CN" altLang="en-US" sz="2800" b="1" dirty="0">
                <a:solidFill>
                  <a:srgbClr val="3333FF"/>
                </a:solidFill>
                <a:latin typeface="宋体" panose="02010600030101010101" pitchFamily="2" charset="-122"/>
              </a:rPr>
              <a:t>指令</a:t>
            </a:r>
            <a:r>
              <a:rPr lang="zh-CN" altLang="en-US" sz="2400" b="1" dirty="0">
                <a:latin typeface="宋体" panose="02010600030101010101" pitchFamily="2" charset="-122"/>
              </a:rPr>
              <a:t>在主存中的</a:t>
            </a:r>
            <a:r>
              <a:rPr lang="zh-CN" altLang="en-US" sz="2800" b="1" dirty="0">
                <a:solidFill>
                  <a:srgbClr val="3333FF"/>
                </a:solidFill>
                <a:latin typeface="宋体" panose="02010600030101010101" pitchFamily="2" charset="-122"/>
              </a:rPr>
              <a:t>地址</a:t>
            </a:r>
            <a:r>
              <a:rPr lang="zh-CN" altLang="en-US" sz="2400" b="1" dirty="0">
                <a:latin typeface="宋体" panose="02010600030101010101" pitchFamily="2" charset="-122"/>
              </a:rPr>
              <a:t>，因此又称为指令计数器或指令指针</a:t>
            </a:r>
            <a:r>
              <a:rPr lang="en-US" altLang="zh-CN" sz="2400" b="1" dirty="0">
                <a:latin typeface="宋体" panose="02010600030101010101" pitchFamily="2" charset="-122"/>
              </a:rPr>
              <a:t>IP</a:t>
            </a:r>
            <a:r>
              <a:rPr lang="zh-CN" altLang="en-US" sz="2400" b="1" dirty="0">
                <a:latin typeface="宋体" panose="02010600030101010101" pitchFamily="2" charset="-122"/>
              </a:rPr>
              <a:t>（</a:t>
            </a:r>
            <a:r>
              <a:rPr lang="en-US" altLang="zh-CN" sz="2400" b="1" dirty="0">
                <a:latin typeface="宋体" panose="02010600030101010101" pitchFamily="2" charset="-122"/>
              </a:rPr>
              <a:t>Instruction Pointer</a:t>
            </a:r>
            <a:r>
              <a:rPr lang="zh-CN" altLang="en-US" sz="2400" b="1" dirty="0">
                <a:latin typeface="宋体" panose="02010600030101010101" pitchFamily="2" charset="-122"/>
              </a:rPr>
              <a:t>）。</a:t>
            </a:r>
            <a:r>
              <a:rPr lang="zh-CN" altLang="en-US" sz="2400" dirty="0">
                <a:ea typeface="黑体" panose="02010609060101010101" pitchFamily="49" charset="-122"/>
              </a:rPr>
              <a:t> </a:t>
            </a:r>
            <a:endParaRPr lang="zh-CN" altLang="en-US" sz="2400" dirty="0">
              <a:ea typeface="黑体" panose="02010609060101010101" pitchFamily="49" charset="-122"/>
            </a:endParaRPr>
          </a:p>
        </p:txBody>
      </p:sp>
      <p:sp>
        <p:nvSpPr>
          <p:cNvPr id="9227" name="Text Box 11"/>
          <p:cNvSpPr txBox="1"/>
          <p:nvPr/>
        </p:nvSpPr>
        <p:spPr>
          <a:xfrm>
            <a:off x="1042988" y="4365625"/>
            <a:ext cx="5545137"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latin typeface="黑体" panose="02010609060101010101" pitchFamily="49" charset="-122"/>
                <a:ea typeface="黑体" panose="02010609060101010101" pitchFamily="49" charset="-122"/>
              </a:rPr>
              <a:t>⑤        </a:t>
            </a:r>
            <a:r>
              <a:rPr lang="zh-CN" altLang="en-US" sz="2400" b="1" dirty="0">
                <a:latin typeface="黑体" panose="02010609060101010101" pitchFamily="49" charset="-122"/>
                <a:ea typeface="黑体" panose="02010609060101010101" pitchFamily="49" charset="-122"/>
              </a:rPr>
              <a:t>寄存器</a:t>
            </a:r>
            <a:r>
              <a:rPr lang="zh-CN" altLang="en-US" sz="2400" dirty="0">
                <a:ea typeface="黑体" panose="02010609060101010101" pitchFamily="49" charset="-122"/>
              </a:rPr>
              <a:t> </a:t>
            </a:r>
            <a:endParaRPr lang="zh-CN" altLang="en-US" sz="2400" dirty="0">
              <a:ea typeface="黑体" panose="02010609060101010101" pitchFamily="49" charset="-122"/>
            </a:endParaRPr>
          </a:p>
        </p:txBody>
      </p:sp>
      <p:sp>
        <p:nvSpPr>
          <p:cNvPr id="8203" name="WordArt 12" descr="窄竖线"/>
          <p:cNvSpPr>
            <a:spLocks noTextEdit="1"/>
          </p:cNvSpPr>
          <p:nvPr/>
        </p:nvSpPr>
        <p:spPr>
          <a:xfrm>
            <a:off x="1619250" y="4005263"/>
            <a:ext cx="914400" cy="765175"/>
          </a:xfrm>
          <a:prstGeom prst="rect">
            <a:avLst/>
          </a:prstGeom>
        </p:spPr>
        <p:txBody>
          <a:bodyPr wrap="none" fromWordArt="1">
            <a:prstTxWarp prst="textCurveUp">
              <a:avLst>
                <a:gd name="adj" fmla="val 40356"/>
              </a:avLst>
            </a:prstTxWarp>
            <a:normAutofit/>
          </a:bodyPr>
          <a:p>
            <a:pPr algn="ctr" eaLnBrk="0" hangingPunct="0"/>
            <a:r>
              <a:rPr lang="zh-CN" altLang="en-US" sz="3600" b="1">
                <a:ln w="12700" cap="flat" cmpd="sng">
                  <a:solidFill>
                    <a:srgbClr val="000000"/>
                  </a:solidFill>
                  <a:prstDash val="solid"/>
                  <a:headEnd type="none" w="med" len="med"/>
                  <a:tailEnd type="none" w="med" len="med"/>
                </a:ln>
                <a:pattFill prst="dashHorz">
                  <a:fgClr>
                    <a:srgbClr val="808080"/>
                  </a:fgClr>
                  <a:bgClr>
                    <a:srgbClr val="FFFF00"/>
                  </a:bgClr>
                </a:pattFill>
                <a:effectLst>
                  <a:outerShdw dist="45791" dir="2021404" algn="ctr" rotWithShape="0">
                    <a:srgbClr val="808080">
                      <a:alpha val="79999"/>
                    </a:srgbClr>
                  </a:outerShdw>
                </a:effectLst>
                <a:latin typeface="宋体" panose="02010600030101010101" pitchFamily="2" charset="-122"/>
                <a:ea typeface="宋体" panose="02010600030101010101" pitchFamily="2" charset="-122"/>
              </a:rPr>
              <a:t>状态</a:t>
            </a:r>
            <a:endParaRPr lang="zh-CN" altLang="en-US" sz="3600" b="1">
              <a:ln w="12700" cap="flat" cmpd="sng">
                <a:solidFill>
                  <a:srgbClr val="000000"/>
                </a:solidFill>
                <a:prstDash val="solid"/>
                <a:headEnd type="none" w="med" len="med"/>
                <a:tailEnd type="none" w="med" len="med"/>
              </a:ln>
              <a:pattFill prst="dashHorz">
                <a:fgClr>
                  <a:srgbClr val="808080"/>
                </a:fgClr>
                <a:bgClr>
                  <a:srgbClr val="FFFF00"/>
                </a:bgClr>
              </a:pattFill>
              <a:effectLst>
                <a:outerShdw dist="45791" dir="2021404" algn="ctr" rotWithShape="0">
                  <a:srgbClr val="808080">
                    <a:alpha val="79999"/>
                  </a:srgbClr>
                </a:outerShdw>
              </a:effectLst>
              <a:latin typeface="宋体" panose="02010600030101010101" pitchFamily="2" charset="-122"/>
              <a:ea typeface="宋体" panose="02010600030101010101" pitchFamily="2" charset="-122"/>
            </a:endParaRPr>
          </a:p>
        </p:txBody>
      </p:sp>
      <p:sp>
        <p:nvSpPr>
          <p:cNvPr id="9229" name="Text Box 13"/>
          <p:cNvSpPr txBox="1"/>
          <p:nvPr/>
        </p:nvSpPr>
        <p:spPr>
          <a:xfrm>
            <a:off x="0" y="4797425"/>
            <a:ext cx="9144000" cy="13112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latin typeface="宋体" panose="02010600030101010101" pitchFamily="2" charset="-122"/>
              </a:rPr>
              <a:t>    CPU</a:t>
            </a:r>
            <a:r>
              <a:rPr lang="zh-CN" altLang="en-US" sz="2400" b="1" dirty="0">
                <a:latin typeface="宋体" panose="02010600030101010101" pitchFamily="2" charset="-122"/>
              </a:rPr>
              <a:t>内部设置的状态寄存器，用来存放当前程序的</a:t>
            </a:r>
            <a:r>
              <a:rPr lang="zh-CN" altLang="en-US" sz="2800" b="1" dirty="0">
                <a:solidFill>
                  <a:srgbClr val="3333FF"/>
                </a:solidFill>
                <a:latin typeface="宋体" panose="02010600030101010101" pitchFamily="2" charset="-122"/>
              </a:rPr>
              <a:t>运行状态</a:t>
            </a:r>
            <a:r>
              <a:rPr lang="zh-CN" altLang="en-US" sz="2400" b="1" dirty="0">
                <a:latin typeface="宋体" panose="02010600030101010101" pitchFamily="2" charset="-122"/>
              </a:rPr>
              <a:t>和</a:t>
            </a:r>
            <a:r>
              <a:rPr lang="zh-CN" altLang="en-US" sz="2800" b="1" dirty="0">
                <a:solidFill>
                  <a:srgbClr val="3333FF"/>
                </a:solidFill>
                <a:latin typeface="宋体" panose="02010600030101010101" pitchFamily="2" charset="-122"/>
              </a:rPr>
              <a:t>工作方式</a:t>
            </a:r>
            <a:r>
              <a:rPr lang="zh-CN" altLang="en-US" sz="2400" b="1" dirty="0">
                <a:latin typeface="宋体" panose="02010600030101010101" pitchFamily="2" charset="-122"/>
              </a:rPr>
              <a:t>，其内容称为程序状态字</a:t>
            </a:r>
            <a:r>
              <a:rPr lang="en-US" altLang="zh-CN" sz="2400" b="1" dirty="0">
                <a:latin typeface="宋体" panose="02010600030101010101" pitchFamily="2" charset="-122"/>
              </a:rPr>
              <a:t>PSW</a:t>
            </a:r>
            <a:r>
              <a:rPr lang="zh-CN" altLang="en-US" sz="2400" b="1" dirty="0">
                <a:latin typeface="宋体" panose="02010600030101010101" pitchFamily="2" charset="-122"/>
              </a:rPr>
              <a:t>（</a:t>
            </a:r>
            <a:r>
              <a:rPr lang="en-US" altLang="zh-CN" sz="2400" b="1" dirty="0">
                <a:latin typeface="宋体" panose="02010600030101010101" pitchFamily="2" charset="-122"/>
              </a:rPr>
              <a:t>Program State Word</a:t>
            </a:r>
            <a:r>
              <a:rPr lang="zh-CN" altLang="en-US" sz="2400" b="1" dirty="0">
                <a:latin typeface="宋体" panose="02010600030101010101" pitchFamily="2" charset="-122"/>
              </a:rPr>
              <a:t>），</a:t>
            </a:r>
            <a:r>
              <a:rPr lang="en-US" altLang="zh-CN" sz="2400" b="1" dirty="0">
                <a:latin typeface="宋体" panose="02010600030101010101" pitchFamily="2" charset="-122"/>
              </a:rPr>
              <a:t>PSW</a:t>
            </a:r>
            <a:r>
              <a:rPr lang="zh-CN" altLang="en-US" sz="2400" b="1" dirty="0">
                <a:latin typeface="宋体" panose="02010600030101010101" pitchFamily="2" charset="-122"/>
              </a:rPr>
              <a:t>是参与控制程序执行的重要依据。</a:t>
            </a:r>
            <a:r>
              <a:rPr lang="zh-CN" altLang="en-US" sz="2400" dirty="0">
                <a:ea typeface="黑体" panose="02010609060101010101" pitchFamily="49" charset="-122"/>
              </a:rPr>
              <a:t> </a:t>
            </a:r>
            <a:endParaRPr lang="zh-CN" altLang="en-US" sz="2400" dirty="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blinds(horizontal)">
                                      <p:cBhvr>
                                        <p:cTn id="7" dur="500"/>
                                        <p:tgtEl>
                                          <p:spTgt spid="9220"/>
                                        </p:tgtEl>
                                      </p:cBhvr>
                                    </p:animEffect>
                                  </p:childTnLst>
                                </p:cTn>
                              </p:par>
                              <p:par>
                                <p:cTn id="8" presetID="1" presetClass="entr" presetSubtype="0" fill="hold" nodeType="withEffect">
                                  <p:stCondLst>
                                    <p:cond delay="0"/>
                                  </p:stCondLst>
                                  <p:childTnLst>
                                    <p:set>
                                      <p:cBhvr>
                                        <p:cTn id="9" dur="1" fill="hold">
                                          <p:stCondLst>
                                            <p:cond delay="0"/>
                                          </p:stCondLst>
                                        </p:cTn>
                                        <p:tgtEl>
                                          <p:spTgt spid="8196"/>
                                        </p:tgtEl>
                                        <p:attrNameLst>
                                          <p:attrName>style.visibility</p:attrName>
                                        </p:attrNameLst>
                                      </p:cBhvr>
                                      <p:to>
                                        <p:strVal val="visible"/>
                                      </p:to>
                                    </p:set>
                                    <p:animEffect transition="in" filter="blinds(horizontal)">
                                      <p:cBhvr>
                                        <p:cTn id="10" dur="500"/>
                                        <p:tgtEl>
                                          <p:spTgt spid="819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222"/>
                                        </p:tgtEl>
                                        <p:attrNameLst>
                                          <p:attrName>style.visibility</p:attrName>
                                        </p:attrNameLst>
                                      </p:cBhvr>
                                      <p:to>
                                        <p:strVal val="visible"/>
                                      </p:to>
                                    </p:set>
                                    <p:animEffect transition="in" filter="blinds(horizontal)">
                                      <p:cBhvr>
                                        <p:cTn id="15" dur="500"/>
                                        <p:tgtEl>
                                          <p:spTgt spid="922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223"/>
                                        </p:tgtEl>
                                        <p:attrNameLst>
                                          <p:attrName>style.visibility</p:attrName>
                                        </p:attrNameLst>
                                      </p:cBhvr>
                                      <p:to>
                                        <p:strVal val="visible"/>
                                      </p:to>
                                    </p:set>
                                    <p:animEffect transition="in" filter="blinds(horizontal)">
                                      <p:cBhvr>
                                        <p:cTn id="20" dur="500"/>
                                        <p:tgtEl>
                                          <p:spTgt spid="922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9224"/>
                                        </p:tgtEl>
                                        <p:attrNameLst>
                                          <p:attrName>style.visibility</p:attrName>
                                        </p:attrNameLst>
                                      </p:cBhvr>
                                      <p:to>
                                        <p:strVal val="visible"/>
                                      </p:to>
                                    </p:set>
                                    <p:animEffect transition="in" filter="blinds(horizontal)">
                                      <p:cBhvr>
                                        <p:cTn id="25" dur="500"/>
                                        <p:tgtEl>
                                          <p:spTgt spid="9224"/>
                                        </p:tgtEl>
                                      </p:cBhvr>
                                    </p:animEffect>
                                  </p:childTnLst>
                                </p:cTn>
                              </p:par>
                              <p:par>
                                <p:cTn id="26" presetID="1" presetClass="entr" presetSubtype="0" fill="hold" nodeType="withEffect">
                                  <p:stCondLst>
                                    <p:cond delay="0"/>
                                  </p:stCondLst>
                                  <p:childTnLst>
                                    <p:set>
                                      <p:cBhvr>
                                        <p:cTn id="27" dur="1" fill="hold">
                                          <p:stCondLst>
                                            <p:cond delay="0"/>
                                          </p:stCondLst>
                                        </p:cTn>
                                        <p:tgtEl>
                                          <p:spTgt spid="8200"/>
                                        </p:tgtEl>
                                        <p:attrNameLst>
                                          <p:attrName>style.visibility</p:attrName>
                                        </p:attrNameLst>
                                      </p:cBhvr>
                                      <p:to>
                                        <p:strVal val="visible"/>
                                      </p:to>
                                    </p:set>
                                    <p:animEffect transition="in" filter="blinds(horizontal)">
                                      <p:cBhvr>
                                        <p:cTn id="28" dur="500"/>
                                        <p:tgtEl>
                                          <p:spTgt spid="8200"/>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9226"/>
                                        </p:tgtEl>
                                        <p:attrNameLst>
                                          <p:attrName>style.visibility</p:attrName>
                                        </p:attrNameLst>
                                      </p:cBhvr>
                                      <p:to>
                                        <p:strVal val="visible"/>
                                      </p:to>
                                    </p:set>
                                    <p:animEffect transition="in" filter="blinds(horizontal)">
                                      <p:cBhvr>
                                        <p:cTn id="33" dur="500"/>
                                        <p:tgtEl>
                                          <p:spTgt spid="9226"/>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8203"/>
                                        </p:tgtEl>
                                        <p:attrNameLst>
                                          <p:attrName>style.visibility</p:attrName>
                                        </p:attrNameLst>
                                      </p:cBhvr>
                                      <p:to>
                                        <p:strVal val="visible"/>
                                      </p:to>
                                    </p:set>
                                    <p:animEffect transition="in" filter="blinds(horizontal)">
                                      <p:cBhvr>
                                        <p:cTn id="38" dur="500"/>
                                        <p:tgtEl>
                                          <p:spTgt spid="8203"/>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9227"/>
                                        </p:tgtEl>
                                        <p:attrNameLst>
                                          <p:attrName>style.visibility</p:attrName>
                                        </p:attrNameLst>
                                      </p:cBhvr>
                                      <p:to>
                                        <p:strVal val="visible"/>
                                      </p:to>
                                    </p:set>
                                    <p:animEffect transition="in" filter="blinds(horizontal)">
                                      <p:cBhvr>
                                        <p:cTn id="41" dur="500"/>
                                        <p:tgtEl>
                                          <p:spTgt spid="9227"/>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9229"/>
                                        </p:tgtEl>
                                        <p:attrNameLst>
                                          <p:attrName>style.visibility</p:attrName>
                                        </p:attrNameLst>
                                      </p:cBhvr>
                                      <p:to>
                                        <p:strVal val="visible"/>
                                      </p:to>
                                    </p:set>
                                    <p:animEffect transition="in" filter="blinds(horizontal)">
                                      <p:cBhvr>
                                        <p:cTn id="46" dur="500"/>
                                        <p:tgtEl>
                                          <p:spTgt spid="9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p:bldP spid="9222" grpId="0"/>
      <p:bldP spid="9223" grpId="0"/>
      <p:bldP spid="9224" grpId="0"/>
      <p:bldP spid="9226" grpId="0"/>
      <p:bldP spid="9227" grpId="0"/>
      <p:bldP spid="9229"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Text Box 2"/>
          <p:cNvSpPr txBox="1"/>
          <p:nvPr/>
        </p:nvSpPr>
        <p:spPr>
          <a:xfrm>
            <a:off x="900113" y="404813"/>
            <a:ext cx="7019925" cy="701675"/>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50000"/>
              </a:spcBef>
              <a:buNone/>
            </a:pPr>
            <a:r>
              <a:rPr lang="en-US" altLang="zh-CN" sz="3600" b="1" dirty="0">
                <a:latin typeface="黑体" panose="02010609060101010101" pitchFamily="49" charset="-122"/>
                <a:ea typeface="黑体" panose="02010609060101010101" pitchFamily="49" charset="-122"/>
              </a:rPr>
              <a:t> </a:t>
            </a:r>
            <a:r>
              <a:rPr lang="en-US" altLang="zh-CN" sz="4000" b="1" dirty="0">
                <a:latin typeface="黑体" panose="02010609060101010101" pitchFamily="49" charset="-122"/>
                <a:ea typeface="黑体" panose="02010609060101010101" pitchFamily="49" charset="-122"/>
              </a:rPr>
              <a:t>3.4  </a:t>
            </a:r>
            <a:r>
              <a:rPr lang="zh-CN" altLang="en-US" sz="4000" b="1" dirty="0">
                <a:latin typeface="黑体" panose="02010609060101010101" pitchFamily="49" charset="-122"/>
                <a:ea typeface="黑体" panose="02010609060101010101" pitchFamily="49" charset="-122"/>
              </a:rPr>
              <a:t>组合逻辑控制器原理</a:t>
            </a:r>
            <a:endParaRPr lang="zh-CN" altLang="en-US" sz="4000" b="1" dirty="0">
              <a:latin typeface="黑体" panose="02010609060101010101" pitchFamily="49" charset="-122"/>
              <a:ea typeface="黑体" panose="02010609060101010101" pitchFamily="49" charset="-122"/>
            </a:endParaRPr>
          </a:p>
        </p:txBody>
      </p:sp>
      <p:sp>
        <p:nvSpPr>
          <p:cNvPr id="86019" name="Text Box 3"/>
          <p:cNvSpPr txBox="1"/>
          <p:nvPr/>
        </p:nvSpPr>
        <p:spPr>
          <a:xfrm>
            <a:off x="228600" y="2348548"/>
            <a:ext cx="8686800" cy="2520315"/>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ts val="3500"/>
              </a:lnSpc>
              <a:spcBef>
                <a:spcPct val="50000"/>
              </a:spcBef>
              <a:buNone/>
            </a:pPr>
            <a:r>
              <a:rPr lang="en-US" altLang="zh-CN" sz="2400" b="1" dirty="0"/>
              <a:t> </a:t>
            </a:r>
            <a:r>
              <a:rPr lang="zh-CN" altLang="en-US" sz="2800" b="1" dirty="0">
                <a:solidFill>
                  <a:srgbClr val="3333FF"/>
                </a:solidFill>
              </a:rPr>
              <a:t>组合逻辑控制器：</a:t>
            </a:r>
            <a:r>
              <a:rPr lang="zh-CN" altLang="en-US" sz="2400" b="1" dirty="0"/>
              <a:t>产生控制信号（即微命令）的部件，是用组合逻辑线路来实现。</a:t>
            </a:r>
            <a:endParaRPr lang="en-US" altLang="zh-CN" sz="2400" b="1" dirty="0"/>
          </a:p>
          <a:p>
            <a:pPr marL="0" lvl="0" indent="0" eaLnBrk="1" hangingPunct="1">
              <a:lnSpc>
                <a:spcPts val="3500"/>
              </a:lnSpc>
              <a:spcBef>
                <a:spcPct val="50000"/>
              </a:spcBef>
              <a:buNone/>
            </a:pPr>
            <a:r>
              <a:rPr lang="en-US" altLang="zh-CN" sz="2400" b="1" dirty="0"/>
              <a:t>     </a:t>
            </a:r>
            <a:r>
              <a:rPr lang="zh-CN" altLang="en-US" sz="2400" b="1" dirty="0"/>
              <a:t>在模型机中有几十个微命令，则每个微命令都需要一组逻辑门电路，根据相应的逻辑条件（如指令的操作码、寻址方式、时序信号等）产生该微命令。</a:t>
            </a:r>
            <a:r>
              <a:rPr lang="zh-CN" altLang="en-US" sz="2000" b="1" dirty="0">
                <a:ea typeface="黑体" panose="02010609060101010101" pitchFamily="49" charset="-122"/>
              </a:rPr>
              <a:t> </a:t>
            </a:r>
            <a:endParaRPr lang="zh-CN" altLang="en-US" sz="2000" b="1" dirty="0">
              <a:ea typeface="黑体" panose="02010609060101010101" pitchFamily="49" charset="-122"/>
            </a:endParaRPr>
          </a:p>
        </p:txBody>
      </p:sp>
      <p:sp>
        <p:nvSpPr>
          <p:cNvPr id="72709" name="Rectangle 4"/>
          <p:cNvSpPr/>
          <p:nvPr/>
        </p:nvSpPr>
        <p:spPr>
          <a:xfrm>
            <a:off x="95250" y="5013325"/>
            <a:ext cx="8820150" cy="1437640"/>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ts val="3500"/>
              </a:lnSpc>
              <a:spcBef>
                <a:spcPct val="0"/>
              </a:spcBef>
              <a:buNone/>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本节先介绍模型机的指令系统，然后假设模型机采用的是组合逻辑控制器，讨论其</a:t>
            </a:r>
            <a:r>
              <a:rPr lang="zh-CN" altLang="en-US" sz="2400" b="1" dirty="0">
                <a:solidFill>
                  <a:srgbClr val="C00000"/>
                </a:solidFill>
                <a:latin typeface="Times New Roman" panose="02020603050405020304" pitchFamily="18" charset="0"/>
              </a:rPr>
              <a:t>时序系统</a:t>
            </a:r>
            <a:r>
              <a:rPr lang="zh-CN" altLang="en-US" sz="2400" b="1" dirty="0">
                <a:latin typeface="Times New Roman" panose="02020603050405020304" pitchFamily="18" charset="0"/>
              </a:rPr>
              <a:t>、</a:t>
            </a:r>
            <a:r>
              <a:rPr lang="zh-CN" altLang="en-US" sz="2400" b="1" dirty="0">
                <a:solidFill>
                  <a:srgbClr val="C00000"/>
                </a:solidFill>
                <a:latin typeface="Times New Roman" panose="02020603050405020304" pitchFamily="18" charset="0"/>
              </a:rPr>
              <a:t>指令执行流程</a:t>
            </a:r>
            <a:r>
              <a:rPr lang="zh-CN" altLang="en-US" sz="2400" b="1" dirty="0">
                <a:latin typeface="Times New Roman" panose="02020603050405020304" pitchFamily="18" charset="0"/>
              </a:rPr>
              <a:t>及</a:t>
            </a:r>
            <a:r>
              <a:rPr lang="zh-CN" altLang="en-US" sz="2400" b="1" dirty="0">
                <a:solidFill>
                  <a:srgbClr val="C00000"/>
                </a:solidFill>
                <a:latin typeface="Times New Roman" panose="02020603050405020304" pitchFamily="18" charset="0"/>
              </a:rPr>
              <a:t>微命令的产生与综合。</a:t>
            </a:r>
            <a:r>
              <a:rPr lang="zh-CN" altLang="en-US" sz="2400" dirty="0">
                <a:solidFill>
                  <a:srgbClr val="C00000"/>
                </a:solidFill>
                <a:latin typeface="Times New Roman" panose="02020603050405020304" pitchFamily="18" charset="0"/>
              </a:rPr>
              <a:t> </a:t>
            </a:r>
            <a:endParaRPr lang="zh-CN" altLang="en-US" sz="2400" dirty="0">
              <a:solidFill>
                <a:srgbClr val="C00000"/>
              </a:solidFill>
              <a:latin typeface="Times New Roman" panose="02020603050405020304" pitchFamily="18" charset="0"/>
            </a:endParaRPr>
          </a:p>
        </p:txBody>
      </p:sp>
      <p:sp>
        <p:nvSpPr>
          <p:cNvPr id="4" name="矩形 3"/>
          <p:cNvSpPr/>
          <p:nvPr/>
        </p:nvSpPr>
        <p:spPr>
          <a:xfrm>
            <a:off x="157163" y="1268413"/>
            <a:ext cx="8505825" cy="988695"/>
          </a:xfrm>
          <a:prstGeom prst="rect">
            <a:avLst/>
          </a:prstGeom>
        </p:spPr>
        <p:txBody>
          <a:bodyPr>
            <a:spAutoFit/>
          </a:bodyPr>
          <a:lstStyle/>
          <a:p>
            <a:pPr marL="0" marR="0" lvl="0" indent="0" algn="l" defTabSz="914400" rtl="0">
              <a:lnSpc>
                <a:spcPts val="3500"/>
              </a:lnSpc>
              <a:spcBef>
                <a:spcPct val="500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按</a:t>
            </a:r>
            <a:r>
              <a:rPr kumimoji="0" lang="zh-CN" altLang="zh-CN" sz="2400" b="1" i="0" u="none" strike="noStrike" kern="1200" cap="none" spc="0" normalizeH="0" baseline="0" noProof="0" dirty="0">
                <a:ln>
                  <a:noFill/>
                </a:ln>
                <a:solidFill>
                  <a:srgbClr val="FF0000"/>
                </a:solidFill>
                <a:effectLst/>
                <a:uLnTx/>
                <a:uFillTx/>
                <a:latin typeface="+mn-ea"/>
                <a:ea typeface="+mn-ea"/>
                <a:cs typeface="+mn-cs"/>
              </a:rPr>
              <a:t>产生控制信号</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的</a:t>
            </a:r>
            <a:r>
              <a:rPr kumimoji="0" lang="zh-CN" altLang="zh-CN" sz="2400" b="1" i="0" u="none" strike="noStrike" kern="1200" cap="none" spc="0" normalizeH="0" baseline="0" noProof="0" dirty="0">
                <a:ln>
                  <a:noFill/>
                </a:ln>
                <a:solidFill>
                  <a:srgbClr val="FF0000"/>
                </a:solidFill>
                <a:effectLst/>
                <a:uLnTx/>
                <a:uFillTx/>
                <a:latin typeface="+mn-ea"/>
                <a:ea typeface="+mn-ea"/>
                <a:cs typeface="+mn-cs"/>
              </a:rPr>
              <a:t>方式</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不同，控制器可分为</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组合逻辑控制器</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与</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微程序控制器</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两种基本类型。</a:t>
            </a:r>
            <a:endParaRPr kumimoji="0" lang="zh-CN" altLang="zh-CN" sz="24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6018"/>
                                        </p:tgtEl>
                                        <p:attrNameLst>
                                          <p:attrName>style.visibility</p:attrName>
                                        </p:attrNameLst>
                                      </p:cBhvr>
                                      <p:to>
                                        <p:strVal val="visible"/>
                                      </p:to>
                                    </p:set>
                                    <p:animEffect transition="in" filter="blinds(horizontal)">
                                      <p:cBhvr>
                                        <p:cTn id="7" dur="500"/>
                                        <p:tgtEl>
                                          <p:spTgt spid="8601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6019"/>
                                        </p:tgtEl>
                                        <p:attrNameLst>
                                          <p:attrName>style.visibility</p:attrName>
                                        </p:attrNameLst>
                                      </p:cBhvr>
                                      <p:to>
                                        <p:strVal val="visible"/>
                                      </p:to>
                                    </p:set>
                                    <p:animEffect transition="in" filter="randombar(horizontal)">
                                      <p:cBhvr>
                                        <p:cTn id="12" dur="500"/>
                                        <p:tgtEl>
                                          <p:spTgt spid="860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p:bldP spid="86019"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Text Box 2"/>
          <p:cNvSpPr txBox="1"/>
          <p:nvPr/>
        </p:nvSpPr>
        <p:spPr>
          <a:xfrm>
            <a:off x="323850" y="47625"/>
            <a:ext cx="5727700" cy="645160"/>
          </a:xfrm>
          <a:prstGeom prst="rect">
            <a:avLst/>
          </a:prstGeom>
          <a:noFill/>
          <a:ln w="2857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50000"/>
              </a:spcBef>
              <a:buNone/>
            </a:pPr>
            <a:r>
              <a:rPr lang="en-US" altLang="zh-CN" sz="3600" b="1" dirty="0">
                <a:ea typeface="黑体" panose="02010609060101010101" pitchFamily="49" charset="-122"/>
              </a:rPr>
              <a:t>3.4.1  </a:t>
            </a:r>
            <a:r>
              <a:rPr lang="zh-CN" altLang="en-US" sz="3600" b="1" dirty="0">
                <a:ea typeface="黑体" panose="02010609060101010101" pitchFamily="49" charset="-122"/>
              </a:rPr>
              <a:t>模型机的指令系统</a:t>
            </a:r>
            <a:endParaRPr lang="zh-CN" altLang="en-US" sz="3600" b="1" dirty="0">
              <a:ea typeface="黑体" panose="02010609060101010101" pitchFamily="49" charset="-122"/>
            </a:endParaRPr>
          </a:p>
        </p:txBody>
      </p:sp>
      <p:sp>
        <p:nvSpPr>
          <p:cNvPr id="87043" name="Text Box 3"/>
          <p:cNvSpPr txBox="1"/>
          <p:nvPr/>
        </p:nvSpPr>
        <p:spPr>
          <a:xfrm>
            <a:off x="179388" y="768350"/>
            <a:ext cx="3313112" cy="579438"/>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50000"/>
              </a:spcBef>
              <a:buNone/>
            </a:pP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．指令格式</a:t>
            </a:r>
            <a:endParaRPr lang="zh-CN" altLang="en-US" b="1" dirty="0">
              <a:latin typeface="黑体" panose="02010609060101010101" pitchFamily="49" charset="-122"/>
              <a:ea typeface="黑体" panose="02010609060101010101" pitchFamily="49" charset="-122"/>
            </a:endParaRPr>
          </a:p>
        </p:txBody>
      </p:sp>
      <p:pic>
        <p:nvPicPr>
          <p:cNvPr id="87044" name="Picture 4" descr="3X21"/>
          <p:cNvPicPr>
            <a:picLocks noChangeAspect="1"/>
          </p:cNvPicPr>
          <p:nvPr/>
        </p:nvPicPr>
        <p:blipFill>
          <a:blip r:embed="rId1"/>
          <a:srcRect l="5902" b="68054"/>
          <a:stretch>
            <a:fillRect/>
          </a:stretch>
        </p:blipFill>
        <p:spPr>
          <a:xfrm>
            <a:off x="0" y="1954213"/>
            <a:ext cx="9144000" cy="1584325"/>
          </a:xfrm>
          <a:prstGeom prst="rect">
            <a:avLst/>
          </a:prstGeom>
          <a:noFill/>
          <a:ln w="9525">
            <a:noFill/>
          </a:ln>
        </p:spPr>
      </p:pic>
      <p:sp>
        <p:nvSpPr>
          <p:cNvPr id="87045" name="Text Box 5"/>
          <p:cNvSpPr txBox="1"/>
          <p:nvPr/>
        </p:nvSpPr>
        <p:spPr>
          <a:xfrm>
            <a:off x="107950" y="1401763"/>
            <a:ext cx="7056438" cy="519112"/>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）双操作数指令：其格式如下图所示</a:t>
            </a:r>
            <a:endParaRPr lang="zh-CN" altLang="en-US" sz="2800" b="1" dirty="0">
              <a:latin typeface="黑体" panose="02010609060101010101" pitchFamily="49" charset="-122"/>
              <a:ea typeface="黑体" panose="02010609060101010101" pitchFamily="49" charset="-122"/>
            </a:endParaRPr>
          </a:p>
        </p:txBody>
      </p:sp>
      <p:sp>
        <p:nvSpPr>
          <p:cNvPr id="87046" name="Text Box 6"/>
          <p:cNvSpPr txBox="1">
            <a:spLocks noChangeArrowheads="1"/>
          </p:cNvSpPr>
          <p:nvPr/>
        </p:nvSpPr>
        <p:spPr bwMode="auto">
          <a:xfrm>
            <a:off x="539750" y="3489325"/>
            <a:ext cx="9144000" cy="323024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50000"/>
              </a:spcBef>
              <a:spcAft>
                <a:spcPct val="0"/>
              </a:spcAft>
              <a:buClrTx/>
              <a:buSzTx/>
              <a:buFontTx/>
              <a:buChar char="•"/>
              <a:defRPr/>
            </a:pP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第</a:t>
            </a:r>
            <a:r>
              <a:rPr kumimoji="0" lang="en-US" altLang="zh-CN" sz="2400" b="1" i="0" u="none" strike="noStrike" kern="1200" cap="none" spc="0" normalizeH="0" baseline="0" noProof="0" dirty="0" smtClean="0">
                <a:ln>
                  <a:noFill/>
                </a:ln>
                <a:solidFill>
                  <a:srgbClr val="C00000"/>
                </a:solidFill>
                <a:effectLst/>
                <a:uLnTx/>
                <a:uFillTx/>
                <a:latin typeface="宋体" panose="02010600030101010101" pitchFamily="2" charset="-122"/>
                <a:ea typeface="宋体" panose="02010600030101010101" pitchFamily="2" charset="-122"/>
                <a:cs typeface="+mn-cs"/>
              </a:rPr>
              <a:t>12</a:t>
            </a:r>
            <a:r>
              <a:rPr kumimoji="0" lang="zh-CN" altLang="en-US" sz="2400" b="1" i="0" u="none" strike="noStrike" kern="1200" cap="none" spc="0" normalizeH="0" baseline="0" noProof="0" dirty="0" smtClean="0">
                <a:ln>
                  <a:noFill/>
                </a:ln>
                <a:solidFill>
                  <a:srgbClr val="C00000"/>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smtClean="0">
                <a:ln>
                  <a:noFill/>
                </a:ln>
                <a:solidFill>
                  <a:srgbClr val="C00000"/>
                </a:solidFill>
                <a:effectLst/>
                <a:uLnTx/>
                <a:uFillTx/>
                <a:latin typeface="宋体" panose="02010600030101010101" pitchFamily="2" charset="-122"/>
                <a:ea typeface="宋体" panose="02010600030101010101" pitchFamily="2" charset="-122"/>
                <a:cs typeface="+mn-cs"/>
              </a:rPr>
              <a:t>15</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位表示</a:t>
            </a:r>
            <a:r>
              <a:rPr kumimoji="0" lang="zh-CN" altLang="en-US" sz="2400" b="1" i="0" u="none" strike="noStrike" kern="1200" cap="none" spc="0" normalizeH="0" baseline="0" noProof="0" dirty="0" smtClean="0">
                <a:ln>
                  <a:noFill/>
                </a:ln>
                <a:solidFill>
                  <a:srgbClr val="C00000"/>
                </a:solidFill>
                <a:effectLst/>
                <a:uLnTx/>
                <a:uFillTx/>
                <a:latin typeface="宋体" panose="02010600030101010101" pitchFamily="2" charset="-122"/>
                <a:ea typeface="宋体" panose="02010600030101010101" pitchFamily="2" charset="-122"/>
                <a:cs typeface="+mn-cs"/>
              </a:rPr>
              <a:t>操作码</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a:t>
            </a:r>
            <a:endParaRPr kumimoji="0" lang="en-US" altLang="zh-CN"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00000"/>
              </a:lnSpc>
              <a:spcBef>
                <a:spcPct val="50000"/>
              </a:spcBef>
              <a:spcAft>
                <a:spcPct val="0"/>
              </a:spcAft>
              <a:buClrTx/>
              <a:buSzTx/>
              <a:buFontTx/>
              <a:buChar char="•"/>
              <a:defRPr/>
            </a:pP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第</a:t>
            </a:r>
            <a:r>
              <a:rPr kumimoji="0" lang="en-US" altLang="zh-CN" sz="2400" b="1" i="0" u="none" strike="noStrike" kern="1200" cap="none" spc="0" normalizeH="0" baseline="0" noProof="0" dirty="0" smtClean="0">
                <a:ln>
                  <a:noFill/>
                </a:ln>
                <a:solidFill>
                  <a:srgbClr val="C00000"/>
                </a:solidFill>
                <a:effectLst/>
                <a:uLnTx/>
                <a:uFillTx/>
                <a:latin typeface="宋体" panose="02010600030101010101" pitchFamily="2" charset="-122"/>
                <a:ea typeface="宋体" panose="02010600030101010101" pitchFamily="2" charset="-122"/>
                <a:cs typeface="+mn-cs"/>
              </a:rPr>
              <a:t>6</a:t>
            </a:r>
            <a:r>
              <a:rPr kumimoji="0" lang="zh-CN" altLang="en-US" sz="2400" b="1" i="0" u="none" strike="noStrike" kern="1200" cap="none" spc="0" normalizeH="0" baseline="0" noProof="0" dirty="0" smtClean="0">
                <a:ln>
                  <a:noFill/>
                </a:ln>
                <a:solidFill>
                  <a:srgbClr val="C00000"/>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smtClean="0">
                <a:ln>
                  <a:noFill/>
                </a:ln>
                <a:solidFill>
                  <a:srgbClr val="C00000"/>
                </a:solidFill>
                <a:effectLst/>
                <a:uLnTx/>
                <a:uFillTx/>
                <a:latin typeface="宋体" panose="02010600030101010101" pitchFamily="2" charset="-122"/>
                <a:ea typeface="宋体" panose="02010600030101010101" pitchFamily="2" charset="-122"/>
                <a:cs typeface="+mn-cs"/>
              </a:rPr>
              <a:t>11</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位为</a:t>
            </a:r>
            <a:r>
              <a:rPr kumimoji="0" lang="zh-CN" altLang="en-US" sz="2400" b="1" i="0" u="none" strike="noStrike" kern="1200" cap="none" spc="0" normalizeH="0" baseline="0" noProof="0" dirty="0" smtClean="0">
                <a:ln>
                  <a:noFill/>
                </a:ln>
                <a:solidFill>
                  <a:srgbClr val="C00000"/>
                </a:solidFill>
                <a:effectLst/>
                <a:uLnTx/>
                <a:uFillTx/>
                <a:latin typeface="宋体" panose="02010600030101010101" pitchFamily="2" charset="-122"/>
                <a:ea typeface="宋体" panose="02010600030101010101" pitchFamily="2" charset="-122"/>
                <a:cs typeface="+mn-cs"/>
              </a:rPr>
              <a:t>源</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操作数</a:t>
            </a:r>
            <a:r>
              <a:rPr kumimoji="0" lang="zh-CN" altLang="en-US" sz="2400" b="1" i="0" u="none" strike="noStrike" kern="1200" cap="none" spc="0" normalizeH="0" baseline="0" noProof="0" dirty="0" smtClean="0">
                <a:ln>
                  <a:noFill/>
                </a:ln>
                <a:solidFill>
                  <a:srgbClr val="C00000"/>
                </a:solidFill>
                <a:effectLst/>
                <a:uLnTx/>
                <a:uFillTx/>
                <a:latin typeface="宋体" panose="02010600030101010101" pitchFamily="2" charset="-122"/>
                <a:ea typeface="宋体" panose="02010600030101010101" pitchFamily="2" charset="-122"/>
                <a:cs typeface="+mn-cs"/>
              </a:rPr>
              <a:t>地址段</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a:t>
            </a:r>
            <a:endParaRPr kumimoji="0" lang="en-US" altLang="zh-CN"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00000"/>
              </a:lnSpc>
              <a:spcBef>
                <a:spcPct val="50000"/>
              </a:spcBef>
              <a:spcAft>
                <a:spcPct val="0"/>
              </a:spcAft>
              <a:buClrTx/>
              <a:buSzTx/>
              <a:buFontTx/>
              <a:buChar char="•"/>
              <a:defRPr/>
            </a:pP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第</a:t>
            </a:r>
            <a:r>
              <a:rPr kumimoji="0" lang="en-US" altLang="zh-CN" sz="2400" b="1" i="0" u="none" strike="noStrike" kern="1200" cap="none" spc="0" normalizeH="0" baseline="0" noProof="0" dirty="0" smtClean="0">
                <a:ln>
                  <a:noFill/>
                </a:ln>
                <a:solidFill>
                  <a:srgbClr val="C00000"/>
                </a:solidFill>
                <a:effectLst/>
                <a:uLnTx/>
                <a:uFillTx/>
                <a:latin typeface="宋体" panose="02010600030101010101" pitchFamily="2" charset="-122"/>
                <a:ea typeface="宋体" panose="02010600030101010101" pitchFamily="2" charset="-122"/>
                <a:cs typeface="+mn-cs"/>
              </a:rPr>
              <a:t>0</a:t>
            </a:r>
            <a:r>
              <a:rPr kumimoji="0" lang="zh-CN" altLang="en-US" sz="2400" b="1" i="0" u="none" strike="noStrike" kern="1200" cap="none" spc="0" normalizeH="0" baseline="0" noProof="0" dirty="0" smtClean="0">
                <a:ln>
                  <a:noFill/>
                </a:ln>
                <a:solidFill>
                  <a:srgbClr val="C00000"/>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smtClean="0">
                <a:ln>
                  <a:noFill/>
                </a:ln>
                <a:solidFill>
                  <a:srgbClr val="C00000"/>
                </a:solidFill>
                <a:effectLst/>
                <a:uLnTx/>
                <a:uFillTx/>
                <a:latin typeface="宋体" panose="02010600030101010101" pitchFamily="2" charset="-122"/>
                <a:ea typeface="宋体" panose="02010600030101010101" pitchFamily="2" charset="-122"/>
                <a:cs typeface="+mn-cs"/>
              </a:rPr>
              <a:t>5</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位为</a:t>
            </a:r>
            <a:r>
              <a:rPr kumimoji="0" lang="zh-CN" altLang="en-US" sz="2400" b="1" i="0" u="none" strike="noStrike" kern="1200" cap="none" spc="0" normalizeH="0" baseline="0" noProof="0" dirty="0" smtClean="0">
                <a:ln>
                  <a:noFill/>
                </a:ln>
                <a:solidFill>
                  <a:srgbClr val="C00000"/>
                </a:solidFill>
                <a:effectLst/>
                <a:uLnTx/>
                <a:uFillTx/>
                <a:latin typeface="宋体" panose="02010600030101010101" pitchFamily="2" charset="-122"/>
                <a:ea typeface="宋体" panose="02010600030101010101" pitchFamily="2" charset="-122"/>
                <a:cs typeface="+mn-cs"/>
              </a:rPr>
              <a:t>目的</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操作数</a:t>
            </a:r>
            <a:r>
              <a:rPr kumimoji="0" lang="zh-CN" altLang="en-US" sz="2400" b="1" i="0" u="none" strike="noStrike" kern="1200" cap="none" spc="0" normalizeH="0" baseline="0" noProof="0" dirty="0" smtClean="0">
                <a:ln>
                  <a:noFill/>
                </a:ln>
                <a:solidFill>
                  <a:srgbClr val="C00000"/>
                </a:solidFill>
                <a:effectLst/>
                <a:uLnTx/>
                <a:uFillTx/>
                <a:latin typeface="宋体" panose="02010600030101010101" pitchFamily="2" charset="-122"/>
                <a:ea typeface="宋体" panose="02010600030101010101" pitchFamily="2" charset="-122"/>
                <a:cs typeface="+mn-cs"/>
              </a:rPr>
              <a:t>地址段</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a:t>
            </a:r>
            <a:endParaRPr kumimoji="0" lang="en-US" altLang="zh-CN"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    </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每个</a:t>
            </a:r>
            <a:r>
              <a:rPr kumimoji="0" lang="zh-CN" altLang="en-US" sz="2400" b="1" i="0" u="none" strike="noStrike" kern="1200" cap="none" spc="0" normalizeH="0" baseline="0" noProof="0" dirty="0" smtClean="0">
                <a:ln>
                  <a:noFill/>
                </a:ln>
                <a:solidFill>
                  <a:srgbClr val="C00000"/>
                </a:solidFill>
                <a:effectLst/>
                <a:uLnTx/>
                <a:uFillTx/>
                <a:latin typeface="宋体" panose="02010600030101010101" pitchFamily="2" charset="-122"/>
                <a:ea typeface="宋体" panose="02010600030101010101" pitchFamily="2" charset="-122"/>
                <a:cs typeface="+mn-cs"/>
              </a:rPr>
              <a:t>地址段</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又分为</a:t>
            </a:r>
            <a:r>
              <a:rPr kumimoji="0" lang="zh-CN" altLang="en-US" sz="2400" b="1" i="0" u="none" strike="noStrike" kern="1200" cap="none" spc="0" normalizeH="0" baseline="0" noProof="0" dirty="0" smtClean="0">
                <a:ln>
                  <a:noFill/>
                </a:ln>
                <a:solidFill>
                  <a:srgbClr val="C00000"/>
                </a:solidFill>
                <a:effectLst/>
                <a:uLnTx/>
                <a:uFillTx/>
                <a:latin typeface="宋体" panose="02010600030101010101" pitchFamily="2" charset="-122"/>
                <a:ea typeface="宋体" panose="02010600030101010101" pitchFamily="2" charset="-122"/>
                <a:cs typeface="+mn-cs"/>
              </a:rPr>
              <a:t>两部分</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a:t>
            </a:r>
            <a:endParaRPr kumimoji="0" lang="en-US" altLang="zh-CN"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            * 低</a:t>
            </a:r>
            <a:r>
              <a:rPr kumimoji="0" lang="en-US" altLang="zh-CN" sz="2400" b="1" i="0" u="none" strike="noStrike" kern="1200" cap="none" spc="0" normalizeH="0" baseline="0" noProof="0" dirty="0" smtClean="0">
                <a:ln>
                  <a:noFill/>
                </a:ln>
                <a:solidFill>
                  <a:srgbClr val="C00000"/>
                </a:solidFill>
                <a:effectLst/>
                <a:uLnTx/>
                <a:uFillTx/>
                <a:latin typeface="宋体" panose="02010600030101010101" pitchFamily="2" charset="-122"/>
                <a:ea typeface="宋体" panose="02010600030101010101" pitchFamily="2" charset="-122"/>
                <a:cs typeface="+mn-cs"/>
              </a:rPr>
              <a:t>3</a:t>
            </a:r>
            <a:r>
              <a:rPr kumimoji="0" lang="zh-CN" altLang="en-US" sz="2400" b="1" i="0" u="none" strike="noStrike" kern="1200" cap="none" spc="0" normalizeH="0" baseline="0" noProof="0" dirty="0" smtClean="0">
                <a:ln>
                  <a:noFill/>
                </a:ln>
                <a:solidFill>
                  <a:srgbClr val="C00000"/>
                </a:solidFill>
                <a:effectLst/>
                <a:uLnTx/>
                <a:uFillTx/>
                <a:latin typeface="宋体" panose="02010600030101010101" pitchFamily="2" charset="-122"/>
                <a:ea typeface="宋体" panose="02010600030101010101" pitchFamily="2" charset="-122"/>
                <a:cs typeface="+mn-cs"/>
              </a:rPr>
              <a:t>位</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表明</a:t>
            </a:r>
            <a:r>
              <a:rPr kumimoji="0" lang="zh-CN" altLang="en-US" sz="2400" b="1" i="0" u="none" strike="noStrike" kern="1200" cap="none" spc="0" normalizeH="0" baseline="0" noProof="0" dirty="0" smtClean="0">
                <a:ln>
                  <a:noFill/>
                </a:ln>
                <a:solidFill>
                  <a:srgbClr val="CB0101"/>
                </a:solidFill>
                <a:effectLst/>
                <a:uLnTx/>
                <a:uFillTx/>
                <a:latin typeface="宋体" panose="02010600030101010101" pitchFamily="2" charset="-122"/>
                <a:ea typeface="宋体" panose="02010600030101010101" pitchFamily="2" charset="-122"/>
                <a:cs typeface="+mn-cs"/>
              </a:rPr>
              <a:t>寻址方式</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类型；</a:t>
            </a:r>
            <a:endParaRPr kumimoji="0" lang="en-US" altLang="zh-CN"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            </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 高</a:t>
            </a:r>
            <a:r>
              <a:rPr kumimoji="0" lang="en-US" altLang="zh-CN" sz="2400" b="1" i="0" u="none" strike="noStrike" kern="1200" cap="none" spc="0" normalizeH="0" baseline="0" noProof="0" dirty="0" smtClean="0">
                <a:ln>
                  <a:noFill/>
                </a:ln>
                <a:solidFill>
                  <a:srgbClr val="3333FF"/>
                </a:solidFill>
                <a:effectLst/>
                <a:uLnTx/>
                <a:uFillTx/>
                <a:latin typeface="宋体" panose="02010600030101010101" pitchFamily="2" charset="-122"/>
                <a:ea typeface="宋体" panose="02010600030101010101" pitchFamily="2" charset="-122"/>
                <a:cs typeface="+mn-cs"/>
              </a:rPr>
              <a:t>3</a:t>
            </a:r>
            <a:r>
              <a:rPr kumimoji="0" lang="zh-CN" altLang="en-US" sz="2400" b="1" i="0" u="none" strike="noStrike" kern="1200" cap="none" spc="0" normalizeH="0" baseline="0" noProof="0" dirty="0" smtClean="0">
                <a:ln>
                  <a:noFill/>
                </a:ln>
                <a:solidFill>
                  <a:srgbClr val="3333FF"/>
                </a:solidFill>
                <a:effectLst/>
                <a:uLnTx/>
                <a:uFillTx/>
                <a:latin typeface="宋体" panose="02010600030101010101" pitchFamily="2" charset="-122"/>
                <a:ea typeface="宋体" panose="02010600030101010101" pitchFamily="2" charset="-122"/>
                <a:cs typeface="+mn-cs"/>
              </a:rPr>
              <a:t>位</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给出寻址方式指定的</a:t>
            </a:r>
            <a:r>
              <a:rPr kumimoji="0" lang="zh-CN" altLang="en-US" sz="2400" b="1" i="0" u="none" strike="noStrike" kern="1200" cap="none" spc="0" normalizeH="0" baseline="0" noProof="0" dirty="0" smtClean="0">
                <a:ln>
                  <a:noFill/>
                </a:ln>
                <a:solidFill>
                  <a:srgbClr val="3333FF"/>
                </a:solidFill>
                <a:effectLst/>
                <a:uLnTx/>
                <a:uFillTx/>
                <a:latin typeface="宋体" panose="02010600030101010101" pitchFamily="2" charset="-122"/>
                <a:ea typeface="宋体" panose="02010600030101010101" pitchFamily="2" charset="-122"/>
                <a:cs typeface="+mn-cs"/>
              </a:rPr>
              <a:t>寄存器编号（</a:t>
            </a:r>
            <a:r>
              <a:rPr kumimoji="0" lang="zh-CN" altLang="en-US" sz="2400" b="1" i="0" u="none" strike="noStrike" kern="1200" cap="none" spc="0" normalizeH="0" baseline="0" noProof="0" dirty="0" smtClean="0">
                <a:ln>
                  <a:noFill/>
                </a:ln>
                <a:solidFill>
                  <a:srgbClr val="3333FF"/>
                </a:solidFill>
                <a:effectLst/>
                <a:uLnTx/>
                <a:uFillTx/>
                <a:latin typeface="宋体" panose="02010600030101010101" pitchFamily="2" charset="-122"/>
                <a:ea typeface="宋体" panose="02010600030101010101" pitchFamily="2" charset="-122"/>
                <a:cs typeface="+mn-cs"/>
              </a:rPr>
              <a:t>地址）</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zh-CN" altLang="en-US" sz="2000" b="1" i="0" u="none" strike="noStrike" kern="1200" cap="none" spc="0" normalizeH="0" baseline="0" noProof="0" dirty="0" smtClean="0">
                <a:ln>
                  <a:noFill/>
                </a:ln>
                <a:solidFill>
                  <a:schemeClr val="tx1"/>
                </a:solidFill>
                <a:effectLst/>
                <a:uLnTx/>
                <a:uFillTx/>
                <a:latin typeface="Arial" panose="020B0604020202020204" pitchFamily="34" charset="0"/>
                <a:ea typeface="黑体" panose="02010609060101010101" pitchFamily="49" charset="-122"/>
                <a:cs typeface="+mn-cs"/>
              </a:rPr>
              <a:t> </a:t>
            </a:r>
            <a:endParaRPr kumimoji="0" lang="zh-CN" altLang="en-US" sz="2000" b="1" i="0" u="none" strike="noStrike" kern="1200" cap="none" spc="0" normalizeH="0" baseline="0" noProof="0" dirty="0" smtClean="0">
              <a:ln>
                <a:noFill/>
              </a:ln>
              <a:solidFill>
                <a:schemeClr val="tx1"/>
              </a:solidFill>
              <a:effectLst/>
              <a:uLnTx/>
              <a:uFillTx/>
              <a:latin typeface="Arial" panose="020B0604020202020204" pitchFamily="34" charset="0"/>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7042"/>
                                        </p:tgtEl>
                                        <p:attrNameLst>
                                          <p:attrName>style.visibility</p:attrName>
                                        </p:attrNameLst>
                                      </p:cBhvr>
                                      <p:to>
                                        <p:strVal val="visible"/>
                                      </p:to>
                                    </p:set>
                                    <p:animEffect transition="in" filter="blinds(horizontal)">
                                      <p:cBhvr>
                                        <p:cTn id="7" dur="500"/>
                                        <p:tgtEl>
                                          <p:spTgt spid="8704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8704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0" presetClass="entr" presetSubtype="0" fill="hold" nodeType="clickEffect">
                                  <p:stCondLst>
                                    <p:cond delay="0"/>
                                  </p:stCondLst>
                                  <p:childTnLst>
                                    <p:set>
                                      <p:cBhvr>
                                        <p:cTn id="15" dur="1" fill="hold">
                                          <p:stCondLst>
                                            <p:cond delay="0"/>
                                          </p:stCondLst>
                                        </p:cTn>
                                        <p:tgtEl>
                                          <p:spTgt spid="87044"/>
                                        </p:tgtEl>
                                        <p:attrNameLst>
                                          <p:attrName>style.visibility</p:attrName>
                                        </p:attrNameLst>
                                      </p:cBhvr>
                                      <p:to>
                                        <p:strVal val="visible"/>
                                      </p:to>
                                    </p:set>
                                    <p:animEffect transition="in" filter="wedge">
                                      <p:cBhvr>
                                        <p:cTn id="16" dur="500"/>
                                        <p:tgtEl>
                                          <p:spTgt spid="87044"/>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87045"/>
                                        </p:tgtEl>
                                        <p:attrNameLst>
                                          <p:attrName>style.visibility</p:attrName>
                                        </p:attrNameLst>
                                      </p:cBhvr>
                                      <p:to>
                                        <p:strVal val="visible"/>
                                      </p:to>
                                    </p:set>
                                    <p:animEffect transition="in" filter="blinds(horizontal)">
                                      <p:cBhvr>
                                        <p:cTn id="21" dur="500"/>
                                        <p:tgtEl>
                                          <p:spTgt spid="87045"/>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87046"/>
                                        </p:tgtEl>
                                        <p:attrNameLst>
                                          <p:attrName>style.visibility</p:attrName>
                                        </p:attrNameLst>
                                      </p:cBhvr>
                                      <p:to>
                                        <p:strVal val="visible"/>
                                      </p:to>
                                    </p:set>
                                    <p:animEffect transition="in" filter="randombar(horizontal)">
                                      <p:cBhvr>
                                        <p:cTn id="26" dur="500"/>
                                        <p:tgtEl>
                                          <p:spTgt spid="87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2" grpId="0"/>
      <p:bldP spid="87043" grpId="0"/>
      <p:bldP spid="87045" grpId="0"/>
      <p:bldP spid="87046" grpId="0" bldLvl="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8066" name="Picture 2" descr="3X21"/>
          <p:cNvPicPr>
            <a:picLocks noChangeAspect="1"/>
          </p:cNvPicPr>
          <p:nvPr/>
        </p:nvPicPr>
        <p:blipFill>
          <a:blip r:embed="rId1"/>
          <a:srcRect l="5902" b="68054"/>
          <a:stretch>
            <a:fillRect/>
          </a:stretch>
        </p:blipFill>
        <p:spPr>
          <a:xfrm>
            <a:off x="0" y="908050"/>
            <a:ext cx="9144000" cy="1657350"/>
          </a:xfrm>
          <a:prstGeom prst="rect">
            <a:avLst/>
          </a:prstGeom>
          <a:noFill/>
          <a:ln w="9525">
            <a:noFill/>
          </a:ln>
        </p:spPr>
      </p:pic>
      <p:sp>
        <p:nvSpPr>
          <p:cNvPr id="88067" name="Text Box 3"/>
          <p:cNvSpPr txBox="1"/>
          <p:nvPr/>
        </p:nvSpPr>
        <p:spPr>
          <a:xfrm>
            <a:off x="179388" y="260350"/>
            <a:ext cx="7056437" cy="519113"/>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latin typeface="黑体" panose="02010609060101010101" pitchFamily="49" charset="-122"/>
                <a:ea typeface="黑体" panose="02010609060101010101" pitchFamily="49" charset="-122"/>
              </a:rPr>
              <a:t>双操作数指令格式</a:t>
            </a:r>
            <a:endParaRPr lang="zh-CN" altLang="en-US" sz="2800" b="1" dirty="0">
              <a:latin typeface="黑体" panose="02010609060101010101" pitchFamily="49" charset="-122"/>
              <a:ea typeface="黑体" panose="02010609060101010101" pitchFamily="49" charset="-122"/>
            </a:endParaRPr>
          </a:p>
        </p:txBody>
      </p:sp>
      <p:sp>
        <p:nvSpPr>
          <p:cNvPr id="88068" name="desk1"/>
          <p:cNvSpPr>
            <a:spLocks noEditPoints="1"/>
          </p:cNvSpPr>
          <p:nvPr/>
        </p:nvSpPr>
        <p:spPr>
          <a:xfrm>
            <a:off x="1403350" y="3068955"/>
            <a:ext cx="6198235" cy="3528695"/>
          </a:xfrm>
          <a:custGeom>
            <a:avLst/>
            <a:gdLst>
              <a:gd name="txL" fmla="*/ 1000 w 21600"/>
              <a:gd name="txT" fmla="*/ 1000 h 21600"/>
              <a:gd name="txR" fmla="*/ 20600 w 21600"/>
              <a:gd name="txB" fmla="*/ 20600 h 21600"/>
            </a:gdLst>
            <a:ahLst/>
            <a:cxnLst>
              <a:cxn ang="0">
                <a:pos x="0" y="0"/>
              </a:cxn>
              <a:cxn ang="0">
                <a:pos x="2147483647" y="0"/>
              </a:cxn>
              <a:cxn ang="0">
                <a:pos x="2147483647" y="2147483647"/>
              </a:cxn>
              <a:cxn ang="0">
                <a:pos x="0" y="2147483647"/>
              </a:cxn>
              <a:cxn ang="0">
                <a:pos x="2147483647" y="0"/>
              </a:cxn>
              <a:cxn ang="0">
                <a:pos x="2147483647" y="2147483647"/>
              </a:cxn>
              <a:cxn ang="0">
                <a:pos x="2147483647" y="2147483647"/>
              </a:cxn>
              <a:cxn ang="0">
                <a:pos x="0" y="2147483647"/>
              </a:cxn>
            </a:cxnLst>
            <a:rect l="txL" t="txT" r="txR" b="txB"/>
            <a:pathLst>
              <a:path w="21600" h="21600">
                <a:moveTo>
                  <a:pt x="0" y="0"/>
                </a:moveTo>
                <a:lnTo>
                  <a:pt x="21600" y="0"/>
                </a:lnTo>
                <a:lnTo>
                  <a:pt x="21600" y="21600"/>
                </a:lnTo>
                <a:lnTo>
                  <a:pt x="0" y="21600"/>
                </a:lnTo>
                <a:lnTo>
                  <a:pt x="0" y="0"/>
                </a:lnTo>
                <a:close/>
              </a:path>
            </a:pathLst>
          </a:cu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20000"/>
              </a:lnSpc>
              <a:spcBef>
                <a:spcPts val="50"/>
              </a:spcBef>
              <a:spcAft>
                <a:spcPts val="0"/>
              </a:spcAft>
              <a:buNone/>
            </a:pPr>
            <a:r>
              <a:rPr lang="zh-CN" altLang="en-US" sz="2400" b="1" dirty="0">
                <a:solidFill>
                  <a:schemeClr val="tx1"/>
                </a:solidFill>
                <a:latin typeface="宋体" panose="02010600030101010101" pitchFamily="2" charset="-122"/>
              </a:rPr>
              <a:t>可编程寄存器有</a:t>
            </a:r>
            <a:r>
              <a:rPr lang="en-US" altLang="zh-CN" sz="2400" b="1" dirty="0">
                <a:solidFill>
                  <a:srgbClr val="C00000"/>
                </a:solidFill>
                <a:latin typeface="宋体" panose="02010600030101010101" pitchFamily="2" charset="-122"/>
              </a:rPr>
              <a:t>7</a:t>
            </a:r>
            <a:r>
              <a:rPr lang="zh-CN" altLang="en-US" sz="2400" b="1" dirty="0">
                <a:solidFill>
                  <a:schemeClr val="tx1"/>
                </a:solidFill>
                <a:latin typeface="宋体" panose="02010600030101010101" pitchFamily="2" charset="-122"/>
              </a:rPr>
              <a:t>个，编号（</a:t>
            </a:r>
            <a:r>
              <a:rPr lang="zh-CN" altLang="en-US" sz="2400" b="1" dirty="0">
                <a:solidFill>
                  <a:schemeClr val="tx1"/>
                </a:solidFill>
                <a:latin typeface="宋体" panose="02010600030101010101" pitchFamily="2" charset="-122"/>
              </a:rPr>
              <a:t>地址）如下：</a:t>
            </a:r>
            <a:endParaRPr lang="zh-CN" altLang="en-US" sz="2400" b="1" dirty="0">
              <a:solidFill>
                <a:schemeClr val="tx1"/>
              </a:solidFill>
              <a:latin typeface="宋体" panose="02010600030101010101" pitchFamily="2" charset="-122"/>
            </a:endParaRPr>
          </a:p>
          <a:p>
            <a:pPr marL="0" lvl="0" indent="0" eaLnBrk="1" hangingPunct="1">
              <a:spcBef>
                <a:spcPct val="50000"/>
              </a:spcBef>
              <a:buNone/>
            </a:pPr>
            <a:r>
              <a:rPr lang="en-US" altLang="zh-CN" sz="2400" b="1" dirty="0">
                <a:solidFill>
                  <a:schemeClr val="tx1"/>
                </a:solidFill>
                <a:latin typeface="宋体" panose="02010600030101010101" pitchFamily="2" charset="-122"/>
              </a:rPr>
              <a:t>·  </a:t>
            </a:r>
            <a:r>
              <a:rPr lang="zh-CN" altLang="en-US" sz="2400" b="1" dirty="0">
                <a:solidFill>
                  <a:schemeClr val="tx1"/>
                </a:solidFill>
                <a:latin typeface="宋体" panose="02010600030101010101" pitchFamily="2" charset="-122"/>
              </a:rPr>
              <a:t>通用寄存器</a:t>
            </a:r>
            <a:r>
              <a:rPr lang="en-US" altLang="zh-CN" sz="2400" b="1" dirty="0">
                <a:solidFill>
                  <a:srgbClr val="C00000"/>
                </a:solidFill>
                <a:latin typeface="宋体" panose="02010600030101010101" pitchFamily="2" charset="-122"/>
              </a:rPr>
              <a:t>R0</a:t>
            </a:r>
            <a:r>
              <a:rPr lang="zh-CN" altLang="en-US" sz="2400" b="1" dirty="0">
                <a:solidFill>
                  <a:srgbClr val="C00000"/>
                </a:solidFill>
                <a:latin typeface="宋体" panose="02010600030101010101" pitchFamily="2" charset="-122"/>
              </a:rPr>
              <a:t>～</a:t>
            </a:r>
            <a:r>
              <a:rPr lang="en-US" altLang="zh-CN" sz="2400" b="1" dirty="0">
                <a:solidFill>
                  <a:srgbClr val="C00000"/>
                </a:solidFill>
                <a:latin typeface="宋体" panose="02010600030101010101" pitchFamily="2" charset="-122"/>
              </a:rPr>
              <a:t>R3</a:t>
            </a:r>
            <a:r>
              <a:rPr lang="zh-CN" altLang="en-US" sz="2400" b="1" dirty="0">
                <a:solidFill>
                  <a:schemeClr val="tx1"/>
                </a:solidFill>
                <a:latin typeface="宋体" panose="02010600030101010101" pitchFamily="2" charset="-122"/>
              </a:rPr>
              <a:t>：</a:t>
            </a:r>
            <a:r>
              <a:rPr lang="en-US" altLang="zh-CN" sz="2400" b="1" dirty="0">
                <a:solidFill>
                  <a:schemeClr val="tx1"/>
                </a:solidFill>
                <a:latin typeface="宋体" panose="02010600030101010101" pitchFamily="2" charset="-122"/>
              </a:rPr>
              <a:t> </a:t>
            </a:r>
            <a:r>
              <a:rPr lang="en-US" altLang="zh-CN" sz="2400" b="1" dirty="0">
                <a:solidFill>
                  <a:srgbClr val="C00000"/>
                </a:solidFill>
                <a:latin typeface="宋体" panose="02010600030101010101" pitchFamily="2" charset="-122"/>
              </a:rPr>
              <a:t>000</a:t>
            </a:r>
            <a:r>
              <a:rPr lang="zh-CN" altLang="en-US" sz="2400" b="1" dirty="0">
                <a:solidFill>
                  <a:srgbClr val="C00000"/>
                </a:solidFill>
                <a:latin typeface="宋体" panose="02010600030101010101" pitchFamily="2" charset="-122"/>
              </a:rPr>
              <a:t>～</a:t>
            </a:r>
            <a:r>
              <a:rPr lang="en-US" altLang="zh-CN" sz="2400" b="1" dirty="0">
                <a:solidFill>
                  <a:srgbClr val="C00000"/>
                </a:solidFill>
                <a:latin typeface="宋体" panose="02010600030101010101" pitchFamily="2" charset="-122"/>
              </a:rPr>
              <a:t>011</a:t>
            </a:r>
            <a:endParaRPr lang="en-US" altLang="zh-CN" sz="2400" b="1" dirty="0">
              <a:solidFill>
                <a:schemeClr val="tx1"/>
              </a:solidFill>
              <a:latin typeface="宋体" panose="02010600030101010101" pitchFamily="2" charset="-122"/>
            </a:endParaRPr>
          </a:p>
          <a:p>
            <a:pPr marL="0" lvl="0" indent="0" eaLnBrk="1" hangingPunct="1">
              <a:spcBef>
                <a:spcPct val="50000"/>
              </a:spcBef>
              <a:buNone/>
            </a:pPr>
            <a:r>
              <a:rPr lang="en-US" altLang="zh-CN" sz="2400" b="1" dirty="0">
                <a:solidFill>
                  <a:schemeClr val="tx1"/>
                </a:solidFill>
                <a:latin typeface="宋体" panose="02010600030101010101" pitchFamily="2" charset="-122"/>
              </a:rPr>
              <a:t>·  </a:t>
            </a:r>
            <a:r>
              <a:rPr lang="zh-CN" altLang="en-US" sz="2400" b="1" dirty="0">
                <a:solidFill>
                  <a:schemeClr val="tx1"/>
                </a:solidFill>
                <a:latin typeface="宋体" panose="02010600030101010101" pitchFamily="2" charset="-122"/>
              </a:rPr>
              <a:t>堆栈指针</a:t>
            </a:r>
            <a:r>
              <a:rPr lang="en-US" altLang="zh-CN" sz="2400" b="1" dirty="0">
                <a:solidFill>
                  <a:srgbClr val="C00000"/>
                </a:solidFill>
                <a:latin typeface="宋体" panose="02010600030101010101" pitchFamily="2" charset="-122"/>
              </a:rPr>
              <a:t>SP</a:t>
            </a:r>
            <a:r>
              <a:rPr lang="en-US" altLang="zh-CN" sz="2400" b="1" dirty="0">
                <a:solidFill>
                  <a:schemeClr val="tx1"/>
                </a:solidFill>
                <a:latin typeface="宋体" panose="02010600030101010101" pitchFamily="2" charset="-122"/>
              </a:rPr>
              <a:t> </a:t>
            </a:r>
            <a:r>
              <a:rPr lang="zh-CN" altLang="en-US" sz="2400" b="1" dirty="0">
                <a:solidFill>
                  <a:schemeClr val="tx1"/>
                </a:solidFill>
                <a:latin typeface="宋体" panose="02010600030101010101" pitchFamily="2" charset="-122"/>
              </a:rPr>
              <a:t>：</a:t>
            </a:r>
            <a:r>
              <a:rPr lang="en-US" altLang="zh-CN" sz="2400" b="1" dirty="0">
                <a:solidFill>
                  <a:srgbClr val="C00000"/>
                </a:solidFill>
                <a:latin typeface="宋体" panose="02010600030101010101" pitchFamily="2" charset="-122"/>
              </a:rPr>
              <a:t>100</a:t>
            </a:r>
            <a:endParaRPr lang="en-US" altLang="zh-CN" sz="2400" b="1" dirty="0">
              <a:solidFill>
                <a:schemeClr val="tx1"/>
              </a:solidFill>
              <a:latin typeface="宋体" panose="02010600030101010101" pitchFamily="2" charset="-122"/>
            </a:endParaRPr>
          </a:p>
          <a:p>
            <a:pPr marL="0" lvl="0" indent="0" eaLnBrk="1" hangingPunct="1">
              <a:spcBef>
                <a:spcPct val="50000"/>
              </a:spcBef>
              <a:buNone/>
            </a:pPr>
            <a:r>
              <a:rPr lang="en-US" altLang="zh-CN" sz="2400" b="1" dirty="0">
                <a:solidFill>
                  <a:schemeClr val="tx1"/>
                </a:solidFill>
                <a:latin typeface="宋体" panose="02010600030101010101" pitchFamily="2" charset="-122"/>
              </a:rPr>
              <a:t>·  </a:t>
            </a:r>
            <a:r>
              <a:rPr lang="zh-CN" altLang="en-US" sz="2400" b="1" dirty="0">
                <a:solidFill>
                  <a:schemeClr val="tx1"/>
                </a:solidFill>
                <a:latin typeface="宋体" panose="02010600030101010101" pitchFamily="2" charset="-122"/>
              </a:rPr>
              <a:t>程序状态字</a:t>
            </a:r>
            <a:r>
              <a:rPr lang="en-US" altLang="zh-CN" sz="2400" b="1" dirty="0">
                <a:solidFill>
                  <a:srgbClr val="C00000"/>
                </a:solidFill>
                <a:latin typeface="宋体" panose="02010600030101010101" pitchFamily="2" charset="-122"/>
              </a:rPr>
              <a:t>PSW</a:t>
            </a:r>
            <a:r>
              <a:rPr lang="zh-CN" altLang="en-US" sz="2400" b="1" dirty="0">
                <a:solidFill>
                  <a:schemeClr val="tx1"/>
                </a:solidFill>
                <a:latin typeface="宋体" panose="02010600030101010101" pitchFamily="2" charset="-122"/>
              </a:rPr>
              <a:t>：</a:t>
            </a:r>
            <a:r>
              <a:rPr lang="en-US" altLang="zh-CN" sz="2400" b="1" dirty="0">
                <a:solidFill>
                  <a:srgbClr val="C00000"/>
                </a:solidFill>
                <a:latin typeface="宋体" panose="02010600030101010101" pitchFamily="2" charset="-122"/>
              </a:rPr>
              <a:t>101</a:t>
            </a:r>
            <a:endParaRPr lang="en-US" altLang="zh-CN" sz="2400" b="1" dirty="0">
              <a:solidFill>
                <a:schemeClr val="tx1"/>
              </a:solidFill>
              <a:latin typeface="宋体" panose="02010600030101010101" pitchFamily="2" charset="-122"/>
            </a:endParaRPr>
          </a:p>
          <a:p>
            <a:pPr marL="0" lvl="0" indent="0" eaLnBrk="1" hangingPunct="1">
              <a:spcBef>
                <a:spcPct val="50000"/>
              </a:spcBef>
              <a:buNone/>
            </a:pPr>
            <a:r>
              <a:rPr lang="en-US" altLang="zh-CN" sz="2400" b="1" dirty="0">
                <a:solidFill>
                  <a:schemeClr val="tx1"/>
                </a:solidFill>
                <a:latin typeface="宋体" panose="02010600030101010101" pitchFamily="2" charset="-122"/>
              </a:rPr>
              <a:t>·  </a:t>
            </a:r>
            <a:r>
              <a:rPr lang="zh-CN" altLang="en-US" sz="2400" b="1" dirty="0">
                <a:solidFill>
                  <a:schemeClr val="tx1"/>
                </a:solidFill>
                <a:latin typeface="宋体" panose="02010600030101010101" pitchFamily="2" charset="-122"/>
              </a:rPr>
              <a:t>程序计数器</a:t>
            </a:r>
            <a:r>
              <a:rPr lang="en-US" altLang="zh-CN" sz="2400" b="1" dirty="0">
                <a:solidFill>
                  <a:srgbClr val="C00000"/>
                </a:solidFill>
                <a:latin typeface="宋体" panose="02010600030101010101" pitchFamily="2" charset="-122"/>
              </a:rPr>
              <a:t>PC</a:t>
            </a:r>
            <a:r>
              <a:rPr lang="zh-CN" altLang="en-US" sz="2400" b="1" dirty="0">
                <a:solidFill>
                  <a:schemeClr val="tx1"/>
                </a:solidFill>
                <a:latin typeface="宋体" panose="02010600030101010101" pitchFamily="2" charset="-122"/>
              </a:rPr>
              <a:t>：</a:t>
            </a:r>
            <a:r>
              <a:rPr lang="en-US" altLang="zh-CN" sz="2400" b="1" dirty="0">
                <a:solidFill>
                  <a:srgbClr val="C00000"/>
                </a:solidFill>
                <a:latin typeface="宋体" panose="02010600030101010101" pitchFamily="2" charset="-122"/>
              </a:rPr>
              <a:t>111</a:t>
            </a:r>
            <a:endParaRPr lang="en-US" altLang="zh-CN" sz="2400" b="1" dirty="0">
              <a:solidFill>
                <a:srgbClr val="C00000"/>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88066"/>
                                        </p:tgtEl>
                                        <p:attrNameLst>
                                          <p:attrName>style.visibility</p:attrName>
                                        </p:attrNameLst>
                                      </p:cBhvr>
                                      <p:to>
                                        <p:strVal val="visible"/>
                                      </p:to>
                                    </p:set>
                                    <p:animEffect transition="in" filter="wedge">
                                      <p:cBhvr>
                                        <p:cTn id="7" dur="500"/>
                                        <p:tgtEl>
                                          <p:spTgt spid="880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8067"/>
                                        </p:tgtEl>
                                        <p:attrNameLst>
                                          <p:attrName>style.visibility</p:attrName>
                                        </p:attrNameLst>
                                      </p:cBhvr>
                                      <p:to>
                                        <p:strVal val="visible"/>
                                      </p:to>
                                    </p:set>
                                    <p:animEffect transition="in" filter="blinds(horizontal)">
                                      <p:cBhvr>
                                        <p:cTn id="12" dur="500"/>
                                        <p:tgtEl>
                                          <p:spTgt spid="8806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880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p:bldP spid="88068" grpId="0" bldLvl="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Text Box 2"/>
          <p:cNvSpPr txBox="1"/>
          <p:nvPr/>
        </p:nvSpPr>
        <p:spPr>
          <a:xfrm>
            <a:off x="0" y="549275"/>
            <a:ext cx="4427538" cy="579438"/>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）单操作数指令</a:t>
            </a:r>
            <a:endParaRPr lang="zh-CN" altLang="en-US" b="1" dirty="0">
              <a:latin typeface="黑体" panose="02010609060101010101" pitchFamily="49" charset="-122"/>
              <a:ea typeface="黑体" panose="02010609060101010101" pitchFamily="49" charset="-122"/>
            </a:endParaRPr>
          </a:p>
        </p:txBody>
      </p:sp>
      <p:sp>
        <p:nvSpPr>
          <p:cNvPr id="89091" name="Text Box 3"/>
          <p:cNvSpPr txBox="1"/>
          <p:nvPr/>
        </p:nvSpPr>
        <p:spPr>
          <a:xfrm>
            <a:off x="468313" y="1557338"/>
            <a:ext cx="8172450" cy="1160462"/>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latin typeface="宋体" panose="02010600030101010101" pitchFamily="2" charset="-122"/>
              </a:rPr>
              <a:t>    </a:t>
            </a:r>
            <a:r>
              <a:rPr lang="zh-CN" altLang="en-US" sz="2800" b="1" dirty="0">
                <a:latin typeface="宋体" panose="02010600030101010101" pitchFamily="2" charset="-122"/>
              </a:rPr>
              <a:t>第</a:t>
            </a:r>
            <a:r>
              <a:rPr lang="en-US" altLang="zh-CN" sz="2800" b="1" dirty="0">
                <a:solidFill>
                  <a:srgbClr val="C00000"/>
                </a:solidFill>
                <a:latin typeface="宋体" panose="02010600030101010101" pitchFamily="2" charset="-122"/>
              </a:rPr>
              <a:t>0</a:t>
            </a:r>
            <a:r>
              <a:rPr lang="zh-CN" altLang="en-US" sz="2800" b="1" dirty="0">
                <a:solidFill>
                  <a:srgbClr val="C00000"/>
                </a:solidFill>
                <a:latin typeface="宋体" panose="02010600030101010101" pitchFamily="2" charset="-122"/>
              </a:rPr>
              <a:t>～</a:t>
            </a:r>
            <a:r>
              <a:rPr lang="en-US" altLang="zh-CN" sz="2800" b="1" dirty="0">
                <a:solidFill>
                  <a:srgbClr val="C00000"/>
                </a:solidFill>
                <a:latin typeface="宋体" panose="02010600030101010101" pitchFamily="2" charset="-122"/>
              </a:rPr>
              <a:t>5</a:t>
            </a:r>
            <a:r>
              <a:rPr lang="zh-CN" altLang="en-US" sz="2800" b="1" dirty="0">
                <a:latin typeface="宋体" panose="02010600030101010101" pitchFamily="2" charset="-122"/>
              </a:rPr>
              <a:t>位为地址字段，第</a:t>
            </a:r>
            <a:r>
              <a:rPr lang="en-US" altLang="zh-CN" sz="2800" b="1" dirty="0">
                <a:solidFill>
                  <a:srgbClr val="C00000"/>
                </a:solidFill>
                <a:latin typeface="宋体" panose="02010600030101010101" pitchFamily="2" charset="-122"/>
              </a:rPr>
              <a:t>6</a:t>
            </a:r>
            <a:r>
              <a:rPr lang="zh-CN" altLang="en-US" sz="2800" b="1" dirty="0">
                <a:solidFill>
                  <a:srgbClr val="C00000"/>
                </a:solidFill>
                <a:latin typeface="宋体" panose="02010600030101010101" pitchFamily="2" charset="-122"/>
              </a:rPr>
              <a:t>～</a:t>
            </a:r>
            <a:r>
              <a:rPr lang="en-US" altLang="zh-CN" sz="2800" b="1" dirty="0">
                <a:solidFill>
                  <a:srgbClr val="C00000"/>
                </a:solidFill>
                <a:latin typeface="宋体" panose="02010600030101010101" pitchFamily="2" charset="-122"/>
              </a:rPr>
              <a:t>11</a:t>
            </a:r>
            <a:r>
              <a:rPr lang="zh-CN" altLang="en-US" sz="2800" b="1" dirty="0">
                <a:latin typeface="宋体" panose="02010600030101010101" pitchFamily="2" charset="-122"/>
              </a:rPr>
              <a:t>位空闲不用，</a:t>
            </a:r>
            <a:endParaRPr lang="zh-CN" altLang="en-US" sz="2800" b="1" dirty="0">
              <a:latin typeface="宋体" panose="02010600030101010101" pitchFamily="2" charset="-122"/>
            </a:endParaRPr>
          </a:p>
          <a:p>
            <a:pPr marL="0" lvl="0" indent="0" eaLnBrk="1" hangingPunct="1">
              <a:spcBef>
                <a:spcPct val="50000"/>
              </a:spcBef>
              <a:buNone/>
            </a:pPr>
            <a:r>
              <a:rPr lang="zh-CN" altLang="en-US" sz="2800" b="1" dirty="0">
                <a:latin typeface="宋体" panose="02010600030101010101" pitchFamily="2" charset="-122"/>
              </a:rPr>
              <a:t>也可供扩展操作码用。</a:t>
            </a:r>
            <a:endParaRPr lang="zh-CN" altLang="en-US" sz="2800" b="1" dirty="0">
              <a:latin typeface="宋体" panose="02010600030101010101" pitchFamily="2" charset="-122"/>
            </a:endParaRPr>
          </a:p>
        </p:txBody>
      </p:sp>
      <p:pic>
        <p:nvPicPr>
          <p:cNvPr id="89092" name="Picture 4" descr="3X21"/>
          <p:cNvPicPr>
            <a:picLocks noChangeAspect="1"/>
          </p:cNvPicPr>
          <p:nvPr/>
        </p:nvPicPr>
        <p:blipFill>
          <a:blip r:embed="rId1"/>
          <a:srcRect l="5959" t="31113" b="33366"/>
          <a:stretch>
            <a:fillRect/>
          </a:stretch>
        </p:blipFill>
        <p:spPr>
          <a:xfrm>
            <a:off x="0" y="3357563"/>
            <a:ext cx="8893175" cy="208756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090"/>
                                        </p:tgtEl>
                                        <p:attrNameLst>
                                          <p:attrName>style.visibility</p:attrName>
                                        </p:attrNameLst>
                                      </p:cBhvr>
                                      <p:to>
                                        <p:strVal val="visible"/>
                                      </p:to>
                                    </p:set>
                                    <p:animEffect transition="in" filter="blinds(horizontal)">
                                      <p:cBhvr>
                                        <p:cTn id="7" dur="500"/>
                                        <p:tgtEl>
                                          <p:spTgt spid="8909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9091"/>
                                        </p:tgtEl>
                                        <p:attrNameLst>
                                          <p:attrName>style.visibility</p:attrName>
                                        </p:attrNameLst>
                                      </p:cBhvr>
                                      <p:to>
                                        <p:strVal val="visible"/>
                                      </p:to>
                                    </p:set>
                                    <p:animEffect transition="in" filter="randombar(horizontal)">
                                      <p:cBhvr>
                                        <p:cTn id="12" dur="500"/>
                                        <p:tgtEl>
                                          <p:spTgt spid="89091"/>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89092"/>
                                        </p:tgtEl>
                                        <p:attrNameLst>
                                          <p:attrName>style.visibility</p:attrName>
                                        </p:attrNameLst>
                                      </p:cBhvr>
                                      <p:to>
                                        <p:strVal val="visible"/>
                                      </p:to>
                                    </p:set>
                                    <p:animEffect transition="in" filter="wedge">
                                      <p:cBhvr>
                                        <p:cTn id="17" dur="500"/>
                                        <p:tgtEl>
                                          <p:spTgt spid="890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0" grpId="0"/>
      <p:bldP spid="89091"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Text Box 2"/>
          <p:cNvSpPr txBox="1"/>
          <p:nvPr/>
        </p:nvSpPr>
        <p:spPr>
          <a:xfrm>
            <a:off x="0" y="188913"/>
            <a:ext cx="3529013" cy="579437"/>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b="1" dirty="0">
                <a:latin typeface="宋体" panose="02010600030101010101" pitchFamily="2" charset="-122"/>
              </a:rPr>
              <a:t>（</a:t>
            </a:r>
            <a:r>
              <a:rPr lang="en-US" altLang="zh-CN" b="1" dirty="0">
                <a:latin typeface="宋体" panose="02010600030101010101" pitchFamily="2" charset="-122"/>
              </a:rPr>
              <a:t>3</a:t>
            </a:r>
            <a:r>
              <a:rPr lang="zh-CN" altLang="en-US" b="1" dirty="0">
                <a:latin typeface="宋体" panose="02010600030101010101" pitchFamily="2" charset="-122"/>
              </a:rPr>
              <a:t>）转移指令</a:t>
            </a:r>
            <a:endParaRPr lang="zh-CN" altLang="en-US" b="1" dirty="0">
              <a:latin typeface="宋体" panose="02010600030101010101" pitchFamily="2" charset="-122"/>
            </a:endParaRPr>
          </a:p>
        </p:txBody>
      </p:sp>
      <p:sp>
        <p:nvSpPr>
          <p:cNvPr id="90115" name="Text Box 3"/>
          <p:cNvSpPr txBox="1">
            <a:spLocks noChangeArrowheads="1"/>
          </p:cNvSpPr>
          <p:nvPr/>
        </p:nvSpPr>
        <p:spPr bwMode="auto">
          <a:xfrm>
            <a:off x="23813" y="2751138"/>
            <a:ext cx="9144000" cy="397033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50000"/>
              </a:spcBef>
              <a:spcAft>
                <a:spcPct val="0"/>
              </a:spcAft>
              <a:buClrTx/>
              <a:buSzTx/>
              <a:buFontTx/>
              <a:buChar char="•"/>
              <a:defRPr/>
            </a:pP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第</a:t>
            </a:r>
            <a:r>
              <a:rPr kumimoji="0" lang="en-US" altLang="zh-CN" sz="2400" b="1" i="0" u="none" strike="noStrike" kern="1200" cap="none" spc="0" normalizeH="0" baseline="0" noProof="0" dirty="0" smtClean="0">
                <a:ln>
                  <a:noFill/>
                </a:ln>
                <a:solidFill>
                  <a:srgbClr val="3333FF"/>
                </a:solidFill>
                <a:effectLst/>
                <a:uLnTx/>
                <a:uFillTx/>
                <a:latin typeface="宋体" panose="02010600030101010101" pitchFamily="2" charset="-122"/>
                <a:ea typeface="宋体" panose="02010600030101010101" pitchFamily="2" charset="-122"/>
                <a:cs typeface="+mn-cs"/>
              </a:rPr>
              <a:t>12</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smtClean="0">
                <a:ln>
                  <a:noFill/>
                </a:ln>
                <a:solidFill>
                  <a:srgbClr val="3333FF"/>
                </a:solidFill>
                <a:effectLst/>
                <a:uLnTx/>
                <a:uFillTx/>
                <a:latin typeface="宋体" panose="02010600030101010101" pitchFamily="2" charset="-122"/>
                <a:ea typeface="宋体" panose="02010600030101010101" pitchFamily="2" charset="-122"/>
                <a:cs typeface="+mn-cs"/>
              </a:rPr>
              <a:t>15</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位为操作码；</a:t>
            </a:r>
            <a:endParaRPr kumimoji="0" lang="en-US" altLang="zh-CN"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00000"/>
              </a:lnSpc>
              <a:spcBef>
                <a:spcPct val="50000"/>
              </a:spcBef>
              <a:spcAft>
                <a:spcPct val="0"/>
              </a:spcAft>
              <a:buClrTx/>
              <a:buSzTx/>
              <a:buFontTx/>
              <a:buChar char="•"/>
              <a:defRPr/>
            </a:pP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第</a:t>
            </a:r>
            <a:r>
              <a:rPr kumimoji="0" lang="en-US" altLang="zh-CN" sz="2400" b="1" i="0" u="none" strike="noStrike" kern="1200" cap="none" spc="0" normalizeH="0" baseline="0" noProof="0" dirty="0" smtClean="0">
                <a:ln>
                  <a:noFill/>
                </a:ln>
                <a:solidFill>
                  <a:srgbClr val="3333FF"/>
                </a:solidFill>
                <a:effectLst/>
                <a:uLnTx/>
                <a:uFillTx/>
                <a:latin typeface="宋体" panose="02010600030101010101" pitchFamily="2" charset="-122"/>
                <a:ea typeface="宋体" panose="02010600030101010101" pitchFamily="2" charset="-122"/>
                <a:cs typeface="+mn-cs"/>
              </a:rPr>
              <a:t>6</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smtClean="0">
                <a:ln>
                  <a:noFill/>
                </a:ln>
                <a:solidFill>
                  <a:srgbClr val="3333FF"/>
                </a:solidFill>
                <a:effectLst/>
                <a:uLnTx/>
                <a:uFillTx/>
                <a:latin typeface="宋体" panose="02010600030101010101" pitchFamily="2" charset="-122"/>
                <a:ea typeface="宋体" panose="02010600030101010101" pitchFamily="2" charset="-122"/>
                <a:cs typeface="+mn-cs"/>
              </a:rPr>
              <a:t>11</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位给出转移地址字段（分为寻址方式与寄存器号）。</a:t>
            </a:r>
            <a:endParaRPr kumimoji="0" lang="en-US" altLang="zh-CN"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00000"/>
              </a:lnSpc>
              <a:spcBef>
                <a:spcPct val="50000"/>
              </a:spcBef>
              <a:spcAft>
                <a:spcPct val="0"/>
              </a:spcAft>
              <a:buClrTx/>
              <a:buSzTx/>
              <a:buFontTx/>
              <a:buChar char="•"/>
              <a:defRPr/>
            </a:pP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第</a:t>
            </a:r>
            <a:r>
              <a:rPr kumimoji="0" lang="en-US" altLang="zh-CN" sz="2400" b="1" i="0" u="none" strike="noStrike" kern="1200" cap="none" spc="0" normalizeH="0" baseline="0" noProof="0" dirty="0" smtClean="0">
                <a:ln>
                  <a:noFill/>
                </a:ln>
                <a:solidFill>
                  <a:srgbClr val="3333FF"/>
                </a:solidFill>
                <a:effectLst/>
                <a:uLnTx/>
                <a:uFillTx/>
                <a:latin typeface="宋体" panose="02010600030101010101" pitchFamily="2" charset="-122"/>
                <a:ea typeface="宋体" panose="02010600030101010101" pitchFamily="2" charset="-122"/>
                <a:cs typeface="+mn-cs"/>
              </a:rPr>
              <a:t>0</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smtClean="0">
                <a:ln>
                  <a:noFill/>
                </a:ln>
                <a:solidFill>
                  <a:srgbClr val="3333FF"/>
                </a:solidFill>
                <a:effectLst/>
                <a:uLnTx/>
                <a:uFillTx/>
                <a:latin typeface="宋体" panose="02010600030101010101" pitchFamily="2" charset="-122"/>
                <a:ea typeface="宋体" panose="02010600030101010101" pitchFamily="2" charset="-122"/>
                <a:cs typeface="+mn-cs"/>
              </a:rPr>
              <a:t>5</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位则为转移条件字段：</a:t>
            </a:r>
            <a:endParaRPr kumimoji="0" lang="en-US" altLang="zh-CN"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    - </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第</a:t>
            </a:r>
            <a:r>
              <a:rPr kumimoji="0" lang="en-US" altLang="zh-CN" sz="2400" b="1" i="0" u="none" strike="noStrike" kern="1200" cap="none" spc="0" normalizeH="0" baseline="0" noProof="0" dirty="0" smtClean="0">
                <a:ln>
                  <a:noFill/>
                </a:ln>
                <a:solidFill>
                  <a:srgbClr val="3333FF"/>
                </a:solidFill>
                <a:effectLst/>
                <a:uLnTx/>
                <a:uFillTx/>
                <a:latin typeface="宋体" panose="02010600030101010101" pitchFamily="2" charset="-122"/>
                <a:ea typeface="宋体" panose="02010600030101010101" pitchFamily="2" charset="-122"/>
                <a:cs typeface="+mn-cs"/>
              </a:rPr>
              <a:t>0</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smtClean="0">
                <a:ln>
                  <a:noFill/>
                </a:ln>
                <a:solidFill>
                  <a:srgbClr val="3333FF"/>
                </a:solidFill>
                <a:effectLst/>
                <a:uLnTx/>
                <a:uFillTx/>
                <a:latin typeface="宋体" panose="02010600030101010101" pitchFamily="2" charset="-122"/>
                <a:ea typeface="宋体" panose="02010600030101010101" pitchFamily="2" charset="-122"/>
                <a:cs typeface="+mn-cs"/>
              </a:rPr>
              <a:t>3</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位中有一位为</a:t>
            </a:r>
            <a:r>
              <a:rPr kumimoji="0" lang="en-US" altLang="zh-CN" sz="2400" b="1" i="0" u="none" strike="noStrike" kern="1200" cap="none" spc="0" normalizeH="0" baseline="0" noProof="0" dirty="0" smtClean="0">
                <a:ln>
                  <a:noFill/>
                </a:ln>
                <a:solidFill>
                  <a:srgbClr val="3333FF"/>
                </a:solidFill>
                <a:effectLst/>
                <a:uLnTx/>
                <a:uFillTx/>
                <a:latin typeface="宋体" panose="02010600030101010101" pitchFamily="2" charset="-122"/>
                <a:ea typeface="宋体" panose="02010600030101010101" pitchFamily="2" charset="-122"/>
                <a:cs typeface="+mn-cs"/>
              </a:rPr>
              <a:t>1</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，表明</a:t>
            </a:r>
            <a:r>
              <a:rPr kumimoji="0" lang="zh-CN" altLang="en-US" sz="2400" b="1" i="0" u="none" strike="noStrike" kern="1200" cap="none" spc="0" normalizeH="0" baseline="0" noProof="0" dirty="0" smtClean="0">
                <a:ln>
                  <a:noFill/>
                </a:ln>
                <a:solidFill>
                  <a:srgbClr val="CB0101"/>
                </a:solidFill>
                <a:effectLst/>
                <a:uLnTx/>
                <a:uFillTx/>
                <a:latin typeface="宋体" panose="02010600030101010101" pitchFamily="2" charset="-122"/>
                <a:ea typeface="宋体" panose="02010600030101010101" pitchFamily="2" charset="-122"/>
                <a:cs typeface="+mn-cs"/>
              </a:rPr>
              <a:t>转移条件</a:t>
            </a:r>
            <a:r>
              <a:rPr kumimoji="0" lang="en-US" altLang="zh-CN"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zh-CN" altLang="en-US" sz="2400" b="1" i="0" u="none" strike="noStrike" kern="1200" cap="none" spc="0" normalizeH="0" baseline="0" noProof="0" dirty="0" smtClean="0">
                <a:ln>
                  <a:noFill/>
                </a:ln>
                <a:solidFill>
                  <a:srgbClr val="3333FF"/>
                </a:solidFill>
                <a:effectLst/>
                <a:uLnTx/>
                <a:uFillTx/>
                <a:latin typeface="宋体" panose="02010600030101010101" pitchFamily="2" charset="-122"/>
                <a:ea typeface="宋体" panose="02010600030101010101" pitchFamily="2" charset="-122"/>
                <a:cs typeface="+mn-cs"/>
              </a:rPr>
              <a:t>进位</a:t>
            </a:r>
            <a:r>
              <a:rPr kumimoji="0" lang="en-US" altLang="zh-CN" sz="2400" b="1" i="0" u="none" strike="noStrike" kern="1200" cap="none" spc="0" normalizeH="0" baseline="0" noProof="0" dirty="0" smtClean="0">
                <a:ln>
                  <a:noFill/>
                </a:ln>
                <a:solidFill>
                  <a:srgbClr val="3333FF"/>
                </a:solidFill>
                <a:effectLst/>
                <a:uLnTx/>
                <a:uFillTx/>
                <a:latin typeface="宋体" panose="02010600030101010101" pitchFamily="2" charset="-122"/>
                <a:ea typeface="宋体" panose="02010600030101010101" pitchFamily="2" charset="-122"/>
                <a:cs typeface="+mn-cs"/>
              </a:rPr>
              <a:t>C</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zh-CN" altLang="en-US" sz="2400" b="1" i="0" u="none" strike="noStrike" kern="1200" cap="none" spc="0" normalizeH="0" baseline="0" noProof="0" dirty="0" smtClean="0">
                <a:ln>
                  <a:noFill/>
                </a:ln>
                <a:solidFill>
                  <a:srgbClr val="3333FF"/>
                </a:solidFill>
                <a:effectLst/>
                <a:uLnTx/>
                <a:uFillTx/>
                <a:latin typeface="宋体" panose="02010600030101010101" pitchFamily="2" charset="-122"/>
                <a:ea typeface="宋体" panose="02010600030101010101" pitchFamily="2" charset="-122"/>
                <a:cs typeface="+mn-cs"/>
              </a:rPr>
              <a:t>溢出</a:t>
            </a:r>
            <a:r>
              <a:rPr kumimoji="0" lang="en-US" altLang="zh-CN" sz="2400" b="1" i="0" u="none" strike="noStrike" kern="1200" cap="none" spc="0" normalizeH="0" baseline="0" noProof="0" dirty="0" smtClean="0">
                <a:ln>
                  <a:noFill/>
                </a:ln>
                <a:solidFill>
                  <a:srgbClr val="3333FF"/>
                </a:solidFill>
                <a:effectLst/>
                <a:uLnTx/>
                <a:uFillTx/>
                <a:latin typeface="宋体" panose="02010600030101010101" pitchFamily="2" charset="-122"/>
                <a:ea typeface="宋体" panose="02010600030101010101" pitchFamily="2" charset="-122"/>
                <a:cs typeface="+mn-cs"/>
              </a:rPr>
              <a:t>V</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zh-CN" altLang="en-US" sz="2400" b="1" i="0" u="none" strike="noStrike" kern="1200" cap="none" spc="0" normalizeH="0" baseline="0" noProof="0" dirty="0" smtClean="0">
                <a:ln>
                  <a:noFill/>
                </a:ln>
                <a:solidFill>
                  <a:srgbClr val="3333FF"/>
                </a:solidFill>
                <a:effectLst/>
                <a:uLnTx/>
                <a:uFillTx/>
                <a:latin typeface="宋体" panose="02010600030101010101" pitchFamily="2" charset="-122"/>
                <a:ea typeface="宋体" panose="02010600030101010101" pitchFamily="2" charset="-122"/>
                <a:cs typeface="+mn-cs"/>
              </a:rPr>
              <a:t>结果为零</a:t>
            </a:r>
            <a:r>
              <a:rPr kumimoji="0" lang="en-US" altLang="zh-CN" sz="2400" b="1" i="0" u="none" strike="noStrike" kern="1200" cap="none" spc="0" normalizeH="0" baseline="0" noProof="0" dirty="0" smtClean="0">
                <a:ln>
                  <a:noFill/>
                </a:ln>
                <a:solidFill>
                  <a:srgbClr val="3333FF"/>
                </a:solidFill>
                <a:effectLst/>
                <a:uLnTx/>
                <a:uFillTx/>
                <a:latin typeface="宋体" panose="02010600030101010101" pitchFamily="2" charset="-122"/>
                <a:ea typeface="宋体" panose="02010600030101010101" pitchFamily="2" charset="-122"/>
                <a:cs typeface="+mn-cs"/>
              </a:rPr>
              <a:t>Z</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zh-CN" altLang="en-US" sz="2400" b="1" i="0" u="none" strike="noStrike" kern="1200" cap="none" spc="0" normalizeH="0" baseline="0" noProof="0" dirty="0" smtClean="0">
                <a:ln>
                  <a:noFill/>
                </a:ln>
                <a:solidFill>
                  <a:srgbClr val="3333FF"/>
                </a:solidFill>
                <a:effectLst/>
                <a:uLnTx/>
                <a:uFillTx/>
                <a:latin typeface="宋体" panose="02010600030101010101" pitchFamily="2" charset="-122"/>
                <a:ea typeface="宋体" panose="02010600030101010101" pitchFamily="2" charset="-122"/>
                <a:cs typeface="+mn-cs"/>
              </a:rPr>
              <a:t>结果为负</a:t>
            </a:r>
            <a:r>
              <a:rPr kumimoji="0" lang="en-US" altLang="zh-CN" sz="2400" b="1" i="0" u="none" strike="noStrike" kern="1200" cap="none" spc="0" normalizeH="0" baseline="0" noProof="0" dirty="0" smtClean="0">
                <a:ln>
                  <a:noFill/>
                </a:ln>
                <a:solidFill>
                  <a:srgbClr val="3333FF"/>
                </a:solidFill>
                <a:effectLst/>
                <a:uLnTx/>
                <a:uFillTx/>
                <a:latin typeface="宋体" panose="02010600030101010101" pitchFamily="2" charset="-122"/>
                <a:ea typeface="宋体" panose="02010600030101010101" pitchFamily="2" charset="-122"/>
                <a:cs typeface="+mn-cs"/>
              </a:rPr>
              <a:t>N</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a:t>
            </a:r>
            <a:endParaRPr kumimoji="0" lang="en-US" altLang="zh-CN"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    - </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第</a:t>
            </a:r>
            <a:r>
              <a:rPr kumimoji="0" lang="en-US" altLang="zh-CN" sz="2400" b="1" i="0" u="none" strike="noStrike" kern="1200" cap="none" spc="0" normalizeH="0" baseline="0" noProof="0" dirty="0" smtClean="0">
                <a:ln>
                  <a:noFill/>
                </a:ln>
                <a:solidFill>
                  <a:srgbClr val="3333FF"/>
                </a:solidFill>
                <a:effectLst/>
                <a:uLnTx/>
                <a:uFillTx/>
                <a:latin typeface="宋体" panose="02010600030101010101" pitchFamily="2" charset="-122"/>
                <a:ea typeface="宋体" panose="02010600030101010101" pitchFamily="2" charset="-122"/>
                <a:cs typeface="+mn-cs"/>
              </a:rPr>
              <a:t>5</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位表明</a:t>
            </a:r>
            <a:r>
              <a:rPr kumimoji="0" lang="zh-CN" altLang="en-US" sz="2400" b="1" i="0" u="none" strike="noStrike" kern="1200" cap="none" spc="0" normalizeH="0" baseline="0" noProof="0" dirty="0" smtClean="0">
                <a:ln>
                  <a:noFill/>
                </a:ln>
                <a:solidFill>
                  <a:srgbClr val="CB0101"/>
                </a:solidFill>
                <a:effectLst/>
                <a:uLnTx/>
                <a:uFillTx/>
                <a:latin typeface="宋体" panose="02010600030101010101" pitchFamily="2" charset="-122"/>
                <a:ea typeface="宋体" panose="02010600030101010101" pitchFamily="2" charset="-122"/>
                <a:cs typeface="+mn-cs"/>
              </a:rPr>
              <a:t>转移方式</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，若为</a:t>
            </a:r>
            <a:r>
              <a:rPr kumimoji="0" lang="en-US" altLang="zh-CN" sz="2400" b="1" i="0" u="none" strike="noStrike" kern="1200" cap="none" spc="0" normalizeH="0" baseline="0" noProof="0" dirty="0" smtClean="0">
                <a:ln>
                  <a:noFill/>
                </a:ln>
                <a:solidFill>
                  <a:srgbClr val="C00000"/>
                </a:solidFill>
                <a:effectLst/>
                <a:uLnTx/>
                <a:uFillTx/>
                <a:latin typeface="宋体" panose="02010600030101010101" pitchFamily="2" charset="-122"/>
                <a:ea typeface="宋体" panose="02010600030101010101" pitchFamily="2" charset="-122"/>
                <a:cs typeface="+mn-cs"/>
              </a:rPr>
              <a:t>0</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，表示</a:t>
            </a:r>
            <a:r>
              <a:rPr kumimoji="0" lang="zh-CN" altLang="en-US" sz="2400" b="1" i="0" u="none" strike="noStrike" kern="1200" cap="none" spc="0" normalizeH="0" baseline="0" noProof="0" dirty="0" smtClean="0">
                <a:ln>
                  <a:noFill/>
                </a:ln>
                <a:solidFill>
                  <a:srgbClr val="3333FF"/>
                </a:solidFill>
                <a:effectLst/>
                <a:uLnTx/>
                <a:uFillTx/>
                <a:latin typeface="宋体" panose="02010600030101010101" pitchFamily="2" charset="-122"/>
                <a:ea typeface="宋体" panose="02010600030101010101" pitchFamily="2" charset="-122"/>
                <a:cs typeface="+mn-cs"/>
              </a:rPr>
              <a:t>相关标志位</a:t>
            </a:r>
            <a:r>
              <a:rPr kumimoji="0" lang="zh-CN" altLang="en-US" sz="2400" b="1" i="0" u="none" strike="noStrike" kern="1200" cap="none" spc="0" normalizeH="0" baseline="0" noProof="0" dirty="0" smtClean="0">
                <a:ln>
                  <a:noFill/>
                </a:ln>
                <a:solidFill>
                  <a:srgbClr val="C00000"/>
                </a:solidFill>
                <a:effectLst/>
                <a:uLnTx/>
                <a:uFillTx/>
                <a:latin typeface="宋体" panose="02010600030101010101" pitchFamily="2" charset="-122"/>
                <a:ea typeface="宋体" panose="02010600030101010101" pitchFamily="2" charset="-122"/>
                <a:cs typeface="+mn-cs"/>
              </a:rPr>
              <a:t>为</a:t>
            </a:r>
            <a:r>
              <a:rPr kumimoji="0" lang="en-US" altLang="zh-CN" sz="2400" b="1" i="0" u="none" strike="noStrike" kern="1200" cap="none" spc="0" normalizeH="0" baseline="0" noProof="0" dirty="0" smtClean="0">
                <a:ln>
                  <a:noFill/>
                </a:ln>
                <a:solidFill>
                  <a:srgbClr val="C00000"/>
                </a:solidFill>
                <a:effectLst/>
                <a:uLnTx/>
                <a:uFillTx/>
                <a:latin typeface="宋体" panose="02010600030101010101" pitchFamily="2" charset="-122"/>
                <a:ea typeface="宋体" panose="02010600030101010101" pitchFamily="2" charset="-122"/>
                <a:cs typeface="+mn-cs"/>
              </a:rPr>
              <a:t>0</a:t>
            </a:r>
            <a:r>
              <a:rPr kumimoji="0" lang="zh-CN" altLang="en-US" sz="2400" b="1" i="0" u="none" strike="noStrike" kern="1200" cap="none" spc="0" normalizeH="0" baseline="0" noProof="0" dirty="0" smtClean="0">
                <a:ln>
                  <a:noFill/>
                </a:ln>
                <a:solidFill>
                  <a:srgbClr val="C00000"/>
                </a:solidFill>
                <a:effectLst/>
                <a:uLnTx/>
                <a:uFillTx/>
                <a:latin typeface="宋体" panose="02010600030101010101" pitchFamily="2" charset="-122"/>
                <a:ea typeface="宋体" panose="02010600030101010101" pitchFamily="2" charset="-122"/>
                <a:cs typeface="+mn-cs"/>
              </a:rPr>
              <a:t>转移</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；若为</a:t>
            </a:r>
            <a:r>
              <a:rPr kumimoji="0" lang="en-US" altLang="zh-CN" sz="2400" b="1" i="0" u="none" strike="noStrike" kern="1200" cap="none" spc="0" normalizeH="0" baseline="0" noProof="0" dirty="0" smtClean="0">
                <a:ln>
                  <a:noFill/>
                </a:ln>
                <a:solidFill>
                  <a:srgbClr val="C00000"/>
                </a:solidFill>
                <a:effectLst/>
                <a:uLnTx/>
                <a:uFillTx/>
                <a:latin typeface="宋体" panose="02010600030101010101" pitchFamily="2" charset="-122"/>
                <a:ea typeface="宋体" panose="02010600030101010101" pitchFamily="2" charset="-122"/>
                <a:cs typeface="+mn-cs"/>
              </a:rPr>
              <a:t>1</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，表示</a:t>
            </a:r>
            <a:r>
              <a:rPr kumimoji="0" lang="zh-CN" altLang="en-US" sz="2400" b="1" i="0" u="none" strike="noStrike" kern="1200" cap="none" spc="0" normalizeH="0" baseline="0" noProof="0" dirty="0" smtClean="0">
                <a:ln>
                  <a:noFill/>
                </a:ln>
                <a:solidFill>
                  <a:srgbClr val="3333FF"/>
                </a:solidFill>
                <a:effectLst/>
                <a:uLnTx/>
                <a:uFillTx/>
                <a:latin typeface="宋体" panose="02010600030101010101" pitchFamily="2" charset="-122"/>
                <a:ea typeface="宋体" panose="02010600030101010101" pitchFamily="2" charset="-122"/>
                <a:cs typeface="+mn-cs"/>
              </a:rPr>
              <a:t>相关标志位</a:t>
            </a:r>
            <a:r>
              <a:rPr kumimoji="0" lang="zh-CN" altLang="en-US" sz="2400" b="1" i="0" u="none" strike="noStrike" kern="1200" cap="none" spc="0" normalizeH="0" baseline="0" noProof="0" dirty="0" smtClean="0">
                <a:ln>
                  <a:noFill/>
                </a:ln>
                <a:solidFill>
                  <a:srgbClr val="C00000"/>
                </a:solidFill>
                <a:effectLst/>
                <a:uLnTx/>
                <a:uFillTx/>
                <a:latin typeface="宋体" panose="02010600030101010101" pitchFamily="2" charset="-122"/>
                <a:ea typeface="宋体" panose="02010600030101010101" pitchFamily="2" charset="-122"/>
                <a:cs typeface="+mn-cs"/>
              </a:rPr>
              <a:t>为</a:t>
            </a:r>
            <a:r>
              <a:rPr kumimoji="0" lang="en-US" altLang="zh-CN" sz="2400" b="1" i="0" u="none" strike="noStrike" kern="1200" cap="none" spc="0" normalizeH="0" baseline="0" noProof="0" dirty="0" smtClean="0">
                <a:ln>
                  <a:noFill/>
                </a:ln>
                <a:solidFill>
                  <a:srgbClr val="C00000"/>
                </a:solidFill>
                <a:effectLst/>
                <a:uLnTx/>
                <a:uFillTx/>
                <a:latin typeface="宋体" panose="02010600030101010101" pitchFamily="2" charset="-122"/>
                <a:ea typeface="宋体" panose="02010600030101010101" pitchFamily="2" charset="-122"/>
                <a:cs typeface="+mn-cs"/>
              </a:rPr>
              <a:t>1</a:t>
            </a:r>
            <a:r>
              <a:rPr kumimoji="0" lang="zh-CN" altLang="en-US" sz="2400" b="1" i="0" u="none" strike="noStrike" kern="1200" cap="none" spc="0" normalizeH="0" baseline="0" noProof="0" dirty="0" smtClean="0">
                <a:ln>
                  <a:noFill/>
                </a:ln>
                <a:solidFill>
                  <a:srgbClr val="C00000"/>
                </a:solidFill>
                <a:effectLst/>
                <a:uLnTx/>
                <a:uFillTx/>
                <a:latin typeface="宋体" panose="02010600030101010101" pitchFamily="2" charset="-122"/>
                <a:ea typeface="宋体" panose="02010600030101010101" pitchFamily="2" charset="-122"/>
                <a:cs typeface="+mn-cs"/>
              </a:rPr>
              <a:t>转移</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a:t>
            </a:r>
            <a:endParaRPr kumimoji="0" lang="en-US" altLang="zh-CN"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    - </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若第</a:t>
            </a:r>
            <a:r>
              <a:rPr kumimoji="0" lang="en-US" altLang="zh-CN" sz="2400" b="1" i="0" u="none" strike="noStrike" kern="1200" cap="none" spc="0" normalizeH="0" baseline="0" noProof="0" dirty="0" smtClean="0">
                <a:ln>
                  <a:noFill/>
                </a:ln>
                <a:solidFill>
                  <a:srgbClr val="3333FF"/>
                </a:solidFill>
                <a:effectLst/>
                <a:uLnTx/>
                <a:uFillTx/>
                <a:latin typeface="宋体" panose="02010600030101010101" pitchFamily="2" charset="-122"/>
                <a:ea typeface="宋体" panose="02010600030101010101" pitchFamily="2" charset="-122"/>
                <a:cs typeface="+mn-cs"/>
              </a:rPr>
              <a:t>0</a:t>
            </a:r>
            <a:r>
              <a:rPr kumimoji="0" lang="zh-CN" altLang="en-US" sz="2400" b="1" i="0" u="none" strike="noStrike" kern="1200" cap="none" spc="0" normalizeH="0" baseline="0" noProof="0" dirty="0" smtClean="0">
                <a:ln>
                  <a:noFill/>
                </a:ln>
                <a:solidFill>
                  <a:srgbClr val="3333FF"/>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smtClean="0">
                <a:ln>
                  <a:noFill/>
                </a:ln>
                <a:solidFill>
                  <a:srgbClr val="3333FF"/>
                </a:solidFill>
                <a:effectLst/>
                <a:uLnTx/>
                <a:uFillTx/>
                <a:latin typeface="宋体" panose="02010600030101010101" pitchFamily="2" charset="-122"/>
                <a:ea typeface="宋体" panose="02010600030101010101" pitchFamily="2" charset="-122"/>
                <a:cs typeface="+mn-cs"/>
              </a:rPr>
              <a:t>5</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位</a:t>
            </a:r>
            <a:r>
              <a:rPr kumimoji="0" lang="zh-CN" altLang="en-US" sz="2400" b="1" i="0" u="none" strike="noStrike" kern="1200" cap="none" spc="0" normalizeH="0" baseline="0" noProof="0" dirty="0" smtClean="0">
                <a:ln>
                  <a:noFill/>
                </a:ln>
                <a:solidFill>
                  <a:srgbClr val="C00000"/>
                </a:solidFill>
                <a:effectLst/>
                <a:uLnTx/>
                <a:uFillTx/>
                <a:latin typeface="宋体" panose="02010600030101010101" pitchFamily="2" charset="-122"/>
                <a:ea typeface="宋体" panose="02010600030101010101" pitchFamily="2" charset="-122"/>
                <a:cs typeface="+mn-cs"/>
              </a:rPr>
              <a:t>全为</a:t>
            </a:r>
            <a:r>
              <a:rPr kumimoji="0" lang="en-US" altLang="zh-CN" sz="2400" b="1" i="0" u="none" strike="noStrike" kern="1200" cap="none" spc="0" normalizeH="0" baseline="0" noProof="0" dirty="0" smtClean="0">
                <a:ln>
                  <a:noFill/>
                </a:ln>
                <a:solidFill>
                  <a:srgbClr val="C00000"/>
                </a:solidFill>
                <a:effectLst/>
                <a:uLnTx/>
                <a:uFillTx/>
                <a:latin typeface="宋体" panose="02010600030101010101" pitchFamily="2" charset="-122"/>
                <a:ea typeface="宋体" panose="02010600030101010101" pitchFamily="2" charset="-122"/>
                <a:cs typeface="+mn-cs"/>
              </a:rPr>
              <a:t>0</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，表示</a:t>
            </a:r>
            <a:r>
              <a:rPr kumimoji="0" lang="zh-CN" altLang="en-US" sz="2400" b="1" i="0" u="none" strike="noStrike" kern="1200" cap="none" spc="0" normalizeH="0" baseline="0" noProof="0" dirty="0" smtClean="0">
                <a:ln>
                  <a:noFill/>
                </a:ln>
                <a:solidFill>
                  <a:srgbClr val="C00000"/>
                </a:solidFill>
                <a:effectLst/>
                <a:uLnTx/>
                <a:uFillTx/>
                <a:latin typeface="宋体" panose="02010600030101010101" pitchFamily="2" charset="-122"/>
                <a:ea typeface="宋体" panose="02010600030101010101" pitchFamily="2" charset="-122"/>
                <a:cs typeface="+mn-cs"/>
              </a:rPr>
              <a:t>无条件转移</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 </a:t>
            </a:r>
            <a:endPar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p:txBody>
      </p:sp>
      <p:pic>
        <p:nvPicPr>
          <p:cNvPr id="90116" name="Picture 4" descr="3X21"/>
          <p:cNvPicPr>
            <a:picLocks noChangeAspect="1"/>
          </p:cNvPicPr>
          <p:nvPr/>
        </p:nvPicPr>
        <p:blipFill>
          <a:blip r:embed="rId1"/>
          <a:srcRect l="5931" t="64478" r="-1181" b="-2254"/>
          <a:stretch>
            <a:fillRect/>
          </a:stretch>
        </p:blipFill>
        <p:spPr>
          <a:xfrm>
            <a:off x="23813" y="768350"/>
            <a:ext cx="9144000" cy="205263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0114"/>
                                        </p:tgtEl>
                                        <p:attrNameLst>
                                          <p:attrName>style.visibility</p:attrName>
                                        </p:attrNameLst>
                                      </p:cBhvr>
                                      <p:to>
                                        <p:strVal val="visible"/>
                                      </p:to>
                                    </p:set>
                                    <p:animEffect transition="in" filter="blinds(horizontal)">
                                      <p:cBhvr>
                                        <p:cTn id="7" dur="500"/>
                                        <p:tgtEl>
                                          <p:spTgt spid="9011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0115"/>
                                        </p:tgtEl>
                                        <p:attrNameLst>
                                          <p:attrName>style.visibility</p:attrName>
                                        </p:attrNameLst>
                                      </p:cBhvr>
                                      <p:to>
                                        <p:strVal val="visible"/>
                                      </p:to>
                                    </p:set>
                                    <p:animEffect transition="in" filter="randombar(horizontal)">
                                      <p:cBhvr>
                                        <p:cTn id="12" dur="500"/>
                                        <p:tgtEl>
                                          <p:spTgt spid="90115"/>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90116"/>
                                        </p:tgtEl>
                                        <p:attrNameLst>
                                          <p:attrName>style.visibility</p:attrName>
                                        </p:attrNameLst>
                                      </p:cBhvr>
                                      <p:to>
                                        <p:strVal val="visible"/>
                                      </p:to>
                                    </p:set>
                                    <p:animEffect transition="in" filter="wedge">
                                      <p:cBhvr>
                                        <p:cTn id="17" dur="500"/>
                                        <p:tgtEl>
                                          <p:spTgt spid="90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0"/>
      <p:bldP spid="90115" grpId="0" bldLvl="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Text Box 2"/>
          <p:cNvSpPr txBox="1"/>
          <p:nvPr/>
        </p:nvSpPr>
        <p:spPr>
          <a:xfrm>
            <a:off x="0" y="0"/>
            <a:ext cx="3059113" cy="579438"/>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50000"/>
              </a:spcBef>
              <a:buNone/>
            </a:pPr>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．寻址方式</a:t>
            </a:r>
            <a:endParaRPr lang="zh-CN" altLang="en-US" b="1" dirty="0">
              <a:latin typeface="黑体" panose="02010609060101010101" pitchFamily="49" charset="-122"/>
              <a:ea typeface="黑体" panose="02010609060101010101" pitchFamily="49" charset="-122"/>
            </a:endParaRPr>
          </a:p>
        </p:txBody>
      </p:sp>
      <p:sp>
        <p:nvSpPr>
          <p:cNvPr id="91139" name="Text Box 3"/>
          <p:cNvSpPr txBox="1"/>
          <p:nvPr/>
        </p:nvSpPr>
        <p:spPr>
          <a:xfrm>
            <a:off x="0" y="620713"/>
            <a:ext cx="9144000" cy="1630045"/>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latin typeface="宋体" panose="02010600030101010101" pitchFamily="2" charset="-122"/>
              </a:rPr>
              <a:t>    </a:t>
            </a:r>
            <a:r>
              <a:rPr lang="zh-CN" altLang="en-US" sz="2400" b="1" dirty="0">
                <a:latin typeface="宋体" panose="02010600030101010101" pitchFamily="2" charset="-122"/>
              </a:rPr>
              <a:t>模型机的编址为</a:t>
            </a:r>
            <a:r>
              <a:rPr lang="zh-CN" altLang="en-US" sz="2800" b="1" dirty="0">
                <a:solidFill>
                  <a:srgbClr val="3333FF"/>
                </a:solidFill>
                <a:latin typeface="宋体" panose="02010600030101010101" pitchFamily="2" charset="-122"/>
              </a:rPr>
              <a:t>按字编址</a:t>
            </a:r>
            <a:r>
              <a:rPr lang="zh-CN" altLang="en-US" sz="2400" b="1" dirty="0">
                <a:latin typeface="宋体" panose="02010600030101010101" pitchFamily="2" charset="-122"/>
              </a:rPr>
              <a:t>，字长</a:t>
            </a:r>
            <a:r>
              <a:rPr lang="en-US" altLang="zh-CN" sz="2400" b="1" dirty="0">
                <a:latin typeface="宋体" panose="02010600030101010101" pitchFamily="2" charset="-122"/>
              </a:rPr>
              <a:t>16</a:t>
            </a:r>
            <a:r>
              <a:rPr lang="zh-CN" altLang="en-US" sz="2400" b="1" dirty="0">
                <a:latin typeface="宋体" panose="02010600030101010101" pitchFamily="2" charset="-122"/>
              </a:rPr>
              <a:t>位，故主存每个单元</a:t>
            </a:r>
            <a:r>
              <a:rPr lang="en-US" altLang="zh-CN" sz="2400" b="1" dirty="0">
                <a:latin typeface="宋体" panose="02010600030101010101" pitchFamily="2" charset="-122"/>
              </a:rPr>
              <a:t>16</a:t>
            </a:r>
            <a:r>
              <a:rPr lang="zh-CN" altLang="en-US" sz="2400" b="1" dirty="0">
                <a:latin typeface="宋体" panose="02010600030101010101" pitchFamily="2" charset="-122"/>
              </a:rPr>
              <a:t>位。采用</a:t>
            </a:r>
            <a:r>
              <a:rPr lang="zh-CN" altLang="en-US" sz="2400" b="1" dirty="0">
                <a:solidFill>
                  <a:srgbClr val="C00000"/>
                </a:solidFill>
                <a:latin typeface="宋体" panose="02010600030101010101" pitchFamily="2" charset="-122"/>
              </a:rPr>
              <a:t>简单变字长</a:t>
            </a:r>
            <a:r>
              <a:rPr lang="zh-CN" altLang="en-US" sz="2400" b="1" dirty="0">
                <a:latin typeface="宋体" panose="02010600030101010101" pitchFamily="2" charset="-122"/>
              </a:rPr>
              <a:t>指令格式，</a:t>
            </a:r>
            <a:r>
              <a:rPr lang="zh-CN" altLang="en-US" sz="2400" b="1" dirty="0">
                <a:solidFill>
                  <a:srgbClr val="C00000"/>
                </a:solidFill>
                <a:latin typeface="宋体" panose="02010600030101010101" pitchFamily="2" charset="-122"/>
              </a:rPr>
              <a:t>指令长度</a:t>
            </a:r>
            <a:r>
              <a:rPr lang="zh-CN" altLang="en-US" sz="2400" b="1" dirty="0">
                <a:latin typeface="宋体" panose="02010600030101010101" pitchFamily="2" charset="-122"/>
              </a:rPr>
              <a:t>可为</a:t>
            </a:r>
            <a:r>
              <a:rPr lang="en-US" altLang="zh-CN" sz="2400" b="1" dirty="0">
                <a:solidFill>
                  <a:srgbClr val="C00000"/>
                </a:solidFill>
                <a:latin typeface="宋体" panose="02010600030101010101" pitchFamily="2" charset="-122"/>
              </a:rPr>
              <a:t>16</a:t>
            </a:r>
            <a:r>
              <a:rPr lang="zh-CN" altLang="en-US" sz="2400" b="1" dirty="0">
                <a:solidFill>
                  <a:srgbClr val="C00000"/>
                </a:solidFill>
                <a:latin typeface="宋体" panose="02010600030101010101" pitchFamily="2" charset="-122"/>
              </a:rPr>
              <a:t>位</a:t>
            </a:r>
            <a:r>
              <a:rPr lang="zh-CN" altLang="en-US" sz="2400" b="1" dirty="0">
                <a:latin typeface="宋体" panose="02010600030101010101" pitchFamily="2" charset="-122"/>
              </a:rPr>
              <a:t>、</a:t>
            </a:r>
            <a:r>
              <a:rPr lang="en-US" altLang="zh-CN" sz="2400" b="1" dirty="0">
                <a:solidFill>
                  <a:srgbClr val="C00000"/>
                </a:solidFill>
                <a:latin typeface="宋体" panose="02010600030101010101" pitchFamily="2" charset="-122"/>
              </a:rPr>
              <a:t>32</a:t>
            </a:r>
            <a:r>
              <a:rPr lang="zh-CN" altLang="en-US" sz="2400" b="1" dirty="0">
                <a:solidFill>
                  <a:srgbClr val="C00000"/>
                </a:solidFill>
                <a:latin typeface="宋体" panose="02010600030101010101" pitchFamily="2" charset="-122"/>
              </a:rPr>
              <a:t>位</a:t>
            </a:r>
            <a:r>
              <a:rPr lang="zh-CN" altLang="en-US" sz="2400" b="1" dirty="0">
                <a:latin typeface="宋体" panose="02010600030101010101" pitchFamily="2" charset="-122"/>
              </a:rPr>
              <a:t>（指令中含立即数或一个操作数地址）或</a:t>
            </a:r>
            <a:r>
              <a:rPr lang="en-US" altLang="zh-CN" sz="2400" b="1" dirty="0">
                <a:solidFill>
                  <a:srgbClr val="C00000"/>
                </a:solidFill>
                <a:latin typeface="宋体" panose="02010600030101010101" pitchFamily="2" charset="-122"/>
              </a:rPr>
              <a:t>48</a:t>
            </a:r>
            <a:r>
              <a:rPr lang="zh-CN" altLang="en-US" sz="2400" b="1" dirty="0">
                <a:solidFill>
                  <a:srgbClr val="C00000"/>
                </a:solidFill>
                <a:latin typeface="宋体" panose="02010600030101010101" pitchFamily="2" charset="-122"/>
              </a:rPr>
              <a:t>位</a:t>
            </a:r>
            <a:r>
              <a:rPr lang="zh-CN" altLang="en-US" sz="2400" b="1" dirty="0">
                <a:latin typeface="宋体" panose="02010600030101010101" pitchFamily="2" charset="-122"/>
              </a:rPr>
              <a:t>（含</a:t>
            </a:r>
            <a:r>
              <a:rPr lang="en-US" altLang="zh-CN" sz="2400" b="1" dirty="0">
                <a:latin typeface="宋体" panose="02010600030101010101" pitchFamily="2" charset="-122"/>
              </a:rPr>
              <a:t>2</a:t>
            </a:r>
            <a:r>
              <a:rPr lang="zh-CN" altLang="en-US" sz="2400" b="1" dirty="0">
                <a:latin typeface="宋体" panose="02010600030101010101" pitchFamily="2" charset="-122"/>
              </a:rPr>
              <a:t>个操作数地址），操作数字长</a:t>
            </a:r>
            <a:r>
              <a:rPr lang="en-US" altLang="zh-CN" sz="2400" b="1" dirty="0">
                <a:latin typeface="宋体" panose="02010600030101010101" pitchFamily="2" charset="-122"/>
              </a:rPr>
              <a:t>16</a:t>
            </a:r>
            <a:r>
              <a:rPr lang="zh-CN" altLang="en-US" sz="2400" b="1" dirty="0">
                <a:latin typeface="宋体" panose="02010600030101010101" pitchFamily="2" charset="-122"/>
              </a:rPr>
              <a:t>位。</a:t>
            </a:r>
            <a:r>
              <a:rPr lang="zh-CN" altLang="en-US" sz="2400" b="1" dirty="0">
                <a:solidFill>
                  <a:srgbClr val="000000"/>
                </a:solidFill>
                <a:latin typeface="宋体" panose="02010600030101010101" pitchFamily="2" charset="-122"/>
                <a:cs typeface="Times New Roman" panose="02020603050405020304" pitchFamily="18" charset="0"/>
              </a:rPr>
              <a:t>模型机寻址方式</a:t>
            </a:r>
            <a:r>
              <a:rPr lang="zh-CN" altLang="en-US" sz="2000" b="1" dirty="0">
                <a:ea typeface="黑体" panose="02010609060101010101" pitchFamily="49" charset="-122"/>
              </a:rPr>
              <a:t> </a:t>
            </a:r>
            <a:r>
              <a:rPr lang="zh-CN" altLang="en-US" sz="2400" b="1" dirty="0"/>
              <a:t>如下表</a:t>
            </a:r>
            <a:r>
              <a:rPr lang="zh-CN" altLang="en-US" sz="2000" b="1" dirty="0">
                <a:ea typeface="黑体" panose="02010609060101010101" pitchFamily="49" charset="-122"/>
              </a:rPr>
              <a:t>：</a:t>
            </a:r>
            <a:endParaRPr lang="zh-CN" altLang="en-US" sz="2000" b="1" dirty="0">
              <a:ea typeface="黑体" panose="02010609060101010101" pitchFamily="49" charset="-122"/>
            </a:endParaRPr>
          </a:p>
        </p:txBody>
      </p:sp>
      <p:graphicFrame>
        <p:nvGraphicFramePr>
          <p:cNvPr id="91140" name="Group 4"/>
          <p:cNvGraphicFramePr>
            <a:graphicFrameLocks noGrp="1"/>
          </p:cNvGraphicFramePr>
          <p:nvPr>
            <p:custDataLst>
              <p:tags r:id="rId1"/>
            </p:custDataLst>
          </p:nvPr>
        </p:nvGraphicFramePr>
        <p:xfrm>
          <a:off x="0" y="2492375"/>
          <a:ext cx="9144000" cy="4318002"/>
        </p:xfrm>
        <a:graphic>
          <a:graphicData uri="http://schemas.openxmlformats.org/drawingml/2006/table">
            <a:tbl>
              <a:tblPr/>
              <a:tblGrid>
                <a:gridCol w="755650"/>
                <a:gridCol w="1512888"/>
                <a:gridCol w="1223962"/>
                <a:gridCol w="2232025"/>
                <a:gridCol w="3419475"/>
              </a:tblGrid>
              <a:tr h="431607">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dirty="0" smtClean="0">
                          <a:ln>
                            <a:noFill/>
                          </a:ln>
                          <a:solidFill>
                            <a:srgbClr val="3333FF"/>
                          </a:solidFill>
                          <a:effectLst/>
                          <a:latin typeface="黑体" panose="02010609060101010101" pitchFamily="49" charset="-122"/>
                          <a:ea typeface="黑体" panose="02010609060101010101" pitchFamily="49" charset="-122"/>
                        </a:rPr>
                        <a:t>类型</a:t>
                      </a:r>
                      <a:endParaRPr kumimoji="0" lang="zh-CN" altLang="en-US" sz="2000" b="0" i="0" u="none" strike="noStrike" cap="none" normalizeH="0" baseline="0" dirty="0" smtClean="0">
                        <a:ln>
                          <a:noFill/>
                        </a:ln>
                        <a:solidFill>
                          <a:srgbClr val="3333FF"/>
                        </a:solidFill>
                        <a:effectLst/>
                        <a:latin typeface="Arial" panose="020B0604020202020204" pitchFamily="34" charset="0"/>
                        <a:ea typeface="宋体" panose="02010600030101010101" pitchFamily="2" charset="-122"/>
                      </a:endParaRP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smtClean="0">
                          <a:ln>
                            <a:noFill/>
                          </a:ln>
                          <a:solidFill>
                            <a:srgbClr val="3333FF"/>
                          </a:solidFill>
                          <a:effectLst/>
                          <a:latin typeface="Arial" panose="020B0604020202020204" pitchFamily="34" charset="0"/>
                          <a:ea typeface="黑体" panose="02010609060101010101" pitchFamily="49" charset="-122"/>
                        </a:rPr>
                        <a:t>寻址方式</a:t>
                      </a:r>
                      <a:endParaRPr kumimoji="0" lang="zh-CN" altLang="en-US" sz="2000" b="1" i="0" u="none" strike="noStrike" cap="none" normalizeH="0" baseline="0" smtClean="0">
                        <a:ln>
                          <a:noFill/>
                        </a:ln>
                        <a:solidFill>
                          <a:srgbClr val="3333FF"/>
                        </a:solidFill>
                        <a:effectLst/>
                        <a:latin typeface="Arial" panose="020B0604020202020204" pitchFamily="34" charset="0"/>
                        <a:ea typeface="黑体" panose="02010609060101010101" pitchFamily="49" charset="-122"/>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smtClean="0">
                          <a:ln>
                            <a:noFill/>
                          </a:ln>
                          <a:solidFill>
                            <a:srgbClr val="3333FF"/>
                          </a:solidFill>
                          <a:effectLst/>
                          <a:latin typeface="Arial" panose="020B0604020202020204" pitchFamily="34" charset="0"/>
                          <a:ea typeface="黑体" panose="02010609060101010101" pitchFamily="49" charset="-122"/>
                        </a:rPr>
                        <a:t>汇编符号</a:t>
                      </a:r>
                      <a:endParaRPr kumimoji="0" lang="zh-CN" altLang="en-US" sz="2000" b="1" i="0" u="none" strike="noStrike" cap="none" normalizeH="0" baseline="0" smtClean="0">
                        <a:ln>
                          <a:noFill/>
                        </a:ln>
                        <a:solidFill>
                          <a:srgbClr val="3333FF"/>
                        </a:solidFill>
                        <a:effectLst/>
                        <a:latin typeface="Arial" panose="020B0604020202020204" pitchFamily="34" charset="0"/>
                        <a:ea typeface="黑体" panose="02010609060101010101" pitchFamily="49" charset="-122"/>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smtClean="0">
                          <a:ln>
                            <a:noFill/>
                          </a:ln>
                          <a:solidFill>
                            <a:srgbClr val="3333FF"/>
                          </a:solidFill>
                          <a:effectLst/>
                          <a:latin typeface="黑体" panose="02010609060101010101" pitchFamily="49" charset="-122"/>
                          <a:ea typeface="黑体" panose="02010609060101010101" pitchFamily="49" charset="-122"/>
                        </a:rPr>
                        <a:t>可指定寄存器 </a:t>
                      </a:r>
                      <a:endParaRPr kumimoji="0" lang="zh-CN" altLang="en-US" sz="2000" b="1" i="0" u="none" strike="noStrike" cap="none" normalizeH="0" baseline="0" smtClean="0">
                        <a:ln>
                          <a:noFill/>
                        </a:ln>
                        <a:solidFill>
                          <a:srgbClr val="3333FF"/>
                        </a:solidFill>
                        <a:effectLst/>
                        <a:latin typeface="黑体" panose="02010609060101010101" pitchFamily="49" charset="-122"/>
                        <a:ea typeface="黑体" panose="02010609060101010101" pitchFamily="49" charset="-122"/>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3333FF"/>
                          </a:solidFill>
                          <a:effectLst/>
                          <a:latin typeface="Arial" panose="020B0604020202020204" pitchFamily="34" charset="0"/>
                          <a:ea typeface="黑体" panose="02010609060101010101" pitchFamily="49" charset="-122"/>
                        </a:rPr>
                        <a:t>            </a:t>
                      </a:r>
                      <a:r>
                        <a:rPr kumimoji="0" lang="zh-CN" altLang="en-US" sz="2000" b="1" i="0" u="none" strike="noStrike" cap="none" normalizeH="0" baseline="0" smtClean="0">
                          <a:ln>
                            <a:noFill/>
                          </a:ln>
                          <a:solidFill>
                            <a:srgbClr val="3333FF"/>
                          </a:solidFill>
                          <a:effectLst/>
                          <a:latin typeface="Arial" panose="020B0604020202020204" pitchFamily="34" charset="0"/>
                          <a:ea typeface="黑体" panose="02010609060101010101" pitchFamily="49" charset="-122"/>
                        </a:rPr>
                        <a:t>定义简述</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2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smtClean="0">
                          <a:ln>
                            <a:noFill/>
                          </a:ln>
                          <a:solidFill>
                            <a:srgbClr val="3333FF"/>
                          </a:solidFill>
                          <a:effectLst/>
                          <a:latin typeface="黑体" panose="02010609060101010101" pitchFamily="49" charset="-122"/>
                          <a:ea typeface="黑体" panose="02010609060101010101" pitchFamily="49" charset="-122"/>
                        </a:rPr>
                        <a:t> 0</a:t>
                      </a:r>
                      <a:endParaRPr kumimoji="0" lang="en-US" altLang="zh-CN" sz="2400" b="0" i="0" u="none" strike="noStrike" cap="none" normalizeH="0" baseline="0" smtClean="0">
                        <a:ln>
                          <a:noFill/>
                        </a:ln>
                        <a:solidFill>
                          <a:srgbClr val="3333FF"/>
                        </a:solidFill>
                        <a:effectLst/>
                        <a:latin typeface="黑体" panose="02010609060101010101" pitchFamily="49" charset="-122"/>
                        <a:ea typeface="黑体" panose="02010609060101010101" pitchFamily="49" charset="-122"/>
                      </a:endParaRP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smtClean="0">
                          <a:ln>
                            <a:noFill/>
                          </a:ln>
                          <a:solidFill>
                            <a:srgbClr val="3333FF"/>
                          </a:solidFill>
                          <a:effectLst/>
                          <a:latin typeface="Arial" panose="020B0604020202020204" pitchFamily="34" charset="0"/>
                          <a:ea typeface="宋体" panose="02010600030101010101" pitchFamily="2" charset="-122"/>
                        </a:rPr>
                        <a:t>寄存器寻址</a:t>
                      </a: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smtClean="0">
                          <a:ln>
                            <a:noFill/>
                          </a:ln>
                          <a:solidFill>
                            <a:srgbClr val="3333FF"/>
                          </a:solidFill>
                          <a:effectLst/>
                          <a:latin typeface="宋体" panose="02010600030101010101" pitchFamily="2" charset="-122"/>
                          <a:ea typeface="宋体" panose="02010600030101010101" pitchFamily="2" charset="-122"/>
                        </a:rPr>
                        <a:t>   </a:t>
                      </a:r>
                      <a:r>
                        <a:rPr kumimoji="0" lang="en-US" altLang="zh-CN" sz="2400" b="1" i="0" u="none" strike="noStrike" cap="none" normalizeH="0" baseline="0" smtClean="0">
                          <a:ln>
                            <a:noFill/>
                          </a:ln>
                          <a:solidFill>
                            <a:srgbClr val="3333FF"/>
                          </a:solidFill>
                          <a:effectLst/>
                          <a:latin typeface="宋体" panose="02010600030101010101" pitchFamily="2" charset="-122"/>
                          <a:ea typeface="宋体" panose="02010600030101010101" pitchFamily="2" charset="-122"/>
                        </a:rPr>
                        <a:t>R</a:t>
                      </a: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rgbClr val="3333FF"/>
                          </a:solidFill>
                          <a:effectLst/>
                          <a:latin typeface="宋体" panose="02010600030101010101" pitchFamily="2" charset="-122"/>
                          <a:ea typeface="宋体" panose="02010600030101010101" pitchFamily="2" charset="-122"/>
                        </a:rPr>
                        <a:t>R0</a:t>
                      </a:r>
                      <a:r>
                        <a:rPr kumimoji="0" lang="zh-CN" altLang="en-US" sz="2400" b="1" i="0" u="none" strike="noStrike" cap="none" normalizeH="0" baseline="0" smtClean="0">
                          <a:ln>
                            <a:noFill/>
                          </a:ln>
                          <a:solidFill>
                            <a:srgbClr val="3333FF"/>
                          </a:solidFill>
                          <a:effectLst/>
                          <a:latin typeface="宋体" panose="02010600030101010101" pitchFamily="2" charset="-122"/>
                          <a:ea typeface="宋体" panose="02010600030101010101" pitchFamily="2" charset="-122"/>
                        </a:rPr>
                        <a:t>～</a:t>
                      </a:r>
                      <a:r>
                        <a:rPr kumimoji="0" lang="en-US" altLang="zh-CN" sz="2400" b="1" i="0" u="none" strike="noStrike" cap="none" normalizeH="0" baseline="0" smtClean="0">
                          <a:ln>
                            <a:noFill/>
                          </a:ln>
                          <a:solidFill>
                            <a:srgbClr val="3333FF"/>
                          </a:solidFill>
                          <a:effectLst/>
                          <a:latin typeface="宋体" panose="02010600030101010101" pitchFamily="2" charset="-122"/>
                          <a:ea typeface="宋体" panose="02010600030101010101" pitchFamily="2" charset="-122"/>
                        </a:rPr>
                        <a:t>R3</a:t>
                      </a:r>
                      <a:r>
                        <a:rPr kumimoji="0" lang="zh-CN" altLang="en-US" sz="1400" b="1" i="0" u="none" strike="noStrike" cap="none" normalizeH="0" baseline="0" smtClean="0">
                          <a:ln>
                            <a:noFill/>
                          </a:ln>
                          <a:solidFill>
                            <a:srgbClr val="3333FF"/>
                          </a:solidFill>
                          <a:effectLst/>
                          <a:latin typeface="宋体" panose="02010600030101010101" pitchFamily="2" charset="-122"/>
                          <a:ea typeface="宋体" panose="02010600030101010101" pitchFamily="2" charset="-122"/>
                        </a:rPr>
                        <a:t>，</a:t>
                      </a:r>
                      <a:r>
                        <a:rPr kumimoji="0" lang="en-US" altLang="zh-CN" sz="2400" b="1" i="0" u="none" strike="noStrike" cap="none" normalizeH="0" baseline="0" smtClean="0">
                          <a:ln>
                            <a:noFill/>
                          </a:ln>
                          <a:solidFill>
                            <a:srgbClr val="3333FF"/>
                          </a:solidFill>
                          <a:effectLst/>
                          <a:latin typeface="宋体" panose="02010600030101010101" pitchFamily="2" charset="-122"/>
                          <a:ea typeface="宋体" panose="02010600030101010101" pitchFamily="2" charset="-122"/>
                        </a:rPr>
                        <a:t>SP</a:t>
                      </a:r>
                      <a:r>
                        <a:rPr kumimoji="0" lang="zh-CN" altLang="en-US" sz="1400" b="1" i="0" u="none" strike="noStrike" cap="none" normalizeH="0" baseline="0" smtClean="0">
                          <a:ln>
                            <a:noFill/>
                          </a:ln>
                          <a:solidFill>
                            <a:srgbClr val="3333FF"/>
                          </a:solidFill>
                          <a:effectLst/>
                          <a:latin typeface="宋体" panose="02010600030101010101" pitchFamily="2" charset="-122"/>
                          <a:ea typeface="宋体" panose="02010600030101010101" pitchFamily="2" charset="-122"/>
                        </a:rPr>
                        <a:t>，</a:t>
                      </a:r>
                      <a:r>
                        <a:rPr kumimoji="0" lang="en-US" altLang="zh-CN" sz="2400" b="1" i="0" u="none" strike="noStrike" cap="none" normalizeH="0" baseline="0" smtClean="0">
                          <a:ln>
                            <a:noFill/>
                          </a:ln>
                          <a:solidFill>
                            <a:srgbClr val="3333FF"/>
                          </a:solidFill>
                          <a:effectLst/>
                          <a:latin typeface="宋体" panose="02010600030101010101" pitchFamily="2" charset="-122"/>
                          <a:ea typeface="宋体" panose="02010600030101010101" pitchFamily="2" charset="-122"/>
                        </a:rPr>
                        <a:t>PSW</a:t>
                      </a:r>
                      <a:r>
                        <a:rPr kumimoji="0" lang="en-US" altLang="zh-CN" sz="2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en-US" altLang="zh-CN" sz="2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dirty="0" smtClean="0">
                          <a:ln>
                            <a:noFill/>
                          </a:ln>
                          <a:solidFill>
                            <a:srgbClr val="3333FF"/>
                          </a:solidFill>
                          <a:effectLst/>
                          <a:latin typeface="Arial" panose="020B0604020202020204" pitchFamily="34" charset="0"/>
                          <a:ea typeface="宋体" panose="02010600030101010101" pitchFamily="2" charset="-122"/>
                        </a:rPr>
                        <a:t>操作数在指定寄存器中</a:t>
                      </a:r>
                      <a:r>
                        <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endPar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02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en-US" altLang="zh-CN" sz="2400" b="0" i="0" u="none" strike="noStrike" cap="none" normalizeH="0" baseline="0" smtClean="0">
                          <a:ln>
                            <a:noFill/>
                          </a:ln>
                          <a:solidFill>
                            <a:srgbClr val="3333FF"/>
                          </a:solidFill>
                          <a:effectLst/>
                          <a:latin typeface="黑体" panose="02010609060101010101" pitchFamily="49" charset="-122"/>
                          <a:ea typeface="黑体" panose="02010609060101010101" pitchFamily="49" charset="-122"/>
                        </a:rPr>
                        <a:t>1</a:t>
                      </a:r>
                      <a:endParaRPr kumimoji="0" lang="en-US" altLang="zh-CN" sz="2400" b="0" i="0" u="none" strike="noStrike" cap="none" normalizeH="0" baseline="0" smtClean="0">
                        <a:ln>
                          <a:noFill/>
                        </a:ln>
                        <a:solidFill>
                          <a:srgbClr val="3333FF"/>
                        </a:solidFill>
                        <a:effectLst/>
                        <a:latin typeface="黑体" panose="02010609060101010101" pitchFamily="49" charset="-122"/>
                        <a:ea typeface="黑体" panose="02010609060101010101" pitchFamily="49" charset="-122"/>
                      </a:endParaRP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smtClean="0">
                          <a:ln>
                            <a:noFill/>
                          </a:ln>
                          <a:solidFill>
                            <a:srgbClr val="3333FF"/>
                          </a:solidFill>
                          <a:effectLst/>
                          <a:latin typeface="Arial" panose="020B0604020202020204" pitchFamily="34" charset="0"/>
                          <a:ea typeface="宋体" panose="02010600030101010101" pitchFamily="2" charset="-122"/>
                        </a:rPr>
                        <a:t>寄存器间址</a:t>
                      </a: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rgbClr val="3333FF"/>
                          </a:solidFill>
                          <a:effectLst/>
                          <a:latin typeface="宋体" panose="02010600030101010101" pitchFamily="2" charset="-122"/>
                          <a:ea typeface="宋体" panose="02010600030101010101" pitchFamily="2" charset="-122"/>
                        </a:rPr>
                        <a:t>  (R) </a:t>
                      </a:r>
                      <a:endParaRPr kumimoji="0" lang="en-US" altLang="zh-CN" sz="2400" b="1" i="0" u="none" strike="noStrike" cap="none" normalizeH="0" baseline="0" smtClean="0">
                        <a:ln>
                          <a:noFill/>
                        </a:ln>
                        <a:solidFill>
                          <a:srgbClr val="3333FF"/>
                        </a:solidFill>
                        <a:effectLst/>
                        <a:latin typeface="宋体" panose="02010600030101010101" pitchFamily="2" charset="-122"/>
                        <a:ea typeface="宋体" panose="02010600030101010101" pitchFamily="2" charset="-122"/>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rgbClr val="3333FF"/>
                          </a:solidFill>
                          <a:effectLst/>
                          <a:latin typeface="宋体" panose="02010600030101010101" pitchFamily="2" charset="-122"/>
                          <a:ea typeface="宋体" panose="02010600030101010101" pitchFamily="2" charset="-122"/>
                        </a:rPr>
                        <a:t>R0</a:t>
                      </a:r>
                      <a:r>
                        <a:rPr kumimoji="0" lang="zh-CN" altLang="en-US" sz="2400" b="1" i="0" u="none" strike="noStrike" cap="none" normalizeH="0" baseline="0" smtClean="0">
                          <a:ln>
                            <a:noFill/>
                          </a:ln>
                          <a:solidFill>
                            <a:srgbClr val="3333FF"/>
                          </a:solidFill>
                          <a:effectLst/>
                          <a:latin typeface="宋体" panose="02010600030101010101" pitchFamily="2" charset="-122"/>
                          <a:ea typeface="宋体" panose="02010600030101010101" pitchFamily="2" charset="-122"/>
                        </a:rPr>
                        <a:t>～</a:t>
                      </a:r>
                      <a:r>
                        <a:rPr kumimoji="0" lang="en-US" altLang="zh-CN" sz="2400" b="1" i="0" u="none" strike="noStrike" cap="none" normalizeH="0" baseline="0" smtClean="0">
                          <a:ln>
                            <a:noFill/>
                          </a:ln>
                          <a:solidFill>
                            <a:srgbClr val="3333FF"/>
                          </a:solidFill>
                          <a:effectLst/>
                          <a:latin typeface="宋体" panose="02010600030101010101" pitchFamily="2" charset="-122"/>
                          <a:ea typeface="宋体" panose="02010600030101010101" pitchFamily="2" charset="-122"/>
                        </a:rPr>
                        <a:t>R3</a:t>
                      </a:r>
                      <a:r>
                        <a:rPr kumimoji="0" lang="zh-CN" altLang="en-US" sz="1400" b="1" i="0" u="none" strike="noStrike" cap="none" normalizeH="0" baseline="0" smtClean="0">
                          <a:ln>
                            <a:noFill/>
                          </a:ln>
                          <a:solidFill>
                            <a:srgbClr val="3333FF"/>
                          </a:solidFill>
                          <a:effectLst/>
                          <a:latin typeface="宋体" panose="02010600030101010101" pitchFamily="2" charset="-122"/>
                          <a:ea typeface="宋体" panose="02010600030101010101" pitchFamily="2" charset="-122"/>
                        </a:rPr>
                        <a:t>，</a:t>
                      </a:r>
                      <a:r>
                        <a:rPr kumimoji="0" lang="en-US" altLang="zh-CN" sz="2400" b="1" i="0" u="none" strike="noStrike" cap="none" normalizeH="0" baseline="0" smtClean="0">
                          <a:ln>
                            <a:noFill/>
                          </a:ln>
                          <a:solidFill>
                            <a:srgbClr val="3333FF"/>
                          </a:solidFill>
                          <a:effectLst/>
                          <a:latin typeface="宋体" panose="02010600030101010101" pitchFamily="2" charset="-122"/>
                          <a:ea typeface="宋体" panose="02010600030101010101" pitchFamily="2" charset="-122"/>
                        </a:rPr>
                        <a:t>SP</a:t>
                      </a: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dirty="0" smtClean="0">
                          <a:ln>
                            <a:noFill/>
                          </a:ln>
                          <a:solidFill>
                            <a:srgbClr val="3333FF"/>
                          </a:solidFill>
                          <a:effectLst/>
                          <a:latin typeface="Arial" panose="020B0604020202020204" pitchFamily="34" charset="0"/>
                          <a:ea typeface="宋体" panose="02010600030101010101" pitchFamily="2" charset="-122"/>
                        </a:rPr>
                        <a:t>操作数地址在指定寄存器中</a:t>
                      </a:r>
                      <a:r>
                        <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endPar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661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smtClean="0">
                          <a:ln>
                            <a:noFill/>
                          </a:ln>
                          <a:solidFill>
                            <a:srgbClr val="3333FF"/>
                          </a:solidFill>
                          <a:effectLst/>
                          <a:latin typeface="黑体" panose="02010609060101010101" pitchFamily="49" charset="-122"/>
                          <a:ea typeface="黑体" panose="02010609060101010101" pitchFamily="49" charset="-122"/>
                        </a:rPr>
                        <a:t> 2</a:t>
                      </a:r>
                      <a:endParaRPr kumimoji="0" lang="en-US" altLang="zh-CN" sz="2400" b="0" i="0" u="none" strike="noStrike" cap="none" normalizeH="0" baseline="0" smtClean="0">
                        <a:ln>
                          <a:noFill/>
                        </a:ln>
                        <a:solidFill>
                          <a:srgbClr val="3333FF"/>
                        </a:solidFill>
                        <a:effectLst/>
                        <a:latin typeface="黑体" panose="02010609060101010101" pitchFamily="49" charset="-122"/>
                        <a:ea typeface="黑体" panose="02010609060101010101" pitchFamily="49" charset="-122"/>
                      </a:endParaRP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70000"/>
                        </a:lnSpc>
                        <a:spcBef>
                          <a:spcPct val="20000"/>
                        </a:spcBef>
                        <a:spcAft>
                          <a:spcPct val="0"/>
                        </a:spcAft>
                        <a:buClrTx/>
                        <a:buSzTx/>
                        <a:buFontTx/>
                        <a:buNone/>
                      </a:pPr>
                      <a:r>
                        <a:rPr kumimoji="0" lang="zh-CN" altLang="en-US" sz="2000" b="1" i="0" u="none" strike="noStrike" cap="none" normalizeH="0" baseline="0" smtClean="0">
                          <a:ln>
                            <a:noFill/>
                          </a:ln>
                          <a:solidFill>
                            <a:srgbClr val="3333FF"/>
                          </a:solidFill>
                          <a:effectLst/>
                          <a:latin typeface="Arial" panose="020B0604020202020204" pitchFamily="34" charset="0"/>
                          <a:ea typeface="宋体" panose="02010600030101010101" pitchFamily="2" charset="-122"/>
                        </a:rPr>
                        <a:t>自减型寄存器间址</a:t>
                      </a: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rgbClr val="3333FF"/>
                          </a:solidFill>
                          <a:effectLst/>
                          <a:latin typeface="宋体" panose="02010600030101010101" pitchFamily="2" charset="-122"/>
                          <a:ea typeface="宋体" panose="02010600030101010101" pitchFamily="2" charset="-122"/>
                        </a:rPr>
                        <a:t> -(R)</a:t>
                      </a: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rgbClr val="3333FF"/>
                          </a:solidFill>
                          <a:effectLst/>
                          <a:latin typeface="宋体" panose="02010600030101010101" pitchFamily="2" charset="-122"/>
                          <a:ea typeface="宋体" panose="02010600030101010101" pitchFamily="2" charset="-122"/>
                        </a:rPr>
                        <a:t>R0</a:t>
                      </a:r>
                      <a:r>
                        <a:rPr kumimoji="0" lang="zh-CN" altLang="en-US" sz="2400" b="1" i="0" u="none" strike="noStrike" cap="none" normalizeH="0" baseline="0" smtClean="0">
                          <a:ln>
                            <a:noFill/>
                          </a:ln>
                          <a:solidFill>
                            <a:srgbClr val="3333FF"/>
                          </a:solidFill>
                          <a:effectLst/>
                          <a:latin typeface="宋体" panose="02010600030101010101" pitchFamily="2" charset="-122"/>
                          <a:ea typeface="宋体" panose="02010600030101010101" pitchFamily="2" charset="-122"/>
                        </a:rPr>
                        <a:t>～</a:t>
                      </a:r>
                      <a:r>
                        <a:rPr kumimoji="0" lang="en-US" altLang="zh-CN" sz="2400" b="1" i="0" u="none" strike="noStrike" cap="none" normalizeH="0" baseline="0" smtClean="0">
                          <a:ln>
                            <a:noFill/>
                          </a:ln>
                          <a:solidFill>
                            <a:srgbClr val="3333FF"/>
                          </a:solidFill>
                          <a:effectLst/>
                          <a:latin typeface="宋体" panose="02010600030101010101" pitchFamily="2" charset="-122"/>
                          <a:ea typeface="宋体" panose="02010600030101010101" pitchFamily="2" charset="-122"/>
                        </a:rPr>
                        <a:t>R3</a:t>
                      </a:r>
                      <a:r>
                        <a:rPr kumimoji="0" lang="zh-CN" altLang="en-US" sz="1400" b="1" i="0" u="none" strike="noStrike" cap="none" normalizeH="0" baseline="0" smtClean="0">
                          <a:ln>
                            <a:noFill/>
                          </a:ln>
                          <a:solidFill>
                            <a:srgbClr val="3333FF"/>
                          </a:solidFill>
                          <a:effectLst/>
                          <a:latin typeface="宋体" panose="02010600030101010101" pitchFamily="2" charset="-122"/>
                          <a:ea typeface="宋体" panose="02010600030101010101" pitchFamily="2" charset="-122"/>
                        </a:rPr>
                        <a:t>，</a:t>
                      </a:r>
                      <a:r>
                        <a:rPr kumimoji="0" lang="en-US" altLang="zh-CN" sz="2400" b="1" i="0" u="none" strike="noStrike" cap="none" normalizeH="0" baseline="0" smtClean="0">
                          <a:ln>
                            <a:noFill/>
                          </a:ln>
                          <a:solidFill>
                            <a:srgbClr val="3333FF"/>
                          </a:solidFill>
                          <a:effectLst/>
                          <a:latin typeface="宋体" panose="02010600030101010101" pitchFamily="2" charset="-122"/>
                          <a:ea typeface="宋体" panose="02010600030101010101" pitchFamily="2" charset="-122"/>
                        </a:rPr>
                        <a:t>SP</a:t>
                      </a: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Tx/>
                        <a:buSzTx/>
                        <a:buFontTx/>
                        <a:buNone/>
                      </a:pPr>
                      <a:r>
                        <a:rPr kumimoji="0" lang="zh-CN" altLang="en-US" sz="2000" b="1" i="0" u="none" strike="noStrike" cap="none" normalizeH="0" baseline="0" smtClean="0">
                          <a:ln>
                            <a:noFill/>
                          </a:ln>
                          <a:solidFill>
                            <a:srgbClr val="3333FF"/>
                          </a:solidFill>
                          <a:effectLst/>
                          <a:latin typeface="宋体" panose="02010600030101010101" pitchFamily="2" charset="-122"/>
                          <a:ea typeface="宋体" panose="02010600030101010101" pitchFamily="2" charset="-122"/>
                        </a:rPr>
                        <a:t>寄存器内容减</a:t>
                      </a:r>
                      <a:r>
                        <a:rPr kumimoji="0" lang="en-US" altLang="zh-CN" sz="2000" b="1" i="0" u="none" strike="noStrike" cap="none" normalizeH="0" baseline="0" smtClean="0">
                          <a:ln>
                            <a:noFill/>
                          </a:ln>
                          <a:solidFill>
                            <a:srgbClr val="3333FF"/>
                          </a:solidFill>
                          <a:effectLst/>
                          <a:latin typeface="宋体" panose="02010600030101010101" pitchFamily="2" charset="-122"/>
                          <a:ea typeface="宋体" panose="02010600030101010101" pitchFamily="2" charset="-122"/>
                        </a:rPr>
                        <a:t>1</a:t>
                      </a:r>
                      <a:r>
                        <a:rPr kumimoji="0" lang="zh-CN" altLang="en-US" sz="2000" b="1" i="0" u="none" strike="noStrike" cap="none" normalizeH="0" baseline="0" smtClean="0">
                          <a:ln>
                            <a:noFill/>
                          </a:ln>
                          <a:solidFill>
                            <a:srgbClr val="3333FF"/>
                          </a:solidFill>
                          <a:effectLst/>
                          <a:latin typeface="宋体" panose="02010600030101010101" pitchFamily="2" charset="-122"/>
                          <a:ea typeface="宋体" panose="02010600030101010101" pitchFamily="2" charset="-122"/>
                        </a:rPr>
                        <a:t>后为操作数地址</a:t>
                      </a: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7227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smtClean="0">
                          <a:ln>
                            <a:noFill/>
                          </a:ln>
                          <a:solidFill>
                            <a:srgbClr val="3333FF"/>
                          </a:solidFill>
                          <a:effectLst/>
                          <a:latin typeface="黑体" panose="02010609060101010101" pitchFamily="49" charset="-122"/>
                          <a:ea typeface="黑体" panose="02010609060101010101" pitchFamily="49" charset="-122"/>
                        </a:rPr>
                        <a:t> 3</a:t>
                      </a:r>
                      <a:endParaRPr kumimoji="0" lang="en-US" altLang="zh-CN" sz="2400" b="0" i="0" u="none" strike="noStrike" cap="none" normalizeH="0" baseline="0" smtClean="0">
                        <a:ln>
                          <a:noFill/>
                        </a:ln>
                        <a:solidFill>
                          <a:srgbClr val="3333FF"/>
                        </a:solidFill>
                        <a:effectLst/>
                        <a:latin typeface="黑体" panose="02010609060101010101" pitchFamily="49" charset="-122"/>
                        <a:ea typeface="黑体" panose="02010609060101010101" pitchFamily="49" charset="-122"/>
                      </a:endParaRP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5000"/>
                        </a:lnSpc>
                        <a:spcBef>
                          <a:spcPct val="20000"/>
                        </a:spcBef>
                        <a:spcAft>
                          <a:spcPct val="0"/>
                        </a:spcAft>
                        <a:buClrTx/>
                        <a:buSzTx/>
                        <a:buFontTx/>
                        <a:buNone/>
                      </a:pPr>
                      <a:r>
                        <a:rPr kumimoji="0" lang="zh-CN" altLang="en-US" sz="2000" b="1" i="0" u="none" strike="noStrike" cap="none" normalizeH="0" baseline="0" smtClean="0">
                          <a:ln>
                            <a:noFill/>
                          </a:ln>
                          <a:solidFill>
                            <a:srgbClr val="3333FF"/>
                          </a:solidFill>
                          <a:effectLst/>
                          <a:latin typeface="宋体" panose="02010600030101010101" pitchFamily="2" charset="-122"/>
                          <a:ea typeface="宋体" panose="02010600030101010101" pitchFamily="2" charset="-122"/>
                        </a:rPr>
                        <a:t>立即</a:t>
                      </a:r>
                      <a:r>
                        <a:rPr kumimoji="0" lang="en-US" altLang="zh-CN" sz="2000" b="1" i="0" u="none" strike="noStrike" cap="none" normalizeH="0" baseline="0" smtClean="0">
                          <a:ln>
                            <a:noFill/>
                          </a:ln>
                          <a:solidFill>
                            <a:srgbClr val="3333FF"/>
                          </a:solidFill>
                          <a:effectLst/>
                          <a:latin typeface="宋体" panose="02010600030101010101" pitchFamily="2" charset="-122"/>
                          <a:ea typeface="宋体" panose="02010600030101010101" pitchFamily="2" charset="-122"/>
                        </a:rPr>
                        <a:t>/</a:t>
                      </a:r>
                      <a:r>
                        <a:rPr kumimoji="0" lang="zh-CN" altLang="en-US" sz="2000" b="1" i="0" u="none" strike="noStrike" cap="none" normalizeH="0" baseline="0" smtClean="0">
                          <a:ln>
                            <a:noFill/>
                          </a:ln>
                          <a:solidFill>
                            <a:srgbClr val="3333FF"/>
                          </a:solidFill>
                          <a:effectLst/>
                          <a:latin typeface="宋体" panose="02010600030101010101" pitchFamily="2" charset="-122"/>
                          <a:ea typeface="宋体" panose="02010600030101010101" pitchFamily="2" charset="-122"/>
                        </a:rPr>
                        <a:t>自增型寄存器间址</a:t>
                      </a: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rgbClr val="3333FF"/>
                          </a:solidFill>
                          <a:effectLst/>
                          <a:latin typeface="宋体" panose="02010600030101010101" pitchFamily="2" charset="-122"/>
                          <a:ea typeface="宋体" panose="02010600030101010101" pitchFamily="2" charset="-122"/>
                        </a:rPr>
                        <a:t>  (R)+</a:t>
                      </a: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rgbClr val="3333FF"/>
                          </a:solidFill>
                          <a:effectLst/>
                          <a:latin typeface="宋体" panose="02010600030101010101" pitchFamily="2" charset="-122"/>
                          <a:ea typeface="宋体" panose="02010600030101010101" pitchFamily="2" charset="-122"/>
                        </a:rPr>
                        <a:t>R0</a:t>
                      </a:r>
                      <a:r>
                        <a:rPr kumimoji="0" lang="zh-CN" altLang="en-US" sz="2400" b="1" i="0" u="none" strike="noStrike" cap="none" normalizeH="0" baseline="0" smtClean="0">
                          <a:ln>
                            <a:noFill/>
                          </a:ln>
                          <a:solidFill>
                            <a:srgbClr val="3333FF"/>
                          </a:solidFill>
                          <a:effectLst/>
                          <a:latin typeface="宋体" panose="02010600030101010101" pitchFamily="2" charset="-122"/>
                          <a:ea typeface="宋体" panose="02010600030101010101" pitchFamily="2" charset="-122"/>
                        </a:rPr>
                        <a:t>～</a:t>
                      </a:r>
                      <a:r>
                        <a:rPr kumimoji="0" lang="en-US" altLang="zh-CN" sz="2400" b="1" i="0" u="none" strike="noStrike" cap="none" normalizeH="0" baseline="0" smtClean="0">
                          <a:ln>
                            <a:noFill/>
                          </a:ln>
                          <a:solidFill>
                            <a:srgbClr val="3333FF"/>
                          </a:solidFill>
                          <a:effectLst/>
                          <a:latin typeface="宋体" panose="02010600030101010101" pitchFamily="2" charset="-122"/>
                          <a:ea typeface="宋体" panose="02010600030101010101" pitchFamily="2" charset="-122"/>
                        </a:rPr>
                        <a:t>R3</a:t>
                      </a:r>
                      <a:r>
                        <a:rPr kumimoji="0" lang="zh-CN" altLang="en-US" sz="1400" b="1" i="0" u="none" strike="noStrike" cap="none" normalizeH="0" baseline="0" smtClean="0">
                          <a:ln>
                            <a:noFill/>
                          </a:ln>
                          <a:solidFill>
                            <a:srgbClr val="3333FF"/>
                          </a:solidFill>
                          <a:effectLst/>
                          <a:latin typeface="宋体" panose="02010600030101010101" pitchFamily="2" charset="-122"/>
                          <a:ea typeface="宋体" panose="02010600030101010101" pitchFamily="2" charset="-122"/>
                        </a:rPr>
                        <a:t>，</a:t>
                      </a:r>
                      <a:r>
                        <a:rPr kumimoji="0" lang="en-US" altLang="zh-CN" sz="2400" b="1" i="0" u="none" strike="noStrike" cap="none" normalizeH="0" baseline="0" smtClean="0">
                          <a:ln>
                            <a:noFill/>
                          </a:ln>
                          <a:solidFill>
                            <a:srgbClr val="3333FF"/>
                          </a:solidFill>
                          <a:effectLst/>
                          <a:latin typeface="宋体" panose="02010600030101010101" pitchFamily="2" charset="-122"/>
                          <a:ea typeface="宋体" panose="02010600030101010101" pitchFamily="2" charset="-122"/>
                        </a:rPr>
                        <a:t>SP</a:t>
                      </a:r>
                      <a:r>
                        <a:rPr kumimoji="0" lang="zh-CN" altLang="en-US" sz="1400" b="1" i="0" u="none" strike="noStrike" cap="none" normalizeH="0" baseline="0" smtClean="0">
                          <a:ln>
                            <a:noFill/>
                          </a:ln>
                          <a:solidFill>
                            <a:srgbClr val="3333FF"/>
                          </a:solidFill>
                          <a:effectLst/>
                          <a:latin typeface="宋体" panose="02010600030101010101" pitchFamily="2" charset="-122"/>
                          <a:ea typeface="宋体" panose="02010600030101010101" pitchFamily="2" charset="-122"/>
                        </a:rPr>
                        <a:t>，</a:t>
                      </a:r>
                      <a:r>
                        <a:rPr kumimoji="0" lang="en-US" altLang="zh-CN" sz="2400" b="1" i="0" u="none" strike="noStrike" cap="none" normalizeH="0" baseline="0" smtClean="0">
                          <a:ln>
                            <a:noFill/>
                          </a:ln>
                          <a:solidFill>
                            <a:srgbClr val="3333FF"/>
                          </a:solidFill>
                          <a:effectLst/>
                          <a:latin typeface="宋体" panose="02010600030101010101" pitchFamily="2" charset="-122"/>
                          <a:ea typeface="宋体" panose="02010600030101010101" pitchFamily="2" charset="-122"/>
                        </a:rPr>
                        <a:t>PC</a:t>
                      </a: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smtClean="0">
                          <a:ln>
                            <a:noFill/>
                          </a:ln>
                          <a:solidFill>
                            <a:srgbClr val="3333FF"/>
                          </a:solidFill>
                          <a:effectLst/>
                          <a:latin typeface="宋体" panose="02010600030101010101" pitchFamily="2" charset="-122"/>
                          <a:ea typeface="宋体" panose="02010600030101010101" pitchFamily="2" charset="-122"/>
                        </a:rPr>
                        <a:t>寄存器内容为操作数地址，操作后加</a:t>
                      </a:r>
                      <a:r>
                        <a:rPr kumimoji="0" lang="en-US" altLang="zh-CN" sz="2000" b="1" i="0" u="none" strike="noStrike" cap="none" normalizeH="0" baseline="0" smtClean="0">
                          <a:ln>
                            <a:noFill/>
                          </a:ln>
                          <a:solidFill>
                            <a:srgbClr val="3333FF"/>
                          </a:solidFill>
                          <a:effectLst/>
                          <a:latin typeface="宋体" panose="02010600030101010101" pitchFamily="2" charset="-122"/>
                          <a:ea typeface="宋体" panose="02010600030101010101" pitchFamily="2" charset="-122"/>
                        </a:rPr>
                        <a:t>1</a:t>
                      </a: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2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smtClean="0">
                          <a:ln>
                            <a:noFill/>
                          </a:ln>
                          <a:solidFill>
                            <a:srgbClr val="3333FF"/>
                          </a:solidFill>
                          <a:effectLst/>
                          <a:latin typeface="黑体" panose="02010609060101010101" pitchFamily="49" charset="-122"/>
                          <a:ea typeface="黑体" panose="02010609060101010101" pitchFamily="49" charset="-122"/>
                        </a:rPr>
                        <a:t> 4</a:t>
                      </a:r>
                      <a:endParaRPr kumimoji="0" lang="en-US" altLang="zh-CN" sz="2400" b="0" i="0" u="none" strike="noStrike" cap="none" normalizeH="0" baseline="0" smtClean="0">
                        <a:ln>
                          <a:noFill/>
                        </a:ln>
                        <a:solidFill>
                          <a:srgbClr val="3333FF"/>
                        </a:solidFill>
                        <a:effectLst/>
                        <a:latin typeface="黑体" panose="02010609060101010101" pitchFamily="49" charset="-122"/>
                        <a:ea typeface="黑体" panose="02010609060101010101" pitchFamily="49" charset="-122"/>
                      </a:endParaRP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smtClean="0">
                          <a:ln>
                            <a:noFill/>
                          </a:ln>
                          <a:solidFill>
                            <a:srgbClr val="3333FF"/>
                          </a:solidFill>
                          <a:effectLst/>
                          <a:latin typeface="宋体" panose="02010600030101010101" pitchFamily="2" charset="-122"/>
                          <a:ea typeface="宋体" panose="02010600030101010101" pitchFamily="2" charset="-122"/>
                        </a:rPr>
                        <a:t>直接寻址</a:t>
                      </a:r>
                      <a:endPar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rgbClr val="3333FF"/>
                          </a:solidFill>
                          <a:effectLst/>
                          <a:latin typeface="宋体" panose="02010600030101010101" pitchFamily="2" charset="-122"/>
                          <a:ea typeface="宋体" panose="02010600030101010101" pitchFamily="2" charset="-122"/>
                        </a:rPr>
                        <a:t>   DI </a:t>
                      </a:r>
                      <a:endParaRPr kumimoji="0" lang="en-US" altLang="zh-CN" sz="2400" b="1" i="0" u="none" strike="noStrike" cap="none" normalizeH="0" baseline="0" smtClean="0">
                        <a:ln>
                          <a:noFill/>
                        </a:ln>
                        <a:solidFill>
                          <a:srgbClr val="3333FF"/>
                        </a:solidFill>
                        <a:effectLst/>
                        <a:latin typeface="宋体" panose="02010600030101010101" pitchFamily="2" charset="-122"/>
                        <a:ea typeface="宋体" panose="02010600030101010101" pitchFamily="2" charset="-122"/>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rgbClr val="3333FF"/>
                          </a:solidFill>
                          <a:effectLst/>
                          <a:latin typeface="宋体" panose="02010600030101010101" pitchFamily="2" charset="-122"/>
                          <a:ea typeface="宋体" panose="02010600030101010101" pitchFamily="2" charset="-122"/>
                        </a:rPr>
                        <a:t>    PC </a:t>
                      </a:r>
                      <a:endParaRPr kumimoji="0" lang="en-US" altLang="zh-CN" sz="2400" b="1" i="0" u="none" strike="noStrike" cap="none" normalizeH="0" baseline="0" smtClean="0">
                        <a:ln>
                          <a:noFill/>
                        </a:ln>
                        <a:solidFill>
                          <a:srgbClr val="3333FF"/>
                        </a:solidFill>
                        <a:effectLst/>
                        <a:latin typeface="宋体" panose="02010600030101010101" pitchFamily="2" charset="-122"/>
                        <a:ea typeface="宋体" panose="02010600030101010101" pitchFamily="2" charset="-122"/>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smtClean="0">
                          <a:ln>
                            <a:noFill/>
                          </a:ln>
                          <a:solidFill>
                            <a:srgbClr val="3333FF"/>
                          </a:solidFill>
                          <a:effectLst/>
                          <a:latin typeface="Arial" panose="020B0604020202020204" pitchFamily="34" charset="0"/>
                          <a:ea typeface="宋体" panose="02010600030101010101" pitchFamily="2" charset="-122"/>
                        </a:rPr>
                        <a:t>操作数地址紧跟着指令</a:t>
                      </a: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223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smtClean="0">
                          <a:ln>
                            <a:noFill/>
                          </a:ln>
                          <a:solidFill>
                            <a:srgbClr val="3333FF"/>
                          </a:solidFill>
                          <a:effectLst/>
                          <a:latin typeface="黑体" panose="02010609060101010101" pitchFamily="49" charset="-122"/>
                          <a:ea typeface="黑体" panose="02010609060101010101" pitchFamily="49" charset="-122"/>
                        </a:rPr>
                        <a:t> 5</a:t>
                      </a:r>
                      <a:endParaRPr kumimoji="0" lang="en-US" altLang="zh-CN" sz="2400" b="0" i="0" u="none" strike="noStrike" cap="none" normalizeH="0" baseline="0" smtClean="0">
                        <a:ln>
                          <a:noFill/>
                        </a:ln>
                        <a:solidFill>
                          <a:srgbClr val="3333FF"/>
                        </a:solidFill>
                        <a:effectLst/>
                        <a:latin typeface="黑体" panose="02010609060101010101" pitchFamily="49" charset="-122"/>
                        <a:ea typeface="黑体" panose="02010609060101010101" pitchFamily="49" charset="-122"/>
                      </a:endParaRP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smtClean="0">
                          <a:ln>
                            <a:noFill/>
                          </a:ln>
                          <a:solidFill>
                            <a:srgbClr val="3333FF"/>
                          </a:solidFill>
                          <a:effectLst/>
                          <a:latin typeface="宋体" panose="02010600030101010101" pitchFamily="2" charset="-122"/>
                          <a:ea typeface="宋体" panose="02010600030101010101" pitchFamily="2" charset="-122"/>
                        </a:rPr>
                        <a:t>变址寻址</a:t>
                      </a: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rgbClr val="3333FF"/>
                          </a:solidFill>
                          <a:effectLst/>
                          <a:latin typeface="宋体" panose="02010600030101010101" pitchFamily="2" charset="-122"/>
                          <a:ea typeface="宋体" panose="02010600030101010101" pitchFamily="2" charset="-122"/>
                        </a:rPr>
                        <a:t> X(R)</a:t>
                      </a: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rgbClr val="3333FF"/>
                          </a:solidFill>
                          <a:effectLst/>
                          <a:latin typeface="宋体" panose="02010600030101010101" pitchFamily="2" charset="-122"/>
                          <a:ea typeface="宋体" panose="02010600030101010101" pitchFamily="2" charset="-122"/>
                        </a:rPr>
                        <a:t>R0</a:t>
                      </a:r>
                      <a:r>
                        <a:rPr kumimoji="0" lang="zh-CN" altLang="en-US" sz="2400" b="1" i="0" u="none" strike="noStrike" cap="none" normalizeH="0" baseline="0" smtClean="0">
                          <a:ln>
                            <a:noFill/>
                          </a:ln>
                          <a:solidFill>
                            <a:srgbClr val="3333FF"/>
                          </a:solidFill>
                          <a:effectLst/>
                          <a:latin typeface="宋体" panose="02010600030101010101" pitchFamily="2" charset="-122"/>
                          <a:ea typeface="宋体" panose="02010600030101010101" pitchFamily="2" charset="-122"/>
                        </a:rPr>
                        <a:t>～</a:t>
                      </a:r>
                      <a:r>
                        <a:rPr kumimoji="0" lang="en-US" altLang="zh-CN" sz="2400" b="1" i="0" u="none" strike="noStrike" cap="none" normalizeH="0" baseline="0" smtClean="0">
                          <a:ln>
                            <a:noFill/>
                          </a:ln>
                          <a:solidFill>
                            <a:srgbClr val="3333FF"/>
                          </a:solidFill>
                          <a:effectLst/>
                          <a:latin typeface="宋体" panose="02010600030101010101" pitchFamily="2" charset="-122"/>
                          <a:ea typeface="宋体" panose="02010600030101010101" pitchFamily="2" charset="-122"/>
                        </a:rPr>
                        <a:t>R3</a:t>
                      </a:r>
                      <a:r>
                        <a:rPr kumimoji="0" lang="zh-CN" altLang="en-US" sz="1400" b="1" i="0" u="none" strike="noStrike" cap="none" normalizeH="0" baseline="0" smtClean="0">
                          <a:ln>
                            <a:noFill/>
                          </a:ln>
                          <a:solidFill>
                            <a:srgbClr val="3333FF"/>
                          </a:solidFill>
                          <a:effectLst/>
                          <a:latin typeface="宋体" panose="02010600030101010101" pitchFamily="2" charset="-122"/>
                          <a:ea typeface="宋体" panose="02010600030101010101" pitchFamily="2" charset="-122"/>
                        </a:rPr>
                        <a:t>，</a:t>
                      </a:r>
                      <a:r>
                        <a:rPr kumimoji="0" lang="en-US" altLang="zh-CN" sz="2400" b="1" i="0" u="none" strike="noStrike" cap="none" normalizeH="0" baseline="0" smtClean="0">
                          <a:ln>
                            <a:noFill/>
                          </a:ln>
                          <a:solidFill>
                            <a:srgbClr val="3333FF"/>
                          </a:solidFill>
                          <a:effectLst/>
                          <a:latin typeface="宋体" panose="02010600030101010101" pitchFamily="2" charset="-122"/>
                          <a:ea typeface="宋体" panose="02010600030101010101" pitchFamily="2" charset="-122"/>
                        </a:rPr>
                        <a:t>SP</a:t>
                      </a:r>
                      <a:r>
                        <a:rPr kumimoji="0" lang="zh-CN" altLang="en-US" sz="1400" b="1" i="0" u="none" strike="noStrike" cap="none" normalizeH="0" baseline="0" smtClean="0">
                          <a:ln>
                            <a:noFill/>
                          </a:ln>
                          <a:solidFill>
                            <a:srgbClr val="3333FF"/>
                          </a:solidFill>
                          <a:effectLst/>
                          <a:latin typeface="宋体" panose="02010600030101010101" pitchFamily="2" charset="-122"/>
                          <a:ea typeface="宋体" panose="02010600030101010101" pitchFamily="2" charset="-122"/>
                        </a:rPr>
                        <a:t>，</a:t>
                      </a:r>
                      <a:r>
                        <a:rPr kumimoji="0" lang="en-US" altLang="zh-CN" sz="2400" b="1" i="0" u="none" strike="noStrike" cap="none" normalizeH="0" baseline="0" smtClean="0">
                          <a:ln>
                            <a:noFill/>
                          </a:ln>
                          <a:solidFill>
                            <a:srgbClr val="3333FF"/>
                          </a:solidFill>
                          <a:effectLst/>
                          <a:latin typeface="宋体" panose="02010600030101010101" pitchFamily="2" charset="-122"/>
                          <a:ea typeface="宋体" panose="02010600030101010101" pitchFamily="2" charset="-122"/>
                        </a:rPr>
                        <a:t>PC</a:t>
                      </a: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Tx/>
                        <a:buSzTx/>
                        <a:buFontTx/>
                        <a:buNone/>
                      </a:pPr>
                      <a:r>
                        <a:rPr kumimoji="0" lang="zh-CN" altLang="en-US" sz="1800" b="1" i="0" u="none" strike="noStrike" cap="none" normalizeH="0" baseline="0" smtClean="0">
                          <a:ln>
                            <a:noFill/>
                          </a:ln>
                          <a:solidFill>
                            <a:srgbClr val="3333FF"/>
                          </a:solidFill>
                          <a:effectLst/>
                          <a:latin typeface="Arial" panose="020B0604020202020204" pitchFamily="34" charset="0"/>
                          <a:ea typeface="宋体" panose="02010600030101010101" pitchFamily="2" charset="-122"/>
                        </a:rPr>
                        <a:t>变址寄存器内容与紧跟指令的位移量相加，为操作数地址</a:t>
                      </a: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138"/>
                                        </p:tgtEl>
                                        <p:attrNameLst>
                                          <p:attrName>style.visibility</p:attrName>
                                        </p:attrNameLst>
                                      </p:cBhvr>
                                      <p:to>
                                        <p:strVal val="visible"/>
                                      </p:to>
                                    </p:set>
                                    <p:animEffect transition="in" filter="blinds(horizontal)">
                                      <p:cBhvr>
                                        <p:cTn id="7" dur="500"/>
                                        <p:tgtEl>
                                          <p:spTgt spid="9113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1139"/>
                                        </p:tgtEl>
                                        <p:attrNameLst>
                                          <p:attrName>style.visibility</p:attrName>
                                        </p:attrNameLst>
                                      </p:cBhvr>
                                      <p:to>
                                        <p:strVal val="visible"/>
                                      </p:to>
                                    </p:set>
                                    <p:animEffect transition="in" filter="blinds(horizontal)">
                                      <p:cBhvr>
                                        <p:cTn id="12" dur="500"/>
                                        <p:tgtEl>
                                          <p:spTgt spid="9113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911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8" grpId="0"/>
      <p:bldP spid="91139"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 name="组合 18"/>
          <p:cNvGrpSpPr/>
          <p:nvPr/>
        </p:nvGrpSpPr>
        <p:grpSpPr>
          <a:xfrm>
            <a:off x="1259205" y="1874520"/>
            <a:ext cx="5676900" cy="1776095"/>
            <a:chOff x="283" y="6014"/>
            <a:chExt cx="8940" cy="2797"/>
          </a:xfrm>
        </p:grpSpPr>
        <p:sp>
          <p:nvSpPr>
            <p:cNvPr id="43069" name="Rectangle 21"/>
            <p:cNvSpPr>
              <a:spLocks noChangeArrowheads="1"/>
            </p:cNvSpPr>
            <p:nvPr/>
          </p:nvSpPr>
          <p:spPr bwMode="auto">
            <a:xfrm>
              <a:off x="411" y="6514"/>
              <a:ext cx="8371" cy="89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grpSp>
          <p:nvGrpSpPr>
            <p:cNvPr id="43071" name="Group 23"/>
            <p:cNvGrpSpPr/>
            <p:nvPr/>
          </p:nvGrpSpPr>
          <p:grpSpPr bwMode="auto">
            <a:xfrm rot="0">
              <a:off x="423" y="6504"/>
              <a:ext cx="1935" cy="743"/>
              <a:chOff x="1979" y="868"/>
              <a:chExt cx="690" cy="297"/>
            </a:xfrm>
          </p:grpSpPr>
          <p:sp>
            <p:nvSpPr>
              <p:cNvPr id="43087" name="Rectangle 24"/>
              <p:cNvSpPr>
                <a:spLocks noChangeArrowheads="1"/>
              </p:cNvSpPr>
              <p:nvPr/>
            </p:nvSpPr>
            <p:spPr bwMode="auto">
              <a:xfrm>
                <a:off x="1979" y="868"/>
                <a:ext cx="624" cy="184"/>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3088" name="Rectangle 25"/>
              <p:cNvSpPr>
                <a:spLocks noChangeArrowheads="1"/>
              </p:cNvSpPr>
              <p:nvPr/>
            </p:nvSpPr>
            <p:spPr bwMode="auto">
              <a:xfrm>
                <a:off x="2050" y="935"/>
                <a:ext cx="61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操作</a:t>
                </a:r>
                <a:r>
                  <a:rPr lang="zh-CN" altLang="en-US" sz="1800">
                    <a:solidFill>
                      <a:schemeClr val="tx1"/>
                    </a:solidFill>
                    <a:latin typeface="Times New Roman" panose="02020603050405020304" pitchFamily="18" charset="0"/>
                  </a:rPr>
                  <a:t>码</a:t>
                </a:r>
                <a:endParaRPr lang="zh-CN" altLang="en-US" sz="1800">
                  <a:solidFill>
                    <a:schemeClr val="tx1"/>
                  </a:solidFill>
                  <a:latin typeface="Times New Roman" panose="02020603050405020304" pitchFamily="18" charset="0"/>
                </a:endParaRPr>
              </a:p>
            </p:txBody>
          </p:sp>
        </p:grpSp>
        <p:sp>
          <p:nvSpPr>
            <p:cNvPr id="43082" name="Rectangle 34"/>
            <p:cNvSpPr>
              <a:spLocks noChangeArrowheads="1"/>
            </p:cNvSpPr>
            <p:nvPr/>
          </p:nvSpPr>
          <p:spPr bwMode="auto">
            <a:xfrm>
              <a:off x="3571" y="8235"/>
              <a:ext cx="64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源</a:t>
              </a:r>
              <a:endParaRPr lang="zh-CN" altLang="en-US" sz="1800">
                <a:solidFill>
                  <a:schemeClr val="tx1"/>
                </a:solidFill>
                <a:latin typeface="Times New Roman" panose="02020603050405020304" pitchFamily="18" charset="0"/>
              </a:endParaRPr>
            </a:p>
          </p:txBody>
        </p:sp>
        <p:sp>
          <p:nvSpPr>
            <p:cNvPr id="43064" name="Rectangle 43"/>
            <p:cNvSpPr>
              <a:spLocks noChangeArrowheads="1"/>
            </p:cNvSpPr>
            <p:nvPr/>
          </p:nvSpPr>
          <p:spPr bwMode="auto">
            <a:xfrm>
              <a:off x="3231" y="6014"/>
              <a:ext cx="644" cy="576"/>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9</a:t>
              </a:r>
              <a:endParaRPr lang="en-US" altLang="zh-CN" sz="1800">
                <a:solidFill>
                  <a:schemeClr val="tx1"/>
                </a:solidFill>
                <a:latin typeface="Times New Roman" panose="02020603050405020304" pitchFamily="18" charset="0"/>
              </a:endParaRPr>
            </a:p>
          </p:txBody>
        </p:sp>
        <p:sp>
          <p:nvSpPr>
            <p:cNvPr id="43065" name="Rectangle 44"/>
            <p:cNvSpPr>
              <a:spLocks noChangeArrowheads="1"/>
            </p:cNvSpPr>
            <p:nvPr/>
          </p:nvSpPr>
          <p:spPr bwMode="auto">
            <a:xfrm>
              <a:off x="3830" y="6014"/>
              <a:ext cx="46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sz="1800">
                  <a:solidFill>
                    <a:schemeClr val="tx1"/>
                  </a:solidFill>
                  <a:latin typeface="Times New Roman" panose="02020603050405020304" pitchFamily="18" charset="0"/>
                </a:rPr>
                <a:t>8</a:t>
              </a:r>
              <a:endParaRPr lang="en-US" sz="1800">
                <a:solidFill>
                  <a:schemeClr val="tx1"/>
                </a:solidFill>
                <a:latin typeface="Times New Roman" panose="02020603050405020304" pitchFamily="18" charset="0"/>
              </a:endParaRPr>
            </a:p>
          </p:txBody>
        </p:sp>
        <p:sp>
          <p:nvSpPr>
            <p:cNvPr id="43067" name="Rectangle 46"/>
            <p:cNvSpPr>
              <a:spLocks noChangeArrowheads="1"/>
            </p:cNvSpPr>
            <p:nvPr/>
          </p:nvSpPr>
          <p:spPr bwMode="auto">
            <a:xfrm>
              <a:off x="2272" y="6014"/>
              <a:ext cx="62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11</a:t>
              </a:r>
              <a:endParaRPr lang="zh-CN" altLang="en-US" sz="1800">
                <a:solidFill>
                  <a:schemeClr val="tx1"/>
                </a:solidFill>
                <a:latin typeface="Times New Roman" panose="02020603050405020304" pitchFamily="18" charset="0"/>
              </a:endParaRPr>
            </a:p>
          </p:txBody>
        </p:sp>
        <p:sp>
          <p:nvSpPr>
            <p:cNvPr id="43068" name="Rectangle 47"/>
            <p:cNvSpPr>
              <a:spLocks noChangeArrowheads="1"/>
            </p:cNvSpPr>
            <p:nvPr/>
          </p:nvSpPr>
          <p:spPr bwMode="auto">
            <a:xfrm>
              <a:off x="283" y="6014"/>
              <a:ext cx="64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15</a:t>
              </a:r>
              <a:endParaRPr lang="en-US" altLang="zh-CN" sz="1800">
                <a:solidFill>
                  <a:schemeClr val="tx1"/>
                </a:solidFill>
                <a:latin typeface="Times New Roman" panose="02020603050405020304" pitchFamily="18" charset="0"/>
              </a:endParaRPr>
            </a:p>
          </p:txBody>
        </p:sp>
        <p:cxnSp>
          <p:nvCxnSpPr>
            <p:cNvPr id="4" name="直接连接符 3"/>
            <p:cNvCxnSpPr/>
            <p:nvPr/>
          </p:nvCxnSpPr>
          <p:spPr>
            <a:xfrm flipH="1">
              <a:off x="2211" y="6536"/>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 name="直接连接符 4"/>
            <p:cNvCxnSpPr/>
            <p:nvPr/>
          </p:nvCxnSpPr>
          <p:spPr>
            <a:xfrm flipH="1">
              <a:off x="3834" y="6504"/>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 name="直接连接符 5"/>
            <p:cNvCxnSpPr/>
            <p:nvPr/>
          </p:nvCxnSpPr>
          <p:spPr>
            <a:xfrm flipH="1">
              <a:off x="5499" y="6504"/>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7" name="直接连接符 6"/>
            <p:cNvCxnSpPr/>
            <p:nvPr/>
          </p:nvCxnSpPr>
          <p:spPr>
            <a:xfrm flipH="1">
              <a:off x="7077" y="6536"/>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8" name="Rectangle 43"/>
            <p:cNvSpPr>
              <a:spLocks noChangeArrowheads="1"/>
            </p:cNvSpPr>
            <p:nvPr/>
          </p:nvSpPr>
          <p:spPr bwMode="auto">
            <a:xfrm>
              <a:off x="1500" y="6014"/>
              <a:ext cx="824" cy="576"/>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12</a:t>
              </a:r>
              <a:endParaRPr lang="en-US" altLang="zh-CN" sz="1800">
                <a:solidFill>
                  <a:schemeClr val="tx1"/>
                </a:solidFill>
                <a:latin typeface="Times New Roman" panose="02020603050405020304" pitchFamily="18" charset="0"/>
              </a:endParaRPr>
            </a:p>
          </p:txBody>
        </p:sp>
        <p:sp>
          <p:nvSpPr>
            <p:cNvPr id="9" name="Rectangle 43"/>
            <p:cNvSpPr>
              <a:spLocks noChangeArrowheads="1"/>
            </p:cNvSpPr>
            <p:nvPr/>
          </p:nvSpPr>
          <p:spPr bwMode="auto">
            <a:xfrm>
              <a:off x="4933" y="6014"/>
              <a:ext cx="644" cy="576"/>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6</a:t>
              </a:r>
              <a:endParaRPr lang="en-US" altLang="zh-CN" sz="1800">
                <a:solidFill>
                  <a:schemeClr val="tx1"/>
                </a:solidFill>
                <a:latin typeface="Times New Roman" panose="02020603050405020304" pitchFamily="18" charset="0"/>
              </a:endParaRPr>
            </a:p>
          </p:txBody>
        </p:sp>
        <p:sp>
          <p:nvSpPr>
            <p:cNvPr id="10" name="Rectangle 43"/>
            <p:cNvSpPr>
              <a:spLocks noChangeArrowheads="1"/>
            </p:cNvSpPr>
            <p:nvPr/>
          </p:nvSpPr>
          <p:spPr bwMode="auto">
            <a:xfrm>
              <a:off x="5345" y="6014"/>
              <a:ext cx="644" cy="576"/>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5</a:t>
              </a:r>
              <a:endParaRPr lang="en-US" altLang="zh-CN" sz="1800">
                <a:solidFill>
                  <a:schemeClr val="tx1"/>
                </a:solidFill>
                <a:latin typeface="Times New Roman" panose="02020603050405020304" pitchFamily="18" charset="0"/>
              </a:endParaRPr>
            </a:p>
          </p:txBody>
        </p:sp>
        <p:sp>
          <p:nvSpPr>
            <p:cNvPr id="11" name="Rectangle 43"/>
            <p:cNvSpPr>
              <a:spLocks noChangeArrowheads="1"/>
            </p:cNvSpPr>
            <p:nvPr/>
          </p:nvSpPr>
          <p:spPr bwMode="auto">
            <a:xfrm>
              <a:off x="8579" y="6014"/>
              <a:ext cx="644" cy="576"/>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0</a:t>
              </a:r>
              <a:endParaRPr lang="en-US" altLang="zh-CN" sz="1800">
                <a:solidFill>
                  <a:schemeClr val="tx1"/>
                </a:solidFill>
                <a:latin typeface="Times New Roman" panose="02020603050405020304" pitchFamily="18" charset="0"/>
              </a:endParaRPr>
            </a:p>
          </p:txBody>
        </p:sp>
        <p:sp>
          <p:nvSpPr>
            <p:cNvPr id="12" name="Rectangle 34"/>
            <p:cNvSpPr>
              <a:spLocks noChangeArrowheads="1"/>
            </p:cNvSpPr>
            <p:nvPr/>
          </p:nvSpPr>
          <p:spPr bwMode="auto">
            <a:xfrm>
              <a:off x="2551" y="6671"/>
              <a:ext cx="82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001</a:t>
              </a:r>
              <a:endParaRPr lang="en-US" altLang="zh-CN" sz="1800">
                <a:solidFill>
                  <a:schemeClr val="tx1"/>
                </a:solidFill>
                <a:latin typeface="Times New Roman" panose="02020603050405020304" pitchFamily="18" charset="0"/>
              </a:endParaRPr>
            </a:p>
          </p:txBody>
        </p:sp>
        <p:sp>
          <p:nvSpPr>
            <p:cNvPr id="13" name="Rectangle 34"/>
            <p:cNvSpPr>
              <a:spLocks noChangeArrowheads="1"/>
            </p:cNvSpPr>
            <p:nvPr/>
          </p:nvSpPr>
          <p:spPr bwMode="auto">
            <a:xfrm>
              <a:off x="4291" y="6650"/>
              <a:ext cx="82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rgbClr val="FF0000"/>
                  </a:solidFill>
                  <a:latin typeface="Times New Roman" panose="02020603050405020304" pitchFamily="18" charset="0"/>
                </a:rPr>
                <a:t>000</a:t>
              </a:r>
              <a:endParaRPr lang="en-US" altLang="zh-CN" sz="1800">
                <a:solidFill>
                  <a:srgbClr val="FF0000"/>
                </a:solidFill>
                <a:latin typeface="Times New Roman" panose="02020603050405020304" pitchFamily="18" charset="0"/>
              </a:endParaRPr>
            </a:p>
          </p:txBody>
        </p:sp>
        <p:sp>
          <p:nvSpPr>
            <p:cNvPr id="14" name="右大括号 13"/>
            <p:cNvSpPr/>
            <p:nvPr/>
          </p:nvSpPr>
          <p:spPr>
            <a:xfrm rot="5400000">
              <a:off x="3456" y="6194"/>
              <a:ext cx="819" cy="3269"/>
            </a:xfrm>
            <a:prstGeom prst="righ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5" name="Rectangle 34"/>
            <p:cNvSpPr>
              <a:spLocks noChangeArrowheads="1"/>
            </p:cNvSpPr>
            <p:nvPr/>
          </p:nvSpPr>
          <p:spPr bwMode="auto">
            <a:xfrm>
              <a:off x="6696" y="8235"/>
              <a:ext cx="1008"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目的</a:t>
              </a:r>
              <a:endParaRPr lang="zh-CN" altLang="en-US" sz="1800">
                <a:solidFill>
                  <a:schemeClr val="tx1"/>
                </a:solidFill>
                <a:latin typeface="Times New Roman" panose="02020603050405020304" pitchFamily="18" charset="0"/>
              </a:endParaRPr>
            </a:p>
          </p:txBody>
        </p:sp>
        <p:sp>
          <p:nvSpPr>
            <p:cNvPr id="16" name="右大括号 15"/>
            <p:cNvSpPr/>
            <p:nvPr/>
          </p:nvSpPr>
          <p:spPr>
            <a:xfrm rot="5400000">
              <a:off x="6725" y="6216"/>
              <a:ext cx="819" cy="3269"/>
            </a:xfrm>
            <a:prstGeom prst="righ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grpSp>
      <p:sp>
        <p:nvSpPr>
          <p:cNvPr id="17" name="矩形 16"/>
          <p:cNvSpPr/>
          <p:nvPr/>
        </p:nvSpPr>
        <p:spPr>
          <a:xfrm>
            <a:off x="123825" y="414338"/>
            <a:ext cx="8580438" cy="461963"/>
          </a:xfrm>
          <a:prstGeom prst="rect">
            <a:avLst/>
          </a:prstGeom>
        </p:spPr>
        <p:txBody>
          <a:bodyPr>
            <a:spAutoFit/>
          </a:bodyPr>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① </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0</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型</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  </a:t>
            </a:r>
            <a:r>
              <a:rPr kumimoji="0" lang="zh-CN" altLang="zh-CN" sz="2400" b="1" i="0" u="none" strike="noStrike" kern="1200" cap="none" spc="0" normalizeH="0" baseline="0" noProof="0" dirty="0">
                <a:ln>
                  <a:noFill/>
                </a:ln>
                <a:solidFill>
                  <a:srgbClr val="3333FF"/>
                </a:solidFill>
                <a:effectLst/>
                <a:uLnTx/>
                <a:uFillTx/>
                <a:latin typeface="+mn-ea"/>
                <a:ea typeface="+mn-ea"/>
                <a:cs typeface="+mn-cs"/>
              </a:rPr>
              <a:t>寄存器寻址</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方式，寻址方式字段代码</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000</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，汇编符号</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R</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1" i="0" u="none" strike="noStrike" kern="1200" cap="none" spc="0" normalizeH="0" baseline="0" noProof="0" dirty="0">
              <a:ln>
                <a:noFill/>
              </a:ln>
              <a:solidFill>
                <a:schemeClr val="tx1"/>
              </a:solidFill>
              <a:effectLst/>
              <a:uLnTx/>
              <a:uFillTx/>
              <a:latin typeface="+mn-ea"/>
              <a:ea typeface="+mn-ea"/>
              <a:cs typeface="+mn-cs"/>
            </a:endParaRPr>
          </a:p>
        </p:txBody>
      </p:sp>
      <p:sp>
        <p:nvSpPr>
          <p:cNvPr id="18" name="文本框 17"/>
          <p:cNvSpPr txBox="1"/>
          <p:nvPr/>
        </p:nvSpPr>
        <p:spPr>
          <a:xfrm>
            <a:off x="9525" y="1369695"/>
            <a:ext cx="9144635" cy="39878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p>
            <a:r>
              <a:rPr lang="zh-CN" altLang="en-US">
                <a:latin typeface="宋体" panose="02010600030101010101" pitchFamily="2" charset="-122"/>
                <a:ea typeface="宋体" panose="02010600030101010101" pitchFamily="2" charset="-122"/>
              </a:rPr>
              <a:t>例，有一双操作数指令，</a:t>
            </a:r>
            <a:r>
              <a:rPr lang="zh-CN" altLang="en-US">
                <a:solidFill>
                  <a:srgbClr val="3333FF"/>
                </a:solidFill>
                <a:latin typeface="宋体" panose="02010600030101010101" pitchFamily="2" charset="-122"/>
                <a:ea typeface="宋体" panose="02010600030101010101" pitchFamily="2" charset="-122"/>
              </a:rPr>
              <a:t>源操作数</a:t>
            </a:r>
            <a:r>
              <a:rPr lang="zh-CN" altLang="en-US">
                <a:latin typeface="宋体" panose="02010600030101010101" pitchFamily="2" charset="-122"/>
                <a:ea typeface="宋体" panose="02010600030101010101" pitchFamily="2" charset="-122"/>
              </a:rPr>
              <a:t>用</a:t>
            </a:r>
            <a:r>
              <a:rPr lang="zh-CN" altLang="en-US" u="sng">
                <a:solidFill>
                  <a:srgbClr val="C00000"/>
                </a:solidFill>
                <a:latin typeface="宋体" panose="02010600030101010101" pitchFamily="2" charset="-122"/>
                <a:ea typeface="宋体" panose="02010600030101010101" pitchFamily="2" charset="-122"/>
              </a:rPr>
              <a:t>寄存器寻址</a:t>
            </a:r>
            <a:r>
              <a:rPr lang="zh-CN" altLang="en-US">
                <a:latin typeface="宋体" panose="02010600030101010101" pitchFamily="2" charset="-122"/>
                <a:ea typeface="宋体" panose="02010600030101010101" pitchFamily="2" charset="-122"/>
              </a:rPr>
              <a:t>，寄存器是</a:t>
            </a:r>
            <a:r>
              <a:rPr lang="en-US" altLang="zh-CN">
                <a:solidFill>
                  <a:srgbClr val="C00000"/>
                </a:solidFill>
                <a:latin typeface="宋体" panose="02010600030101010101" pitchFamily="2" charset="-122"/>
                <a:ea typeface="宋体" panose="02010600030101010101" pitchFamily="2" charset="-122"/>
              </a:rPr>
              <a:t>R1</a:t>
            </a:r>
            <a:r>
              <a:rPr lang="en-US" altLang="zh-CN">
                <a:latin typeface="宋体" panose="02010600030101010101" pitchFamily="2" charset="-122"/>
                <a:ea typeface="宋体" panose="02010600030101010101" pitchFamily="2" charset="-122"/>
              </a:rPr>
              <a:t>,</a:t>
            </a:r>
            <a:r>
              <a:rPr lang="en-US" altLang="zh-CN">
                <a:solidFill>
                  <a:srgbClr val="C00000"/>
                </a:solidFill>
                <a:latin typeface="宋体" panose="02010600030101010101" pitchFamily="2" charset="-122"/>
                <a:ea typeface="宋体" panose="02010600030101010101" pitchFamily="2" charset="-122"/>
              </a:rPr>
              <a:t>R1</a:t>
            </a:r>
            <a:r>
              <a:rPr lang="zh-CN" altLang="en-US">
                <a:solidFill>
                  <a:srgbClr val="C00000"/>
                </a:solidFill>
                <a:latin typeface="宋体" panose="02010600030101010101" pitchFamily="2" charset="-122"/>
                <a:ea typeface="宋体" panose="02010600030101010101" pitchFamily="2" charset="-122"/>
              </a:rPr>
              <a:t>内容</a:t>
            </a:r>
            <a:r>
              <a:rPr lang="zh-CN" altLang="en-US">
                <a:latin typeface="宋体" panose="02010600030101010101" pitchFamily="2" charset="-122"/>
                <a:ea typeface="宋体" panose="02010600030101010101" pitchFamily="2" charset="-122"/>
              </a:rPr>
              <a:t>为</a:t>
            </a:r>
            <a:r>
              <a:rPr lang="zh-CN" altLang="en-US">
                <a:solidFill>
                  <a:srgbClr val="C00000"/>
                </a:solidFill>
                <a:latin typeface="宋体" panose="02010600030101010101" pitchFamily="2" charset="-122"/>
                <a:ea typeface="宋体" panose="02010600030101010101" pitchFamily="2" charset="-122"/>
              </a:rPr>
              <a:t>操作数</a:t>
            </a:r>
            <a:r>
              <a:rPr lang="zh-CN" altLang="en-US">
                <a:solidFill>
                  <a:schemeClr val="tx1"/>
                </a:solidFill>
                <a:latin typeface="宋体" panose="02010600030101010101" pitchFamily="2" charset="-122"/>
                <a:ea typeface="宋体" panose="02010600030101010101" pitchFamily="2" charset="-122"/>
              </a:rPr>
              <a:t>。</a:t>
            </a:r>
            <a:endParaRPr lang="zh-CN" altLang="en-US">
              <a:solidFill>
                <a:schemeClr val="tx1"/>
              </a:solidFill>
              <a:latin typeface="宋体" panose="02010600030101010101" pitchFamily="2" charset="-122"/>
              <a:ea typeface="宋体" panose="02010600030101010101" pitchFamily="2" charset="-122"/>
            </a:endParaRPr>
          </a:p>
        </p:txBody>
      </p:sp>
      <p:cxnSp>
        <p:nvCxnSpPr>
          <p:cNvPr id="20" name="直接箭头连接符 19"/>
          <p:cNvCxnSpPr/>
          <p:nvPr/>
        </p:nvCxnSpPr>
        <p:spPr>
          <a:xfrm>
            <a:off x="2944495" y="2657475"/>
            <a:ext cx="0" cy="993140"/>
          </a:xfrm>
          <a:prstGeom prst="straightConnector1">
            <a:avLst/>
          </a:prstGeom>
          <a:solidFill>
            <a:srgbClr val="FFFF00"/>
          </a:solidFill>
          <a:ln w="12700" cap="flat" cmpd="sng" algn="ctr">
            <a:solidFill>
              <a:srgbClr val="C00000"/>
            </a:solidFill>
            <a:prstDash val="solid"/>
            <a:round/>
            <a:headEnd type="none" w="med" len="med"/>
            <a:tailEnd type="arrow" w="med" len="med"/>
          </a:ln>
        </p:spPr>
      </p:cxnSp>
      <p:cxnSp>
        <p:nvCxnSpPr>
          <p:cNvPr id="21" name="直接箭头连接符 20"/>
          <p:cNvCxnSpPr/>
          <p:nvPr/>
        </p:nvCxnSpPr>
        <p:spPr>
          <a:xfrm flipV="1">
            <a:off x="4065905" y="1726565"/>
            <a:ext cx="442595" cy="551815"/>
          </a:xfrm>
          <a:prstGeom prst="straightConnector1">
            <a:avLst/>
          </a:prstGeom>
          <a:solidFill>
            <a:srgbClr val="FFFF00"/>
          </a:solidFill>
          <a:ln w="12700" cap="flat" cmpd="sng" algn="ctr">
            <a:solidFill>
              <a:srgbClr val="C00000"/>
            </a:solidFill>
            <a:prstDash val="solid"/>
            <a:round/>
            <a:headEnd type="none" w="med" len="med"/>
            <a:tailEnd type="arrow" w="med" len="med"/>
          </a:ln>
        </p:spPr>
      </p:cxnSp>
      <p:sp>
        <p:nvSpPr>
          <p:cNvPr id="22" name="文本框 21"/>
          <p:cNvSpPr txBox="1"/>
          <p:nvPr/>
        </p:nvSpPr>
        <p:spPr>
          <a:xfrm>
            <a:off x="2724785" y="3702050"/>
            <a:ext cx="439420" cy="398780"/>
          </a:xfrm>
          <a:prstGeom prst="rect">
            <a:avLst/>
          </a:prstGeom>
          <a:noFill/>
        </p:spPr>
        <p:txBody>
          <a:bodyPr wrap="none" rtlCol="0" anchor="t">
            <a:spAutoFit/>
          </a:bodyPr>
          <a:p>
            <a:r>
              <a:rPr lang="en-US" altLang="zh-CN">
                <a:solidFill>
                  <a:srgbClr val="C00000"/>
                </a:solidFill>
                <a:latin typeface="宋体" panose="02010600030101010101" pitchFamily="2" charset="-122"/>
                <a:ea typeface="宋体" panose="02010600030101010101" pitchFamily="2" charset="-122"/>
                <a:sym typeface="+mn-ea"/>
              </a:rPr>
              <a:t>R1</a:t>
            </a:r>
            <a:endParaRPr lang="zh-CN" altLang="en-US"/>
          </a:p>
        </p:txBody>
      </p:sp>
      <p:sp>
        <p:nvSpPr>
          <p:cNvPr id="24" name="文本框 23"/>
          <p:cNvSpPr txBox="1"/>
          <p:nvPr/>
        </p:nvSpPr>
        <p:spPr>
          <a:xfrm>
            <a:off x="3131185" y="3703955"/>
            <a:ext cx="1821815" cy="398780"/>
          </a:xfrm>
          <a:prstGeom prst="rect">
            <a:avLst/>
          </a:prstGeom>
          <a:noFill/>
          <a:ln>
            <a:solidFill>
              <a:schemeClr val="tx1"/>
            </a:solidFill>
          </a:ln>
        </p:spPr>
        <p:txBody>
          <a:bodyPr wrap="square" rtlCol="0">
            <a:spAutoFit/>
          </a:bodyPr>
          <a:p>
            <a:pPr algn="ctr"/>
            <a:r>
              <a:rPr lang="zh-CN" altLang="en-US">
                <a:ln>
                  <a:noFill/>
                </a:ln>
                <a:solidFill>
                  <a:srgbClr val="C00000"/>
                </a:solidFill>
                <a:latin typeface="宋体" panose="02010600030101010101" pitchFamily="2" charset="-122"/>
                <a:ea typeface="宋体" panose="02010600030101010101" pitchFamily="2" charset="-122"/>
              </a:rPr>
              <a:t>操作数</a:t>
            </a:r>
            <a:endParaRPr lang="zh-CN" altLang="en-US">
              <a:ln>
                <a:noFill/>
              </a:ln>
              <a:solidFill>
                <a:srgbClr val="C00000"/>
              </a:solidFill>
              <a:latin typeface="宋体" panose="02010600030101010101" pitchFamily="2" charset="-122"/>
              <a:ea typeface="宋体" panose="02010600030101010101" pitchFamily="2" charset="-122"/>
            </a:endParaRPr>
          </a:p>
        </p:txBody>
      </p:sp>
      <p:sp>
        <p:nvSpPr>
          <p:cNvPr id="2" name="文本框 1"/>
          <p:cNvSpPr txBox="1"/>
          <p:nvPr/>
        </p:nvSpPr>
        <p:spPr>
          <a:xfrm>
            <a:off x="1835785" y="4539615"/>
            <a:ext cx="5531485" cy="398780"/>
          </a:xfrm>
          <a:prstGeom prst="rect">
            <a:avLst/>
          </a:prstGeom>
          <a:noFill/>
        </p:spPr>
        <p:txBody>
          <a:bodyPr wrap="square" rtlCol="0">
            <a:spAutoFit/>
          </a:bodyPr>
          <a:p>
            <a:r>
              <a:rPr lang="zh-CN" altLang="en-US"/>
              <a:t>模型机</a:t>
            </a:r>
            <a:r>
              <a:rPr lang="zh-CN" altLang="en-US">
                <a:solidFill>
                  <a:srgbClr val="3333FF"/>
                </a:solidFill>
              </a:rPr>
              <a:t>源操作数</a:t>
            </a:r>
            <a:r>
              <a:rPr lang="zh-CN" altLang="en-US">
                <a:solidFill>
                  <a:srgbClr val="C00000"/>
                </a:solidFill>
                <a:latin typeface="宋体" panose="02010600030101010101" pitchFamily="2" charset="-122"/>
                <a:ea typeface="宋体" panose="02010600030101010101" pitchFamily="2" charset="-122"/>
              </a:rPr>
              <a:t>寄存器寻址方式</a:t>
            </a:r>
            <a:r>
              <a:rPr lang="zh-CN" altLang="en-US"/>
              <a:t>寻址</a:t>
            </a:r>
            <a:r>
              <a:rPr lang="zh-CN" altLang="en-US"/>
              <a:t>过程</a:t>
            </a:r>
            <a:endParaRPr lang="zh-CN" altLang="en-US"/>
          </a:p>
        </p:txBody>
      </p:sp>
      <p:sp>
        <p:nvSpPr>
          <p:cNvPr id="3" name="文本框 2"/>
          <p:cNvSpPr txBox="1"/>
          <p:nvPr/>
        </p:nvSpPr>
        <p:spPr>
          <a:xfrm>
            <a:off x="71120" y="2237740"/>
            <a:ext cx="1303655" cy="398780"/>
          </a:xfrm>
          <a:prstGeom prst="rect">
            <a:avLst/>
          </a:prstGeom>
          <a:noFill/>
        </p:spPr>
        <p:txBody>
          <a:bodyPr wrap="square" rtlCol="0">
            <a:spAutoFit/>
          </a:bodyPr>
          <a:p>
            <a:r>
              <a:rPr lang="zh-CN" altLang="en-US"/>
              <a:t>机器指令</a:t>
            </a:r>
            <a:endParaRPr lang="zh-CN" alt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nvSpPr>
        <p:spPr>
          <a:xfrm>
            <a:off x="112078" y="188278"/>
            <a:ext cx="9031288" cy="1420495"/>
          </a:xfrm>
          <a:prstGeom prst="rect">
            <a:avLst/>
          </a:prstGeom>
        </p:spPr>
        <p:txBody>
          <a:bodyPr>
            <a:spAutoFit/>
          </a:bodyPr>
          <a:p>
            <a:pPr marL="0" marR="0" lvl="0" indent="0" algn="l" defTabSz="914400" rtl="0" eaLnBrk="1" fontAlgn="base" latinLnBrk="0" hangingPunct="1">
              <a:lnSpc>
                <a:spcPct val="120000"/>
              </a:lnSpc>
              <a:spcBef>
                <a:spcPts val="50"/>
              </a:spcBef>
              <a:spcAft>
                <a:spcPts val="0"/>
              </a:spcAft>
              <a:buClrTx/>
              <a:buSzTx/>
              <a:buFontTx/>
              <a:buNone/>
              <a:defRPr/>
            </a:pP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② </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1</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型</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  </a:t>
            </a:r>
            <a:r>
              <a:rPr kumimoji="0" lang="zh-CN" altLang="zh-CN" sz="2400" b="1" i="0" u="none" strike="noStrike" kern="1200" cap="none" spc="0" normalizeH="0" baseline="0" noProof="0" dirty="0">
                <a:ln>
                  <a:noFill/>
                </a:ln>
                <a:solidFill>
                  <a:srgbClr val="3333FF"/>
                </a:solidFill>
                <a:effectLst/>
                <a:uLnTx/>
                <a:uFillTx/>
                <a:latin typeface="+mn-ea"/>
                <a:ea typeface="+mn-ea"/>
                <a:cs typeface="+mn-cs"/>
              </a:rPr>
              <a:t>寄存器间址</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方式，寻址方式字段代码</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001</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，汇编符号</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R</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，定义为：操作数地址在指定寄存器中</a:t>
            </a:r>
            <a:r>
              <a:rPr kumimoji="0" lang="zh-CN" altLang="zh-CN" b="1" i="0" u="none" strike="noStrike" kern="1200" cap="none" spc="0" normalizeH="0" baseline="0" noProof="0" dirty="0">
                <a:ln>
                  <a:noFill/>
                </a:ln>
                <a:solidFill>
                  <a:schemeClr val="tx1"/>
                </a:solidFill>
                <a:effectLst/>
                <a:uLnTx/>
                <a:uFillTx/>
                <a:latin typeface="+mn-ea"/>
                <a:ea typeface="+mn-ea"/>
                <a:cs typeface="+mn-cs"/>
              </a:rPr>
              <a:t>（即从指定寄存器中获得操作数地址，再按此地址访问主存，从主存单元中读取操作数）</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1" i="0" u="none" strike="noStrike" kern="1200" cap="none" spc="0" normalizeH="0" baseline="0" noProof="0" dirty="0">
              <a:ln>
                <a:noFill/>
              </a:ln>
              <a:solidFill>
                <a:schemeClr val="tx1"/>
              </a:solidFill>
              <a:effectLst/>
              <a:uLnTx/>
              <a:uFillTx/>
              <a:latin typeface="+mn-ea"/>
              <a:ea typeface="+mn-ea"/>
              <a:cs typeface="+mn-cs"/>
            </a:endParaRPr>
          </a:p>
        </p:txBody>
      </p:sp>
      <p:grpSp>
        <p:nvGrpSpPr>
          <p:cNvPr id="19" name="组合 18"/>
          <p:cNvGrpSpPr/>
          <p:nvPr/>
        </p:nvGrpSpPr>
        <p:grpSpPr>
          <a:xfrm>
            <a:off x="1003935" y="2829560"/>
            <a:ext cx="5427345" cy="1776095"/>
            <a:chOff x="283" y="6014"/>
            <a:chExt cx="8547" cy="2797"/>
          </a:xfrm>
        </p:grpSpPr>
        <p:sp>
          <p:nvSpPr>
            <p:cNvPr id="43069" name="Rectangle 21"/>
            <p:cNvSpPr>
              <a:spLocks noChangeArrowheads="1"/>
            </p:cNvSpPr>
            <p:nvPr/>
          </p:nvSpPr>
          <p:spPr bwMode="auto">
            <a:xfrm>
              <a:off x="411" y="6514"/>
              <a:ext cx="8371" cy="89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grpSp>
          <p:nvGrpSpPr>
            <p:cNvPr id="43071" name="Group 23"/>
            <p:cNvGrpSpPr/>
            <p:nvPr/>
          </p:nvGrpSpPr>
          <p:grpSpPr bwMode="auto">
            <a:xfrm rot="0">
              <a:off x="423" y="6504"/>
              <a:ext cx="1935" cy="743"/>
              <a:chOff x="1979" y="868"/>
              <a:chExt cx="690" cy="297"/>
            </a:xfrm>
          </p:grpSpPr>
          <p:sp>
            <p:nvSpPr>
              <p:cNvPr id="43087" name="Rectangle 24"/>
              <p:cNvSpPr>
                <a:spLocks noChangeArrowheads="1"/>
              </p:cNvSpPr>
              <p:nvPr/>
            </p:nvSpPr>
            <p:spPr bwMode="auto">
              <a:xfrm>
                <a:off x="1979" y="868"/>
                <a:ext cx="624" cy="184"/>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3088" name="Rectangle 25"/>
              <p:cNvSpPr>
                <a:spLocks noChangeArrowheads="1"/>
              </p:cNvSpPr>
              <p:nvPr/>
            </p:nvSpPr>
            <p:spPr bwMode="auto">
              <a:xfrm>
                <a:off x="2050" y="935"/>
                <a:ext cx="61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操作</a:t>
                </a:r>
                <a:r>
                  <a:rPr lang="zh-CN" altLang="en-US" sz="1800">
                    <a:solidFill>
                      <a:schemeClr val="tx1"/>
                    </a:solidFill>
                    <a:latin typeface="Times New Roman" panose="02020603050405020304" pitchFamily="18" charset="0"/>
                  </a:rPr>
                  <a:t>码</a:t>
                </a:r>
                <a:endParaRPr lang="zh-CN" altLang="en-US" sz="1800">
                  <a:solidFill>
                    <a:schemeClr val="tx1"/>
                  </a:solidFill>
                  <a:latin typeface="Times New Roman" panose="02020603050405020304" pitchFamily="18" charset="0"/>
                </a:endParaRPr>
              </a:p>
            </p:txBody>
          </p:sp>
        </p:grpSp>
        <p:sp>
          <p:nvSpPr>
            <p:cNvPr id="43082" name="Rectangle 34"/>
            <p:cNvSpPr>
              <a:spLocks noChangeArrowheads="1"/>
            </p:cNvSpPr>
            <p:nvPr/>
          </p:nvSpPr>
          <p:spPr bwMode="auto">
            <a:xfrm>
              <a:off x="3571" y="8235"/>
              <a:ext cx="64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源</a:t>
              </a:r>
              <a:endParaRPr lang="zh-CN" altLang="en-US" sz="1800">
                <a:solidFill>
                  <a:schemeClr val="tx1"/>
                </a:solidFill>
                <a:latin typeface="Times New Roman" panose="02020603050405020304" pitchFamily="18" charset="0"/>
              </a:endParaRPr>
            </a:p>
          </p:txBody>
        </p:sp>
        <p:sp>
          <p:nvSpPr>
            <p:cNvPr id="43064" name="Rectangle 43"/>
            <p:cNvSpPr>
              <a:spLocks noChangeArrowheads="1"/>
            </p:cNvSpPr>
            <p:nvPr/>
          </p:nvSpPr>
          <p:spPr bwMode="auto">
            <a:xfrm>
              <a:off x="3231" y="6014"/>
              <a:ext cx="644" cy="576"/>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9</a:t>
              </a:r>
              <a:endParaRPr lang="en-US" altLang="zh-CN" sz="1800">
                <a:solidFill>
                  <a:schemeClr val="tx1"/>
                </a:solidFill>
                <a:latin typeface="Times New Roman" panose="02020603050405020304" pitchFamily="18" charset="0"/>
              </a:endParaRPr>
            </a:p>
          </p:txBody>
        </p:sp>
        <p:sp>
          <p:nvSpPr>
            <p:cNvPr id="43065" name="Rectangle 44"/>
            <p:cNvSpPr>
              <a:spLocks noChangeArrowheads="1"/>
            </p:cNvSpPr>
            <p:nvPr/>
          </p:nvSpPr>
          <p:spPr bwMode="auto">
            <a:xfrm>
              <a:off x="3830" y="6014"/>
              <a:ext cx="46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sz="1800">
                  <a:solidFill>
                    <a:schemeClr val="tx1"/>
                  </a:solidFill>
                  <a:latin typeface="Times New Roman" panose="02020603050405020304" pitchFamily="18" charset="0"/>
                </a:rPr>
                <a:t>8</a:t>
              </a:r>
              <a:endParaRPr lang="en-US" sz="1800">
                <a:solidFill>
                  <a:schemeClr val="tx1"/>
                </a:solidFill>
                <a:latin typeface="Times New Roman" panose="02020603050405020304" pitchFamily="18" charset="0"/>
              </a:endParaRPr>
            </a:p>
          </p:txBody>
        </p:sp>
        <p:sp>
          <p:nvSpPr>
            <p:cNvPr id="43067" name="Rectangle 46"/>
            <p:cNvSpPr>
              <a:spLocks noChangeArrowheads="1"/>
            </p:cNvSpPr>
            <p:nvPr/>
          </p:nvSpPr>
          <p:spPr bwMode="auto">
            <a:xfrm>
              <a:off x="2272" y="6014"/>
              <a:ext cx="62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11</a:t>
              </a:r>
              <a:endParaRPr lang="zh-CN" altLang="en-US" sz="1800">
                <a:solidFill>
                  <a:schemeClr val="tx1"/>
                </a:solidFill>
                <a:latin typeface="Times New Roman" panose="02020603050405020304" pitchFamily="18" charset="0"/>
              </a:endParaRPr>
            </a:p>
          </p:txBody>
        </p:sp>
        <p:sp>
          <p:nvSpPr>
            <p:cNvPr id="43068" name="Rectangle 47"/>
            <p:cNvSpPr>
              <a:spLocks noChangeArrowheads="1"/>
            </p:cNvSpPr>
            <p:nvPr/>
          </p:nvSpPr>
          <p:spPr bwMode="auto">
            <a:xfrm>
              <a:off x="283" y="6014"/>
              <a:ext cx="64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15</a:t>
              </a:r>
              <a:endParaRPr lang="en-US" altLang="zh-CN" sz="1800">
                <a:solidFill>
                  <a:schemeClr val="tx1"/>
                </a:solidFill>
                <a:latin typeface="Times New Roman" panose="02020603050405020304" pitchFamily="18" charset="0"/>
              </a:endParaRPr>
            </a:p>
          </p:txBody>
        </p:sp>
        <p:cxnSp>
          <p:nvCxnSpPr>
            <p:cNvPr id="5" name="直接连接符 4"/>
            <p:cNvCxnSpPr/>
            <p:nvPr/>
          </p:nvCxnSpPr>
          <p:spPr>
            <a:xfrm flipH="1">
              <a:off x="2211" y="6536"/>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 name="直接连接符 5"/>
            <p:cNvCxnSpPr/>
            <p:nvPr/>
          </p:nvCxnSpPr>
          <p:spPr>
            <a:xfrm flipH="1">
              <a:off x="3834" y="6504"/>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7" name="直接连接符 6"/>
            <p:cNvCxnSpPr/>
            <p:nvPr/>
          </p:nvCxnSpPr>
          <p:spPr>
            <a:xfrm flipH="1">
              <a:off x="5499" y="6504"/>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p:cNvCxnSpPr/>
            <p:nvPr/>
          </p:nvCxnSpPr>
          <p:spPr>
            <a:xfrm flipH="1">
              <a:off x="7077" y="6536"/>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0" name="Rectangle 43"/>
            <p:cNvSpPr>
              <a:spLocks noChangeArrowheads="1"/>
            </p:cNvSpPr>
            <p:nvPr/>
          </p:nvSpPr>
          <p:spPr bwMode="auto">
            <a:xfrm>
              <a:off x="1500" y="6014"/>
              <a:ext cx="824" cy="576"/>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12</a:t>
              </a:r>
              <a:endParaRPr lang="en-US" altLang="zh-CN" sz="1800">
                <a:solidFill>
                  <a:schemeClr val="tx1"/>
                </a:solidFill>
                <a:latin typeface="Times New Roman" panose="02020603050405020304" pitchFamily="18" charset="0"/>
              </a:endParaRPr>
            </a:p>
          </p:txBody>
        </p:sp>
        <p:sp>
          <p:nvSpPr>
            <p:cNvPr id="11" name="Rectangle 43"/>
            <p:cNvSpPr>
              <a:spLocks noChangeArrowheads="1"/>
            </p:cNvSpPr>
            <p:nvPr/>
          </p:nvSpPr>
          <p:spPr bwMode="auto">
            <a:xfrm>
              <a:off x="4933" y="6014"/>
              <a:ext cx="644" cy="576"/>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6</a:t>
              </a:r>
              <a:endParaRPr lang="en-US" altLang="zh-CN" sz="1800">
                <a:solidFill>
                  <a:schemeClr val="tx1"/>
                </a:solidFill>
                <a:latin typeface="Times New Roman" panose="02020603050405020304" pitchFamily="18" charset="0"/>
              </a:endParaRPr>
            </a:p>
          </p:txBody>
        </p:sp>
        <p:sp>
          <p:nvSpPr>
            <p:cNvPr id="12" name="Rectangle 43"/>
            <p:cNvSpPr>
              <a:spLocks noChangeArrowheads="1"/>
            </p:cNvSpPr>
            <p:nvPr/>
          </p:nvSpPr>
          <p:spPr bwMode="auto">
            <a:xfrm>
              <a:off x="5345" y="6014"/>
              <a:ext cx="644" cy="576"/>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5</a:t>
              </a:r>
              <a:endParaRPr lang="en-US" altLang="zh-CN" sz="1800">
                <a:solidFill>
                  <a:schemeClr val="tx1"/>
                </a:solidFill>
                <a:latin typeface="Times New Roman" panose="02020603050405020304" pitchFamily="18" charset="0"/>
              </a:endParaRPr>
            </a:p>
          </p:txBody>
        </p:sp>
        <p:sp>
          <p:nvSpPr>
            <p:cNvPr id="13" name="Rectangle 43"/>
            <p:cNvSpPr>
              <a:spLocks noChangeArrowheads="1"/>
            </p:cNvSpPr>
            <p:nvPr/>
          </p:nvSpPr>
          <p:spPr bwMode="auto">
            <a:xfrm>
              <a:off x="8186" y="6014"/>
              <a:ext cx="644" cy="576"/>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0</a:t>
              </a:r>
              <a:endParaRPr lang="en-US" altLang="zh-CN" sz="1800">
                <a:solidFill>
                  <a:schemeClr val="tx1"/>
                </a:solidFill>
                <a:latin typeface="Times New Roman" panose="02020603050405020304" pitchFamily="18" charset="0"/>
              </a:endParaRPr>
            </a:p>
          </p:txBody>
        </p:sp>
        <p:sp>
          <p:nvSpPr>
            <p:cNvPr id="14" name="Rectangle 34"/>
            <p:cNvSpPr>
              <a:spLocks noChangeArrowheads="1"/>
            </p:cNvSpPr>
            <p:nvPr/>
          </p:nvSpPr>
          <p:spPr bwMode="auto">
            <a:xfrm>
              <a:off x="2551" y="6671"/>
              <a:ext cx="82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rgbClr val="C00000"/>
                  </a:solidFill>
                  <a:latin typeface="Times New Roman" panose="02020603050405020304" pitchFamily="18" charset="0"/>
                </a:rPr>
                <a:t>010</a:t>
              </a:r>
              <a:endParaRPr lang="en-US" altLang="zh-CN" sz="1800">
                <a:solidFill>
                  <a:srgbClr val="C00000"/>
                </a:solidFill>
                <a:latin typeface="Times New Roman" panose="02020603050405020304" pitchFamily="18" charset="0"/>
              </a:endParaRPr>
            </a:p>
          </p:txBody>
        </p:sp>
        <p:sp>
          <p:nvSpPr>
            <p:cNvPr id="15" name="Rectangle 34"/>
            <p:cNvSpPr>
              <a:spLocks noChangeArrowheads="1"/>
            </p:cNvSpPr>
            <p:nvPr/>
          </p:nvSpPr>
          <p:spPr bwMode="auto">
            <a:xfrm>
              <a:off x="4291" y="6650"/>
              <a:ext cx="82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rgbClr val="FF0000"/>
                  </a:solidFill>
                  <a:latin typeface="Times New Roman" panose="02020603050405020304" pitchFamily="18" charset="0"/>
                </a:rPr>
                <a:t>001</a:t>
              </a:r>
              <a:endParaRPr lang="en-US" altLang="zh-CN" sz="1800">
                <a:solidFill>
                  <a:srgbClr val="FF0000"/>
                </a:solidFill>
                <a:latin typeface="Times New Roman" panose="02020603050405020304" pitchFamily="18" charset="0"/>
              </a:endParaRPr>
            </a:p>
          </p:txBody>
        </p:sp>
        <p:sp>
          <p:nvSpPr>
            <p:cNvPr id="16" name="右大括号 15"/>
            <p:cNvSpPr/>
            <p:nvPr/>
          </p:nvSpPr>
          <p:spPr>
            <a:xfrm rot="5400000">
              <a:off x="3456" y="6194"/>
              <a:ext cx="819" cy="3269"/>
            </a:xfrm>
            <a:prstGeom prst="righ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7" name="Rectangle 34"/>
            <p:cNvSpPr>
              <a:spLocks noChangeArrowheads="1"/>
            </p:cNvSpPr>
            <p:nvPr/>
          </p:nvSpPr>
          <p:spPr bwMode="auto">
            <a:xfrm>
              <a:off x="6696" y="8235"/>
              <a:ext cx="1008"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目的</a:t>
              </a:r>
              <a:endParaRPr lang="zh-CN" altLang="en-US" sz="1800">
                <a:solidFill>
                  <a:schemeClr val="tx1"/>
                </a:solidFill>
                <a:latin typeface="Times New Roman" panose="02020603050405020304" pitchFamily="18" charset="0"/>
              </a:endParaRPr>
            </a:p>
          </p:txBody>
        </p:sp>
        <p:sp>
          <p:nvSpPr>
            <p:cNvPr id="18" name="右大括号 17"/>
            <p:cNvSpPr/>
            <p:nvPr/>
          </p:nvSpPr>
          <p:spPr>
            <a:xfrm rot="5400000">
              <a:off x="6725" y="6216"/>
              <a:ext cx="819" cy="3269"/>
            </a:xfrm>
            <a:prstGeom prst="righ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grpSp>
      <p:sp>
        <p:nvSpPr>
          <p:cNvPr id="20" name="文本框 19"/>
          <p:cNvSpPr txBox="1"/>
          <p:nvPr/>
        </p:nvSpPr>
        <p:spPr>
          <a:xfrm>
            <a:off x="105410" y="1972945"/>
            <a:ext cx="9144635" cy="70675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p>
            <a:r>
              <a:rPr lang="zh-CN" altLang="en-US">
                <a:latin typeface="宋体" panose="02010600030101010101" pitchFamily="2" charset="-122"/>
                <a:ea typeface="宋体" panose="02010600030101010101" pitchFamily="2" charset="-122"/>
              </a:rPr>
              <a:t>例，有一双操作数指令，</a:t>
            </a:r>
            <a:r>
              <a:rPr lang="zh-CN" altLang="en-US">
                <a:solidFill>
                  <a:srgbClr val="3333FF"/>
                </a:solidFill>
                <a:latin typeface="宋体" panose="02010600030101010101" pitchFamily="2" charset="-122"/>
                <a:ea typeface="宋体" panose="02010600030101010101" pitchFamily="2" charset="-122"/>
              </a:rPr>
              <a:t>源操作数</a:t>
            </a:r>
            <a:r>
              <a:rPr lang="zh-CN" altLang="en-US">
                <a:latin typeface="宋体" panose="02010600030101010101" pitchFamily="2" charset="-122"/>
                <a:ea typeface="宋体" panose="02010600030101010101" pitchFamily="2" charset="-122"/>
              </a:rPr>
              <a:t>用</a:t>
            </a:r>
            <a:r>
              <a:rPr lang="zh-CN" altLang="en-US" u="sng">
                <a:solidFill>
                  <a:srgbClr val="C00000"/>
                </a:solidFill>
                <a:latin typeface="宋体" panose="02010600030101010101" pitchFamily="2" charset="-122"/>
                <a:ea typeface="宋体" panose="02010600030101010101" pitchFamily="2" charset="-122"/>
              </a:rPr>
              <a:t>寄存器间接寻址</a:t>
            </a:r>
            <a:r>
              <a:rPr lang="zh-CN" altLang="en-US">
                <a:latin typeface="宋体" panose="02010600030101010101" pitchFamily="2" charset="-122"/>
                <a:ea typeface="宋体" panose="02010600030101010101" pitchFamily="2" charset="-122"/>
              </a:rPr>
              <a:t>，间址寄存器是</a:t>
            </a:r>
            <a:r>
              <a:rPr lang="en-US" altLang="zh-CN">
                <a:solidFill>
                  <a:srgbClr val="C00000"/>
                </a:solidFill>
                <a:latin typeface="宋体" panose="02010600030101010101" pitchFamily="2" charset="-122"/>
                <a:ea typeface="宋体" panose="02010600030101010101" pitchFamily="2" charset="-122"/>
              </a:rPr>
              <a:t>R2</a:t>
            </a:r>
            <a:r>
              <a:rPr lang="en-US" altLang="zh-CN">
                <a:latin typeface="宋体" panose="02010600030101010101" pitchFamily="2" charset="-122"/>
                <a:ea typeface="宋体" panose="02010600030101010101" pitchFamily="2" charset="-122"/>
              </a:rPr>
              <a:t>,</a:t>
            </a:r>
            <a:r>
              <a:rPr lang="en-US" altLang="zh-CN">
                <a:solidFill>
                  <a:srgbClr val="C00000"/>
                </a:solidFill>
                <a:latin typeface="宋体" panose="02010600030101010101" pitchFamily="2" charset="-122"/>
                <a:ea typeface="宋体" panose="02010600030101010101" pitchFamily="2" charset="-122"/>
              </a:rPr>
              <a:t>R2</a:t>
            </a:r>
            <a:r>
              <a:rPr lang="zh-CN" altLang="en-US">
                <a:solidFill>
                  <a:srgbClr val="C00000"/>
                </a:solidFill>
                <a:latin typeface="宋体" panose="02010600030101010101" pitchFamily="2" charset="-122"/>
                <a:ea typeface="宋体" panose="02010600030101010101" pitchFamily="2" charset="-122"/>
              </a:rPr>
              <a:t>内容</a:t>
            </a:r>
            <a:r>
              <a:rPr lang="zh-CN" altLang="en-US">
                <a:latin typeface="宋体" panose="02010600030101010101" pitchFamily="2" charset="-122"/>
                <a:ea typeface="宋体" panose="02010600030101010101" pitchFamily="2" charset="-122"/>
              </a:rPr>
              <a:t>是</a:t>
            </a:r>
            <a:r>
              <a:rPr lang="zh-CN" altLang="en-US">
                <a:solidFill>
                  <a:schemeClr val="tx1"/>
                </a:solidFill>
                <a:latin typeface="宋体" panose="02010600030101010101" pitchFamily="2" charset="-122"/>
                <a:ea typeface="宋体" panose="02010600030101010101" pitchFamily="2" charset="-122"/>
              </a:rPr>
              <a:t>存放</a:t>
            </a:r>
            <a:r>
              <a:rPr lang="zh-CN" altLang="en-US">
                <a:solidFill>
                  <a:schemeClr val="tx1"/>
                </a:solidFill>
                <a:latin typeface="宋体" panose="02010600030101010101" pitchFamily="2" charset="-122"/>
                <a:ea typeface="宋体" panose="02010600030101010101" pitchFamily="2" charset="-122"/>
                <a:sym typeface="+mn-ea"/>
              </a:rPr>
              <a:t>操作数</a:t>
            </a:r>
            <a:r>
              <a:rPr lang="zh-CN" altLang="en-US">
                <a:solidFill>
                  <a:schemeClr val="tx1"/>
                </a:solidFill>
                <a:latin typeface="宋体" panose="02010600030101010101" pitchFamily="2" charset="-122"/>
                <a:ea typeface="宋体" panose="02010600030101010101" pitchFamily="2" charset="-122"/>
              </a:rPr>
              <a:t>的</a:t>
            </a:r>
            <a:r>
              <a:rPr lang="zh-CN" altLang="en-US">
                <a:solidFill>
                  <a:srgbClr val="C00000"/>
                </a:solidFill>
                <a:latin typeface="宋体" panose="02010600030101010101" pitchFamily="2" charset="-122"/>
                <a:ea typeface="宋体" panose="02010600030101010101" pitchFamily="2" charset="-122"/>
              </a:rPr>
              <a:t>存储</a:t>
            </a:r>
            <a:r>
              <a:rPr lang="zh-CN" altLang="en-US">
                <a:solidFill>
                  <a:srgbClr val="C00000"/>
                </a:solidFill>
                <a:latin typeface="宋体" panose="02010600030101010101" pitchFamily="2" charset="-122"/>
                <a:ea typeface="宋体" panose="02010600030101010101" pitchFamily="2" charset="-122"/>
              </a:rPr>
              <a:t>单元地址</a:t>
            </a:r>
            <a:r>
              <a:rPr lang="zh-CN" altLang="en-US">
                <a:solidFill>
                  <a:schemeClr val="tx1"/>
                </a:solidFill>
                <a:latin typeface="宋体" panose="02010600030101010101" pitchFamily="2" charset="-122"/>
                <a:ea typeface="宋体" panose="02010600030101010101" pitchFamily="2" charset="-122"/>
              </a:rPr>
              <a:t>。</a:t>
            </a:r>
            <a:endParaRPr lang="zh-CN" altLang="en-US">
              <a:solidFill>
                <a:schemeClr val="tx1"/>
              </a:solidFill>
              <a:latin typeface="宋体" panose="02010600030101010101" pitchFamily="2" charset="-122"/>
              <a:ea typeface="宋体" panose="02010600030101010101" pitchFamily="2" charset="-122"/>
            </a:endParaRPr>
          </a:p>
        </p:txBody>
      </p:sp>
      <p:cxnSp>
        <p:nvCxnSpPr>
          <p:cNvPr id="21" name="直接箭头连接符 20"/>
          <p:cNvCxnSpPr/>
          <p:nvPr/>
        </p:nvCxnSpPr>
        <p:spPr>
          <a:xfrm>
            <a:off x="2689225" y="3612515"/>
            <a:ext cx="0" cy="993140"/>
          </a:xfrm>
          <a:prstGeom prst="straightConnector1">
            <a:avLst/>
          </a:prstGeom>
          <a:solidFill>
            <a:srgbClr val="FFFF00"/>
          </a:solidFill>
          <a:ln w="12700" cap="flat" cmpd="sng" algn="ctr">
            <a:solidFill>
              <a:srgbClr val="C00000"/>
            </a:solidFill>
            <a:prstDash val="solid"/>
            <a:round/>
            <a:headEnd type="none" w="med" len="med"/>
            <a:tailEnd type="arrow" w="med" len="med"/>
          </a:ln>
        </p:spPr>
      </p:cxnSp>
      <p:cxnSp>
        <p:nvCxnSpPr>
          <p:cNvPr id="22" name="直接箭头连接符 21"/>
          <p:cNvCxnSpPr>
            <a:stCxn id="15" idx="0"/>
          </p:cNvCxnSpPr>
          <p:nvPr/>
        </p:nvCxnSpPr>
        <p:spPr>
          <a:xfrm flipV="1">
            <a:off x="3810635" y="2276475"/>
            <a:ext cx="599440" cy="956945"/>
          </a:xfrm>
          <a:prstGeom prst="straightConnector1">
            <a:avLst/>
          </a:prstGeom>
          <a:solidFill>
            <a:srgbClr val="FFFF00"/>
          </a:solidFill>
          <a:ln w="12700" cap="flat" cmpd="sng" algn="ctr">
            <a:solidFill>
              <a:srgbClr val="C00000"/>
            </a:solidFill>
            <a:prstDash val="solid"/>
            <a:round/>
            <a:headEnd type="none" w="med" len="med"/>
            <a:tailEnd type="arrow" w="med" len="med"/>
          </a:ln>
        </p:spPr>
      </p:cxnSp>
      <p:sp>
        <p:nvSpPr>
          <p:cNvPr id="23" name="文本框 22"/>
          <p:cNvSpPr txBox="1"/>
          <p:nvPr/>
        </p:nvSpPr>
        <p:spPr>
          <a:xfrm>
            <a:off x="2469515" y="4657090"/>
            <a:ext cx="439420" cy="398780"/>
          </a:xfrm>
          <a:prstGeom prst="rect">
            <a:avLst/>
          </a:prstGeom>
          <a:noFill/>
        </p:spPr>
        <p:txBody>
          <a:bodyPr wrap="none" rtlCol="0" anchor="t">
            <a:spAutoFit/>
          </a:bodyPr>
          <a:p>
            <a:r>
              <a:rPr lang="en-US" altLang="zh-CN">
                <a:solidFill>
                  <a:srgbClr val="C00000"/>
                </a:solidFill>
                <a:latin typeface="宋体" panose="02010600030101010101" pitchFamily="2" charset="-122"/>
                <a:ea typeface="宋体" panose="02010600030101010101" pitchFamily="2" charset="-122"/>
                <a:sym typeface="+mn-ea"/>
              </a:rPr>
              <a:t>R2</a:t>
            </a:r>
            <a:endParaRPr lang="zh-CN" altLang="en-US"/>
          </a:p>
        </p:txBody>
      </p:sp>
      <p:sp>
        <p:nvSpPr>
          <p:cNvPr id="24" name="文本框 23"/>
          <p:cNvSpPr txBox="1"/>
          <p:nvPr/>
        </p:nvSpPr>
        <p:spPr>
          <a:xfrm>
            <a:off x="2875915" y="4658995"/>
            <a:ext cx="1821815" cy="368300"/>
          </a:xfrm>
          <a:prstGeom prst="rect">
            <a:avLst/>
          </a:prstGeom>
          <a:noFill/>
          <a:ln>
            <a:solidFill>
              <a:schemeClr val="tx1"/>
            </a:solidFill>
          </a:ln>
        </p:spPr>
        <p:txBody>
          <a:bodyPr wrap="square" rtlCol="0">
            <a:spAutoFit/>
          </a:bodyPr>
          <a:p>
            <a:pPr algn="ctr"/>
            <a:r>
              <a:rPr lang="zh-CN" altLang="en-US" sz="1800">
                <a:ln>
                  <a:noFill/>
                </a:ln>
                <a:solidFill>
                  <a:srgbClr val="C00000"/>
                </a:solidFill>
                <a:latin typeface="宋体" panose="02010600030101010101" pitchFamily="2" charset="-122"/>
                <a:ea typeface="宋体" panose="02010600030101010101" pitchFamily="2" charset="-122"/>
              </a:rPr>
              <a:t>操作数地址</a:t>
            </a:r>
            <a:endParaRPr lang="zh-CN" altLang="en-US" sz="1800">
              <a:ln>
                <a:noFill/>
              </a:ln>
              <a:solidFill>
                <a:srgbClr val="C00000"/>
              </a:solidFill>
              <a:latin typeface="宋体" panose="02010600030101010101" pitchFamily="2" charset="-122"/>
              <a:ea typeface="宋体" panose="02010600030101010101" pitchFamily="2" charset="-122"/>
            </a:endParaRPr>
          </a:p>
        </p:txBody>
      </p:sp>
      <p:sp>
        <p:nvSpPr>
          <p:cNvPr id="25" name="文本框 24"/>
          <p:cNvSpPr txBox="1"/>
          <p:nvPr/>
        </p:nvSpPr>
        <p:spPr>
          <a:xfrm>
            <a:off x="1092835" y="6000750"/>
            <a:ext cx="5398770" cy="398780"/>
          </a:xfrm>
          <a:prstGeom prst="rect">
            <a:avLst/>
          </a:prstGeom>
          <a:noFill/>
        </p:spPr>
        <p:txBody>
          <a:bodyPr wrap="square" rtlCol="0">
            <a:spAutoFit/>
          </a:bodyPr>
          <a:p>
            <a:r>
              <a:rPr lang="zh-CN" altLang="en-US"/>
              <a:t>模型机</a:t>
            </a:r>
            <a:r>
              <a:rPr lang="zh-CN" altLang="en-US">
                <a:solidFill>
                  <a:srgbClr val="3333FF"/>
                </a:solidFill>
              </a:rPr>
              <a:t>源操作数</a:t>
            </a:r>
            <a:r>
              <a:rPr lang="zh-CN" altLang="en-US">
                <a:solidFill>
                  <a:srgbClr val="C00000"/>
                </a:solidFill>
                <a:latin typeface="宋体" panose="02010600030101010101" pitchFamily="2" charset="-122"/>
                <a:ea typeface="宋体" panose="02010600030101010101" pitchFamily="2" charset="-122"/>
              </a:rPr>
              <a:t>寄存器</a:t>
            </a:r>
            <a:r>
              <a:rPr lang="zh-CN" altLang="en-US">
                <a:solidFill>
                  <a:srgbClr val="C00000"/>
                </a:solidFill>
                <a:latin typeface="宋体" panose="02010600030101010101" pitchFamily="2" charset="-122"/>
                <a:ea typeface="宋体" panose="02010600030101010101" pitchFamily="2" charset="-122"/>
              </a:rPr>
              <a:t>间接寻址方式</a:t>
            </a:r>
            <a:r>
              <a:rPr lang="zh-CN" altLang="en-US"/>
              <a:t>寻址</a:t>
            </a:r>
            <a:r>
              <a:rPr lang="zh-CN" altLang="en-US"/>
              <a:t>过程</a:t>
            </a:r>
            <a:endParaRPr lang="zh-CN" altLang="en-US"/>
          </a:p>
        </p:txBody>
      </p:sp>
      <p:sp>
        <p:nvSpPr>
          <p:cNvPr id="26" name="矩形 25"/>
          <p:cNvSpPr/>
          <p:nvPr/>
        </p:nvSpPr>
        <p:spPr>
          <a:xfrm>
            <a:off x="7164070" y="3140710"/>
            <a:ext cx="1584325" cy="31775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TextBox 9"/>
          <p:cNvSpPr txBox="1"/>
          <p:nvPr/>
        </p:nvSpPr>
        <p:spPr>
          <a:xfrm>
            <a:off x="7487920" y="4700270"/>
            <a:ext cx="1000125" cy="337185"/>
          </a:xfrm>
          <a:prstGeom prst="rect">
            <a:avLst/>
          </a:prstGeom>
          <a:noFill/>
          <a:ln>
            <a:noFill/>
          </a:ln>
        </p:spPr>
        <p:txBody>
          <a:bodyPr wrap="square" rtlCol="0">
            <a:spAutoFit/>
          </a:bodyPr>
          <a:p>
            <a:r>
              <a:rPr lang="zh-CN" altLang="en-US" sz="1600" b="1" dirty="0" smtClean="0">
                <a:solidFill>
                  <a:srgbClr val="C00000"/>
                </a:solidFill>
              </a:rPr>
              <a:t>操作数</a:t>
            </a:r>
            <a:endParaRPr lang="zh-CN" altLang="en-US" sz="1600" b="1" dirty="0" smtClean="0">
              <a:solidFill>
                <a:srgbClr val="C00000"/>
              </a:solidFill>
            </a:endParaRPr>
          </a:p>
        </p:txBody>
      </p:sp>
      <p:cxnSp>
        <p:nvCxnSpPr>
          <p:cNvPr id="31" name="直接连接符 30"/>
          <p:cNvCxnSpPr/>
          <p:nvPr/>
        </p:nvCxnSpPr>
        <p:spPr>
          <a:xfrm>
            <a:off x="7154107" y="4437384"/>
            <a:ext cx="15841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7154107" y="4725416"/>
            <a:ext cx="15841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7144012" y="5035909"/>
            <a:ext cx="15841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144012" y="5323941"/>
            <a:ext cx="15841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2"/>
          <p:cNvSpPr txBox="1"/>
          <p:nvPr/>
        </p:nvSpPr>
        <p:spPr>
          <a:xfrm>
            <a:off x="7345680" y="2757805"/>
            <a:ext cx="1220470" cy="398780"/>
          </a:xfrm>
          <a:prstGeom prst="rect">
            <a:avLst/>
          </a:prstGeom>
          <a:noFill/>
          <a:ln>
            <a:noFill/>
          </a:ln>
        </p:spPr>
        <p:txBody>
          <a:bodyPr wrap="square" rtlCol="0">
            <a:spAutoFit/>
          </a:bodyPr>
          <a:p>
            <a:r>
              <a:rPr lang="zh-CN" altLang="en-US" sz="2000" b="1" dirty="0" smtClean="0"/>
              <a:t>主</a:t>
            </a:r>
            <a:r>
              <a:rPr lang="zh-CN" altLang="en-US" sz="2000" b="1" dirty="0" smtClean="0"/>
              <a:t>存储器</a:t>
            </a:r>
            <a:endParaRPr lang="zh-CN" altLang="en-US" sz="2000" b="1" dirty="0" smtClean="0"/>
          </a:p>
        </p:txBody>
      </p:sp>
      <p:cxnSp>
        <p:nvCxnSpPr>
          <p:cNvPr id="36" name="直接箭头连接符 35"/>
          <p:cNvCxnSpPr/>
          <p:nvPr/>
        </p:nvCxnSpPr>
        <p:spPr>
          <a:xfrm>
            <a:off x="4427855" y="4888230"/>
            <a:ext cx="2715895" cy="0"/>
          </a:xfrm>
          <a:prstGeom prst="straightConnector1">
            <a:avLst/>
          </a:prstGeom>
          <a:solidFill>
            <a:srgbClr val="FFFF00"/>
          </a:solidFill>
          <a:ln w="12700" cap="flat" cmpd="sng" algn="ctr">
            <a:solidFill>
              <a:srgbClr val="C00000"/>
            </a:solidFill>
            <a:prstDash val="solid"/>
            <a:round/>
            <a:headEnd type="none" w="med" len="med"/>
            <a:tailEnd type="arrow" w="med" len="med"/>
          </a:ln>
        </p:spPr>
      </p:cxnSp>
      <p:sp>
        <p:nvSpPr>
          <p:cNvPr id="37" name="文本框 36"/>
          <p:cNvSpPr txBox="1"/>
          <p:nvPr/>
        </p:nvSpPr>
        <p:spPr>
          <a:xfrm>
            <a:off x="-123825" y="3195320"/>
            <a:ext cx="1303655" cy="398780"/>
          </a:xfrm>
          <a:prstGeom prst="rect">
            <a:avLst/>
          </a:prstGeom>
          <a:noFill/>
        </p:spPr>
        <p:txBody>
          <a:bodyPr wrap="square" rtlCol="0">
            <a:spAutoFit/>
          </a:bodyPr>
          <a:p>
            <a:r>
              <a:rPr lang="zh-CN" altLang="en-US"/>
              <a:t>机器指令</a:t>
            </a:r>
            <a:endParaRPr lang="zh-CN" alt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矩形 15"/>
          <p:cNvSpPr/>
          <p:nvPr/>
        </p:nvSpPr>
        <p:spPr>
          <a:xfrm>
            <a:off x="19050" y="44450"/>
            <a:ext cx="9029700" cy="2917190"/>
          </a:xfrm>
          <a:prstGeom prst="rect">
            <a:avLst/>
          </a:prstGeom>
        </p:spPr>
        <p:txBody>
          <a:bodyPr>
            <a:spAutoFit/>
          </a:bodyPr>
          <a:p>
            <a:pPr marL="0" marR="0" lvl="0" indent="0" algn="l" defTabSz="914400" rtl="0" eaLnBrk="1" fontAlgn="base" latinLnBrk="0" hangingPunct="1">
              <a:lnSpc>
                <a:spcPct val="120000"/>
              </a:lnSpc>
              <a:spcBef>
                <a:spcPts val="50"/>
              </a:spcBef>
              <a:spcAft>
                <a:spcPts val="0"/>
              </a:spcAft>
              <a:buClrTx/>
              <a:buSzTx/>
              <a:buFontTx/>
              <a:buNone/>
              <a:defRPr/>
            </a:pP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③ </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2</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型</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  </a:t>
            </a:r>
            <a:r>
              <a:rPr kumimoji="0" lang="zh-CN" altLang="zh-CN" sz="2400" b="1" i="0" u="none" strike="noStrike" kern="1200" cap="none" spc="0" normalizeH="0" baseline="0" noProof="0" dirty="0">
                <a:ln>
                  <a:noFill/>
                </a:ln>
                <a:solidFill>
                  <a:srgbClr val="3333FF"/>
                </a:solidFill>
                <a:effectLst/>
                <a:uLnTx/>
                <a:uFillTx/>
                <a:latin typeface="+mn-ea"/>
                <a:ea typeface="+mn-ea"/>
                <a:cs typeface="+mn-cs"/>
              </a:rPr>
              <a:t>自减型寄存器间址</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方式，寻址方式字段代码</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010</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，汇编符号</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a:t>
            </a:r>
            <a:r>
              <a:rPr kumimoji="0" lang="zh-CN" altLang="en-US" sz="2400" b="1" i="0" u="none" strike="noStrike" kern="1200" cap="none" spc="0" normalizeH="0" baseline="0" noProof="0" dirty="0">
                <a:ln>
                  <a:noFill/>
                </a:ln>
                <a:solidFill>
                  <a:srgbClr val="C00000"/>
                </a:solidFill>
                <a:effectLst/>
                <a:uLnTx/>
                <a:uFillTx/>
                <a:latin typeface="+mn-ea"/>
                <a:ea typeface="+mn-ea"/>
                <a:cs typeface="+mn-cs"/>
              </a:rPr>
              <a:t>（</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R</a:t>
            </a:r>
            <a:r>
              <a:rPr kumimoji="0" lang="zh-CN" altLang="en-US" sz="2400" b="1" i="0" u="none" strike="noStrike" kern="1200" cap="none" spc="0" normalizeH="0" baseline="0" noProof="0" dirty="0">
                <a:ln>
                  <a:noFill/>
                </a:ln>
                <a:solidFill>
                  <a:srgbClr val="C00000"/>
                </a:solidFill>
                <a:effectLst/>
                <a:uLnTx/>
                <a:uFillTx/>
                <a:latin typeface="+mn-ea"/>
                <a:ea typeface="+mn-ea"/>
                <a:cs typeface="+mn-cs"/>
              </a:rPr>
              <a:t>）</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，定义为：将指定寄存器内容减去</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1</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后作为操作数地址，再按地址访主存，从主存中读取操作数。</a:t>
            </a:r>
            <a:r>
              <a:rPr kumimoji="0" lang="zh-CN" altLang="zh-CN" b="1" i="0" u="none" strike="noStrike" kern="1200" cap="none" spc="0" normalizeH="0" baseline="0" noProof="0" dirty="0">
                <a:ln>
                  <a:noFill/>
                </a:ln>
                <a:solidFill>
                  <a:schemeClr val="tx1"/>
                </a:solidFill>
                <a:effectLst/>
                <a:uLnTx/>
                <a:uFillTx/>
                <a:latin typeface="+mn-ea"/>
                <a:ea typeface="+mn-ea"/>
                <a:cs typeface="+mn-cs"/>
              </a:rPr>
              <a:t>（</a:t>
            </a:r>
            <a:r>
              <a:rPr kumimoji="0" lang="en-US" altLang="zh-CN" b="1" i="0" u="none" strike="noStrike" kern="1200" cap="none" spc="0" normalizeH="0" baseline="0" noProof="0" dirty="0">
                <a:ln>
                  <a:noFill/>
                </a:ln>
                <a:solidFill>
                  <a:srgbClr val="C00000"/>
                </a:solidFill>
                <a:effectLst/>
                <a:uLnTx/>
                <a:uFillTx/>
                <a:latin typeface="+mn-ea"/>
                <a:ea typeface="+mn-ea"/>
                <a:cs typeface="+mn-cs"/>
              </a:rPr>
              <a:t>R</a:t>
            </a:r>
            <a:r>
              <a:rPr kumimoji="0" lang="zh-CN" altLang="en-US" b="1" i="0" u="none" strike="noStrike" kern="1200" cap="none" spc="0" normalizeH="0" baseline="0" noProof="0" dirty="0">
                <a:ln>
                  <a:noFill/>
                </a:ln>
                <a:solidFill>
                  <a:srgbClr val="C00000"/>
                </a:solidFill>
                <a:effectLst/>
                <a:uLnTx/>
                <a:uFillTx/>
                <a:latin typeface="+mn-ea"/>
                <a:ea typeface="+mn-ea"/>
                <a:cs typeface="+mn-cs"/>
              </a:rPr>
              <a:t>内容减</a:t>
            </a:r>
            <a:r>
              <a:rPr kumimoji="0" lang="en-US" altLang="zh-CN" b="1" i="0" u="none" strike="noStrike" kern="1200" cap="none" spc="0" normalizeH="0" baseline="0" noProof="0" dirty="0">
                <a:ln>
                  <a:noFill/>
                </a:ln>
                <a:solidFill>
                  <a:srgbClr val="C00000"/>
                </a:solidFill>
                <a:effectLst/>
                <a:uLnTx/>
                <a:uFillTx/>
                <a:latin typeface="+mn-ea"/>
                <a:ea typeface="+mn-ea"/>
                <a:cs typeface="+mn-cs"/>
              </a:rPr>
              <a:t>1</a:t>
            </a:r>
            <a:r>
              <a:rPr kumimoji="0" lang="zh-CN" altLang="en-US" b="1" i="0" u="none" strike="noStrike" kern="1200" cap="none" spc="0" normalizeH="0" baseline="0" noProof="0" dirty="0">
                <a:ln>
                  <a:noFill/>
                </a:ln>
                <a:solidFill>
                  <a:schemeClr val="tx1"/>
                </a:solidFill>
                <a:effectLst/>
                <a:uLnTx/>
                <a:uFillTx/>
                <a:latin typeface="+mn-ea"/>
                <a:ea typeface="+mn-ea"/>
                <a:cs typeface="+mn-cs"/>
              </a:rPr>
              <a:t>后要</a:t>
            </a:r>
            <a:r>
              <a:rPr kumimoji="0" lang="zh-CN" altLang="en-US" b="1" i="0" u="none" strike="noStrike" kern="1200" cap="none" spc="0" normalizeH="0" baseline="0" noProof="0" dirty="0">
                <a:ln>
                  <a:noFill/>
                </a:ln>
                <a:solidFill>
                  <a:srgbClr val="C00000"/>
                </a:solidFill>
                <a:effectLst/>
                <a:uLnTx/>
                <a:uFillTx/>
                <a:latin typeface="+mn-ea"/>
                <a:ea typeface="+mn-ea"/>
                <a:cs typeface="+mn-cs"/>
              </a:rPr>
              <a:t>回送到</a:t>
            </a:r>
            <a:r>
              <a:rPr kumimoji="0" lang="en-US" altLang="zh-CN" b="1" i="0" u="none" strike="noStrike" kern="1200" cap="none" spc="0" normalizeH="0" baseline="0" noProof="0" dirty="0">
                <a:ln>
                  <a:noFill/>
                </a:ln>
                <a:solidFill>
                  <a:srgbClr val="C00000"/>
                </a:solidFill>
                <a:effectLst/>
                <a:uLnTx/>
                <a:uFillTx/>
                <a:latin typeface="+mn-ea"/>
                <a:ea typeface="+mn-ea"/>
                <a:cs typeface="+mn-cs"/>
              </a:rPr>
              <a:t>R</a:t>
            </a:r>
            <a:r>
              <a:rPr kumimoji="0" lang="en-US" altLang="zh-CN" b="1" i="0" u="none" strike="noStrike" kern="1200" cap="none" spc="0" normalizeH="0" baseline="0" noProof="0" dirty="0">
                <a:ln>
                  <a:noFill/>
                </a:ln>
                <a:solidFill>
                  <a:schemeClr val="tx1"/>
                </a:solidFill>
                <a:effectLst/>
                <a:uLnTx/>
                <a:uFillTx/>
                <a:latin typeface="+mn-ea"/>
                <a:ea typeface="+mn-ea"/>
                <a:cs typeface="+mn-cs"/>
              </a:rPr>
              <a:t>)</a:t>
            </a:r>
            <a:endParaRPr kumimoji="0" lang="zh-CN" altLang="zh-CN" b="1"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20000"/>
              </a:lnSpc>
              <a:spcBef>
                <a:spcPts val="50"/>
              </a:spcBef>
              <a:spcAft>
                <a:spcPts val="0"/>
              </a:spcAft>
              <a:buClrTx/>
              <a:buSzTx/>
              <a:buFont typeface="Arial" panose="020B0604020202020204" pitchFamily="34" charset="0"/>
              <a:buChar char="•"/>
              <a:defRPr/>
            </a:pPr>
            <a:r>
              <a:rPr kumimoji="0" lang="zh-CN" altLang="zh-CN" b="1" i="0" u="none" strike="noStrike" kern="1200" cap="none" spc="0" normalizeH="0" baseline="0" noProof="0" dirty="0">
                <a:ln>
                  <a:noFill/>
                </a:ln>
                <a:solidFill>
                  <a:schemeClr val="tx1"/>
                </a:solidFill>
                <a:effectLst/>
                <a:uLnTx/>
                <a:uFillTx/>
                <a:latin typeface="+mn-ea"/>
                <a:ea typeface="+mn-ea"/>
                <a:cs typeface="+mn-cs"/>
              </a:rPr>
              <a:t>若指定的寄存器是</a:t>
            </a:r>
            <a:r>
              <a:rPr kumimoji="0" lang="en-US" altLang="zh-CN" b="1" i="0" u="none" strike="noStrike" kern="1200" cap="none" spc="0" normalizeH="0" baseline="0" noProof="0" dirty="0">
                <a:ln>
                  <a:noFill/>
                </a:ln>
                <a:solidFill>
                  <a:srgbClr val="C00000"/>
                </a:solidFill>
                <a:effectLst/>
                <a:uLnTx/>
                <a:uFillTx/>
                <a:latin typeface="+mn-ea"/>
                <a:ea typeface="+mn-ea"/>
                <a:cs typeface="+mn-cs"/>
              </a:rPr>
              <a:t>SP</a:t>
            </a:r>
            <a:r>
              <a:rPr kumimoji="0" lang="zh-CN" altLang="zh-CN" b="1" i="0" u="none" strike="noStrike" kern="1200" cap="none" spc="0" normalizeH="0" baseline="0" noProof="0" dirty="0">
                <a:ln>
                  <a:noFill/>
                </a:ln>
                <a:solidFill>
                  <a:schemeClr val="tx1"/>
                </a:solidFill>
                <a:effectLst/>
                <a:uLnTx/>
                <a:uFillTx/>
                <a:latin typeface="+mn-ea"/>
                <a:ea typeface="+mn-ea"/>
                <a:cs typeface="+mn-cs"/>
              </a:rPr>
              <a:t>，则适用于</a:t>
            </a:r>
            <a:r>
              <a:rPr kumimoji="0" lang="zh-CN" altLang="zh-CN" b="1" i="0" u="none" strike="noStrike" kern="1200" cap="none" spc="0" normalizeH="0" baseline="0" noProof="0" dirty="0">
                <a:ln>
                  <a:noFill/>
                </a:ln>
                <a:solidFill>
                  <a:srgbClr val="C00000"/>
                </a:solidFill>
                <a:effectLst/>
                <a:uLnTx/>
                <a:uFillTx/>
                <a:latin typeface="+mn-ea"/>
                <a:ea typeface="+mn-ea"/>
                <a:cs typeface="+mn-cs"/>
              </a:rPr>
              <a:t>压栈</a:t>
            </a:r>
            <a:r>
              <a:rPr kumimoji="0" lang="zh-CN" altLang="zh-CN" b="1" i="0" u="none" strike="noStrike" kern="1200" cap="none" spc="0" normalizeH="0" baseline="0" noProof="0" dirty="0">
                <a:ln>
                  <a:noFill/>
                </a:ln>
                <a:solidFill>
                  <a:schemeClr val="tx1"/>
                </a:solidFill>
                <a:effectLst/>
                <a:uLnTx/>
                <a:uFillTx/>
                <a:latin typeface="+mn-ea"/>
                <a:ea typeface="+mn-ea"/>
                <a:cs typeface="+mn-cs"/>
              </a:rPr>
              <a:t>操作。</a:t>
            </a:r>
            <a:endParaRPr kumimoji="0" lang="zh-CN" altLang="zh-CN" b="1"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20000"/>
              </a:lnSpc>
              <a:spcBef>
                <a:spcPts val="50"/>
              </a:spcBef>
              <a:spcAft>
                <a:spcPts val="0"/>
              </a:spcAft>
              <a:buClrTx/>
              <a:buSzTx/>
              <a:buFont typeface="Arial" panose="020B0604020202020204" pitchFamily="34" charset="0"/>
              <a:buChar char="•"/>
              <a:defRPr/>
            </a:pPr>
            <a:r>
              <a:rPr kumimoji="0" lang="zh-CN" altLang="zh-CN" b="1" i="0" u="none" strike="noStrike" kern="1200" cap="none" spc="0" normalizeH="0" baseline="0" noProof="0" dirty="0">
                <a:ln>
                  <a:noFill/>
                </a:ln>
                <a:solidFill>
                  <a:schemeClr val="tx1"/>
                </a:solidFill>
                <a:effectLst/>
                <a:uLnTx/>
                <a:uFillTx/>
                <a:latin typeface="+mn-ea"/>
                <a:ea typeface="+mn-ea"/>
                <a:cs typeface="+mn-cs"/>
              </a:rPr>
              <a:t>若指定的寄存器是</a:t>
            </a:r>
            <a:r>
              <a:rPr kumimoji="0" lang="en-US" altLang="zh-CN" b="1" i="0" u="none" strike="noStrike" kern="1200" cap="none" spc="0" normalizeH="0" baseline="0" noProof="0" dirty="0">
                <a:ln>
                  <a:noFill/>
                </a:ln>
                <a:solidFill>
                  <a:srgbClr val="C00000"/>
                </a:solidFill>
                <a:effectLst/>
                <a:uLnTx/>
                <a:uFillTx/>
                <a:latin typeface="+mn-ea"/>
                <a:ea typeface="+mn-ea"/>
                <a:cs typeface="+mn-cs"/>
              </a:rPr>
              <a:t>R0</a:t>
            </a:r>
            <a:r>
              <a:rPr kumimoji="0" lang="zh-CN" altLang="zh-CN" b="1" i="0" u="none" strike="noStrike" kern="1200" cap="none" spc="0" normalizeH="0" baseline="0" noProof="0" dirty="0">
                <a:ln>
                  <a:noFill/>
                </a:ln>
                <a:solidFill>
                  <a:srgbClr val="C00000"/>
                </a:solidFill>
                <a:effectLst/>
                <a:uLnTx/>
                <a:uFillTx/>
                <a:latin typeface="+mn-ea"/>
                <a:ea typeface="+mn-ea"/>
                <a:cs typeface="+mn-cs"/>
              </a:rPr>
              <a:t>～</a:t>
            </a:r>
            <a:r>
              <a:rPr kumimoji="0" lang="en-US" altLang="zh-CN" b="1" i="0" u="none" strike="noStrike" kern="1200" cap="none" spc="0" normalizeH="0" baseline="0" noProof="0" dirty="0">
                <a:ln>
                  <a:noFill/>
                </a:ln>
                <a:solidFill>
                  <a:srgbClr val="C00000"/>
                </a:solidFill>
                <a:effectLst/>
                <a:uLnTx/>
                <a:uFillTx/>
                <a:latin typeface="+mn-ea"/>
                <a:ea typeface="+mn-ea"/>
                <a:cs typeface="+mn-cs"/>
              </a:rPr>
              <a:t>R3</a:t>
            </a:r>
            <a:r>
              <a:rPr kumimoji="0" lang="zh-CN" altLang="zh-CN" b="1" i="0" u="none" strike="noStrike" kern="1200" cap="none" spc="0" normalizeH="0" baseline="0" noProof="0" dirty="0">
                <a:ln>
                  <a:noFill/>
                </a:ln>
                <a:solidFill>
                  <a:schemeClr val="tx1"/>
                </a:solidFill>
                <a:effectLst/>
                <a:uLnTx/>
                <a:uFillTx/>
                <a:latin typeface="+mn-ea"/>
                <a:ea typeface="+mn-ea"/>
                <a:cs typeface="+mn-cs"/>
              </a:rPr>
              <a:t>，则可将指定寄存器当作反向指针使用；或将它当成堆栈指针，为临时软件建栈用。</a:t>
            </a:r>
            <a:endParaRPr kumimoji="0" lang="zh-CN" altLang="zh-CN"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20000"/>
              </a:lnSpc>
              <a:spcBef>
                <a:spcPts val="50"/>
              </a:spcBef>
              <a:spcAft>
                <a:spcPts val="0"/>
              </a:spcAft>
              <a:buClrTx/>
              <a:buSzTx/>
              <a:buFontTx/>
              <a:buNone/>
              <a:defRPr/>
            </a:pPr>
            <a:endParaRPr kumimoji="0" lang="zh-CN" altLang="en-US" b="1"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20" name="文本框 19"/>
          <p:cNvSpPr txBox="1"/>
          <p:nvPr/>
        </p:nvSpPr>
        <p:spPr>
          <a:xfrm>
            <a:off x="-22860" y="2740660"/>
            <a:ext cx="9144635" cy="70675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p>
            <a:r>
              <a:rPr lang="zh-CN" altLang="en-US">
                <a:latin typeface="宋体" panose="02010600030101010101" pitchFamily="2" charset="-122"/>
                <a:ea typeface="宋体" panose="02010600030101010101" pitchFamily="2" charset="-122"/>
              </a:rPr>
              <a:t>例，有一双操作数指令，</a:t>
            </a:r>
            <a:r>
              <a:rPr lang="zh-CN" altLang="en-US">
                <a:solidFill>
                  <a:srgbClr val="3333FF"/>
                </a:solidFill>
                <a:latin typeface="宋体" panose="02010600030101010101" pitchFamily="2" charset="-122"/>
                <a:ea typeface="宋体" panose="02010600030101010101" pitchFamily="2" charset="-122"/>
              </a:rPr>
              <a:t>源操作数</a:t>
            </a:r>
            <a:r>
              <a:rPr lang="zh-CN" altLang="en-US">
                <a:latin typeface="宋体" panose="02010600030101010101" pitchFamily="2" charset="-122"/>
                <a:ea typeface="宋体" panose="02010600030101010101" pitchFamily="2" charset="-122"/>
              </a:rPr>
              <a:t>用</a:t>
            </a:r>
            <a:r>
              <a:rPr lang="zh-CN" altLang="en-US" u="sng">
                <a:solidFill>
                  <a:srgbClr val="C00000"/>
                </a:solidFill>
                <a:latin typeface="宋体" panose="02010600030101010101" pitchFamily="2" charset="-122"/>
                <a:ea typeface="宋体" panose="02010600030101010101" pitchFamily="2" charset="-122"/>
              </a:rPr>
              <a:t>自减型</a:t>
            </a:r>
            <a:r>
              <a:rPr lang="zh-CN" altLang="en-US" u="sng">
                <a:solidFill>
                  <a:srgbClr val="C00000"/>
                </a:solidFill>
                <a:latin typeface="宋体" panose="02010600030101010101" pitchFamily="2" charset="-122"/>
                <a:ea typeface="宋体" panose="02010600030101010101" pitchFamily="2" charset="-122"/>
              </a:rPr>
              <a:t>寄存器间接寻址</a:t>
            </a:r>
            <a:r>
              <a:rPr lang="zh-CN" altLang="en-US">
                <a:latin typeface="宋体" panose="02010600030101010101" pitchFamily="2" charset="-122"/>
                <a:ea typeface="宋体" panose="02010600030101010101" pitchFamily="2" charset="-122"/>
              </a:rPr>
              <a:t>，间址寄存器是</a:t>
            </a:r>
            <a:r>
              <a:rPr lang="en-US" altLang="zh-CN">
                <a:solidFill>
                  <a:srgbClr val="C00000"/>
                </a:solidFill>
                <a:latin typeface="宋体" panose="02010600030101010101" pitchFamily="2" charset="-122"/>
                <a:ea typeface="宋体" panose="02010600030101010101" pitchFamily="2" charset="-122"/>
              </a:rPr>
              <a:t>R0</a:t>
            </a:r>
            <a:r>
              <a:rPr lang="en-US" altLang="zh-CN">
                <a:latin typeface="宋体" panose="02010600030101010101" pitchFamily="2" charset="-122"/>
                <a:ea typeface="宋体" panose="02010600030101010101" pitchFamily="2" charset="-122"/>
              </a:rPr>
              <a:t>,</a:t>
            </a:r>
            <a:r>
              <a:rPr lang="en-US" altLang="zh-CN">
                <a:solidFill>
                  <a:srgbClr val="C00000"/>
                </a:solidFill>
                <a:latin typeface="宋体" panose="02010600030101010101" pitchFamily="2" charset="-122"/>
                <a:ea typeface="宋体" panose="02010600030101010101" pitchFamily="2" charset="-122"/>
              </a:rPr>
              <a:t>R0</a:t>
            </a:r>
            <a:r>
              <a:rPr lang="zh-CN" altLang="en-US">
                <a:solidFill>
                  <a:srgbClr val="C00000"/>
                </a:solidFill>
                <a:latin typeface="宋体" panose="02010600030101010101" pitchFamily="2" charset="-122"/>
                <a:ea typeface="宋体" panose="02010600030101010101" pitchFamily="2" charset="-122"/>
              </a:rPr>
              <a:t>内容减</a:t>
            </a:r>
            <a:r>
              <a:rPr lang="en-US" altLang="zh-CN">
                <a:solidFill>
                  <a:srgbClr val="C00000"/>
                </a:solidFill>
                <a:latin typeface="宋体" panose="02010600030101010101" pitchFamily="2" charset="-122"/>
                <a:ea typeface="宋体" panose="02010600030101010101" pitchFamily="2" charset="-122"/>
              </a:rPr>
              <a:t>1</a:t>
            </a:r>
            <a:r>
              <a:rPr lang="zh-CN" altLang="en-US">
                <a:solidFill>
                  <a:srgbClr val="C00000"/>
                </a:solidFill>
                <a:latin typeface="宋体" panose="02010600030101010101" pitchFamily="2" charset="-122"/>
                <a:ea typeface="宋体" panose="02010600030101010101" pitchFamily="2" charset="-122"/>
              </a:rPr>
              <a:t>后</a:t>
            </a:r>
            <a:r>
              <a:rPr lang="zh-CN" altLang="en-US">
                <a:latin typeface="宋体" panose="02010600030101010101" pitchFamily="2" charset="-122"/>
                <a:ea typeface="宋体" panose="02010600030101010101" pitchFamily="2" charset="-122"/>
              </a:rPr>
              <a:t>是</a:t>
            </a:r>
            <a:r>
              <a:rPr lang="zh-CN" altLang="en-US">
                <a:solidFill>
                  <a:schemeClr val="tx1"/>
                </a:solidFill>
                <a:latin typeface="宋体" panose="02010600030101010101" pitchFamily="2" charset="-122"/>
                <a:ea typeface="宋体" panose="02010600030101010101" pitchFamily="2" charset="-122"/>
              </a:rPr>
              <a:t>存放</a:t>
            </a:r>
            <a:r>
              <a:rPr lang="zh-CN" altLang="en-US">
                <a:solidFill>
                  <a:schemeClr val="tx1"/>
                </a:solidFill>
                <a:latin typeface="宋体" panose="02010600030101010101" pitchFamily="2" charset="-122"/>
                <a:ea typeface="宋体" panose="02010600030101010101" pitchFamily="2" charset="-122"/>
                <a:sym typeface="+mn-ea"/>
              </a:rPr>
              <a:t>操作数</a:t>
            </a:r>
            <a:r>
              <a:rPr lang="zh-CN" altLang="en-US">
                <a:solidFill>
                  <a:schemeClr val="tx1"/>
                </a:solidFill>
                <a:latin typeface="宋体" panose="02010600030101010101" pitchFamily="2" charset="-122"/>
                <a:ea typeface="宋体" panose="02010600030101010101" pitchFamily="2" charset="-122"/>
              </a:rPr>
              <a:t>的</a:t>
            </a:r>
            <a:r>
              <a:rPr lang="zh-CN" altLang="en-US">
                <a:solidFill>
                  <a:srgbClr val="C00000"/>
                </a:solidFill>
                <a:latin typeface="宋体" panose="02010600030101010101" pitchFamily="2" charset="-122"/>
                <a:ea typeface="宋体" panose="02010600030101010101" pitchFamily="2" charset="-122"/>
              </a:rPr>
              <a:t>存储单元地址</a:t>
            </a:r>
            <a:r>
              <a:rPr lang="zh-CN" altLang="en-US">
                <a:solidFill>
                  <a:schemeClr val="tx1"/>
                </a:solidFill>
                <a:latin typeface="宋体" panose="02010600030101010101" pitchFamily="2" charset="-122"/>
                <a:ea typeface="宋体" panose="02010600030101010101" pitchFamily="2" charset="-122"/>
              </a:rPr>
              <a:t>。</a:t>
            </a:r>
            <a:r>
              <a:rPr lang="en-US" altLang="zh-CN">
                <a:solidFill>
                  <a:schemeClr val="tx1"/>
                </a:solidFill>
                <a:latin typeface="宋体" panose="02010600030101010101" pitchFamily="2" charset="-122"/>
                <a:ea typeface="宋体" panose="02010600030101010101" pitchFamily="2" charset="-122"/>
              </a:rPr>
              <a:t>   </a:t>
            </a:r>
            <a:endParaRPr lang="en-US" altLang="zh-CN">
              <a:solidFill>
                <a:schemeClr val="tx1"/>
              </a:solidFill>
              <a:latin typeface="宋体" panose="02010600030101010101" pitchFamily="2" charset="-122"/>
              <a:ea typeface="宋体" panose="02010600030101010101" pitchFamily="2" charset="-122"/>
            </a:endParaRPr>
          </a:p>
        </p:txBody>
      </p:sp>
      <p:cxnSp>
        <p:nvCxnSpPr>
          <p:cNvPr id="22" name="直接箭头连接符 21"/>
          <p:cNvCxnSpPr/>
          <p:nvPr/>
        </p:nvCxnSpPr>
        <p:spPr>
          <a:xfrm flipV="1">
            <a:off x="3851910" y="3044190"/>
            <a:ext cx="647700" cy="937895"/>
          </a:xfrm>
          <a:prstGeom prst="straightConnector1">
            <a:avLst/>
          </a:prstGeom>
          <a:solidFill>
            <a:srgbClr val="FFFF00"/>
          </a:solidFill>
          <a:ln w="12700" cap="flat" cmpd="sng" algn="ctr">
            <a:solidFill>
              <a:srgbClr val="C00000"/>
            </a:solidFill>
            <a:prstDash val="solid"/>
            <a:round/>
            <a:headEnd type="none" w="med" len="med"/>
            <a:tailEnd type="arrow" w="med" len="med"/>
          </a:ln>
        </p:spPr>
      </p:cxnSp>
      <p:sp>
        <p:nvSpPr>
          <p:cNvPr id="43069" name="Rectangle 21"/>
          <p:cNvSpPr>
            <a:spLocks noChangeArrowheads="1"/>
          </p:cNvSpPr>
          <p:nvPr/>
        </p:nvSpPr>
        <p:spPr bwMode="auto">
          <a:xfrm>
            <a:off x="1183005" y="3873500"/>
            <a:ext cx="5315585" cy="56515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grpSp>
        <p:nvGrpSpPr>
          <p:cNvPr id="43071" name="Group 23"/>
          <p:cNvGrpSpPr/>
          <p:nvPr/>
        </p:nvGrpSpPr>
        <p:grpSpPr bwMode="auto">
          <a:xfrm rot="0">
            <a:off x="1190625" y="3867150"/>
            <a:ext cx="1228725" cy="471805"/>
            <a:chOff x="1979" y="868"/>
            <a:chExt cx="690" cy="297"/>
          </a:xfrm>
        </p:grpSpPr>
        <p:sp>
          <p:nvSpPr>
            <p:cNvPr id="43087" name="Rectangle 24"/>
            <p:cNvSpPr>
              <a:spLocks noChangeArrowheads="1"/>
            </p:cNvSpPr>
            <p:nvPr/>
          </p:nvSpPr>
          <p:spPr bwMode="auto">
            <a:xfrm>
              <a:off x="1979" y="868"/>
              <a:ext cx="624" cy="184"/>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3088" name="Rectangle 25"/>
            <p:cNvSpPr>
              <a:spLocks noChangeArrowheads="1"/>
            </p:cNvSpPr>
            <p:nvPr/>
          </p:nvSpPr>
          <p:spPr bwMode="auto">
            <a:xfrm>
              <a:off x="2050" y="935"/>
              <a:ext cx="61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操作</a:t>
              </a:r>
              <a:r>
                <a:rPr lang="zh-CN" altLang="en-US" sz="1800">
                  <a:solidFill>
                    <a:schemeClr val="tx1"/>
                  </a:solidFill>
                  <a:latin typeface="Times New Roman" panose="02020603050405020304" pitchFamily="18" charset="0"/>
                </a:rPr>
                <a:t>码</a:t>
              </a:r>
              <a:endParaRPr lang="zh-CN" altLang="en-US" sz="1800">
                <a:solidFill>
                  <a:schemeClr val="tx1"/>
                </a:solidFill>
                <a:latin typeface="Times New Roman" panose="02020603050405020304" pitchFamily="18" charset="0"/>
              </a:endParaRPr>
            </a:p>
          </p:txBody>
        </p:sp>
      </p:grpSp>
      <p:sp>
        <p:nvSpPr>
          <p:cNvPr id="43082" name="Rectangle 34"/>
          <p:cNvSpPr>
            <a:spLocks noChangeArrowheads="1"/>
          </p:cNvSpPr>
          <p:nvPr/>
        </p:nvSpPr>
        <p:spPr bwMode="auto">
          <a:xfrm>
            <a:off x="3189605" y="4966335"/>
            <a:ext cx="41021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源</a:t>
            </a:r>
            <a:endParaRPr lang="zh-CN" altLang="en-US" sz="1800">
              <a:solidFill>
                <a:schemeClr val="tx1"/>
              </a:solidFill>
              <a:latin typeface="Times New Roman" panose="02020603050405020304" pitchFamily="18" charset="0"/>
            </a:endParaRPr>
          </a:p>
        </p:txBody>
      </p:sp>
      <p:sp>
        <p:nvSpPr>
          <p:cNvPr id="43064" name="Rectangle 43"/>
          <p:cNvSpPr>
            <a:spLocks noChangeArrowheads="1"/>
          </p:cNvSpPr>
          <p:nvPr/>
        </p:nvSpPr>
        <p:spPr bwMode="auto">
          <a:xfrm>
            <a:off x="2973705" y="3556000"/>
            <a:ext cx="408940" cy="365760"/>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9</a:t>
            </a:r>
            <a:endParaRPr lang="en-US" altLang="zh-CN" sz="1800">
              <a:solidFill>
                <a:schemeClr val="tx1"/>
              </a:solidFill>
              <a:latin typeface="Times New Roman" panose="02020603050405020304" pitchFamily="18" charset="0"/>
            </a:endParaRPr>
          </a:p>
        </p:txBody>
      </p:sp>
      <p:sp>
        <p:nvSpPr>
          <p:cNvPr id="43065" name="Rectangle 44"/>
          <p:cNvSpPr>
            <a:spLocks noChangeArrowheads="1"/>
          </p:cNvSpPr>
          <p:nvPr/>
        </p:nvSpPr>
        <p:spPr bwMode="auto">
          <a:xfrm>
            <a:off x="3354070" y="3556000"/>
            <a:ext cx="2946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sz="1800">
                <a:solidFill>
                  <a:schemeClr val="tx1"/>
                </a:solidFill>
                <a:latin typeface="Times New Roman" panose="02020603050405020304" pitchFamily="18" charset="0"/>
              </a:rPr>
              <a:t>8</a:t>
            </a:r>
            <a:endParaRPr lang="en-US" sz="1800">
              <a:solidFill>
                <a:schemeClr val="tx1"/>
              </a:solidFill>
              <a:latin typeface="Times New Roman" panose="02020603050405020304" pitchFamily="18" charset="0"/>
            </a:endParaRPr>
          </a:p>
        </p:txBody>
      </p:sp>
      <p:sp>
        <p:nvSpPr>
          <p:cNvPr id="43067" name="Rectangle 46"/>
          <p:cNvSpPr>
            <a:spLocks noChangeArrowheads="1"/>
          </p:cNvSpPr>
          <p:nvPr/>
        </p:nvSpPr>
        <p:spPr bwMode="auto">
          <a:xfrm>
            <a:off x="2364740" y="3556000"/>
            <a:ext cx="3962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11</a:t>
            </a:r>
            <a:endParaRPr lang="zh-CN" altLang="en-US" sz="1800">
              <a:solidFill>
                <a:schemeClr val="tx1"/>
              </a:solidFill>
              <a:latin typeface="Times New Roman" panose="02020603050405020304" pitchFamily="18" charset="0"/>
            </a:endParaRPr>
          </a:p>
        </p:txBody>
      </p:sp>
      <p:sp>
        <p:nvSpPr>
          <p:cNvPr id="43068" name="Rectangle 47"/>
          <p:cNvSpPr>
            <a:spLocks noChangeArrowheads="1"/>
          </p:cNvSpPr>
          <p:nvPr/>
        </p:nvSpPr>
        <p:spPr bwMode="auto">
          <a:xfrm>
            <a:off x="1101725" y="3556000"/>
            <a:ext cx="4089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15</a:t>
            </a:r>
            <a:endParaRPr lang="en-US" altLang="zh-CN" sz="1800">
              <a:solidFill>
                <a:schemeClr val="tx1"/>
              </a:solidFill>
              <a:latin typeface="Times New Roman" panose="02020603050405020304" pitchFamily="18" charset="0"/>
            </a:endParaRPr>
          </a:p>
        </p:txBody>
      </p:sp>
      <p:cxnSp>
        <p:nvCxnSpPr>
          <p:cNvPr id="5" name="直接连接符 4"/>
          <p:cNvCxnSpPr/>
          <p:nvPr/>
        </p:nvCxnSpPr>
        <p:spPr>
          <a:xfrm flipH="1">
            <a:off x="2326005" y="3887470"/>
            <a:ext cx="635" cy="55118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 name="直接连接符 5"/>
          <p:cNvCxnSpPr/>
          <p:nvPr/>
        </p:nvCxnSpPr>
        <p:spPr>
          <a:xfrm flipH="1">
            <a:off x="3356610" y="3867150"/>
            <a:ext cx="635" cy="55118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7" name="直接连接符 6"/>
          <p:cNvCxnSpPr/>
          <p:nvPr/>
        </p:nvCxnSpPr>
        <p:spPr>
          <a:xfrm flipH="1">
            <a:off x="4413885" y="3867150"/>
            <a:ext cx="635" cy="55118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p:cNvCxnSpPr/>
          <p:nvPr/>
        </p:nvCxnSpPr>
        <p:spPr>
          <a:xfrm flipH="1">
            <a:off x="5415915" y="3887470"/>
            <a:ext cx="635" cy="55118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0" name="Rectangle 43"/>
          <p:cNvSpPr>
            <a:spLocks noChangeArrowheads="1"/>
          </p:cNvSpPr>
          <p:nvPr/>
        </p:nvSpPr>
        <p:spPr bwMode="auto">
          <a:xfrm>
            <a:off x="1874520" y="3556000"/>
            <a:ext cx="523240" cy="365760"/>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12</a:t>
            </a:r>
            <a:endParaRPr lang="en-US" altLang="zh-CN" sz="1800">
              <a:solidFill>
                <a:schemeClr val="tx1"/>
              </a:solidFill>
              <a:latin typeface="Times New Roman" panose="02020603050405020304" pitchFamily="18" charset="0"/>
            </a:endParaRPr>
          </a:p>
        </p:txBody>
      </p:sp>
      <p:sp>
        <p:nvSpPr>
          <p:cNvPr id="11" name="Rectangle 43"/>
          <p:cNvSpPr>
            <a:spLocks noChangeArrowheads="1"/>
          </p:cNvSpPr>
          <p:nvPr/>
        </p:nvSpPr>
        <p:spPr bwMode="auto">
          <a:xfrm>
            <a:off x="4054475" y="3556000"/>
            <a:ext cx="408940" cy="365760"/>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6</a:t>
            </a:r>
            <a:endParaRPr lang="en-US" altLang="zh-CN" sz="1800">
              <a:solidFill>
                <a:schemeClr val="tx1"/>
              </a:solidFill>
              <a:latin typeface="Times New Roman" panose="02020603050405020304" pitchFamily="18" charset="0"/>
            </a:endParaRPr>
          </a:p>
        </p:txBody>
      </p:sp>
      <p:sp>
        <p:nvSpPr>
          <p:cNvPr id="12" name="Rectangle 43"/>
          <p:cNvSpPr>
            <a:spLocks noChangeArrowheads="1"/>
          </p:cNvSpPr>
          <p:nvPr/>
        </p:nvSpPr>
        <p:spPr bwMode="auto">
          <a:xfrm>
            <a:off x="4316095" y="3556000"/>
            <a:ext cx="408940" cy="365760"/>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5</a:t>
            </a:r>
            <a:endParaRPr lang="en-US" altLang="zh-CN" sz="1800">
              <a:solidFill>
                <a:schemeClr val="tx1"/>
              </a:solidFill>
              <a:latin typeface="Times New Roman" panose="02020603050405020304" pitchFamily="18" charset="0"/>
            </a:endParaRPr>
          </a:p>
        </p:txBody>
      </p:sp>
      <p:sp>
        <p:nvSpPr>
          <p:cNvPr id="13" name="Rectangle 43"/>
          <p:cNvSpPr>
            <a:spLocks noChangeArrowheads="1"/>
          </p:cNvSpPr>
          <p:nvPr/>
        </p:nvSpPr>
        <p:spPr bwMode="auto">
          <a:xfrm>
            <a:off x="6369685" y="3556000"/>
            <a:ext cx="408940" cy="365760"/>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0</a:t>
            </a:r>
            <a:endParaRPr lang="en-US" altLang="zh-CN" sz="1800">
              <a:solidFill>
                <a:schemeClr val="tx1"/>
              </a:solidFill>
              <a:latin typeface="Times New Roman" panose="02020603050405020304" pitchFamily="18" charset="0"/>
            </a:endParaRPr>
          </a:p>
        </p:txBody>
      </p:sp>
      <p:sp>
        <p:nvSpPr>
          <p:cNvPr id="14" name="Rectangle 34"/>
          <p:cNvSpPr>
            <a:spLocks noChangeArrowheads="1"/>
          </p:cNvSpPr>
          <p:nvPr/>
        </p:nvSpPr>
        <p:spPr bwMode="auto">
          <a:xfrm>
            <a:off x="2541905" y="3973195"/>
            <a:ext cx="5232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rgbClr val="C00000"/>
                </a:solidFill>
                <a:latin typeface="Times New Roman" panose="02020603050405020304" pitchFamily="18" charset="0"/>
              </a:rPr>
              <a:t>000</a:t>
            </a:r>
            <a:endParaRPr lang="en-US" altLang="zh-CN" sz="1800">
              <a:solidFill>
                <a:srgbClr val="C00000"/>
              </a:solidFill>
              <a:latin typeface="Times New Roman" panose="02020603050405020304" pitchFamily="18" charset="0"/>
            </a:endParaRPr>
          </a:p>
        </p:txBody>
      </p:sp>
      <p:sp>
        <p:nvSpPr>
          <p:cNvPr id="15" name="Rectangle 34"/>
          <p:cNvSpPr>
            <a:spLocks noChangeArrowheads="1"/>
          </p:cNvSpPr>
          <p:nvPr/>
        </p:nvSpPr>
        <p:spPr bwMode="auto">
          <a:xfrm>
            <a:off x="3646805" y="3959860"/>
            <a:ext cx="5232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rgbClr val="FF0000"/>
                </a:solidFill>
                <a:latin typeface="Times New Roman" panose="02020603050405020304" pitchFamily="18" charset="0"/>
              </a:rPr>
              <a:t>010</a:t>
            </a:r>
            <a:endParaRPr lang="en-US" altLang="zh-CN" sz="1800">
              <a:solidFill>
                <a:srgbClr val="FF0000"/>
              </a:solidFill>
              <a:latin typeface="Times New Roman" panose="02020603050405020304" pitchFamily="18" charset="0"/>
            </a:endParaRPr>
          </a:p>
        </p:txBody>
      </p:sp>
      <p:sp>
        <p:nvSpPr>
          <p:cNvPr id="4" name="右大括号 3"/>
          <p:cNvSpPr/>
          <p:nvPr/>
        </p:nvSpPr>
        <p:spPr>
          <a:xfrm rot="5400000">
            <a:off x="3116580" y="3670300"/>
            <a:ext cx="520065" cy="2075815"/>
          </a:xfrm>
          <a:prstGeom prst="righ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7" name="Rectangle 34"/>
          <p:cNvSpPr>
            <a:spLocks noChangeArrowheads="1"/>
          </p:cNvSpPr>
          <p:nvPr/>
        </p:nvSpPr>
        <p:spPr bwMode="auto">
          <a:xfrm>
            <a:off x="5173980" y="4966335"/>
            <a:ext cx="64008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目的</a:t>
            </a:r>
            <a:endParaRPr lang="zh-CN" altLang="en-US" sz="1800">
              <a:solidFill>
                <a:schemeClr val="tx1"/>
              </a:solidFill>
              <a:latin typeface="Times New Roman" panose="02020603050405020304" pitchFamily="18" charset="0"/>
            </a:endParaRPr>
          </a:p>
        </p:txBody>
      </p:sp>
      <p:sp>
        <p:nvSpPr>
          <p:cNvPr id="18" name="右大括号 17"/>
          <p:cNvSpPr/>
          <p:nvPr/>
        </p:nvSpPr>
        <p:spPr>
          <a:xfrm rot="5400000">
            <a:off x="5192395" y="3684270"/>
            <a:ext cx="520065" cy="2075815"/>
          </a:xfrm>
          <a:prstGeom prst="righ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cxnSp>
        <p:nvCxnSpPr>
          <p:cNvPr id="21" name="直接箭头连接符 20"/>
          <p:cNvCxnSpPr/>
          <p:nvPr/>
        </p:nvCxnSpPr>
        <p:spPr>
          <a:xfrm>
            <a:off x="2787015" y="4338955"/>
            <a:ext cx="0" cy="993140"/>
          </a:xfrm>
          <a:prstGeom prst="straightConnector1">
            <a:avLst/>
          </a:prstGeom>
          <a:solidFill>
            <a:srgbClr val="FFFF00"/>
          </a:solidFill>
          <a:ln w="12700" cap="flat" cmpd="sng" algn="ctr">
            <a:solidFill>
              <a:srgbClr val="C00000"/>
            </a:solidFill>
            <a:prstDash val="solid"/>
            <a:round/>
            <a:headEnd type="none" w="med" len="med"/>
            <a:tailEnd type="arrow" w="med" len="med"/>
          </a:ln>
        </p:spPr>
      </p:cxnSp>
      <p:sp>
        <p:nvSpPr>
          <p:cNvPr id="23" name="文本框 22"/>
          <p:cNvSpPr txBox="1"/>
          <p:nvPr/>
        </p:nvSpPr>
        <p:spPr>
          <a:xfrm>
            <a:off x="2567305" y="5383530"/>
            <a:ext cx="439420" cy="398780"/>
          </a:xfrm>
          <a:prstGeom prst="rect">
            <a:avLst/>
          </a:prstGeom>
          <a:noFill/>
        </p:spPr>
        <p:txBody>
          <a:bodyPr wrap="none" rtlCol="0" anchor="t">
            <a:spAutoFit/>
          </a:bodyPr>
          <a:p>
            <a:r>
              <a:rPr lang="en-US" altLang="zh-CN">
                <a:solidFill>
                  <a:srgbClr val="C00000"/>
                </a:solidFill>
                <a:latin typeface="宋体" panose="02010600030101010101" pitchFamily="2" charset="-122"/>
                <a:ea typeface="宋体" panose="02010600030101010101" pitchFamily="2" charset="-122"/>
                <a:sym typeface="+mn-ea"/>
              </a:rPr>
              <a:t>R0</a:t>
            </a:r>
            <a:endParaRPr lang="zh-CN" altLang="en-US"/>
          </a:p>
        </p:txBody>
      </p:sp>
      <p:sp>
        <p:nvSpPr>
          <p:cNvPr id="24" name="文本框 23"/>
          <p:cNvSpPr txBox="1"/>
          <p:nvPr/>
        </p:nvSpPr>
        <p:spPr>
          <a:xfrm>
            <a:off x="2973705" y="5385435"/>
            <a:ext cx="1821815" cy="368300"/>
          </a:xfrm>
          <a:prstGeom prst="rect">
            <a:avLst/>
          </a:prstGeom>
          <a:noFill/>
          <a:ln>
            <a:solidFill>
              <a:schemeClr val="tx1"/>
            </a:solidFill>
          </a:ln>
        </p:spPr>
        <p:txBody>
          <a:bodyPr wrap="square" rtlCol="0">
            <a:spAutoFit/>
          </a:bodyPr>
          <a:p>
            <a:pPr algn="l"/>
            <a:r>
              <a:rPr lang="en-US" altLang="zh-CN" sz="1800">
                <a:ln>
                  <a:noFill/>
                </a:ln>
                <a:solidFill>
                  <a:srgbClr val="C00000"/>
                </a:solidFill>
                <a:latin typeface="宋体" panose="02010600030101010101" pitchFamily="2" charset="-122"/>
                <a:ea typeface="宋体" panose="02010600030101010101" pitchFamily="2" charset="-122"/>
              </a:rPr>
              <a:t>  </a:t>
            </a:r>
            <a:r>
              <a:rPr lang="en-US" altLang="zh-CN" sz="1800">
                <a:ln>
                  <a:noFill/>
                </a:ln>
                <a:solidFill>
                  <a:srgbClr val="3333FF"/>
                </a:solidFill>
                <a:latin typeface="宋体" panose="02010600030101010101" pitchFamily="2" charset="-122"/>
                <a:ea typeface="宋体" panose="02010600030101010101" pitchFamily="2" charset="-122"/>
              </a:rPr>
              <a:t>R0</a:t>
            </a:r>
            <a:r>
              <a:rPr lang="zh-CN" altLang="en-US" sz="1800">
                <a:ln>
                  <a:noFill/>
                </a:ln>
                <a:solidFill>
                  <a:srgbClr val="3333FF"/>
                </a:solidFill>
                <a:latin typeface="宋体" panose="02010600030101010101" pitchFamily="2" charset="-122"/>
                <a:ea typeface="宋体" panose="02010600030101010101" pitchFamily="2" charset="-122"/>
              </a:rPr>
              <a:t>原来内容</a:t>
            </a:r>
            <a:endParaRPr lang="zh-CN" altLang="en-US" sz="1800">
              <a:ln>
                <a:noFill/>
              </a:ln>
              <a:solidFill>
                <a:srgbClr val="3333FF"/>
              </a:solidFill>
              <a:latin typeface="宋体" panose="02010600030101010101" pitchFamily="2" charset="-122"/>
              <a:ea typeface="宋体" panose="02010600030101010101" pitchFamily="2" charset="-122"/>
            </a:endParaRPr>
          </a:p>
        </p:txBody>
      </p:sp>
      <p:sp>
        <p:nvSpPr>
          <p:cNvPr id="25" name="文本框 24"/>
          <p:cNvSpPr txBox="1"/>
          <p:nvPr/>
        </p:nvSpPr>
        <p:spPr>
          <a:xfrm>
            <a:off x="547370" y="6247130"/>
            <a:ext cx="6429375" cy="398780"/>
          </a:xfrm>
          <a:prstGeom prst="rect">
            <a:avLst/>
          </a:prstGeom>
          <a:noFill/>
        </p:spPr>
        <p:txBody>
          <a:bodyPr wrap="square" rtlCol="0">
            <a:spAutoFit/>
          </a:bodyPr>
          <a:p>
            <a:r>
              <a:rPr lang="zh-CN" altLang="en-US"/>
              <a:t>模型机</a:t>
            </a:r>
            <a:r>
              <a:rPr lang="zh-CN" altLang="en-US">
                <a:solidFill>
                  <a:srgbClr val="3333FF"/>
                </a:solidFill>
              </a:rPr>
              <a:t>源操作数</a:t>
            </a:r>
            <a:r>
              <a:rPr lang="zh-CN" altLang="en-US">
                <a:solidFill>
                  <a:srgbClr val="C00000"/>
                </a:solidFill>
                <a:latin typeface="宋体" panose="02010600030101010101" pitchFamily="2" charset="-122"/>
                <a:ea typeface="宋体" panose="02010600030101010101" pitchFamily="2" charset="-122"/>
              </a:rPr>
              <a:t>自减型寄存器</a:t>
            </a:r>
            <a:r>
              <a:rPr lang="zh-CN" altLang="en-US">
                <a:solidFill>
                  <a:srgbClr val="C00000"/>
                </a:solidFill>
                <a:latin typeface="宋体" panose="02010600030101010101" pitchFamily="2" charset="-122"/>
                <a:ea typeface="宋体" panose="02010600030101010101" pitchFamily="2" charset="-122"/>
              </a:rPr>
              <a:t>间接寻址方式</a:t>
            </a:r>
            <a:r>
              <a:rPr lang="zh-CN" altLang="en-US"/>
              <a:t>寻址</a:t>
            </a:r>
            <a:r>
              <a:rPr lang="zh-CN" altLang="en-US"/>
              <a:t>过程</a:t>
            </a:r>
            <a:endParaRPr lang="zh-CN" altLang="en-US"/>
          </a:p>
        </p:txBody>
      </p:sp>
      <p:sp>
        <p:nvSpPr>
          <p:cNvPr id="26" name="矩形 25"/>
          <p:cNvSpPr/>
          <p:nvPr/>
        </p:nvSpPr>
        <p:spPr>
          <a:xfrm>
            <a:off x="7060565" y="4206240"/>
            <a:ext cx="1584325" cy="25488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TextBox 9"/>
          <p:cNvSpPr txBox="1"/>
          <p:nvPr/>
        </p:nvSpPr>
        <p:spPr>
          <a:xfrm>
            <a:off x="7384415" y="5469890"/>
            <a:ext cx="1000125" cy="337185"/>
          </a:xfrm>
          <a:prstGeom prst="rect">
            <a:avLst/>
          </a:prstGeom>
          <a:noFill/>
          <a:ln>
            <a:noFill/>
          </a:ln>
        </p:spPr>
        <p:txBody>
          <a:bodyPr wrap="square" rtlCol="0">
            <a:spAutoFit/>
          </a:bodyPr>
          <a:p>
            <a:r>
              <a:rPr lang="zh-CN" altLang="en-US" sz="1600" b="1" dirty="0" smtClean="0">
                <a:solidFill>
                  <a:srgbClr val="C00000"/>
                </a:solidFill>
              </a:rPr>
              <a:t>操作数</a:t>
            </a:r>
            <a:endParaRPr lang="zh-CN" altLang="en-US" sz="1600" b="1" dirty="0" smtClean="0">
              <a:solidFill>
                <a:srgbClr val="C00000"/>
              </a:solidFill>
            </a:endParaRPr>
          </a:p>
        </p:txBody>
      </p:sp>
      <p:cxnSp>
        <p:nvCxnSpPr>
          <p:cNvPr id="31" name="直接连接符 30"/>
          <p:cNvCxnSpPr/>
          <p:nvPr/>
        </p:nvCxnSpPr>
        <p:spPr>
          <a:xfrm>
            <a:off x="7050405" y="5207000"/>
            <a:ext cx="1584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7050405" y="5495290"/>
            <a:ext cx="1584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7040245" y="5805805"/>
            <a:ext cx="1584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040245" y="6093460"/>
            <a:ext cx="1584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2"/>
          <p:cNvSpPr txBox="1"/>
          <p:nvPr/>
        </p:nvSpPr>
        <p:spPr>
          <a:xfrm>
            <a:off x="7232015" y="3813810"/>
            <a:ext cx="1220470" cy="398780"/>
          </a:xfrm>
          <a:prstGeom prst="rect">
            <a:avLst/>
          </a:prstGeom>
          <a:noFill/>
          <a:ln>
            <a:noFill/>
          </a:ln>
        </p:spPr>
        <p:txBody>
          <a:bodyPr wrap="square" rtlCol="0">
            <a:spAutoFit/>
          </a:bodyPr>
          <a:p>
            <a:r>
              <a:rPr lang="zh-CN" altLang="en-US" sz="2000" b="1" dirty="0" smtClean="0"/>
              <a:t>主</a:t>
            </a:r>
            <a:r>
              <a:rPr lang="zh-CN" altLang="en-US" sz="2000" b="1" dirty="0" smtClean="0"/>
              <a:t>存储器</a:t>
            </a:r>
            <a:endParaRPr lang="zh-CN" altLang="en-US" sz="2000" b="1" dirty="0" smtClean="0"/>
          </a:p>
        </p:txBody>
      </p:sp>
      <p:cxnSp>
        <p:nvCxnSpPr>
          <p:cNvPr id="36" name="直接箭头连接符 35"/>
          <p:cNvCxnSpPr>
            <a:endCxn id="48" idx="1"/>
          </p:cNvCxnSpPr>
          <p:nvPr/>
        </p:nvCxnSpPr>
        <p:spPr>
          <a:xfrm>
            <a:off x="4581525" y="5614670"/>
            <a:ext cx="854710" cy="0"/>
          </a:xfrm>
          <a:prstGeom prst="straightConnector1">
            <a:avLst/>
          </a:prstGeom>
          <a:solidFill>
            <a:srgbClr val="FFFF00"/>
          </a:solidFill>
          <a:ln w="12700" cap="flat" cmpd="sng" algn="ctr">
            <a:solidFill>
              <a:srgbClr val="C00000"/>
            </a:solidFill>
            <a:prstDash val="solid"/>
            <a:round/>
            <a:headEnd type="none" w="med" len="med"/>
            <a:tailEnd type="arrow" w="med" len="med"/>
          </a:ln>
        </p:spPr>
      </p:cxnSp>
      <p:sp>
        <p:nvSpPr>
          <p:cNvPr id="27" name="文本框 26"/>
          <p:cNvSpPr txBox="1"/>
          <p:nvPr/>
        </p:nvSpPr>
        <p:spPr>
          <a:xfrm>
            <a:off x="-7620" y="3943350"/>
            <a:ext cx="1303655" cy="398780"/>
          </a:xfrm>
          <a:prstGeom prst="rect">
            <a:avLst/>
          </a:prstGeom>
          <a:noFill/>
        </p:spPr>
        <p:txBody>
          <a:bodyPr wrap="square" rtlCol="0">
            <a:spAutoFit/>
          </a:bodyPr>
          <a:p>
            <a:r>
              <a:rPr lang="zh-CN" altLang="en-US"/>
              <a:t>机器指令</a:t>
            </a:r>
            <a:endParaRPr lang="zh-CN" altLang="en-US"/>
          </a:p>
        </p:txBody>
      </p:sp>
      <p:cxnSp>
        <p:nvCxnSpPr>
          <p:cNvPr id="9" name="肘形连接符 8"/>
          <p:cNvCxnSpPr/>
          <p:nvPr/>
        </p:nvCxnSpPr>
        <p:spPr>
          <a:xfrm>
            <a:off x="3805555" y="5733415"/>
            <a:ext cx="3244850" cy="226695"/>
          </a:xfrm>
          <a:prstGeom prst="bentConnector3">
            <a:avLst>
              <a:gd name="adj1" fmla="val 19"/>
            </a:avLst>
          </a:prstGeom>
          <a:solidFill>
            <a:srgbClr val="FFFF00"/>
          </a:solidFill>
          <a:ln w="12700" cap="flat" cmpd="sng" algn="ctr">
            <a:solidFill>
              <a:srgbClr val="3333FF"/>
            </a:solidFill>
            <a:prstDash val="dash"/>
            <a:round/>
            <a:headEnd type="none" w="med" len="med"/>
            <a:tailEnd type="arrow" w="med" len="med"/>
          </a:ln>
        </p:spPr>
      </p:cxnSp>
      <p:cxnSp>
        <p:nvCxnSpPr>
          <p:cNvPr id="28" name="直接箭头连接符 27"/>
          <p:cNvCxnSpPr/>
          <p:nvPr/>
        </p:nvCxnSpPr>
        <p:spPr>
          <a:xfrm>
            <a:off x="5868670" y="5648960"/>
            <a:ext cx="1191895" cy="0"/>
          </a:xfrm>
          <a:prstGeom prst="straightConnector1">
            <a:avLst/>
          </a:prstGeom>
          <a:solidFill>
            <a:srgbClr val="FFFF00"/>
          </a:solidFill>
          <a:ln w="12700" cap="flat" cmpd="sng" algn="ctr">
            <a:solidFill>
              <a:srgbClr val="C00000"/>
            </a:solidFill>
            <a:prstDash val="solid"/>
            <a:round/>
            <a:headEnd type="none" w="med" len="med"/>
            <a:tailEnd type="arrow" w="med" len="med"/>
          </a:ln>
        </p:spPr>
      </p:cxnSp>
      <p:sp>
        <p:nvSpPr>
          <p:cNvPr id="48" name="文本框 47"/>
          <p:cNvSpPr txBox="1"/>
          <p:nvPr/>
        </p:nvSpPr>
        <p:spPr>
          <a:xfrm>
            <a:off x="5436235" y="5430520"/>
            <a:ext cx="626110" cy="368300"/>
          </a:xfrm>
          <a:prstGeom prst="rect">
            <a:avLst/>
          </a:prstGeom>
          <a:noFill/>
        </p:spPr>
        <p:txBody>
          <a:bodyPr wrap="square" rtlCol="0">
            <a:spAutoFit/>
          </a:bodyPr>
          <a:p>
            <a:r>
              <a:rPr lang="en-US" altLang="zh-CN" sz="1800">
                <a:solidFill>
                  <a:srgbClr val="C00000"/>
                </a:solidFill>
              </a:rPr>
              <a:t>-1</a:t>
            </a:r>
            <a:endParaRPr lang="en-US" altLang="zh-CN" sz="1800">
              <a:solidFill>
                <a:srgbClr val="C00000"/>
              </a:solidFill>
            </a:endParaRPr>
          </a:p>
        </p:txBody>
      </p:sp>
      <p:sp>
        <p:nvSpPr>
          <p:cNvPr id="30" name="文本框 29"/>
          <p:cNvSpPr txBox="1"/>
          <p:nvPr/>
        </p:nvSpPr>
        <p:spPr>
          <a:xfrm>
            <a:off x="8533130" y="4159250"/>
            <a:ext cx="720090" cy="306705"/>
          </a:xfrm>
          <a:prstGeom prst="rect">
            <a:avLst/>
          </a:prstGeom>
          <a:noFill/>
        </p:spPr>
        <p:txBody>
          <a:bodyPr wrap="none" rtlCol="0" anchor="t">
            <a:spAutoFit/>
          </a:bodyPr>
          <a:p>
            <a:r>
              <a:rPr lang="zh-CN" altLang="en-US" sz="1400">
                <a:solidFill>
                  <a:srgbClr val="C00000"/>
                </a:solidFill>
                <a:latin typeface="宋体" panose="02010600030101010101" pitchFamily="2" charset="-122"/>
                <a:ea typeface="宋体" panose="02010600030101010101" pitchFamily="2" charset="-122"/>
                <a:sym typeface="+mn-ea"/>
              </a:rPr>
              <a:t>低地址</a:t>
            </a:r>
            <a:endParaRPr lang="zh-CN" altLang="en-US" sz="1400">
              <a:solidFill>
                <a:srgbClr val="C00000"/>
              </a:solidFill>
              <a:latin typeface="宋体" panose="02010600030101010101" pitchFamily="2" charset="-122"/>
              <a:ea typeface="宋体" panose="02010600030101010101" pitchFamily="2" charset="-122"/>
              <a:sym typeface="+mn-ea"/>
            </a:endParaRPr>
          </a:p>
        </p:txBody>
      </p:sp>
      <p:sp>
        <p:nvSpPr>
          <p:cNvPr id="2" name="TextBox 9"/>
          <p:cNvSpPr txBox="1"/>
          <p:nvPr/>
        </p:nvSpPr>
        <p:spPr>
          <a:xfrm>
            <a:off x="7092950" y="5798820"/>
            <a:ext cx="1551940" cy="337185"/>
          </a:xfrm>
          <a:prstGeom prst="rect">
            <a:avLst/>
          </a:prstGeom>
          <a:noFill/>
          <a:ln>
            <a:noFill/>
          </a:ln>
        </p:spPr>
        <p:txBody>
          <a:bodyPr wrap="square" rtlCol="0">
            <a:spAutoFit/>
          </a:bodyPr>
          <a:p>
            <a:r>
              <a:rPr lang="zh-CN" altLang="en-US" sz="1600" b="1" dirty="0" smtClean="0">
                <a:solidFill>
                  <a:srgbClr val="3333FF"/>
                </a:solidFill>
              </a:rPr>
              <a:t>前一个操作数</a:t>
            </a:r>
            <a:endParaRPr lang="zh-CN" altLang="en-US" sz="1600" b="1" dirty="0" smtClean="0">
              <a:solidFill>
                <a:srgbClr val="3333FF"/>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323850" y="220663"/>
            <a:ext cx="8640763" cy="6462395"/>
          </a:xfrm>
          <a:prstGeom prst="rect">
            <a:avLst/>
          </a:prstGeom>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④ </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3</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型</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1" i="0" u="none" strike="noStrike" kern="1200" cap="none" spc="0" normalizeH="0" baseline="0" noProof="0" dirty="0">
                <a:ln>
                  <a:noFill/>
                </a:ln>
                <a:solidFill>
                  <a:srgbClr val="3333FF"/>
                </a:solidFill>
                <a:effectLst/>
                <a:uLnTx/>
                <a:uFillTx/>
                <a:latin typeface="+mn-ea"/>
                <a:ea typeface="+mn-ea"/>
                <a:cs typeface="+mn-cs"/>
              </a:rPr>
              <a:t>立即</a:t>
            </a:r>
            <a:r>
              <a:rPr kumimoji="0" lang="en-US" altLang="zh-CN" sz="2400" b="1" i="0" u="none" strike="noStrike" kern="1200" cap="none" spc="0" normalizeH="0" baseline="0" noProof="0" dirty="0">
                <a:ln>
                  <a:noFill/>
                </a:ln>
                <a:solidFill>
                  <a:srgbClr val="3333FF"/>
                </a:solidFill>
                <a:effectLst/>
                <a:uLnTx/>
                <a:uFillTx/>
                <a:latin typeface="+mn-ea"/>
                <a:ea typeface="+mn-ea"/>
                <a:cs typeface="+mn-cs"/>
              </a:rPr>
              <a:t>/</a:t>
            </a:r>
            <a:r>
              <a:rPr kumimoji="0" lang="zh-CN" altLang="zh-CN" sz="2400" b="1" i="0" u="none" strike="noStrike" kern="1200" cap="none" spc="0" normalizeH="0" baseline="0" noProof="0" dirty="0">
                <a:ln>
                  <a:noFill/>
                </a:ln>
                <a:solidFill>
                  <a:srgbClr val="3333FF"/>
                </a:solidFill>
                <a:effectLst/>
                <a:uLnTx/>
                <a:uFillTx/>
                <a:latin typeface="+mn-ea"/>
                <a:ea typeface="+mn-ea"/>
                <a:cs typeface="+mn-cs"/>
              </a:rPr>
              <a:t>自增型寄存器间址</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方式，字段代码</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011</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，汇编符号</a:t>
            </a:r>
            <a:r>
              <a:rPr kumimoji="0" lang="zh-CN" altLang="en-US" sz="2400" b="1" i="0" u="none" strike="noStrike" kern="1200" cap="none" spc="0" normalizeH="0" baseline="0" noProof="0" dirty="0">
                <a:ln>
                  <a:noFill/>
                </a:ln>
                <a:solidFill>
                  <a:srgbClr val="C00000"/>
                </a:solidFill>
                <a:effectLst/>
                <a:uLnTx/>
                <a:uFillTx/>
                <a:latin typeface="+mn-ea"/>
                <a:ea typeface="+mn-ea"/>
                <a:cs typeface="+mn-cs"/>
              </a:rPr>
              <a:t>（</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R</a:t>
            </a:r>
            <a:r>
              <a:rPr kumimoji="0" lang="zh-CN" altLang="en-US" sz="2400" b="1" i="0" u="none" strike="noStrike" kern="1200" cap="none" spc="0" normalizeH="0" baseline="0" noProof="0" dirty="0">
                <a:ln>
                  <a:noFill/>
                </a:ln>
                <a:solidFill>
                  <a:srgbClr val="C00000"/>
                </a:solidFill>
                <a:effectLst/>
                <a:uLnTx/>
                <a:uFillTx/>
                <a:latin typeface="+mn-ea"/>
                <a:ea typeface="+mn-ea"/>
                <a:cs typeface="+mn-cs"/>
              </a:rPr>
              <a:t>）</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，定义为：操作数地址在指定寄存器中，地址使用后将寄存器内容加</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1</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这里采用了合并优化技巧，即利用指定寄存器的不同，派生出立即寻址与自增型寄存器间址两种寻址方式。</a:t>
            </a:r>
            <a:endParaRPr kumimoji="0" lang="zh-CN" altLang="zh-CN" sz="2400" b="1"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5000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若指定的寄存器是</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PC</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，为</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立即寻址</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，立即数紧跟着指令操作码与寻址字段后。由于立即数存放在紧跟指令操作码与寻址字段后的单元中，取指后</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PC+1</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，将修改后的</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PC</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内容作为地址，可读取立即数。取出立即数后</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PC</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内容再加</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1</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，指向立即数之后的一个单元，即下一条指令。</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5000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若指定的寄存器是</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SP</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，这种自增型寄存器间址方式可以作为</a:t>
            </a:r>
            <a:r>
              <a:rPr kumimoji="0" lang="zh-CN" altLang="en-US" sz="2400" b="1" i="0" u="none" strike="noStrike" kern="1200" cap="none" spc="0" normalizeH="0" baseline="0" noProof="0" dirty="0">
                <a:ln>
                  <a:noFill/>
                </a:ln>
                <a:solidFill>
                  <a:srgbClr val="C00000"/>
                </a:solidFill>
                <a:effectLst/>
                <a:uLnTx/>
                <a:uFillTx/>
                <a:latin typeface="+mn-ea"/>
                <a:ea typeface="+mn-ea"/>
                <a:cs typeface="+mn-cs"/>
              </a:rPr>
              <a:t>出栈</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堆栈操作的寻址方式。</a:t>
            </a:r>
            <a:endParaRPr kumimoji="0" lang="zh-CN" altLang="zh-CN" sz="2400" b="1"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5000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若指定的寄存器是</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R0</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R3</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，则可将指定寄存器当作正向指针使用，或将它当成堆栈指针，用作临时软件建栈。</a:t>
            </a:r>
            <a:endParaRPr kumimoji="0" lang="zh-CN"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2000" b="1"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4" name="Text Box 4"/>
          <p:cNvSpPr txBox="1"/>
          <p:nvPr/>
        </p:nvSpPr>
        <p:spPr>
          <a:xfrm>
            <a:off x="0" y="144145"/>
            <a:ext cx="795655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50000"/>
              </a:spcBef>
              <a:buNone/>
            </a:pPr>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．总线</a:t>
            </a:r>
            <a:endParaRPr lang="zh-CN" altLang="en-US" b="1" dirty="0">
              <a:latin typeface="黑体" panose="02010609060101010101" pitchFamily="49" charset="-122"/>
              <a:ea typeface="黑体" panose="02010609060101010101" pitchFamily="49" charset="-122"/>
            </a:endParaRPr>
          </a:p>
        </p:txBody>
      </p:sp>
      <p:sp>
        <p:nvSpPr>
          <p:cNvPr id="10245" name="Text Box 5"/>
          <p:cNvSpPr txBox="1"/>
          <p:nvPr/>
        </p:nvSpPr>
        <p:spPr>
          <a:xfrm>
            <a:off x="0" y="693420"/>
            <a:ext cx="9144000" cy="8842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t>       </a:t>
            </a:r>
            <a:r>
              <a:rPr lang="zh-CN" altLang="en-US" sz="2400" b="1" dirty="0"/>
              <a:t>所谓总线是一组能为多个部件</a:t>
            </a:r>
            <a:r>
              <a:rPr lang="zh-CN" altLang="en-US" sz="2800" b="1" dirty="0">
                <a:solidFill>
                  <a:srgbClr val="3333FF"/>
                </a:solidFill>
              </a:rPr>
              <a:t>分时共享</a:t>
            </a:r>
            <a:r>
              <a:rPr lang="zh-CN" altLang="en-US" sz="2400" b="1" dirty="0"/>
              <a:t>的公共信息传送线路，它分时接收各部件送来的信息，并发送信息到有关部件。</a:t>
            </a:r>
            <a:r>
              <a:rPr lang="zh-CN" altLang="en-US" sz="2400" dirty="0">
                <a:ea typeface="黑体" panose="02010609060101010101" pitchFamily="49" charset="-122"/>
              </a:rPr>
              <a:t> </a:t>
            </a:r>
            <a:endParaRPr lang="zh-CN" altLang="en-US" sz="2400" dirty="0">
              <a:ea typeface="黑体" panose="02010609060101010101" pitchFamily="49" charset="-122"/>
            </a:endParaRPr>
          </a:p>
        </p:txBody>
      </p:sp>
      <p:sp>
        <p:nvSpPr>
          <p:cNvPr id="10246" name="Text Box 6"/>
          <p:cNvSpPr txBox="1"/>
          <p:nvPr/>
        </p:nvSpPr>
        <p:spPr>
          <a:xfrm>
            <a:off x="0" y="1557020"/>
            <a:ext cx="9144000" cy="946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t>       </a:t>
            </a:r>
            <a:r>
              <a:rPr lang="zh-CN" altLang="en-US" sz="2400" b="1" dirty="0"/>
              <a:t>由于多个部件连接在一组公共总线上，可能会出现多个部件</a:t>
            </a:r>
            <a:r>
              <a:rPr lang="zh-CN" altLang="en-US" sz="2800" b="1" dirty="0">
                <a:solidFill>
                  <a:srgbClr val="3333FF"/>
                </a:solidFill>
              </a:rPr>
              <a:t>争用</a:t>
            </a:r>
            <a:r>
              <a:rPr lang="zh-CN" altLang="en-US" sz="2400" b="1" dirty="0"/>
              <a:t>总线，因此需设置总线控制逻辑以解决总线控制权的有关问题。</a:t>
            </a:r>
            <a:r>
              <a:rPr lang="zh-CN" altLang="en-US" sz="2400" dirty="0">
                <a:ea typeface="黑体" panose="02010609060101010101" pitchFamily="49" charset="-122"/>
              </a:rPr>
              <a:t> </a:t>
            </a:r>
            <a:endParaRPr lang="zh-CN" altLang="en-US" sz="2400" dirty="0">
              <a:ea typeface="黑体" panose="02010609060101010101" pitchFamily="49" charset="-122"/>
            </a:endParaRPr>
          </a:p>
        </p:txBody>
      </p:sp>
      <p:sp>
        <p:nvSpPr>
          <p:cNvPr id="10247" name="Text Box 7"/>
          <p:cNvSpPr txBox="1"/>
          <p:nvPr/>
        </p:nvSpPr>
        <p:spPr>
          <a:xfrm>
            <a:off x="611188" y="3141345"/>
            <a:ext cx="8532812"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eaLnBrk="1" fontAlgn="b" hangingPunct="1">
              <a:spcBef>
                <a:spcPct val="50000"/>
              </a:spcBef>
              <a:buFont typeface="Wingdings" panose="05000000000000000000" pitchFamily="2" charset="2"/>
              <a:buChar char="Ø"/>
            </a:pPr>
            <a:r>
              <a:rPr lang="en-US" altLang="zh-CN" sz="2400" b="1" dirty="0">
                <a:latin typeface="宋体" panose="02010600030101010101" pitchFamily="2" charset="-122"/>
              </a:rPr>
              <a:t>CPU</a:t>
            </a:r>
            <a:r>
              <a:rPr lang="zh-CN" altLang="en-US" sz="2800" b="1" dirty="0">
                <a:solidFill>
                  <a:srgbClr val="CB0101"/>
                </a:solidFill>
                <a:latin typeface="宋体" panose="02010600030101010101" pitchFamily="2" charset="-122"/>
              </a:rPr>
              <a:t>内部总线</a:t>
            </a:r>
            <a:r>
              <a:rPr lang="zh-CN" altLang="en-US" sz="2400" b="1" dirty="0">
                <a:latin typeface="宋体" panose="02010600030101010101" pitchFamily="2" charset="-122"/>
              </a:rPr>
              <a:t>用来连接</a:t>
            </a:r>
            <a:r>
              <a:rPr lang="en-US" altLang="zh-CN" sz="2400" b="1" dirty="0">
                <a:latin typeface="宋体" panose="02010600030101010101" pitchFamily="2" charset="-122"/>
              </a:rPr>
              <a:t>CPU</a:t>
            </a:r>
            <a:r>
              <a:rPr lang="zh-CN" altLang="en-US" sz="2400" b="1" dirty="0">
                <a:latin typeface="宋体" panose="02010600030101010101" pitchFamily="2" charset="-122"/>
              </a:rPr>
              <a:t>内的各寄存器与</a:t>
            </a:r>
            <a:r>
              <a:rPr lang="en-US" altLang="zh-CN" sz="2400" b="1" dirty="0">
                <a:latin typeface="宋体" panose="02010600030101010101" pitchFamily="2" charset="-122"/>
              </a:rPr>
              <a:t>ALU</a:t>
            </a:r>
            <a:r>
              <a:rPr lang="en-US" altLang="zh-CN" sz="2400" b="1" dirty="0">
                <a:ea typeface="黑体" panose="02010609060101010101" pitchFamily="49" charset="-122"/>
              </a:rPr>
              <a:t> ;</a:t>
            </a:r>
            <a:endParaRPr lang="en-US" altLang="zh-CN" sz="2400" b="1" dirty="0">
              <a:ea typeface="黑体" panose="02010609060101010101" pitchFamily="49" charset="-122"/>
            </a:endParaRPr>
          </a:p>
        </p:txBody>
      </p:sp>
      <p:sp>
        <p:nvSpPr>
          <p:cNvPr id="10248" name="Text Box 8"/>
          <p:cNvSpPr txBox="1"/>
          <p:nvPr/>
        </p:nvSpPr>
        <p:spPr>
          <a:xfrm>
            <a:off x="179388" y="2646045"/>
            <a:ext cx="2843212" cy="523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ea typeface="黑体" panose="02010609060101010101" pitchFamily="49" charset="-122"/>
              </a:rPr>
              <a:t>总线分类</a:t>
            </a:r>
            <a:r>
              <a:rPr lang="en-US" altLang="zh-CN" sz="2800" b="1" dirty="0">
                <a:ea typeface="黑体" panose="02010609060101010101" pitchFamily="49" charset="-122"/>
              </a:rPr>
              <a:t>:</a:t>
            </a:r>
            <a:endParaRPr lang="en-US" altLang="zh-CN" sz="2800" b="1" dirty="0">
              <a:ea typeface="黑体" panose="02010609060101010101" pitchFamily="49" charset="-122"/>
            </a:endParaRPr>
          </a:p>
        </p:txBody>
      </p:sp>
      <p:sp>
        <p:nvSpPr>
          <p:cNvPr id="10249" name="Text Box 9"/>
          <p:cNvSpPr txBox="1"/>
          <p:nvPr/>
        </p:nvSpPr>
        <p:spPr>
          <a:xfrm>
            <a:off x="611188" y="3660458"/>
            <a:ext cx="8459787" cy="8842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eaLnBrk="1" hangingPunct="1">
              <a:spcBef>
                <a:spcPct val="50000"/>
              </a:spcBef>
              <a:buFont typeface="Wingdings" panose="05000000000000000000" pitchFamily="2" charset="2"/>
              <a:buChar char="Ø"/>
            </a:pPr>
            <a:r>
              <a:rPr lang="zh-CN" altLang="en-US" sz="2800" b="1" dirty="0">
                <a:solidFill>
                  <a:srgbClr val="CB0101"/>
                </a:solidFill>
                <a:latin typeface="宋体" panose="02010600030101010101" pitchFamily="2" charset="-122"/>
              </a:rPr>
              <a:t>系统总线</a:t>
            </a:r>
            <a:r>
              <a:rPr lang="zh-CN" altLang="en-US" sz="2400" b="1" dirty="0">
                <a:latin typeface="宋体" panose="02010600030101010101" pitchFamily="2" charset="-122"/>
              </a:rPr>
              <a:t>用来连接</a:t>
            </a:r>
            <a:r>
              <a:rPr lang="en-US" altLang="zh-CN" sz="2400" b="1" dirty="0">
                <a:latin typeface="宋体" panose="02010600030101010101" pitchFamily="2" charset="-122"/>
              </a:rPr>
              <a:t>CPU</a:t>
            </a:r>
            <a:r>
              <a:rPr lang="zh-CN" altLang="en-US" sz="2400" b="1" dirty="0">
                <a:latin typeface="宋体" panose="02010600030101010101" pitchFamily="2" charset="-122"/>
              </a:rPr>
              <a:t>、主存储器与</a:t>
            </a:r>
            <a:r>
              <a:rPr lang="en-US" altLang="zh-CN" sz="2400" b="1" dirty="0">
                <a:latin typeface="宋体" panose="02010600030101010101" pitchFamily="2" charset="-122"/>
              </a:rPr>
              <a:t>I/O</a:t>
            </a:r>
            <a:r>
              <a:rPr lang="zh-CN" altLang="en-US" sz="2400" b="1" dirty="0">
                <a:latin typeface="宋体" panose="02010600030101010101" pitchFamily="2" charset="-122"/>
              </a:rPr>
              <a:t>接口，它通常包括三组：</a:t>
            </a:r>
            <a:r>
              <a:rPr lang="zh-CN" altLang="en-US" sz="2400" b="1" dirty="0">
                <a:solidFill>
                  <a:srgbClr val="3333FF"/>
                </a:solidFill>
                <a:latin typeface="宋体" panose="02010600030101010101" pitchFamily="2" charset="-122"/>
              </a:rPr>
              <a:t>数据</a:t>
            </a:r>
            <a:r>
              <a:rPr lang="zh-CN" altLang="en-US" sz="2400" b="1" dirty="0">
                <a:latin typeface="宋体" panose="02010600030101010101" pitchFamily="2" charset="-122"/>
              </a:rPr>
              <a:t>总线、</a:t>
            </a:r>
            <a:r>
              <a:rPr lang="zh-CN" altLang="en-US" sz="2400" b="1" dirty="0">
                <a:solidFill>
                  <a:srgbClr val="3333FF"/>
                </a:solidFill>
                <a:latin typeface="宋体" panose="02010600030101010101" pitchFamily="2" charset="-122"/>
              </a:rPr>
              <a:t>地址</a:t>
            </a:r>
            <a:r>
              <a:rPr lang="zh-CN" altLang="en-US" sz="2400" b="1" dirty="0">
                <a:latin typeface="宋体" panose="02010600030101010101" pitchFamily="2" charset="-122"/>
              </a:rPr>
              <a:t>总线和</a:t>
            </a:r>
            <a:r>
              <a:rPr lang="zh-CN" altLang="en-US" sz="2400" b="1" dirty="0">
                <a:solidFill>
                  <a:srgbClr val="3333FF"/>
                </a:solidFill>
                <a:latin typeface="宋体" panose="02010600030101010101" pitchFamily="2" charset="-122"/>
              </a:rPr>
              <a:t>控制</a:t>
            </a:r>
            <a:r>
              <a:rPr lang="zh-CN" altLang="en-US" sz="2400" b="1" dirty="0">
                <a:latin typeface="宋体" panose="02010600030101010101" pitchFamily="2" charset="-122"/>
              </a:rPr>
              <a:t>总线。</a:t>
            </a:r>
            <a:endParaRPr lang="zh-CN" altLang="en-US" sz="2400" b="1" dirty="0">
              <a:latin typeface="宋体" panose="02010600030101010101" pitchFamily="2" charset="-122"/>
            </a:endParaRPr>
          </a:p>
        </p:txBody>
      </p:sp>
      <p:sp>
        <p:nvSpPr>
          <p:cNvPr id="10250" name="Text Box 10"/>
          <p:cNvSpPr txBox="1"/>
          <p:nvPr/>
        </p:nvSpPr>
        <p:spPr>
          <a:xfrm>
            <a:off x="179388" y="4797108"/>
            <a:ext cx="91440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latin typeface="宋体" panose="02010600030101010101" pitchFamily="2" charset="-122"/>
              </a:rPr>
              <a:t>按</a:t>
            </a:r>
            <a:r>
              <a:rPr lang="zh-CN" altLang="en-US" sz="2400" b="1" dirty="0">
                <a:solidFill>
                  <a:srgbClr val="C00000"/>
                </a:solidFill>
                <a:latin typeface="宋体" panose="02010600030101010101" pitchFamily="2" charset="-122"/>
              </a:rPr>
              <a:t>总线传送的方向</a:t>
            </a:r>
            <a:r>
              <a:rPr lang="zh-CN" altLang="en-US" sz="2400" b="1" dirty="0">
                <a:latin typeface="宋体" panose="02010600030101010101" pitchFamily="2" charset="-122"/>
              </a:rPr>
              <a:t>可将总线分为</a:t>
            </a:r>
            <a:r>
              <a:rPr lang="zh-CN" altLang="en-US" sz="2800" b="1" dirty="0">
                <a:solidFill>
                  <a:srgbClr val="3333FF"/>
                </a:solidFill>
                <a:latin typeface="宋体" panose="02010600030101010101" pitchFamily="2" charset="-122"/>
              </a:rPr>
              <a:t>单向</a:t>
            </a:r>
            <a:r>
              <a:rPr lang="zh-CN" altLang="en-US" sz="2400" b="1" dirty="0">
                <a:latin typeface="宋体" panose="02010600030101010101" pitchFamily="2" charset="-122"/>
              </a:rPr>
              <a:t>总线和</a:t>
            </a:r>
            <a:r>
              <a:rPr lang="zh-CN" altLang="en-US" sz="2800" b="1" dirty="0">
                <a:solidFill>
                  <a:srgbClr val="3333FF"/>
                </a:solidFill>
                <a:latin typeface="宋体" panose="02010600030101010101" pitchFamily="2" charset="-122"/>
              </a:rPr>
              <a:t>双向</a:t>
            </a:r>
            <a:r>
              <a:rPr lang="zh-CN" altLang="en-US" sz="2400" b="1" dirty="0">
                <a:latin typeface="宋体" panose="02010600030101010101" pitchFamily="2" charset="-122"/>
              </a:rPr>
              <a:t>总线。</a:t>
            </a:r>
            <a:endParaRPr lang="zh-CN" altLang="en-US" sz="2400" b="1"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blinds(horizontal)">
                                      <p:cBhvr>
                                        <p:cTn id="7" dur="500"/>
                                        <p:tgtEl>
                                          <p:spTgt spid="102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45"/>
                                        </p:tgtEl>
                                        <p:attrNameLst>
                                          <p:attrName>style.visibility</p:attrName>
                                        </p:attrNameLst>
                                      </p:cBhvr>
                                      <p:to>
                                        <p:strVal val="visible"/>
                                      </p:to>
                                    </p:set>
                                    <p:animEffect transition="in" filter="blinds(horizontal)">
                                      <p:cBhvr>
                                        <p:cTn id="12" dur="500"/>
                                        <p:tgtEl>
                                          <p:spTgt spid="1024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246"/>
                                        </p:tgtEl>
                                        <p:attrNameLst>
                                          <p:attrName>style.visibility</p:attrName>
                                        </p:attrNameLst>
                                      </p:cBhvr>
                                      <p:to>
                                        <p:strVal val="visible"/>
                                      </p:to>
                                    </p:set>
                                    <p:animEffect transition="in" filter="blinds(horizontal)">
                                      <p:cBhvr>
                                        <p:cTn id="17" dur="500"/>
                                        <p:tgtEl>
                                          <p:spTgt spid="1024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248"/>
                                        </p:tgtEl>
                                        <p:attrNameLst>
                                          <p:attrName>style.visibility</p:attrName>
                                        </p:attrNameLst>
                                      </p:cBhvr>
                                      <p:to>
                                        <p:strVal val="visible"/>
                                      </p:to>
                                    </p:set>
                                    <p:animEffect transition="in" filter="blinds(horizontal)">
                                      <p:cBhvr>
                                        <p:cTn id="22" dur="500"/>
                                        <p:tgtEl>
                                          <p:spTgt spid="1024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247"/>
                                        </p:tgtEl>
                                        <p:attrNameLst>
                                          <p:attrName>style.visibility</p:attrName>
                                        </p:attrNameLst>
                                      </p:cBhvr>
                                      <p:to>
                                        <p:strVal val="visible"/>
                                      </p:to>
                                    </p:set>
                                    <p:animEffect transition="in" filter="blinds(horizontal)">
                                      <p:cBhvr>
                                        <p:cTn id="27" dur="500"/>
                                        <p:tgtEl>
                                          <p:spTgt spid="1024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mph" presetSubtype="0" fill="hold" grpId="1" nodeType="clickEffect">
                                  <p:stCondLst>
                                    <p:cond delay="0"/>
                                  </p:stCondLst>
                                  <p:childTnLst>
                                    <p:anim calcmode="discrete" valueType="str">
                                      <p:cBhvr override="childStyle">
                                        <p:cTn id="31" dur="2000" fill="hold"/>
                                        <p:tgtEl>
                                          <p:spTgt spid="10247"/>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0249"/>
                                        </p:tgtEl>
                                        <p:attrNameLst>
                                          <p:attrName>style.visibility</p:attrName>
                                        </p:attrNameLst>
                                      </p:cBhvr>
                                      <p:to>
                                        <p:strVal val="visible"/>
                                      </p:to>
                                    </p:set>
                                    <p:animEffect transition="in" filter="blinds(horizontal)">
                                      <p:cBhvr>
                                        <p:cTn id="36" dur="500"/>
                                        <p:tgtEl>
                                          <p:spTgt spid="1024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mph" presetSubtype="0" fill="hold" grpId="1" nodeType="clickEffect">
                                  <p:stCondLst>
                                    <p:cond delay="0"/>
                                  </p:stCondLst>
                                  <p:childTnLst>
                                    <p:anim calcmode="discrete" valueType="str">
                                      <p:cBhvr override="childStyle">
                                        <p:cTn id="40" dur="2000" fill="hold"/>
                                        <p:tgtEl>
                                          <p:spTgt spid="10249"/>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0250"/>
                                        </p:tgtEl>
                                        <p:attrNameLst>
                                          <p:attrName>style.visibility</p:attrName>
                                        </p:attrNameLst>
                                      </p:cBhvr>
                                      <p:to>
                                        <p:strVal val="visible"/>
                                      </p:to>
                                    </p:set>
                                    <p:animEffect transition="in" filter="blinds(horizontal)">
                                      <p:cBhvr>
                                        <p:cTn id="45" dur="500"/>
                                        <p:tgtEl>
                                          <p:spTgt spid="10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p:bldP spid="10245" grpId="0"/>
      <p:bldP spid="10246" grpId="0"/>
      <p:bldP spid="10247" grpId="0"/>
      <p:bldP spid="10247" grpId="1"/>
      <p:bldP spid="10248" grpId="0"/>
      <p:bldP spid="10249" grpId="0"/>
      <p:bldP spid="10249" grpId="1"/>
      <p:bldP spid="10250"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 name="文本框 19"/>
          <p:cNvSpPr txBox="1"/>
          <p:nvPr/>
        </p:nvSpPr>
        <p:spPr>
          <a:xfrm>
            <a:off x="-635" y="116205"/>
            <a:ext cx="9144635" cy="119888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p>
            <a:pPr>
              <a:lnSpc>
                <a:spcPct val="120000"/>
              </a:lnSpc>
              <a:spcBef>
                <a:spcPts val="50"/>
              </a:spcBef>
              <a:spcAft>
                <a:spcPts val="0"/>
              </a:spcAft>
            </a:pPr>
            <a:r>
              <a:rPr lang="zh-CN" altLang="en-US">
                <a:latin typeface="宋体" panose="02010600030101010101" pitchFamily="2" charset="-122"/>
                <a:ea typeface="宋体" panose="02010600030101010101" pitchFamily="2" charset="-122"/>
              </a:rPr>
              <a:t>例，有一双操作数指令，</a:t>
            </a:r>
            <a:r>
              <a:rPr lang="zh-CN" altLang="en-US">
                <a:solidFill>
                  <a:srgbClr val="3333FF"/>
                </a:solidFill>
                <a:latin typeface="宋体" panose="02010600030101010101" pitchFamily="2" charset="-122"/>
                <a:ea typeface="宋体" panose="02010600030101010101" pitchFamily="2" charset="-122"/>
              </a:rPr>
              <a:t>源操作数</a:t>
            </a:r>
            <a:r>
              <a:rPr lang="zh-CN" altLang="en-US">
                <a:latin typeface="宋体" panose="02010600030101010101" pitchFamily="2" charset="-122"/>
                <a:ea typeface="宋体" panose="02010600030101010101" pitchFamily="2" charset="-122"/>
              </a:rPr>
              <a:t>用</a:t>
            </a:r>
            <a:r>
              <a:rPr lang="zh-CN" altLang="en-US" u="sng">
                <a:solidFill>
                  <a:srgbClr val="C00000"/>
                </a:solidFill>
                <a:latin typeface="宋体" panose="02010600030101010101" pitchFamily="2" charset="-122"/>
                <a:ea typeface="宋体" panose="02010600030101010101" pitchFamily="2" charset="-122"/>
              </a:rPr>
              <a:t>立即数寻址</a:t>
            </a:r>
            <a:r>
              <a:rPr lang="zh-CN" altLang="en-US">
                <a:latin typeface="宋体" panose="02010600030101010101" pitchFamily="2" charset="-122"/>
                <a:ea typeface="宋体" panose="02010600030101010101" pitchFamily="2" charset="-122"/>
              </a:rPr>
              <a:t>，</a:t>
            </a:r>
            <a:r>
              <a:rPr lang="zh-CN" altLang="zh-CN" noProof="0" dirty="0">
                <a:ln>
                  <a:noFill/>
                </a:ln>
                <a:solidFill>
                  <a:srgbClr val="C00000"/>
                </a:solidFill>
                <a:effectLst/>
                <a:uLnTx/>
                <a:uFillTx/>
                <a:latin typeface="+mn-ea"/>
                <a:sym typeface="+mn-ea"/>
              </a:rPr>
              <a:t>立即数</a:t>
            </a:r>
            <a:r>
              <a:rPr lang="zh-CN" altLang="zh-CN" noProof="0" dirty="0">
                <a:ln>
                  <a:noFill/>
                </a:ln>
                <a:solidFill>
                  <a:schemeClr val="tx1"/>
                </a:solidFill>
                <a:effectLst/>
                <a:uLnTx/>
                <a:uFillTx/>
                <a:latin typeface="+mn-ea"/>
                <a:sym typeface="+mn-ea"/>
              </a:rPr>
              <a:t>存放在紧跟指令操作码与寻址字段后的单元中</a:t>
            </a:r>
            <a:r>
              <a:rPr lang="zh-CN" altLang="en-US">
                <a:solidFill>
                  <a:srgbClr val="C00000"/>
                </a:solidFill>
                <a:latin typeface="宋体" panose="02010600030101010101" pitchFamily="2" charset="-122"/>
                <a:ea typeface="宋体" panose="02010600030101010101" pitchFamily="2" charset="-122"/>
              </a:rPr>
              <a:t>。</a:t>
            </a:r>
            <a:r>
              <a:rPr lang="zh-CN" altLang="en-US">
                <a:solidFill>
                  <a:schemeClr val="tx1"/>
                </a:solidFill>
                <a:latin typeface="宋体" panose="02010600030101010101" pitchFamily="2" charset="-122"/>
                <a:ea typeface="宋体" panose="02010600030101010101" pitchFamily="2" charset="-122"/>
              </a:rPr>
              <a:t>目的用</a:t>
            </a:r>
            <a:r>
              <a:rPr lang="en-US" altLang="zh-CN">
                <a:solidFill>
                  <a:srgbClr val="3333FF"/>
                </a:solidFill>
                <a:latin typeface="宋体" panose="02010600030101010101" pitchFamily="2" charset="-122"/>
                <a:ea typeface="宋体" panose="02010600030101010101" pitchFamily="2" charset="-122"/>
              </a:rPr>
              <a:t>R3</a:t>
            </a:r>
            <a:r>
              <a:rPr lang="zh-CN" altLang="en-US" u="sng">
                <a:solidFill>
                  <a:schemeClr val="tx1"/>
                </a:solidFill>
                <a:latin typeface="宋体" panose="02010600030101010101" pitchFamily="2" charset="-122"/>
                <a:ea typeface="宋体" panose="02010600030101010101" pitchFamily="2" charset="-122"/>
              </a:rPr>
              <a:t>寄存器寻址</a:t>
            </a:r>
            <a:r>
              <a:rPr lang="zh-CN" altLang="en-US">
                <a:solidFill>
                  <a:schemeClr val="tx1"/>
                </a:solidFill>
                <a:latin typeface="宋体" panose="02010600030101010101" pitchFamily="2" charset="-122"/>
                <a:ea typeface="宋体" panose="02010600030101010101" pitchFamily="2" charset="-122"/>
              </a:rPr>
              <a:t>。</a:t>
            </a:r>
            <a:r>
              <a:rPr lang="zh-CN" altLang="en-US">
                <a:solidFill>
                  <a:schemeClr val="tx1"/>
                </a:solidFill>
                <a:latin typeface="宋体" panose="02010600030101010101" pitchFamily="2" charset="-122"/>
                <a:ea typeface="宋体" panose="02010600030101010101" pitchFamily="2" charset="-122"/>
              </a:rPr>
              <a:t>该</a:t>
            </a:r>
            <a:r>
              <a:rPr lang="zh-CN" altLang="en-US">
                <a:solidFill>
                  <a:srgbClr val="C00000"/>
                </a:solidFill>
                <a:latin typeface="宋体" panose="02010600030101010101" pitchFamily="2" charset="-122"/>
                <a:ea typeface="宋体" panose="02010600030101010101" pitchFamily="2" charset="-122"/>
              </a:rPr>
              <a:t>指令占</a:t>
            </a:r>
            <a:r>
              <a:rPr lang="en-US" altLang="zh-CN">
                <a:solidFill>
                  <a:srgbClr val="C00000"/>
                </a:solidFill>
                <a:latin typeface="宋体" panose="02010600030101010101" pitchFamily="2" charset="-122"/>
                <a:ea typeface="宋体" panose="02010600030101010101" pitchFamily="2" charset="-122"/>
              </a:rPr>
              <a:t>2</a:t>
            </a:r>
            <a:r>
              <a:rPr lang="zh-CN" altLang="en-US">
                <a:solidFill>
                  <a:srgbClr val="C00000"/>
                </a:solidFill>
                <a:latin typeface="宋体" panose="02010600030101010101" pitchFamily="2" charset="-122"/>
                <a:ea typeface="宋体" panose="02010600030101010101" pitchFamily="2" charset="-122"/>
              </a:rPr>
              <a:t>个</a:t>
            </a:r>
            <a:r>
              <a:rPr lang="en-US" altLang="zh-CN">
                <a:solidFill>
                  <a:srgbClr val="C00000"/>
                </a:solidFill>
                <a:latin typeface="宋体" panose="02010600030101010101" pitchFamily="2" charset="-122"/>
                <a:ea typeface="宋体" panose="02010600030101010101" pitchFamily="2" charset="-122"/>
              </a:rPr>
              <a:t>16</a:t>
            </a:r>
            <a:r>
              <a:rPr lang="zh-CN" altLang="en-US">
                <a:solidFill>
                  <a:srgbClr val="C00000"/>
                </a:solidFill>
                <a:latin typeface="宋体" panose="02010600030101010101" pitchFamily="2" charset="-122"/>
                <a:ea typeface="宋体" panose="02010600030101010101" pitchFamily="2" charset="-122"/>
              </a:rPr>
              <a:t>位存储单元，</a:t>
            </a:r>
            <a:r>
              <a:rPr lang="zh-CN" altLang="en-US">
                <a:solidFill>
                  <a:schemeClr val="tx1"/>
                </a:solidFill>
                <a:latin typeface="宋体" panose="02010600030101010101" pitchFamily="2" charset="-122"/>
                <a:ea typeface="宋体" panose="02010600030101010101" pitchFamily="2" charset="-122"/>
              </a:rPr>
              <a:t>前一个单元存放操作码与寻址字段，后面单元存放立即数。</a:t>
            </a:r>
            <a:endParaRPr lang="zh-CN" altLang="en-US">
              <a:solidFill>
                <a:schemeClr val="tx1"/>
              </a:solidFill>
              <a:latin typeface="宋体" panose="02010600030101010101" pitchFamily="2" charset="-122"/>
              <a:ea typeface="宋体" panose="02010600030101010101" pitchFamily="2" charset="-122"/>
            </a:endParaRPr>
          </a:p>
        </p:txBody>
      </p:sp>
      <p:cxnSp>
        <p:nvCxnSpPr>
          <p:cNvPr id="22" name="直接箭头连接符 21"/>
          <p:cNvCxnSpPr/>
          <p:nvPr/>
        </p:nvCxnSpPr>
        <p:spPr>
          <a:xfrm flipV="1">
            <a:off x="3937635" y="476250"/>
            <a:ext cx="305435" cy="2010410"/>
          </a:xfrm>
          <a:prstGeom prst="straightConnector1">
            <a:avLst/>
          </a:prstGeom>
          <a:solidFill>
            <a:srgbClr val="FFFF00"/>
          </a:solidFill>
          <a:ln w="12700" cap="flat" cmpd="sng" algn="ctr">
            <a:solidFill>
              <a:srgbClr val="C00000"/>
            </a:solidFill>
            <a:prstDash val="sysDash"/>
            <a:round/>
            <a:headEnd type="none" w="med" len="med"/>
            <a:tailEnd type="arrow" w="med" len="med"/>
          </a:ln>
        </p:spPr>
      </p:cxnSp>
      <p:sp>
        <p:nvSpPr>
          <p:cNvPr id="25" name="文本框 24"/>
          <p:cNvSpPr txBox="1"/>
          <p:nvPr/>
        </p:nvSpPr>
        <p:spPr>
          <a:xfrm>
            <a:off x="1144905" y="5445125"/>
            <a:ext cx="5123815" cy="398780"/>
          </a:xfrm>
          <a:prstGeom prst="rect">
            <a:avLst/>
          </a:prstGeom>
          <a:noFill/>
        </p:spPr>
        <p:txBody>
          <a:bodyPr wrap="square" rtlCol="0">
            <a:spAutoFit/>
          </a:bodyPr>
          <a:p>
            <a:r>
              <a:rPr lang="zh-CN" altLang="en-US"/>
              <a:t>模型机</a:t>
            </a:r>
            <a:r>
              <a:rPr lang="zh-CN" altLang="en-US">
                <a:solidFill>
                  <a:srgbClr val="3333FF"/>
                </a:solidFill>
              </a:rPr>
              <a:t>源操作数</a:t>
            </a:r>
            <a:r>
              <a:rPr lang="zh-CN" altLang="en-US">
                <a:solidFill>
                  <a:srgbClr val="C00000"/>
                </a:solidFill>
                <a:latin typeface="宋体" panose="02010600030101010101" pitchFamily="2" charset="-122"/>
                <a:ea typeface="宋体" panose="02010600030101010101" pitchFamily="2" charset="-122"/>
              </a:rPr>
              <a:t>立即数寻址方式</a:t>
            </a:r>
            <a:r>
              <a:rPr lang="zh-CN" altLang="en-US"/>
              <a:t>寻址</a:t>
            </a:r>
            <a:r>
              <a:rPr lang="zh-CN" altLang="en-US"/>
              <a:t>过程</a:t>
            </a:r>
            <a:endParaRPr lang="zh-CN" altLang="en-US"/>
          </a:p>
        </p:txBody>
      </p:sp>
      <p:sp>
        <p:nvSpPr>
          <p:cNvPr id="43069" name="Rectangle 21"/>
          <p:cNvSpPr>
            <a:spLocks noChangeArrowheads="1"/>
          </p:cNvSpPr>
          <p:nvPr/>
        </p:nvSpPr>
        <p:spPr bwMode="auto">
          <a:xfrm>
            <a:off x="1268730" y="2378075"/>
            <a:ext cx="5315585" cy="56515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grpSp>
        <p:nvGrpSpPr>
          <p:cNvPr id="43071" name="Group 23"/>
          <p:cNvGrpSpPr/>
          <p:nvPr/>
        </p:nvGrpSpPr>
        <p:grpSpPr bwMode="auto">
          <a:xfrm rot="0">
            <a:off x="1276350" y="2371725"/>
            <a:ext cx="1228725" cy="471805"/>
            <a:chOff x="1979" y="868"/>
            <a:chExt cx="690" cy="297"/>
          </a:xfrm>
        </p:grpSpPr>
        <p:sp>
          <p:nvSpPr>
            <p:cNvPr id="43087" name="Rectangle 24"/>
            <p:cNvSpPr>
              <a:spLocks noChangeArrowheads="1"/>
            </p:cNvSpPr>
            <p:nvPr/>
          </p:nvSpPr>
          <p:spPr bwMode="auto">
            <a:xfrm>
              <a:off x="1979" y="868"/>
              <a:ext cx="624" cy="184"/>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3088" name="Rectangle 25"/>
            <p:cNvSpPr>
              <a:spLocks noChangeArrowheads="1"/>
            </p:cNvSpPr>
            <p:nvPr/>
          </p:nvSpPr>
          <p:spPr bwMode="auto">
            <a:xfrm>
              <a:off x="2050" y="935"/>
              <a:ext cx="61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操作</a:t>
              </a:r>
              <a:r>
                <a:rPr lang="zh-CN" altLang="en-US" sz="1800">
                  <a:solidFill>
                    <a:schemeClr val="tx1"/>
                  </a:solidFill>
                  <a:latin typeface="Times New Roman" panose="02020603050405020304" pitchFamily="18" charset="0"/>
                </a:rPr>
                <a:t>码</a:t>
              </a:r>
              <a:endParaRPr lang="zh-CN" altLang="en-US" sz="1800">
                <a:solidFill>
                  <a:schemeClr val="tx1"/>
                </a:solidFill>
                <a:latin typeface="Times New Roman" panose="02020603050405020304" pitchFamily="18" charset="0"/>
              </a:endParaRPr>
            </a:p>
          </p:txBody>
        </p:sp>
      </p:grpSp>
      <p:sp>
        <p:nvSpPr>
          <p:cNvPr id="43082" name="Rectangle 34"/>
          <p:cNvSpPr>
            <a:spLocks noChangeArrowheads="1"/>
          </p:cNvSpPr>
          <p:nvPr/>
        </p:nvSpPr>
        <p:spPr bwMode="auto">
          <a:xfrm>
            <a:off x="3237230" y="1484630"/>
            <a:ext cx="41021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源</a:t>
            </a:r>
            <a:endParaRPr lang="zh-CN" altLang="en-US" sz="1800">
              <a:solidFill>
                <a:schemeClr val="tx1"/>
              </a:solidFill>
              <a:latin typeface="Times New Roman" panose="02020603050405020304" pitchFamily="18" charset="0"/>
            </a:endParaRPr>
          </a:p>
        </p:txBody>
      </p:sp>
      <p:sp>
        <p:nvSpPr>
          <p:cNvPr id="43064" name="Rectangle 43"/>
          <p:cNvSpPr>
            <a:spLocks noChangeArrowheads="1"/>
          </p:cNvSpPr>
          <p:nvPr/>
        </p:nvSpPr>
        <p:spPr bwMode="auto">
          <a:xfrm>
            <a:off x="3059430" y="2060575"/>
            <a:ext cx="408940" cy="365760"/>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9</a:t>
            </a:r>
            <a:endParaRPr lang="en-US" altLang="zh-CN" sz="1800">
              <a:solidFill>
                <a:schemeClr val="tx1"/>
              </a:solidFill>
              <a:latin typeface="Times New Roman" panose="02020603050405020304" pitchFamily="18" charset="0"/>
            </a:endParaRPr>
          </a:p>
        </p:txBody>
      </p:sp>
      <p:sp>
        <p:nvSpPr>
          <p:cNvPr id="43065" name="Rectangle 44"/>
          <p:cNvSpPr>
            <a:spLocks noChangeArrowheads="1"/>
          </p:cNvSpPr>
          <p:nvPr/>
        </p:nvSpPr>
        <p:spPr bwMode="auto">
          <a:xfrm>
            <a:off x="3439795" y="2060575"/>
            <a:ext cx="2946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sz="1800">
                <a:solidFill>
                  <a:schemeClr val="tx1"/>
                </a:solidFill>
                <a:latin typeface="Times New Roman" panose="02020603050405020304" pitchFamily="18" charset="0"/>
              </a:rPr>
              <a:t>8</a:t>
            </a:r>
            <a:endParaRPr lang="en-US" sz="1800">
              <a:solidFill>
                <a:schemeClr val="tx1"/>
              </a:solidFill>
              <a:latin typeface="Times New Roman" panose="02020603050405020304" pitchFamily="18" charset="0"/>
            </a:endParaRPr>
          </a:p>
        </p:txBody>
      </p:sp>
      <p:sp>
        <p:nvSpPr>
          <p:cNvPr id="43067" name="Rectangle 46"/>
          <p:cNvSpPr>
            <a:spLocks noChangeArrowheads="1"/>
          </p:cNvSpPr>
          <p:nvPr/>
        </p:nvSpPr>
        <p:spPr bwMode="auto">
          <a:xfrm>
            <a:off x="2450465" y="2060575"/>
            <a:ext cx="3962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11</a:t>
            </a:r>
            <a:endParaRPr lang="zh-CN" altLang="en-US" sz="1800">
              <a:solidFill>
                <a:schemeClr val="tx1"/>
              </a:solidFill>
              <a:latin typeface="Times New Roman" panose="02020603050405020304" pitchFamily="18" charset="0"/>
            </a:endParaRPr>
          </a:p>
        </p:txBody>
      </p:sp>
      <p:sp>
        <p:nvSpPr>
          <p:cNvPr id="43068" name="Rectangle 47"/>
          <p:cNvSpPr>
            <a:spLocks noChangeArrowheads="1"/>
          </p:cNvSpPr>
          <p:nvPr/>
        </p:nvSpPr>
        <p:spPr bwMode="auto">
          <a:xfrm>
            <a:off x="1187450" y="2060575"/>
            <a:ext cx="4089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15</a:t>
            </a:r>
            <a:endParaRPr lang="en-US" altLang="zh-CN" sz="1800">
              <a:solidFill>
                <a:schemeClr val="tx1"/>
              </a:solidFill>
              <a:latin typeface="Times New Roman" panose="02020603050405020304" pitchFamily="18" charset="0"/>
            </a:endParaRPr>
          </a:p>
        </p:txBody>
      </p:sp>
      <p:cxnSp>
        <p:nvCxnSpPr>
          <p:cNvPr id="5" name="直接连接符 4"/>
          <p:cNvCxnSpPr/>
          <p:nvPr/>
        </p:nvCxnSpPr>
        <p:spPr>
          <a:xfrm flipH="1">
            <a:off x="2411730" y="2392045"/>
            <a:ext cx="635" cy="55118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 name="直接连接符 5"/>
          <p:cNvCxnSpPr/>
          <p:nvPr/>
        </p:nvCxnSpPr>
        <p:spPr>
          <a:xfrm flipH="1">
            <a:off x="3442335" y="2371725"/>
            <a:ext cx="635" cy="55118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7" name="直接连接符 6"/>
          <p:cNvCxnSpPr/>
          <p:nvPr/>
        </p:nvCxnSpPr>
        <p:spPr>
          <a:xfrm flipH="1">
            <a:off x="4499610" y="2371725"/>
            <a:ext cx="635" cy="55118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p:cNvCxnSpPr/>
          <p:nvPr/>
        </p:nvCxnSpPr>
        <p:spPr>
          <a:xfrm flipH="1">
            <a:off x="5501640" y="2392045"/>
            <a:ext cx="635" cy="55118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0" name="Rectangle 43"/>
          <p:cNvSpPr>
            <a:spLocks noChangeArrowheads="1"/>
          </p:cNvSpPr>
          <p:nvPr/>
        </p:nvSpPr>
        <p:spPr bwMode="auto">
          <a:xfrm>
            <a:off x="1960245" y="2060575"/>
            <a:ext cx="523240" cy="365760"/>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12</a:t>
            </a:r>
            <a:endParaRPr lang="en-US" altLang="zh-CN" sz="1800">
              <a:solidFill>
                <a:schemeClr val="tx1"/>
              </a:solidFill>
              <a:latin typeface="Times New Roman" panose="02020603050405020304" pitchFamily="18" charset="0"/>
            </a:endParaRPr>
          </a:p>
        </p:txBody>
      </p:sp>
      <p:sp>
        <p:nvSpPr>
          <p:cNvPr id="11" name="Rectangle 43"/>
          <p:cNvSpPr>
            <a:spLocks noChangeArrowheads="1"/>
          </p:cNvSpPr>
          <p:nvPr/>
        </p:nvSpPr>
        <p:spPr bwMode="auto">
          <a:xfrm>
            <a:off x="4140200" y="2060575"/>
            <a:ext cx="408940" cy="365760"/>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6</a:t>
            </a:r>
            <a:endParaRPr lang="en-US" altLang="zh-CN" sz="1800">
              <a:solidFill>
                <a:schemeClr val="tx1"/>
              </a:solidFill>
              <a:latin typeface="Times New Roman" panose="02020603050405020304" pitchFamily="18" charset="0"/>
            </a:endParaRPr>
          </a:p>
        </p:txBody>
      </p:sp>
      <p:sp>
        <p:nvSpPr>
          <p:cNvPr id="12" name="Rectangle 43"/>
          <p:cNvSpPr>
            <a:spLocks noChangeArrowheads="1"/>
          </p:cNvSpPr>
          <p:nvPr/>
        </p:nvSpPr>
        <p:spPr bwMode="auto">
          <a:xfrm>
            <a:off x="4401820" y="2060575"/>
            <a:ext cx="408940" cy="365760"/>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5</a:t>
            </a:r>
            <a:endParaRPr lang="en-US" altLang="zh-CN" sz="1800">
              <a:solidFill>
                <a:schemeClr val="tx1"/>
              </a:solidFill>
              <a:latin typeface="Times New Roman" panose="02020603050405020304" pitchFamily="18" charset="0"/>
            </a:endParaRPr>
          </a:p>
        </p:txBody>
      </p:sp>
      <p:sp>
        <p:nvSpPr>
          <p:cNvPr id="13" name="Rectangle 43"/>
          <p:cNvSpPr>
            <a:spLocks noChangeArrowheads="1"/>
          </p:cNvSpPr>
          <p:nvPr/>
        </p:nvSpPr>
        <p:spPr bwMode="auto">
          <a:xfrm>
            <a:off x="6228080" y="2060575"/>
            <a:ext cx="408940" cy="365760"/>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0</a:t>
            </a:r>
            <a:endParaRPr lang="en-US" altLang="zh-CN" sz="1800">
              <a:solidFill>
                <a:schemeClr val="tx1"/>
              </a:solidFill>
              <a:latin typeface="Times New Roman" panose="02020603050405020304" pitchFamily="18" charset="0"/>
            </a:endParaRPr>
          </a:p>
        </p:txBody>
      </p:sp>
      <p:sp>
        <p:nvSpPr>
          <p:cNvPr id="14" name="Rectangle 34"/>
          <p:cNvSpPr>
            <a:spLocks noChangeArrowheads="1"/>
          </p:cNvSpPr>
          <p:nvPr/>
        </p:nvSpPr>
        <p:spPr bwMode="auto">
          <a:xfrm>
            <a:off x="2627630" y="2477770"/>
            <a:ext cx="4978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rgbClr val="C00000"/>
                </a:solidFill>
                <a:latin typeface="Times New Roman" panose="02020603050405020304" pitchFamily="18" charset="0"/>
              </a:rPr>
              <a:t>111</a:t>
            </a:r>
            <a:endParaRPr lang="en-US" altLang="zh-CN" sz="1800">
              <a:solidFill>
                <a:srgbClr val="C00000"/>
              </a:solidFill>
              <a:latin typeface="Times New Roman" panose="02020603050405020304" pitchFamily="18" charset="0"/>
            </a:endParaRPr>
          </a:p>
        </p:txBody>
      </p:sp>
      <p:sp>
        <p:nvSpPr>
          <p:cNvPr id="15" name="Rectangle 34"/>
          <p:cNvSpPr>
            <a:spLocks noChangeArrowheads="1"/>
          </p:cNvSpPr>
          <p:nvPr/>
        </p:nvSpPr>
        <p:spPr bwMode="auto">
          <a:xfrm>
            <a:off x="3732530" y="2464435"/>
            <a:ext cx="5105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rgbClr val="FF0000"/>
                </a:solidFill>
                <a:latin typeface="Times New Roman" panose="02020603050405020304" pitchFamily="18" charset="0"/>
              </a:rPr>
              <a:t>011</a:t>
            </a:r>
            <a:endParaRPr lang="en-US" altLang="zh-CN" sz="1800">
              <a:solidFill>
                <a:srgbClr val="FF0000"/>
              </a:solidFill>
              <a:latin typeface="Times New Roman" panose="02020603050405020304" pitchFamily="18" charset="0"/>
            </a:endParaRPr>
          </a:p>
        </p:txBody>
      </p:sp>
      <p:sp>
        <p:nvSpPr>
          <p:cNvPr id="4" name="右大括号 3"/>
          <p:cNvSpPr/>
          <p:nvPr/>
        </p:nvSpPr>
        <p:spPr>
          <a:xfrm rot="16200000">
            <a:off x="3202305" y="1056640"/>
            <a:ext cx="520065" cy="2075815"/>
          </a:xfrm>
          <a:prstGeom prst="righ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7" name="Rectangle 34"/>
          <p:cNvSpPr>
            <a:spLocks noChangeArrowheads="1"/>
          </p:cNvSpPr>
          <p:nvPr/>
        </p:nvSpPr>
        <p:spPr bwMode="auto">
          <a:xfrm>
            <a:off x="5258435" y="1548765"/>
            <a:ext cx="64008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目的</a:t>
            </a:r>
            <a:endParaRPr lang="zh-CN" altLang="en-US" sz="1800">
              <a:solidFill>
                <a:schemeClr val="tx1"/>
              </a:solidFill>
              <a:latin typeface="Times New Roman" panose="02020603050405020304" pitchFamily="18" charset="0"/>
            </a:endParaRPr>
          </a:p>
        </p:txBody>
      </p:sp>
      <p:sp>
        <p:nvSpPr>
          <p:cNvPr id="18" name="右大括号 17"/>
          <p:cNvSpPr/>
          <p:nvPr/>
        </p:nvSpPr>
        <p:spPr>
          <a:xfrm rot="16200000">
            <a:off x="5318125" y="1073785"/>
            <a:ext cx="520065" cy="2075815"/>
          </a:xfrm>
          <a:prstGeom prst="righ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cxnSp>
        <p:nvCxnSpPr>
          <p:cNvPr id="21" name="直接箭头连接符 20"/>
          <p:cNvCxnSpPr/>
          <p:nvPr/>
        </p:nvCxnSpPr>
        <p:spPr>
          <a:xfrm>
            <a:off x="2872740" y="2843530"/>
            <a:ext cx="0" cy="993140"/>
          </a:xfrm>
          <a:prstGeom prst="straightConnector1">
            <a:avLst/>
          </a:prstGeom>
          <a:solidFill>
            <a:srgbClr val="FFFF00"/>
          </a:solidFill>
          <a:ln w="12700" cap="flat" cmpd="sng" algn="ctr">
            <a:solidFill>
              <a:srgbClr val="C00000"/>
            </a:solidFill>
            <a:prstDash val="solid"/>
            <a:round/>
            <a:headEnd type="none" w="med" len="med"/>
            <a:tailEnd type="arrow" w="med" len="med"/>
          </a:ln>
        </p:spPr>
      </p:cxnSp>
      <p:sp>
        <p:nvSpPr>
          <p:cNvPr id="23" name="文本框 22"/>
          <p:cNvSpPr txBox="1"/>
          <p:nvPr/>
        </p:nvSpPr>
        <p:spPr>
          <a:xfrm>
            <a:off x="2653030" y="3888105"/>
            <a:ext cx="439420" cy="398780"/>
          </a:xfrm>
          <a:prstGeom prst="rect">
            <a:avLst/>
          </a:prstGeom>
          <a:noFill/>
        </p:spPr>
        <p:txBody>
          <a:bodyPr wrap="none" rtlCol="0" anchor="t">
            <a:spAutoFit/>
          </a:bodyPr>
          <a:p>
            <a:r>
              <a:rPr lang="en-US" altLang="zh-CN">
                <a:solidFill>
                  <a:srgbClr val="C00000"/>
                </a:solidFill>
                <a:latin typeface="宋体" panose="02010600030101010101" pitchFamily="2" charset="-122"/>
                <a:ea typeface="宋体" panose="02010600030101010101" pitchFamily="2" charset="-122"/>
                <a:sym typeface="+mn-ea"/>
              </a:rPr>
              <a:t>PC</a:t>
            </a:r>
            <a:endParaRPr lang="zh-CN" altLang="en-US"/>
          </a:p>
        </p:txBody>
      </p:sp>
      <p:sp>
        <p:nvSpPr>
          <p:cNvPr id="24" name="文本框 23"/>
          <p:cNvSpPr txBox="1"/>
          <p:nvPr/>
        </p:nvSpPr>
        <p:spPr>
          <a:xfrm>
            <a:off x="3059430" y="3890010"/>
            <a:ext cx="1821815" cy="368300"/>
          </a:xfrm>
          <a:prstGeom prst="rect">
            <a:avLst/>
          </a:prstGeom>
          <a:noFill/>
          <a:ln>
            <a:solidFill>
              <a:schemeClr val="tx1"/>
            </a:solidFill>
          </a:ln>
        </p:spPr>
        <p:txBody>
          <a:bodyPr wrap="square" rtlCol="0">
            <a:spAutoFit/>
          </a:bodyPr>
          <a:p>
            <a:pPr algn="l"/>
            <a:r>
              <a:rPr lang="en-US" altLang="zh-CN" sz="1800">
                <a:ln>
                  <a:noFill/>
                </a:ln>
                <a:solidFill>
                  <a:srgbClr val="C00000"/>
                </a:solidFill>
                <a:latin typeface="宋体" panose="02010600030101010101" pitchFamily="2" charset="-122"/>
                <a:ea typeface="宋体" panose="02010600030101010101" pitchFamily="2" charset="-122"/>
              </a:rPr>
              <a:t> </a:t>
            </a:r>
            <a:r>
              <a:rPr lang="zh-CN" altLang="en-US" sz="1800">
                <a:ln>
                  <a:noFill/>
                </a:ln>
                <a:solidFill>
                  <a:srgbClr val="C00000"/>
                </a:solidFill>
                <a:latin typeface="宋体" panose="02010600030101010101" pitchFamily="2" charset="-122"/>
                <a:ea typeface="宋体" panose="02010600030101010101" pitchFamily="2" charset="-122"/>
              </a:rPr>
              <a:t>当前指令</a:t>
            </a:r>
            <a:r>
              <a:rPr lang="zh-CN" altLang="en-US" sz="1800">
                <a:ln>
                  <a:noFill/>
                </a:ln>
                <a:solidFill>
                  <a:srgbClr val="C00000"/>
                </a:solidFill>
                <a:latin typeface="宋体" panose="02010600030101010101" pitchFamily="2" charset="-122"/>
                <a:ea typeface="宋体" panose="02010600030101010101" pitchFamily="2" charset="-122"/>
              </a:rPr>
              <a:t>地址</a:t>
            </a:r>
            <a:endParaRPr lang="zh-CN" altLang="en-US" sz="1800">
              <a:ln>
                <a:noFill/>
              </a:ln>
              <a:solidFill>
                <a:srgbClr val="C00000"/>
              </a:solidFill>
              <a:latin typeface="宋体" panose="02010600030101010101" pitchFamily="2" charset="-122"/>
              <a:ea typeface="宋体" panose="02010600030101010101" pitchFamily="2" charset="-122"/>
            </a:endParaRPr>
          </a:p>
        </p:txBody>
      </p:sp>
      <p:sp>
        <p:nvSpPr>
          <p:cNvPr id="26" name="矩形 25"/>
          <p:cNvSpPr/>
          <p:nvPr/>
        </p:nvSpPr>
        <p:spPr>
          <a:xfrm>
            <a:off x="6804660" y="3020060"/>
            <a:ext cx="1584325" cy="25488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TextBox 9"/>
          <p:cNvSpPr txBox="1"/>
          <p:nvPr/>
        </p:nvSpPr>
        <p:spPr>
          <a:xfrm>
            <a:off x="7128510" y="4283710"/>
            <a:ext cx="1068070" cy="337185"/>
          </a:xfrm>
          <a:prstGeom prst="rect">
            <a:avLst/>
          </a:prstGeom>
          <a:noFill/>
          <a:ln>
            <a:noFill/>
          </a:ln>
        </p:spPr>
        <p:txBody>
          <a:bodyPr wrap="square" rtlCol="0">
            <a:spAutoFit/>
          </a:bodyPr>
          <a:p>
            <a:r>
              <a:rPr lang="zh-CN" altLang="en-US" sz="1600" b="1" dirty="0" smtClean="0">
                <a:solidFill>
                  <a:srgbClr val="C00000"/>
                </a:solidFill>
              </a:rPr>
              <a:t>立即数</a:t>
            </a:r>
            <a:endParaRPr lang="zh-CN" altLang="en-US" sz="1600" b="1" dirty="0" smtClean="0">
              <a:solidFill>
                <a:srgbClr val="C00000"/>
              </a:solidFill>
            </a:endParaRPr>
          </a:p>
        </p:txBody>
      </p:sp>
      <p:cxnSp>
        <p:nvCxnSpPr>
          <p:cNvPr id="31" name="直接连接符 30"/>
          <p:cNvCxnSpPr/>
          <p:nvPr/>
        </p:nvCxnSpPr>
        <p:spPr>
          <a:xfrm>
            <a:off x="6794500" y="4020820"/>
            <a:ext cx="1584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6794500" y="4309110"/>
            <a:ext cx="1584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784340" y="4619625"/>
            <a:ext cx="1584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784340" y="4907280"/>
            <a:ext cx="1584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2"/>
          <p:cNvSpPr txBox="1"/>
          <p:nvPr/>
        </p:nvSpPr>
        <p:spPr>
          <a:xfrm>
            <a:off x="6976110" y="2627630"/>
            <a:ext cx="1220470" cy="398780"/>
          </a:xfrm>
          <a:prstGeom prst="rect">
            <a:avLst/>
          </a:prstGeom>
          <a:noFill/>
          <a:ln>
            <a:noFill/>
          </a:ln>
        </p:spPr>
        <p:txBody>
          <a:bodyPr wrap="square" rtlCol="0">
            <a:spAutoFit/>
          </a:bodyPr>
          <a:p>
            <a:r>
              <a:rPr lang="zh-CN" altLang="en-US" sz="2000" b="1" dirty="0" smtClean="0"/>
              <a:t>主</a:t>
            </a:r>
            <a:r>
              <a:rPr lang="zh-CN" altLang="en-US" sz="2000" b="1" dirty="0" smtClean="0"/>
              <a:t>存储器</a:t>
            </a:r>
            <a:endParaRPr lang="zh-CN" altLang="en-US" sz="2000" b="1" dirty="0" smtClean="0"/>
          </a:p>
        </p:txBody>
      </p:sp>
      <p:cxnSp>
        <p:nvCxnSpPr>
          <p:cNvPr id="36" name="直接箭头连接符 35"/>
          <p:cNvCxnSpPr/>
          <p:nvPr/>
        </p:nvCxnSpPr>
        <p:spPr>
          <a:xfrm>
            <a:off x="4667250" y="4119245"/>
            <a:ext cx="2137410" cy="0"/>
          </a:xfrm>
          <a:prstGeom prst="straightConnector1">
            <a:avLst/>
          </a:prstGeom>
          <a:solidFill>
            <a:srgbClr val="FFFF00"/>
          </a:solidFill>
          <a:ln w="12700" cap="flat" cmpd="sng" algn="ctr">
            <a:solidFill>
              <a:srgbClr val="C00000"/>
            </a:solidFill>
            <a:prstDash val="dash"/>
            <a:round/>
            <a:headEnd type="none" w="med" len="med"/>
            <a:tailEnd type="arrow" w="med" len="med"/>
          </a:ln>
        </p:spPr>
      </p:cxnSp>
      <p:sp>
        <p:nvSpPr>
          <p:cNvPr id="27" name="文本框 26"/>
          <p:cNvSpPr txBox="1"/>
          <p:nvPr/>
        </p:nvSpPr>
        <p:spPr>
          <a:xfrm>
            <a:off x="232410" y="2464435"/>
            <a:ext cx="739140" cy="706755"/>
          </a:xfrm>
          <a:prstGeom prst="rect">
            <a:avLst/>
          </a:prstGeom>
          <a:noFill/>
        </p:spPr>
        <p:txBody>
          <a:bodyPr wrap="square" rtlCol="0">
            <a:spAutoFit/>
          </a:bodyPr>
          <a:p>
            <a:r>
              <a:rPr lang="zh-CN" altLang="en-US"/>
              <a:t>机器指令</a:t>
            </a:r>
            <a:endParaRPr lang="zh-CN" altLang="en-US"/>
          </a:p>
        </p:txBody>
      </p:sp>
      <p:sp>
        <p:nvSpPr>
          <p:cNvPr id="9" name="TextBox 9"/>
          <p:cNvSpPr txBox="1"/>
          <p:nvPr/>
        </p:nvSpPr>
        <p:spPr>
          <a:xfrm>
            <a:off x="6868160" y="3994785"/>
            <a:ext cx="1556385" cy="337185"/>
          </a:xfrm>
          <a:prstGeom prst="rect">
            <a:avLst/>
          </a:prstGeom>
          <a:noFill/>
          <a:ln>
            <a:noFill/>
          </a:ln>
        </p:spPr>
        <p:txBody>
          <a:bodyPr wrap="square" rtlCol="0">
            <a:spAutoFit/>
          </a:bodyPr>
          <a:p>
            <a:r>
              <a:rPr lang="zh-CN" altLang="en-US" sz="1600" b="1" dirty="0" smtClean="0">
                <a:solidFill>
                  <a:srgbClr val="C00000"/>
                </a:solidFill>
              </a:rPr>
              <a:t>操作码与寻址</a:t>
            </a:r>
            <a:endParaRPr lang="zh-CN" altLang="en-US" sz="1600" b="1" dirty="0" smtClean="0">
              <a:solidFill>
                <a:srgbClr val="C00000"/>
              </a:solidFill>
            </a:endParaRPr>
          </a:p>
        </p:txBody>
      </p:sp>
      <p:sp>
        <p:nvSpPr>
          <p:cNvPr id="16" name="Rectangle 21"/>
          <p:cNvSpPr>
            <a:spLocks noChangeArrowheads="1"/>
          </p:cNvSpPr>
          <p:nvPr/>
        </p:nvSpPr>
        <p:spPr bwMode="auto">
          <a:xfrm>
            <a:off x="1276350" y="2940050"/>
            <a:ext cx="5315585" cy="56515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28" name="TextBox 9"/>
          <p:cNvSpPr txBox="1"/>
          <p:nvPr/>
        </p:nvSpPr>
        <p:spPr>
          <a:xfrm>
            <a:off x="3307080" y="3020060"/>
            <a:ext cx="1779905" cy="368300"/>
          </a:xfrm>
          <a:prstGeom prst="rect">
            <a:avLst/>
          </a:prstGeom>
          <a:noFill/>
          <a:ln>
            <a:noFill/>
          </a:ln>
        </p:spPr>
        <p:txBody>
          <a:bodyPr wrap="square" rtlCol="0">
            <a:spAutoFit/>
          </a:bodyPr>
          <a:p>
            <a:r>
              <a:rPr lang="en-US" altLang="zh-CN" sz="1800" b="1" dirty="0" smtClean="0"/>
              <a:t>16</a:t>
            </a:r>
            <a:r>
              <a:rPr lang="zh-CN" altLang="en-US" sz="1800" b="1" dirty="0" smtClean="0"/>
              <a:t>位</a:t>
            </a:r>
            <a:r>
              <a:rPr lang="zh-CN" altLang="en-US" sz="1800" b="1" dirty="0" smtClean="0">
                <a:solidFill>
                  <a:srgbClr val="C00000"/>
                </a:solidFill>
              </a:rPr>
              <a:t>立即数</a:t>
            </a:r>
            <a:endParaRPr lang="zh-CN" altLang="en-US" sz="1800" b="1" dirty="0" smtClean="0">
              <a:solidFill>
                <a:srgbClr val="C00000"/>
              </a:solidFill>
            </a:endParaRPr>
          </a:p>
        </p:txBody>
      </p:sp>
      <p:sp>
        <p:nvSpPr>
          <p:cNvPr id="30" name="TextBox 9"/>
          <p:cNvSpPr txBox="1"/>
          <p:nvPr/>
        </p:nvSpPr>
        <p:spPr>
          <a:xfrm>
            <a:off x="6868795" y="4597400"/>
            <a:ext cx="1555750" cy="337185"/>
          </a:xfrm>
          <a:prstGeom prst="rect">
            <a:avLst/>
          </a:prstGeom>
          <a:noFill/>
          <a:ln>
            <a:noFill/>
          </a:ln>
        </p:spPr>
        <p:txBody>
          <a:bodyPr wrap="square" rtlCol="0">
            <a:spAutoFit/>
          </a:bodyPr>
          <a:p>
            <a:r>
              <a:rPr lang="zh-CN" altLang="en-US" sz="1600" b="1" dirty="0" smtClean="0"/>
              <a:t>下一条</a:t>
            </a:r>
            <a:r>
              <a:rPr lang="zh-CN" altLang="en-US" sz="1600" b="1" dirty="0" smtClean="0"/>
              <a:t>指令</a:t>
            </a:r>
            <a:endParaRPr lang="zh-CN" altLang="en-US" sz="1600" b="1" dirty="0" smtClean="0"/>
          </a:p>
        </p:txBody>
      </p:sp>
      <p:sp>
        <p:nvSpPr>
          <p:cNvPr id="38" name="右大括号 37"/>
          <p:cNvSpPr/>
          <p:nvPr/>
        </p:nvSpPr>
        <p:spPr>
          <a:xfrm>
            <a:off x="8388985" y="3994785"/>
            <a:ext cx="254000" cy="645160"/>
          </a:xfrm>
          <a:prstGeom prst="rightBrace">
            <a:avLst/>
          </a:prstGeom>
          <a:noFill/>
          <a:ln w="28575" cap="flat" cmpd="sng" algn="ctr">
            <a:solidFill>
              <a:srgbClr val="000000"/>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41" name="文本框 40"/>
          <p:cNvSpPr txBox="1"/>
          <p:nvPr/>
        </p:nvSpPr>
        <p:spPr>
          <a:xfrm>
            <a:off x="4716145" y="2475230"/>
            <a:ext cx="826135" cy="368300"/>
          </a:xfrm>
          <a:prstGeom prst="rect">
            <a:avLst/>
          </a:prstGeom>
          <a:noFill/>
        </p:spPr>
        <p:txBody>
          <a:bodyPr wrap="square" rtlCol="0">
            <a:spAutoFit/>
          </a:bodyPr>
          <a:p>
            <a:r>
              <a:rPr lang="en-US" altLang="zh-CN" sz="1800">
                <a:solidFill>
                  <a:srgbClr val="3333FF"/>
                </a:solidFill>
                <a:latin typeface="Times New Roman" panose="02020603050405020304" pitchFamily="18" charset="0"/>
                <a:ea typeface="宋体" panose="02010600030101010101" pitchFamily="2" charset="-122"/>
                <a:cs typeface="Times New Roman" panose="02020603050405020304" pitchFamily="18" charset="0"/>
              </a:rPr>
              <a:t>011</a:t>
            </a:r>
            <a:endParaRPr lang="en-US" altLang="zh-CN" sz="1800">
              <a:solidFill>
                <a:srgbClr val="3333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2" name="文本框 41"/>
          <p:cNvSpPr txBox="1"/>
          <p:nvPr/>
        </p:nvSpPr>
        <p:spPr>
          <a:xfrm>
            <a:off x="5723890" y="2483485"/>
            <a:ext cx="826135" cy="368300"/>
          </a:xfrm>
          <a:prstGeom prst="rect">
            <a:avLst/>
          </a:prstGeom>
          <a:noFill/>
        </p:spPr>
        <p:txBody>
          <a:bodyPr wrap="square" rtlCol="0">
            <a:spAutoFit/>
          </a:bodyPr>
          <a:p>
            <a:r>
              <a:rPr lang="en-US" altLang="zh-CN" sz="1800">
                <a:solidFill>
                  <a:schemeClr val="tx1"/>
                </a:solidFill>
                <a:latin typeface="Times New Roman" panose="02020603050405020304" pitchFamily="18" charset="0"/>
                <a:ea typeface="宋体" panose="02010600030101010101" pitchFamily="2" charset="-122"/>
                <a:cs typeface="Times New Roman" panose="02020603050405020304" pitchFamily="18" charset="0"/>
              </a:rPr>
              <a:t>000</a:t>
            </a:r>
            <a:endParaRPr lang="en-US" altLang="zh-CN" sz="180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3" name="文本框 42"/>
          <p:cNvSpPr txBox="1"/>
          <p:nvPr/>
        </p:nvSpPr>
        <p:spPr>
          <a:xfrm>
            <a:off x="8532495" y="3888105"/>
            <a:ext cx="636270" cy="8299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当前机器指令</a:t>
            </a:r>
            <a:endParaRPr lang="zh-CN" altLang="en-US" sz="1600">
              <a:latin typeface="宋体" panose="02010600030101010101" pitchFamily="2" charset="-122"/>
              <a:ea typeface="宋体" panose="02010600030101010101" pitchFamily="2" charset="-122"/>
            </a:endParaRPr>
          </a:p>
        </p:txBody>
      </p:sp>
      <p:sp>
        <p:nvSpPr>
          <p:cNvPr id="44" name="左大括号 43"/>
          <p:cNvSpPr/>
          <p:nvPr/>
        </p:nvSpPr>
        <p:spPr>
          <a:xfrm>
            <a:off x="971550" y="2371725"/>
            <a:ext cx="297180" cy="1133475"/>
          </a:xfrm>
          <a:prstGeom prst="leftBrace">
            <a:avLst/>
          </a:prstGeom>
          <a:noFill/>
          <a:ln w="28575" cap="flat" cmpd="sng" algn="ctr">
            <a:solidFill>
              <a:srgbClr val="000000"/>
            </a:solidFill>
            <a:prstDash val="sysDash"/>
            <a:round/>
            <a:headEnd type="none" w="med" len="med"/>
            <a:tailEnd type="none" w="med" len="med"/>
          </a:ln>
          <a:extLst>
            <a:ext uri="{909E8E84-426E-40DD-AFC4-6F175D3DCCD1}">
              <a14:hiddenFill xmlns:a14="http://schemas.microsoft.com/office/drawing/2010/main">
                <a:solidFill>
                  <a:srgbClr val="FFFF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cxnSp>
        <p:nvCxnSpPr>
          <p:cNvPr id="46" name="直接箭头连接符 45"/>
          <p:cNvCxnSpPr/>
          <p:nvPr/>
        </p:nvCxnSpPr>
        <p:spPr>
          <a:xfrm flipH="1" flipV="1">
            <a:off x="4954905" y="836295"/>
            <a:ext cx="913130" cy="1721485"/>
          </a:xfrm>
          <a:prstGeom prst="straightConnector1">
            <a:avLst/>
          </a:prstGeom>
          <a:solidFill>
            <a:srgbClr val="FFFF00"/>
          </a:solidFill>
          <a:ln w="12700" cap="flat" cmpd="sng" algn="ctr">
            <a:solidFill>
              <a:srgbClr val="3333FF"/>
            </a:solidFill>
            <a:prstDash val="sysDash"/>
            <a:round/>
            <a:headEnd type="none" w="med" len="med"/>
            <a:tailEnd type="arrow" w="med" len="med"/>
          </a:ln>
        </p:spPr>
      </p:cxnSp>
      <p:cxnSp>
        <p:nvCxnSpPr>
          <p:cNvPr id="47" name="直接箭头连接符 46"/>
          <p:cNvCxnSpPr/>
          <p:nvPr/>
        </p:nvCxnSpPr>
        <p:spPr>
          <a:xfrm flipH="1" flipV="1">
            <a:off x="3734435" y="836295"/>
            <a:ext cx="1220470" cy="1628140"/>
          </a:xfrm>
          <a:prstGeom prst="straightConnector1">
            <a:avLst/>
          </a:prstGeom>
          <a:solidFill>
            <a:srgbClr val="FFFF00"/>
          </a:solidFill>
          <a:ln w="12700" cap="flat" cmpd="sng" algn="ctr">
            <a:solidFill>
              <a:srgbClr val="3333FF"/>
            </a:solidFill>
            <a:prstDash val="sysDash"/>
            <a:round/>
            <a:headEnd type="none" w="med" len="med"/>
            <a:tailEnd type="arrow" w="med" len="med"/>
          </a:ln>
        </p:spPr>
      </p:cxnSp>
      <p:cxnSp>
        <p:nvCxnSpPr>
          <p:cNvPr id="37" name="肘形连接符 36"/>
          <p:cNvCxnSpPr/>
          <p:nvPr/>
        </p:nvCxnSpPr>
        <p:spPr>
          <a:xfrm>
            <a:off x="3878580" y="4196080"/>
            <a:ext cx="364490" cy="226695"/>
          </a:xfrm>
          <a:prstGeom prst="bentConnector3">
            <a:avLst>
              <a:gd name="adj1" fmla="val 3658"/>
            </a:avLst>
          </a:prstGeom>
          <a:solidFill>
            <a:srgbClr val="FFFF00"/>
          </a:solidFill>
          <a:ln w="12700" cap="flat" cmpd="sng" algn="ctr">
            <a:solidFill>
              <a:srgbClr val="C00000"/>
            </a:solidFill>
            <a:prstDash val="solid"/>
            <a:round/>
            <a:headEnd type="none" w="med" len="med"/>
            <a:tailEnd type="arrow" w="med" len="med"/>
          </a:ln>
        </p:spPr>
      </p:cxnSp>
      <p:cxnSp>
        <p:nvCxnSpPr>
          <p:cNvPr id="39" name="直接箭头连接符 38"/>
          <p:cNvCxnSpPr/>
          <p:nvPr/>
        </p:nvCxnSpPr>
        <p:spPr>
          <a:xfrm flipV="1">
            <a:off x="4733925" y="4422775"/>
            <a:ext cx="2070735" cy="12700"/>
          </a:xfrm>
          <a:prstGeom prst="straightConnector1">
            <a:avLst/>
          </a:prstGeom>
          <a:solidFill>
            <a:srgbClr val="FFFF00"/>
          </a:solidFill>
          <a:ln w="12700" cap="flat" cmpd="sng" algn="ctr">
            <a:solidFill>
              <a:srgbClr val="C00000"/>
            </a:solidFill>
            <a:prstDash val="solid"/>
            <a:round/>
            <a:headEnd type="none" w="med" len="med"/>
            <a:tailEnd type="arrow" w="med" len="med"/>
          </a:ln>
        </p:spPr>
      </p:cxnSp>
      <p:sp>
        <p:nvSpPr>
          <p:cNvPr id="48" name="文本框 47"/>
          <p:cNvSpPr txBox="1"/>
          <p:nvPr/>
        </p:nvSpPr>
        <p:spPr>
          <a:xfrm>
            <a:off x="4243070" y="4251325"/>
            <a:ext cx="626110" cy="368300"/>
          </a:xfrm>
          <a:prstGeom prst="rect">
            <a:avLst/>
          </a:prstGeom>
          <a:noFill/>
        </p:spPr>
        <p:txBody>
          <a:bodyPr wrap="square" rtlCol="0">
            <a:spAutoFit/>
          </a:bodyPr>
          <a:p>
            <a:r>
              <a:rPr lang="en-US" altLang="zh-CN" sz="1800">
                <a:solidFill>
                  <a:srgbClr val="C00000"/>
                </a:solidFill>
              </a:rPr>
              <a:t>+1</a:t>
            </a:r>
            <a:endParaRPr lang="en-US" altLang="zh-CN" sz="1800">
              <a:solidFill>
                <a:srgbClr val="C00000"/>
              </a:solidFill>
            </a:endParaRPr>
          </a:p>
        </p:txBody>
      </p:sp>
      <p:sp>
        <p:nvSpPr>
          <p:cNvPr id="49" name="文本框 48"/>
          <p:cNvSpPr txBox="1"/>
          <p:nvPr/>
        </p:nvSpPr>
        <p:spPr>
          <a:xfrm>
            <a:off x="8368665" y="2996565"/>
            <a:ext cx="720090" cy="306705"/>
          </a:xfrm>
          <a:prstGeom prst="rect">
            <a:avLst/>
          </a:prstGeom>
          <a:noFill/>
        </p:spPr>
        <p:txBody>
          <a:bodyPr wrap="none" rtlCol="0" anchor="t">
            <a:spAutoFit/>
          </a:bodyPr>
          <a:p>
            <a:r>
              <a:rPr lang="zh-CN" altLang="en-US" sz="1400">
                <a:solidFill>
                  <a:srgbClr val="C00000"/>
                </a:solidFill>
                <a:latin typeface="宋体" panose="02010600030101010101" pitchFamily="2" charset="-122"/>
                <a:ea typeface="宋体" panose="02010600030101010101" pitchFamily="2" charset="-122"/>
                <a:sym typeface="+mn-ea"/>
              </a:rPr>
              <a:t>低地址</a:t>
            </a:r>
            <a:endParaRPr lang="zh-CN" altLang="en-US" sz="1400">
              <a:solidFill>
                <a:srgbClr val="C00000"/>
              </a:solidFill>
              <a:latin typeface="宋体" panose="02010600030101010101" pitchFamily="2" charset="-122"/>
              <a:ea typeface="宋体" panose="02010600030101010101" pitchFamily="2" charset="-122"/>
              <a:sym typeface="+mn-ea"/>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251460" y="692785"/>
            <a:ext cx="8540750" cy="4154170"/>
          </a:xfrm>
          <a:prstGeom prst="rect">
            <a:avLst/>
          </a:prstGeom>
        </p:spPr>
        <p:txBody>
          <a:bodyPr wrap="square">
            <a:spAutoFit/>
          </a:bodyPr>
          <a:lstStyle/>
          <a:p>
            <a:pPr marL="0" marR="0" lvl="0" indent="0" algn="l" defTabSz="914400" rtl="0" eaLnBrk="1" fontAlgn="base" latinLnBrk="0" hangingPunct="1">
              <a:lnSpc>
                <a:spcPct val="150000"/>
              </a:lnSpc>
              <a:spcBef>
                <a:spcPct val="50000"/>
              </a:spcBef>
              <a:spcAft>
                <a:spcPct val="0"/>
              </a:spcAft>
              <a:buClrTx/>
              <a:buSzTx/>
              <a:buFontTx/>
              <a:buNone/>
              <a:defRPr/>
            </a:pP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⑤ </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4</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型</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1" i="0" u="none" strike="noStrike" kern="1200" cap="none" spc="0" normalizeH="0" baseline="0" noProof="0" dirty="0">
                <a:ln>
                  <a:noFill/>
                </a:ln>
                <a:solidFill>
                  <a:srgbClr val="3333FF"/>
                </a:solidFill>
                <a:effectLst/>
                <a:uLnTx/>
                <a:uFillTx/>
                <a:latin typeface="+mn-ea"/>
                <a:ea typeface="+mn-ea"/>
                <a:cs typeface="+mn-cs"/>
              </a:rPr>
              <a:t>直接寻址方式</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，字段代码</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100</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，汇编符号</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DI</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，定义为：操作数地址紧跟着指令操作码与寻址字段后</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50000"/>
              </a:lnSpc>
              <a:spcBef>
                <a:spcPct val="5000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由于操作数地址存放在紧跟指令操作码与寻址字段后的单元中，取指后</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PC+1</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，将修改后的</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PC</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内容作为地址，据此访问紧跟当前指令操作码与寻址字段后的存储单元，从中取得操作数地址（称为绝对地址），据此再度访存，读得操作数，然后</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PC+1</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 name="文本框 66"/>
          <p:cNvSpPr txBox="1"/>
          <p:nvPr/>
        </p:nvSpPr>
        <p:spPr>
          <a:xfrm>
            <a:off x="-635" y="116205"/>
            <a:ext cx="9144635" cy="119888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p>
            <a:pPr>
              <a:lnSpc>
                <a:spcPct val="120000"/>
              </a:lnSpc>
              <a:spcBef>
                <a:spcPts val="50"/>
              </a:spcBef>
              <a:spcAft>
                <a:spcPts val="0"/>
              </a:spcAft>
            </a:pPr>
            <a:r>
              <a:rPr lang="zh-CN" altLang="en-US">
                <a:latin typeface="宋体" panose="02010600030101010101" pitchFamily="2" charset="-122"/>
                <a:ea typeface="宋体" panose="02010600030101010101" pitchFamily="2" charset="-122"/>
              </a:rPr>
              <a:t>例，有一双操作数指令，</a:t>
            </a:r>
            <a:r>
              <a:rPr lang="zh-CN" altLang="en-US">
                <a:solidFill>
                  <a:srgbClr val="3333FF"/>
                </a:solidFill>
                <a:latin typeface="宋体" panose="02010600030101010101" pitchFamily="2" charset="-122"/>
                <a:ea typeface="宋体" panose="02010600030101010101" pitchFamily="2" charset="-122"/>
              </a:rPr>
              <a:t>源操作数</a:t>
            </a:r>
            <a:r>
              <a:rPr lang="zh-CN" altLang="en-US">
                <a:latin typeface="宋体" panose="02010600030101010101" pitchFamily="2" charset="-122"/>
                <a:ea typeface="宋体" panose="02010600030101010101" pitchFamily="2" charset="-122"/>
              </a:rPr>
              <a:t>用</a:t>
            </a:r>
            <a:r>
              <a:rPr lang="zh-CN" altLang="en-US" u="sng">
                <a:solidFill>
                  <a:srgbClr val="C00000"/>
                </a:solidFill>
                <a:latin typeface="宋体" panose="02010600030101010101" pitchFamily="2" charset="-122"/>
                <a:ea typeface="宋体" panose="02010600030101010101" pitchFamily="2" charset="-122"/>
              </a:rPr>
              <a:t>直接寻址</a:t>
            </a:r>
            <a:r>
              <a:rPr lang="zh-CN" altLang="en-US">
                <a:latin typeface="宋体" panose="02010600030101010101" pitchFamily="2" charset="-122"/>
                <a:ea typeface="宋体" panose="02010600030101010101" pitchFamily="2" charset="-122"/>
              </a:rPr>
              <a:t>，</a:t>
            </a:r>
            <a:r>
              <a:rPr lang="zh-CN" altLang="zh-CN" noProof="0" dirty="0">
                <a:ln>
                  <a:noFill/>
                </a:ln>
                <a:solidFill>
                  <a:srgbClr val="C00000"/>
                </a:solidFill>
                <a:effectLst/>
                <a:uLnTx/>
                <a:uFillTx/>
                <a:latin typeface="+mn-ea"/>
                <a:sym typeface="+mn-ea"/>
              </a:rPr>
              <a:t>操作数地址</a:t>
            </a:r>
            <a:r>
              <a:rPr lang="zh-CN" altLang="zh-CN" noProof="0" dirty="0">
                <a:ln>
                  <a:noFill/>
                </a:ln>
                <a:solidFill>
                  <a:schemeClr val="tx1"/>
                </a:solidFill>
                <a:effectLst/>
                <a:uLnTx/>
                <a:uFillTx/>
                <a:latin typeface="+mn-ea"/>
                <a:sym typeface="+mn-ea"/>
              </a:rPr>
              <a:t>存放在紧跟指令操作码与寻址字段后的单元中</a:t>
            </a:r>
            <a:r>
              <a:rPr lang="zh-CN" altLang="en-US">
                <a:solidFill>
                  <a:srgbClr val="C00000"/>
                </a:solidFill>
                <a:latin typeface="宋体" panose="02010600030101010101" pitchFamily="2" charset="-122"/>
                <a:ea typeface="宋体" panose="02010600030101010101" pitchFamily="2" charset="-122"/>
              </a:rPr>
              <a:t>。</a:t>
            </a:r>
            <a:r>
              <a:rPr lang="zh-CN" altLang="en-US">
                <a:solidFill>
                  <a:schemeClr val="tx1"/>
                </a:solidFill>
                <a:latin typeface="宋体" panose="02010600030101010101" pitchFamily="2" charset="-122"/>
                <a:ea typeface="宋体" panose="02010600030101010101" pitchFamily="2" charset="-122"/>
              </a:rPr>
              <a:t>目的用</a:t>
            </a:r>
            <a:r>
              <a:rPr lang="en-US" altLang="zh-CN">
                <a:solidFill>
                  <a:srgbClr val="3333FF"/>
                </a:solidFill>
                <a:latin typeface="宋体" panose="02010600030101010101" pitchFamily="2" charset="-122"/>
                <a:ea typeface="宋体" panose="02010600030101010101" pitchFamily="2" charset="-122"/>
              </a:rPr>
              <a:t>R2</a:t>
            </a:r>
            <a:r>
              <a:rPr lang="zh-CN" altLang="en-US" u="sng">
                <a:solidFill>
                  <a:schemeClr val="tx1"/>
                </a:solidFill>
                <a:latin typeface="宋体" panose="02010600030101010101" pitchFamily="2" charset="-122"/>
                <a:ea typeface="宋体" panose="02010600030101010101" pitchFamily="2" charset="-122"/>
              </a:rPr>
              <a:t>寄存器寻址</a:t>
            </a:r>
            <a:r>
              <a:rPr lang="zh-CN" altLang="en-US">
                <a:solidFill>
                  <a:schemeClr val="tx1"/>
                </a:solidFill>
                <a:latin typeface="宋体" panose="02010600030101010101" pitchFamily="2" charset="-122"/>
                <a:ea typeface="宋体" panose="02010600030101010101" pitchFamily="2" charset="-122"/>
              </a:rPr>
              <a:t>。</a:t>
            </a:r>
            <a:r>
              <a:rPr lang="zh-CN" altLang="en-US">
                <a:solidFill>
                  <a:schemeClr val="tx1"/>
                </a:solidFill>
                <a:latin typeface="宋体" panose="02010600030101010101" pitchFamily="2" charset="-122"/>
                <a:ea typeface="宋体" panose="02010600030101010101" pitchFamily="2" charset="-122"/>
              </a:rPr>
              <a:t>该</a:t>
            </a:r>
            <a:r>
              <a:rPr lang="zh-CN" altLang="en-US">
                <a:solidFill>
                  <a:srgbClr val="C00000"/>
                </a:solidFill>
                <a:latin typeface="宋体" panose="02010600030101010101" pitchFamily="2" charset="-122"/>
                <a:ea typeface="宋体" panose="02010600030101010101" pitchFamily="2" charset="-122"/>
              </a:rPr>
              <a:t>指令占</a:t>
            </a:r>
            <a:r>
              <a:rPr lang="en-US" altLang="zh-CN">
                <a:solidFill>
                  <a:srgbClr val="C00000"/>
                </a:solidFill>
                <a:latin typeface="宋体" panose="02010600030101010101" pitchFamily="2" charset="-122"/>
                <a:ea typeface="宋体" panose="02010600030101010101" pitchFamily="2" charset="-122"/>
              </a:rPr>
              <a:t>2</a:t>
            </a:r>
            <a:r>
              <a:rPr lang="zh-CN" altLang="en-US">
                <a:solidFill>
                  <a:srgbClr val="C00000"/>
                </a:solidFill>
                <a:latin typeface="宋体" panose="02010600030101010101" pitchFamily="2" charset="-122"/>
                <a:ea typeface="宋体" panose="02010600030101010101" pitchFamily="2" charset="-122"/>
              </a:rPr>
              <a:t>个</a:t>
            </a:r>
            <a:r>
              <a:rPr lang="en-US" altLang="zh-CN">
                <a:solidFill>
                  <a:srgbClr val="C00000"/>
                </a:solidFill>
                <a:latin typeface="宋体" panose="02010600030101010101" pitchFamily="2" charset="-122"/>
                <a:ea typeface="宋体" panose="02010600030101010101" pitchFamily="2" charset="-122"/>
              </a:rPr>
              <a:t>16</a:t>
            </a:r>
            <a:r>
              <a:rPr lang="zh-CN" altLang="en-US">
                <a:solidFill>
                  <a:srgbClr val="C00000"/>
                </a:solidFill>
                <a:latin typeface="宋体" panose="02010600030101010101" pitchFamily="2" charset="-122"/>
                <a:ea typeface="宋体" panose="02010600030101010101" pitchFamily="2" charset="-122"/>
              </a:rPr>
              <a:t>位存储单元，</a:t>
            </a:r>
            <a:r>
              <a:rPr lang="zh-CN" altLang="en-US">
                <a:solidFill>
                  <a:schemeClr val="tx1"/>
                </a:solidFill>
                <a:latin typeface="宋体" panose="02010600030101010101" pitchFamily="2" charset="-122"/>
                <a:ea typeface="宋体" panose="02010600030101010101" pitchFamily="2" charset="-122"/>
              </a:rPr>
              <a:t>前一个单元存放操作码与寻址字段，后面单元存放</a:t>
            </a:r>
            <a:r>
              <a:rPr lang="zh-CN" altLang="en-US">
                <a:solidFill>
                  <a:srgbClr val="C00000"/>
                </a:solidFill>
                <a:latin typeface="宋体" panose="02010600030101010101" pitchFamily="2" charset="-122"/>
                <a:ea typeface="宋体" panose="02010600030101010101" pitchFamily="2" charset="-122"/>
              </a:rPr>
              <a:t>操作数地址</a:t>
            </a:r>
            <a:r>
              <a:rPr lang="zh-CN" altLang="en-US">
                <a:solidFill>
                  <a:schemeClr val="tx1"/>
                </a:solidFill>
                <a:latin typeface="宋体" panose="02010600030101010101" pitchFamily="2" charset="-122"/>
                <a:ea typeface="宋体" panose="02010600030101010101" pitchFamily="2" charset="-122"/>
              </a:rPr>
              <a:t>。</a:t>
            </a:r>
            <a:endParaRPr lang="zh-CN" altLang="en-US">
              <a:solidFill>
                <a:schemeClr val="tx1"/>
              </a:solidFill>
              <a:latin typeface="宋体" panose="02010600030101010101" pitchFamily="2" charset="-122"/>
              <a:ea typeface="宋体" panose="02010600030101010101" pitchFamily="2" charset="-122"/>
            </a:endParaRPr>
          </a:p>
        </p:txBody>
      </p:sp>
      <p:cxnSp>
        <p:nvCxnSpPr>
          <p:cNvPr id="69" name="直接箭头连接符 68"/>
          <p:cNvCxnSpPr/>
          <p:nvPr/>
        </p:nvCxnSpPr>
        <p:spPr>
          <a:xfrm flipV="1">
            <a:off x="3937635" y="476250"/>
            <a:ext cx="305435" cy="2010410"/>
          </a:xfrm>
          <a:prstGeom prst="straightConnector1">
            <a:avLst/>
          </a:prstGeom>
          <a:solidFill>
            <a:srgbClr val="FFFF00"/>
          </a:solidFill>
          <a:ln w="12700" cap="flat" cmpd="sng" algn="ctr">
            <a:solidFill>
              <a:srgbClr val="C00000"/>
            </a:solidFill>
            <a:prstDash val="sysDash"/>
            <a:round/>
            <a:headEnd type="none" w="med" len="med"/>
            <a:tailEnd type="arrow" w="med" len="med"/>
          </a:ln>
        </p:spPr>
      </p:cxnSp>
      <p:cxnSp>
        <p:nvCxnSpPr>
          <p:cNvPr id="93" name="直接箭头连接符 92"/>
          <p:cNvCxnSpPr/>
          <p:nvPr/>
        </p:nvCxnSpPr>
        <p:spPr>
          <a:xfrm flipH="1" flipV="1">
            <a:off x="4954905" y="836295"/>
            <a:ext cx="913130" cy="1721485"/>
          </a:xfrm>
          <a:prstGeom prst="straightConnector1">
            <a:avLst/>
          </a:prstGeom>
          <a:solidFill>
            <a:srgbClr val="FFFF00"/>
          </a:solidFill>
          <a:ln w="12700" cap="flat" cmpd="sng" algn="ctr">
            <a:solidFill>
              <a:srgbClr val="3333FF"/>
            </a:solidFill>
            <a:prstDash val="sysDash"/>
            <a:round/>
            <a:headEnd type="none" w="med" len="med"/>
            <a:tailEnd type="arrow" w="med" len="med"/>
          </a:ln>
        </p:spPr>
      </p:cxnSp>
      <p:cxnSp>
        <p:nvCxnSpPr>
          <p:cNvPr id="94" name="直接箭头连接符 93"/>
          <p:cNvCxnSpPr/>
          <p:nvPr/>
        </p:nvCxnSpPr>
        <p:spPr>
          <a:xfrm flipH="1" flipV="1">
            <a:off x="3937635" y="836295"/>
            <a:ext cx="1017270" cy="1628140"/>
          </a:xfrm>
          <a:prstGeom prst="straightConnector1">
            <a:avLst/>
          </a:prstGeom>
          <a:solidFill>
            <a:srgbClr val="FFFF00"/>
          </a:solidFill>
          <a:ln w="12700" cap="flat" cmpd="sng" algn="ctr">
            <a:solidFill>
              <a:srgbClr val="3333FF"/>
            </a:solidFill>
            <a:prstDash val="sysDash"/>
            <a:round/>
            <a:headEnd type="none" w="med" len="med"/>
            <a:tailEnd type="arrow" w="med" len="med"/>
          </a:ln>
        </p:spPr>
      </p:cxnSp>
      <p:grpSp>
        <p:nvGrpSpPr>
          <p:cNvPr id="10" name="组合 9"/>
          <p:cNvGrpSpPr/>
          <p:nvPr/>
        </p:nvGrpSpPr>
        <p:grpSpPr>
          <a:xfrm>
            <a:off x="232410" y="1484630"/>
            <a:ext cx="8936355" cy="5063490"/>
            <a:chOff x="366" y="2338"/>
            <a:chExt cx="14073" cy="7974"/>
          </a:xfrm>
        </p:grpSpPr>
        <p:sp>
          <p:nvSpPr>
            <p:cNvPr id="19" name="Rectangle 21"/>
            <p:cNvSpPr>
              <a:spLocks noChangeArrowheads="1"/>
            </p:cNvSpPr>
            <p:nvPr/>
          </p:nvSpPr>
          <p:spPr bwMode="auto">
            <a:xfrm>
              <a:off x="1998" y="3745"/>
              <a:ext cx="8371" cy="89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grpSp>
          <p:nvGrpSpPr>
            <p:cNvPr id="37" name="Group 23"/>
            <p:cNvGrpSpPr/>
            <p:nvPr/>
          </p:nvGrpSpPr>
          <p:grpSpPr bwMode="auto">
            <a:xfrm rot="0">
              <a:off x="2010" y="3735"/>
              <a:ext cx="1935" cy="743"/>
              <a:chOff x="1979" y="868"/>
              <a:chExt cx="690" cy="297"/>
            </a:xfrm>
          </p:grpSpPr>
          <p:sp>
            <p:nvSpPr>
              <p:cNvPr id="39" name="Rectangle 24"/>
              <p:cNvSpPr>
                <a:spLocks noChangeArrowheads="1"/>
              </p:cNvSpPr>
              <p:nvPr/>
            </p:nvSpPr>
            <p:spPr bwMode="auto">
              <a:xfrm>
                <a:off x="1979" y="868"/>
                <a:ext cx="624" cy="184"/>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8" name="Rectangle 25"/>
              <p:cNvSpPr>
                <a:spLocks noChangeArrowheads="1"/>
              </p:cNvSpPr>
              <p:nvPr/>
            </p:nvSpPr>
            <p:spPr bwMode="auto">
              <a:xfrm>
                <a:off x="2050" y="935"/>
                <a:ext cx="61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操作</a:t>
                </a:r>
                <a:r>
                  <a:rPr lang="zh-CN" altLang="en-US" sz="1800">
                    <a:solidFill>
                      <a:schemeClr val="tx1"/>
                    </a:solidFill>
                    <a:latin typeface="Times New Roman" panose="02020603050405020304" pitchFamily="18" charset="0"/>
                  </a:rPr>
                  <a:t>码</a:t>
                </a:r>
                <a:endParaRPr lang="zh-CN" altLang="en-US" sz="1800">
                  <a:solidFill>
                    <a:schemeClr val="tx1"/>
                  </a:solidFill>
                  <a:latin typeface="Times New Roman" panose="02020603050405020304" pitchFamily="18" charset="0"/>
                </a:endParaRPr>
              </a:p>
            </p:txBody>
          </p:sp>
        </p:grpSp>
        <p:sp>
          <p:nvSpPr>
            <p:cNvPr id="49" name="Rectangle 34"/>
            <p:cNvSpPr>
              <a:spLocks noChangeArrowheads="1"/>
            </p:cNvSpPr>
            <p:nvPr/>
          </p:nvSpPr>
          <p:spPr bwMode="auto">
            <a:xfrm>
              <a:off x="5098" y="2338"/>
              <a:ext cx="64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源</a:t>
              </a:r>
              <a:endParaRPr lang="zh-CN" altLang="en-US" sz="1800">
                <a:solidFill>
                  <a:schemeClr val="tx1"/>
                </a:solidFill>
                <a:latin typeface="Times New Roman" panose="02020603050405020304" pitchFamily="18" charset="0"/>
              </a:endParaRPr>
            </a:p>
          </p:txBody>
        </p:sp>
        <p:sp>
          <p:nvSpPr>
            <p:cNvPr id="50" name="Rectangle 43"/>
            <p:cNvSpPr>
              <a:spLocks noChangeArrowheads="1"/>
            </p:cNvSpPr>
            <p:nvPr/>
          </p:nvSpPr>
          <p:spPr bwMode="auto">
            <a:xfrm>
              <a:off x="4818" y="3245"/>
              <a:ext cx="644" cy="576"/>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9</a:t>
              </a:r>
              <a:endParaRPr lang="en-US" altLang="zh-CN" sz="1800">
                <a:solidFill>
                  <a:schemeClr val="tx1"/>
                </a:solidFill>
                <a:latin typeface="Times New Roman" panose="02020603050405020304" pitchFamily="18" charset="0"/>
              </a:endParaRPr>
            </a:p>
          </p:txBody>
        </p:sp>
        <p:sp>
          <p:nvSpPr>
            <p:cNvPr id="51" name="Rectangle 44"/>
            <p:cNvSpPr>
              <a:spLocks noChangeArrowheads="1"/>
            </p:cNvSpPr>
            <p:nvPr/>
          </p:nvSpPr>
          <p:spPr bwMode="auto">
            <a:xfrm>
              <a:off x="5417" y="3245"/>
              <a:ext cx="46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sz="1800">
                  <a:solidFill>
                    <a:schemeClr val="tx1"/>
                  </a:solidFill>
                  <a:latin typeface="Times New Roman" panose="02020603050405020304" pitchFamily="18" charset="0"/>
                </a:rPr>
                <a:t>8</a:t>
              </a:r>
              <a:endParaRPr lang="en-US" sz="1800">
                <a:solidFill>
                  <a:schemeClr val="tx1"/>
                </a:solidFill>
                <a:latin typeface="Times New Roman" panose="02020603050405020304" pitchFamily="18" charset="0"/>
              </a:endParaRPr>
            </a:p>
          </p:txBody>
        </p:sp>
        <p:sp>
          <p:nvSpPr>
            <p:cNvPr id="52" name="Rectangle 46"/>
            <p:cNvSpPr>
              <a:spLocks noChangeArrowheads="1"/>
            </p:cNvSpPr>
            <p:nvPr/>
          </p:nvSpPr>
          <p:spPr bwMode="auto">
            <a:xfrm>
              <a:off x="3859" y="3245"/>
              <a:ext cx="62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11</a:t>
              </a:r>
              <a:endParaRPr lang="zh-CN" altLang="en-US" sz="1800">
                <a:solidFill>
                  <a:schemeClr val="tx1"/>
                </a:solidFill>
                <a:latin typeface="Times New Roman" panose="02020603050405020304" pitchFamily="18" charset="0"/>
              </a:endParaRPr>
            </a:p>
          </p:txBody>
        </p:sp>
        <p:sp>
          <p:nvSpPr>
            <p:cNvPr id="53" name="Rectangle 47"/>
            <p:cNvSpPr>
              <a:spLocks noChangeArrowheads="1"/>
            </p:cNvSpPr>
            <p:nvPr/>
          </p:nvSpPr>
          <p:spPr bwMode="auto">
            <a:xfrm>
              <a:off x="1870" y="3245"/>
              <a:ext cx="64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15</a:t>
              </a:r>
              <a:endParaRPr lang="en-US" altLang="zh-CN" sz="1800">
                <a:solidFill>
                  <a:schemeClr val="tx1"/>
                </a:solidFill>
                <a:latin typeface="Times New Roman" panose="02020603050405020304" pitchFamily="18" charset="0"/>
              </a:endParaRPr>
            </a:p>
          </p:txBody>
        </p:sp>
        <p:cxnSp>
          <p:nvCxnSpPr>
            <p:cNvPr id="54" name="直接连接符 53"/>
            <p:cNvCxnSpPr/>
            <p:nvPr/>
          </p:nvCxnSpPr>
          <p:spPr>
            <a:xfrm flipH="1">
              <a:off x="3798" y="3767"/>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5" name="直接连接符 54"/>
            <p:cNvCxnSpPr/>
            <p:nvPr/>
          </p:nvCxnSpPr>
          <p:spPr>
            <a:xfrm flipH="1">
              <a:off x="5421" y="3735"/>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6" name="直接连接符 55"/>
            <p:cNvCxnSpPr/>
            <p:nvPr/>
          </p:nvCxnSpPr>
          <p:spPr>
            <a:xfrm flipH="1">
              <a:off x="7086" y="3735"/>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7" name="直接连接符 56"/>
            <p:cNvCxnSpPr/>
            <p:nvPr/>
          </p:nvCxnSpPr>
          <p:spPr>
            <a:xfrm flipH="1">
              <a:off x="8664" y="3767"/>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58" name="Rectangle 43"/>
            <p:cNvSpPr>
              <a:spLocks noChangeArrowheads="1"/>
            </p:cNvSpPr>
            <p:nvPr/>
          </p:nvSpPr>
          <p:spPr bwMode="auto">
            <a:xfrm>
              <a:off x="3087" y="3245"/>
              <a:ext cx="824" cy="576"/>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12</a:t>
              </a:r>
              <a:endParaRPr lang="en-US" altLang="zh-CN" sz="1800">
                <a:solidFill>
                  <a:schemeClr val="tx1"/>
                </a:solidFill>
                <a:latin typeface="Times New Roman" panose="02020603050405020304" pitchFamily="18" charset="0"/>
              </a:endParaRPr>
            </a:p>
          </p:txBody>
        </p:sp>
        <p:sp>
          <p:nvSpPr>
            <p:cNvPr id="59" name="Rectangle 43"/>
            <p:cNvSpPr>
              <a:spLocks noChangeArrowheads="1"/>
            </p:cNvSpPr>
            <p:nvPr/>
          </p:nvSpPr>
          <p:spPr bwMode="auto">
            <a:xfrm>
              <a:off x="6520" y="3245"/>
              <a:ext cx="644" cy="576"/>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6</a:t>
              </a:r>
              <a:endParaRPr lang="en-US" altLang="zh-CN" sz="1800">
                <a:solidFill>
                  <a:schemeClr val="tx1"/>
                </a:solidFill>
                <a:latin typeface="Times New Roman" panose="02020603050405020304" pitchFamily="18" charset="0"/>
              </a:endParaRPr>
            </a:p>
          </p:txBody>
        </p:sp>
        <p:sp>
          <p:nvSpPr>
            <p:cNvPr id="60" name="Rectangle 43"/>
            <p:cNvSpPr>
              <a:spLocks noChangeArrowheads="1"/>
            </p:cNvSpPr>
            <p:nvPr/>
          </p:nvSpPr>
          <p:spPr bwMode="auto">
            <a:xfrm>
              <a:off x="6932" y="3245"/>
              <a:ext cx="644" cy="576"/>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5</a:t>
              </a:r>
              <a:endParaRPr lang="en-US" altLang="zh-CN" sz="1800">
                <a:solidFill>
                  <a:schemeClr val="tx1"/>
                </a:solidFill>
                <a:latin typeface="Times New Roman" panose="02020603050405020304" pitchFamily="18" charset="0"/>
              </a:endParaRPr>
            </a:p>
          </p:txBody>
        </p:sp>
        <p:sp>
          <p:nvSpPr>
            <p:cNvPr id="61" name="Rectangle 43"/>
            <p:cNvSpPr>
              <a:spLocks noChangeArrowheads="1"/>
            </p:cNvSpPr>
            <p:nvPr/>
          </p:nvSpPr>
          <p:spPr bwMode="auto">
            <a:xfrm>
              <a:off x="9808" y="3245"/>
              <a:ext cx="644" cy="576"/>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0</a:t>
              </a:r>
              <a:endParaRPr lang="en-US" altLang="zh-CN" sz="1800">
                <a:solidFill>
                  <a:schemeClr val="tx1"/>
                </a:solidFill>
                <a:latin typeface="Times New Roman" panose="02020603050405020304" pitchFamily="18" charset="0"/>
              </a:endParaRPr>
            </a:p>
          </p:txBody>
        </p:sp>
        <p:sp>
          <p:nvSpPr>
            <p:cNvPr id="62" name="Rectangle 34"/>
            <p:cNvSpPr>
              <a:spLocks noChangeArrowheads="1"/>
            </p:cNvSpPr>
            <p:nvPr/>
          </p:nvSpPr>
          <p:spPr bwMode="auto">
            <a:xfrm>
              <a:off x="4138" y="3902"/>
              <a:ext cx="78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rgbClr val="C00000"/>
                  </a:solidFill>
                  <a:latin typeface="Times New Roman" panose="02020603050405020304" pitchFamily="18" charset="0"/>
                </a:rPr>
                <a:t>111</a:t>
              </a:r>
              <a:endParaRPr lang="en-US" altLang="zh-CN" sz="1800">
                <a:solidFill>
                  <a:srgbClr val="C00000"/>
                </a:solidFill>
                <a:latin typeface="Times New Roman" panose="02020603050405020304" pitchFamily="18" charset="0"/>
              </a:endParaRPr>
            </a:p>
          </p:txBody>
        </p:sp>
        <p:sp>
          <p:nvSpPr>
            <p:cNvPr id="63" name="Rectangle 34"/>
            <p:cNvSpPr>
              <a:spLocks noChangeArrowheads="1"/>
            </p:cNvSpPr>
            <p:nvPr/>
          </p:nvSpPr>
          <p:spPr bwMode="auto">
            <a:xfrm>
              <a:off x="5878" y="3881"/>
              <a:ext cx="82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rgbClr val="FF0000"/>
                  </a:solidFill>
                  <a:latin typeface="Times New Roman" panose="02020603050405020304" pitchFamily="18" charset="0"/>
                </a:rPr>
                <a:t>100</a:t>
              </a:r>
              <a:endParaRPr lang="en-US" altLang="zh-CN" sz="1800">
                <a:solidFill>
                  <a:srgbClr val="FF0000"/>
                </a:solidFill>
                <a:latin typeface="Times New Roman" panose="02020603050405020304" pitchFamily="18" charset="0"/>
              </a:endParaRPr>
            </a:p>
          </p:txBody>
        </p:sp>
        <p:sp>
          <p:nvSpPr>
            <p:cNvPr id="64" name="右大括号 63"/>
            <p:cNvSpPr/>
            <p:nvPr/>
          </p:nvSpPr>
          <p:spPr>
            <a:xfrm rot="16200000">
              <a:off x="5043" y="1664"/>
              <a:ext cx="819" cy="3269"/>
            </a:xfrm>
            <a:prstGeom prst="righ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65" name="Rectangle 34"/>
            <p:cNvSpPr>
              <a:spLocks noChangeArrowheads="1"/>
            </p:cNvSpPr>
            <p:nvPr/>
          </p:nvSpPr>
          <p:spPr bwMode="auto">
            <a:xfrm>
              <a:off x="8281" y="2439"/>
              <a:ext cx="1008"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目的</a:t>
              </a:r>
              <a:endParaRPr lang="zh-CN" altLang="en-US" sz="1800">
                <a:solidFill>
                  <a:schemeClr val="tx1"/>
                </a:solidFill>
                <a:latin typeface="Times New Roman" panose="02020603050405020304" pitchFamily="18" charset="0"/>
              </a:endParaRPr>
            </a:p>
          </p:txBody>
        </p:sp>
        <p:sp>
          <p:nvSpPr>
            <p:cNvPr id="66" name="右大括号 65"/>
            <p:cNvSpPr/>
            <p:nvPr/>
          </p:nvSpPr>
          <p:spPr>
            <a:xfrm rot="16200000">
              <a:off x="8375" y="1691"/>
              <a:ext cx="819" cy="3269"/>
            </a:xfrm>
            <a:prstGeom prst="righ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cxnSp>
          <p:nvCxnSpPr>
            <p:cNvPr id="68" name="直接箭头连接符 67"/>
            <p:cNvCxnSpPr/>
            <p:nvPr/>
          </p:nvCxnSpPr>
          <p:spPr>
            <a:xfrm>
              <a:off x="4524" y="4478"/>
              <a:ext cx="0" cy="1564"/>
            </a:xfrm>
            <a:prstGeom prst="straightConnector1">
              <a:avLst/>
            </a:prstGeom>
            <a:solidFill>
              <a:srgbClr val="FFFF00"/>
            </a:solidFill>
            <a:ln w="12700" cap="flat" cmpd="sng" algn="ctr">
              <a:solidFill>
                <a:srgbClr val="C00000"/>
              </a:solidFill>
              <a:prstDash val="solid"/>
              <a:round/>
              <a:headEnd type="none" w="med" len="med"/>
              <a:tailEnd type="arrow" w="med" len="med"/>
            </a:ln>
          </p:spPr>
        </p:cxnSp>
        <p:sp>
          <p:nvSpPr>
            <p:cNvPr id="70" name="文本框 69"/>
            <p:cNvSpPr txBox="1"/>
            <p:nvPr/>
          </p:nvSpPr>
          <p:spPr>
            <a:xfrm>
              <a:off x="4178" y="6123"/>
              <a:ext cx="692" cy="628"/>
            </a:xfrm>
            <a:prstGeom prst="rect">
              <a:avLst/>
            </a:prstGeom>
            <a:noFill/>
          </p:spPr>
          <p:txBody>
            <a:bodyPr wrap="none" rtlCol="0" anchor="t">
              <a:spAutoFit/>
            </a:bodyPr>
            <a:p>
              <a:r>
                <a:rPr lang="en-US" altLang="zh-CN">
                  <a:solidFill>
                    <a:srgbClr val="C00000"/>
                  </a:solidFill>
                  <a:latin typeface="宋体" panose="02010600030101010101" pitchFamily="2" charset="-122"/>
                  <a:ea typeface="宋体" panose="02010600030101010101" pitchFamily="2" charset="-122"/>
                  <a:sym typeface="+mn-ea"/>
                </a:rPr>
                <a:t>PC</a:t>
              </a:r>
              <a:endParaRPr lang="zh-CN" altLang="en-US"/>
            </a:p>
          </p:txBody>
        </p:sp>
        <p:sp>
          <p:nvSpPr>
            <p:cNvPr id="71" name="文本框 70"/>
            <p:cNvSpPr txBox="1"/>
            <p:nvPr/>
          </p:nvSpPr>
          <p:spPr>
            <a:xfrm>
              <a:off x="4818" y="6126"/>
              <a:ext cx="2869" cy="580"/>
            </a:xfrm>
            <a:prstGeom prst="rect">
              <a:avLst/>
            </a:prstGeom>
            <a:noFill/>
            <a:ln>
              <a:solidFill>
                <a:schemeClr val="tx1"/>
              </a:solidFill>
            </a:ln>
          </p:spPr>
          <p:txBody>
            <a:bodyPr wrap="square" rtlCol="0">
              <a:spAutoFit/>
            </a:bodyPr>
            <a:p>
              <a:pPr algn="l"/>
              <a:r>
                <a:rPr lang="en-US" altLang="zh-CN" sz="1800">
                  <a:ln>
                    <a:noFill/>
                  </a:ln>
                  <a:solidFill>
                    <a:srgbClr val="C00000"/>
                  </a:solidFill>
                  <a:latin typeface="宋体" panose="02010600030101010101" pitchFamily="2" charset="-122"/>
                  <a:ea typeface="宋体" panose="02010600030101010101" pitchFamily="2" charset="-122"/>
                </a:rPr>
                <a:t> </a:t>
              </a:r>
              <a:r>
                <a:rPr lang="zh-CN" altLang="en-US" sz="1800">
                  <a:ln>
                    <a:noFill/>
                  </a:ln>
                  <a:solidFill>
                    <a:srgbClr val="C00000"/>
                  </a:solidFill>
                  <a:latin typeface="宋体" panose="02010600030101010101" pitchFamily="2" charset="-122"/>
                  <a:ea typeface="宋体" panose="02010600030101010101" pitchFamily="2" charset="-122"/>
                </a:rPr>
                <a:t>当前指令</a:t>
              </a:r>
              <a:r>
                <a:rPr lang="zh-CN" altLang="en-US" sz="1800">
                  <a:ln>
                    <a:noFill/>
                  </a:ln>
                  <a:solidFill>
                    <a:srgbClr val="C00000"/>
                  </a:solidFill>
                  <a:latin typeface="宋体" panose="02010600030101010101" pitchFamily="2" charset="-122"/>
                  <a:ea typeface="宋体" panose="02010600030101010101" pitchFamily="2" charset="-122"/>
                </a:rPr>
                <a:t>地址</a:t>
              </a:r>
              <a:endParaRPr lang="zh-CN" altLang="en-US" sz="1800">
                <a:ln>
                  <a:noFill/>
                </a:ln>
                <a:solidFill>
                  <a:srgbClr val="C00000"/>
                </a:solidFill>
                <a:latin typeface="宋体" panose="02010600030101010101" pitchFamily="2" charset="-122"/>
                <a:ea typeface="宋体" panose="02010600030101010101" pitchFamily="2" charset="-122"/>
              </a:endParaRPr>
            </a:p>
          </p:txBody>
        </p:sp>
        <p:sp>
          <p:nvSpPr>
            <p:cNvPr id="72" name="文本框 71"/>
            <p:cNvSpPr txBox="1"/>
            <p:nvPr/>
          </p:nvSpPr>
          <p:spPr>
            <a:xfrm>
              <a:off x="2624" y="8575"/>
              <a:ext cx="7248" cy="628"/>
            </a:xfrm>
            <a:prstGeom prst="rect">
              <a:avLst/>
            </a:prstGeom>
            <a:noFill/>
          </p:spPr>
          <p:txBody>
            <a:bodyPr wrap="square" rtlCol="0">
              <a:spAutoFit/>
            </a:bodyPr>
            <a:p>
              <a:r>
                <a:rPr lang="zh-CN" altLang="en-US"/>
                <a:t>模型机</a:t>
              </a:r>
              <a:r>
                <a:rPr lang="zh-CN" altLang="en-US">
                  <a:solidFill>
                    <a:srgbClr val="3333FF"/>
                  </a:solidFill>
                </a:rPr>
                <a:t>源操作数</a:t>
              </a:r>
              <a:r>
                <a:rPr lang="zh-CN" altLang="en-US">
                  <a:solidFill>
                    <a:srgbClr val="C00000"/>
                  </a:solidFill>
                  <a:latin typeface="宋体" panose="02010600030101010101" pitchFamily="2" charset="-122"/>
                  <a:ea typeface="宋体" panose="02010600030101010101" pitchFamily="2" charset="-122"/>
                </a:rPr>
                <a:t>直接寻址方式</a:t>
              </a:r>
              <a:r>
                <a:rPr lang="zh-CN" altLang="en-US"/>
                <a:t>寻址</a:t>
              </a:r>
              <a:r>
                <a:rPr lang="zh-CN" altLang="en-US"/>
                <a:t>过程</a:t>
              </a:r>
              <a:endParaRPr lang="zh-CN" altLang="en-US"/>
            </a:p>
          </p:txBody>
        </p:sp>
        <p:sp>
          <p:nvSpPr>
            <p:cNvPr id="73" name="矩形 72"/>
            <p:cNvSpPr/>
            <p:nvPr/>
          </p:nvSpPr>
          <p:spPr>
            <a:xfrm>
              <a:off x="10716" y="4756"/>
              <a:ext cx="2495" cy="55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4" name="TextBox 9"/>
            <p:cNvSpPr txBox="1"/>
            <p:nvPr/>
          </p:nvSpPr>
          <p:spPr>
            <a:xfrm>
              <a:off x="11055" y="6761"/>
              <a:ext cx="2044" cy="531"/>
            </a:xfrm>
            <a:prstGeom prst="rect">
              <a:avLst/>
            </a:prstGeom>
            <a:noFill/>
            <a:ln>
              <a:noFill/>
            </a:ln>
          </p:spPr>
          <p:txBody>
            <a:bodyPr wrap="square" rtlCol="0">
              <a:spAutoFit/>
            </a:bodyPr>
            <a:p>
              <a:r>
                <a:rPr lang="zh-CN" altLang="en-US" sz="1600" b="1" dirty="0" smtClean="0">
                  <a:solidFill>
                    <a:srgbClr val="C00000"/>
                  </a:solidFill>
                </a:rPr>
                <a:t>操作数</a:t>
              </a:r>
              <a:r>
                <a:rPr lang="zh-CN" altLang="en-US" sz="1600" b="1" dirty="0" smtClean="0">
                  <a:solidFill>
                    <a:srgbClr val="C00000"/>
                  </a:solidFill>
                </a:rPr>
                <a:t>地址</a:t>
              </a:r>
              <a:endParaRPr lang="zh-CN" altLang="en-US" sz="1600" b="1" dirty="0" smtClean="0">
                <a:solidFill>
                  <a:srgbClr val="C00000"/>
                </a:solidFill>
              </a:endParaRPr>
            </a:p>
          </p:txBody>
        </p:sp>
        <p:cxnSp>
          <p:nvCxnSpPr>
            <p:cNvPr id="75" name="直接连接符 74"/>
            <p:cNvCxnSpPr/>
            <p:nvPr/>
          </p:nvCxnSpPr>
          <p:spPr>
            <a:xfrm>
              <a:off x="10700" y="6332"/>
              <a:ext cx="249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10700" y="6786"/>
              <a:ext cx="249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10684" y="7275"/>
              <a:ext cx="249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10684" y="7728"/>
              <a:ext cx="249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TextBox 32"/>
            <p:cNvSpPr txBox="1"/>
            <p:nvPr/>
          </p:nvSpPr>
          <p:spPr>
            <a:xfrm>
              <a:off x="10986" y="4138"/>
              <a:ext cx="1922" cy="628"/>
            </a:xfrm>
            <a:prstGeom prst="rect">
              <a:avLst/>
            </a:prstGeom>
            <a:noFill/>
            <a:ln>
              <a:noFill/>
            </a:ln>
          </p:spPr>
          <p:txBody>
            <a:bodyPr wrap="square" rtlCol="0">
              <a:spAutoFit/>
            </a:bodyPr>
            <a:p>
              <a:r>
                <a:rPr lang="zh-CN" altLang="en-US" sz="2000" b="1" dirty="0" smtClean="0"/>
                <a:t>主</a:t>
              </a:r>
              <a:r>
                <a:rPr lang="zh-CN" altLang="en-US" sz="2000" b="1" dirty="0" smtClean="0"/>
                <a:t>存储器</a:t>
              </a:r>
              <a:endParaRPr lang="zh-CN" altLang="en-US" sz="2000" b="1" dirty="0" smtClean="0"/>
            </a:p>
          </p:txBody>
        </p:sp>
        <p:cxnSp>
          <p:nvCxnSpPr>
            <p:cNvPr id="80" name="直接箭头连接符 79"/>
            <p:cNvCxnSpPr/>
            <p:nvPr/>
          </p:nvCxnSpPr>
          <p:spPr>
            <a:xfrm>
              <a:off x="7350" y="6487"/>
              <a:ext cx="3366" cy="0"/>
            </a:xfrm>
            <a:prstGeom prst="straightConnector1">
              <a:avLst/>
            </a:prstGeom>
            <a:solidFill>
              <a:srgbClr val="FFFF00"/>
            </a:solidFill>
            <a:ln w="12700" cap="flat" cmpd="sng" algn="ctr">
              <a:solidFill>
                <a:srgbClr val="C00000"/>
              </a:solidFill>
              <a:prstDash val="dash"/>
              <a:round/>
              <a:headEnd type="none" w="med" len="med"/>
              <a:tailEnd type="arrow" w="med" len="med"/>
            </a:ln>
          </p:spPr>
        </p:cxnSp>
        <p:sp>
          <p:nvSpPr>
            <p:cNvPr id="81" name="文本框 80"/>
            <p:cNvSpPr txBox="1"/>
            <p:nvPr/>
          </p:nvSpPr>
          <p:spPr>
            <a:xfrm>
              <a:off x="366" y="3881"/>
              <a:ext cx="1164" cy="1113"/>
            </a:xfrm>
            <a:prstGeom prst="rect">
              <a:avLst/>
            </a:prstGeom>
            <a:noFill/>
          </p:spPr>
          <p:txBody>
            <a:bodyPr wrap="square" rtlCol="0">
              <a:spAutoFit/>
            </a:bodyPr>
            <a:p>
              <a:r>
                <a:rPr lang="zh-CN" altLang="en-US"/>
                <a:t>机器指令</a:t>
              </a:r>
              <a:endParaRPr lang="zh-CN" altLang="en-US"/>
            </a:p>
          </p:txBody>
        </p:sp>
        <p:sp>
          <p:nvSpPr>
            <p:cNvPr id="82" name="TextBox 9"/>
            <p:cNvSpPr txBox="1"/>
            <p:nvPr/>
          </p:nvSpPr>
          <p:spPr>
            <a:xfrm>
              <a:off x="10760" y="6291"/>
              <a:ext cx="2451" cy="531"/>
            </a:xfrm>
            <a:prstGeom prst="rect">
              <a:avLst/>
            </a:prstGeom>
            <a:noFill/>
            <a:ln>
              <a:noFill/>
            </a:ln>
          </p:spPr>
          <p:txBody>
            <a:bodyPr wrap="square" rtlCol="0">
              <a:spAutoFit/>
            </a:bodyPr>
            <a:p>
              <a:r>
                <a:rPr lang="zh-CN" altLang="en-US" sz="1600" b="1" dirty="0" smtClean="0">
                  <a:solidFill>
                    <a:srgbClr val="C00000"/>
                  </a:solidFill>
                </a:rPr>
                <a:t>操作码与寻址</a:t>
              </a:r>
              <a:endParaRPr lang="zh-CN" altLang="en-US" sz="1600" b="1" dirty="0" smtClean="0">
                <a:solidFill>
                  <a:srgbClr val="C00000"/>
                </a:solidFill>
              </a:endParaRPr>
            </a:p>
          </p:txBody>
        </p:sp>
        <p:sp>
          <p:nvSpPr>
            <p:cNvPr id="83" name="Rectangle 21"/>
            <p:cNvSpPr>
              <a:spLocks noChangeArrowheads="1"/>
            </p:cNvSpPr>
            <p:nvPr/>
          </p:nvSpPr>
          <p:spPr bwMode="auto">
            <a:xfrm>
              <a:off x="2010" y="4630"/>
              <a:ext cx="8371" cy="89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84" name="TextBox 9"/>
            <p:cNvSpPr txBox="1"/>
            <p:nvPr/>
          </p:nvSpPr>
          <p:spPr>
            <a:xfrm>
              <a:off x="5208" y="4756"/>
              <a:ext cx="3772" cy="580"/>
            </a:xfrm>
            <a:prstGeom prst="rect">
              <a:avLst/>
            </a:prstGeom>
            <a:noFill/>
            <a:ln>
              <a:noFill/>
            </a:ln>
          </p:spPr>
          <p:txBody>
            <a:bodyPr wrap="square" rtlCol="0">
              <a:spAutoFit/>
            </a:bodyPr>
            <a:p>
              <a:r>
                <a:rPr lang="en-US" altLang="zh-CN" sz="1800" b="1" dirty="0" smtClean="0"/>
                <a:t>16</a:t>
              </a:r>
              <a:r>
                <a:rPr lang="zh-CN" altLang="en-US" sz="1800" b="1" dirty="0" smtClean="0"/>
                <a:t>位</a:t>
              </a:r>
              <a:r>
                <a:rPr lang="zh-CN" altLang="en-US" sz="1800" b="1" dirty="0" smtClean="0">
                  <a:solidFill>
                    <a:srgbClr val="C00000"/>
                  </a:solidFill>
                </a:rPr>
                <a:t>操作数地址</a:t>
              </a:r>
              <a:endParaRPr lang="zh-CN" altLang="en-US" sz="1800" b="1" dirty="0" smtClean="0">
                <a:solidFill>
                  <a:srgbClr val="C00000"/>
                </a:solidFill>
              </a:endParaRPr>
            </a:p>
          </p:txBody>
        </p:sp>
        <p:sp>
          <p:nvSpPr>
            <p:cNvPr id="85" name="TextBox 9"/>
            <p:cNvSpPr txBox="1"/>
            <p:nvPr/>
          </p:nvSpPr>
          <p:spPr>
            <a:xfrm>
              <a:off x="10817" y="7240"/>
              <a:ext cx="2450" cy="531"/>
            </a:xfrm>
            <a:prstGeom prst="rect">
              <a:avLst/>
            </a:prstGeom>
            <a:noFill/>
            <a:ln>
              <a:noFill/>
            </a:ln>
          </p:spPr>
          <p:txBody>
            <a:bodyPr wrap="square" rtlCol="0">
              <a:spAutoFit/>
            </a:bodyPr>
            <a:p>
              <a:r>
                <a:rPr lang="zh-CN" altLang="en-US" sz="1600" b="1" dirty="0" smtClean="0"/>
                <a:t>下一条</a:t>
              </a:r>
              <a:r>
                <a:rPr lang="zh-CN" altLang="en-US" sz="1600" b="1" dirty="0" smtClean="0"/>
                <a:t>指令</a:t>
              </a:r>
              <a:endParaRPr lang="zh-CN" altLang="en-US" sz="1600" b="1" dirty="0" smtClean="0"/>
            </a:p>
          </p:txBody>
        </p:sp>
        <p:sp>
          <p:nvSpPr>
            <p:cNvPr id="86" name="右大括号 85"/>
            <p:cNvSpPr/>
            <p:nvPr/>
          </p:nvSpPr>
          <p:spPr>
            <a:xfrm>
              <a:off x="13211" y="6291"/>
              <a:ext cx="400" cy="1016"/>
            </a:xfrm>
            <a:prstGeom prst="rightBrace">
              <a:avLst/>
            </a:prstGeom>
            <a:noFill/>
            <a:ln w="28575" cap="flat" cmpd="sng" algn="ctr">
              <a:solidFill>
                <a:srgbClr val="000000"/>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88" name="文本框 87"/>
            <p:cNvSpPr txBox="1"/>
            <p:nvPr/>
          </p:nvSpPr>
          <p:spPr>
            <a:xfrm>
              <a:off x="7427" y="3898"/>
              <a:ext cx="1301" cy="580"/>
            </a:xfrm>
            <a:prstGeom prst="rect">
              <a:avLst/>
            </a:prstGeom>
            <a:noFill/>
          </p:spPr>
          <p:txBody>
            <a:bodyPr wrap="square" rtlCol="0">
              <a:spAutoFit/>
            </a:bodyPr>
            <a:p>
              <a:r>
                <a:rPr lang="en-US" altLang="zh-CN" sz="1800">
                  <a:solidFill>
                    <a:srgbClr val="3333FF"/>
                  </a:solidFill>
                  <a:latin typeface="Times New Roman" panose="02020603050405020304" pitchFamily="18" charset="0"/>
                  <a:ea typeface="宋体" panose="02010600030101010101" pitchFamily="2" charset="-122"/>
                  <a:cs typeface="Times New Roman" panose="02020603050405020304" pitchFamily="18" charset="0"/>
                </a:rPr>
                <a:t>010</a:t>
              </a:r>
              <a:endParaRPr lang="en-US" altLang="zh-CN" sz="1800">
                <a:solidFill>
                  <a:srgbClr val="3333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9" name="文本框 88"/>
            <p:cNvSpPr txBox="1"/>
            <p:nvPr/>
          </p:nvSpPr>
          <p:spPr>
            <a:xfrm>
              <a:off x="9014" y="3911"/>
              <a:ext cx="1301" cy="580"/>
            </a:xfrm>
            <a:prstGeom prst="rect">
              <a:avLst/>
            </a:prstGeom>
            <a:noFill/>
          </p:spPr>
          <p:txBody>
            <a:bodyPr wrap="square" rtlCol="0">
              <a:spAutoFit/>
            </a:bodyPr>
            <a:p>
              <a:r>
                <a:rPr lang="en-US" altLang="zh-CN" sz="1800">
                  <a:solidFill>
                    <a:schemeClr val="tx1"/>
                  </a:solidFill>
                  <a:latin typeface="Times New Roman" panose="02020603050405020304" pitchFamily="18" charset="0"/>
                  <a:ea typeface="宋体" panose="02010600030101010101" pitchFamily="2" charset="-122"/>
                  <a:cs typeface="Times New Roman" panose="02020603050405020304" pitchFamily="18" charset="0"/>
                </a:rPr>
                <a:t>000</a:t>
              </a:r>
              <a:endParaRPr lang="en-US" altLang="zh-CN" sz="180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90" name="文本框 89"/>
            <p:cNvSpPr txBox="1"/>
            <p:nvPr/>
          </p:nvSpPr>
          <p:spPr>
            <a:xfrm>
              <a:off x="13437" y="6123"/>
              <a:ext cx="1002" cy="1307"/>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当前机器指令</a:t>
              </a:r>
              <a:endParaRPr lang="zh-CN" altLang="en-US" sz="1600">
                <a:latin typeface="宋体" panose="02010600030101010101" pitchFamily="2" charset="-122"/>
                <a:ea typeface="宋体" panose="02010600030101010101" pitchFamily="2" charset="-122"/>
              </a:endParaRPr>
            </a:p>
          </p:txBody>
        </p:sp>
        <p:sp>
          <p:nvSpPr>
            <p:cNvPr id="91" name="左大括号 90"/>
            <p:cNvSpPr/>
            <p:nvPr/>
          </p:nvSpPr>
          <p:spPr>
            <a:xfrm>
              <a:off x="1530" y="3735"/>
              <a:ext cx="468" cy="1785"/>
            </a:xfrm>
            <a:prstGeom prst="leftBrace">
              <a:avLst/>
            </a:prstGeom>
            <a:noFill/>
            <a:ln w="28575" cap="flat" cmpd="sng" algn="ctr">
              <a:solidFill>
                <a:srgbClr val="000000"/>
              </a:solidFill>
              <a:prstDash val="sysDash"/>
              <a:round/>
              <a:headEnd type="none" w="med" len="med"/>
              <a:tailEnd type="none" w="med" len="med"/>
            </a:ln>
            <a:extLst>
              <a:ext uri="{909E8E84-426E-40DD-AFC4-6F175D3DCCD1}">
                <a14:hiddenFill xmlns:a14="http://schemas.microsoft.com/office/drawing/2010/main">
                  <a:solidFill>
                    <a:srgbClr val="FFFF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cxnSp>
          <p:nvCxnSpPr>
            <p:cNvPr id="95" name="直接连接符 94"/>
            <p:cNvCxnSpPr/>
            <p:nvPr/>
          </p:nvCxnSpPr>
          <p:spPr>
            <a:xfrm>
              <a:off x="10719" y="8837"/>
              <a:ext cx="249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10719" y="9290"/>
              <a:ext cx="249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TextBox 9"/>
            <p:cNvSpPr txBox="1"/>
            <p:nvPr/>
          </p:nvSpPr>
          <p:spPr>
            <a:xfrm>
              <a:off x="10852" y="8802"/>
              <a:ext cx="2450" cy="531"/>
            </a:xfrm>
            <a:prstGeom prst="rect">
              <a:avLst/>
            </a:prstGeom>
            <a:noFill/>
            <a:ln>
              <a:noFill/>
            </a:ln>
          </p:spPr>
          <p:txBody>
            <a:bodyPr wrap="square" rtlCol="0">
              <a:spAutoFit/>
            </a:bodyPr>
            <a:p>
              <a:pPr algn="ctr"/>
              <a:r>
                <a:rPr lang="zh-CN" altLang="en-US" sz="1600" b="1" dirty="0" smtClean="0">
                  <a:solidFill>
                    <a:srgbClr val="C00000"/>
                  </a:solidFill>
                </a:rPr>
                <a:t>操作数</a:t>
              </a:r>
              <a:endParaRPr lang="zh-CN" altLang="en-US" sz="1600" b="1" dirty="0" smtClean="0">
                <a:solidFill>
                  <a:srgbClr val="C00000"/>
                </a:solidFill>
              </a:endParaRPr>
            </a:p>
          </p:txBody>
        </p:sp>
        <p:cxnSp>
          <p:nvCxnSpPr>
            <p:cNvPr id="98" name="肘形连接符 97"/>
            <p:cNvCxnSpPr>
              <a:stCxn id="74" idx="3"/>
              <a:endCxn id="97" idx="3"/>
            </p:cNvCxnSpPr>
            <p:nvPr/>
          </p:nvCxnSpPr>
          <p:spPr>
            <a:xfrm>
              <a:off x="13099" y="7027"/>
              <a:ext cx="203" cy="2041"/>
            </a:xfrm>
            <a:prstGeom prst="bentConnector3">
              <a:avLst>
                <a:gd name="adj1" fmla="val 284729"/>
              </a:avLst>
            </a:prstGeom>
            <a:solidFill>
              <a:srgbClr val="FFFF00"/>
            </a:solidFill>
            <a:ln w="12700" cap="flat" cmpd="sng" algn="ctr">
              <a:solidFill>
                <a:srgbClr val="FF0000"/>
              </a:solidFill>
              <a:prstDash val="solid"/>
              <a:round/>
              <a:headEnd type="none" w="med" len="med"/>
              <a:tailEnd type="arrow" w="med" len="med"/>
            </a:ln>
          </p:spPr>
        </p:cxnSp>
        <p:cxnSp>
          <p:nvCxnSpPr>
            <p:cNvPr id="7" name="肘形连接符 6"/>
            <p:cNvCxnSpPr/>
            <p:nvPr/>
          </p:nvCxnSpPr>
          <p:spPr>
            <a:xfrm>
              <a:off x="6108" y="6608"/>
              <a:ext cx="574" cy="357"/>
            </a:xfrm>
            <a:prstGeom prst="bentConnector3">
              <a:avLst>
                <a:gd name="adj1" fmla="val 3658"/>
              </a:avLst>
            </a:prstGeom>
            <a:solidFill>
              <a:srgbClr val="FFFF00"/>
            </a:solidFill>
            <a:ln w="12700" cap="flat" cmpd="sng" algn="ctr">
              <a:solidFill>
                <a:srgbClr val="C00000"/>
              </a:solidFill>
              <a:prstDash val="solid"/>
              <a:round/>
              <a:headEnd type="none" w="med" len="med"/>
              <a:tailEnd type="arrow" w="med" len="med"/>
            </a:ln>
          </p:spPr>
        </p:cxnSp>
        <p:cxnSp>
          <p:nvCxnSpPr>
            <p:cNvPr id="8" name="直接箭头连接符 7"/>
            <p:cNvCxnSpPr/>
            <p:nvPr/>
          </p:nvCxnSpPr>
          <p:spPr>
            <a:xfrm flipV="1">
              <a:off x="7455" y="6965"/>
              <a:ext cx="3261" cy="20"/>
            </a:xfrm>
            <a:prstGeom prst="straightConnector1">
              <a:avLst/>
            </a:prstGeom>
            <a:solidFill>
              <a:srgbClr val="FFFF00"/>
            </a:solidFill>
            <a:ln w="12700" cap="flat" cmpd="sng" algn="ctr">
              <a:solidFill>
                <a:srgbClr val="C00000"/>
              </a:solidFill>
              <a:prstDash val="solid"/>
              <a:round/>
              <a:headEnd type="none" w="med" len="med"/>
              <a:tailEnd type="arrow" w="med" len="med"/>
            </a:ln>
          </p:spPr>
        </p:cxnSp>
        <p:sp>
          <p:nvSpPr>
            <p:cNvPr id="9" name="文本框 8"/>
            <p:cNvSpPr txBox="1"/>
            <p:nvPr/>
          </p:nvSpPr>
          <p:spPr>
            <a:xfrm>
              <a:off x="6682" y="6695"/>
              <a:ext cx="986" cy="580"/>
            </a:xfrm>
            <a:prstGeom prst="rect">
              <a:avLst/>
            </a:prstGeom>
            <a:noFill/>
          </p:spPr>
          <p:txBody>
            <a:bodyPr wrap="square" rtlCol="0">
              <a:spAutoFit/>
            </a:bodyPr>
            <a:p>
              <a:r>
                <a:rPr lang="en-US" altLang="zh-CN" sz="1800">
                  <a:solidFill>
                    <a:srgbClr val="C00000"/>
                  </a:solidFill>
                </a:rPr>
                <a:t>+1</a:t>
              </a:r>
              <a:endParaRPr lang="en-US" altLang="zh-CN" sz="1800">
                <a:solidFill>
                  <a:srgbClr val="C00000"/>
                </a:solidFill>
              </a:endParaRPr>
            </a:p>
          </p:txBody>
        </p:sp>
      </p:grpSp>
      <p:sp>
        <p:nvSpPr>
          <p:cNvPr id="30" name="文本框 29"/>
          <p:cNvSpPr txBox="1"/>
          <p:nvPr/>
        </p:nvSpPr>
        <p:spPr>
          <a:xfrm>
            <a:off x="8390890" y="2943225"/>
            <a:ext cx="720090" cy="306705"/>
          </a:xfrm>
          <a:prstGeom prst="rect">
            <a:avLst/>
          </a:prstGeom>
          <a:noFill/>
        </p:spPr>
        <p:txBody>
          <a:bodyPr wrap="none" rtlCol="0" anchor="t">
            <a:spAutoFit/>
          </a:bodyPr>
          <a:p>
            <a:r>
              <a:rPr lang="zh-CN" altLang="en-US" sz="1400">
                <a:solidFill>
                  <a:schemeClr val="tx1"/>
                </a:solidFill>
                <a:latin typeface="宋体" panose="02010600030101010101" pitchFamily="2" charset="-122"/>
                <a:ea typeface="宋体" panose="02010600030101010101" pitchFamily="2" charset="-122"/>
                <a:sym typeface="+mn-ea"/>
              </a:rPr>
              <a:t>低地址</a:t>
            </a:r>
            <a:endParaRPr lang="zh-CN" altLang="en-US" sz="1400">
              <a:solidFill>
                <a:schemeClr val="tx1"/>
              </a:solidFill>
              <a:latin typeface="宋体" panose="02010600030101010101" pitchFamily="2" charset="-122"/>
              <a:ea typeface="宋体" panose="02010600030101010101" pitchFamily="2" charset="-122"/>
              <a:sym typeface="+mn-ea"/>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179705" y="476250"/>
            <a:ext cx="8629650" cy="2846070"/>
          </a:xfrm>
          <a:prstGeom prst="rect">
            <a:avLst/>
          </a:prstGeom>
        </p:spPr>
        <p:txBody>
          <a:bodyPr wrap="square">
            <a:spAutoFit/>
          </a:bodyPr>
          <a:p>
            <a:pPr marL="0" marR="0" lvl="0" indent="0" algn="l" defTabSz="914400" rtl="0">
              <a:lnSpc>
                <a:spcPts val="3580"/>
              </a:lnSpc>
              <a:spcBef>
                <a:spcPts val="0"/>
              </a:spcBef>
              <a:spcAft>
                <a:spcPct val="0"/>
              </a:spcAft>
              <a:buClrTx/>
              <a:buSzTx/>
              <a:buFontTx/>
              <a:buNone/>
              <a:defRPr/>
            </a:pP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⑥ </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5</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型</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1" i="0" u="none" strike="noStrike" kern="1200" cap="none" spc="0" normalizeH="0" baseline="0" noProof="0" dirty="0">
                <a:ln>
                  <a:noFill/>
                </a:ln>
                <a:solidFill>
                  <a:srgbClr val="3333FF"/>
                </a:solidFill>
                <a:effectLst/>
                <a:uLnTx/>
                <a:uFillTx/>
                <a:latin typeface="+mn-ea"/>
                <a:ea typeface="+mn-ea"/>
                <a:cs typeface="+mn-cs"/>
              </a:rPr>
              <a:t>变址方式</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，字段代码</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101</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，汇编符号</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X</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R</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，其中</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X</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是变址的一种习惯标注符号，定义为：指定</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变址寄存器内容</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与在指令操作码与寻址字段后面的</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位移量</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相加，其结果为</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操作数地址</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。即从指定寄存器中取得变址量，从</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在当前指令操作码与寻址字段后的存储单元中读取位移量，二者之和为操作数地址，再据此访存，读得操作数。</a:t>
            </a:r>
            <a:endParaRPr kumimoji="0" lang="zh-CN" altLang="zh-CN" sz="2400" b="1" i="0" u="none" strike="noStrike" kern="1200" cap="none" spc="0" normalizeH="0" baseline="0" noProof="0" dirty="0">
              <a:ln>
                <a:noFill/>
              </a:ln>
              <a:solidFill>
                <a:schemeClr val="tx1"/>
              </a:solidFill>
              <a:effectLst/>
              <a:uLnTx/>
              <a:uFillTx/>
              <a:latin typeface="+mn-ea"/>
              <a:ea typeface="+mn-ea"/>
              <a:cs typeface="+mn-cs"/>
            </a:endParaRPr>
          </a:p>
        </p:txBody>
      </p:sp>
      <p:sp>
        <p:nvSpPr>
          <p:cNvPr id="7" name="矩形 6"/>
          <p:cNvSpPr/>
          <p:nvPr/>
        </p:nvSpPr>
        <p:spPr>
          <a:xfrm>
            <a:off x="257175" y="3644900"/>
            <a:ext cx="8474710" cy="2867025"/>
          </a:xfrm>
          <a:prstGeom prst="rect">
            <a:avLst/>
          </a:prstGeom>
        </p:spPr>
        <p:txBody>
          <a:bodyPr wrap="square">
            <a:spAutoFit/>
          </a:bodyPr>
          <a:p>
            <a:pPr marL="342900" marR="0" lvl="0" indent="-342900" algn="l" defTabSz="914400" rtl="0" eaLnBrk="1" fontAlgn="base" latinLnBrk="0" hangingPunct="1">
              <a:lnSpc>
                <a:spcPct val="120000"/>
              </a:lnSpc>
              <a:spcBef>
                <a:spcPts val="50"/>
              </a:spcBef>
              <a:spcAft>
                <a:spcPts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若指定的寄存器是程序计数器</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PC</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，就是</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相对寻址</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。取指后</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PC+1</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，以修改后的</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PC</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内容为地址，从紧跟当前指令操作码与寻址字段后的存储单元中读取位移量，再与</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PC</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内容相加，获得操作数地址。</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20000"/>
              </a:lnSpc>
              <a:spcBef>
                <a:spcPts val="50"/>
              </a:spcBef>
              <a:spcAft>
                <a:spcPts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若指定的寄存器是</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R0</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R3</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，就是常规的</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变址方式</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1"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50000"/>
              </a:spcBef>
              <a:spcAft>
                <a:spcPct val="0"/>
              </a:spcAft>
              <a:buClrTx/>
              <a:buSzTx/>
              <a:buFont typeface="Arial" panose="020B0604020202020204" pitchFamily="34" charset="0"/>
              <a:buChar char="•"/>
              <a:defRPr/>
            </a:pPr>
            <a:endParaRPr kumimoji="0" lang="zh-CN" altLang="zh-CN" sz="24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 name="文本框 19"/>
          <p:cNvSpPr txBox="1"/>
          <p:nvPr/>
        </p:nvSpPr>
        <p:spPr>
          <a:xfrm>
            <a:off x="-635" y="44450"/>
            <a:ext cx="9144635" cy="156845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p>
            <a:pPr>
              <a:lnSpc>
                <a:spcPct val="120000"/>
              </a:lnSpc>
              <a:spcBef>
                <a:spcPts val="50"/>
              </a:spcBef>
              <a:spcAft>
                <a:spcPts val="0"/>
              </a:spcAft>
            </a:pPr>
            <a:r>
              <a:rPr lang="zh-CN" altLang="en-US">
                <a:latin typeface="宋体" panose="02010600030101010101" pitchFamily="2" charset="-122"/>
                <a:ea typeface="宋体" panose="02010600030101010101" pitchFamily="2" charset="-122"/>
              </a:rPr>
              <a:t>例，有一双操作数指令，源操作数用</a:t>
            </a:r>
            <a:r>
              <a:rPr lang="zh-CN" altLang="en-US" u="sng">
                <a:solidFill>
                  <a:srgbClr val="3333FF"/>
                </a:solidFill>
                <a:latin typeface="宋体" panose="02010600030101010101" pitchFamily="2" charset="-122"/>
                <a:ea typeface="宋体" panose="02010600030101010101" pitchFamily="2" charset="-122"/>
              </a:rPr>
              <a:t>立即数寻址</a:t>
            </a:r>
            <a:r>
              <a:rPr lang="zh-CN" altLang="en-US">
                <a:latin typeface="宋体" panose="02010600030101010101" pitchFamily="2" charset="-122"/>
                <a:ea typeface="宋体" panose="02010600030101010101" pitchFamily="2" charset="-122"/>
              </a:rPr>
              <a:t>，</a:t>
            </a:r>
            <a:r>
              <a:rPr lang="zh-CN" altLang="zh-CN" noProof="0" dirty="0">
                <a:ln>
                  <a:noFill/>
                </a:ln>
                <a:solidFill>
                  <a:srgbClr val="3333FF"/>
                </a:solidFill>
                <a:effectLst/>
                <a:uLnTx/>
                <a:uFillTx/>
                <a:latin typeface="+mn-ea"/>
                <a:sym typeface="+mn-ea"/>
              </a:rPr>
              <a:t>立即数</a:t>
            </a:r>
            <a:r>
              <a:rPr lang="zh-CN" altLang="zh-CN" noProof="0" dirty="0">
                <a:ln>
                  <a:noFill/>
                </a:ln>
                <a:solidFill>
                  <a:schemeClr val="tx1"/>
                </a:solidFill>
                <a:effectLst/>
                <a:uLnTx/>
                <a:uFillTx/>
                <a:latin typeface="+mn-ea"/>
                <a:sym typeface="+mn-ea"/>
              </a:rPr>
              <a:t>存放在紧跟指令操作码与寻址字段后的单元中</a:t>
            </a:r>
            <a:r>
              <a:rPr lang="zh-CN" altLang="en-US">
                <a:solidFill>
                  <a:srgbClr val="C00000"/>
                </a:solidFill>
                <a:latin typeface="宋体" panose="02010600030101010101" pitchFamily="2" charset="-122"/>
                <a:ea typeface="宋体" panose="02010600030101010101" pitchFamily="2" charset="-122"/>
              </a:rPr>
              <a:t>。</a:t>
            </a:r>
            <a:r>
              <a:rPr lang="zh-CN" altLang="en-US">
                <a:solidFill>
                  <a:srgbClr val="3333FF"/>
                </a:solidFill>
                <a:latin typeface="宋体" panose="02010600030101010101" pitchFamily="2" charset="-122"/>
                <a:ea typeface="宋体" panose="02010600030101010101" pitchFamily="2" charset="-122"/>
              </a:rPr>
              <a:t>目的</a:t>
            </a:r>
            <a:r>
              <a:rPr lang="zh-CN" altLang="en-US">
                <a:solidFill>
                  <a:schemeClr val="tx1"/>
                </a:solidFill>
                <a:latin typeface="宋体" panose="02010600030101010101" pitchFamily="2" charset="-122"/>
                <a:ea typeface="宋体" panose="02010600030101010101" pitchFamily="2" charset="-122"/>
              </a:rPr>
              <a:t>用</a:t>
            </a:r>
            <a:r>
              <a:rPr lang="zh-CN" altLang="en-US" u="sng">
                <a:solidFill>
                  <a:srgbClr val="C00000"/>
                </a:solidFill>
                <a:latin typeface="宋体" panose="02010600030101010101" pitchFamily="2" charset="-122"/>
                <a:ea typeface="宋体" panose="02010600030101010101" pitchFamily="2" charset="-122"/>
              </a:rPr>
              <a:t>变址寻址</a:t>
            </a:r>
            <a:r>
              <a:rPr lang="zh-CN" altLang="en-US">
                <a:solidFill>
                  <a:srgbClr val="C00000"/>
                </a:solidFill>
                <a:latin typeface="宋体" panose="02010600030101010101" pitchFamily="2" charset="-122"/>
                <a:ea typeface="宋体" panose="02010600030101010101" pitchFamily="2" charset="-122"/>
              </a:rPr>
              <a:t>，</a:t>
            </a:r>
            <a:r>
              <a:rPr lang="zh-CN" altLang="en-US">
                <a:solidFill>
                  <a:schemeClr val="tx1"/>
                </a:solidFill>
                <a:latin typeface="宋体" panose="02010600030101010101" pitchFamily="2" charset="-122"/>
                <a:ea typeface="宋体" panose="02010600030101010101" pitchFamily="2" charset="-122"/>
              </a:rPr>
              <a:t>变址寄存器是</a:t>
            </a:r>
            <a:r>
              <a:rPr lang="en-US" altLang="zh-CN">
                <a:solidFill>
                  <a:srgbClr val="C00000"/>
                </a:solidFill>
                <a:latin typeface="宋体" panose="02010600030101010101" pitchFamily="2" charset="-122"/>
                <a:ea typeface="宋体" panose="02010600030101010101" pitchFamily="2" charset="-122"/>
              </a:rPr>
              <a:t>R3</a:t>
            </a:r>
            <a:r>
              <a:rPr lang="zh-CN" altLang="en-US">
                <a:solidFill>
                  <a:srgbClr val="C00000"/>
                </a:solidFill>
                <a:latin typeface="宋体" panose="02010600030101010101" pitchFamily="2" charset="-122"/>
                <a:ea typeface="宋体" panose="02010600030101010101" pitchFamily="2" charset="-122"/>
              </a:rPr>
              <a:t>，变址的位移量跟在指令操作码与寻址字段及立即数之后</a:t>
            </a:r>
            <a:r>
              <a:rPr lang="zh-CN" altLang="en-US">
                <a:solidFill>
                  <a:schemeClr val="tx1"/>
                </a:solidFill>
                <a:latin typeface="宋体" panose="02010600030101010101" pitchFamily="2" charset="-122"/>
                <a:ea typeface="宋体" panose="02010600030101010101" pitchFamily="2" charset="-122"/>
              </a:rPr>
              <a:t>。该</a:t>
            </a:r>
            <a:r>
              <a:rPr lang="zh-CN" altLang="en-US">
                <a:solidFill>
                  <a:srgbClr val="C00000"/>
                </a:solidFill>
                <a:latin typeface="宋体" panose="02010600030101010101" pitchFamily="2" charset="-122"/>
                <a:ea typeface="宋体" panose="02010600030101010101" pitchFamily="2" charset="-122"/>
              </a:rPr>
              <a:t>指令</a:t>
            </a:r>
            <a:r>
              <a:rPr lang="zh-CN" altLang="en-US">
                <a:solidFill>
                  <a:schemeClr val="tx1"/>
                </a:solidFill>
                <a:latin typeface="宋体" panose="02010600030101010101" pitchFamily="2" charset="-122"/>
                <a:ea typeface="宋体" panose="02010600030101010101" pitchFamily="2" charset="-122"/>
              </a:rPr>
              <a:t>占</a:t>
            </a:r>
            <a:r>
              <a:rPr lang="en-US" altLang="zh-CN">
                <a:solidFill>
                  <a:srgbClr val="C00000"/>
                </a:solidFill>
                <a:latin typeface="宋体" panose="02010600030101010101" pitchFamily="2" charset="-122"/>
                <a:ea typeface="宋体" panose="02010600030101010101" pitchFamily="2" charset="-122"/>
              </a:rPr>
              <a:t>3</a:t>
            </a:r>
            <a:r>
              <a:rPr lang="zh-CN" altLang="en-US">
                <a:solidFill>
                  <a:srgbClr val="C00000"/>
                </a:solidFill>
                <a:latin typeface="宋体" panose="02010600030101010101" pitchFamily="2" charset="-122"/>
                <a:ea typeface="宋体" panose="02010600030101010101" pitchFamily="2" charset="-122"/>
              </a:rPr>
              <a:t>个</a:t>
            </a:r>
            <a:r>
              <a:rPr lang="en-US" altLang="zh-CN">
                <a:solidFill>
                  <a:srgbClr val="C00000"/>
                </a:solidFill>
                <a:latin typeface="宋体" panose="02010600030101010101" pitchFamily="2" charset="-122"/>
                <a:ea typeface="宋体" panose="02010600030101010101" pitchFamily="2" charset="-122"/>
              </a:rPr>
              <a:t>16</a:t>
            </a:r>
            <a:r>
              <a:rPr lang="zh-CN" altLang="en-US">
                <a:solidFill>
                  <a:srgbClr val="C00000"/>
                </a:solidFill>
                <a:latin typeface="宋体" panose="02010600030101010101" pitchFamily="2" charset="-122"/>
                <a:ea typeface="宋体" panose="02010600030101010101" pitchFamily="2" charset="-122"/>
              </a:rPr>
              <a:t>位存储单元，</a:t>
            </a:r>
            <a:r>
              <a:rPr lang="zh-CN" altLang="en-US">
                <a:solidFill>
                  <a:schemeClr val="tx1"/>
                </a:solidFill>
                <a:latin typeface="宋体" panose="02010600030101010101" pitchFamily="2" charset="-122"/>
                <a:ea typeface="宋体" panose="02010600030101010101" pitchFamily="2" charset="-122"/>
              </a:rPr>
              <a:t>前一个单元存放操作码与寻址字段，其后单元存放</a:t>
            </a:r>
            <a:r>
              <a:rPr lang="zh-CN" altLang="en-US">
                <a:solidFill>
                  <a:srgbClr val="3333FF"/>
                </a:solidFill>
                <a:latin typeface="宋体" panose="02010600030101010101" pitchFamily="2" charset="-122"/>
                <a:ea typeface="宋体" panose="02010600030101010101" pitchFamily="2" charset="-122"/>
              </a:rPr>
              <a:t>立即数</a:t>
            </a:r>
            <a:r>
              <a:rPr lang="zh-CN" altLang="en-US">
                <a:solidFill>
                  <a:schemeClr val="tx1"/>
                </a:solidFill>
                <a:latin typeface="宋体" panose="02010600030101010101" pitchFamily="2" charset="-122"/>
                <a:ea typeface="宋体" panose="02010600030101010101" pitchFamily="2" charset="-122"/>
              </a:rPr>
              <a:t>，再后面单元存放</a:t>
            </a:r>
            <a:r>
              <a:rPr lang="zh-CN" altLang="en-US">
                <a:solidFill>
                  <a:srgbClr val="C00000"/>
                </a:solidFill>
                <a:latin typeface="宋体" panose="02010600030101010101" pitchFamily="2" charset="-122"/>
                <a:ea typeface="宋体" panose="02010600030101010101" pitchFamily="2" charset="-122"/>
              </a:rPr>
              <a:t>变址位移量</a:t>
            </a:r>
            <a:r>
              <a:rPr lang="zh-CN" altLang="en-US">
                <a:solidFill>
                  <a:schemeClr val="tx1"/>
                </a:solidFill>
                <a:latin typeface="宋体" panose="02010600030101010101" pitchFamily="2" charset="-122"/>
                <a:ea typeface="宋体" panose="02010600030101010101" pitchFamily="2" charset="-122"/>
              </a:rPr>
              <a:t>。</a:t>
            </a:r>
            <a:endParaRPr lang="zh-CN" altLang="en-US">
              <a:solidFill>
                <a:schemeClr val="tx1"/>
              </a:solidFill>
              <a:latin typeface="宋体" panose="02010600030101010101" pitchFamily="2" charset="-122"/>
              <a:ea typeface="宋体" panose="02010600030101010101" pitchFamily="2" charset="-122"/>
            </a:endParaRPr>
          </a:p>
        </p:txBody>
      </p:sp>
      <p:cxnSp>
        <p:nvCxnSpPr>
          <p:cNvPr id="22" name="直接箭头连接符 21"/>
          <p:cNvCxnSpPr/>
          <p:nvPr/>
        </p:nvCxnSpPr>
        <p:spPr>
          <a:xfrm flipV="1">
            <a:off x="3800475" y="476250"/>
            <a:ext cx="442595" cy="2164715"/>
          </a:xfrm>
          <a:prstGeom prst="straightConnector1">
            <a:avLst/>
          </a:prstGeom>
          <a:solidFill>
            <a:srgbClr val="FFFF00"/>
          </a:solidFill>
          <a:ln w="12700" cap="flat" cmpd="sng" algn="ctr">
            <a:solidFill>
              <a:srgbClr val="3333FF"/>
            </a:solidFill>
            <a:prstDash val="sysDash"/>
            <a:round/>
            <a:headEnd type="none" w="med" len="med"/>
            <a:tailEnd type="arrow" w="med" len="med"/>
          </a:ln>
        </p:spPr>
      </p:cxnSp>
      <p:cxnSp>
        <p:nvCxnSpPr>
          <p:cNvPr id="46" name="直接箭头连接符 45"/>
          <p:cNvCxnSpPr/>
          <p:nvPr/>
        </p:nvCxnSpPr>
        <p:spPr>
          <a:xfrm flipH="1" flipV="1">
            <a:off x="4401820" y="836295"/>
            <a:ext cx="1409065" cy="1804670"/>
          </a:xfrm>
          <a:prstGeom prst="straightConnector1">
            <a:avLst/>
          </a:prstGeom>
          <a:solidFill>
            <a:srgbClr val="FFFF00"/>
          </a:solidFill>
          <a:ln w="12700" cap="flat" cmpd="sng" algn="ctr">
            <a:solidFill>
              <a:srgbClr val="C00000"/>
            </a:solidFill>
            <a:prstDash val="sysDash"/>
            <a:round/>
            <a:headEnd type="none" w="med" len="med"/>
            <a:tailEnd type="arrow" w="med" len="med"/>
          </a:ln>
        </p:spPr>
      </p:cxnSp>
      <p:sp>
        <p:nvSpPr>
          <p:cNvPr id="43069" name="Rectangle 21"/>
          <p:cNvSpPr>
            <a:spLocks noChangeArrowheads="1"/>
          </p:cNvSpPr>
          <p:nvPr/>
        </p:nvSpPr>
        <p:spPr bwMode="auto">
          <a:xfrm>
            <a:off x="1081405" y="2535555"/>
            <a:ext cx="5315585" cy="56515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grpSp>
        <p:nvGrpSpPr>
          <p:cNvPr id="43071" name="Group 23"/>
          <p:cNvGrpSpPr/>
          <p:nvPr/>
        </p:nvGrpSpPr>
        <p:grpSpPr bwMode="auto">
          <a:xfrm rot="0">
            <a:off x="1089025" y="2529205"/>
            <a:ext cx="1228725" cy="471805"/>
            <a:chOff x="1979" y="868"/>
            <a:chExt cx="690" cy="297"/>
          </a:xfrm>
        </p:grpSpPr>
        <p:sp>
          <p:nvSpPr>
            <p:cNvPr id="43087" name="Rectangle 24"/>
            <p:cNvSpPr>
              <a:spLocks noChangeArrowheads="1"/>
            </p:cNvSpPr>
            <p:nvPr/>
          </p:nvSpPr>
          <p:spPr bwMode="auto">
            <a:xfrm>
              <a:off x="1979" y="868"/>
              <a:ext cx="624" cy="184"/>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3088" name="Rectangle 25"/>
            <p:cNvSpPr>
              <a:spLocks noChangeArrowheads="1"/>
            </p:cNvSpPr>
            <p:nvPr/>
          </p:nvSpPr>
          <p:spPr bwMode="auto">
            <a:xfrm>
              <a:off x="2050" y="935"/>
              <a:ext cx="61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操作</a:t>
              </a:r>
              <a:r>
                <a:rPr lang="zh-CN" altLang="en-US" sz="1800">
                  <a:solidFill>
                    <a:schemeClr val="tx1"/>
                  </a:solidFill>
                  <a:latin typeface="Times New Roman" panose="02020603050405020304" pitchFamily="18" charset="0"/>
                </a:rPr>
                <a:t>码</a:t>
              </a:r>
              <a:endParaRPr lang="zh-CN" altLang="en-US" sz="1800">
                <a:solidFill>
                  <a:schemeClr val="tx1"/>
                </a:solidFill>
                <a:latin typeface="Times New Roman" panose="02020603050405020304" pitchFamily="18" charset="0"/>
              </a:endParaRPr>
            </a:p>
          </p:txBody>
        </p:sp>
      </p:grpSp>
      <p:sp>
        <p:nvSpPr>
          <p:cNvPr id="43082" name="Rectangle 34"/>
          <p:cNvSpPr>
            <a:spLocks noChangeArrowheads="1"/>
          </p:cNvSpPr>
          <p:nvPr/>
        </p:nvSpPr>
        <p:spPr bwMode="auto">
          <a:xfrm>
            <a:off x="3049905" y="1642110"/>
            <a:ext cx="41021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源</a:t>
            </a:r>
            <a:endParaRPr lang="zh-CN" altLang="en-US" sz="1800">
              <a:solidFill>
                <a:schemeClr val="tx1"/>
              </a:solidFill>
              <a:latin typeface="Times New Roman" panose="02020603050405020304" pitchFamily="18" charset="0"/>
            </a:endParaRPr>
          </a:p>
        </p:txBody>
      </p:sp>
      <p:sp>
        <p:nvSpPr>
          <p:cNvPr id="43064" name="Rectangle 43"/>
          <p:cNvSpPr>
            <a:spLocks noChangeArrowheads="1"/>
          </p:cNvSpPr>
          <p:nvPr/>
        </p:nvSpPr>
        <p:spPr bwMode="auto">
          <a:xfrm>
            <a:off x="2872105" y="2218055"/>
            <a:ext cx="408940" cy="365760"/>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9</a:t>
            </a:r>
            <a:endParaRPr lang="en-US" altLang="zh-CN" sz="1800">
              <a:solidFill>
                <a:schemeClr val="tx1"/>
              </a:solidFill>
              <a:latin typeface="Times New Roman" panose="02020603050405020304" pitchFamily="18" charset="0"/>
            </a:endParaRPr>
          </a:p>
        </p:txBody>
      </p:sp>
      <p:sp>
        <p:nvSpPr>
          <p:cNvPr id="43065" name="Rectangle 44"/>
          <p:cNvSpPr>
            <a:spLocks noChangeArrowheads="1"/>
          </p:cNvSpPr>
          <p:nvPr/>
        </p:nvSpPr>
        <p:spPr bwMode="auto">
          <a:xfrm>
            <a:off x="3252470" y="2218055"/>
            <a:ext cx="2946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sz="1800">
                <a:solidFill>
                  <a:schemeClr val="tx1"/>
                </a:solidFill>
                <a:latin typeface="Times New Roman" panose="02020603050405020304" pitchFamily="18" charset="0"/>
              </a:rPr>
              <a:t>8</a:t>
            </a:r>
            <a:endParaRPr lang="en-US" sz="1800">
              <a:solidFill>
                <a:schemeClr val="tx1"/>
              </a:solidFill>
              <a:latin typeface="Times New Roman" panose="02020603050405020304" pitchFamily="18" charset="0"/>
            </a:endParaRPr>
          </a:p>
        </p:txBody>
      </p:sp>
      <p:sp>
        <p:nvSpPr>
          <p:cNvPr id="43067" name="Rectangle 46"/>
          <p:cNvSpPr>
            <a:spLocks noChangeArrowheads="1"/>
          </p:cNvSpPr>
          <p:nvPr/>
        </p:nvSpPr>
        <p:spPr bwMode="auto">
          <a:xfrm>
            <a:off x="2263140" y="2218055"/>
            <a:ext cx="3962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11</a:t>
            </a:r>
            <a:endParaRPr lang="zh-CN" altLang="en-US" sz="1800">
              <a:solidFill>
                <a:schemeClr val="tx1"/>
              </a:solidFill>
              <a:latin typeface="Times New Roman" panose="02020603050405020304" pitchFamily="18" charset="0"/>
            </a:endParaRPr>
          </a:p>
        </p:txBody>
      </p:sp>
      <p:sp>
        <p:nvSpPr>
          <p:cNvPr id="43068" name="Rectangle 47"/>
          <p:cNvSpPr>
            <a:spLocks noChangeArrowheads="1"/>
          </p:cNvSpPr>
          <p:nvPr/>
        </p:nvSpPr>
        <p:spPr bwMode="auto">
          <a:xfrm>
            <a:off x="1000125" y="2218055"/>
            <a:ext cx="4089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15</a:t>
            </a:r>
            <a:endParaRPr lang="en-US" altLang="zh-CN" sz="1800">
              <a:solidFill>
                <a:schemeClr val="tx1"/>
              </a:solidFill>
              <a:latin typeface="Times New Roman" panose="02020603050405020304" pitchFamily="18" charset="0"/>
            </a:endParaRPr>
          </a:p>
        </p:txBody>
      </p:sp>
      <p:cxnSp>
        <p:nvCxnSpPr>
          <p:cNvPr id="5" name="直接连接符 4"/>
          <p:cNvCxnSpPr/>
          <p:nvPr/>
        </p:nvCxnSpPr>
        <p:spPr>
          <a:xfrm flipH="1">
            <a:off x="2224405" y="2549525"/>
            <a:ext cx="635" cy="55118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 name="直接连接符 5"/>
          <p:cNvCxnSpPr/>
          <p:nvPr/>
        </p:nvCxnSpPr>
        <p:spPr>
          <a:xfrm flipH="1">
            <a:off x="3255010" y="2529205"/>
            <a:ext cx="635" cy="55118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7" name="直接连接符 6"/>
          <p:cNvCxnSpPr/>
          <p:nvPr/>
        </p:nvCxnSpPr>
        <p:spPr>
          <a:xfrm flipH="1">
            <a:off x="4312285" y="2529205"/>
            <a:ext cx="635" cy="55118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p:cNvCxnSpPr/>
          <p:nvPr/>
        </p:nvCxnSpPr>
        <p:spPr>
          <a:xfrm flipH="1">
            <a:off x="5314315" y="2549525"/>
            <a:ext cx="635" cy="55118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0" name="Rectangle 43"/>
          <p:cNvSpPr>
            <a:spLocks noChangeArrowheads="1"/>
          </p:cNvSpPr>
          <p:nvPr/>
        </p:nvSpPr>
        <p:spPr bwMode="auto">
          <a:xfrm>
            <a:off x="1772920" y="2218055"/>
            <a:ext cx="523240" cy="365760"/>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12</a:t>
            </a:r>
            <a:endParaRPr lang="en-US" altLang="zh-CN" sz="1800">
              <a:solidFill>
                <a:schemeClr val="tx1"/>
              </a:solidFill>
              <a:latin typeface="Times New Roman" panose="02020603050405020304" pitchFamily="18" charset="0"/>
            </a:endParaRPr>
          </a:p>
        </p:txBody>
      </p:sp>
      <p:sp>
        <p:nvSpPr>
          <p:cNvPr id="11" name="Rectangle 43"/>
          <p:cNvSpPr>
            <a:spLocks noChangeArrowheads="1"/>
          </p:cNvSpPr>
          <p:nvPr/>
        </p:nvSpPr>
        <p:spPr bwMode="auto">
          <a:xfrm>
            <a:off x="3952875" y="2218055"/>
            <a:ext cx="408940" cy="365760"/>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6</a:t>
            </a:r>
            <a:endParaRPr lang="en-US" altLang="zh-CN" sz="1800">
              <a:solidFill>
                <a:schemeClr val="tx1"/>
              </a:solidFill>
              <a:latin typeface="Times New Roman" panose="02020603050405020304" pitchFamily="18" charset="0"/>
            </a:endParaRPr>
          </a:p>
        </p:txBody>
      </p:sp>
      <p:sp>
        <p:nvSpPr>
          <p:cNvPr id="12" name="Rectangle 43"/>
          <p:cNvSpPr>
            <a:spLocks noChangeArrowheads="1"/>
          </p:cNvSpPr>
          <p:nvPr/>
        </p:nvSpPr>
        <p:spPr bwMode="auto">
          <a:xfrm>
            <a:off x="4214495" y="2218055"/>
            <a:ext cx="408940" cy="365760"/>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5</a:t>
            </a:r>
            <a:endParaRPr lang="en-US" altLang="zh-CN" sz="1800">
              <a:solidFill>
                <a:schemeClr val="tx1"/>
              </a:solidFill>
              <a:latin typeface="Times New Roman" panose="02020603050405020304" pitchFamily="18" charset="0"/>
            </a:endParaRPr>
          </a:p>
        </p:txBody>
      </p:sp>
      <p:sp>
        <p:nvSpPr>
          <p:cNvPr id="13" name="Rectangle 43"/>
          <p:cNvSpPr>
            <a:spLocks noChangeArrowheads="1"/>
          </p:cNvSpPr>
          <p:nvPr/>
        </p:nvSpPr>
        <p:spPr bwMode="auto">
          <a:xfrm>
            <a:off x="6035675" y="2218055"/>
            <a:ext cx="408940" cy="365760"/>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0</a:t>
            </a:r>
            <a:endParaRPr lang="en-US" altLang="zh-CN" sz="1800">
              <a:solidFill>
                <a:schemeClr val="tx1"/>
              </a:solidFill>
              <a:latin typeface="Times New Roman" panose="02020603050405020304" pitchFamily="18" charset="0"/>
            </a:endParaRPr>
          </a:p>
        </p:txBody>
      </p:sp>
      <p:sp>
        <p:nvSpPr>
          <p:cNvPr id="14" name="Rectangle 34"/>
          <p:cNvSpPr>
            <a:spLocks noChangeArrowheads="1"/>
          </p:cNvSpPr>
          <p:nvPr/>
        </p:nvSpPr>
        <p:spPr bwMode="auto">
          <a:xfrm>
            <a:off x="2440305" y="2635250"/>
            <a:ext cx="4978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rgbClr val="3333FF"/>
                </a:solidFill>
                <a:latin typeface="Times New Roman" panose="02020603050405020304" pitchFamily="18" charset="0"/>
              </a:rPr>
              <a:t>111</a:t>
            </a:r>
            <a:endParaRPr lang="en-US" altLang="zh-CN" sz="1800">
              <a:solidFill>
                <a:srgbClr val="3333FF"/>
              </a:solidFill>
              <a:latin typeface="Times New Roman" panose="02020603050405020304" pitchFamily="18" charset="0"/>
            </a:endParaRPr>
          </a:p>
        </p:txBody>
      </p:sp>
      <p:sp>
        <p:nvSpPr>
          <p:cNvPr id="15" name="Rectangle 34"/>
          <p:cNvSpPr>
            <a:spLocks noChangeArrowheads="1"/>
          </p:cNvSpPr>
          <p:nvPr/>
        </p:nvSpPr>
        <p:spPr bwMode="auto">
          <a:xfrm>
            <a:off x="3545205" y="2621915"/>
            <a:ext cx="5105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011</a:t>
            </a:r>
            <a:endParaRPr lang="en-US" altLang="zh-CN" sz="1800">
              <a:solidFill>
                <a:schemeClr val="tx1"/>
              </a:solidFill>
              <a:latin typeface="Times New Roman" panose="02020603050405020304" pitchFamily="18" charset="0"/>
            </a:endParaRPr>
          </a:p>
        </p:txBody>
      </p:sp>
      <p:sp>
        <p:nvSpPr>
          <p:cNvPr id="4" name="右大括号 3"/>
          <p:cNvSpPr/>
          <p:nvPr/>
        </p:nvSpPr>
        <p:spPr>
          <a:xfrm rot="16200000">
            <a:off x="3014980" y="1214120"/>
            <a:ext cx="520065" cy="2075815"/>
          </a:xfrm>
          <a:prstGeom prst="righ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7" name="Rectangle 34"/>
          <p:cNvSpPr>
            <a:spLocks noChangeArrowheads="1"/>
          </p:cNvSpPr>
          <p:nvPr/>
        </p:nvSpPr>
        <p:spPr bwMode="auto">
          <a:xfrm>
            <a:off x="5071110" y="1706245"/>
            <a:ext cx="64008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目的</a:t>
            </a:r>
            <a:endParaRPr lang="zh-CN" altLang="en-US" sz="1800">
              <a:solidFill>
                <a:schemeClr val="tx1"/>
              </a:solidFill>
              <a:latin typeface="Times New Roman" panose="02020603050405020304" pitchFamily="18" charset="0"/>
            </a:endParaRPr>
          </a:p>
        </p:txBody>
      </p:sp>
      <p:sp>
        <p:nvSpPr>
          <p:cNvPr id="18" name="右大括号 17"/>
          <p:cNvSpPr/>
          <p:nvPr/>
        </p:nvSpPr>
        <p:spPr>
          <a:xfrm rot="16200000">
            <a:off x="5130800" y="1231265"/>
            <a:ext cx="520065" cy="2075815"/>
          </a:xfrm>
          <a:prstGeom prst="righ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cxnSp>
        <p:nvCxnSpPr>
          <p:cNvPr id="21" name="直接箭头连接符 20"/>
          <p:cNvCxnSpPr/>
          <p:nvPr/>
        </p:nvCxnSpPr>
        <p:spPr>
          <a:xfrm>
            <a:off x="2699385" y="2992755"/>
            <a:ext cx="0" cy="1596390"/>
          </a:xfrm>
          <a:prstGeom prst="straightConnector1">
            <a:avLst/>
          </a:prstGeom>
          <a:solidFill>
            <a:srgbClr val="FFFF00"/>
          </a:solidFill>
          <a:ln w="12700" cap="flat" cmpd="sng" algn="ctr">
            <a:solidFill>
              <a:srgbClr val="3333FF"/>
            </a:solidFill>
            <a:prstDash val="solid"/>
            <a:round/>
            <a:headEnd type="none" w="med" len="med"/>
            <a:tailEnd type="arrow" w="med" len="med"/>
          </a:ln>
        </p:spPr>
      </p:cxnSp>
      <p:sp>
        <p:nvSpPr>
          <p:cNvPr id="23" name="文本框 22"/>
          <p:cNvSpPr txBox="1"/>
          <p:nvPr/>
        </p:nvSpPr>
        <p:spPr>
          <a:xfrm>
            <a:off x="2479675" y="4570730"/>
            <a:ext cx="439420" cy="398780"/>
          </a:xfrm>
          <a:prstGeom prst="rect">
            <a:avLst/>
          </a:prstGeom>
          <a:noFill/>
        </p:spPr>
        <p:txBody>
          <a:bodyPr wrap="none" rtlCol="0" anchor="t">
            <a:spAutoFit/>
          </a:bodyPr>
          <a:p>
            <a:r>
              <a:rPr lang="en-US" altLang="zh-CN">
                <a:solidFill>
                  <a:srgbClr val="3333FF"/>
                </a:solidFill>
                <a:latin typeface="宋体" panose="02010600030101010101" pitchFamily="2" charset="-122"/>
                <a:ea typeface="宋体" panose="02010600030101010101" pitchFamily="2" charset="-122"/>
                <a:sym typeface="+mn-ea"/>
              </a:rPr>
              <a:t>PC</a:t>
            </a:r>
            <a:endParaRPr lang="en-US" altLang="zh-CN">
              <a:solidFill>
                <a:srgbClr val="3333FF"/>
              </a:solidFill>
              <a:latin typeface="宋体" panose="02010600030101010101" pitchFamily="2" charset="-122"/>
              <a:ea typeface="宋体" panose="02010600030101010101" pitchFamily="2" charset="-122"/>
              <a:sym typeface="+mn-ea"/>
            </a:endParaRPr>
          </a:p>
        </p:txBody>
      </p:sp>
      <p:sp>
        <p:nvSpPr>
          <p:cNvPr id="24" name="文本框 23"/>
          <p:cNvSpPr txBox="1"/>
          <p:nvPr/>
        </p:nvSpPr>
        <p:spPr>
          <a:xfrm>
            <a:off x="2894330" y="4632960"/>
            <a:ext cx="1821815" cy="368300"/>
          </a:xfrm>
          <a:prstGeom prst="rect">
            <a:avLst/>
          </a:prstGeom>
          <a:noFill/>
          <a:ln>
            <a:solidFill>
              <a:schemeClr val="tx1"/>
            </a:solidFill>
          </a:ln>
        </p:spPr>
        <p:txBody>
          <a:bodyPr wrap="square" rtlCol="0">
            <a:spAutoFit/>
          </a:bodyPr>
          <a:p>
            <a:pPr algn="l"/>
            <a:r>
              <a:rPr lang="en-US" altLang="zh-CN" sz="1800">
                <a:ln>
                  <a:noFill/>
                </a:ln>
                <a:solidFill>
                  <a:srgbClr val="3333FF"/>
                </a:solidFill>
                <a:latin typeface="宋体" panose="02010600030101010101" pitchFamily="2" charset="-122"/>
                <a:ea typeface="宋体" panose="02010600030101010101" pitchFamily="2" charset="-122"/>
              </a:rPr>
              <a:t> </a:t>
            </a:r>
            <a:r>
              <a:rPr lang="zh-CN" altLang="en-US" sz="1800">
                <a:ln>
                  <a:noFill/>
                </a:ln>
                <a:solidFill>
                  <a:srgbClr val="3333FF"/>
                </a:solidFill>
                <a:latin typeface="宋体" panose="02010600030101010101" pitchFamily="2" charset="-122"/>
                <a:ea typeface="宋体" panose="02010600030101010101" pitchFamily="2" charset="-122"/>
              </a:rPr>
              <a:t>当前指令地址</a:t>
            </a:r>
            <a:endParaRPr lang="zh-CN" altLang="en-US" sz="1800">
              <a:ln>
                <a:noFill/>
              </a:ln>
              <a:solidFill>
                <a:srgbClr val="3333FF"/>
              </a:solidFill>
              <a:latin typeface="宋体" panose="02010600030101010101" pitchFamily="2" charset="-122"/>
              <a:ea typeface="宋体" panose="02010600030101010101" pitchFamily="2" charset="-122"/>
            </a:endParaRPr>
          </a:p>
        </p:txBody>
      </p:sp>
      <p:sp>
        <p:nvSpPr>
          <p:cNvPr id="25" name="文本框 24"/>
          <p:cNvSpPr txBox="1"/>
          <p:nvPr/>
        </p:nvSpPr>
        <p:spPr>
          <a:xfrm>
            <a:off x="250190" y="6237605"/>
            <a:ext cx="4278630" cy="398780"/>
          </a:xfrm>
          <a:prstGeom prst="rect">
            <a:avLst/>
          </a:prstGeom>
          <a:noFill/>
        </p:spPr>
        <p:txBody>
          <a:bodyPr wrap="square" rtlCol="0">
            <a:spAutoFit/>
          </a:bodyPr>
          <a:p>
            <a:r>
              <a:rPr lang="zh-CN" altLang="en-US"/>
              <a:t>模型机</a:t>
            </a:r>
            <a:r>
              <a:rPr lang="zh-CN" altLang="en-US">
                <a:solidFill>
                  <a:srgbClr val="3333FF"/>
                </a:solidFill>
                <a:latin typeface="宋体" panose="02010600030101010101" pitchFamily="2" charset="-122"/>
                <a:ea typeface="宋体" panose="02010600030101010101" pitchFamily="2" charset="-122"/>
              </a:rPr>
              <a:t>目的</a:t>
            </a:r>
            <a:r>
              <a:rPr lang="zh-CN" altLang="en-US">
                <a:solidFill>
                  <a:srgbClr val="C00000"/>
                </a:solidFill>
                <a:latin typeface="宋体" panose="02010600030101010101" pitchFamily="2" charset="-122"/>
                <a:ea typeface="宋体" panose="02010600030101010101" pitchFamily="2" charset="-122"/>
              </a:rPr>
              <a:t>变址寻址方式</a:t>
            </a:r>
            <a:r>
              <a:rPr lang="zh-CN" altLang="en-US"/>
              <a:t>寻址</a:t>
            </a:r>
            <a:r>
              <a:rPr lang="zh-CN" altLang="en-US"/>
              <a:t>过程</a:t>
            </a:r>
            <a:endParaRPr lang="zh-CN" altLang="en-US"/>
          </a:p>
        </p:txBody>
      </p:sp>
      <p:sp>
        <p:nvSpPr>
          <p:cNvPr id="26" name="矩形 25"/>
          <p:cNvSpPr/>
          <p:nvPr/>
        </p:nvSpPr>
        <p:spPr>
          <a:xfrm>
            <a:off x="6877050" y="3567430"/>
            <a:ext cx="1584325" cy="33127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TextBox 9"/>
          <p:cNvSpPr txBox="1"/>
          <p:nvPr/>
        </p:nvSpPr>
        <p:spPr>
          <a:xfrm>
            <a:off x="7200900" y="4605655"/>
            <a:ext cx="1068070" cy="337185"/>
          </a:xfrm>
          <a:prstGeom prst="rect">
            <a:avLst/>
          </a:prstGeom>
          <a:noFill/>
          <a:ln>
            <a:noFill/>
          </a:ln>
        </p:spPr>
        <p:txBody>
          <a:bodyPr wrap="square" rtlCol="0">
            <a:spAutoFit/>
          </a:bodyPr>
          <a:p>
            <a:r>
              <a:rPr lang="zh-CN" altLang="en-US" sz="1600" b="1" dirty="0" smtClean="0">
                <a:solidFill>
                  <a:srgbClr val="3333FF"/>
                </a:solidFill>
              </a:rPr>
              <a:t>立即数</a:t>
            </a:r>
            <a:endParaRPr lang="zh-CN" altLang="en-US" sz="1600" b="1" dirty="0" smtClean="0">
              <a:solidFill>
                <a:srgbClr val="3333FF"/>
              </a:solidFill>
            </a:endParaRPr>
          </a:p>
        </p:txBody>
      </p:sp>
      <p:cxnSp>
        <p:nvCxnSpPr>
          <p:cNvPr id="31" name="直接连接符 30"/>
          <p:cNvCxnSpPr/>
          <p:nvPr/>
        </p:nvCxnSpPr>
        <p:spPr>
          <a:xfrm>
            <a:off x="6866890" y="4342765"/>
            <a:ext cx="1584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6866890" y="4631055"/>
            <a:ext cx="1584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856730" y="4941570"/>
            <a:ext cx="1584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856730" y="5229225"/>
            <a:ext cx="1584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2"/>
          <p:cNvSpPr txBox="1"/>
          <p:nvPr/>
        </p:nvSpPr>
        <p:spPr>
          <a:xfrm>
            <a:off x="7006590" y="3174365"/>
            <a:ext cx="1220470" cy="398780"/>
          </a:xfrm>
          <a:prstGeom prst="rect">
            <a:avLst/>
          </a:prstGeom>
          <a:noFill/>
          <a:ln>
            <a:noFill/>
          </a:ln>
        </p:spPr>
        <p:txBody>
          <a:bodyPr wrap="square" rtlCol="0">
            <a:spAutoFit/>
          </a:bodyPr>
          <a:p>
            <a:r>
              <a:rPr lang="zh-CN" altLang="en-US" sz="2000" b="1" dirty="0" smtClean="0"/>
              <a:t>主</a:t>
            </a:r>
            <a:r>
              <a:rPr lang="zh-CN" altLang="en-US" sz="2000" b="1" dirty="0" smtClean="0"/>
              <a:t>存储器</a:t>
            </a:r>
            <a:endParaRPr lang="zh-CN" altLang="en-US" sz="2000" b="1" dirty="0" smtClean="0"/>
          </a:p>
        </p:txBody>
      </p:sp>
      <p:sp>
        <p:nvSpPr>
          <p:cNvPr id="27" name="文本框 26"/>
          <p:cNvSpPr txBox="1"/>
          <p:nvPr/>
        </p:nvSpPr>
        <p:spPr>
          <a:xfrm>
            <a:off x="33655" y="2955925"/>
            <a:ext cx="739140" cy="706755"/>
          </a:xfrm>
          <a:prstGeom prst="rect">
            <a:avLst/>
          </a:prstGeom>
          <a:noFill/>
        </p:spPr>
        <p:txBody>
          <a:bodyPr wrap="square" rtlCol="0">
            <a:spAutoFit/>
          </a:bodyPr>
          <a:p>
            <a:r>
              <a:rPr lang="zh-CN" altLang="en-US"/>
              <a:t>机器指令</a:t>
            </a:r>
            <a:endParaRPr lang="zh-CN" altLang="en-US"/>
          </a:p>
        </p:txBody>
      </p:sp>
      <p:sp>
        <p:nvSpPr>
          <p:cNvPr id="9" name="TextBox 9"/>
          <p:cNvSpPr txBox="1"/>
          <p:nvPr/>
        </p:nvSpPr>
        <p:spPr>
          <a:xfrm>
            <a:off x="6940550" y="4316730"/>
            <a:ext cx="1556385" cy="337185"/>
          </a:xfrm>
          <a:prstGeom prst="rect">
            <a:avLst/>
          </a:prstGeom>
          <a:noFill/>
          <a:ln>
            <a:noFill/>
          </a:ln>
        </p:spPr>
        <p:txBody>
          <a:bodyPr wrap="square" rtlCol="0">
            <a:spAutoFit/>
          </a:bodyPr>
          <a:p>
            <a:r>
              <a:rPr lang="zh-CN" altLang="en-US" sz="1600" b="1" dirty="0" smtClean="0">
                <a:solidFill>
                  <a:srgbClr val="3333FF"/>
                </a:solidFill>
              </a:rPr>
              <a:t>操作码与寻址</a:t>
            </a:r>
            <a:endParaRPr lang="zh-CN" altLang="en-US" sz="1600" b="1" dirty="0" smtClean="0">
              <a:solidFill>
                <a:srgbClr val="3333FF"/>
              </a:solidFill>
            </a:endParaRPr>
          </a:p>
        </p:txBody>
      </p:sp>
      <p:sp>
        <p:nvSpPr>
          <p:cNvPr id="16" name="Rectangle 21"/>
          <p:cNvSpPr>
            <a:spLocks noChangeArrowheads="1"/>
          </p:cNvSpPr>
          <p:nvPr/>
        </p:nvSpPr>
        <p:spPr bwMode="auto">
          <a:xfrm>
            <a:off x="1081405" y="3097530"/>
            <a:ext cx="5315585" cy="56515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28" name="TextBox 9"/>
          <p:cNvSpPr txBox="1"/>
          <p:nvPr/>
        </p:nvSpPr>
        <p:spPr>
          <a:xfrm>
            <a:off x="3119755" y="3177540"/>
            <a:ext cx="1779905" cy="368300"/>
          </a:xfrm>
          <a:prstGeom prst="rect">
            <a:avLst/>
          </a:prstGeom>
          <a:noFill/>
          <a:ln>
            <a:noFill/>
          </a:ln>
        </p:spPr>
        <p:txBody>
          <a:bodyPr wrap="square" rtlCol="0">
            <a:spAutoFit/>
          </a:bodyPr>
          <a:p>
            <a:r>
              <a:rPr lang="en-US" altLang="zh-CN" sz="1800" b="1" dirty="0" smtClean="0"/>
              <a:t>16</a:t>
            </a:r>
            <a:r>
              <a:rPr lang="zh-CN" altLang="en-US" sz="1800" b="1" dirty="0" smtClean="0"/>
              <a:t>位</a:t>
            </a:r>
            <a:r>
              <a:rPr lang="zh-CN" altLang="en-US" sz="1800" b="1" dirty="0" smtClean="0">
                <a:solidFill>
                  <a:srgbClr val="3333FF"/>
                </a:solidFill>
              </a:rPr>
              <a:t>立即数</a:t>
            </a:r>
            <a:endParaRPr lang="zh-CN" altLang="en-US" sz="1800" b="1" dirty="0" smtClean="0">
              <a:solidFill>
                <a:srgbClr val="3333FF"/>
              </a:solidFill>
            </a:endParaRPr>
          </a:p>
        </p:txBody>
      </p:sp>
      <p:sp>
        <p:nvSpPr>
          <p:cNvPr id="30" name="TextBox 9"/>
          <p:cNvSpPr txBox="1"/>
          <p:nvPr/>
        </p:nvSpPr>
        <p:spPr>
          <a:xfrm>
            <a:off x="7020560" y="5229225"/>
            <a:ext cx="1555750" cy="337185"/>
          </a:xfrm>
          <a:prstGeom prst="rect">
            <a:avLst/>
          </a:prstGeom>
          <a:noFill/>
          <a:ln>
            <a:noFill/>
          </a:ln>
        </p:spPr>
        <p:txBody>
          <a:bodyPr wrap="square" rtlCol="0">
            <a:spAutoFit/>
          </a:bodyPr>
          <a:p>
            <a:r>
              <a:rPr lang="zh-CN" altLang="en-US" sz="1600" b="1" dirty="0" smtClean="0"/>
              <a:t>下一条</a:t>
            </a:r>
            <a:r>
              <a:rPr lang="zh-CN" altLang="en-US" sz="1600" b="1" dirty="0" smtClean="0"/>
              <a:t>指令</a:t>
            </a:r>
            <a:endParaRPr lang="zh-CN" altLang="en-US" sz="1600" b="1" dirty="0" smtClean="0"/>
          </a:p>
        </p:txBody>
      </p:sp>
      <p:sp>
        <p:nvSpPr>
          <p:cNvPr id="38" name="右大括号 37"/>
          <p:cNvSpPr/>
          <p:nvPr/>
        </p:nvSpPr>
        <p:spPr>
          <a:xfrm>
            <a:off x="8450580" y="4316730"/>
            <a:ext cx="264795" cy="903605"/>
          </a:xfrm>
          <a:prstGeom prst="rightBrace">
            <a:avLst/>
          </a:prstGeom>
          <a:noFill/>
          <a:ln w="28575" cap="flat" cmpd="sng" algn="ctr">
            <a:solidFill>
              <a:srgbClr val="000000"/>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41" name="文本框 40"/>
          <p:cNvSpPr txBox="1"/>
          <p:nvPr/>
        </p:nvSpPr>
        <p:spPr>
          <a:xfrm>
            <a:off x="4528820" y="2632710"/>
            <a:ext cx="826135" cy="368300"/>
          </a:xfrm>
          <a:prstGeom prst="rect">
            <a:avLst/>
          </a:prstGeom>
          <a:noFill/>
        </p:spPr>
        <p:txBody>
          <a:bodyPr wrap="square" rtlCol="0">
            <a:spAutoFit/>
          </a:bodyPr>
          <a:p>
            <a:r>
              <a:rPr lang="en-US" altLang="zh-CN" sz="1800">
                <a:solidFill>
                  <a:srgbClr val="C00000"/>
                </a:solidFill>
                <a:latin typeface="Times New Roman" panose="02020603050405020304" pitchFamily="18" charset="0"/>
                <a:ea typeface="宋体" panose="02010600030101010101" pitchFamily="2" charset="-122"/>
                <a:cs typeface="Times New Roman" panose="02020603050405020304" pitchFamily="18" charset="0"/>
              </a:rPr>
              <a:t>011</a:t>
            </a:r>
            <a:endParaRPr lang="en-US" altLang="zh-CN" sz="180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2" name="文本框 41"/>
          <p:cNvSpPr txBox="1"/>
          <p:nvPr/>
        </p:nvSpPr>
        <p:spPr>
          <a:xfrm>
            <a:off x="5536565" y="2640965"/>
            <a:ext cx="826135" cy="368300"/>
          </a:xfrm>
          <a:prstGeom prst="rect">
            <a:avLst/>
          </a:prstGeom>
          <a:noFill/>
        </p:spPr>
        <p:txBody>
          <a:bodyPr wrap="square" rtlCol="0">
            <a:spAutoFit/>
          </a:bodyPr>
          <a:p>
            <a:r>
              <a:rPr lang="en-US" altLang="zh-CN" sz="18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101</a:t>
            </a:r>
            <a:endParaRPr lang="en-US" altLang="zh-CN" sz="18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3" name="文本框 42"/>
          <p:cNvSpPr txBox="1"/>
          <p:nvPr/>
        </p:nvSpPr>
        <p:spPr>
          <a:xfrm>
            <a:off x="8604885" y="4342765"/>
            <a:ext cx="636270" cy="8299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当前机器指令</a:t>
            </a:r>
            <a:endParaRPr lang="zh-CN" altLang="en-US" sz="1600">
              <a:latin typeface="宋体" panose="02010600030101010101" pitchFamily="2" charset="-122"/>
              <a:ea typeface="宋体" panose="02010600030101010101" pitchFamily="2" charset="-122"/>
            </a:endParaRPr>
          </a:p>
        </p:txBody>
      </p:sp>
      <p:sp>
        <p:nvSpPr>
          <p:cNvPr id="44" name="左大括号 43"/>
          <p:cNvSpPr/>
          <p:nvPr/>
        </p:nvSpPr>
        <p:spPr>
          <a:xfrm>
            <a:off x="784225" y="2529205"/>
            <a:ext cx="297180" cy="1673860"/>
          </a:xfrm>
          <a:prstGeom prst="leftBrace">
            <a:avLst/>
          </a:prstGeom>
          <a:noFill/>
          <a:ln w="28575" cap="flat" cmpd="sng" algn="ctr">
            <a:solidFill>
              <a:srgbClr val="000000"/>
            </a:solidFill>
            <a:prstDash val="sysDash"/>
            <a:round/>
            <a:headEnd type="none" w="med" len="med"/>
            <a:tailEnd type="none" w="med" len="med"/>
          </a:ln>
          <a:extLst>
            <a:ext uri="{909E8E84-426E-40DD-AFC4-6F175D3DCCD1}">
              <a14:hiddenFill xmlns:a14="http://schemas.microsoft.com/office/drawing/2010/main">
                <a:solidFill>
                  <a:srgbClr val="FFFF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45" name="文本框 44"/>
          <p:cNvSpPr txBox="1"/>
          <p:nvPr/>
        </p:nvSpPr>
        <p:spPr>
          <a:xfrm>
            <a:off x="6149340" y="5153025"/>
            <a:ext cx="707390" cy="368300"/>
          </a:xfrm>
          <a:prstGeom prst="rect">
            <a:avLst/>
          </a:prstGeom>
          <a:noFill/>
        </p:spPr>
        <p:txBody>
          <a:bodyPr wrap="square" rtlCol="0">
            <a:spAutoFit/>
          </a:bodyPr>
          <a:p>
            <a:r>
              <a:rPr lang="en-US" altLang="zh-CN" sz="1800">
                <a:solidFill>
                  <a:srgbClr val="C00000"/>
                </a:solidFill>
              </a:rPr>
              <a:t>+1</a:t>
            </a:r>
            <a:endParaRPr lang="en-US" altLang="zh-CN" sz="1800">
              <a:solidFill>
                <a:srgbClr val="C00000"/>
              </a:solidFill>
            </a:endParaRPr>
          </a:p>
        </p:txBody>
      </p:sp>
      <p:cxnSp>
        <p:nvCxnSpPr>
          <p:cNvPr id="99" name="直接连接符 98"/>
          <p:cNvCxnSpPr/>
          <p:nvPr/>
        </p:nvCxnSpPr>
        <p:spPr>
          <a:xfrm>
            <a:off x="6877050" y="6199505"/>
            <a:ext cx="1584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6877050" y="6487160"/>
            <a:ext cx="1584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文本框 101"/>
          <p:cNvSpPr txBox="1"/>
          <p:nvPr/>
        </p:nvSpPr>
        <p:spPr>
          <a:xfrm>
            <a:off x="5810885" y="6118860"/>
            <a:ext cx="1195705" cy="368300"/>
          </a:xfrm>
          <a:prstGeom prst="rect">
            <a:avLst/>
          </a:prstGeom>
          <a:noFill/>
        </p:spPr>
        <p:txBody>
          <a:bodyPr wrap="square" rtlCol="0">
            <a:spAutoFit/>
          </a:bodyPr>
          <a:p>
            <a:r>
              <a:rPr lang="zh-CN" altLang="en-US" sz="1800">
                <a:solidFill>
                  <a:srgbClr val="C00000"/>
                </a:solidFill>
              </a:rPr>
              <a:t>目的地址</a:t>
            </a:r>
            <a:endParaRPr lang="zh-CN" altLang="en-US" sz="1800">
              <a:solidFill>
                <a:srgbClr val="C00000"/>
              </a:solidFill>
            </a:endParaRPr>
          </a:p>
        </p:txBody>
      </p:sp>
      <p:cxnSp>
        <p:nvCxnSpPr>
          <p:cNvPr id="103" name="直接连接符 102"/>
          <p:cNvCxnSpPr/>
          <p:nvPr/>
        </p:nvCxnSpPr>
        <p:spPr>
          <a:xfrm>
            <a:off x="6856730" y="5551170"/>
            <a:ext cx="1584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TextBox 9"/>
          <p:cNvSpPr txBox="1"/>
          <p:nvPr/>
        </p:nvSpPr>
        <p:spPr>
          <a:xfrm>
            <a:off x="7049135" y="4941570"/>
            <a:ext cx="1555750" cy="337185"/>
          </a:xfrm>
          <a:prstGeom prst="rect">
            <a:avLst/>
          </a:prstGeom>
          <a:noFill/>
          <a:ln>
            <a:noFill/>
          </a:ln>
        </p:spPr>
        <p:txBody>
          <a:bodyPr wrap="square" rtlCol="0">
            <a:spAutoFit/>
          </a:bodyPr>
          <a:p>
            <a:r>
              <a:rPr lang="zh-CN" altLang="en-US" sz="1600" b="1" dirty="0" smtClean="0">
                <a:solidFill>
                  <a:srgbClr val="C00000"/>
                </a:solidFill>
              </a:rPr>
              <a:t>变址位移量</a:t>
            </a:r>
            <a:endParaRPr lang="zh-CN" altLang="en-US" sz="1600" b="1" dirty="0" smtClean="0">
              <a:solidFill>
                <a:srgbClr val="C00000"/>
              </a:solidFill>
            </a:endParaRPr>
          </a:p>
        </p:txBody>
      </p:sp>
      <p:sp>
        <p:nvSpPr>
          <p:cNvPr id="105" name="Rectangle 21"/>
          <p:cNvSpPr>
            <a:spLocks noChangeArrowheads="1"/>
          </p:cNvSpPr>
          <p:nvPr/>
        </p:nvSpPr>
        <p:spPr bwMode="auto">
          <a:xfrm>
            <a:off x="1089025" y="3662680"/>
            <a:ext cx="5315585" cy="56515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106" name="TextBox 9"/>
          <p:cNvSpPr txBox="1"/>
          <p:nvPr/>
        </p:nvSpPr>
        <p:spPr>
          <a:xfrm>
            <a:off x="2914015" y="3716655"/>
            <a:ext cx="2225675" cy="368300"/>
          </a:xfrm>
          <a:prstGeom prst="rect">
            <a:avLst/>
          </a:prstGeom>
          <a:noFill/>
          <a:ln>
            <a:noFill/>
          </a:ln>
        </p:spPr>
        <p:txBody>
          <a:bodyPr wrap="square" rtlCol="0">
            <a:spAutoFit/>
          </a:bodyPr>
          <a:p>
            <a:r>
              <a:rPr lang="en-US" altLang="zh-CN" sz="1800" b="1" dirty="0" smtClean="0"/>
              <a:t>16</a:t>
            </a:r>
            <a:r>
              <a:rPr lang="zh-CN" altLang="en-US" sz="1800" b="1" dirty="0" smtClean="0"/>
              <a:t>位</a:t>
            </a:r>
            <a:r>
              <a:rPr lang="zh-CN" altLang="en-US" sz="1800" b="1" dirty="0" smtClean="0">
                <a:solidFill>
                  <a:srgbClr val="C00000"/>
                </a:solidFill>
              </a:rPr>
              <a:t>变址</a:t>
            </a:r>
            <a:r>
              <a:rPr lang="zh-CN" altLang="en-US" sz="1800" b="1" dirty="0" smtClean="0">
                <a:solidFill>
                  <a:srgbClr val="C00000"/>
                </a:solidFill>
              </a:rPr>
              <a:t>位移量</a:t>
            </a:r>
            <a:endParaRPr lang="zh-CN" altLang="en-US" sz="1800" b="1" dirty="0" smtClean="0">
              <a:solidFill>
                <a:srgbClr val="C00000"/>
              </a:solidFill>
            </a:endParaRPr>
          </a:p>
        </p:txBody>
      </p:sp>
      <p:cxnSp>
        <p:nvCxnSpPr>
          <p:cNvPr id="108" name="肘形连接符 107"/>
          <p:cNvCxnSpPr/>
          <p:nvPr/>
        </p:nvCxnSpPr>
        <p:spPr>
          <a:xfrm flipV="1">
            <a:off x="4570730" y="4437380"/>
            <a:ext cx="2295525" cy="399415"/>
          </a:xfrm>
          <a:prstGeom prst="bentConnector3">
            <a:avLst>
              <a:gd name="adj1" fmla="val 50014"/>
            </a:avLst>
          </a:prstGeom>
          <a:solidFill>
            <a:srgbClr val="FFFF00"/>
          </a:solidFill>
          <a:ln w="12700" cap="flat" cmpd="sng" algn="ctr">
            <a:solidFill>
              <a:srgbClr val="000000"/>
            </a:solidFill>
            <a:prstDash val="dash"/>
            <a:round/>
            <a:headEnd type="none" w="med" len="med"/>
            <a:tailEnd type="arrow" w="med" len="med"/>
          </a:ln>
        </p:spPr>
      </p:cxnSp>
      <p:sp>
        <p:nvSpPr>
          <p:cNvPr id="109" name="文本框 108"/>
          <p:cNvSpPr txBox="1"/>
          <p:nvPr/>
        </p:nvSpPr>
        <p:spPr>
          <a:xfrm>
            <a:off x="2474595" y="5352415"/>
            <a:ext cx="439420" cy="398780"/>
          </a:xfrm>
          <a:prstGeom prst="rect">
            <a:avLst/>
          </a:prstGeom>
          <a:noFill/>
        </p:spPr>
        <p:txBody>
          <a:bodyPr wrap="none" rtlCol="0" anchor="t">
            <a:spAutoFit/>
          </a:bodyPr>
          <a:p>
            <a:r>
              <a:rPr lang="en-US" altLang="zh-CN">
                <a:solidFill>
                  <a:srgbClr val="C00000"/>
                </a:solidFill>
                <a:latin typeface="宋体" panose="02010600030101010101" pitchFamily="2" charset="-122"/>
                <a:ea typeface="宋体" panose="02010600030101010101" pitchFamily="2" charset="-122"/>
                <a:sym typeface="+mn-ea"/>
              </a:rPr>
              <a:t>R3</a:t>
            </a:r>
            <a:endParaRPr lang="zh-CN" altLang="en-US"/>
          </a:p>
        </p:txBody>
      </p:sp>
      <p:sp>
        <p:nvSpPr>
          <p:cNvPr id="110" name="文本框 109"/>
          <p:cNvSpPr txBox="1"/>
          <p:nvPr/>
        </p:nvSpPr>
        <p:spPr>
          <a:xfrm>
            <a:off x="2889250" y="5414645"/>
            <a:ext cx="1821815" cy="368300"/>
          </a:xfrm>
          <a:prstGeom prst="rect">
            <a:avLst/>
          </a:prstGeom>
          <a:noFill/>
          <a:ln>
            <a:solidFill>
              <a:schemeClr val="tx1"/>
            </a:solidFill>
          </a:ln>
        </p:spPr>
        <p:txBody>
          <a:bodyPr wrap="square" rtlCol="0">
            <a:spAutoFit/>
          </a:bodyPr>
          <a:p>
            <a:pPr algn="ctr"/>
            <a:r>
              <a:rPr lang="en-US" altLang="zh-CN" sz="1800">
                <a:ln>
                  <a:noFill/>
                </a:ln>
                <a:solidFill>
                  <a:srgbClr val="C00000"/>
                </a:solidFill>
                <a:latin typeface="宋体" panose="02010600030101010101" pitchFamily="2" charset="-122"/>
                <a:ea typeface="宋体" panose="02010600030101010101" pitchFamily="2" charset="-122"/>
              </a:rPr>
              <a:t> R3</a:t>
            </a:r>
            <a:r>
              <a:rPr lang="zh-CN" altLang="en-US" sz="1800">
                <a:ln>
                  <a:noFill/>
                </a:ln>
                <a:solidFill>
                  <a:srgbClr val="C00000"/>
                </a:solidFill>
                <a:latin typeface="宋体" panose="02010600030101010101" pitchFamily="2" charset="-122"/>
                <a:ea typeface="宋体" panose="02010600030101010101" pitchFamily="2" charset="-122"/>
              </a:rPr>
              <a:t>内容</a:t>
            </a:r>
            <a:endParaRPr lang="zh-CN" altLang="en-US" sz="1800">
              <a:ln>
                <a:noFill/>
              </a:ln>
              <a:solidFill>
                <a:srgbClr val="C00000"/>
              </a:solidFill>
              <a:latin typeface="宋体" panose="02010600030101010101" pitchFamily="2" charset="-122"/>
              <a:ea typeface="宋体" panose="02010600030101010101" pitchFamily="2" charset="-122"/>
            </a:endParaRPr>
          </a:p>
        </p:txBody>
      </p:sp>
      <p:sp>
        <p:nvSpPr>
          <p:cNvPr id="111" name="文本框 110"/>
          <p:cNvSpPr txBox="1"/>
          <p:nvPr/>
        </p:nvSpPr>
        <p:spPr>
          <a:xfrm>
            <a:off x="5516245" y="5583555"/>
            <a:ext cx="351790" cy="398780"/>
          </a:xfrm>
          <a:prstGeom prst="rect">
            <a:avLst/>
          </a:prstGeom>
          <a:noFill/>
        </p:spPr>
        <p:txBody>
          <a:bodyPr wrap="square" rtlCol="0">
            <a:spAutoFit/>
          </a:bodyPr>
          <a:p>
            <a:r>
              <a:rPr lang="en-US" altLang="zh-CN">
                <a:solidFill>
                  <a:srgbClr val="C00000"/>
                </a:solidFill>
              </a:rPr>
              <a:t>+</a:t>
            </a:r>
            <a:endParaRPr lang="en-US" altLang="zh-CN">
              <a:solidFill>
                <a:srgbClr val="C00000"/>
              </a:solidFill>
            </a:endParaRPr>
          </a:p>
        </p:txBody>
      </p:sp>
      <p:cxnSp>
        <p:nvCxnSpPr>
          <p:cNvPr id="112" name="肘形连接符 111"/>
          <p:cNvCxnSpPr/>
          <p:nvPr/>
        </p:nvCxnSpPr>
        <p:spPr>
          <a:xfrm rot="10800000" flipV="1">
            <a:off x="5868035" y="5153025"/>
            <a:ext cx="1673860" cy="619760"/>
          </a:xfrm>
          <a:prstGeom prst="bentConnector3">
            <a:avLst>
              <a:gd name="adj1" fmla="val 1062"/>
            </a:avLst>
          </a:prstGeom>
          <a:solidFill>
            <a:srgbClr val="FFFF00"/>
          </a:solidFill>
          <a:ln w="12700" cap="flat" cmpd="sng" algn="ctr">
            <a:solidFill>
              <a:srgbClr val="C00000"/>
            </a:solidFill>
            <a:prstDash val="solid"/>
            <a:round/>
            <a:headEnd type="none" w="med" len="med"/>
            <a:tailEnd type="arrow" w="med" len="med"/>
          </a:ln>
        </p:spPr>
      </p:cxnSp>
      <p:cxnSp>
        <p:nvCxnSpPr>
          <p:cNvPr id="113" name="肘形连接符 112"/>
          <p:cNvCxnSpPr>
            <a:endCxn id="111" idx="1"/>
          </p:cNvCxnSpPr>
          <p:nvPr/>
        </p:nvCxnSpPr>
        <p:spPr>
          <a:xfrm>
            <a:off x="4530725" y="5583555"/>
            <a:ext cx="985520" cy="199390"/>
          </a:xfrm>
          <a:prstGeom prst="bentConnector3">
            <a:avLst>
              <a:gd name="adj1" fmla="val 50064"/>
            </a:avLst>
          </a:prstGeom>
          <a:solidFill>
            <a:srgbClr val="FFFF00"/>
          </a:solidFill>
          <a:ln w="12700" cap="flat" cmpd="sng" algn="ctr">
            <a:solidFill>
              <a:srgbClr val="C00000"/>
            </a:solidFill>
            <a:prstDash val="solid"/>
            <a:round/>
            <a:headEnd type="none" w="med" len="med"/>
            <a:tailEnd type="arrow" w="med" len="med"/>
          </a:ln>
        </p:spPr>
      </p:cxnSp>
      <p:cxnSp>
        <p:nvCxnSpPr>
          <p:cNvPr id="114" name="肘形连接符 113"/>
          <p:cNvCxnSpPr>
            <a:stCxn id="111" idx="2"/>
          </p:cNvCxnSpPr>
          <p:nvPr/>
        </p:nvCxnSpPr>
        <p:spPr>
          <a:xfrm rot="5400000" flipV="1">
            <a:off x="5619750" y="6054090"/>
            <a:ext cx="320040" cy="175895"/>
          </a:xfrm>
          <a:prstGeom prst="bentConnector3">
            <a:avLst>
              <a:gd name="adj1" fmla="val 99900"/>
            </a:avLst>
          </a:prstGeom>
          <a:solidFill>
            <a:srgbClr val="FFFF00"/>
          </a:solidFill>
          <a:ln w="12700" cap="flat" cmpd="sng" algn="ctr">
            <a:solidFill>
              <a:srgbClr val="C00000"/>
            </a:solidFill>
            <a:prstDash val="solid"/>
            <a:round/>
            <a:headEnd type="none" w="med" len="med"/>
            <a:tailEnd type="arrow" w="med" len="med"/>
          </a:ln>
        </p:spPr>
      </p:cxnSp>
      <p:cxnSp>
        <p:nvCxnSpPr>
          <p:cNvPr id="115" name="肘形连接符 114"/>
          <p:cNvCxnSpPr>
            <a:endCxn id="109" idx="0"/>
          </p:cNvCxnSpPr>
          <p:nvPr/>
        </p:nvCxnSpPr>
        <p:spPr>
          <a:xfrm rot="5400000">
            <a:off x="2548255" y="3081020"/>
            <a:ext cx="2416810" cy="2125345"/>
          </a:xfrm>
          <a:prstGeom prst="bentConnector3">
            <a:avLst>
              <a:gd name="adj1" fmla="val 91631"/>
            </a:avLst>
          </a:prstGeom>
          <a:solidFill>
            <a:srgbClr val="FFFF00"/>
          </a:solidFill>
          <a:ln w="12700" cap="flat" cmpd="sng" algn="ctr">
            <a:solidFill>
              <a:srgbClr val="C00000"/>
            </a:solidFill>
            <a:prstDash val="solid"/>
            <a:round/>
            <a:headEnd type="none" w="med" len="med"/>
            <a:tailEnd type="arrow" w="med" len="med"/>
          </a:ln>
        </p:spPr>
      </p:cxnSp>
      <p:cxnSp>
        <p:nvCxnSpPr>
          <p:cNvPr id="37" name="肘形连接符 36"/>
          <p:cNvCxnSpPr/>
          <p:nvPr/>
        </p:nvCxnSpPr>
        <p:spPr>
          <a:xfrm>
            <a:off x="5014595" y="4855210"/>
            <a:ext cx="364490" cy="226695"/>
          </a:xfrm>
          <a:prstGeom prst="bentConnector3">
            <a:avLst>
              <a:gd name="adj1" fmla="val 3658"/>
            </a:avLst>
          </a:prstGeom>
          <a:solidFill>
            <a:srgbClr val="FFFF00"/>
          </a:solidFill>
          <a:ln w="12700" cap="flat" cmpd="sng" algn="ctr">
            <a:solidFill>
              <a:srgbClr val="3333FF"/>
            </a:solidFill>
            <a:prstDash val="sysDash"/>
            <a:round/>
            <a:headEnd type="none" w="med" len="med"/>
            <a:tailEnd type="arrow" w="med" len="med"/>
          </a:ln>
        </p:spPr>
      </p:cxnSp>
      <p:sp>
        <p:nvSpPr>
          <p:cNvPr id="48" name="文本框 47"/>
          <p:cNvSpPr txBox="1"/>
          <p:nvPr/>
        </p:nvSpPr>
        <p:spPr>
          <a:xfrm>
            <a:off x="5379085" y="4910455"/>
            <a:ext cx="626110" cy="368300"/>
          </a:xfrm>
          <a:prstGeom prst="rect">
            <a:avLst/>
          </a:prstGeom>
          <a:noFill/>
        </p:spPr>
        <p:txBody>
          <a:bodyPr wrap="square" rtlCol="0">
            <a:spAutoFit/>
          </a:bodyPr>
          <a:p>
            <a:r>
              <a:rPr lang="en-US" altLang="zh-CN" sz="1800">
                <a:solidFill>
                  <a:srgbClr val="3333FF"/>
                </a:solidFill>
              </a:rPr>
              <a:t>+1</a:t>
            </a:r>
            <a:endParaRPr lang="en-US" altLang="zh-CN" sz="1800">
              <a:solidFill>
                <a:srgbClr val="3333FF"/>
              </a:solidFill>
            </a:endParaRPr>
          </a:p>
        </p:txBody>
      </p:sp>
      <p:cxnSp>
        <p:nvCxnSpPr>
          <p:cNvPr id="2" name="肘形连接符 1"/>
          <p:cNvCxnSpPr/>
          <p:nvPr/>
        </p:nvCxnSpPr>
        <p:spPr>
          <a:xfrm flipV="1">
            <a:off x="5749925" y="4725035"/>
            <a:ext cx="1127125" cy="373380"/>
          </a:xfrm>
          <a:prstGeom prst="bentConnector3">
            <a:avLst>
              <a:gd name="adj1" fmla="val 27042"/>
            </a:avLst>
          </a:prstGeom>
          <a:solidFill>
            <a:srgbClr val="FFFF00"/>
          </a:solidFill>
          <a:ln w="12700" cap="flat" cmpd="sng" algn="ctr">
            <a:solidFill>
              <a:srgbClr val="3333FF"/>
            </a:solidFill>
            <a:prstDash val="sysDash"/>
            <a:round/>
            <a:headEnd type="none" w="med" len="med"/>
            <a:tailEnd type="arrow" w="med" len="med"/>
          </a:ln>
        </p:spPr>
      </p:cxnSp>
      <p:cxnSp>
        <p:nvCxnSpPr>
          <p:cNvPr id="3" name="肘形连接符 2"/>
          <p:cNvCxnSpPr/>
          <p:nvPr/>
        </p:nvCxnSpPr>
        <p:spPr>
          <a:xfrm>
            <a:off x="5868035" y="5110480"/>
            <a:ext cx="364490" cy="226695"/>
          </a:xfrm>
          <a:prstGeom prst="bentConnector3">
            <a:avLst>
              <a:gd name="adj1" fmla="val 3658"/>
            </a:avLst>
          </a:prstGeom>
          <a:solidFill>
            <a:srgbClr val="FFFF00"/>
          </a:solidFill>
          <a:ln w="12700" cap="flat" cmpd="sng" algn="ctr">
            <a:solidFill>
              <a:srgbClr val="C00000"/>
            </a:solidFill>
            <a:prstDash val="solid"/>
            <a:round/>
            <a:headEnd type="none" w="med" len="med"/>
            <a:tailEnd type="arrow" w="med" len="med"/>
          </a:ln>
        </p:spPr>
      </p:cxnSp>
      <p:cxnSp>
        <p:nvCxnSpPr>
          <p:cNvPr id="19" name="肘形连接符 18"/>
          <p:cNvCxnSpPr/>
          <p:nvPr/>
        </p:nvCxnSpPr>
        <p:spPr>
          <a:xfrm flipV="1">
            <a:off x="6533515" y="5098415"/>
            <a:ext cx="343535" cy="231140"/>
          </a:xfrm>
          <a:prstGeom prst="bentConnector3">
            <a:avLst>
              <a:gd name="adj1" fmla="val 50092"/>
            </a:avLst>
          </a:prstGeom>
          <a:solidFill>
            <a:srgbClr val="FFFF00"/>
          </a:solidFill>
          <a:ln w="12700" cap="flat" cmpd="sng" algn="ctr">
            <a:solidFill>
              <a:srgbClr val="C00000"/>
            </a:solidFill>
            <a:prstDash val="solid"/>
            <a:round/>
            <a:headEnd type="none" w="med" len="med"/>
            <a:tailEnd type="arrow" w="med" len="med"/>
          </a:ln>
        </p:spPr>
      </p:cxnSp>
      <p:sp>
        <p:nvSpPr>
          <p:cNvPr id="49" name="文本框 48"/>
          <p:cNvSpPr txBox="1"/>
          <p:nvPr/>
        </p:nvSpPr>
        <p:spPr>
          <a:xfrm>
            <a:off x="8423910" y="3500755"/>
            <a:ext cx="720090" cy="306705"/>
          </a:xfrm>
          <a:prstGeom prst="rect">
            <a:avLst/>
          </a:prstGeom>
          <a:noFill/>
        </p:spPr>
        <p:txBody>
          <a:bodyPr wrap="none" rtlCol="0" anchor="t">
            <a:spAutoFit/>
          </a:bodyPr>
          <a:p>
            <a:r>
              <a:rPr lang="zh-CN" altLang="en-US" sz="1400">
                <a:solidFill>
                  <a:schemeClr val="tx1"/>
                </a:solidFill>
                <a:latin typeface="宋体" panose="02010600030101010101" pitchFamily="2" charset="-122"/>
                <a:ea typeface="宋体" panose="02010600030101010101" pitchFamily="2" charset="-122"/>
                <a:sym typeface="+mn-ea"/>
              </a:rPr>
              <a:t>低地址</a:t>
            </a:r>
            <a:endParaRPr lang="zh-CN" altLang="en-US" sz="1400">
              <a:solidFill>
                <a:schemeClr val="tx1"/>
              </a:solidFill>
              <a:latin typeface="宋体" panose="02010600030101010101" pitchFamily="2" charset="-122"/>
              <a:ea typeface="宋体" panose="02010600030101010101" pitchFamily="2" charset="-122"/>
              <a:sym typeface="+mn-ea"/>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Text Box 2"/>
          <p:cNvSpPr txBox="1"/>
          <p:nvPr/>
        </p:nvSpPr>
        <p:spPr>
          <a:xfrm>
            <a:off x="72390" y="337820"/>
            <a:ext cx="2700338" cy="579438"/>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latin typeface="黑体" panose="02010609060101010101" pitchFamily="49" charset="-122"/>
                <a:ea typeface="黑体" panose="02010609060101010101" pitchFamily="49" charset="-122"/>
              </a:rPr>
              <a:t>3</a:t>
            </a:r>
            <a:r>
              <a:rPr lang="zh-CN" altLang="en-US" b="1" dirty="0">
                <a:latin typeface="黑体" panose="02010609060101010101" pitchFamily="49" charset="-122"/>
                <a:ea typeface="黑体" panose="02010609060101010101" pitchFamily="49" charset="-122"/>
              </a:rPr>
              <a:t>．操作类型 </a:t>
            </a:r>
            <a:endParaRPr lang="zh-CN" altLang="en-US" b="1" dirty="0">
              <a:latin typeface="黑体" panose="02010609060101010101" pitchFamily="49" charset="-122"/>
              <a:ea typeface="黑体" panose="02010609060101010101" pitchFamily="49" charset="-122"/>
            </a:endParaRPr>
          </a:p>
        </p:txBody>
      </p:sp>
      <p:sp>
        <p:nvSpPr>
          <p:cNvPr id="92163" name="Rectangle 3"/>
          <p:cNvSpPr/>
          <p:nvPr/>
        </p:nvSpPr>
        <p:spPr>
          <a:xfrm>
            <a:off x="72390" y="928370"/>
            <a:ext cx="9144000" cy="457200"/>
          </a:xfrm>
          <a:prstGeom prst="rect">
            <a:avLst/>
          </a:prstGeom>
          <a:noFill/>
          <a:ln w="28575">
            <a:noFill/>
          </a:ln>
        </p:spPr>
        <p:txBody>
          <a:bodyPr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latin typeface="宋体" panose="02010600030101010101" pitchFamily="2" charset="-122"/>
              </a:rPr>
              <a:t>操作码共</a:t>
            </a:r>
            <a:r>
              <a:rPr lang="en-US" altLang="zh-CN" sz="2400" b="1" dirty="0">
                <a:latin typeface="宋体" panose="02010600030101010101" pitchFamily="2" charset="-122"/>
              </a:rPr>
              <a:t>4</a:t>
            </a:r>
            <a:r>
              <a:rPr lang="zh-CN" altLang="en-US" sz="2400" b="1" dirty="0">
                <a:latin typeface="宋体" panose="02010600030101010101" pitchFamily="2" charset="-122"/>
              </a:rPr>
              <a:t>位，现设置</a:t>
            </a:r>
            <a:r>
              <a:rPr lang="en-US" altLang="zh-CN" sz="2400" b="1" dirty="0">
                <a:latin typeface="宋体" panose="02010600030101010101" pitchFamily="2" charset="-122"/>
              </a:rPr>
              <a:t>14</a:t>
            </a:r>
            <a:r>
              <a:rPr lang="zh-CN" altLang="en-US" sz="2400" b="1" dirty="0">
                <a:latin typeface="宋体" panose="02010600030101010101" pitchFamily="2" charset="-122"/>
              </a:rPr>
              <a:t>种指令，余下两种操作码组合可供扩展</a:t>
            </a:r>
            <a:r>
              <a:rPr lang="zh-CN" altLang="en-US" sz="2000" b="1" dirty="0">
                <a:ea typeface="黑体" panose="02010609060101010101" pitchFamily="49" charset="-122"/>
              </a:rPr>
              <a:t>。</a:t>
            </a:r>
            <a:endParaRPr lang="zh-CN" altLang="en-US" sz="2000" b="1" dirty="0">
              <a:ea typeface="黑体" panose="02010609060101010101" pitchFamily="49" charset="-122"/>
            </a:endParaRPr>
          </a:p>
        </p:txBody>
      </p:sp>
      <p:sp>
        <p:nvSpPr>
          <p:cNvPr id="92164" name="Text Box 4"/>
          <p:cNvSpPr txBox="1"/>
          <p:nvPr/>
        </p:nvSpPr>
        <p:spPr>
          <a:xfrm>
            <a:off x="251460" y="1556068"/>
            <a:ext cx="2808288" cy="519112"/>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）传送指令</a:t>
            </a:r>
            <a:endParaRPr lang="zh-CN" altLang="en-US" sz="2800" b="1" dirty="0">
              <a:latin typeface="黑体" panose="02010609060101010101" pitchFamily="49" charset="-122"/>
              <a:ea typeface="黑体" panose="02010609060101010101" pitchFamily="49" charset="-122"/>
            </a:endParaRPr>
          </a:p>
        </p:txBody>
      </p:sp>
      <p:sp>
        <p:nvSpPr>
          <p:cNvPr id="92165" name="Rectangle 5"/>
          <p:cNvSpPr/>
          <p:nvPr/>
        </p:nvSpPr>
        <p:spPr>
          <a:xfrm>
            <a:off x="827405" y="2226945"/>
            <a:ext cx="4432300" cy="534035"/>
          </a:xfrm>
          <a:prstGeom prst="rect">
            <a:avLst/>
          </a:prstGeom>
          <a:noFill/>
          <a:ln w="28575">
            <a:noFill/>
          </a:ln>
        </p:spPr>
        <p:txBody>
          <a:bodyPr wrap="squar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20000"/>
              </a:lnSpc>
              <a:spcBef>
                <a:spcPts val="0"/>
              </a:spcBef>
              <a:spcAft>
                <a:spcPts val="0"/>
              </a:spcAft>
              <a:buNone/>
            </a:pPr>
            <a:r>
              <a:rPr lang="en-US" altLang="zh-CN" sz="2400" b="1" dirty="0">
                <a:solidFill>
                  <a:srgbClr val="3333FF"/>
                </a:solidFill>
                <a:latin typeface="Times New Roman" panose="02020603050405020304" pitchFamily="18" charset="0"/>
                <a:cs typeface="Times New Roman" panose="02020603050405020304" pitchFamily="18" charset="0"/>
              </a:rPr>
              <a:t>MOV</a:t>
            </a:r>
            <a:r>
              <a:rPr lang="en-US" altLang="zh-CN" sz="2400" b="1" dirty="0">
                <a:latin typeface="宋体" panose="02010600030101010101" pitchFamily="2" charset="-122"/>
              </a:rPr>
              <a:t>——</a:t>
            </a:r>
            <a:r>
              <a:rPr lang="zh-CN" altLang="en-US" sz="2400" b="1" dirty="0">
                <a:latin typeface="宋体" panose="02010600030101010101" pitchFamily="2" charset="-122"/>
              </a:rPr>
              <a:t>传送，操作码</a:t>
            </a:r>
            <a:r>
              <a:rPr lang="en-US" altLang="zh-CN" sz="2400" b="1" dirty="0">
                <a:latin typeface="宋体" panose="02010600030101010101" pitchFamily="2" charset="-122"/>
              </a:rPr>
              <a:t> </a:t>
            </a:r>
            <a:r>
              <a:rPr lang="en-US" altLang="zh-CN" sz="2400" b="1" dirty="0">
                <a:solidFill>
                  <a:srgbClr val="CB0101"/>
                </a:solidFill>
                <a:latin typeface="宋体" panose="02010600030101010101" pitchFamily="2" charset="-122"/>
              </a:rPr>
              <a:t>0000</a:t>
            </a:r>
            <a:r>
              <a:rPr lang="zh-CN" altLang="en-US" sz="2400" b="1" dirty="0">
                <a:latin typeface="宋体" panose="02010600030101010101" pitchFamily="2" charset="-122"/>
              </a:rPr>
              <a:t>。</a:t>
            </a:r>
            <a:r>
              <a:rPr lang="en-US" altLang="zh-CN" sz="2400" b="1" dirty="0">
                <a:latin typeface="宋体" panose="02010600030101010101" pitchFamily="2" charset="-122"/>
              </a:rPr>
              <a:t> </a:t>
            </a:r>
            <a:endParaRPr lang="zh-CN" altLang="en-US" sz="2000" b="1" dirty="0">
              <a:latin typeface="宋体" panose="02010600030101010101" pitchFamily="2" charset="-122"/>
            </a:endParaRPr>
          </a:p>
        </p:txBody>
      </p:sp>
      <p:sp>
        <p:nvSpPr>
          <p:cNvPr id="43069" name="Rectangle 21"/>
          <p:cNvSpPr>
            <a:spLocks noChangeArrowheads="1"/>
          </p:cNvSpPr>
          <p:nvPr/>
        </p:nvSpPr>
        <p:spPr bwMode="auto">
          <a:xfrm>
            <a:off x="1547495" y="4076700"/>
            <a:ext cx="5315585" cy="56515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grpSp>
        <p:nvGrpSpPr>
          <p:cNvPr id="43071" name="Group 23"/>
          <p:cNvGrpSpPr/>
          <p:nvPr/>
        </p:nvGrpSpPr>
        <p:grpSpPr bwMode="auto">
          <a:xfrm rot="0">
            <a:off x="1555115" y="4070350"/>
            <a:ext cx="1228725" cy="471805"/>
            <a:chOff x="1979" y="868"/>
            <a:chExt cx="690" cy="297"/>
          </a:xfrm>
        </p:grpSpPr>
        <p:sp>
          <p:nvSpPr>
            <p:cNvPr id="43087" name="Rectangle 24"/>
            <p:cNvSpPr>
              <a:spLocks noChangeArrowheads="1"/>
            </p:cNvSpPr>
            <p:nvPr/>
          </p:nvSpPr>
          <p:spPr bwMode="auto">
            <a:xfrm>
              <a:off x="1979" y="868"/>
              <a:ext cx="624" cy="184"/>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3088" name="Rectangle 25"/>
            <p:cNvSpPr>
              <a:spLocks noChangeArrowheads="1"/>
            </p:cNvSpPr>
            <p:nvPr/>
          </p:nvSpPr>
          <p:spPr bwMode="auto">
            <a:xfrm>
              <a:off x="2050" y="935"/>
              <a:ext cx="61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rgbClr val="FF0000"/>
                  </a:solidFill>
                  <a:latin typeface="Times New Roman" panose="02020603050405020304" pitchFamily="18" charset="0"/>
                </a:rPr>
                <a:t>0000</a:t>
              </a:r>
              <a:endParaRPr lang="en-US" altLang="zh-CN" sz="1800">
                <a:solidFill>
                  <a:srgbClr val="FF0000"/>
                </a:solidFill>
                <a:latin typeface="Times New Roman" panose="02020603050405020304" pitchFamily="18" charset="0"/>
              </a:endParaRPr>
            </a:p>
          </p:txBody>
        </p:sp>
      </p:grpSp>
      <p:sp>
        <p:nvSpPr>
          <p:cNvPr id="43082" name="Rectangle 34"/>
          <p:cNvSpPr>
            <a:spLocks noChangeArrowheads="1"/>
          </p:cNvSpPr>
          <p:nvPr/>
        </p:nvSpPr>
        <p:spPr bwMode="auto">
          <a:xfrm>
            <a:off x="3429635" y="5156835"/>
            <a:ext cx="68961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源</a:t>
            </a:r>
            <a:r>
              <a:rPr lang="en-US" altLang="zh-CN" sz="1800">
                <a:solidFill>
                  <a:srgbClr val="C00000"/>
                </a:solidFill>
                <a:latin typeface="Times New Roman" panose="02020603050405020304" pitchFamily="18" charset="0"/>
              </a:rPr>
              <a:t>R2</a:t>
            </a:r>
            <a:endParaRPr lang="zh-CN" altLang="en-US" sz="1800">
              <a:solidFill>
                <a:srgbClr val="C00000"/>
              </a:solidFill>
              <a:latin typeface="Times New Roman" panose="02020603050405020304" pitchFamily="18" charset="0"/>
            </a:endParaRPr>
          </a:p>
        </p:txBody>
      </p:sp>
      <p:sp>
        <p:nvSpPr>
          <p:cNvPr id="43064" name="Rectangle 43"/>
          <p:cNvSpPr>
            <a:spLocks noChangeArrowheads="1"/>
          </p:cNvSpPr>
          <p:nvPr/>
        </p:nvSpPr>
        <p:spPr bwMode="auto">
          <a:xfrm>
            <a:off x="3338195" y="3759200"/>
            <a:ext cx="408940" cy="365760"/>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9</a:t>
            </a:r>
            <a:endParaRPr lang="en-US" altLang="zh-CN" sz="1800">
              <a:solidFill>
                <a:schemeClr val="tx1"/>
              </a:solidFill>
              <a:latin typeface="Times New Roman" panose="02020603050405020304" pitchFamily="18" charset="0"/>
            </a:endParaRPr>
          </a:p>
        </p:txBody>
      </p:sp>
      <p:sp>
        <p:nvSpPr>
          <p:cNvPr id="43065" name="Rectangle 44"/>
          <p:cNvSpPr>
            <a:spLocks noChangeArrowheads="1"/>
          </p:cNvSpPr>
          <p:nvPr/>
        </p:nvSpPr>
        <p:spPr bwMode="auto">
          <a:xfrm>
            <a:off x="3718560" y="3759200"/>
            <a:ext cx="2946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sz="1800">
                <a:solidFill>
                  <a:schemeClr val="tx1"/>
                </a:solidFill>
                <a:latin typeface="Times New Roman" panose="02020603050405020304" pitchFamily="18" charset="0"/>
              </a:rPr>
              <a:t>8</a:t>
            </a:r>
            <a:endParaRPr lang="en-US" sz="1800">
              <a:solidFill>
                <a:schemeClr val="tx1"/>
              </a:solidFill>
              <a:latin typeface="Times New Roman" panose="02020603050405020304" pitchFamily="18" charset="0"/>
            </a:endParaRPr>
          </a:p>
        </p:txBody>
      </p:sp>
      <p:sp>
        <p:nvSpPr>
          <p:cNvPr id="43067" name="Rectangle 46"/>
          <p:cNvSpPr>
            <a:spLocks noChangeArrowheads="1"/>
          </p:cNvSpPr>
          <p:nvPr/>
        </p:nvSpPr>
        <p:spPr bwMode="auto">
          <a:xfrm>
            <a:off x="2729230" y="3759200"/>
            <a:ext cx="3962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11</a:t>
            </a:r>
            <a:endParaRPr lang="zh-CN" altLang="en-US" sz="1800">
              <a:solidFill>
                <a:schemeClr val="tx1"/>
              </a:solidFill>
              <a:latin typeface="Times New Roman" panose="02020603050405020304" pitchFamily="18" charset="0"/>
            </a:endParaRPr>
          </a:p>
        </p:txBody>
      </p:sp>
      <p:sp>
        <p:nvSpPr>
          <p:cNvPr id="43068" name="Rectangle 47"/>
          <p:cNvSpPr>
            <a:spLocks noChangeArrowheads="1"/>
          </p:cNvSpPr>
          <p:nvPr/>
        </p:nvSpPr>
        <p:spPr bwMode="auto">
          <a:xfrm>
            <a:off x="1466215" y="3759200"/>
            <a:ext cx="4089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15</a:t>
            </a:r>
            <a:endParaRPr lang="en-US" altLang="zh-CN" sz="1800">
              <a:solidFill>
                <a:schemeClr val="tx1"/>
              </a:solidFill>
              <a:latin typeface="Times New Roman" panose="02020603050405020304" pitchFamily="18" charset="0"/>
            </a:endParaRPr>
          </a:p>
        </p:txBody>
      </p:sp>
      <p:cxnSp>
        <p:nvCxnSpPr>
          <p:cNvPr id="4" name="直接连接符 3"/>
          <p:cNvCxnSpPr/>
          <p:nvPr/>
        </p:nvCxnSpPr>
        <p:spPr>
          <a:xfrm flipH="1">
            <a:off x="2690495" y="4090670"/>
            <a:ext cx="635" cy="55118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 name="直接连接符 4"/>
          <p:cNvCxnSpPr/>
          <p:nvPr/>
        </p:nvCxnSpPr>
        <p:spPr>
          <a:xfrm flipH="1">
            <a:off x="3721100" y="4070350"/>
            <a:ext cx="635" cy="55118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 name="直接连接符 5"/>
          <p:cNvCxnSpPr/>
          <p:nvPr/>
        </p:nvCxnSpPr>
        <p:spPr>
          <a:xfrm flipH="1">
            <a:off x="4778375" y="4070350"/>
            <a:ext cx="635" cy="55118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7" name="直接连接符 6"/>
          <p:cNvCxnSpPr/>
          <p:nvPr/>
        </p:nvCxnSpPr>
        <p:spPr>
          <a:xfrm flipH="1">
            <a:off x="5780405" y="4090670"/>
            <a:ext cx="635" cy="55118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8" name="Rectangle 43"/>
          <p:cNvSpPr>
            <a:spLocks noChangeArrowheads="1"/>
          </p:cNvSpPr>
          <p:nvPr/>
        </p:nvSpPr>
        <p:spPr bwMode="auto">
          <a:xfrm>
            <a:off x="2239010" y="3759200"/>
            <a:ext cx="523240" cy="365760"/>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12</a:t>
            </a:r>
            <a:endParaRPr lang="en-US" altLang="zh-CN" sz="1800">
              <a:solidFill>
                <a:schemeClr val="tx1"/>
              </a:solidFill>
              <a:latin typeface="Times New Roman" panose="02020603050405020304" pitchFamily="18" charset="0"/>
            </a:endParaRPr>
          </a:p>
        </p:txBody>
      </p:sp>
      <p:sp>
        <p:nvSpPr>
          <p:cNvPr id="9" name="Rectangle 43"/>
          <p:cNvSpPr>
            <a:spLocks noChangeArrowheads="1"/>
          </p:cNvSpPr>
          <p:nvPr/>
        </p:nvSpPr>
        <p:spPr bwMode="auto">
          <a:xfrm>
            <a:off x="4418965" y="3759200"/>
            <a:ext cx="408940" cy="365760"/>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6</a:t>
            </a:r>
            <a:endParaRPr lang="en-US" altLang="zh-CN" sz="1800">
              <a:solidFill>
                <a:schemeClr val="tx1"/>
              </a:solidFill>
              <a:latin typeface="Times New Roman" panose="02020603050405020304" pitchFamily="18" charset="0"/>
            </a:endParaRPr>
          </a:p>
        </p:txBody>
      </p:sp>
      <p:sp>
        <p:nvSpPr>
          <p:cNvPr id="10" name="Rectangle 43"/>
          <p:cNvSpPr>
            <a:spLocks noChangeArrowheads="1"/>
          </p:cNvSpPr>
          <p:nvPr/>
        </p:nvSpPr>
        <p:spPr bwMode="auto">
          <a:xfrm>
            <a:off x="4680585" y="3759200"/>
            <a:ext cx="408940" cy="365760"/>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5</a:t>
            </a:r>
            <a:endParaRPr lang="en-US" altLang="zh-CN" sz="1800">
              <a:solidFill>
                <a:schemeClr val="tx1"/>
              </a:solidFill>
              <a:latin typeface="Times New Roman" panose="02020603050405020304" pitchFamily="18" charset="0"/>
            </a:endParaRPr>
          </a:p>
        </p:txBody>
      </p:sp>
      <p:sp>
        <p:nvSpPr>
          <p:cNvPr id="11" name="Rectangle 43"/>
          <p:cNvSpPr>
            <a:spLocks noChangeArrowheads="1"/>
          </p:cNvSpPr>
          <p:nvPr/>
        </p:nvSpPr>
        <p:spPr bwMode="auto">
          <a:xfrm>
            <a:off x="6734175" y="3759200"/>
            <a:ext cx="408940" cy="365760"/>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0</a:t>
            </a:r>
            <a:endParaRPr lang="en-US" altLang="zh-CN" sz="1800">
              <a:solidFill>
                <a:schemeClr val="tx1"/>
              </a:solidFill>
              <a:latin typeface="Times New Roman" panose="02020603050405020304" pitchFamily="18" charset="0"/>
            </a:endParaRPr>
          </a:p>
        </p:txBody>
      </p:sp>
      <p:sp>
        <p:nvSpPr>
          <p:cNvPr id="12" name="Rectangle 34"/>
          <p:cNvSpPr>
            <a:spLocks noChangeArrowheads="1"/>
          </p:cNvSpPr>
          <p:nvPr/>
        </p:nvSpPr>
        <p:spPr bwMode="auto">
          <a:xfrm>
            <a:off x="2906395" y="4176395"/>
            <a:ext cx="5232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rgbClr val="3333FF"/>
                </a:solidFill>
                <a:latin typeface="Times New Roman" panose="02020603050405020304" pitchFamily="18" charset="0"/>
              </a:rPr>
              <a:t>010</a:t>
            </a:r>
            <a:endParaRPr lang="en-US" altLang="zh-CN" sz="1800">
              <a:solidFill>
                <a:srgbClr val="3333FF"/>
              </a:solidFill>
              <a:latin typeface="Times New Roman" panose="02020603050405020304" pitchFamily="18" charset="0"/>
            </a:endParaRPr>
          </a:p>
        </p:txBody>
      </p:sp>
      <p:sp>
        <p:nvSpPr>
          <p:cNvPr id="13" name="Rectangle 34"/>
          <p:cNvSpPr>
            <a:spLocks noChangeArrowheads="1"/>
          </p:cNvSpPr>
          <p:nvPr/>
        </p:nvSpPr>
        <p:spPr bwMode="auto">
          <a:xfrm>
            <a:off x="4011295" y="4163060"/>
            <a:ext cx="5232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rgbClr val="C00000"/>
                </a:solidFill>
                <a:latin typeface="Times New Roman" panose="02020603050405020304" pitchFamily="18" charset="0"/>
              </a:rPr>
              <a:t>000</a:t>
            </a:r>
            <a:endParaRPr lang="en-US" altLang="zh-CN" sz="1800">
              <a:solidFill>
                <a:srgbClr val="C00000"/>
              </a:solidFill>
              <a:latin typeface="Times New Roman" panose="02020603050405020304" pitchFamily="18" charset="0"/>
            </a:endParaRPr>
          </a:p>
        </p:txBody>
      </p:sp>
      <p:sp>
        <p:nvSpPr>
          <p:cNvPr id="14" name="右大括号 13"/>
          <p:cNvSpPr/>
          <p:nvPr/>
        </p:nvSpPr>
        <p:spPr>
          <a:xfrm rot="5400000">
            <a:off x="3481070" y="3873500"/>
            <a:ext cx="520065" cy="2075815"/>
          </a:xfrm>
          <a:prstGeom prst="righ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5" name="Rectangle 34"/>
          <p:cNvSpPr>
            <a:spLocks noChangeArrowheads="1"/>
          </p:cNvSpPr>
          <p:nvPr/>
        </p:nvSpPr>
        <p:spPr bwMode="auto">
          <a:xfrm>
            <a:off x="5436235" y="5185410"/>
            <a:ext cx="91948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目的</a:t>
            </a:r>
            <a:r>
              <a:rPr lang="en-US" altLang="zh-CN" sz="1800">
                <a:solidFill>
                  <a:srgbClr val="C00000"/>
                </a:solidFill>
                <a:latin typeface="Times New Roman" panose="02020603050405020304" pitchFamily="18" charset="0"/>
              </a:rPr>
              <a:t>R1</a:t>
            </a:r>
            <a:endParaRPr lang="en-US" altLang="zh-CN" sz="1800">
              <a:solidFill>
                <a:srgbClr val="C00000"/>
              </a:solidFill>
              <a:latin typeface="Times New Roman" panose="02020603050405020304" pitchFamily="18" charset="0"/>
            </a:endParaRPr>
          </a:p>
        </p:txBody>
      </p:sp>
      <p:sp>
        <p:nvSpPr>
          <p:cNvPr id="16" name="右大括号 15"/>
          <p:cNvSpPr/>
          <p:nvPr/>
        </p:nvSpPr>
        <p:spPr>
          <a:xfrm rot="5400000">
            <a:off x="5556885" y="3887470"/>
            <a:ext cx="520065" cy="2075815"/>
          </a:xfrm>
          <a:prstGeom prst="righ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7" name="文本框 16"/>
          <p:cNvSpPr txBox="1"/>
          <p:nvPr/>
        </p:nvSpPr>
        <p:spPr>
          <a:xfrm>
            <a:off x="1322070" y="4717415"/>
            <a:ext cx="1303655" cy="368300"/>
          </a:xfrm>
          <a:prstGeom prst="rect">
            <a:avLst/>
          </a:prstGeom>
          <a:noFill/>
        </p:spPr>
        <p:txBody>
          <a:bodyPr wrap="square" rtlCol="0">
            <a:spAutoFit/>
          </a:bodyPr>
          <a:p>
            <a:r>
              <a:rPr lang="en-US" altLang="zh-CN" sz="1800">
                <a:solidFill>
                  <a:srgbClr val="C00000"/>
                </a:solidFill>
                <a:latin typeface="宋体" panose="02010600030101010101" pitchFamily="2" charset="-122"/>
                <a:ea typeface="宋体" panose="02010600030101010101" pitchFamily="2" charset="-122"/>
                <a:cs typeface="宋体" panose="02010600030101010101" pitchFamily="2" charset="-122"/>
              </a:rPr>
              <a:t>MOV</a:t>
            </a:r>
            <a:r>
              <a:rPr lang="zh-CN" altLang="en-US" sz="1800">
                <a:latin typeface="宋体" panose="02010600030101010101" pitchFamily="2" charset="-122"/>
                <a:ea typeface="宋体" panose="02010600030101010101" pitchFamily="2" charset="-122"/>
                <a:cs typeface="宋体" panose="02010600030101010101" pitchFamily="2" charset="-122"/>
              </a:rPr>
              <a:t>操作码</a:t>
            </a:r>
            <a:endParaRPr lang="zh-CN" altLang="en-US" sz="1800">
              <a:latin typeface="宋体" panose="02010600030101010101" pitchFamily="2" charset="-122"/>
              <a:ea typeface="宋体" panose="02010600030101010101" pitchFamily="2" charset="-122"/>
              <a:cs typeface="宋体" panose="02010600030101010101" pitchFamily="2" charset="-122"/>
            </a:endParaRPr>
          </a:p>
        </p:txBody>
      </p:sp>
      <p:sp>
        <p:nvSpPr>
          <p:cNvPr id="22" name="Rectangle 34"/>
          <p:cNvSpPr>
            <a:spLocks noChangeArrowheads="1"/>
          </p:cNvSpPr>
          <p:nvPr/>
        </p:nvSpPr>
        <p:spPr bwMode="auto">
          <a:xfrm>
            <a:off x="4994910" y="4161790"/>
            <a:ext cx="5232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rgbClr val="3333FF"/>
                </a:solidFill>
                <a:latin typeface="Times New Roman" panose="02020603050405020304" pitchFamily="18" charset="0"/>
              </a:rPr>
              <a:t>001</a:t>
            </a:r>
            <a:endParaRPr lang="en-US" altLang="zh-CN" sz="1800">
              <a:solidFill>
                <a:srgbClr val="3333FF"/>
              </a:solidFill>
              <a:latin typeface="Times New Roman" panose="02020603050405020304" pitchFamily="18" charset="0"/>
            </a:endParaRPr>
          </a:p>
        </p:txBody>
      </p:sp>
      <p:sp>
        <p:nvSpPr>
          <p:cNvPr id="23" name="Rectangle 34"/>
          <p:cNvSpPr>
            <a:spLocks noChangeArrowheads="1"/>
          </p:cNvSpPr>
          <p:nvPr/>
        </p:nvSpPr>
        <p:spPr bwMode="auto">
          <a:xfrm>
            <a:off x="6075045" y="4183380"/>
            <a:ext cx="5232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rgbClr val="C00000"/>
                </a:solidFill>
                <a:latin typeface="Times New Roman" panose="02020603050405020304" pitchFamily="18" charset="0"/>
              </a:rPr>
              <a:t>000</a:t>
            </a:r>
            <a:endParaRPr lang="en-US" altLang="zh-CN" sz="1800">
              <a:solidFill>
                <a:srgbClr val="C00000"/>
              </a:solidFill>
              <a:latin typeface="Times New Roman" panose="02020603050405020304" pitchFamily="18" charset="0"/>
            </a:endParaRPr>
          </a:p>
        </p:txBody>
      </p:sp>
      <p:sp>
        <p:nvSpPr>
          <p:cNvPr id="2" name="文本框 1"/>
          <p:cNvSpPr txBox="1"/>
          <p:nvPr/>
        </p:nvSpPr>
        <p:spPr>
          <a:xfrm>
            <a:off x="454025" y="3229610"/>
            <a:ext cx="8235950" cy="398780"/>
          </a:xfrm>
          <a:prstGeom prst="rect">
            <a:avLst/>
          </a:prstGeom>
          <a:noFill/>
        </p:spPr>
        <p:txBody>
          <a:bodyPr wrap="none" rtlCol="0" anchor="t">
            <a:spAutoFit/>
          </a:bodyPr>
          <a:p>
            <a:r>
              <a:rPr lang="zh-CN" altLang="en-US" dirty="0">
                <a:latin typeface="宋体" panose="02010600030101010101" pitchFamily="2" charset="-122"/>
                <a:sym typeface="+mn-ea"/>
              </a:rPr>
              <a:t>例如，</a:t>
            </a:r>
            <a:r>
              <a:rPr lang="en-US" altLang="zh-CN" dirty="0">
                <a:solidFill>
                  <a:srgbClr val="C00000"/>
                </a:solidFill>
                <a:latin typeface="宋体" panose="02010600030101010101" pitchFamily="2" charset="-122"/>
                <a:sym typeface="+mn-ea"/>
              </a:rPr>
              <a:t>MOV R1,R2</a:t>
            </a:r>
            <a:r>
              <a:rPr lang="zh-CN" altLang="en-US" dirty="0">
                <a:solidFill>
                  <a:srgbClr val="C00000"/>
                </a:solidFill>
                <a:latin typeface="宋体" panose="02010600030101010101" pitchFamily="2" charset="-122"/>
                <a:sym typeface="+mn-ea"/>
              </a:rPr>
              <a:t>；</a:t>
            </a:r>
            <a:r>
              <a:rPr lang="en-US" altLang="zh-CN" dirty="0">
                <a:solidFill>
                  <a:srgbClr val="C00000"/>
                </a:solidFill>
                <a:latin typeface="宋体" panose="02010600030101010101" pitchFamily="2" charset="-122"/>
                <a:sym typeface="+mn-ea"/>
              </a:rPr>
              <a:t>R1</a:t>
            </a:r>
            <a:r>
              <a:rPr lang="en-US" altLang="zh-CN" dirty="0">
                <a:solidFill>
                  <a:srgbClr val="C00000"/>
                </a:solidFill>
                <a:cs typeface="Arial" panose="020B0604020202020204" pitchFamily="34" charset="0"/>
                <a:sym typeface="+mn-ea"/>
              </a:rPr>
              <a:t>←</a:t>
            </a:r>
            <a:r>
              <a:rPr lang="zh-CN" altLang="en-US" dirty="0">
                <a:solidFill>
                  <a:srgbClr val="C00000"/>
                </a:solidFill>
                <a:latin typeface="宋体" panose="02010600030101010101" pitchFamily="2" charset="-122"/>
                <a:sym typeface="+mn-ea"/>
              </a:rPr>
              <a:t>（</a:t>
            </a:r>
            <a:r>
              <a:rPr lang="en-US" altLang="zh-CN" dirty="0">
                <a:solidFill>
                  <a:srgbClr val="C00000"/>
                </a:solidFill>
                <a:latin typeface="宋体" panose="02010600030101010101" pitchFamily="2" charset="-122"/>
                <a:sym typeface="+mn-ea"/>
              </a:rPr>
              <a:t>R2) </a:t>
            </a:r>
            <a:r>
              <a:rPr lang="zh-CN" altLang="en-US" dirty="0">
                <a:latin typeface="宋体" panose="02010600030101010101" pitchFamily="2" charset="-122"/>
                <a:sym typeface="+mn-ea"/>
              </a:rPr>
              <a:t>该指令的机器代码</a:t>
            </a:r>
            <a:r>
              <a:rPr lang="en-US" altLang="zh-CN" dirty="0">
                <a:solidFill>
                  <a:srgbClr val="C00000"/>
                </a:solidFill>
                <a:latin typeface="宋体" panose="02010600030101010101" pitchFamily="2" charset="-122"/>
                <a:sym typeface="+mn-ea"/>
              </a:rPr>
              <a:t>0408H,</a:t>
            </a:r>
            <a:r>
              <a:rPr lang="zh-CN" altLang="en-US" dirty="0">
                <a:latin typeface="宋体" panose="02010600030101010101" pitchFamily="2" charset="-122"/>
                <a:sym typeface="+mn-ea"/>
              </a:rPr>
              <a:t>具体格式如下：</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62"/>
                                        </p:tgtEl>
                                        <p:attrNameLst>
                                          <p:attrName>style.visibility</p:attrName>
                                        </p:attrNameLst>
                                      </p:cBhvr>
                                      <p:to>
                                        <p:strVal val="visible"/>
                                      </p:to>
                                    </p:set>
                                    <p:animEffect transition="in" filter="blinds(horizontal)">
                                      <p:cBhvr>
                                        <p:cTn id="7" dur="500"/>
                                        <p:tgtEl>
                                          <p:spTgt spid="9216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9216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9216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92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2" grpId="0"/>
      <p:bldP spid="92163" grpId="0"/>
      <p:bldP spid="92164" grpId="0"/>
      <p:bldP spid="92165"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6" name="Rectangle 6"/>
          <p:cNvSpPr/>
          <p:nvPr/>
        </p:nvSpPr>
        <p:spPr>
          <a:xfrm>
            <a:off x="323215" y="188278"/>
            <a:ext cx="4649788" cy="519112"/>
          </a:xfrm>
          <a:prstGeom prst="rect">
            <a:avLst/>
          </a:prstGeom>
          <a:noFill/>
          <a:ln w="2857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）双操作数算术逻辑指令</a:t>
            </a:r>
            <a:endParaRPr lang="zh-CN" altLang="en-US" sz="2800" b="1" dirty="0">
              <a:latin typeface="黑体" panose="02010609060101010101" pitchFamily="49" charset="-122"/>
              <a:ea typeface="黑体" panose="02010609060101010101" pitchFamily="49" charset="-122"/>
            </a:endParaRPr>
          </a:p>
        </p:txBody>
      </p:sp>
      <p:sp>
        <p:nvSpPr>
          <p:cNvPr id="92167" name="Rectangle 7"/>
          <p:cNvSpPr/>
          <p:nvPr/>
        </p:nvSpPr>
        <p:spPr>
          <a:xfrm>
            <a:off x="899160" y="764540"/>
            <a:ext cx="5306695" cy="2146300"/>
          </a:xfrm>
          <a:prstGeom prst="rect">
            <a:avLst/>
          </a:prstGeom>
          <a:noFill/>
          <a:ln w="28575">
            <a:noFill/>
          </a:ln>
        </p:spPr>
        <p:txBody>
          <a:bodyPr wrap="squar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10000"/>
              </a:lnSpc>
              <a:spcBef>
                <a:spcPts val="50"/>
              </a:spcBef>
              <a:spcAft>
                <a:spcPts val="0"/>
              </a:spcAft>
              <a:buNone/>
            </a:pPr>
            <a:r>
              <a:rPr lang="en-US" altLang="zh-CN" sz="2400" b="1" dirty="0">
                <a:solidFill>
                  <a:srgbClr val="3333FF"/>
                </a:solidFill>
                <a:latin typeface="宋体" panose="02010600030101010101" pitchFamily="2" charset="-122"/>
              </a:rPr>
              <a:t>ADD</a:t>
            </a:r>
            <a:r>
              <a:rPr lang="en-US" altLang="zh-CN" sz="2400" b="1" dirty="0">
                <a:latin typeface="宋体" panose="02010600030101010101" pitchFamily="2" charset="-122"/>
              </a:rPr>
              <a:t>——</a:t>
            </a:r>
            <a:r>
              <a:rPr lang="zh-CN" altLang="en-US" sz="2400" b="1" dirty="0">
                <a:latin typeface="宋体" panose="02010600030101010101" pitchFamily="2" charset="-122"/>
              </a:rPr>
              <a:t>加，操作码</a:t>
            </a:r>
            <a:r>
              <a:rPr lang="en-US" altLang="zh-CN" sz="2400" b="1" dirty="0">
                <a:latin typeface="宋体" panose="02010600030101010101" pitchFamily="2" charset="-122"/>
              </a:rPr>
              <a:t> </a:t>
            </a:r>
            <a:r>
              <a:rPr lang="en-US" altLang="zh-CN" sz="2400" b="1" dirty="0">
                <a:solidFill>
                  <a:srgbClr val="CB0101"/>
                </a:solidFill>
                <a:latin typeface="宋体" panose="02010600030101010101" pitchFamily="2" charset="-122"/>
              </a:rPr>
              <a:t>0001</a:t>
            </a:r>
            <a:r>
              <a:rPr lang="zh-CN" altLang="en-US" sz="2400" b="1" dirty="0">
                <a:latin typeface="宋体" panose="02010600030101010101" pitchFamily="2" charset="-122"/>
              </a:rPr>
              <a:t>（带进位）。</a:t>
            </a:r>
            <a:endParaRPr lang="zh-CN" altLang="en-US" sz="2400" b="1" dirty="0">
              <a:latin typeface="宋体" panose="02010600030101010101" pitchFamily="2" charset="-122"/>
            </a:endParaRPr>
          </a:p>
          <a:p>
            <a:pPr marL="0" lvl="0" indent="0" eaLnBrk="1" hangingPunct="1">
              <a:lnSpc>
                <a:spcPct val="110000"/>
              </a:lnSpc>
              <a:spcBef>
                <a:spcPts val="50"/>
              </a:spcBef>
              <a:spcAft>
                <a:spcPts val="0"/>
              </a:spcAft>
              <a:buNone/>
            </a:pPr>
            <a:r>
              <a:rPr lang="en-US" altLang="zh-CN" sz="2400" b="1" dirty="0">
                <a:solidFill>
                  <a:srgbClr val="3333FF"/>
                </a:solidFill>
                <a:latin typeface="宋体" panose="02010600030101010101" pitchFamily="2" charset="-122"/>
              </a:rPr>
              <a:t>SUB</a:t>
            </a:r>
            <a:r>
              <a:rPr lang="en-US" altLang="zh-CN" sz="2400" b="1" dirty="0">
                <a:latin typeface="宋体" panose="02010600030101010101" pitchFamily="2" charset="-122"/>
              </a:rPr>
              <a:t>——</a:t>
            </a:r>
            <a:r>
              <a:rPr lang="zh-CN" altLang="en-US" sz="2400" b="1" dirty="0">
                <a:latin typeface="宋体" panose="02010600030101010101" pitchFamily="2" charset="-122"/>
              </a:rPr>
              <a:t>减，操作码</a:t>
            </a:r>
            <a:r>
              <a:rPr lang="en-US" altLang="zh-CN" sz="2400" b="1" dirty="0">
                <a:latin typeface="宋体" panose="02010600030101010101" pitchFamily="2" charset="-122"/>
              </a:rPr>
              <a:t> </a:t>
            </a:r>
            <a:r>
              <a:rPr lang="en-US" altLang="zh-CN" sz="2400" b="1" dirty="0">
                <a:solidFill>
                  <a:srgbClr val="CB0101"/>
                </a:solidFill>
                <a:latin typeface="宋体" panose="02010600030101010101" pitchFamily="2" charset="-122"/>
              </a:rPr>
              <a:t>0010</a:t>
            </a:r>
            <a:r>
              <a:rPr lang="zh-CN" altLang="en-US" sz="2400" b="1" dirty="0">
                <a:latin typeface="宋体" panose="02010600030101010101" pitchFamily="2" charset="-122"/>
              </a:rPr>
              <a:t>（带进位）。</a:t>
            </a:r>
            <a:endParaRPr lang="zh-CN" altLang="en-US" sz="2400" b="1" dirty="0">
              <a:latin typeface="宋体" panose="02010600030101010101" pitchFamily="2" charset="-122"/>
            </a:endParaRPr>
          </a:p>
          <a:p>
            <a:pPr marL="0" lvl="0" indent="0" eaLnBrk="1" hangingPunct="1">
              <a:lnSpc>
                <a:spcPct val="110000"/>
              </a:lnSpc>
              <a:spcBef>
                <a:spcPts val="50"/>
              </a:spcBef>
              <a:spcAft>
                <a:spcPts val="0"/>
              </a:spcAft>
              <a:buNone/>
            </a:pPr>
            <a:r>
              <a:rPr lang="en-US" altLang="zh-CN" sz="2400" b="1" dirty="0">
                <a:solidFill>
                  <a:srgbClr val="3333FF"/>
                </a:solidFill>
                <a:latin typeface="宋体" panose="02010600030101010101" pitchFamily="2" charset="-122"/>
              </a:rPr>
              <a:t>AND</a:t>
            </a:r>
            <a:r>
              <a:rPr lang="en-US" altLang="zh-CN" sz="2400" b="1" dirty="0">
                <a:latin typeface="宋体" panose="02010600030101010101" pitchFamily="2" charset="-122"/>
              </a:rPr>
              <a:t>——</a:t>
            </a:r>
            <a:r>
              <a:rPr lang="zh-CN" altLang="en-US" sz="2400" b="1" dirty="0">
                <a:latin typeface="宋体" panose="02010600030101010101" pitchFamily="2" charset="-122"/>
              </a:rPr>
              <a:t>逻辑与，操作码</a:t>
            </a:r>
            <a:r>
              <a:rPr lang="en-US" altLang="zh-CN" sz="2400" b="1" dirty="0">
                <a:latin typeface="宋体" panose="02010600030101010101" pitchFamily="2" charset="-122"/>
              </a:rPr>
              <a:t> </a:t>
            </a:r>
            <a:r>
              <a:rPr lang="en-US" altLang="zh-CN" sz="2400" b="1" dirty="0">
                <a:solidFill>
                  <a:srgbClr val="CB0101"/>
                </a:solidFill>
                <a:latin typeface="宋体" panose="02010600030101010101" pitchFamily="2" charset="-122"/>
              </a:rPr>
              <a:t>0011</a:t>
            </a:r>
            <a:r>
              <a:rPr lang="zh-CN" altLang="en-US" sz="2400" b="1" dirty="0">
                <a:latin typeface="宋体" panose="02010600030101010101" pitchFamily="2" charset="-122"/>
              </a:rPr>
              <a:t>。</a:t>
            </a:r>
            <a:endParaRPr lang="zh-CN" altLang="en-US" sz="2400" b="1" dirty="0">
              <a:latin typeface="宋体" panose="02010600030101010101" pitchFamily="2" charset="-122"/>
            </a:endParaRPr>
          </a:p>
          <a:p>
            <a:pPr marL="0" lvl="0" indent="0" eaLnBrk="1" hangingPunct="1">
              <a:lnSpc>
                <a:spcPct val="110000"/>
              </a:lnSpc>
              <a:spcBef>
                <a:spcPts val="50"/>
              </a:spcBef>
              <a:spcAft>
                <a:spcPts val="0"/>
              </a:spcAft>
              <a:buNone/>
            </a:pPr>
            <a:r>
              <a:rPr lang="en-US" altLang="zh-CN" sz="2400" b="1" dirty="0">
                <a:solidFill>
                  <a:srgbClr val="3333FF"/>
                </a:solidFill>
                <a:latin typeface="宋体" panose="02010600030101010101" pitchFamily="2" charset="-122"/>
              </a:rPr>
              <a:t>OR </a:t>
            </a:r>
            <a:r>
              <a:rPr lang="en-US" altLang="zh-CN" sz="2400" b="1" dirty="0">
                <a:latin typeface="宋体" panose="02010600030101010101" pitchFamily="2" charset="-122"/>
              </a:rPr>
              <a:t>——</a:t>
            </a:r>
            <a:r>
              <a:rPr lang="zh-CN" altLang="en-US" sz="2400" b="1" dirty="0">
                <a:latin typeface="宋体" panose="02010600030101010101" pitchFamily="2" charset="-122"/>
              </a:rPr>
              <a:t>逻辑或，操作码</a:t>
            </a:r>
            <a:r>
              <a:rPr lang="en-US" altLang="zh-CN" sz="2400" b="1" dirty="0">
                <a:latin typeface="宋体" panose="02010600030101010101" pitchFamily="2" charset="-122"/>
              </a:rPr>
              <a:t> </a:t>
            </a:r>
            <a:r>
              <a:rPr lang="en-US" altLang="zh-CN" sz="2400" b="1" dirty="0">
                <a:solidFill>
                  <a:srgbClr val="CB0101"/>
                </a:solidFill>
                <a:latin typeface="宋体" panose="02010600030101010101" pitchFamily="2" charset="-122"/>
              </a:rPr>
              <a:t>0100</a:t>
            </a:r>
            <a:r>
              <a:rPr lang="zh-CN" altLang="en-US" sz="2400" b="1" dirty="0">
                <a:latin typeface="宋体" panose="02010600030101010101" pitchFamily="2" charset="-122"/>
              </a:rPr>
              <a:t>。</a:t>
            </a:r>
            <a:endParaRPr lang="zh-CN" altLang="en-US" sz="2400" b="1" dirty="0">
              <a:latin typeface="宋体" panose="02010600030101010101" pitchFamily="2" charset="-122"/>
            </a:endParaRPr>
          </a:p>
          <a:p>
            <a:pPr marL="0" lvl="0" indent="0" eaLnBrk="1" hangingPunct="1">
              <a:lnSpc>
                <a:spcPct val="110000"/>
              </a:lnSpc>
              <a:spcBef>
                <a:spcPts val="50"/>
              </a:spcBef>
              <a:spcAft>
                <a:spcPts val="0"/>
              </a:spcAft>
              <a:buNone/>
            </a:pPr>
            <a:r>
              <a:rPr lang="en-US" altLang="zh-CN" sz="2400" b="1" dirty="0">
                <a:solidFill>
                  <a:srgbClr val="3333FF"/>
                </a:solidFill>
                <a:latin typeface="宋体" panose="02010600030101010101" pitchFamily="2" charset="-122"/>
              </a:rPr>
              <a:t>EOR</a:t>
            </a:r>
            <a:r>
              <a:rPr lang="en-US" altLang="zh-CN" sz="2400" b="1" dirty="0">
                <a:latin typeface="宋体" panose="02010600030101010101" pitchFamily="2" charset="-122"/>
              </a:rPr>
              <a:t>——</a:t>
            </a:r>
            <a:r>
              <a:rPr lang="zh-CN" altLang="en-US" sz="2400" b="1" dirty="0">
                <a:latin typeface="宋体" panose="02010600030101010101" pitchFamily="2" charset="-122"/>
              </a:rPr>
              <a:t>逻辑异或，操作码</a:t>
            </a:r>
            <a:r>
              <a:rPr lang="en-US" altLang="zh-CN" sz="2400" b="1" dirty="0">
                <a:latin typeface="宋体" panose="02010600030101010101" pitchFamily="2" charset="-122"/>
              </a:rPr>
              <a:t> </a:t>
            </a:r>
            <a:r>
              <a:rPr lang="en-US" altLang="zh-CN" sz="2400" b="1" dirty="0">
                <a:solidFill>
                  <a:srgbClr val="CB0101"/>
                </a:solidFill>
                <a:latin typeface="宋体" panose="02010600030101010101" pitchFamily="2" charset="-122"/>
              </a:rPr>
              <a:t>0101</a:t>
            </a:r>
            <a:r>
              <a:rPr lang="zh-CN" altLang="en-US" sz="2400" b="1" dirty="0">
                <a:latin typeface="宋体" panose="02010600030101010101" pitchFamily="2" charset="-122"/>
              </a:rPr>
              <a:t>。</a:t>
            </a:r>
            <a:endParaRPr lang="zh-CN" altLang="en-US" sz="2400" b="1" dirty="0">
              <a:latin typeface="宋体" panose="02010600030101010101" pitchFamily="2" charset="-122"/>
            </a:endParaRPr>
          </a:p>
        </p:txBody>
      </p:sp>
      <p:sp>
        <p:nvSpPr>
          <p:cNvPr id="18" name="文本框 17"/>
          <p:cNvSpPr txBox="1"/>
          <p:nvPr/>
        </p:nvSpPr>
        <p:spPr>
          <a:xfrm>
            <a:off x="513715" y="3284855"/>
            <a:ext cx="8244840" cy="860425"/>
          </a:xfrm>
          <a:prstGeom prst="rect">
            <a:avLst/>
          </a:prstGeom>
          <a:noFill/>
        </p:spPr>
        <p:txBody>
          <a:bodyPr wrap="none" rtlCol="0" anchor="t">
            <a:spAutoFit/>
          </a:bodyPr>
          <a:p>
            <a:r>
              <a:rPr lang="zh-CN" altLang="en-US" dirty="0">
                <a:latin typeface="宋体" panose="02010600030101010101" pitchFamily="2" charset="-122"/>
                <a:sym typeface="+mn-ea"/>
              </a:rPr>
              <a:t>例如，</a:t>
            </a:r>
            <a:r>
              <a:rPr lang="en-US" altLang="zh-CN" dirty="0">
                <a:solidFill>
                  <a:srgbClr val="C00000"/>
                </a:solidFill>
                <a:latin typeface="宋体" panose="02010600030101010101" pitchFamily="2" charset="-122"/>
                <a:sym typeface="+mn-ea"/>
              </a:rPr>
              <a:t>ADD R3,00F9H</a:t>
            </a:r>
            <a:r>
              <a:rPr lang="zh-CN" altLang="en-US" dirty="0">
                <a:solidFill>
                  <a:srgbClr val="C00000"/>
                </a:solidFill>
                <a:latin typeface="宋体" panose="02010600030101010101" pitchFamily="2" charset="-122"/>
                <a:sym typeface="+mn-ea"/>
              </a:rPr>
              <a:t>；</a:t>
            </a:r>
            <a:r>
              <a:rPr lang="en-US" altLang="zh-CN" dirty="0">
                <a:solidFill>
                  <a:srgbClr val="C00000"/>
                </a:solidFill>
                <a:latin typeface="宋体" panose="02010600030101010101" pitchFamily="2" charset="-122"/>
                <a:sym typeface="+mn-ea"/>
              </a:rPr>
              <a:t>R3</a:t>
            </a:r>
            <a:r>
              <a:rPr lang="en-US" altLang="zh-CN" dirty="0">
                <a:solidFill>
                  <a:srgbClr val="C00000"/>
                </a:solidFill>
                <a:cs typeface="Arial" panose="020B0604020202020204" pitchFamily="34" charset="0"/>
                <a:sym typeface="+mn-ea"/>
              </a:rPr>
              <a:t>←</a:t>
            </a:r>
            <a:r>
              <a:rPr lang="en-US" altLang="zh-CN" dirty="0">
                <a:solidFill>
                  <a:srgbClr val="C00000"/>
                </a:solidFill>
                <a:latin typeface="宋体" panose="02010600030101010101" pitchFamily="2" charset="-122"/>
                <a:ea typeface="宋体" panose="02010600030101010101" pitchFamily="2" charset="-122"/>
                <a:cs typeface="Arial" panose="020B0604020202020204" pitchFamily="34" charset="0"/>
                <a:sym typeface="+mn-ea"/>
              </a:rPr>
              <a:t>0F9H +</a:t>
            </a:r>
            <a:r>
              <a:rPr lang="zh-CN" altLang="en-US" dirty="0">
                <a:solidFill>
                  <a:srgbClr val="C00000"/>
                </a:solidFill>
                <a:latin typeface="宋体" panose="02010600030101010101" pitchFamily="2" charset="-122"/>
                <a:sym typeface="+mn-ea"/>
              </a:rPr>
              <a:t>（</a:t>
            </a:r>
            <a:r>
              <a:rPr lang="en-US" altLang="zh-CN" dirty="0">
                <a:solidFill>
                  <a:srgbClr val="C00000"/>
                </a:solidFill>
                <a:latin typeface="宋体" panose="02010600030101010101" pitchFamily="2" charset="-122"/>
                <a:sym typeface="+mn-ea"/>
              </a:rPr>
              <a:t>R3) </a:t>
            </a:r>
            <a:r>
              <a:rPr lang="zh-CN" altLang="en-US" dirty="0">
                <a:latin typeface="宋体" panose="02010600030101010101" pitchFamily="2" charset="-122"/>
                <a:sym typeface="+mn-ea"/>
              </a:rPr>
              <a:t>该指令的机器代码</a:t>
            </a:r>
            <a:r>
              <a:rPr lang="en-US" altLang="zh-CN" dirty="0">
                <a:solidFill>
                  <a:srgbClr val="C00000"/>
                </a:solidFill>
                <a:latin typeface="宋体" panose="02010600030101010101" pitchFamily="2" charset="-122"/>
                <a:sym typeface="+mn-ea"/>
              </a:rPr>
              <a:t>1ED</a:t>
            </a:r>
            <a:r>
              <a:rPr lang="en-US" altLang="zh-CN" dirty="0">
                <a:solidFill>
                  <a:srgbClr val="C00000"/>
                </a:solidFill>
                <a:latin typeface="宋体" panose="02010600030101010101" pitchFamily="2" charset="-122"/>
                <a:sym typeface="+mn-ea"/>
              </a:rPr>
              <a:t>8 00F9H,</a:t>
            </a:r>
            <a:endParaRPr lang="en-US" altLang="zh-CN" dirty="0">
              <a:solidFill>
                <a:srgbClr val="C00000"/>
              </a:solidFill>
              <a:latin typeface="宋体" panose="02010600030101010101" pitchFamily="2" charset="-122"/>
              <a:sym typeface="+mn-ea"/>
            </a:endParaRPr>
          </a:p>
          <a:p>
            <a:r>
              <a:rPr lang="zh-CN" altLang="en-US" dirty="0">
                <a:latin typeface="宋体" panose="02010600030101010101" pitchFamily="2" charset="-122"/>
                <a:sym typeface="+mn-ea"/>
              </a:rPr>
              <a:t>占两个</a:t>
            </a:r>
            <a:r>
              <a:rPr lang="en-US" altLang="zh-CN" dirty="0">
                <a:latin typeface="宋体" panose="02010600030101010101" pitchFamily="2" charset="-122"/>
                <a:sym typeface="+mn-ea"/>
              </a:rPr>
              <a:t>16</a:t>
            </a:r>
            <a:r>
              <a:rPr lang="zh-CN" altLang="en-US" dirty="0">
                <a:latin typeface="宋体" panose="02010600030101010101" pitchFamily="2" charset="-122"/>
                <a:sym typeface="+mn-ea"/>
              </a:rPr>
              <a:t>位字</a:t>
            </a:r>
            <a:r>
              <a:rPr lang="zh-CN" altLang="en-US" dirty="0">
                <a:latin typeface="宋体" panose="02010600030101010101" pitchFamily="2" charset="-122"/>
                <a:sym typeface="+mn-ea"/>
              </a:rPr>
              <a:t>单元，该指令</a:t>
            </a:r>
            <a:r>
              <a:rPr lang="zh-CN" altLang="en-US" dirty="0">
                <a:latin typeface="宋体" panose="02010600030101010101" pitchFamily="2" charset="-122"/>
                <a:sym typeface="+mn-ea"/>
              </a:rPr>
              <a:t>机器格式如下：</a:t>
            </a:r>
            <a:endParaRPr lang="zh-CN" altLang="en-US"/>
          </a:p>
        </p:txBody>
      </p:sp>
      <p:grpSp>
        <p:nvGrpSpPr>
          <p:cNvPr id="25" name="组合 24"/>
          <p:cNvGrpSpPr/>
          <p:nvPr/>
        </p:nvGrpSpPr>
        <p:grpSpPr>
          <a:xfrm>
            <a:off x="1007745" y="4279265"/>
            <a:ext cx="6404610" cy="2019300"/>
            <a:chOff x="1587" y="6739"/>
            <a:chExt cx="10086" cy="3180"/>
          </a:xfrm>
        </p:grpSpPr>
        <p:sp>
          <p:nvSpPr>
            <p:cNvPr id="19" name="Rectangle 21"/>
            <p:cNvSpPr>
              <a:spLocks noChangeArrowheads="1"/>
            </p:cNvSpPr>
            <p:nvPr/>
          </p:nvSpPr>
          <p:spPr bwMode="auto">
            <a:xfrm>
              <a:off x="3219" y="8144"/>
              <a:ext cx="8371" cy="89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9" name="Rectangle 34"/>
            <p:cNvSpPr>
              <a:spLocks noChangeArrowheads="1"/>
            </p:cNvSpPr>
            <p:nvPr/>
          </p:nvSpPr>
          <p:spPr bwMode="auto">
            <a:xfrm>
              <a:off x="6039" y="6739"/>
              <a:ext cx="209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源</a:t>
              </a:r>
              <a:r>
                <a:rPr lang="zh-CN" altLang="en-US" sz="1800">
                  <a:solidFill>
                    <a:srgbClr val="C00000"/>
                  </a:solidFill>
                  <a:latin typeface="Times New Roman" panose="02020603050405020304" pitchFamily="18" charset="0"/>
                </a:rPr>
                <a:t>立即</a:t>
              </a:r>
              <a:r>
                <a:rPr lang="zh-CN" altLang="en-US" sz="1800">
                  <a:solidFill>
                    <a:srgbClr val="C00000"/>
                  </a:solidFill>
                  <a:latin typeface="Times New Roman" panose="02020603050405020304" pitchFamily="18" charset="0"/>
                </a:rPr>
                <a:t>寻址</a:t>
              </a:r>
              <a:endParaRPr lang="zh-CN" altLang="en-US" sz="1800">
                <a:solidFill>
                  <a:srgbClr val="C00000"/>
                </a:solidFill>
                <a:latin typeface="Times New Roman" panose="02020603050405020304" pitchFamily="18" charset="0"/>
              </a:endParaRPr>
            </a:p>
          </p:txBody>
        </p:sp>
        <p:sp>
          <p:nvSpPr>
            <p:cNvPr id="50" name="Rectangle 43"/>
            <p:cNvSpPr>
              <a:spLocks noChangeArrowheads="1"/>
            </p:cNvSpPr>
            <p:nvPr/>
          </p:nvSpPr>
          <p:spPr bwMode="auto">
            <a:xfrm>
              <a:off x="6039" y="7644"/>
              <a:ext cx="644" cy="576"/>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9</a:t>
              </a:r>
              <a:endParaRPr lang="en-US" altLang="zh-CN" sz="1800">
                <a:solidFill>
                  <a:schemeClr val="tx1"/>
                </a:solidFill>
                <a:latin typeface="Times New Roman" panose="02020603050405020304" pitchFamily="18" charset="0"/>
              </a:endParaRPr>
            </a:p>
          </p:txBody>
        </p:sp>
        <p:sp>
          <p:nvSpPr>
            <p:cNvPr id="51" name="Rectangle 44"/>
            <p:cNvSpPr>
              <a:spLocks noChangeArrowheads="1"/>
            </p:cNvSpPr>
            <p:nvPr/>
          </p:nvSpPr>
          <p:spPr bwMode="auto">
            <a:xfrm>
              <a:off x="6638" y="7644"/>
              <a:ext cx="46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sz="1800">
                  <a:solidFill>
                    <a:schemeClr val="tx1"/>
                  </a:solidFill>
                  <a:latin typeface="Times New Roman" panose="02020603050405020304" pitchFamily="18" charset="0"/>
                </a:rPr>
                <a:t>8</a:t>
              </a:r>
              <a:endParaRPr lang="en-US" sz="1800">
                <a:solidFill>
                  <a:schemeClr val="tx1"/>
                </a:solidFill>
                <a:latin typeface="Times New Roman" panose="02020603050405020304" pitchFamily="18" charset="0"/>
              </a:endParaRPr>
            </a:p>
          </p:txBody>
        </p:sp>
        <p:sp>
          <p:nvSpPr>
            <p:cNvPr id="52" name="Rectangle 46"/>
            <p:cNvSpPr>
              <a:spLocks noChangeArrowheads="1"/>
            </p:cNvSpPr>
            <p:nvPr/>
          </p:nvSpPr>
          <p:spPr bwMode="auto">
            <a:xfrm>
              <a:off x="5080" y="7644"/>
              <a:ext cx="62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11</a:t>
              </a:r>
              <a:endParaRPr lang="zh-CN" altLang="en-US" sz="1800">
                <a:solidFill>
                  <a:schemeClr val="tx1"/>
                </a:solidFill>
                <a:latin typeface="Times New Roman" panose="02020603050405020304" pitchFamily="18" charset="0"/>
              </a:endParaRPr>
            </a:p>
          </p:txBody>
        </p:sp>
        <p:sp>
          <p:nvSpPr>
            <p:cNvPr id="53" name="Rectangle 47"/>
            <p:cNvSpPr>
              <a:spLocks noChangeArrowheads="1"/>
            </p:cNvSpPr>
            <p:nvPr/>
          </p:nvSpPr>
          <p:spPr bwMode="auto">
            <a:xfrm>
              <a:off x="3091" y="7644"/>
              <a:ext cx="64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15</a:t>
              </a:r>
              <a:endParaRPr lang="en-US" altLang="zh-CN" sz="1800">
                <a:solidFill>
                  <a:schemeClr val="tx1"/>
                </a:solidFill>
                <a:latin typeface="Times New Roman" panose="02020603050405020304" pitchFamily="18" charset="0"/>
              </a:endParaRPr>
            </a:p>
          </p:txBody>
        </p:sp>
        <p:cxnSp>
          <p:nvCxnSpPr>
            <p:cNvPr id="54" name="直接连接符 53"/>
            <p:cNvCxnSpPr/>
            <p:nvPr/>
          </p:nvCxnSpPr>
          <p:spPr>
            <a:xfrm flipH="1">
              <a:off x="5019" y="8166"/>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5" name="直接连接符 54"/>
            <p:cNvCxnSpPr/>
            <p:nvPr/>
          </p:nvCxnSpPr>
          <p:spPr>
            <a:xfrm flipH="1">
              <a:off x="6642" y="8134"/>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6" name="直接连接符 55"/>
            <p:cNvCxnSpPr/>
            <p:nvPr/>
          </p:nvCxnSpPr>
          <p:spPr>
            <a:xfrm flipH="1">
              <a:off x="8307" y="8134"/>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7" name="直接连接符 56"/>
            <p:cNvCxnSpPr/>
            <p:nvPr/>
          </p:nvCxnSpPr>
          <p:spPr>
            <a:xfrm flipH="1">
              <a:off x="9885" y="8166"/>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58" name="Rectangle 43"/>
            <p:cNvSpPr>
              <a:spLocks noChangeArrowheads="1"/>
            </p:cNvSpPr>
            <p:nvPr/>
          </p:nvSpPr>
          <p:spPr bwMode="auto">
            <a:xfrm>
              <a:off x="4308" y="7644"/>
              <a:ext cx="824" cy="576"/>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12</a:t>
              </a:r>
              <a:endParaRPr lang="en-US" altLang="zh-CN" sz="1800">
                <a:solidFill>
                  <a:schemeClr val="tx1"/>
                </a:solidFill>
                <a:latin typeface="Times New Roman" panose="02020603050405020304" pitchFamily="18" charset="0"/>
              </a:endParaRPr>
            </a:p>
          </p:txBody>
        </p:sp>
        <p:sp>
          <p:nvSpPr>
            <p:cNvPr id="59" name="Rectangle 43"/>
            <p:cNvSpPr>
              <a:spLocks noChangeArrowheads="1"/>
            </p:cNvSpPr>
            <p:nvPr/>
          </p:nvSpPr>
          <p:spPr bwMode="auto">
            <a:xfrm>
              <a:off x="7741" y="7644"/>
              <a:ext cx="644" cy="576"/>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6</a:t>
              </a:r>
              <a:endParaRPr lang="en-US" altLang="zh-CN" sz="1800">
                <a:solidFill>
                  <a:schemeClr val="tx1"/>
                </a:solidFill>
                <a:latin typeface="Times New Roman" panose="02020603050405020304" pitchFamily="18" charset="0"/>
              </a:endParaRPr>
            </a:p>
          </p:txBody>
        </p:sp>
        <p:sp>
          <p:nvSpPr>
            <p:cNvPr id="60" name="Rectangle 43"/>
            <p:cNvSpPr>
              <a:spLocks noChangeArrowheads="1"/>
            </p:cNvSpPr>
            <p:nvPr/>
          </p:nvSpPr>
          <p:spPr bwMode="auto">
            <a:xfrm>
              <a:off x="8153" y="7644"/>
              <a:ext cx="644" cy="576"/>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5</a:t>
              </a:r>
              <a:endParaRPr lang="en-US" altLang="zh-CN" sz="1800">
                <a:solidFill>
                  <a:schemeClr val="tx1"/>
                </a:solidFill>
                <a:latin typeface="Times New Roman" panose="02020603050405020304" pitchFamily="18" charset="0"/>
              </a:endParaRPr>
            </a:p>
          </p:txBody>
        </p:sp>
        <p:sp>
          <p:nvSpPr>
            <p:cNvPr id="61" name="Rectangle 43"/>
            <p:cNvSpPr>
              <a:spLocks noChangeArrowheads="1"/>
            </p:cNvSpPr>
            <p:nvPr/>
          </p:nvSpPr>
          <p:spPr bwMode="auto">
            <a:xfrm>
              <a:off x="11029" y="7644"/>
              <a:ext cx="644" cy="576"/>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0</a:t>
              </a:r>
              <a:endParaRPr lang="en-US" altLang="zh-CN" sz="1800">
                <a:solidFill>
                  <a:schemeClr val="tx1"/>
                </a:solidFill>
                <a:latin typeface="Times New Roman" panose="02020603050405020304" pitchFamily="18" charset="0"/>
              </a:endParaRPr>
            </a:p>
          </p:txBody>
        </p:sp>
        <p:sp>
          <p:nvSpPr>
            <p:cNvPr id="62" name="Rectangle 34"/>
            <p:cNvSpPr>
              <a:spLocks noChangeArrowheads="1"/>
            </p:cNvSpPr>
            <p:nvPr/>
          </p:nvSpPr>
          <p:spPr bwMode="auto">
            <a:xfrm>
              <a:off x="5359" y="8301"/>
              <a:ext cx="78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rgbClr val="3333FF"/>
                  </a:solidFill>
                  <a:latin typeface="Times New Roman" panose="02020603050405020304" pitchFamily="18" charset="0"/>
                </a:rPr>
                <a:t>111</a:t>
              </a:r>
              <a:endParaRPr lang="en-US" altLang="zh-CN" sz="1800">
                <a:solidFill>
                  <a:srgbClr val="3333FF"/>
                </a:solidFill>
                <a:latin typeface="Times New Roman" panose="02020603050405020304" pitchFamily="18" charset="0"/>
              </a:endParaRPr>
            </a:p>
          </p:txBody>
        </p:sp>
        <p:sp>
          <p:nvSpPr>
            <p:cNvPr id="63" name="Rectangle 34"/>
            <p:cNvSpPr>
              <a:spLocks noChangeArrowheads="1"/>
            </p:cNvSpPr>
            <p:nvPr/>
          </p:nvSpPr>
          <p:spPr bwMode="auto">
            <a:xfrm>
              <a:off x="7099" y="8280"/>
              <a:ext cx="80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rgbClr val="C00000"/>
                  </a:solidFill>
                  <a:latin typeface="Times New Roman" panose="02020603050405020304" pitchFamily="18" charset="0"/>
                </a:rPr>
                <a:t>011</a:t>
              </a:r>
              <a:endParaRPr lang="en-US" altLang="zh-CN" sz="1800">
                <a:solidFill>
                  <a:srgbClr val="C00000"/>
                </a:solidFill>
                <a:latin typeface="Times New Roman" panose="02020603050405020304" pitchFamily="18" charset="0"/>
              </a:endParaRPr>
            </a:p>
          </p:txBody>
        </p:sp>
        <p:sp>
          <p:nvSpPr>
            <p:cNvPr id="64" name="右大括号 63"/>
            <p:cNvSpPr/>
            <p:nvPr/>
          </p:nvSpPr>
          <p:spPr>
            <a:xfrm rot="16200000">
              <a:off x="6264" y="6063"/>
              <a:ext cx="819" cy="3269"/>
            </a:xfrm>
            <a:prstGeom prst="righ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65" name="Rectangle 34"/>
            <p:cNvSpPr>
              <a:spLocks noChangeArrowheads="1"/>
            </p:cNvSpPr>
            <p:nvPr/>
          </p:nvSpPr>
          <p:spPr bwMode="auto">
            <a:xfrm>
              <a:off x="9355" y="6802"/>
              <a:ext cx="1448"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目的</a:t>
              </a:r>
              <a:r>
                <a:rPr lang="en-US" altLang="zh-CN" sz="1800">
                  <a:solidFill>
                    <a:srgbClr val="C00000"/>
                  </a:solidFill>
                  <a:latin typeface="Times New Roman" panose="02020603050405020304" pitchFamily="18" charset="0"/>
                </a:rPr>
                <a:t>R3</a:t>
              </a:r>
              <a:endParaRPr lang="en-US" altLang="zh-CN" sz="1800">
                <a:solidFill>
                  <a:srgbClr val="C00000"/>
                </a:solidFill>
                <a:latin typeface="Times New Roman" panose="02020603050405020304" pitchFamily="18" charset="0"/>
              </a:endParaRPr>
            </a:p>
          </p:txBody>
        </p:sp>
        <p:sp>
          <p:nvSpPr>
            <p:cNvPr id="66" name="右大括号 65"/>
            <p:cNvSpPr/>
            <p:nvPr/>
          </p:nvSpPr>
          <p:spPr>
            <a:xfrm rot="16200000">
              <a:off x="9596" y="6090"/>
              <a:ext cx="819" cy="3269"/>
            </a:xfrm>
            <a:prstGeom prst="righ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81" name="文本框 80"/>
            <p:cNvSpPr txBox="1"/>
            <p:nvPr/>
          </p:nvSpPr>
          <p:spPr>
            <a:xfrm>
              <a:off x="1587" y="8280"/>
              <a:ext cx="1164" cy="1113"/>
            </a:xfrm>
            <a:prstGeom prst="rect">
              <a:avLst/>
            </a:prstGeom>
            <a:noFill/>
          </p:spPr>
          <p:txBody>
            <a:bodyPr wrap="square" rtlCol="0">
              <a:spAutoFit/>
            </a:bodyPr>
            <a:p>
              <a:r>
                <a:rPr lang="zh-CN" altLang="en-US"/>
                <a:t>指令</a:t>
              </a:r>
              <a:r>
                <a:rPr lang="zh-CN" altLang="en-US"/>
                <a:t>代码</a:t>
              </a:r>
              <a:endParaRPr lang="zh-CN" altLang="en-US"/>
            </a:p>
          </p:txBody>
        </p:sp>
        <p:sp>
          <p:nvSpPr>
            <p:cNvPr id="83" name="Rectangle 21"/>
            <p:cNvSpPr>
              <a:spLocks noChangeArrowheads="1"/>
            </p:cNvSpPr>
            <p:nvPr/>
          </p:nvSpPr>
          <p:spPr bwMode="auto">
            <a:xfrm>
              <a:off x="3231" y="9029"/>
              <a:ext cx="8371" cy="89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84" name="TextBox 9"/>
            <p:cNvSpPr txBox="1"/>
            <p:nvPr/>
          </p:nvSpPr>
          <p:spPr>
            <a:xfrm>
              <a:off x="6429" y="9155"/>
              <a:ext cx="3772" cy="580"/>
            </a:xfrm>
            <a:prstGeom prst="rect">
              <a:avLst/>
            </a:prstGeom>
            <a:noFill/>
            <a:ln>
              <a:noFill/>
            </a:ln>
          </p:spPr>
          <p:txBody>
            <a:bodyPr wrap="square" rtlCol="0">
              <a:spAutoFit/>
            </a:bodyPr>
            <a:p>
              <a:r>
                <a:rPr lang="en-US" sz="1800" b="1" dirty="0" smtClean="0">
                  <a:solidFill>
                    <a:srgbClr val="C00000"/>
                  </a:solidFill>
                </a:rPr>
                <a:t>00F9H</a:t>
              </a:r>
              <a:r>
                <a:rPr lang="zh-CN" altLang="en-US" sz="1800" b="1" dirty="0" smtClean="0"/>
                <a:t>（立即数）</a:t>
              </a:r>
              <a:endParaRPr lang="zh-CN" altLang="en-US" sz="1800" b="1" dirty="0" smtClean="0">
                <a:solidFill>
                  <a:srgbClr val="C00000"/>
                </a:solidFill>
              </a:endParaRPr>
            </a:p>
          </p:txBody>
        </p:sp>
        <p:sp>
          <p:nvSpPr>
            <p:cNvPr id="88" name="文本框 87"/>
            <p:cNvSpPr txBox="1"/>
            <p:nvPr/>
          </p:nvSpPr>
          <p:spPr>
            <a:xfrm>
              <a:off x="8648" y="8297"/>
              <a:ext cx="1301" cy="580"/>
            </a:xfrm>
            <a:prstGeom prst="rect">
              <a:avLst/>
            </a:prstGeom>
            <a:noFill/>
          </p:spPr>
          <p:txBody>
            <a:bodyPr wrap="square" rtlCol="0">
              <a:spAutoFit/>
            </a:bodyPr>
            <a:p>
              <a:r>
                <a:rPr lang="en-US" altLang="zh-CN" sz="1800">
                  <a:solidFill>
                    <a:srgbClr val="3333FF"/>
                  </a:solidFill>
                  <a:latin typeface="Times New Roman" panose="02020603050405020304" pitchFamily="18" charset="0"/>
                  <a:ea typeface="宋体" panose="02010600030101010101" pitchFamily="2" charset="-122"/>
                  <a:cs typeface="Times New Roman" panose="02020603050405020304" pitchFamily="18" charset="0"/>
                </a:rPr>
                <a:t>011</a:t>
              </a:r>
              <a:endParaRPr lang="en-US" altLang="zh-CN" sz="1800">
                <a:solidFill>
                  <a:srgbClr val="3333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9" name="文本框 88"/>
            <p:cNvSpPr txBox="1"/>
            <p:nvPr/>
          </p:nvSpPr>
          <p:spPr>
            <a:xfrm>
              <a:off x="10235" y="8310"/>
              <a:ext cx="1301" cy="580"/>
            </a:xfrm>
            <a:prstGeom prst="rect">
              <a:avLst/>
            </a:prstGeom>
            <a:noFill/>
          </p:spPr>
          <p:txBody>
            <a:bodyPr wrap="square" rtlCol="0">
              <a:spAutoFit/>
            </a:bodyPr>
            <a:p>
              <a:r>
                <a:rPr lang="en-US" altLang="zh-CN" sz="1800">
                  <a:solidFill>
                    <a:srgbClr val="C00000"/>
                  </a:solidFill>
                  <a:latin typeface="Times New Roman" panose="02020603050405020304" pitchFamily="18" charset="0"/>
                  <a:ea typeface="宋体" panose="02010600030101010101" pitchFamily="2" charset="-122"/>
                  <a:cs typeface="Times New Roman" panose="02020603050405020304" pitchFamily="18" charset="0"/>
                </a:rPr>
                <a:t>000</a:t>
              </a:r>
              <a:endParaRPr lang="en-US" altLang="zh-CN" sz="180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91" name="左大括号 90"/>
            <p:cNvSpPr/>
            <p:nvPr/>
          </p:nvSpPr>
          <p:spPr>
            <a:xfrm>
              <a:off x="2751" y="8134"/>
              <a:ext cx="468" cy="1785"/>
            </a:xfrm>
            <a:prstGeom prst="leftBrace">
              <a:avLst/>
            </a:prstGeom>
            <a:noFill/>
            <a:ln w="28575" cap="flat" cmpd="sng" algn="ctr">
              <a:solidFill>
                <a:srgbClr val="000000"/>
              </a:solidFill>
              <a:prstDash val="sysDash"/>
              <a:round/>
              <a:headEnd type="none" w="med" len="med"/>
              <a:tailEnd type="none" w="med" len="med"/>
            </a:ln>
            <a:extLst>
              <a:ext uri="{909E8E84-426E-40DD-AFC4-6F175D3DCCD1}">
                <a14:hiddenFill xmlns:a14="http://schemas.microsoft.com/office/drawing/2010/main">
                  <a:solidFill>
                    <a:srgbClr val="FFFF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20" name="文本框 19"/>
            <p:cNvSpPr txBox="1"/>
            <p:nvPr/>
          </p:nvSpPr>
          <p:spPr>
            <a:xfrm>
              <a:off x="3095" y="7101"/>
              <a:ext cx="1920" cy="580"/>
            </a:xfrm>
            <a:prstGeom prst="rect">
              <a:avLst/>
            </a:prstGeom>
            <a:noFill/>
          </p:spPr>
          <p:txBody>
            <a:bodyPr wrap="none" rtlCol="0" anchor="t">
              <a:spAutoFit/>
            </a:bodyPr>
            <a:p>
              <a:r>
                <a:rPr lang="en-US" altLang="zh-CN" sz="1800">
                  <a:solidFill>
                    <a:srgbClr val="C00000"/>
                  </a:solidFill>
                  <a:latin typeface="宋体" panose="02010600030101010101" pitchFamily="2" charset="-122"/>
                  <a:ea typeface="宋体" panose="02010600030101010101" pitchFamily="2" charset="-122"/>
                  <a:sym typeface="+mn-ea"/>
                </a:rPr>
                <a:t>ADD</a:t>
              </a:r>
              <a:r>
                <a:rPr lang="zh-CN" altLang="en-US" sz="1800">
                  <a:latin typeface="宋体" panose="02010600030101010101" pitchFamily="2" charset="-122"/>
                  <a:ea typeface="宋体" panose="02010600030101010101" pitchFamily="2" charset="-122"/>
                  <a:sym typeface="+mn-ea"/>
                </a:rPr>
                <a:t>操作码</a:t>
              </a:r>
              <a:endParaRPr lang="zh-CN" altLang="en-US" sz="1800">
                <a:latin typeface="宋体" panose="02010600030101010101" pitchFamily="2" charset="-122"/>
                <a:ea typeface="宋体" panose="02010600030101010101" pitchFamily="2" charset="-122"/>
              </a:endParaRPr>
            </a:p>
          </p:txBody>
        </p:sp>
        <p:sp>
          <p:nvSpPr>
            <p:cNvPr id="21" name="文本框 20"/>
            <p:cNvSpPr txBox="1"/>
            <p:nvPr/>
          </p:nvSpPr>
          <p:spPr>
            <a:xfrm>
              <a:off x="3551" y="8220"/>
              <a:ext cx="1008" cy="580"/>
            </a:xfrm>
            <a:prstGeom prst="rect">
              <a:avLst/>
            </a:prstGeom>
            <a:noFill/>
          </p:spPr>
          <p:txBody>
            <a:bodyPr wrap="none" rtlCol="0" anchor="t">
              <a:spAutoFit/>
            </a:bodyPr>
            <a:p>
              <a:r>
                <a:rPr lang="en-US" altLang="zh-CN" sz="1800">
                  <a:solidFill>
                    <a:srgbClr val="FF0000"/>
                  </a:solidFill>
                  <a:latin typeface="Times New Roman" panose="02020603050405020304" pitchFamily="18" charset="0"/>
                  <a:sym typeface="+mn-ea"/>
                </a:rPr>
                <a:t>0001</a:t>
              </a:r>
              <a:endParaRPr lang="en-US" altLang="zh-CN" sz="1800">
                <a:solidFill>
                  <a:srgbClr val="FF0000"/>
                </a:solidFill>
                <a:latin typeface="Times New Roman" panose="02020603050405020304" pitchFamily="18" charset="0"/>
                <a:sym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21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6" grpId="0"/>
      <p:bldP spid="92167"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8" name="Rectangle 8"/>
          <p:cNvSpPr/>
          <p:nvPr/>
        </p:nvSpPr>
        <p:spPr>
          <a:xfrm>
            <a:off x="251460" y="115888"/>
            <a:ext cx="4865688" cy="519112"/>
          </a:xfrm>
          <a:prstGeom prst="rect">
            <a:avLst/>
          </a:prstGeom>
          <a:noFill/>
          <a:ln w="28575">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3</a:t>
            </a:r>
            <a:r>
              <a:rPr lang="zh-CN" altLang="en-US" sz="2800" b="1" dirty="0">
                <a:latin typeface="黑体" panose="02010609060101010101" pitchFamily="49" charset="-122"/>
                <a:ea typeface="黑体" panose="02010609060101010101" pitchFamily="49" charset="-122"/>
              </a:rPr>
              <a:t>）单操作数算术逻辑指令</a:t>
            </a:r>
            <a:endParaRPr lang="zh-CN" altLang="en-US" sz="2800" b="1" dirty="0">
              <a:latin typeface="黑体" panose="02010609060101010101" pitchFamily="49" charset="-122"/>
              <a:ea typeface="黑体" panose="02010609060101010101" pitchFamily="49" charset="-122"/>
            </a:endParaRPr>
          </a:p>
        </p:txBody>
      </p:sp>
      <p:sp>
        <p:nvSpPr>
          <p:cNvPr id="92169" name="Rectangle 9"/>
          <p:cNvSpPr/>
          <p:nvPr/>
        </p:nvSpPr>
        <p:spPr>
          <a:xfrm>
            <a:off x="971233" y="620237"/>
            <a:ext cx="4019550" cy="2846070"/>
          </a:xfrm>
          <a:prstGeom prst="rect">
            <a:avLst/>
          </a:prstGeom>
          <a:noFill/>
          <a:ln w="28575">
            <a:noFill/>
          </a:ln>
        </p:spPr>
        <p:txBody>
          <a:bodyPr wrap="squar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ts val="3580"/>
              </a:lnSpc>
              <a:spcBef>
                <a:spcPts val="0"/>
              </a:spcBef>
              <a:buNone/>
            </a:pPr>
            <a:r>
              <a:rPr lang="en-US" altLang="zh-CN" sz="2400" b="1" dirty="0">
                <a:solidFill>
                  <a:srgbClr val="3333FF"/>
                </a:solidFill>
                <a:latin typeface="宋体" panose="02010600030101010101" pitchFamily="2" charset="-122"/>
              </a:rPr>
              <a:t>COM</a:t>
            </a:r>
            <a:r>
              <a:rPr lang="en-US" altLang="zh-CN" sz="2400" b="1" dirty="0">
                <a:latin typeface="宋体" panose="02010600030101010101" pitchFamily="2" charset="-122"/>
              </a:rPr>
              <a:t>——</a:t>
            </a:r>
            <a:r>
              <a:rPr lang="zh-CN" altLang="en-US" sz="2400" b="1" dirty="0">
                <a:latin typeface="宋体" panose="02010600030101010101" pitchFamily="2" charset="-122"/>
              </a:rPr>
              <a:t>求反，操作码</a:t>
            </a:r>
            <a:r>
              <a:rPr lang="en-US" altLang="zh-CN" sz="2400" b="1" dirty="0">
                <a:solidFill>
                  <a:srgbClr val="CB0101"/>
                </a:solidFill>
                <a:latin typeface="宋体" panose="02010600030101010101" pitchFamily="2" charset="-122"/>
              </a:rPr>
              <a:t>0110</a:t>
            </a:r>
            <a:r>
              <a:rPr lang="zh-CN" altLang="en-US" sz="2400" b="1" dirty="0">
                <a:latin typeface="宋体" panose="02010600030101010101" pitchFamily="2" charset="-122"/>
              </a:rPr>
              <a:t>。</a:t>
            </a:r>
            <a:endParaRPr lang="zh-CN" altLang="en-US" sz="2400" b="1" dirty="0">
              <a:latin typeface="宋体" panose="02010600030101010101" pitchFamily="2" charset="-122"/>
            </a:endParaRPr>
          </a:p>
          <a:p>
            <a:pPr marL="0" lvl="0" indent="0" eaLnBrk="1" hangingPunct="1">
              <a:lnSpc>
                <a:spcPts val="3580"/>
              </a:lnSpc>
              <a:spcBef>
                <a:spcPts val="0"/>
              </a:spcBef>
              <a:buNone/>
            </a:pPr>
            <a:r>
              <a:rPr lang="en-US" altLang="zh-CN" sz="2400" b="1" dirty="0">
                <a:solidFill>
                  <a:srgbClr val="3333FF"/>
                </a:solidFill>
                <a:latin typeface="宋体" panose="02010600030101010101" pitchFamily="2" charset="-122"/>
              </a:rPr>
              <a:t>NEG</a:t>
            </a:r>
            <a:r>
              <a:rPr lang="en-US" altLang="zh-CN" sz="2400" b="1" dirty="0">
                <a:latin typeface="宋体" panose="02010600030101010101" pitchFamily="2" charset="-122"/>
              </a:rPr>
              <a:t>——</a:t>
            </a:r>
            <a:r>
              <a:rPr lang="zh-CN" altLang="en-US" sz="2400" b="1" dirty="0">
                <a:latin typeface="宋体" panose="02010600030101010101" pitchFamily="2" charset="-122"/>
              </a:rPr>
              <a:t>求补，操作码</a:t>
            </a:r>
            <a:r>
              <a:rPr lang="en-US" altLang="zh-CN" sz="2400" b="1" dirty="0">
                <a:solidFill>
                  <a:srgbClr val="CB0101"/>
                </a:solidFill>
                <a:latin typeface="宋体" panose="02010600030101010101" pitchFamily="2" charset="-122"/>
              </a:rPr>
              <a:t>0111</a:t>
            </a:r>
            <a:r>
              <a:rPr lang="zh-CN" altLang="en-US" sz="2400" b="1" dirty="0">
                <a:latin typeface="宋体" panose="02010600030101010101" pitchFamily="2" charset="-122"/>
              </a:rPr>
              <a:t>。</a:t>
            </a:r>
            <a:endParaRPr lang="zh-CN" altLang="en-US" sz="2400" b="1" dirty="0">
              <a:latin typeface="宋体" panose="02010600030101010101" pitchFamily="2" charset="-122"/>
            </a:endParaRPr>
          </a:p>
          <a:p>
            <a:pPr marL="0" lvl="0" indent="0" eaLnBrk="1" hangingPunct="1">
              <a:lnSpc>
                <a:spcPts val="3580"/>
              </a:lnSpc>
              <a:spcBef>
                <a:spcPts val="0"/>
              </a:spcBef>
              <a:buNone/>
            </a:pPr>
            <a:r>
              <a:rPr lang="en-US" altLang="zh-CN" sz="2400" b="1" dirty="0">
                <a:solidFill>
                  <a:srgbClr val="3333FF"/>
                </a:solidFill>
                <a:latin typeface="宋体" panose="02010600030101010101" pitchFamily="2" charset="-122"/>
              </a:rPr>
              <a:t>INC</a:t>
            </a:r>
            <a:r>
              <a:rPr lang="en-US" altLang="zh-CN" sz="2400" b="1" dirty="0">
                <a:latin typeface="宋体" panose="02010600030101010101" pitchFamily="2" charset="-122"/>
              </a:rPr>
              <a:t>——</a:t>
            </a:r>
            <a:r>
              <a:rPr lang="zh-CN" altLang="en-US" sz="2400" b="1" dirty="0">
                <a:latin typeface="宋体" panose="02010600030101010101" pitchFamily="2" charset="-122"/>
              </a:rPr>
              <a:t>加</a:t>
            </a:r>
            <a:r>
              <a:rPr lang="en-US" altLang="zh-CN" sz="2400" b="1" dirty="0">
                <a:latin typeface="宋体" panose="02010600030101010101" pitchFamily="2" charset="-122"/>
              </a:rPr>
              <a:t>1</a:t>
            </a:r>
            <a:r>
              <a:rPr lang="zh-CN" altLang="en-US" sz="2400" b="1" dirty="0">
                <a:latin typeface="宋体" panose="02010600030101010101" pitchFamily="2" charset="-122"/>
              </a:rPr>
              <a:t>，操作码</a:t>
            </a:r>
            <a:r>
              <a:rPr lang="en-US" altLang="zh-CN" sz="2400" b="1" dirty="0">
                <a:solidFill>
                  <a:srgbClr val="CB0101"/>
                </a:solidFill>
                <a:latin typeface="宋体" panose="02010600030101010101" pitchFamily="2" charset="-122"/>
              </a:rPr>
              <a:t>1000</a:t>
            </a:r>
            <a:r>
              <a:rPr lang="zh-CN" altLang="en-US" sz="2400" b="1" dirty="0">
                <a:latin typeface="宋体" panose="02010600030101010101" pitchFamily="2" charset="-122"/>
              </a:rPr>
              <a:t>。</a:t>
            </a:r>
            <a:endParaRPr lang="zh-CN" altLang="en-US" sz="2400" b="1" dirty="0">
              <a:latin typeface="宋体" panose="02010600030101010101" pitchFamily="2" charset="-122"/>
            </a:endParaRPr>
          </a:p>
          <a:p>
            <a:pPr marL="0" lvl="0" indent="0" eaLnBrk="1" hangingPunct="1">
              <a:lnSpc>
                <a:spcPts val="3580"/>
              </a:lnSpc>
              <a:spcBef>
                <a:spcPts val="0"/>
              </a:spcBef>
              <a:buNone/>
            </a:pPr>
            <a:r>
              <a:rPr lang="en-US" altLang="zh-CN" sz="2400" b="1" dirty="0">
                <a:solidFill>
                  <a:srgbClr val="3333FF"/>
                </a:solidFill>
                <a:latin typeface="宋体" panose="02010600030101010101" pitchFamily="2" charset="-122"/>
              </a:rPr>
              <a:t>DEC</a:t>
            </a:r>
            <a:r>
              <a:rPr lang="en-US" altLang="zh-CN" sz="2400" b="1" dirty="0">
                <a:latin typeface="宋体" panose="02010600030101010101" pitchFamily="2" charset="-122"/>
              </a:rPr>
              <a:t>——</a:t>
            </a:r>
            <a:r>
              <a:rPr lang="zh-CN" altLang="en-US" sz="2400" b="1" dirty="0">
                <a:latin typeface="宋体" panose="02010600030101010101" pitchFamily="2" charset="-122"/>
              </a:rPr>
              <a:t>减</a:t>
            </a:r>
            <a:r>
              <a:rPr lang="en-US" altLang="zh-CN" sz="2400" b="1" dirty="0">
                <a:latin typeface="宋体" panose="02010600030101010101" pitchFamily="2" charset="-122"/>
              </a:rPr>
              <a:t>1</a:t>
            </a:r>
            <a:r>
              <a:rPr lang="zh-CN" altLang="en-US" sz="2400" b="1" dirty="0">
                <a:latin typeface="宋体" panose="02010600030101010101" pitchFamily="2" charset="-122"/>
              </a:rPr>
              <a:t>，操作码</a:t>
            </a:r>
            <a:r>
              <a:rPr lang="en-US" altLang="zh-CN" sz="2400" b="1" dirty="0">
                <a:solidFill>
                  <a:srgbClr val="CB0101"/>
                </a:solidFill>
                <a:latin typeface="宋体" panose="02010600030101010101" pitchFamily="2" charset="-122"/>
              </a:rPr>
              <a:t>1001</a:t>
            </a:r>
            <a:r>
              <a:rPr lang="zh-CN" altLang="en-US" sz="2400" b="1" dirty="0">
                <a:latin typeface="宋体" panose="02010600030101010101" pitchFamily="2" charset="-122"/>
              </a:rPr>
              <a:t>。</a:t>
            </a:r>
            <a:endParaRPr lang="zh-CN" altLang="en-US" sz="2400" b="1" dirty="0">
              <a:latin typeface="宋体" panose="02010600030101010101" pitchFamily="2" charset="-122"/>
            </a:endParaRPr>
          </a:p>
          <a:p>
            <a:pPr marL="0" lvl="0" indent="0" eaLnBrk="1" hangingPunct="1">
              <a:lnSpc>
                <a:spcPts val="3580"/>
              </a:lnSpc>
              <a:spcBef>
                <a:spcPts val="0"/>
              </a:spcBef>
              <a:buNone/>
            </a:pPr>
            <a:r>
              <a:rPr lang="en-US" altLang="zh-CN" sz="2400" b="1" dirty="0">
                <a:solidFill>
                  <a:srgbClr val="3333FF"/>
                </a:solidFill>
                <a:latin typeface="宋体" panose="02010600030101010101" pitchFamily="2" charset="-122"/>
              </a:rPr>
              <a:t>SL</a:t>
            </a:r>
            <a:r>
              <a:rPr lang="en-US" altLang="zh-CN" sz="2400" b="1" dirty="0">
                <a:latin typeface="宋体" panose="02010600030101010101" pitchFamily="2" charset="-122"/>
              </a:rPr>
              <a:t> ——</a:t>
            </a:r>
            <a:r>
              <a:rPr lang="zh-CN" altLang="en-US" sz="2400" b="1" dirty="0">
                <a:latin typeface="宋体" panose="02010600030101010101" pitchFamily="2" charset="-122"/>
              </a:rPr>
              <a:t>左移，操作码</a:t>
            </a:r>
            <a:r>
              <a:rPr lang="en-US" altLang="zh-CN" sz="2400" b="1" dirty="0">
                <a:solidFill>
                  <a:srgbClr val="CB0101"/>
                </a:solidFill>
                <a:latin typeface="宋体" panose="02010600030101010101" pitchFamily="2" charset="-122"/>
              </a:rPr>
              <a:t>1010</a:t>
            </a:r>
            <a:r>
              <a:rPr lang="zh-CN" altLang="en-US" sz="2400" b="1" dirty="0">
                <a:latin typeface="宋体" panose="02010600030101010101" pitchFamily="2" charset="-122"/>
              </a:rPr>
              <a:t>。</a:t>
            </a:r>
            <a:endParaRPr lang="zh-CN" altLang="en-US" sz="2400" b="1" dirty="0">
              <a:latin typeface="宋体" panose="02010600030101010101" pitchFamily="2" charset="-122"/>
            </a:endParaRPr>
          </a:p>
          <a:p>
            <a:pPr marL="0" lvl="0" indent="0" eaLnBrk="1" hangingPunct="1">
              <a:lnSpc>
                <a:spcPts val="3580"/>
              </a:lnSpc>
              <a:spcBef>
                <a:spcPts val="0"/>
              </a:spcBef>
              <a:buNone/>
            </a:pPr>
            <a:r>
              <a:rPr lang="en-US" altLang="zh-CN" sz="2400" b="1" dirty="0">
                <a:solidFill>
                  <a:srgbClr val="3333FF"/>
                </a:solidFill>
                <a:latin typeface="宋体" panose="02010600030101010101" pitchFamily="2" charset="-122"/>
              </a:rPr>
              <a:t>SR </a:t>
            </a:r>
            <a:r>
              <a:rPr lang="en-US" altLang="zh-CN" sz="2400" b="1" dirty="0">
                <a:latin typeface="宋体" panose="02010600030101010101" pitchFamily="2" charset="-122"/>
              </a:rPr>
              <a:t>——</a:t>
            </a:r>
            <a:r>
              <a:rPr lang="zh-CN" altLang="en-US" sz="2400" b="1" dirty="0">
                <a:latin typeface="宋体" panose="02010600030101010101" pitchFamily="2" charset="-122"/>
              </a:rPr>
              <a:t>右移，操作码</a:t>
            </a:r>
            <a:r>
              <a:rPr lang="en-US" altLang="zh-CN" sz="2400" b="1" dirty="0">
                <a:solidFill>
                  <a:srgbClr val="CB0101"/>
                </a:solidFill>
                <a:latin typeface="宋体" panose="02010600030101010101" pitchFamily="2" charset="-122"/>
              </a:rPr>
              <a:t>1011</a:t>
            </a:r>
            <a:r>
              <a:rPr lang="zh-CN" altLang="en-US" sz="2400" b="1" dirty="0">
                <a:latin typeface="宋体" panose="02010600030101010101" pitchFamily="2" charset="-122"/>
              </a:rPr>
              <a:t>。</a:t>
            </a:r>
            <a:endParaRPr lang="zh-CN" altLang="en-US" sz="2400" b="1" dirty="0">
              <a:latin typeface="宋体" panose="02010600030101010101" pitchFamily="2" charset="-122"/>
            </a:endParaRPr>
          </a:p>
        </p:txBody>
      </p:sp>
      <p:sp>
        <p:nvSpPr>
          <p:cNvPr id="43069" name="Rectangle 21"/>
          <p:cNvSpPr>
            <a:spLocks noChangeArrowheads="1"/>
          </p:cNvSpPr>
          <p:nvPr/>
        </p:nvSpPr>
        <p:spPr bwMode="auto">
          <a:xfrm>
            <a:off x="1403350" y="4869180"/>
            <a:ext cx="5315585" cy="56515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grpSp>
        <p:nvGrpSpPr>
          <p:cNvPr id="43071" name="Group 23"/>
          <p:cNvGrpSpPr/>
          <p:nvPr/>
        </p:nvGrpSpPr>
        <p:grpSpPr bwMode="auto">
          <a:xfrm rot="0">
            <a:off x="1410970" y="4862830"/>
            <a:ext cx="1228725" cy="471805"/>
            <a:chOff x="1979" y="868"/>
            <a:chExt cx="690" cy="297"/>
          </a:xfrm>
        </p:grpSpPr>
        <p:sp>
          <p:nvSpPr>
            <p:cNvPr id="43087" name="Rectangle 24"/>
            <p:cNvSpPr>
              <a:spLocks noChangeArrowheads="1"/>
            </p:cNvSpPr>
            <p:nvPr/>
          </p:nvSpPr>
          <p:spPr bwMode="auto">
            <a:xfrm>
              <a:off x="1979" y="868"/>
              <a:ext cx="624" cy="184"/>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3088" name="Rectangle 25"/>
            <p:cNvSpPr>
              <a:spLocks noChangeArrowheads="1"/>
            </p:cNvSpPr>
            <p:nvPr/>
          </p:nvSpPr>
          <p:spPr bwMode="auto">
            <a:xfrm>
              <a:off x="2050" y="935"/>
              <a:ext cx="61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rgbClr val="C00000"/>
                  </a:solidFill>
                  <a:latin typeface="Times New Roman" panose="02020603050405020304" pitchFamily="18" charset="0"/>
                </a:rPr>
                <a:t>1000</a:t>
              </a:r>
              <a:endParaRPr lang="en-US" altLang="zh-CN" sz="1800">
                <a:solidFill>
                  <a:srgbClr val="C00000"/>
                </a:solidFill>
                <a:latin typeface="Times New Roman" panose="02020603050405020304" pitchFamily="18" charset="0"/>
              </a:endParaRPr>
            </a:p>
          </p:txBody>
        </p:sp>
      </p:grpSp>
      <p:sp>
        <p:nvSpPr>
          <p:cNvPr id="43064" name="Rectangle 43"/>
          <p:cNvSpPr>
            <a:spLocks noChangeArrowheads="1"/>
          </p:cNvSpPr>
          <p:nvPr/>
        </p:nvSpPr>
        <p:spPr bwMode="auto">
          <a:xfrm>
            <a:off x="3194050" y="4551680"/>
            <a:ext cx="408940" cy="365760"/>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9</a:t>
            </a:r>
            <a:endParaRPr lang="en-US" altLang="zh-CN" sz="1800">
              <a:solidFill>
                <a:schemeClr val="tx1"/>
              </a:solidFill>
              <a:latin typeface="Times New Roman" panose="02020603050405020304" pitchFamily="18" charset="0"/>
            </a:endParaRPr>
          </a:p>
        </p:txBody>
      </p:sp>
      <p:sp>
        <p:nvSpPr>
          <p:cNvPr id="43065" name="Rectangle 44"/>
          <p:cNvSpPr>
            <a:spLocks noChangeArrowheads="1"/>
          </p:cNvSpPr>
          <p:nvPr/>
        </p:nvSpPr>
        <p:spPr bwMode="auto">
          <a:xfrm>
            <a:off x="3574415" y="4551680"/>
            <a:ext cx="2946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sz="1800">
                <a:solidFill>
                  <a:schemeClr val="tx1"/>
                </a:solidFill>
                <a:latin typeface="Times New Roman" panose="02020603050405020304" pitchFamily="18" charset="0"/>
              </a:rPr>
              <a:t>8</a:t>
            </a:r>
            <a:endParaRPr lang="en-US" sz="1800">
              <a:solidFill>
                <a:schemeClr val="tx1"/>
              </a:solidFill>
              <a:latin typeface="Times New Roman" panose="02020603050405020304" pitchFamily="18" charset="0"/>
            </a:endParaRPr>
          </a:p>
        </p:txBody>
      </p:sp>
      <p:sp>
        <p:nvSpPr>
          <p:cNvPr id="43067" name="Rectangle 46"/>
          <p:cNvSpPr>
            <a:spLocks noChangeArrowheads="1"/>
          </p:cNvSpPr>
          <p:nvPr/>
        </p:nvSpPr>
        <p:spPr bwMode="auto">
          <a:xfrm>
            <a:off x="2585085" y="4551680"/>
            <a:ext cx="3962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11</a:t>
            </a:r>
            <a:endParaRPr lang="zh-CN" altLang="en-US" sz="1800">
              <a:solidFill>
                <a:schemeClr val="tx1"/>
              </a:solidFill>
              <a:latin typeface="Times New Roman" panose="02020603050405020304" pitchFamily="18" charset="0"/>
            </a:endParaRPr>
          </a:p>
        </p:txBody>
      </p:sp>
      <p:sp>
        <p:nvSpPr>
          <p:cNvPr id="43068" name="Rectangle 47"/>
          <p:cNvSpPr>
            <a:spLocks noChangeArrowheads="1"/>
          </p:cNvSpPr>
          <p:nvPr/>
        </p:nvSpPr>
        <p:spPr bwMode="auto">
          <a:xfrm>
            <a:off x="1322070" y="4551680"/>
            <a:ext cx="4089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15</a:t>
            </a:r>
            <a:endParaRPr lang="en-US" altLang="zh-CN" sz="1800">
              <a:solidFill>
                <a:schemeClr val="tx1"/>
              </a:solidFill>
              <a:latin typeface="Times New Roman" panose="02020603050405020304" pitchFamily="18" charset="0"/>
            </a:endParaRPr>
          </a:p>
        </p:txBody>
      </p:sp>
      <p:cxnSp>
        <p:nvCxnSpPr>
          <p:cNvPr id="4" name="直接连接符 3"/>
          <p:cNvCxnSpPr/>
          <p:nvPr/>
        </p:nvCxnSpPr>
        <p:spPr>
          <a:xfrm flipH="1">
            <a:off x="2546350" y="4883150"/>
            <a:ext cx="635" cy="55118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 name="直接连接符 5"/>
          <p:cNvCxnSpPr/>
          <p:nvPr/>
        </p:nvCxnSpPr>
        <p:spPr>
          <a:xfrm flipH="1">
            <a:off x="4634230" y="4862830"/>
            <a:ext cx="635" cy="55118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7" name="直接连接符 6"/>
          <p:cNvCxnSpPr/>
          <p:nvPr/>
        </p:nvCxnSpPr>
        <p:spPr>
          <a:xfrm flipH="1">
            <a:off x="5636260" y="4883150"/>
            <a:ext cx="635" cy="55118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8" name="Rectangle 43"/>
          <p:cNvSpPr>
            <a:spLocks noChangeArrowheads="1"/>
          </p:cNvSpPr>
          <p:nvPr/>
        </p:nvSpPr>
        <p:spPr bwMode="auto">
          <a:xfrm>
            <a:off x="2094865" y="4551680"/>
            <a:ext cx="523240" cy="365760"/>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12</a:t>
            </a:r>
            <a:endParaRPr lang="en-US" altLang="zh-CN" sz="1800">
              <a:solidFill>
                <a:schemeClr val="tx1"/>
              </a:solidFill>
              <a:latin typeface="Times New Roman" panose="02020603050405020304" pitchFamily="18" charset="0"/>
            </a:endParaRPr>
          </a:p>
        </p:txBody>
      </p:sp>
      <p:sp>
        <p:nvSpPr>
          <p:cNvPr id="9" name="Rectangle 43"/>
          <p:cNvSpPr>
            <a:spLocks noChangeArrowheads="1"/>
          </p:cNvSpPr>
          <p:nvPr/>
        </p:nvSpPr>
        <p:spPr bwMode="auto">
          <a:xfrm>
            <a:off x="4274820" y="4551680"/>
            <a:ext cx="408940" cy="365760"/>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6</a:t>
            </a:r>
            <a:endParaRPr lang="en-US" altLang="zh-CN" sz="1800">
              <a:solidFill>
                <a:schemeClr val="tx1"/>
              </a:solidFill>
              <a:latin typeface="Times New Roman" panose="02020603050405020304" pitchFamily="18" charset="0"/>
            </a:endParaRPr>
          </a:p>
        </p:txBody>
      </p:sp>
      <p:sp>
        <p:nvSpPr>
          <p:cNvPr id="10" name="Rectangle 43"/>
          <p:cNvSpPr>
            <a:spLocks noChangeArrowheads="1"/>
          </p:cNvSpPr>
          <p:nvPr/>
        </p:nvSpPr>
        <p:spPr bwMode="auto">
          <a:xfrm>
            <a:off x="4536440" y="4551680"/>
            <a:ext cx="408940" cy="365760"/>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5</a:t>
            </a:r>
            <a:endParaRPr lang="en-US" altLang="zh-CN" sz="1800">
              <a:solidFill>
                <a:schemeClr val="tx1"/>
              </a:solidFill>
              <a:latin typeface="Times New Roman" panose="02020603050405020304" pitchFamily="18" charset="0"/>
            </a:endParaRPr>
          </a:p>
        </p:txBody>
      </p:sp>
      <p:sp>
        <p:nvSpPr>
          <p:cNvPr id="11" name="Rectangle 43"/>
          <p:cNvSpPr>
            <a:spLocks noChangeArrowheads="1"/>
          </p:cNvSpPr>
          <p:nvPr/>
        </p:nvSpPr>
        <p:spPr bwMode="auto">
          <a:xfrm>
            <a:off x="6411595" y="4551680"/>
            <a:ext cx="408940" cy="365760"/>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0</a:t>
            </a:r>
            <a:endParaRPr lang="en-US" altLang="zh-CN" sz="1800">
              <a:solidFill>
                <a:schemeClr val="tx1"/>
              </a:solidFill>
              <a:latin typeface="Times New Roman" panose="02020603050405020304" pitchFamily="18" charset="0"/>
            </a:endParaRPr>
          </a:p>
        </p:txBody>
      </p:sp>
      <p:sp>
        <p:nvSpPr>
          <p:cNvPr id="15" name="Rectangle 34"/>
          <p:cNvSpPr>
            <a:spLocks noChangeArrowheads="1"/>
          </p:cNvSpPr>
          <p:nvPr/>
        </p:nvSpPr>
        <p:spPr bwMode="auto">
          <a:xfrm>
            <a:off x="5292090" y="5952490"/>
            <a:ext cx="93345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源</a:t>
            </a:r>
            <a:r>
              <a:rPr lang="en-US" altLang="zh-CN" sz="1800">
                <a:solidFill>
                  <a:schemeClr val="tx1"/>
                </a:solidFill>
                <a:latin typeface="Times New Roman" panose="02020603050405020304" pitchFamily="18" charset="0"/>
              </a:rPr>
              <a:t>/</a:t>
            </a:r>
            <a:r>
              <a:rPr lang="zh-CN" altLang="en-US" sz="1800">
                <a:solidFill>
                  <a:schemeClr val="tx1"/>
                </a:solidFill>
                <a:latin typeface="Times New Roman" panose="02020603050405020304" pitchFamily="18" charset="0"/>
              </a:rPr>
              <a:t>目的</a:t>
            </a:r>
            <a:endParaRPr lang="zh-CN" altLang="en-US" sz="1800">
              <a:solidFill>
                <a:schemeClr val="tx1"/>
              </a:solidFill>
              <a:latin typeface="Times New Roman" panose="02020603050405020304" pitchFamily="18" charset="0"/>
            </a:endParaRPr>
          </a:p>
        </p:txBody>
      </p:sp>
      <p:sp>
        <p:nvSpPr>
          <p:cNvPr id="16" name="右大括号 15"/>
          <p:cNvSpPr/>
          <p:nvPr/>
        </p:nvSpPr>
        <p:spPr>
          <a:xfrm rot="5400000">
            <a:off x="5412740" y="4679950"/>
            <a:ext cx="520065" cy="2075815"/>
          </a:xfrm>
          <a:prstGeom prst="righ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7" name="文本框 16"/>
          <p:cNvSpPr txBox="1"/>
          <p:nvPr/>
        </p:nvSpPr>
        <p:spPr>
          <a:xfrm>
            <a:off x="1177925" y="5509895"/>
            <a:ext cx="1303655" cy="368300"/>
          </a:xfrm>
          <a:prstGeom prst="rect">
            <a:avLst/>
          </a:prstGeom>
          <a:noFill/>
        </p:spPr>
        <p:txBody>
          <a:bodyPr wrap="square" rtlCol="0">
            <a:spAutoFit/>
          </a:bodyPr>
          <a:p>
            <a:r>
              <a:rPr lang="en-US" altLang="zh-CN" sz="1800">
                <a:solidFill>
                  <a:srgbClr val="C00000"/>
                </a:solidFill>
                <a:latin typeface="宋体" panose="02010600030101010101" pitchFamily="2" charset="-122"/>
                <a:ea typeface="宋体" panose="02010600030101010101" pitchFamily="2" charset="-122"/>
                <a:cs typeface="宋体" panose="02010600030101010101" pitchFamily="2" charset="-122"/>
              </a:rPr>
              <a:t>INC</a:t>
            </a:r>
            <a:r>
              <a:rPr lang="zh-CN" altLang="en-US" sz="1800">
                <a:latin typeface="宋体" panose="02010600030101010101" pitchFamily="2" charset="-122"/>
                <a:ea typeface="宋体" panose="02010600030101010101" pitchFamily="2" charset="-122"/>
                <a:cs typeface="宋体" panose="02010600030101010101" pitchFamily="2" charset="-122"/>
              </a:rPr>
              <a:t>操作码</a:t>
            </a:r>
            <a:endParaRPr lang="zh-CN" altLang="en-US" sz="1800">
              <a:latin typeface="宋体" panose="02010600030101010101" pitchFamily="2" charset="-122"/>
              <a:ea typeface="宋体" panose="02010600030101010101" pitchFamily="2" charset="-122"/>
              <a:cs typeface="宋体" panose="02010600030101010101" pitchFamily="2" charset="-122"/>
            </a:endParaRPr>
          </a:p>
        </p:txBody>
      </p:sp>
      <p:sp>
        <p:nvSpPr>
          <p:cNvPr id="22" name="Rectangle 34"/>
          <p:cNvSpPr>
            <a:spLocks noChangeArrowheads="1"/>
          </p:cNvSpPr>
          <p:nvPr/>
        </p:nvSpPr>
        <p:spPr bwMode="auto">
          <a:xfrm>
            <a:off x="4850765" y="4954270"/>
            <a:ext cx="5232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rgbClr val="3333FF"/>
                </a:solidFill>
                <a:latin typeface="Times New Roman" panose="02020603050405020304" pitchFamily="18" charset="0"/>
              </a:rPr>
              <a:t>000</a:t>
            </a:r>
            <a:endParaRPr lang="en-US" altLang="zh-CN" sz="1800">
              <a:solidFill>
                <a:srgbClr val="3333FF"/>
              </a:solidFill>
              <a:latin typeface="Times New Roman" panose="02020603050405020304" pitchFamily="18" charset="0"/>
            </a:endParaRPr>
          </a:p>
        </p:txBody>
      </p:sp>
      <p:sp>
        <p:nvSpPr>
          <p:cNvPr id="23" name="Rectangle 34"/>
          <p:cNvSpPr>
            <a:spLocks noChangeArrowheads="1"/>
          </p:cNvSpPr>
          <p:nvPr/>
        </p:nvSpPr>
        <p:spPr bwMode="auto">
          <a:xfrm>
            <a:off x="5930900" y="4975860"/>
            <a:ext cx="5232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rgbClr val="C00000"/>
                </a:solidFill>
                <a:latin typeface="Times New Roman" panose="02020603050405020304" pitchFamily="18" charset="0"/>
              </a:rPr>
              <a:t>001</a:t>
            </a:r>
            <a:endParaRPr lang="en-US" altLang="zh-CN" sz="1800">
              <a:solidFill>
                <a:srgbClr val="C00000"/>
              </a:solidFill>
              <a:latin typeface="Times New Roman" panose="02020603050405020304" pitchFamily="18" charset="0"/>
            </a:endParaRPr>
          </a:p>
        </p:txBody>
      </p:sp>
      <p:sp>
        <p:nvSpPr>
          <p:cNvPr id="18" name="文本框 17"/>
          <p:cNvSpPr txBox="1"/>
          <p:nvPr/>
        </p:nvSpPr>
        <p:spPr>
          <a:xfrm>
            <a:off x="394970" y="3573145"/>
            <a:ext cx="8785860" cy="398780"/>
          </a:xfrm>
          <a:prstGeom prst="rect">
            <a:avLst/>
          </a:prstGeom>
          <a:noFill/>
        </p:spPr>
        <p:txBody>
          <a:bodyPr wrap="none" rtlCol="0" anchor="t">
            <a:spAutoFit/>
          </a:bodyPr>
          <a:p>
            <a:r>
              <a:rPr lang="zh-CN" altLang="en-US" dirty="0">
                <a:latin typeface="宋体" panose="02010600030101010101" pitchFamily="2" charset="-122"/>
                <a:sym typeface="+mn-ea"/>
              </a:rPr>
              <a:t>例如，</a:t>
            </a:r>
            <a:r>
              <a:rPr lang="en-US" altLang="zh-CN" dirty="0">
                <a:solidFill>
                  <a:srgbClr val="C00000"/>
                </a:solidFill>
                <a:latin typeface="宋体" panose="02010600030101010101" pitchFamily="2" charset="-122"/>
                <a:sym typeface="+mn-ea"/>
              </a:rPr>
              <a:t>INC (R0)</a:t>
            </a:r>
            <a:r>
              <a:rPr lang="zh-CN" altLang="en-US" dirty="0">
                <a:solidFill>
                  <a:srgbClr val="C00000"/>
                </a:solidFill>
                <a:latin typeface="宋体" panose="02010600030101010101" pitchFamily="2" charset="-122"/>
                <a:sym typeface="+mn-ea"/>
              </a:rPr>
              <a:t>；</a:t>
            </a:r>
            <a:r>
              <a:rPr lang="en-US" altLang="zh-CN" dirty="0">
                <a:solidFill>
                  <a:srgbClr val="C00000"/>
                </a:solidFill>
                <a:latin typeface="宋体" panose="02010600030101010101" pitchFamily="2" charset="-122"/>
                <a:sym typeface="+mn-ea"/>
              </a:rPr>
              <a:t>R0</a:t>
            </a:r>
            <a:r>
              <a:rPr lang="en-US" altLang="zh-CN" dirty="0">
                <a:solidFill>
                  <a:srgbClr val="C00000"/>
                </a:solidFill>
                <a:cs typeface="Arial" panose="020B0604020202020204" pitchFamily="34" charset="0"/>
                <a:sym typeface="+mn-ea"/>
              </a:rPr>
              <a:t>←</a:t>
            </a:r>
            <a:r>
              <a:rPr lang="zh-CN" altLang="en-US" dirty="0">
                <a:solidFill>
                  <a:srgbClr val="C00000"/>
                </a:solidFill>
                <a:cs typeface="Arial" panose="020B0604020202020204" pitchFamily="34" charset="0"/>
                <a:sym typeface="+mn-ea"/>
              </a:rPr>
              <a:t>（</a:t>
            </a:r>
            <a:r>
              <a:rPr lang="zh-CN" altLang="en-US" dirty="0">
                <a:solidFill>
                  <a:srgbClr val="C00000"/>
                </a:solidFill>
                <a:latin typeface="宋体" panose="02010600030101010101" pitchFamily="2" charset="-122"/>
                <a:sym typeface="+mn-ea"/>
              </a:rPr>
              <a:t>（</a:t>
            </a:r>
            <a:r>
              <a:rPr lang="en-US" altLang="zh-CN" dirty="0">
                <a:solidFill>
                  <a:srgbClr val="C00000"/>
                </a:solidFill>
                <a:latin typeface="宋体" panose="02010600030101010101" pitchFamily="2" charset="-122"/>
                <a:sym typeface="+mn-ea"/>
              </a:rPr>
              <a:t>R0)</a:t>
            </a:r>
            <a:r>
              <a:rPr lang="zh-CN" altLang="en-US" dirty="0">
                <a:solidFill>
                  <a:srgbClr val="C00000"/>
                </a:solidFill>
                <a:latin typeface="宋体" panose="02010600030101010101" pitchFamily="2" charset="-122"/>
                <a:sym typeface="+mn-ea"/>
              </a:rPr>
              <a:t>）</a:t>
            </a:r>
            <a:r>
              <a:rPr lang="en-US" altLang="zh-CN" dirty="0">
                <a:solidFill>
                  <a:srgbClr val="C00000"/>
                </a:solidFill>
                <a:latin typeface="宋体" panose="02010600030101010101" pitchFamily="2" charset="-122"/>
                <a:sym typeface="+mn-ea"/>
              </a:rPr>
              <a:t>+1 </a:t>
            </a:r>
            <a:r>
              <a:rPr lang="zh-CN" altLang="en-US" dirty="0">
                <a:solidFill>
                  <a:srgbClr val="C00000"/>
                </a:solidFill>
                <a:latin typeface="宋体" panose="02010600030101010101" pitchFamily="2" charset="-122"/>
                <a:sym typeface="+mn-ea"/>
              </a:rPr>
              <a:t>，</a:t>
            </a:r>
            <a:r>
              <a:rPr lang="zh-CN" altLang="en-US" sz="1800" dirty="0">
                <a:latin typeface="宋体" panose="02010600030101010101" pitchFamily="2" charset="-122"/>
                <a:sym typeface="+mn-ea"/>
              </a:rPr>
              <a:t>该指令完成将</a:t>
            </a:r>
            <a:r>
              <a:rPr lang="en-US" altLang="zh-CN" sz="1800" dirty="0">
                <a:latin typeface="宋体" panose="02010600030101010101" pitchFamily="2" charset="-122"/>
                <a:sym typeface="+mn-ea"/>
              </a:rPr>
              <a:t>R1</a:t>
            </a:r>
            <a:r>
              <a:rPr lang="zh-CN" altLang="en-US" sz="1800" dirty="0">
                <a:latin typeface="宋体" panose="02010600030101010101" pitchFamily="2" charset="-122"/>
                <a:sym typeface="+mn-ea"/>
              </a:rPr>
              <a:t>指向的存储单元内容加</a:t>
            </a:r>
            <a:r>
              <a:rPr lang="en-US" altLang="zh-CN" sz="1800" dirty="0">
                <a:latin typeface="宋体" panose="02010600030101010101" pitchFamily="2" charset="-122"/>
                <a:sym typeface="+mn-ea"/>
              </a:rPr>
              <a:t>1</a:t>
            </a:r>
            <a:r>
              <a:rPr lang="zh-CN" altLang="en-US" sz="1800" dirty="0">
                <a:latin typeface="宋体" panose="02010600030101010101" pitchFamily="2" charset="-122"/>
                <a:sym typeface="+mn-ea"/>
              </a:rPr>
              <a:t>。</a:t>
            </a:r>
            <a:endParaRPr lang="zh-CN" altLang="en-US" sz="1800" dirty="0">
              <a:latin typeface="宋体" panose="02010600030101010101" pitchFamily="2" charset="-122"/>
              <a:sym typeface="+mn-ea"/>
            </a:endParaRPr>
          </a:p>
        </p:txBody>
      </p:sp>
      <p:sp>
        <p:nvSpPr>
          <p:cNvPr id="19" name="文本框 18"/>
          <p:cNvSpPr txBox="1"/>
          <p:nvPr/>
        </p:nvSpPr>
        <p:spPr>
          <a:xfrm>
            <a:off x="1177925" y="3996055"/>
            <a:ext cx="7016750" cy="398780"/>
          </a:xfrm>
          <a:prstGeom prst="rect">
            <a:avLst/>
          </a:prstGeom>
          <a:noFill/>
        </p:spPr>
        <p:txBody>
          <a:bodyPr wrap="none" rtlCol="0" anchor="t">
            <a:spAutoFit/>
          </a:bodyPr>
          <a:p>
            <a:r>
              <a:rPr lang="en-US" altLang="zh-CN" dirty="0">
                <a:solidFill>
                  <a:srgbClr val="C00000"/>
                </a:solidFill>
                <a:latin typeface="宋体" panose="02010600030101010101" pitchFamily="2" charset="-122"/>
                <a:sym typeface="+mn-ea"/>
              </a:rPr>
              <a:t>,</a:t>
            </a:r>
            <a:r>
              <a:rPr lang="zh-CN" altLang="en-US" dirty="0">
                <a:solidFill>
                  <a:schemeClr val="tx1"/>
                </a:solidFill>
                <a:latin typeface="宋体" panose="02010600030101010101" pitchFamily="2" charset="-122"/>
                <a:sym typeface="+mn-ea"/>
              </a:rPr>
              <a:t>该指令机器代码</a:t>
            </a:r>
            <a:r>
              <a:rPr lang="en-US" altLang="zh-CN" dirty="0">
                <a:solidFill>
                  <a:srgbClr val="C00000"/>
                </a:solidFill>
                <a:latin typeface="宋体" panose="02010600030101010101" pitchFamily="2" charset="-122"/>
                <a:sym typeface="+mn-ea"/>
              </a:rPr>
              <a:t>8001H</a:t>
            </a:r>
            <a:r>
              <a:rPr lang="zh-CN" altLang="en-US" sz="1800" dirty="0">
                <a:solidFill>
                  <a:srgbClr val="3333FF"/>
                </a:solidFill>
                <a:latin typeface="宋体" panose="02010600030101010101" pitchFamily="2" charset="-122"/>
                <a:sym typeface="+mn-ea"/>
              </a:rPr>
              <a:t>（未定义位全</a:t>
            </a:r>
            <a:r>
              <a:rPr lang="en-US" altLang="zh-CN" sz="1800" dirty="0">
                <a:solidFill>
                  <a:srgbClr val="3333FF"/>
                </a:solidFill>
                <a:latin typeface="宋体" panose="02010600030101010101" pitchFamily="2" charset="-122"/>
                <a:sym typeface="+mn-ea"/>
              </a:rPr>
              <a:t>0</a:t>
            </a:r>
            <a:r>
              <a:rPr lang="zh-CN" altLang="en-US" sz="1800" dirty="0">
                <a:solidFill>
                  <a:srgbClr val="3333FF"/>
                </a:solidFill>
                <a:latin typeface="宋体" panose="02010600030101010101" pitchFamily="2" charset="-122"/>
                <a:sym typeface="+mn-ea"/>
              </a:rPr>
              <a:t>）</a:t>
            </a:r>
            <a:r>
              <a:rPr lang="zh-CN" altLang="en-US" dirty="0">
                <a:solidFill>
                  <a:schemeClr val="tx1"/>
                </a:solidFill>
                <a:latin typeface="宋体" panose="02010600030101010101" pitchFamily="2" charset="-122"/>
                <a:sym typeface="+mn-ea"/>
              </a:rPr>
              <a:t>，机器</a:t>
            </a:r>
            <a:r>
              <a:rPr lang="zh-CN" altLang="en-US" dirty="0">
                <a:solidFill>
                  <a:schemeClr val="tx1"/>
                </a:solidFill>
                <a:latin typeface="宋体" panose="02010600030101010101" pitchFamily="2" charset="-122"/>
                <a:sym typeface="+mn-ea"/>
              </a:rPr>
              <a:t>指令格式</a:t>
            </a:r>
            <a:r>
              <a:rPr lang="zh-CN" altLang="en-US" dirty="0">
                <a:latin typeface="宋体" panose="02010600030101010101" pitchFamily="2" charset="-122"/>
                <a:sym typeface="+mn-ea"/>
              </a:rPr>
              <a:t>如下：</a:t>
            </a:r>
            <a:endParaRPr lang="zh-CN" altLang="en-US"/>
          </a:p>
        </p:txBody>
      </p:sp>
      <p:sp>
        <p:nvSpPr>
          <p:cNvPr id="2" name="文本框 1"/>
          <p:cNvSpPr txBox="1"/>
          <p:nvPr/>
        </p:nvSpPr>
        <p:spPr>
          <a:xfrm>
            <a:off x="7019925" y="4924425"/>
            <a:ext cx="2047240" cy="368300"/>
          </a:xfrm>
          <a:prstGeom prst="rect">
            <a:avLst/>
          </a:prstGeom>
          <a:noFill/>
        </p:spPr>
        <p:txBody>
          <a:bodyPr wrap="square" rtlCol="0">
            <a:spAutoFit/>
          </a:bodyPr>
          <a:p>
            <a:r>
              <a:rPr lang="zh-CN" altLang="en-US" sz="1800" u="sng">
                <a:solidFill>
                  <a:srgbClr val="C00000"/>
                </a:solidFill>
                <a:latin typeface="宋体" panose="02010600030101010101" pitchFamily="2" charset="-122"/>
                <a:ea typeface="宋体" panose="02010600030101010101" pitchFamily="2" charset="-122"/>
              </a:rPr>
              <a:t>寄存器间接寻址</a:t>
            </a:r>
            <a:endParaRPr lang="zh-CN" altLang="en-US" sz="1800" u="sng">
              <a:solidFill>
                <a:srgbClr val="C00000"/>
              </a:solidFill>
              <a:latin typeface="宋体" panose="02010600030101010101" pitchFamily="2" charset="-122"/>
              <a:ea typeface="宋体" panose="02010600030101010101" pitchFamily="2" charset="-122"/>
            </a:endParaRPr>
          </a:p>
        </p:txBody>
      </p:sp>
      <p:cxnSp>
        <p:nvCxnSpPr>
          <p:cNvPr id="3" name="直接箭头连接符 2"/>
          <p:cNvCxnSpPr>
            <a:stCxn id="23" idx="3"/>
            <a:endCxn id="2" idx="1"/>
          </p:cNvCxnSpPr>
          <p:nvPr/>
        </p:nvCxnSpPr>
        <p:spPr>
          <a:xfrm flipV="1">
            <a:off x="6454140" y="5108575"/>
            <a:ext cx="565785" cy="50165"/>
          </a:xfrm>
          <a:prstGeom prst="straightConnector1">
            <a:avLst/>
          </a:prstGeom>
          <a:solidFill>
            <a:srgbClr val="FFFF00"/>
          </a:solidFill>
          <a:ln w="12700" cap="flat" cmpd="sng" algn="ctr">
            <a:solidFill>
              <a:srgbClr val="C00000"/>
            </a:solidFill>
            <a:prstDash val="solid"/>
            <a:round/>
            <a:headEnd type="none" w="med" len="med"/>
            <a:tailEnd type="arrow" w="med" len="med"/>
          </a:ln>
        </p:spPr>
      </p:cxnSp>
      <p:sp>
        <p:nvSpPr>
          <p:cNvPr id="5" name="文本框 4"/>
          <p:cNvSpPr txBox="1"/>
          <p:nvPr/>
        </p:nvSpPr>
        <p:spPr>
          <a:xfrm>
            <a:off x="3131820" y="4997450"/>
            <a:ext cx="1336040" cy="337185"/>
          </a:xfrm>
          <a:prstGeom prst="rect">
            <a:avLst/>
          </a:prstGeom>
          <a:noFill/>
        </p:spPr>
        <p:txBody>
          <a:bodyPr wrap="square" rtlCol="0">
            <a:spAutoFit/>
          </a:bodyPr>
          <a:p>
            <a:r>
              <a:rPr lang="zh-CN" altLang="en-US" sz="1600"/>
              <a:t>未定义</a:t>
            </a:r>
            <a:endParaRPr lang="zh-CN" altLang="en-US"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21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8" grpId="0"/>
      <p:bldP spid="92169"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Text Box 2"/>
          <p:cNvSpPr txBox="1"/>
          <p:nvPr/>
        </p:nvSpPr>
        <p:spPr>
          <a:xfrm>
            <a:off x="34925" y="44450"/>
            <a:ext cx="3851275" cy="519113"/>
          </a:xfrm>
          <a:prstGeom prst="rect">
            <a:avLst/>
          </a:prstGeom>
          <a:noFill/>
          <a:ln w="2857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4</a:t>
            </a:r>
            <a:r>
              <a:rPr lang="zh-CN" altLang="en-US" sz="2800" b="1" dirty="0">
                <a:latin typeface="黑体" panose="02010609060101010101" pitchFamily="49" charset="-122"/>
                <a:ea typeface="黑体" panose="02010609060101010101" pitchFamily="49" charset="-122"/>
              </a:rPr>
              <a:t>）程序控制类指令</a:t>
            </a:r>
            <a:endParaRPr lang="zh-CN" altLang="en-US" sz="2800" b="1" dirty="0">
              <a:latin typeface="黑体" panose="02010609060101010101" pitchFamily="49" charset="-122"/>
              <a:ea typeface="黑体" panose="02010609060101010101" pitchFamily="49" charset="-122"/>
            </a:endParaRPr>
          </a:p>
        </p:txBody>
      </p:sp>
      <p:sp>
        <p:nvSpPr>
          <p:cNvPr id="4" name="文本框 3"/>
          <p:cNvSpPr txBox="1"/>
          <p:nvPr/>
        </p:nvSpPr>
        <p:spPr>
          <a:xfrm>
            <a:off x="323215" y="3933190"/>
            <a:ext cx="8691245" cy="2689225"/>
          </a:xfrm>
          <a:prstGeom prst="rect">
            <a:avLst/>
          </a:prstGeom>
          <a:noFill/>
        </p:spPr>
        <p:txBody>
          <a:bodyPr wrap="square" rtlCol="0" anchor="t">
            <a:spAutoFit/>
          </a:bodyPr>
          <a:p>
            <a:pPr indent="269875">
              <a:lnSpc>
                <a:spcPct val="120000"/>
              </a:lnSpc>
              <a:spcBef>
                <a:spcPts val="50"/>
              </a:spcBef>
              <a:spcAft>
                <a:spcPts val="0"/>
              </a:spcAft>
            </a:pPr>
            <a:r>
              <a:rPr lang="zh-CN">
                <a:solidFill>
                  <a:srgbClr val="C00000"/>
                </a:solidFill>
                <a:latin typeface="Times New Roman" panose="02020603050405020304" pitchFamily="18" charset="0"/>
                <a:ea typeface="宋体" panose="02010600030101010101" pitchFamily="2" charset="-122"/>
                <a:sym typeface="+mn-ea"/>
              </a:rPr>
              <a:t>条件转移指令</a:t>
            </a:r>
            <a:r>
              <a:rPr lang="zh-CN">
                <a:solidFill>
                  <a:schemeClr val="tx1"/>
                </a:solidFill>
                <a:latin typeface="Times New Roman" panose="02020603050405020304" pitchFamily="18" charset="0"/>
                <a:ea typeface="宋体" panose="02010600030101010101" pitchFamily="2" charset="-122"/>
                <a:sym typeface="+mn-ea"/>
              </a:rPr>
              <a:t>第</a:t>
            </a:r>
            <a:r>
              <a:rPr lang="en-US">
                <a:solidFill>
                  <a:srgbClr val="C00000"/>
                </a:solidFill>
                <a:latin typeface="Times New Roman" panose="02020603050405020304" pitchFamily="18" charset="0"/>
                <a:ea typeface="宋体" panose="02010600030101010101" pitchFamily="2" charset="-122"/>
                <a:sym typeface="+mn-ea"/>
              </a:rPr>
              <a:t>3</a:t>
            </a:r>
            <a:r>
              <a:rPr lang="zh-CN">
                <a:solidFill>
                  <a:srgbClr val="C00000"/>
                </a:solidFill>
                <a:ea typeface="宋体" panose="02010600030101010101" pitchFamily="2" charset="-122"/>
                <a:sym typeface="+mn-ea"/>
              </a:rPr>
              <a:t>～</a:t>
            </a:r>
            <a:r>
              <a:rPr lang="en-US">
                <a:solidFill>
                  <a:srgbClr val="C00000"/>
                </a:solidFill>
                <a:latin typeface="Times New Roman" panose="02020603050405020304" pitchFamily="18" charset="0"/>
                <a:ea typeface="宋体" panose="02010600030101010101" pitchFamily="2" charset="-122"/>
                <a:sym typeface="+mn-ea"/>
              </a:rPr>
              <a:t>0</a:t>
            </a:r>
            <a:r>
              <a:rPr lang="zh-CN">
                <a:solidFill>
                  <a:srgbClr val="C00000"/>
                </a:solidFill>
                <a:latin typeface="Times New Roman" panose="02020603050405020304" pitchFamily="18" charset="0"/>
                <a:ea typeface="宋体" panose="02010600030101010101" pitchFamily="2" charset="-122"/>
                <a:sym typeface="+mn-ea"/>
              </a:rPr>
              <a:t>位</a:t>
            </a:r>
            <a:r>
              <a:rPr lang="zh-CN">
                <a:solidFill>
                  <a:schemeClr val="tx1"/>
                </a:solidFill>
                <a:latin typeface="Times New Roman" panose="02020603050405020304" pitchFamily="18" charset="0"/>
                <a:ea typeface="宋体" panose="02010600030101010101" pitchFamily="2" charset="-122"/>
                <a:sym typeface="+mn-ea"/>
              </a:rPr>
              <a:t>选择一位为</a:t>
            </a:r>
            <a:r>
              <a:rPr lang="en-US">
                <a:solidFill>
                  <a:srgbClr val="C00000"/>
                </a:solidFill>
                <a:latin typeface="Times New Roman" panose="02020603050405020304" pitchFamily="18" charset="0"/>
                <a:ea typeface="宋体" panose="02010600030101010101" pitchFamily="2" charset="-122"/>
                <a:sym typeface="+mn-ea"/>
              </a:rPr>
              <a:t>1</a:t>
            </a:r>
            <a:r>
              <a:rPr lang="zh-CN">
                <a:solidFill>
                  <a:schemeClr val="tx1"/>
                </a:solidFill>
                <a:latin typeface="Times New Roman" panose="02020603050405020304" pitchFamily="18" charset="0"/>
                <a:ea typeface="宋体" panose="02010600030101010101" pitchFamily="2" charset="-122"/>
                <a:sym typeface="+mn-ea"/>
              </a:rPr>
              <a:t>，表明以</a:t>
            </a:r>
            <a:r>
              <a:rPr lang="en-US">
                <a:solidFill>
                  <a:srgbClr val="C00000"/>
                </a:solidFill>
                <a:latin typeface="Times New Roman" panose="02020603050405020304" pitchFamily="18" charset="0"/>
                <a:ea typeface="宋体" panose="02010600030101010101" pitchFamily="2" charset="-122"/>
                <a:sym typeface="+mn-ea"/>
              </a:rPr>
              <a:t>PSW</a:t>
            </a:r>
            <a:r>
              <a:rPr lang="zh-CN">
                <a:solidFill>
                  <a:schemeClr val="tx1"/>
                </a:solidFill>
                <a:latin typeface="Times New Roman" panose="02020603050405020304" pitchFamily="18" charset="0"/>
                <a:ea typeface="宋体" panose="02010600030101010101" pitchFamily="2" charset="-122"/>
                <a:sym typeface="+mn-ea"/>
              </a:rPr>
              <a:t>中的某一状态标志</a:t>
            </a:r>
            <a:r>
              <a:rPr lang="en-US">
                <a:solidFill>
                  <a:srgbClr val="C00000"/>
                </a:solidFill>
                <a:latin typeface="Times New Roman" panose="02020603050405020304" pitchFamily="18" charset="0"/>
                <a:ea typeface="宋体" panose="02010600030101010101" pitchFamily="2" charset="-122"/>
                <a:sym typeface="+mn-ea"/>
              </a:rPr>
              <a:t>C</a:t>
            </a:r>
            <a:r>
              <a:rPr lang="zh-CN">
                <a:solidFill>
                  <a:schemeClr val="tx1"/>
                </a:solidFill>
                <a:latin typeface="Times New Roman" panose="02020603050405020304" pitchFamily="18" charset="0"/>
                <a:ea typeface="宋体" panose="02010600030101010101" pitchFamily="2" charset="-122"/>
                <a:sym typeface="+mn-ea"/>
              </a:rPr>
              <a:t>、</a:t>
            </a:r>
            <a:r>
              <a:rPr lang="en-US">
                <a:solidFill>
                  <a:srgbClr val="C00000"/>
                </a:solidFill>
                <a:latin typeface="Times New Roman" panose="02020603050405020304" pitchFamily="18" charset="0"/>
                <a:ea typeface="宋体" panose="02010600030101010101" pitchFamily="2" charset="-122"/>
                <a:sym typeface="+mn-ea"/>
              </a:rPr>
              <a:t>V</a:t>
            </a:r>
            <a:r>
              <a:rPr lang="zh-CN">
                <a:solidFill>
                  <a:schemeClr val="tx1"/>
                </a:solidFill>
                <a:latin typeface="Times New Roman" panose="02020603050405020304" pitchFamily="18" charset="0"/>
                <a:ea typeface="宋体" panose="02010600030101010101" pitchFamily="2" charset="-122"/>
                <a:sym typeface="+mn-ea"/>
              </a:rPr>
              <a:t>、</a:t>
            </a:r>
            <a:r>
              <a:rPr lang="en-US">
                <a:solidFill>
                  <a:srgbClr val="C00000"/>
                </a:solidFill>
                <a:latin typeface="Times New Roman" panose="02020603050405020304" pitchFamily="18" charset="0"/>
                <a:ea typeface="宋体" panose="02010600030101010101" pitchFamily="2" charset="-122"/>
                <a:sym typeface="+mn-ea"/>
              </a:rPr>
              <a:t>Z</a:t>
            </a:r>
            <a:r>
              <a:rPr lang="zh-CN">
                <a:solidFill>
                  <a:schemeClr val="tx1"/>
                </a:solidFill>
                <a:latin typeface="Times New Roman" panose="02020603050405020304" pitchFamily="18" charset="0"/>
                <a:ea typeface="宋体" panose="02010600030101010101" pitchFamily="2" charset="-122"/>
                <a:sym typeface="+mn-ea"/>
              </a:rPr>
              <a:t>、</a:t>
            </a:r>
            <a:r>
              <a:rPr lang="en-US">
                <a:solidFill>
                  <a:srgbClr val="C00000"/>
                </a:solidFill>
                <a:latin typeface="Times New Roman" panose="02020603050405020304" pitchFamily="18" charset="0"/>
                <a:ea typeface="宋体" panose="02010600030101010101" pitchFamily="2" charset="-122"/>
                <a:sym typeface="+mn-ea"/>
              </a:rPr>
              <a:t>N</a:t>
            </a:r>
            <a:r>
              <a:rPr lang="zh-CN">
                <a:solidFill>
                  <a:schemeClr val="tx1"/>
                </a:solidFill>
                <a:latin typeface="Times New Roman" panose="02020603050405020304" pitchFamily="18" charset="0"/>
                <a:ea typeface="宋体" panose="02010600030101010101" pitchFamily="2" charset="-122"/>
                <a:sym typeface="+mn-ea"/>
              </a:rPr>
              <a:t>作为转移条件。因此，条件指令第</a:t>
            </a:r>
            <a:r>
              <a:rPr lang="en-US">
                <a:solidFill>
                  <a:schemeClr val="tx1"/>
                </a:solidFill>
                <a:latin typeface="Times New Roman" panose="02020603050405020304" pitchFamily="18" charset="0"/>
                <a:ea typeface="宋体" panose="02010600030101010101" pitchFamily="2" charset="-122"/>
                <a:sym typeface="+mn-ea"/>
              </a:rPr>
              <a:t>3</a:t>
            </a:r>
            <a:r>
              <a:rPr lang="zh-CN">
                <a:solidFill>
                  <a:schemeClr val="tx1"/>
                </a:solidFill>
                <a:ea typeface="宋体" panose="02010600030101010101" pitchFamily="2" charset="-122"/>
                <a:sym typeface="+mn-ea"/>
              </a:rPr>
              <a:t>～</a:t>
            </a:r>
            <a:r>
              <a:rPr lang="en-US">
                <a:solidFill>
                  <a:schemeClr val="tx1"/>
                </a:solidFill>
                <a:latin typeface="Times New Roman" panose="02020603050405020304" pitchFamily="18" charset="0"/>
                <a:ea typeface="宋体" panose="02010600030101010101" pitchFamily="2" charset="-122"/>
                <a:sym typeface="+mn-ea"/>
              </a:rPr>
              <a:t>0</a:t>
            </a:r>
            <a:r>
              <a:rPr lang="zh-CN">
                <a:solidFill>
                  <a:schemeClr val="tx1"/>
                </a:solidFill>
                <a:latin typeface="Times New Roman" panose="02020603050405020304" pitchFamily="18" charset="0"/>
                <a:ea typeface="宋体" panose="02010600030101010101" pitchFamily="2" charset="-122"/>
                <a:sym typeface="+mn-ea"/>
              </a:rPr>
              <a:t>位的含义与</a:t>
            </a:r>
            <a:r>
              <a:rPr lang="en-US">
                <a:solidFill>
                  <a:schemeClr val="tx1"/>
                </a:solidFill>
                <a:latin typeface="Times New Roman" panose="02020603050405020304" pitchFamily="18" charset="0"/>
                <a:ea typeface="宋体" panose="02010600030101010101" pitchFamily="2" charset="-122"/>
                <a:sym typeface="+mn-ea"/>
              </a:rPr>
              <a:t>PSW</a:t>
            </a:r>
            <a:r>
              <a:rPr lang="zh-CN">
                <a:solidFill>
                  <a:schemeClr val="tx1"/>
                </a:solidFill>
                <a:latin typeface="Times New Roman" panose="02020603050405020304" pitchFamily="18" charset="0"/>
                <a:ea typeface="宋体" panose="02010600030101010101" pitchFamily="2" charset="-122"/>
                <a:sym typeface="+mn-ea"/>
              </a:rPr>
              <a:t>第</a:t>
            </a:r>
            <a:r>
              <a:rPr lang="en-US">
                <a:solidFill>
                  <a:schemeClr val="tx1"/>
                </a:solidFill>
                <a:latin typeface="Times New Roman" panose="02020603050405020304" pitchFamily="18" charset="0"/>
                <a:ea typeface="宋体" panose="02010600030101010101" pitchFamily="2" charset="-122"/>
                <a:sym typeface="+mn-ea"/>
              </a:rPr>
              <a:t>3</a:t>
            </a:r>
            <a:r>
              <a:rPr lang="zh-CN">
                <a:solidFill>
                  <a:schemeClr val="tx1"/>
                </a:solidFill>
                <a:ea typeface="宋体" panose="02010600030101010101" pitchFamily="2" charset="-122"/>
                <a:sym typeface="+mn-ea"/>
              </a:rPr>
              <a:t>～</a:t>
            </a:r>
            <a:r>
              <a:rPr lang="en-US">
                <a:solidFill>
                  <a:schemeClr val="tx1"/>
                </a:solidFill>
                <a:latin typeface="Times New Roman" panose="02020603050405020304" pitchFamily="18" charset="0"/>
                <a:ea typeface="宋体" panose="02010600030101010101" pitchFamily="2" charset="-122"/>
                <a:sym typeface="+mn-ea"/>
              </a:rPr>
              <a:t>0</a:t>
            </a:r>
            <a:r>
              <a:rPr lang="zh-CN">
                <a:solidFill>
                  <a:schemeClr val="tx1"/>
                </a:solidFill>
                <a:latin typeface="Times New Roman" panose="02020603050405020304" pitchFamily="18" charset="0"/>
                <a:ea typeface="宋体" panose="02010600030101010101" pitchFamily="2" charset="-122"/>
                <a:sym typeface="+mn-ea"/>
              </a:rPr>
              <a:t>位含义分别相对应。</a:t>
            </a:r>
            <a:endParaRPr lang="zh-CN">
              <a:solidFill>
                <a:schemeClr val="tx1"/>
              </a:solidFill>
              <a:latin typeface="Times New Roman" panose="02020603050405020304" pitchFamily="18" charset="0"/>
              <a:ea typeface="宋体" panose="02010600030101010101" pitchFamily="2" charset="-122"/>
              <a:sym typeface="+mn-ea"/>
            </a:endParaRPr>
          </a:p>
          <a:p>
            <a:pPr indent="269875">
              <a:lnSpc>
                <a:spcPct val="120000"/>
              </a:lnSpc>
              <a:spcBef>
                <a:spcPts val="50"/>
              </a:spcBef>
              <a:spcAft>
                <a:spcPts val="0"/>
              </a:spcAft>
            </a:pPr>
            <a:r>
              <a:rPr lang="zh-CN">
                <a:solidFill>
                  <a:schemeClr val="tx1"/>
                </a:solidFill>
                <a:latin typeface="Times New Roman" panose="02020603050405020304" pitchFamily="18" charset="0"/>
                <a:ea typeface="宋体" panose="02010600030101010101" pitchFamily="2" charset="-122"/>
                <a:sym typeface="+mn-ea"/>
              </a:rPr>
              <a:t>例如，</a:t>
            </a:r>
            <a:r>
              <a:rPr lang="en-US">
                <a:solidFill>
                  <a:srgbClr val="C00000"/>
                </a:solidFill>
                <a:latin typeface="Times New Roman" panose="02020603050405020304" pitchFamily="18" charset="0"/>
                <a:ea typeface="宋体" panose="02010600030101010101" pitchFamily="2" charset="-122"/>
                <a:sym typeface="+mn-ea"/>
              </a:rPr>
              <a:t>PSW</a:t>
            </a:r>
            <a:r>
              <a:rPr lang="zh-CN">
                <a:solidFill>
                  <a:schemeClr val="tx1"/>
                </a:solidFill>
                <a:latin typeface="Times New Roman" panose="02020603050405020304" pitchFamily="18" charset="0"/>
                <a:ea typeface="宋体" panose="02010600030101010101" pitchFamily="2" charset="-122"/>
                <a:sym typeface="+mn-ea"/>
              </a:rPr>
              <a:t>第</a:t>
            </a:r>
            <a:r>
              <a:rPr lang="en-US">
                <a:solidFill>
                  <a:srgbClr val="C00000"/>
                </a:solidFill>
                <a:latin typeface="Times New Roman" panose="02020603050405020304" pitchFamily="18" charset="0"/>
                <a:ea typeface="宋体" panose="02010600030101010101" pitchFamily="2" charset="-122"/>
                <a:sym typeface="+mn-ea"/>
              </a:rPr>
              <a:t>0</a:t>
            </a:r>
            <a:r>
              <a:rPr lang="zh-CN">
                <a:solidFill>
                  <a:srgbClr val="C00000"/>
                </a:solidFill>
                <a:latin typeface="Times New Roman" panose="02020603050405020304" pitchFamily="18" charset="0"/>
                <a:ea typeface="宋体" panose="02010600030101010101" pitchFamily="2" charset="-122"/>
                <a:sym typeface="+mn-ea"/>
              </a:rPr>
              <a:t>位</a:t>
            </a:r>
            <a:r>
              <a:rPr lang="zh-CN">
                <a:solidFill>
                  <a:schemeClr val="tx1"/>
                </a:solidFill>
                <a:latin typeface="Times New Roman" panose="02020603050405020304" pitchFamily="18" charset="0"/>
                <a:ea typeface="宋体" panose="02010600030101010101" pitchFamily="2" charset="-122"/>
                <a:sym typeface="+mn-ea"/>
              </a:rPr>
              <a:t>是进位位</a:t>
            </a:r>
            <a:r>
              <a:rPr lang="en-US">
                <a:solidFill>
                  <a:srgbClr val="C00000"/>
                </a:solidFill>
                <a:latin typeface="Times New Roman" panose="02020603050405020304" pitchFamily="18" charset="0"/>
                <a:ea typeface="宋体" panose="02010600030101010101" pitchFamily="2" charset="-122"/>
                <a:sym typeface="+mn-ea"/>
              </a:rPr>
              <a:t>C</a:t>
            </a:r>
            <a:r>
              <a:rPr lang="zh-CN">
                <a:solidFill>
                  <a:schemeClr val="tx1"/>
                </a:solidFill>
                <a:latin typeface="Times New Roman" panose="02020603050405020304" pitchFamily="18" charset="0"/>
                <a:ea typeface="宋体" panose="02010600030101010101" pitchFamily="2" charset="-122"/>
                <a:sym typeface="+mn-ea"/>
              </a:rPr>
              <a:t>，而转移指令第</a:t>
            </a:r>
            <a:r>
              <a:rPr lang="en-US">
                <a:solidFill>
                  <a:schemeClr val="tx1"/>
                </a:solidFill>
                <a:latin typeface="Times New Roman" panose="02020603050405020304" pitchFamily="18" charset="0"/>
                <a:ea typeface="宋体" panose="02010600030101010101" pitchFamily="2" charset="-122"/>
                <a:sym typeface="+mn-ea"/>
              </a:rPr>
              <a:t>0</a:t>
            </a:r>
            <a:r>
              <a:rPr lang="zh-CN">
                <a:solidFill>
                  <a:schemeClr val="tx1"/>
                </a:solidFill>
                <a:latin typeface="Times New Roman" panose="02020603050405020304" pitchFamily="18" charset="0"/>
                <a:ea typeface="宋体" panose="02010600030101010101" pitchFamily="2" charset="-122"/>
                <a:sym typeface="+mn-ea"/>
              </a:rPr>
              <a:t>位若为</a:t>
            </a:r>
            <a:r>
              <a:rPr lang="en-US">
                <a:solidFill>
                  <a:schemeClr val="tx1"/>
                </a:solidFill>
                <a:latin typeface="Times New Roman" panose="02020603050405020304" pitchFamily="18" charset="0"/>
                <a:ea typeface="宋体" panose="02010600030101010101" pitchFamily="2" charset="-122"/>
                <a:sym typeface="+mn-ea"/>
              </a:rPr>
              <a:t>1</a:t>
            </a:r>
            <a:r>
              <a:rPr lang="zh-CN">
                <a:solidFill>
                  <a:schemeClr val="tx1"/>
                </a:solidFill>
                <a:latin typeface="Times New Roman" panose="02020603050405020304" pitchFamily="18" charset="0"/>
                <a:ea typeface="宋体" panose="02010600030101010101" pitchFamily="2" charset="-122"/>
                <a:sym typeface="+mn-ea"/>
              </a:rPr>
              <a:t>，则表明以进位状态为转移条件。</a:t>
            </a:r>
            <a:endParaRPr lang="zh-CN">
              <a:solidFill>
                <a:schemeClr val="tx1"/>
              </a:solidFill>
              <a:latin typeface="Times New Roman" panose="02020603050405020304" pitchFamily="18" charset="0"/>
              <a:ea typeface="宋体" panose="02010600030101010101" pitchFamily="2" charset="-122"/>
              <a:sym typeface="+mn-ea"/>
            </a:endParaRPr>
          </a:p>
          <a:p>
            <a:pPr indent="269875">
              <a:lnSpc>
                <a:spcPct val="120000"/>
              </a:lnSpc>
              <a:spcBef>
                <a:spcPts val="50"/>
              </a:spcBef>
              <a:spcAft>
                <a:spcPts val="0"/>
              </a:spcAft>
            </a:pPr>
            <a:r>
              <a:rPr lang="zh-CN">
                <a:solidFill>
                  <a:schemeClr val="tx1"/>
                </a:solidFill>
                <a:latin typeface="Times New Roman" panose="02020603050405020304" pitchFamily="18" charset="0"/>
                <a:ea typeface="宋体" panose="02010600030101010101" pitchFamily="2" charset="-122"/>
                <a:sym typeface="+mn-ea"/>
              </a:rPr>
              <a:t>转移指令</a:t>
            </a:r>
            <a:r>
              <a:rPr lang="zh-CN">
                <a:solidFill>
                  <a:srgbClr val="C00000"/>
                </a:solidFill>
                <a:latin typeface="Times New Roman" panose="02020603050405020304" pitchFamily="18" charset="0"/>
                <a:ea typeface="宋体" panose="02010600030101010101" pitchFamily="2" charset="-122"/>
                <a:sym typeface="+mn-ea"/>
              </a:rPr>
              <a:t>第</a:t>
            </a:r>
            <a:r>
              <a:rPr lang="en-US">
                <a:solidFill>
                  <a:srgbClr val="C00000"/>
                </a:solidFill>
                <a:latin typeface="Times New Roman" panose="02020603050405020304" pitchFamily="18" charset="0"/>
                <a:ea typeface="宋体" panose="02010600030101010101" pitchFamily="2" charset="-122"/>
                <a:sym typeface="+mn-ea"/>
              </a:rPr>
              <a:t>5</a:t>
            </a:r>
            <a:r>
              <a:rPr lang="zh-CN">
                <a:solidFill>
                  <a:srgbClr val="C00000"/>
                </a:solidFill>
                <a:latin typeface="Times New Roman" panose="02020603050405020304" pitchFamily="18" charset="0"/>
                <a:ea typeface="宋体" panose="02010600030101010101" pitchFamily="2" charset="-122"/>
                <a:sym typeface="+mn-ea"/>
              </a:rPr>
              <a:t>位</a:t>
            </a:r>
            <a:r>
              <a:rPr lang="zh-CN">
                <a:solidFill>
                  <a:schemeClr val="tx1"/>
                </a:solidFill>
                <a:latin typeface="Times New Roman" panose="02020603050405020304" pitchFamily="18" charset="0"/>
                <a:ea typeface="宋体" panose="02010600030101010101" pitchFamily="2" charset="-122"/>
                <a:sym typeface="+mn-ea"/>
              </a:rPr>
              <a:t>（</a:t>
            </a:r>
            <a:r>
              <a:rPr lang="en-US">
                <a:solidFill>
                  <a:schemeClr val="tx1"/>
                </a:solidFill>
                <a:latin typeface="Times New Roman" panose="02020603050405020304" pitchFamily="18" charset="0"/>
                <a:ea typeface="宋体" panose="02010600030101010101" pitchFamily="2" charset="-122"/>
                <a:sym typeface="+mn-ea"/>
              </a:rPr>
              <a:t>IR</a:t>
            </a:r>
            <a:r>
              <a:rPr lang="en-US" baseline="-25000">
                <a:solidFill>
                  <a:schemeClr val="tx1"/>
                </a:solidFill>
                <a:latin typeface="Times New Roman" panose="02020603050405020304" pitchFamily="18" charset="0"/>
                <a:ea typeface="宋体" panose="02010600030101010101" pitchFamily="2" charset="-122"/>
                <a:sym typeface="+mn-ea"/>
              </a:rPr>
              <a:t>5</a:t>
            </a:r>
            <a:r>
              <a:rPr lang="zh-CN">
                <a:solidFill>
                  <a:schemeClr val="tx1"/>
                </a:solidFill>
                <a:latin typeface="Times New Roman" panose="02020603050405020304" pitchFamily="18" charset="0"/>
                <a:ea typeface="宋体" panose="02010600030101010101" pitchFamily="2" charset="-122"/>
                <a:sym typeface="+mn-ea"/>
              </a:rPr>
              <a:t>）决定转移条件是为</a:t>
            </a:r>
            <a:r>
              <a:rPr lang="en-US">
                <a:solidFill>
                  <a:schemeClr val="tx1"/>
                </a:solidFill>
                <a:latin typeface="Times New Roman" panose="02020603050405020304" pitchFamily="18" charset="0"/>
                <a:ea typeface="宋体" panose="02010600030101010101" pitchFamily="2" charset="-122"/>
                <a:sym typeface="+mn-ea"/>
              </a:rPr>
              <a:t>0</a:t>
            </a:r>
            <a:r>
              <a:rPr lang="zh-CN">
                <a:solidFill>
                  <a:schemeClr val="tx1"/>
                </a:solidFill>
                <a:latin typeface="Times New Roman" panose="02020603050405020304" pitchFamily="18" charset="0"/>
                <a:ea typeface="宋体" panose="02010600030101010101" pitchFamily="2" charset="-122"/>
                <a:sym typeface="+mn-ea"/>
              </a:rPr>
              <a:t>转，还是为</a:t>
            </a:r>
            <a:r>
              <a:rPr lang="en-US">
                <a:solidFill>
                  <a:schemeClr val="tx1"/>
                </a:solidFill>
                <a:latin typeface="Times New Roman" panose="02020603050405020304" pitchFamily="18" charset="0"/>
                <a:ea typeface="宋体" panose="02010600030101010101" pitchFamily="2" charset="-122"/>
                <a:sym typeface="+mn-ea"/>
              </a:rPr>
              <a:t>1</a:t>
            </a:r>
            <a:r>
              <a:rPr lang="zh-CN">
                <a:solidFill>
                  <a:schemeClr val="tx1"/>
                </a:solidFill>
                <a:latin typeface="Times New Roman" panose="02020603050405020304" pitchFamily="18" charset="0"/>
                <a:ea typeface="宋体" panose="02010600030101010101" pitchFamily="2" charset="-122"/>
                <a:sym typeface="+mn-ea"/>
              </a:rPr>
              <a:t>转。若转移指令第</a:t>
            </a:r>
            <a:r>
              <a:rPr lang="en-US">
                <a:solidFill>
                  <a:srgbClr val="C00000"/>
                </a:solidFill>
                <a:latin typeface="Times New Roman" panose="02020603050405020304" pitchFamily="18" charset="0"/>
                <a:ea typeface="宋体" panose="02010600030101010101" pitchFamily="2" charset="-122"/>
                <a:sym typeface="+mn-ea"/>
              </a:rPr>
              <a:t>5</a:t>
            </a:r>
            <a:r>
              <a:rPr lang="zh-CN">
                <a:solidFill>
                  <a:srgbClr val="C00000"/>
                </a:solidFill>
                <a:ea typeface="宋体" panose="02010600030101010101" pitchFamily="2" charset="-122"/>
                <a:sym typeface="+mn-ea"/>
              </a:rPr>
              <a:t>～</a:t>
            </a:r>
            <a:r>
              <a:rPr lang="en-US">
                <a:solidFill>
                  <a:srgbClr val="C00000"/>
                </a:solidFill>
                <a:latin typeface="Times New Roman" panose="02020603050405020304" pitchFamily="18" charset="0"/>
                <a:ea typeface="宋体" panose="02010600030101010101" pitchFamily="2" charset="-122"/>
                <a:sym typeface="+mn-ea"/>
              </a:rPr>
              <a:t>0</a:t>
            </a:r>
            <a:r>
              <a:rPr lang="zh-CN">
                <a:solidFill>
                  <a:srgbClr val="C00000"/>
                </a:solidFill>
                <a:latin typeface="Times New Roman" panose="02020603050405020304" pitchFamily="18" charset="0"/>
                <a:ea typeface="宋体" panose="02010600030101010101" pitchFamily="2" charset="-122"/>
                <a:sym typeface="+mn-ea"/>
              </a:rPr>
              <a:t>位全为</a:t>
            </a:r>
            <a:r>
              <a:rPr lang="en-US">
                <a:solidFill>
                  <a:srgbClr val="C00000"/>
                </a:solidFill>
                <a:latin typeface="Times New Roman" panose="02020603050405020304" pitchFamily="18" charset="0"/>
                <a:ea typeface="宋体" panose="02010600030101010101" pitchFamily="2" charset="-122"/>
                <a:sym typeface="+mn-ea"/>
              </a:rPr>
              <a:t>0</a:t>
            </a:r>
            <a:r>
              <a:rPr lang="zh-CN">
                <a:solidFill>
                  <a:schemeClr val="tx1"/>
                </a:solidFill>
                <a:latin typeface="Times New Roman" panose="02020603050405020304" pitchFamily="18" charset="0"/>
                <a:ea typeface="宋体" panose="02010600030101010101" pitchFamily="2" charset="-122"/>
                <a:sym typeface="+mn-ea"/>
              </a:rPr>
              <a:t>，则表示是无条件转移指令</a:t>
            </a:r>
            <a:r>
              <a:rPr lang="en-US">
                <a:solidFill>
                  <a:srgbClr val="C00000"/>
                </a:solidFill>
                <a:latin typeface="Times New Roman" panose="02020603050405020304" pitchFamily="18" charset="0"/>
                <a:ea typeface="宋体" panose="02010600030101010101" pitchFamily="2" charset="-122"/>
                <a:sym typeface="+mn-ea"/>
              </a:rPr>
              <a:t>JMP</a:t>
            </a:r>
            <a:r>
              <a:rPr lang="zh-CN">
                <a:solidFill>
                  <a:schemeClr val="tx1"/>
                </a:solidFill>
                <a:latin typeface="Times New Roman" panose="02020603050405020304" pitchFamily="18" charset="0"/>
                <a:ea typeface="宋体" panose="02010600030101010101" pitchFamily="2" charset="-122"/>
                <a:sym typeface="+mn-ea"/>
              </a:rPr>
              <a:t>。</a:t>
            </a:r>
            <a:endParaRPr lang="zh-CN" altLang="en-US">
              <a:solidFill>
                <a:schemeClr val="tx1"/>
              </a:solidFill>
              <a:latin typeface="Times New Roman" panose="02020603050405020304" pitchFamily="18" charset="0"/>
              <a:ea typeface="宋体" panose="02010600030101010101" pitchFamily="2" charset="-122"/>
              <a:sym typeface="+mn-ea"/>
            </a:endParaRPr>
          </a:p>
        </p:txBody>
      </p:sp>
      <p:sp>
        <p:nvSpPr>
          <p:cNvPr id="5" name="文本框 4"/>
          <p:cNvSpPr txBox="1"/>
          <p:nvPr/>
        </p:nvSpPr>
        <p:spPr>
          <a:xfrm>
            <a:off x="611505" y="980440"/>
            <a:ext cx="8661400" cy="983615"/>
          </a:xfrm>
          <a:prstGeom prst="rect">
            <a:avLst/>
          </a:prstGeom>
          <a:noFill/>
        </p:spPr>
        <p:txBody>
          <a:bodyPr wrap="square" rtlCol="0" anchor="t">
            <a:spAutoFit/>
          </a:bodyPr>
          <a:p>
            <a:pPr marL="342900" indent="-342900">
              <a:lnSpc>
                <a:spcPct val="120000"/>
              </a:lnSpc>
              <a:spcBef>
                <a:spcPts val="50"/>
              </a:spcBef>
              <a:spcAft>
                <a:spcPts val="0"/>
              </a:spcAft>
              <a:buFont typeface="Arial" panose="020B0604020202020204" pitchFamily="34" charset="0"/>
              <a:buChar char="•"/>
            </a:pPr>
            <a:r>
              <a:rPr lang="zh-CN" sz="2400">
                <a:solidFill>
                  <a:srgbClr val="C00000"/>
                </a:solidFill>
                <a:latin typeface="Times New Roman" panose="02020603050405020304" pitchFamily="18" charset="0"/>
                <a:ea typeface="宋体" panose="02010600030101010101" pitchFamily="2" charset="-122"/>
                <a:sym typeface="+mn-ea"/>
              </a:rPr>
              <a:t>条件转移指令：</a:t>
            </a:r>
            <a:r>
              <a:rPr lang="en-US" sz="2400">
                <a:solidFill>
                  <a:schemeClr val="tx1"/>
                </a:solidFill>
                <a:latin typeface="Times New Roman" panose="02020603050405020304" pitchFamily="18" charset="0"/>
                <a:ea typeface="宋体" panose="02010600030101010101" pitchFamily="2" charset="-122"/>
                <a:sym typeface="+mn-ea"/>
              </a:rPr>
              <a:t>JC</a:t>
            </a:r>
            <a:r>
              <a:rPr lang="zh-CN" sz="2400">
                <a:solidFill>
                  <a:schemeClr val="tx1"/>
                </a:solidFill>
                <a:latin typeface="Times New Roman" panose="02020603050405020304" pitchFamily="18" charset="0"/>
                <a:ea typeface="宋体" panose="02010600030101010101" pitchFamily="2" charset="-122"/>
                <a:sym typeface="+mn-ea"/>
              </a:rPr>
              <a:t>、</a:t>
            </a:r>
            <a:r>
              <a:rPr lang="en-US" sz="2400">
                <a:solidFill>
                  <a:schemeClr val="tx1"/>
                </a:solidFill>
                <a:latin typeface="Times New Roman" panose="02020603050405020304" pitchFamily="18" charset="0"/>
                <a:ea typeface="宋体" panose="02010600030101010101" pitchFamily="2" charset="-122"/>
                <a:sym typeface="+mn-ea"/>
              </a:rPr>
              <a:t>JNC</a:t>
            </a:r>
            <a:r>
              <a:rPr lang="zh-CN" sz="2400">
                <a:solidFill>
                  <a:schemeClr val="tx1"/>
                </a:solidFill>
                <a:latin typeface="Times New Roman" panose="02020603050405020304" pitchFamily="18" charset="0"/>
                <a:ea typeface="宋体" panose="02010600030101010101" pitchFamily="2" charset="-122"/>
                <a:sym typeface="+mn-ea"/>
              </a:rPr>
              <a:t>、</a:t>
            </a:r>
            <a:r>
              <a:rPr lang="en-US" sz="2400">
                <a:solidFill>
                  <a:schemeClr val="tx1"/>
                </a:solidFill>
                <a:latin typeface="Times New Roman" panose="02020603050405020304" pitchFamily="18" charset="0"/>
                <a:ea typeface="宋体" panose="02010600030101010101" pitchFamily="2" charset="-122"/>
                <a:sym typeface="+mn-ea"/>
              </a:rPr>
              <a:t>JV</a:t>
            </a:r>
            <a:r>
              <a:rPr lang="zh-CN" sz="2400">
                <a:solidFill>
                  <a:schemeClr val="tx1"/>
                </a:solidFill>
                <a:latin typeface="Times New Roman" panose="02020603050405020304" pitchFamily="18" charset="0"/>
                <a:ea typeface="宋体" panose="02010600030101010101" pitchFamily="2" charset="-122"/>
                <a:sym typeface="+mn-ea"/>
              </a:rPr>
              <a:t>、</a:t>
            </a:r>
            <a:r>
              <a:rPr lang="en-US" sz="2400">
                <a:solidFill>
                  <a:schemeClr val="tx1"/>
                </a:solidFill>
                <a:latin typeface="Times New Roman" panose="02020603050405020304" pitchFamily="18" charset="0"/>
                <a:ea typeface="宋体" panose="02010600030101010101" pitchFamily="2" charset="-122"/>
                <a:sym typeface="+mn-ea"/>
              </a:rPr>
              <a:t>JNV</a:t>
            </a:r>
            <a:r>
              <a:rPr lang="zh-CN" sz="2400">
                <a:solidFill>
                  <a:schemeClr val="tx1"/>
                </a:solidFill>
                <a:latin typeface="Times New Roman" panose="02020603050405020304" pitchFamily="18" charset="0"/>
                <a:ea typeface="宋体" panose="02010600030101010101" pitchFamily="2" charset="-122"/>
                <a:sym typeface="+mn-ea"/>
              </a:rPr>
              <a:t>、</a:t>
            </a:r>
            <a:r>
              <a:rPr lang="en-US" sz="2400">
                <a:solidFill>
                  <a:schemeClr val="tx1"/>
                </a:solidFill>
                <a:latin typeface="Times New Roman" panose="02020603050405020304" pitchFamily="18" charset="0"/>
                <a:ea typeface="宋体" panose="02010600030101010101" pitchFamily="2" charset="-122"/>
                <a:sym typeface="+mn-ea"/>
              </a:rPr>
              <a:t>JZ</a:t>
            </a:r>
            <a:r>
              <a:rPr lang="zh-CN" sz="2400">
                <a:solidFill>
                  <a:schemeClr val="tx1"/>
                </a:solidFill>
                <a:latin typeface="Times New Roman" panose="02020603050405020304" pitchFamily="18" charset="0"/>
                <a:ea typeface="宋体" panose="02010600030101010101" pitchFamily="2" charset="-122"/>
                <a:sym typeface="+mn-ea"/>
              </a:rPr>
              <a:t>、</a:t>
            </a:r>
            <a:r>
              <a:rPr lang="en-US" sz="2400">
                <a:solidFill>
                  <a:schemeClr val="tx1"/>
                </a:solidFill>
                <a:latin typeface="Times New Roman" panose="02020603050405020304" pitchFamily="18" charset="0"/>
                <a:ea typeface="宋体" panose="02010600030101010101" pitchFamily="2" charset="-122"/>
                <a:sym typeface="+mn-ea"/>
              </a:rPr>
              <a:t>JNZ</a:t>
            </a:r>
            <a:r>
              <a:rPr lang="zh-CN" sz="2400">
                <a:solidFill>
                  <a:schemeClr val="tx1"/>
                </a:solidFill>
                <a:latin typeface="Times New Roman" panose="02020603050405020304" pitchFamily="18" charset="0"/>
                <a:ea typeface="宋体" panose="02010600030101010101" pitchFamily="2" charset="-122"/>
                <a:sym typeface="+mn-ea"/>
              </a:rPr>
              <a:t>、</a:t>
            </a:r>
            <a:r>
              <a:rPr lang="en-US" sz="2400">
                <a:solidFill>
                  <a:schemeClr val="tx1"/>
                </a:solidFill>
                <a:latin typeface="Times New Roman" panose="02020603050405020304" pitchFamily="18" charset="0"/>
                <a:ea typeface="宋体" panose="02010600030101010101" pitchFamily="2" charset="-122"/>
                <a:sym typeface="+mn-ea"/>
              </a:rPr>
              <a:t>JS</a:t>
            </a:r>
            <a:r>
              <a:rPr lang="zh-CN" sz="2400">
                <a:solidFill>
                  <a:schemeClr val="tx1"/>
                </a:solidFill>
                <a:latin typeface="Times New Roman" panose="02020603050405020304" pitchFamily="18" charset="0"/>
                <a:ea typeface="宋体" panose="02010600030101010101" pitchFamily="2" charset="-122"/>
                <a:sym typeface="+mn-ea"/>
              </a:rPr>
              <a:t>、</a:t>
            </a:r>
            <a:r>
              <a:rPr lang="en-US" sz="2400">
                <a:solidFill>
                  <a:schemeClr val="tx1"/>
                </a:solidFill>
                <a:latin typeface="Times New Roman" panose="02020603050405020304" pitchFamily="18" charset="0"/>
                <a:ea typeface="宋体" panose="02010600030101010101" pitchFamily="2" charset="-122"/>
                <a:sym typeface="+mn-ea"/>
              </a:rPr>
              <a:t>JNS</a:t>
            </a:r>
            <a:endParaRPr lang="zh-CN" sz="2400">
              <a:solidFill>
                <a:schemeClr val="tx1"/>
              </a:solidFill>
              <a:latin typeface="Times New Roman" panose="02020603050405020304" pitchFamily="18" charset="0"/>
              <a:ea typeface="宋体" panose="02010600030101010101" pitchFamily="2" charset="-122"/>
              <a:sym typeface="+mn-ea"/>
            </a:endParaRPr>
          </a:p>
          <a:p>
            <a:pPr marL="342900" indent="-342900">
              <a:lnSpc>
                <a:spcPct val="120000"/>
              </a:lnSpc>
              <a:spcBef>
                <a:spcPts val="50"/>
              </a:spcBef>
              <a:spcAft>
                <a:spcPts val="0"/>
              </a:spcAft>
              <a:buFont typeface="Arial" panose="020B0604020202020204" pitchFamily="34" charset="0"/>
              <a:buChar char="•"/>
            </a:pPr>
            <a:r>
              <a:rPr lang="zh-CN" sz="2400">
                <a:solidFill>
                  <a:srgbClr val="C00000"/>
                </a:solidFill>
                <a:latin typeface="Times New Roman" panose="02020603050405020304" pitchFamily="18" charset="0"/>
                <a:ea typeface="宋体" panose="02010600030101010101" pitchFamily="2" charset="-122"/>
                <a:sym typeface="+mn-ea"/>
              </a:rPr>
              <a:t>无条件转移指令：</a:t>
            </a:r>
            <a:r>
              <a:rPr lang="en-US" sz="2400">
                <a:solidFill>
                  <a:schemeClr val="tx1"/>
                </a:solidFill>
                <a:latin typeface="Times New Roman" panose="02020603050405020304" pitchFamily="18" charset="0"/>
                <a:ea typeface="宋体" panose="02010600030101010101" pitchFamily="2" charset="-122"/>
                <a:sym typeface="+mn-ea"/>
              </a:rPr>
              <a:t>JMP</a:t>
            </a:r>
            <a:endParaRPr lang="en-US" altLang="en-US" sz="2400">
              <a:solidFill>
                <a:schemeClr val="tx1"/>
              </a:solidFill>
              <a:latin typeface="Times New Roman" panose="02020603050405020304" pitchFamily="18" charset="0"/>
              <a:ea typeface="宋体" panose="02010600030101010101" pitchFamily="2" charset="-122"/>
              <a:sym typeface="+mn-ea"/>
            </a:endParaRPr>
          </a:p>
        </p:txBody>
      </p:sp>
      <p:sp>
        <p:nvSpPr>
          <p:cNvPr id="6" name="文本框 5"/>
          <p:cNvSpPr txBox="1"/>
          <p:nvPr/>
        </p:nvSpPr>
        <p:spPr>
          <a:xfrm>
            <a:off x="467360" y="548640"/>
            <a:ext cx="4956175" cy="521970"/>
          </a:xfrm>
          <a:prstGeom prst="rect">
            <a:avLst/>
          </a:prstGeom>
          <a:noFill/>
        </p:spPr>
        <p:txBody>
          <a:bodyPr wrap="none" rtlCol="0" anchor="t">
            <a:spAutoFit/>
          </a:bodyPr>
          <a:p>
            <a:r>
              <a:rPr lang="en-US" sz="2800">
                <a:solidFill>
                  <a:schemeClr val="tx1"/>
                </a:solidFill>
                <a:latin typeface="宋体" panose="02010600030101010101" pitchFamily="2" charset="-122"/>
                <a:ea typeface="宋体" panose="02010600030101010101" pitchFamily="2" charset="-122"/>
                <a:sym typeface="+mn-ea"/>
              </a:rPr>
              <a:t>①</a:t>
            </a:r>
            <a:r>
              <a:rPr lang="en-US" sz="280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  </a:t>
            </a:r>
            <a:r>
              <a:rPr lang="zh-CN" sz="2800">
                <a:solidFill>
                  <a:schemeClr val="tx1"/>
                </a:solidFill>
                <a:latin typeface="Times New Roman" panose="02020603050405020304" pitchFamily="18" charset="0"/>
                <a:ea typeface="宋体" panose="02010600030101010101" pitchFamily="2" charset="-122"/>
                <a:sym typeface="+mn-ea"/>
              </a:rPr>
              <a:t>转移指令</a:t>
            </a:r>
            <a:r>
              <a:rPr lang="zh-CN">
                <a:solidFill>
                  <a:schemeClr val="tx1"/>
                </a:solidFill>
                <a:latin typeface="Times New Roman" panose="02020603050405020304" pitchFamily="18" charset="0"/>
                <a:ea typeface="宋体" panose="02010600030101010101" pitchFamily="2" charset="-122"/>
                <a:sym typeface="+mn-ea"/>
              </a:rPr>
              <a:t>（机器指令格式如下图）</a:t>
            </a:r>
            <a:endParaRPr lang="zh-CN">
              <a:solidFill>
                <a:schemeClr val="tx1"/>
              </a:solidFill>
              <a:latin typeface="Times New Roman" panose="02020603050405020304" pitchFamily="18" charset="0"/>
              <a:ea typeface="宋体" panose="02010600030101010101" pitchFamily="2" charset="-122"/>
              <a:sym typeface="+mn-ea"/>
            </a:endParaRPr>
          </a:p>
        </p:txBody>
      </p:sp>
      <p:sp>
        <p:nvSpPr>
          <p:cNvPr id="7" name="文本框 6"/>
          <p:cNvSpPr txBox="1"/>
          <p:nvPr/>
        </p:nvSpPr>
        <p:spPr>
          <a:xfrm>
            <a:off x="323215" y="1844675"/>
            <a:ext cx="9046210" cy="909955"/>
          </a:xfrm>
          <a:prstGeom prst="rect">
            <a:avLst/>
          </a:prstGeom>
          <a:noFill/>
        </p:spPr>
        <p:txBody>
          <a:bodyPr wrap="none" rtlCol="0" anchor="t">
            <a:spAutoFit/>
          </a:bodyPr>
          <a:p>
            <a:pPr algn="l">
              <a:lnSpc>
                <a:spcPct val="120000"/>
              </a:lnSpc>
              <a:spcBef>
                <a:spcPts val="50"/>
              </a:spcBef>
              <a:spcAft>
                <a:spcPts val="0"/>
              </a:spcAft>
            </a:pPr>
            <a:r>
              <a:rPr lang="en-US">
                <a:solidFill>
                  <a:srgbClr val="C00000"/>
                </a:solidFill>
                <a:latin typeface="Times New Roman" panose="02020603050405020304" pitchFamily="18" charset="0"/>
                <a:ea typeface="宋体" panose="02010600030101010101" pitchFamily="2" charset="-122"/>
                <a:sym typeface="+mn-ea"/>
              </a:rPr>
              <a:t>转移指令操作码</a:t>
            </a:r>
            <a:r>
              <a:rPr lang="zh-CN">
                <a:latin typeface="Times New Roman" panose="02020603050405020304" pitchFamily="18" charset="0"/>
                <a:ea typeface="宋体" panose="02010600030101010101" pitchFamily="2" charset="-122"/>
                <a:sym typeface="+mn-ea"/>
              </a:rPr>
              <a:t>都为</a:t>
            </a:r>
            <a:r>
              <a:rPr lang="en-US" sz="2400">
                <a:solidFill>
                  <a:srgbClr val="C00000"/>
                </a:solidFill>
                <a:latin typeface="Times New Roman" panose="02020603050405020304" pitchFamily="18" charset="0"/>
                <a:ea typeface="宋体" panose="02010600030101010101" pitchFamily="2" charset="-122"/>
                <a:sym typeface="+mn-ea"/>
              </a:rPr>
              <a:t>1100</a:t>
            </a:r>
            <a:r>
              <a:rPr lang="zh-CN">
                <a:latin typeface="Times New Roman" panose="02020603050405020304" pitchFamily="18" charset="0"/>
                <a:ea typeface="宋体" panose="02010600030101010101" pitchFamily="2" charset="-122"/>
                <a:sym typeface="+mn-ea"/>
              </a:rPr>
              <a:t>，但不同转移指令低位</a:t>
            </a:r>
            <a:r>
              <a:rPr lang="en-US">
                <a:solidFill>
                  <a:srgbClr val="C00000"/>
                </a:solidFill>
                <a:latin typeface="Times New Roman" panose="02020603050405020304" pitchFamily="18" charset="0"/>
                <a:ea typeface="宋体" panose="02010600030101010101" pitchFamily="2" charset="-122"/>
                <a:sym typeface="+mn-ea"/>
              </a:rPr>
              <a:t>IR</a:t>
            </a:r>
            <a:r>
              <a:rPr lang="en-US" baseline="-25000">
                <a:solidFill>
                  <a:srgbClr val="C00000"/>
                </a:solidFill>
                <a:latin typeface="Times New Roman" panose="02020603050405020304" pitchFamily="18" charset="0"/>
                <a:ea typeface="宋体" panose="02010600030101010101" pitchFamily="2" charset="-122"/>
                <a:sym typeface="+mn-ea"/>
              </a:rPr>
              <a:t>5</a:t>
            </a:r>
            <a:r>
              <a:rPr lang="en-US">
                <a:solidFill>
                  <a:srgbClr val="C00000"/>
                </a:solidFill>
                <a:latin typeface="Times New Roman" panose="02020603050405020304" pitchFamily="18" charset="0"/>
                <a:ea typeface="宋体" panose="02010600030101010101" pitchFamily="2" charset="-122"/>
                <a:sym typeface="+mn-ea"/>
              </a:rPr>
              <a:t>IR</a:t>
            </a:r>
            <a:r>
              <a:rPr lang="en-US" baseline="-25000">
                <a:solidFill>
                  <a:srgbClr val="C00000"/>
                </a:solidFill>
                <a:latin typeface="Times New Roman" panose="02020603050405020304" pitchFamily="18" charset="0"/>
                <a:ea typeface="宋体" panose="02010600030101010101" pitchFamily="2" charset="-122"/>
                <a:sym typeface="+mn-ea"/>
              </a:rPr>
              <a:t>3</a:t>
            </a:r>
            <a:r>
              <a:rPr lang="en-US">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solidFill>
                  <a:srgbClr val="C00000"/>
                </a:solidFill>
                <a:latin typeface="Times New Roman" panose="02020603050405020304" pitchFamily="18" charset="0"/>
                <a:ea typeface="宋体" panose="02010600030101010101" pitchFamily="2" charset="-122"/>
                <a:sym typeface="+mn-ea"/>
              </a:rPr>
              <a:t>IR</a:t>
            </a:r>
            <a:r>
              <a:rPr lang="en-US" baseline="-25000">
                <a:solidFill>
                  <a:srgbClr val="C00000"/>
                </a:solidFill>
                <a:latin typeface="Times New Roman" panose="02020603050405020304" pitchFamily="18" charset="0"/>
                <a:ea typeface="宋体" panose="02010600030101010101" pitchFamily="2" charset="-122"/>
                <a:sym typeface="+mn-ea"/>
              </a:rPr>
              <a:t>2</a:t>
            </a:r>
            <a:r>
              <a:rPr lang="en-US">
                <a:solidFill>
                  <a:srgbClr val="C00000"/>
                </a:solidFill>
                <a:latin typeface="Times New Roman" panose="02020603050405020304" pitchFamily="18" charset="0"/>
                <a:ea typeface="宋体" panose="02010600030101010101" pitchFamily="2" charset="-122"/>
                <a:sym typeface="+mn-ea"/>
              </a:rPr>
              <a:t>IR</a:t>
            </a:r>
            <a:r>
              <a:rPr lang="en-US" baseline="-25000">
                <a:solidFill>
                  <a:srgbClr val="C00000"/>
                </a:solidFill>
                <a:latin typeface="Times New Roman" panose="02020603050405020304" pitchFamily="18" charset="0"/>
                <a:ea typeface="宋体" panose="02010600030101010101" pitchFamily="2" charset="-122"/>
                <a:sym typeface="+mn-ea"/>
              </a:rPr>
              <a:t>1</a:t>
            </a:r>
            <a:r>
              <a:rPr lang="en-US">
                <a:solidFill>
                  <a:srgbClr val="C00000"/>
                </a:solidFill>
                <a:latin typeface="Times New Roman" panose="02020603050405020304" pitchFamily="18" charset="0"/>
                <a:ea typeface="宋体" panose="02010600030101010101" pitchFamily="2" charset="-122"/>
                <a:sym typeface="+mn-ea"/>
              </a:rPr>
              <a:t>IR</a:t>
            </a:r>
            <a:r>
              <a:rPr lang="en-US" baseline="-25000">
                <a:solidFill>
                  <a:srgbClr val="C00000"/>
                </a:solidFill>
                <a:latin typeface="Times New Roman" panose="02020603050405020304" pitchFamily="18" charset="0"/>
                <a:ea typeface="宋体" panose="02010600030101010101" pitchFamily="2" charset="-122"/>
                <a:sym typeface="+mn-ea"/>
              </a:rPr>
              <a:t>0</a:t>
            </a:r>
            <a:r>
              <a:rPr lang="zh-CN">
                <a:latin typeface="Times New Roman" panose="02020603050405020304" pitchFamily="18" charset="0"/>
                <a:ea typeface="宋体" panose="02010600030101010101" pitchFamily="2" charset="-122"/>
                <a:sym typeface="+mn-ea"/>
              </a:rPr>
              <a:t>的编码</a:t>
            </a:r>
            <a:r>
              <a:rPr lang="zh-CN">
                <a:solidFill>
                  <a:srgbClr val="C00000"/>
                </a:solidFill>
                <a:latin typeface="Times New Roman" panose="02020603050405020304" pitchFamily="18" charset="0"/>
                <a:ea typeface="宋体" panose="02010600030101010101" pitchFamily="2" charset="-122"/>
                <a:sym typeface="+mn-ea"/>
              </a:rPr>
              <a:t>不同</a:t>
            </a:r>
            <a:r>
              <a:rPr lang="zh-CN">
                <a:latin typeface="Times New Roman" panose="02020603050405020304" pitchFamily="18" charset="0"/>
                <a:ea typeface="宋体" panose="02010600030101010101" pitchFamily="2" charset="-122"/>
                <a:sym typeface="+mn-ea"/>
              </a:rPr>
              <a:t>。</a:t>
            </a:r>
            <a:endParaRPr lang="zh-CN">
              <a:latin typeface="Times New Roman" panose="02020603050405020304" pitchFamily="18" charset="0"/>
              <a:ea typeface="宋体" panose="02010600030101010101" pitchFamily="2" charset="-122"/>
              <a:sym typeface="+mn-ea"/>
            </a:endParaRPr>
          </a:p>
          <a:p>
            <a:pPr algn="l">
              <a:lnSpc>
                <a:spcPct val="120000"/>
              </a:lnSpc>
              <a:spcBef>
                <a:spcPts val="50"/>
              </a:spcBef>
              <a:spcAft>
                <a:spcPts val="0"/>
              </a:spcAft>
            </a:pPr>
            <a:r>
              <a:rPr lang="zh-CN" altLang="en-US"/>
              <a:t>可以认为，</a:t>
            </a:r>
            <a:r>
              <a:rPr lang="zh-CN">
                <a:latin typeface="Times New Roman" panose="02020603050405020304" pitchFamily="18" charset="0"/>
                <a:ea typeface="宋体" panose="02010600030101010101" pitchFamily="2" charset="-122"/>
                <a:sym typeface="+mn-ea"/>
              </a:rPr>
              <a:t>指令低位</a:t>
            </a:r>
            <a:r>
              <a:rPr lang="en-US">
                <a:solidFill>
                  <a:srgbClr val="C00000"/>
                </a:solidFill>
                <a:latin typeface="Times New Roman" panose="02020603050405020304" pitchFamily="18" charset="0"/>
                <a:ea typeface="宋体" panose="02010600030101010101" pitchFamily="2" charset="-122"/>
                <a:sym typeface="+mn-ea"/>
              </a:rPr>
              <a:t>IR</a:t>
            </a:r>
            <a:r>
              <a:rPr lang="en-US" baseline="-25000">
                <a:solidFill>
                  <a:srgbClr val="C00000"/>
                </a:solidFill>
                <a:latin typeface="Times New Roman" panose="02020603050405020304" pitchFamily="18" charset="0"/>
                <a:ea typeface="宋体" panose="02010600030101010101" pitchFamily="2" charset="-122"/>
                <a:sym typeface="+mn-ea"/>
              </a:rPr>
              <a:t>5</a:t>
            </a:r>
            <a:r>
              <a:rPr lang="en-US">
                <a:solidFill>
                  <a:srgbClr val="C00000"/>
                </a:solidFill>
                <a:latin typeface="Times New Roman" panose="02020603050405020304" pitchFamily="18" charset="0"/>
                <a:ea typeface="宋体" panose="02010600030101010101" pitchFamily="2" charset="-122"/>
                <a:sym typeface="+mn-ea"/>
              </a:rPr>
              <a:t>IR</a:t>
            </a:r>
            <a:r>
              <a:rPr lang="en-US" baseline="-25000">
                <a:solidFill>
                  <a:srgbClr val="C00000"/>
                </a:solidFill>
                <a:latin typeface="Times New Roman" panose="02020603050405020304" pitchFamily="18" charset="0"/>
                <a:ea typeface="宋体" panose="02010600030101010101" pitchFamily="2" charset="-122"/>
                <a:sym typeface="+mn-ea"/>
              </a:rPr>
              <a:t>3</a:t>
            </a:r>
            <a:r>
              <a:rPr lang="en-US">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solidFill>
                  <a:srgbClr val="C00000"/>
                </a:solidFill>
                <a:latin typeface="Times New Roman" panose="02020603050405020304" pitchFamily="18" charset="0"/>
                <a:ea typeface="宋体" panose="02010600030101010101" pitchFamily="2" charset="-122"/>
                <a:sym typeface="+mn-ea"/>
              </a:rPr>
              <a:t>IR</a:t>
            </a:r>
            <a:r>
              <a:rPr lang="en-US" baseline="-25000">
                <a:solidFill>
                  <a:srgbClr val="C00000"/>
                </a:solidFill>
                <a:latin typeface="Times New Roman" panose="02020603050405020304" pitchFamily="18" charset="0"/>
                <a:ea typeface="宋体" panose="02010600030101010101" pitchFamily="2" charset="-122"/>
                <a:sym typeface="+mn-ea"/>
              </a:rPr>
              <a:t>2</a:t>
            </a:r>
            <a:r>
              <a:rPr lang="en-US">
                <a:solidFill>
                  <a:srgbClr val="C00000"/>
                </a:solidFill>
                <a:latin typeface="Times New Roman" panose="02020603050405020304" pitchFamily="18" charset="0"/>
                <a:ea typeface="宋体" panose="02010600030101010101" pitchFamily="2" charset="-122"/>
                <a:sym typeface="+mn-ea"/>
              </a:rPr>
              <a:t>IR</a:t>
            </a:r>
            <a:r>
              <a:rPr lang="en-US" baseline="-25000">
                <a:solidFill>
                  <a:srgbClr val="C00000"/>
                </a:solidFill>
                <a:latin typeface="Times New Roman" panose="02020603050405020304" pitchFamily="18" charset="0"/>
                <a:ea typeface="宋体" panose="02010600030101010101" pitchFamily="2" charset="-122"/>
                <a:sym typeface="+mn-ea"/>
              </a:rPr>
              <a:t>1</a:t>
            </a:r>
            <a:r>
              <a:rPr lang="en-US">
                <a:solidFill>
                  <a:srgbClr val="C00000"/>
                </a:solidFill>
                <a:latin typeface="Times New Roman" panose="02020603050405020304" pitchFamily="18" charset="0"/>
                <a:ea typeface="宋体" panose="02010600030101010101" pitchFamily="2" charset="-122"/>
                <a:sym typeface="+mn-ea"/>
              </a:rPr>
              <a:t>IR</a:t>
            </a:r>
            <a:r>
              <a:rPr lang="en-US" baseline="-25000">
                <a:solidFill>
                  <a:srgbClr val="C00000"/>
                </a:solidFill>
                <a:latin typeface="Times New Roman" panose="02020603050405020304" pitchFamily="18" charset="0"/>
                <a:ea typeface="宋体" panose="02010600030101010101" pitchFamily="2" charset="-122"/>
                <a:sym typeface="+mn-ea"/>
              </a:rPr>
              <a:t>0</a:t>
            </a:r>
            <a:r>
              <a:rPr lang="zh-CN">
                <a:latin typeface="Times New Roman" panose="02020603050405020304" pitchFamily="18" charset="0"/>
                <a:ea typeface="宋体" panose="02010600030101010101" pitchFamily="2" charset="-122"/>
                <a:sym typeface="+mn-ea"/>
              </a:rPr>
              <a:t>相当于是</a:t>
            </a:r>
            <a:r>
              <a:rPr lang="zh-CN">
                <a:solidFill>
                  <a:srgbClr val="C00000"/>
                </a:solidFill>
                <a:latin typeface="Times New Roman" panose="02020603050405020304" pitchFamily="18" charset="0"/>
                <a:ea typeface="宋体" panose="02010600030101010101" pitchFamily="2" charset="-122"/>
                <a:sym typeface="+mn-ea"/>
              </a:rPr>
              <a:t>扩充</a:t>
            </a:r>
            <a:r>
              <a:rPr lang="zh-CN">
                <a:latin typeface="Times New Roman" panose="02020603050405020304" pitchFamily="18" charset="0"/>
                <a:ea typeface="宋体" panose="02010600030101010101" pitchFamily="2" charset="-122"/>
                <a:sym typeface="+mn-ea"/>
              </a:rPr>
              <a:t>的</a:t>
            </a:r>
            <a:r>
              <a:rPr lang="zh-CN">
                <a:solidFill>
                  <a:srgbClr val="C00000"/>
                </a:solidFill>
                <a:latin typeface="Times New Roman" panose="02020603050405020304" pitchFamily="18" charset="0"/>
                <a:ea typeface="宋体" panose="02010600030101010101" pitchFamily="2" charset="-122"/>
                <a:sym typeface="+mn-ea"/>
              </a:rPr>
              <a:t>操作码</a:t>
            </a:r>
            <a:r>
              <a:rPr lang="zh-CN">
                <a:latin typeface="Times New Roman" panose="02020603050405020304" pitchFamily="18" charset="0"/>
                <a:ea typeface="宋体" panose="02010600030101010101" pitchFamily="2" charset="-122"/>
                <a:sym typeface="+mn-ea"/>
              </a:rPr>
              <a:t>。</a:t>
            </a:r>
            <a:endParaRPr lang="zh-CN" altLang="en-US">
              <a:latin typeface="Times New Roman" panose="02020603050405020304" pitchFamily="18" charset="0"/>
              <a:ea typeface="宋体" panose="02010600030101010101" pitchFamily="2" charset="-122"/>
              <a:sym typeface="+mn-ea"/>
            </a:endParaRPr>
          </a:p>
        </p:txBody>
      </p:sp>
      <p:pic>
        <p:nvPicPr>
          <p:cNvPr id="90116" name="Picture 4" descr="3X21"/>
          <p:cNvPicPr>
            <a:picLocks noChangeAspect="1"/>
          </p:cNvPicPr>
          <p:nvPr/>
        </p:nvPicPr>
        <p:blipFill>
          <a:blip r:embed="rId1"/>
          <a:srcRect l="5931" t="64478" r="-1181" b="-2254"/>
          <a:stretch>
            <a:fillRect/>
          </a:stretch>
        </p:blipFill>
        <p:spPr>
          <a:xfrm>
            <a:off x="1187450" y="2754630"/>
            <a:ext cx="7112635" cy="122999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3186"/>
                                        </p:tgtEl>
                                        <p:attrNameLst>
                                          <p:attrName>style.visibility</p:attrName>
                                        </p:attrNameLst>
                                      </p:cBhvr>
                                      <p:to>
                                        <p:strVal val="visible"/>
                                      </p:to>
                                    </p:set>
                                    <p:animEffect transition="in" filter="blinds(horizontal)">
                                      <p:cBhvr>
                                        <p:cTn id="7" dur="500"/>
                                        <p:tgtEl>
                                          <p:spTgt spid="93186"/>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90116"/>
                                        </p:tgtEl>
                                        <p:attrNameLst>
                                          <p:attrName>style.visibility</p:attrName>
                                        </p:attrNameLst>
                                      </p:cBhvr>
                                      <p:to>
                                        <p:strVal val="visible"/>
                                      </p:to>
                                    </p:set>
                                    <p:animEffect transition="in" filter="wedge">
                                      <p:cBhvr>
                                        <p:cTn id="12" dur="500"/>
                                        <p:tgtEl>
                                          <p:spTgt spid="90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6"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692275" y="44450"/>
            <a:ext cx="5080000" cy="398780"/>
          </a:xfrm>
          <a:prstGeom prst="rect">
            <a:avLst/>
          </a:prstGeom>
          <a:noFill/>
          <a:ln w="9525">
            <a:noFill/>
          </a:ln>
        </p:spPr>
        <p:txBody>
          <a:bodyPr wrap="square">
            <a:spAutoFit/>
          </a:bodyPr>
          <a:p>
            <a:pPr algn="ctr"/>
            <a:r>
              <a:rPr lang="zh-CN" b="0">
                <a:solidFill>
                  <a:schemeClr val="tx1"/>
                </a:solidFill>
                <a:latin typeface="Arial" panose="020B0604020202020204" pitchFamily="34" charset="0"/>
                <a:ea typeface="黑体" panose="02010609060101010101" pitchFamily="49" charset="-122"/>
              </a:rPr>
              <a:t>表</a:t>
            </a:r>
            <a:r>
              <a:rPr lang="en-US" b="0">
                <a:solidFill>
                  <a:schemeClr val="tx1"/>
                </a:solidFill>
                <a:latin typeface="Arial" panose="020B0604020202020204" pitchFamily="34" charset="0"/>
                <a:ea typeface="黑体" panose="02010609060101010101" pitchFamily="49" charset="-122"/>
              </a:rPr>
              <a:t>3-6  </a:t>
            </a:r>
            <a:r>
              <a:rPr lang="zh-CN" b="0">
                <a:solidFill>
                  <a:schemeClr val="tx1"/>
                </a:solidFill>
                <a:latin typeface="Arial" panose="020B0604020202020204" pitchFamily="34" charset="0"/>
                <a:ea typeface="黑体" panose="02010609060101010101" pitchFamily="49" charset="-122"/>
              </a:rPr>
              <a:t>转移指令条件状态表</a:t>
            </a:r>
            <a:endParaRPr lang="zh-CN" altLang="en-US" b="0">
              <a:solidFill>
                <a:schemeClr val="tx1"/>
              </a:solidFill>
              <a:latin typeface="Arial" panose="020B0604020202020204" pitchFamily="34" charset="0"/>
              <a:ea typeface="黑体" panose="02010609060101010101" pitchFamily="49" charset="-122"/>
            </a:endParaRPr>
          </a:p>
        </p:txBody>
      </p:sp>
      <p:graphicFrame>
        <p:nvGraphicFramePr>
          <p:cNvPr id="4" name="表格 3"/>
          <p:cNvGraphicFramePr/>
          <p:nvPr>
            <p:custDataLst>
              <p:tags r:id="rId1"/>
            </p:custDataLst>
          </p:nvPr>
        </p:nvGraphicFramePr>
        <p:xfrm>
          <a:off x="179705" y="427355"/>
          <a:ext cx="8514080" cy="2388870"/>
        </p:xfrm>
        <a:graphic>
          <a:graphicData uri="http://schemas.openxmlformats.org/drawingml/2006/table">
            <a:tbl>
              <a:tblPr firstRow="1" bandRow="1">
                <a:tableStyleId>{5940675A-B579-460E-94D1-54222C63F5DA}</a:tableStyleId>
              </a:tblPr>
              <a:tblGrid>
                <a:gridCol w="1109345"/>
                <a:gridCol w="1664970"/>
                <a:gridCol w="1385570"/>
                <a:gridCol w="975360"/>
                <a:gridCol w="1665605"/>
                <a:gridCol w="1713230"/>
              </a:tblGrid>
              <a:tr h="398145">
                <a:tc>
                  <a:txBody>
                    <a:bodyPr/>
                    <a:p>
                      <a:pPr indent="0" algn="ctr">
                        <a:buNone/>
                      </a:pPr>
                      <a:r>
                        <a:rPr lang="en-US" sz="1600" b="0">
                          <a:solidFill>
                            <a:schemeClr val="tx1"/>
                          </a:solidFill>
                          <a:latin typeface="黑体" panose="02010609060101010101" pitchFamily="49" charset="-122"/>
                          <a:ea typeface="黑体" panose="02010609060101010101" pitchFamily="49" charset="-122"/>
                          <a:cs typeface="黑体" panose="02010609060101010101" pitchFamily="49" charset="-122"/>
                        </a:rPr>
                        <a:t>转移指令</a:t>
                      </a:r>
                      <a:endParaRPr lang="en-US" altLang="en-US" sz="1600" b="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chemeClr val="tx1"/>
                          </a:solidFill>
                          <a:latin typeface="黑体" panose="02010609060101010101" pitchFamily="49" charset="-122"/>
                          <a:ea typeface="黑体" panose="02010609060101010101" pitchFamily="49" charset="-122"/>
                          <a:cs typeface="黑体" panose="02010609060101010101" pitchFamily="49" charset="-122"/>
                        </a:rPr>
                        <a:t>IR</a:t>
                      </a:r>
                      <a:r>
                        <a:rPr lang="en-US" sz="1600" b="0" baseline="-25000">
                          <a:solidFill>
                            <a:schemeClr val="tx1"/>
                          </a:solidFill>
                          <a:latin typeface="黑体" panose="02010609060101010101" pitchFamily="49" charset="-122"/>
                          <a:ea typeface="黑体" panose="02010609060101010101" pitchFamily="49" charset="-122"/>
                          <a:cs typeface="黑体" panose="02010609060101010101" pitchFamily="49" charset="-122"/>
                        </a:rPr>
                        <a:t>5 </a:t>
                      </a:r>
                      <a:r>
                        <a:rPr lang="en-US" sz="1600" b="0">
                          <a:solidFill>
                            <a:schemeClr val="tx1"/>
                          </a:solidFill>
                          <a:latin typeface="黑体" panose="02010609060101010101" pitchFamily="49" charset="-122"/>
                          <a:ea typeface="黑体" panose="02010609060101010101" pitchFamily="49" charset="-122"/>
                          <a:cs typeface="黑体" panose="02010609060101010101" pitchFamily="49" charset="-122"/>
                        </a:rPr>
                        <a:t>IR</a:t>
                      </a:r>
                      <a:r>
                        <a:rPr lang="en-US" sz="1600" b="0" baseline="-25000">
                          <a:solidFill>
                            <a:schemeClr val="tx1"/>
                          </a:solidFill>
                          <a:latin typeface="黑体" panose="02010609060101010101" pitchFamily="49" charset="-122"/>
                          <a:ea typeface="黑体" panose="02010609060101010101" pitchFamily="49" charset="-122"/>
                          <a:cs typeface="黑体" panose="02010609060101010101" pitchFamily="49" charset="-122"/>
                        </a:rPr>
                        <a:t>3 </a:t>
                      </a:r>
                      <a:r>
                        <a:rPr lang="en-US" sz="1600" b="0">
                          <a:solidFill>
                            <a:schemeClr val="tx1"/>
                          </a:solidFill>
                          <a:latin typeface="黑体" panose="02010609060101010101" pitchFamily="49" charset="-122"/>
                          <a:ea typeface="黑体" panose="02010609060101010101" pitchFamily="49" charset="-122"/>
                          <a:cs typeface="黑体" panose="02010609060101010101" pitchFamily="49" charset="-122"/>
                        </a:rPr>
                        <a:t>IR</a:t>
                      </a:r>
                      <a:r>
                        <a:rPr lang="en-US" sz="1600" b="0" baseline="-25000">
                          <a:solidFill>
                            <a:schemeClr val="tx1"/>
                          </a:solidFill>
                          <a:latin typeface="黑体" panose="02010609060101010101" pitchFamily="49" charset="-122"/>
                          <a:ea typeface="黑体" panose="02010609060101010101" pitchFamily="49" charset="-122"/>
                          <a:cs typeface="黑体" panose="02010609060101010101" pitchFamily="49" charset="-122"/>
                        </a:rPr>
                        <a:t>2</a:t>
                      </a:r>
                      <a:r>
                        <a:rPr lang="en-US" sz="1600" b="0">
                          <a:solidFill>
                            <a:schemeClr val="tx1"/>
                          </a:solidFill>
                          <a:latin typeface="黑体" panose="02010609060101010101" pitchFamily="49" charset="-122"/>
                          <a:ea typeface="黑体" panose="02010609060101010101" pitchFamily="49" charset="-122"/>
                          <a:cs typeface="黑体" panose="02010609060101010101" pitchFamily="49" charset="-122"/>
                        </a:rPr>
                        <a:t>IR</a:t>
                      </a:r>
                      <a:r>
                        <a:rPr lang="en-US" sz="1600" b="0" baseline="-25000">
                          <a:solidFill>
                            <a:schemeClr val="tx1"/>
                          </a:solidFill>
                          <a:latin typeface="黑体" panose="02010609060101010101" pitchFamily="49" charset="-122"/>
                          <a:ea typeface="黑体" panose="02010609060101010101" pitchFamily="49" charset="-122"/>
                          <a:cs typeface="黑体" panose="02010609060101010101" pitchFamily="49" charset="-122"/>
                        </a:rPr>
                        <a:t>1</a:t>
                      </a:r>
                      <a:r>
                        <a:rPr lang="en-US" sz="1600" b="0">
                          <a:solidFill>
                            <a:schemeClr val="tx1"/>
                          </a:solidFill>
                          <a:latin typeface="黑体" panose="02010609060101010101" pitchFamily="49" charset="-122"/>
                          <a:ea typeface="黑体" panose="02010609060101010101" pitchFamily="49" charset="-122"/>
                          <a:cs typeface="黑体" panose="02010609060101010101" pitchFamily="49" charset="-122"/>
                        </a:rPr>
                        <a:t>IR</a:t>
                      </a:r>
                      <a:r>
                        <a:rPr lang="en-US" sz="1600" b="0" baseline="-25000">
                          <a:solidFill>
                            <a:schemeClr val="tx1"/>
                          </a:solidFill>
                          <a:latin typeface="黑体" panose="02010609060101010101" pitchFamily="49" charset="-122"/>
                          <a:ea typeface="黑体" panose="02010609060101010101" pitchFamily="49" charset="-122"/>
                          <a:cs typeface="黑体" panose="02010609060101010101" pitchFamily="49" charset="-122"/>
                        </a:rPr>
                        <a:t>0</a:t>
                      </a:r>
                      <a:endParaRPr lang="en-US" altLang="en-US" sz="1600" b="0" baseline="-2500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chemeClr val="tx1"/>
                          </a:solidFill>
                          <a:latin typeface="黑体" panose="02010609060101010101" pitchFamily="49" charset="-122"/>
                          <a:ea typeface="黑体" panose="02010609060101010101" pitchFamily="49" charset="-122"/>
                          <a:cs typeface="黑体" panose="02010609060101010101" pitchFamily="49" charset="-122"/>
                        </a:rPr>
                        <a:t>说明</a:t>
                      </a:r>
                      <a:endParaRPr lang="en-US" altLang="en-US" sz="1600" b="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chemeClr val="tx1"/>
                          </a:solidFill>
                          <a:latin typeface="黑体" panose="02010609060101010101" pitchFamily="49" charset="-122"/>
                          <a:ea typeface="黑体" panose="02010609060101010101" pitchFamily="49" charset="-122"/>
                          <a:cs typeface="黑体" panose="02010609060101010101" pitchFamily="49" charset="-122"/>
                        </a:rPr>
                        <a:t>转移指令</a:t>
                      </a:r>
                      <a:endParaRPr lang="en-US" altLang="en-US" sz="1600" b="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chemeClr val="tx1"/>
                          </a:solidFill>
                          <a:latin typeface="黑体" panose="02010609060101010101" pitchFamily="49" charset="-122"/>
                          <a:ea typeface="黑体" panose="02010609060101010101" pitchFamily="49" charset="-122"/>
                          <a:cs typeface="黑体" panose="02010609060101010101" pitchFamily="49" charset="-122"/>
                        </a:rPr>
                        <a:t>IR</a:t>
                      </a:r>
                      <a:r>
                        <a:rPr lang="en-US" sz="1600" b="0" baseline="-25000">
                          <a:solidFill>
                            <a:schemeClr val="tx1"/>
                          </a:solidFill>
                          <a:latin typeface="黑体" panose="02010609060101010101" pitchFamily="49" charset="-122"/>
                          <a:ea typeface="黑体" panose="02010609060101010101" pitchFamily="49" charset="-122"/>
                          <a:cs typeface="黑体" panose="02010609060101010101" pitchFamily="49" charset="-122"/>
                        </a:rPr>
                        <a:t>5 </a:t>
                      </a:r>
                      <a:r>
                        <a:rPr lang="en-US" sz="1600" b="0">
                          <a:solidFill>
                            <a:schemeClr val="tx1"/>
                          </a:solidFill>
                          <a:latin typeface="黑体" panose="02010609060101010101" pitchFamily="49" charset="-122"/>
                          <a:ea typeface="黑体" panose="02010609060101010101" pitchFamily="49" charset="-122"/>
                          <a:cs typeface="黑体" panose="02010609060101010101" pitchFamily="49" charset="-122"/>
                        </a:rPr>
                        <a:t>IR</a:t>
                      </a:r>
                      <a:r>
                        <a:rPr lang="en-US" sz="1600" b="0" baseline="-25000">
                          <a:solidFill>
                            <a:schemeClr val="tx1"/>
                          </a:solidFill>
                          <a:latin typeface="黑体" panose="02010609060101010101" pitchFamily="49" charset="-122"/>
                          <a:ea typeface="黑体" panose="02010609060101010101" pitchFamily="49" charset="-122"/>
                          <a:cs typeface="黑体" panose="02010609060101010101" pitchFamily="49" charset="-122"/>
                        </a:rPr>
                        <a:t>3 </a:t>
                      </a:r>
                      <a:r>
                        <a:rPr lang="en-US" sz="1600" b="0">
                          <a:solidFill>
                            <a:schemeClr val="tx1"/>
                          </a:solidFill>
                          <a:latin typeface="黑体" panose="02010609060101010101" pitchFamily="49" charset="-122"/>
                          <a:ea typeface="黑体" panose="02010609060101010101" pitchFamily="49" charset="-122"/>
                          <a:cs typeface="黑体" panose="02010609060101010101" pitchFamily="49" charset="-122"/>
                        </a:rPr>
                        <a:t>IR</a:t>
                      </a:r>
                      <a:r>
                        <a:rPr lang="en-US" sz="1600" b="0" baseline="-25000">
                          <a:solidFill>
                            <a:schemeClr val="tx1"/>
                          </a:solidFill>
                          <a:latin typeface="黑体" panose="02010609060101010101" pitchFamily="49" charset="-122"/>
                          <a:ea typeface="黑体" panose="02010609060101010101" pitchFamily="49" charset="-122"/>
                          <a:cs typeface="黑体" panose="02010609060101010101" pitchFamily="49" charset="-122"/>
                        </a:rPr>
                        <a:t>2</a:t>
                      </a:r>
                      <a:r>
                        <a:rPr lang="en-US" sz="1600" b="0">
                          <a:solidFill>
                            <a:schemeClr val="tx1"/>
                          </a:solidFill>
                          <a:latin typeface="黑体" panose="02010609060101010101" pitchFamily="49" charset="-122"/>
                          <a:ea typeface="黑体" panose="02010609060101010101" pitchFamily="49" charset="-122"/>
                          <a:cs typeface="黑体" panose="02010609060101010101" pitchFamily="49" charset="-122"/>
                        </a:rPr>
                        <a:t>IR</a:t>
                      </a:r>
                      <a:r>
                        <a:rPr lang="en-US" sz="1600" b="0" baseline="-25000">
                          <a:solidFill>
                            <a:schemeClr val="tx1"/>
                          </a:solidFill>
                          <a:latin typeface="黑体" panose="02010609060101010101" pitchFamily="49" charset="-122"/>
                          <a:ea typeface="黑体" panose="02010609060101010101" pitchFamily="49" charset="-122"/>
                          <a:cs typeface="黑体" panose="02010609060101010101" pitchFamily="49" charset="-122"/>
                        </a:rPr>
                        <a:t>1</a:t>
                      </a:r>
                      <a:r>
                        <a:rPr lang="en-US" sz="1600" b="0">
                          <a:solidFill>
                            <a:schemeClr val="tx1"/>
                          </a:solidFill>
                          <a:latin typeface="黑体" panose="02010609060101010101" pitchFamily="49" charset="-122"/>
                          <a:ea typeface="黑体" panose="02010609060101010101" pitchFamily="49" charset="-122"/>
                          <a:cs typeface="黑体" panose="02010609060101010101" pitchFamily="49" charset="-122"/>
                        </a:rPr>
                        <a:t>IR</a:t>
                      </a:r>
                      <a:r>
                        <a:rPr lang="en-US" sz="1600" b="0" baseline="-25000">
                          <a:solidFill>
                            <a:schemeClr val="tx1"/>
                          </a:solidFill>
                          <a:latin typeface="黑体" panose="02010609060101010101" pitchFamily="49" charset="-122"/>
                          <a:ea typeface="黑体" panose="02010609060101010101" pitchFamily="49" charset="-122"/>
                          <a:cs typeface="黑体" panose="02010609060101010101" pitchFamily="49" charset="-122"/>
                        </a:rPr>
                        <a:t>0</a:t>
                      </a:r>
                      <a:endParaRPr lang="en-US" altLang="en-US" sz="1600" b="0" baseline="-2500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chemeClr val="tx1"/>
                          </a:solidFill>
                          <a:latin typeface="黑体" panose="02010609060101010101" pitchFamily="49" charset="-122"/>
                          <a:ea typeface="黑体" panose="02010609060101010101" pitchFamily="49" charset="-122"/>
                          <a:cs typeface="黑体" panose="02010609060101010101" pitchFamily="49" charset="-122"/>
                        </a:rPr>
                        <a:t>说明</a:t>
                      </a:r>
                      <a:endParaRPr lang="en-US" altLang="en-US" sz="1600" b="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8145">
                <a:tc>
                  <a:txBody>
                    <a:bodyPr/>
                    <a:p>
                      <a:pPr indent="0" algn="ctr">
                        <a:buNone/>
                      </a:pPr>
                      <a:r>
                        <a:rPr lang="en-US" sz="1600" b="0">
                          <a:solidFill>
                            <a:schemeClr val="tx1"/>
                          </a:solidFill>
                          <a:latin typeface="黑体" panose="02010609060101010101" pitchFamily="49" charset="-122"/>
                          <a:ea typeface="黑体" panose="02010609060101010101" pitchFamily="49" charset="-122"/>
                          <a:cs typeface="黑体" panose="02010609060101010101" pitchFamily="49" charset="-122"/>
                        </a:rPr>
                        <a:t>JNC</a:t>
                      </a:r>
                      <a:endParaRPr lang="en-US" altLang="en-US" sz="1600" b="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5"/>
                    </a:solidFill>
                  </a:tcPr>
                </a:tc>
                <a:tc>
                  <a:txBody>
                    <a:bodyPr/>
                    <a:p>
                      <a:pPr indent="0" algn="ctr">
                        <a:buNone/>
                      </a:pPr>
                      <a:r>
                        <a:rPr lang="en-US" sz="1600" b="0">
                          <a:solidFill>
                            <a:srgbClr val="FF0000"/>
                          </a:solidFill>
                          <a:latin typeface="黑体" panose="02010609060101010101" pitchFamily="49" charset="-122"/>
                          <a:ea typeface="黑体" panose="02010609060101010101" pitchFamily="49" charset="-122"/>
                          <a:cs typeface="黑体" panose="02010609060101010101" pitchFamily="49" charset="-122"/>
                        </a:rPr>
                        <a:t>0  </a:t>
                      </a:r>
                      <a:r>
                        <a:rPr lang="en-US" sz="1600" b="0">
                          <a:solidFill>
                            <a:schemeClr val="tx1"/>
                          </a:solidFill>
                          <a:latin typeface="黑体" panose="02010609060101010101" pitchFamily="49" charset="-122"/>
                          <a:ea typeface="黑体" panose="02010609060101010101" pitchFamily="49" charset="-122"/>
                          <a:cs typeface="黑体" panose="02010609060101010101" pitchFamily="49" charset="-122"/>
                        </a:rPr>
                        <a:t>0  0  0</a:t>
                      </a:r>
                      <a:r>
                        <a:rPr lang="en-US" sz="1600" b="0">
                          <a:solidFill>
                            <a:srgbClr val="FF0000"/>
                          </a:solidFill>
                          <a:latin typeface="黑体" panose="02010609060101010101" pitchFamily="49" charset="-122"/>
                          <a:ea typeface="黑体" panose="02010609060101010101" pitchFamily="49" charset="-122"/>
                          <a:cs typeface="黑体" panose="02010609060101010101" pitchFamily="49" charset="-122"/>
                        </a:rPr>
                        <a:t>  1</a:t>
                      </a:r>
                      <a:endParaRPr lang="en-US" altLang="en-US" sz="1600" b="0">
                        <a:solidFill>
                          <a:srgbClr val="FF0000"/>
                        </a:solidFill>
                        <a:latin typeface="黑体" panose="02010609060101010101" pitchFamily="49" charset="-122"/>
                        <a:ea typeface="黑体" panose="02010609060101010101" pitchFamily="49" charset="-122"/>
                        <a:cs typeface="黑体" panose="02010609060101010101" pitchFamily="49"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5"/>
                    </a:solidFill>
                  </a:tcPr>
                </a:tc>
                <a:tc>
                  <a:txBody>
                    <a:bodyPr/>
                    <a:p>
                      <a:pPr indent="0" algn="ctr">
                        <a:buNone/>
                      </a:pPr>
                      <a:r>
                        <a:rPr lang="en-US" sz="1600" b="0">
                          <a:solidFill>
                            <a:schemeClr val="tx1"/>
                          </a:solidFill>
                          <a:latin typeface="黑体" panose="02010609060101010101" pitchFamily="49" charset="-122"/>
                          <a:ea typeface="黑体" panose="02010609060101010101" pitchFamily="49" charset="-122"/>
                          <a:cs typeface="黑体" panose="02010609060101010101" pitchFamily="49" charset="-122"/>
                        </a:rPr>
                        <a:t>进位</a:t>
                      </a:r>
                      <a:r>
                        <a:rPr lang="en-US" sz="1600" b="0">
                          <a:solidFill>
                            <a:srgbClr val="FF0000"/>
                          </a:solidFill>
                          <a:latin typeface="黑体" panose="02010609060101010101" pitchFamily="49" charset="-122"/>
                          <a:ea typeface="黑体" panose="02010609060101010101" pitchFamily="49" charset="-122"/>
                          <a:cs typeface="黑体" panose="02010609060101010101" pitchFamily="49" charset="-122"/>
                        </a:rPr>
                        <a:t>C=</a:t>
                      </a:r>
                      <a:r>
                        <a:rPr lang="en-US" sz="1600" b="0">
                          <a:solidFill>
                            <a:srgbClr val="C00000"/>
                          </a:solidFill>
                          <a:latin typeface="黑体" panose="02010609060101010101" pitchFamily="49" charset="-122"/>
                          <a:ea typeface="黑体" panose="02010609060101010101" pitchFamily="49" charset="-122"/>
                          <a:cs typeface="黑体" panose="02010609060101010101" pitchFamily="49" charset="-122"/>
                        </a:rPr>
                        <a:t>0</a:t>
                      </a:r>
                      <a:r>
                        <a:rPr lang="en-US" sz="1600" b="0">
                          <a:solidFill>
                            <a:schemeClr val="tx1"/>
                          </a:solidFill>
                          <a:latin typeface="黑体" panose="02010609060101010101" pitchFamily="49" charset="-122"/>
                          <a:ea typeface="黑体" panose="02010609060101010101" pitchFamily="49" charset="-122"/>
                          <a:cs typeface="黑体" panose="02010609060101010101" pitchFamily="49" charset="-122"/>
                        </a:rPr>
                        <a:t>转</a:t>
                      </a:r>
                      <a:endParaRPr lang="en-US" altLang="en-US" sz="1600" b="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5"/>
                    </a:solidFill>
                  </a:tcPr>
                </a:tc>
                <a:tc>
                  <a:txBody>
                    <a:bodyPr/>
                    <a:p>
                      <a:pPr indent="0" algn="ctr">
                        <a:buNone/>
                      </a:pPr>
                      <a:r>
                        <a:rPr lang="en-US" sz="1600" b="0">
                          <a:solidFill>
                            <a:schemeClr val="tx1"/>
                          </a:solidFill>
                          <a:latin typeface="黑体" panose="02010609060101010101" pitchFamily="49" charset="-122"/>
                          <a:ea typeface="黑体" panose="02010609060101010101" pitchFamily="49" charset="-122"/>
                          <a:cs typeface="黑体" panose="02010609060101010101" pitchFamily="49" charset="-122"/>
                        </a:rPr>
                        <a:t>JNZ</a:t>
                      </a:r>
                      <a:endParaRPr lang="en-US" altLang="en-US" sz="1600" b="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indent="0" algn="ctr">
                        <a:buNone/>
                      </a:pPr>
                      <a:r>
                        <a:rPr lang="en-US" sz="160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0  </a:t>
                      </a:r>
                      <a:r>
                        <a:rPr lang="en-US" sz="1600">
                          <a:latin typeface="黑体" panose="02010609060101010101" pitchFamily="49" charset="-122"/>
                          <a:ea typeface="黑体" panose="02010609060101010101" pitchFamily="49" charset="-122"/>
                          <a:cs typeface="黑体" panose="02010609060101010101" pitchFamily="49" charset="-122"/>
                          <a:sym typeface="+mn-ea"/>
                        </a:rPr>
                        <a:t>0  </a:t>
                      </a:r>
                      <a:r>
                        <a:rPr lang="en-US" sz="160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1</a:t>
                      </a:r>
                      <a:r>
                        <a:rPr lang="en-US" sz="1600">
                          <a:latin typeface="黑体" panose="02010609060101010101" pitchFamily="49" charset="-122"/>
                          <a:ea typeface="黑体" panose="02010609060101010101" pitchFamily="49" charset="-122"/>
                          <a:cs typeface="黑体" panose="02010609060101010101" pitchFamily="49" charset="-122"/>
                          <a:sym typeface="+mn-ea"/>
                        </a:rPr>
                        <a:t>  </a:t>
                      </a:r>
                      <a:r>
                        <a:rPr lang="en-US" sz="160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0</a:t>
                      </a:r>
                      <a:r>
                        <a:rPr lang="en-US" sz="160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  </a:t>
                      </a:r>
                      <a:r>
                        <a:rPr lang="en-US" sz="1600">
                          <a:latin typeface="黑体" panose="02010609060101010101" pitchFamily="49" charset="-122"/>
                          <a:ea typeface="黑体" panose="02010609060101010101" pitchFamily="49" charset="-122"/>
                          <a:cs typeface="黑体" panose="02010609060101010101" pitchFamily="49" charset="-122"/>
                          <a:sym typeface="+mn-ea"/>
                        </a:rPr>
                        <a:t>0</a:t>
                      </a:r>
                      <a:endParaRPr lang="en-US" altLang="en-US" sz="1600" b="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indent="0" algn="ctr">
                        <a:buNone/>
                      </a:pPr>
                      <a:r>
                        <a:rPr lang="en-US" sz="1600" b="0">
                          <a:solidFill>
                            <a:schemeClr val="tx1"/>
                          </a:solidFill>
                          <a:latin typeface="黑体" panose="02010609060101010101" pitchFamily="49" charset="-122"/>
                          <a:ea typeface="黑体" panose="02010609060101010101" pitchFamily="49" charset="-122"/>
                          <a:cs typeface="黑体" panose="02010609060101010101" pitchFamily="49" charset="-122"/>
                        </a:rPr>
                        <a:t>结果不为零Z=</a:t>
                      </a:r>
                      <a:r>
                        <a:rPr lang="en-US" sz="1600" b="0">
                          <a:solidFill>
                            <a:srgbClr val="FF0000"/>
                          </a:solidFill>
                          <a:latin typeface="黑体" panose="02010609060101010101" pitchFamily="49" charset="-122"/>
                          <a:ea typeface="黑体" panose="02010609060101010101" pitchFamily="49" charset="-122"/>
                          <a:cs typeface="黑体" panose="02010609060101010101" pitchFamily="49" charset="-122"/>
                        </a:rPr>
                        <a:t>0</a:t>
                      </a:r>
                      <a:r>
                        <a:rPr lang="en-US" sz="1600" b="0">
                          <a:solidFill>
                            <a:schemeClr val="tx1"/>
                          </a:solidFill>
                          <a:latin typeface="黑体" panose="02010609060101010101" pitchFamily="49" charset="-122"/>
                          <a:ea typeface="黑体" panose="02010609060101010101" pitchFamily="49" charset="-122"/>
                          <a:cs typeface="黑体" panose="02010609060101010101" pitchFamily="49" charset="-122"/>
                        </a:rPr>
                        <a:t>转</a:t>
                      </a:r>
                      <a:endParaRPr lang="en-US" altLang="en-US" sz="1600" b="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r>
              <a:tr h="398145">
                <a:tc>
                  <a:txBody>
                    <a:bodyPr/>
                    <a:p>
                      <a:pPr indent="0" algn="ctr">
                        <a:buNone/>
                      </a:pPr>
                      <a:r>
                        <a:rPr lang="en-US" sz="1600" b="0">
                          <a:solidFill>
                            <a:schemeClr val="tx1"/>
                          </a:solidFill>
                          <a:latin typeface="黑体" panose="02010609060101010101" pitchFamily="49" charset="-122"/>
                          <a:ea typeface="黑体" panose="02010609060101010101" pitchFamily="49" charset="-122"/>
                          <a:cs typeface="黑体" panose="02010609060101010101" pitchFamily="49" charset="-122"/>
                        </a:rPr>
                        <a:t>JC</a:t>
                      </a:r>
                      <a:endParaRPr lang="en-US" altLang="en-US" sz="1600" b="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5"/>
                    </a:solidFill>
                  </a:tcPr>
                </a:tc>
                <a:tc>
                  <a:txBody>
                    <a:bodyPr/>
                    <a:p>
                      <a:pPr indent="0" algn="ctr">
                        <a:buNone/>
                      </a:pPr>
                      <a:r>
                        <a:rPr lang="en-US" sz="160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1  </a:t>
                      </a:r>
                      <a:r>
                        <a:rPr lang="en-US" sz="1600">
                          <a:latin typeface="黑体" panose="02010609060101010101" pitchFamily="49" charset="-122"/>
                          <a:ea typeface="黑体" panose="02010609060101010101" pitchFamily="49" charset="-122"/>
                          <a:cs typeface="黑体" panose="02010609060101010101" pitchFamily="49" charset="-122"/>
                          <a:sym typeface="+mn-ea"/>
                        </a:rPr>
                        <a:t>0  0  0</a:t>
                      </a:r>
                      <a:r>
                        <a:rPr lang="en-US" sz="160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  1</a:t>
                      </a:r>
                      <a:endParaRPr lang="en-US" altLang="en-US" sz="1600" b="0">
                        <a:solidFill>
                          <a:srgbClr val="FF0000"/>
                        </a:solidFill>
                        <a:latin typeface="黑体" panose="02010609060101010101" pitchFamily="49" charset="-122"/>
                        <a:ea typeface="黑体" panose="02010609060101010101" pitchFamily="49" charset="-122"/>
                        <a:cs typeface="黑体" panose="02010609060101010101" pitchFamily="49"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5"/>
                    </a:solidFill>
                  </a:tcPr>
                </a:tc>
                <a:tc>
                  <a:txBody>
                    <a:bodyPr/>
                    <a:p>
                      <a:pPr indent="0" algn="ctr">
                        <a:buNone/>
                      </a:pPr>
                      <a:r>
                        <a:rPr lang="en-US" sz="1600" b="0">
                          <a:solidFill>
                            <a:schemeClr val="tx1"/>
                          </a:solidFill>
                          <a:latin typeface="黑体" panose="02010609060101010101" pitchFamily="49" charset="-122"/>
                          <a:ea typeface="黑体" panose="02010609060101010101" pitchFamily="49" charset="-122"/>
                          <a:cs typeface="黑体" panose="02010609060101010101" pitchFamily="49" charset="-122"/>
                        </a:rPr>
                        <a:t>进位</a:t>
                      </a:r>
                      <a:r>
                        <a:rPr lang="en-US" sz="1600" b="0">
                          <a:solidFill>
                            <a:srgbClr val="FF0000"/>
                          </a:solidFill>
                          <a:latin typeface="黑体" panose="02010609060101010101" pitchFamily="49" charset="-122"/>
                          <a:ea typeface="黑体" panose="02010609060101010101" pitchFamily="49" charset="-122"/>
                          <a:cs typeface="黑体" panose="02010609060101010101" pitchFamily="49" charset="-122"/>
                        </a:rPr>
                        <a:t>C=1</a:t>
                      </a:r>
                      <a:r>
                        <a:rPr lang="en-US" sz="1600" b="0">
                          <a:solidFill>
                            <a:schemeClr val="tx1"/>
                          </a:solidFill>
                          <a:latin typeface="黑体" panose="02010609060101010101" pitchFamily="49" charset="-122"/>
                          <a:ea typeface="黑体" panose="02010609060101010101" pitchFamily="49" charset="-122"/>
                          <a:cs typeface="黑体" panose="02010609060101010101" pitchFamily="49" charset="-122"/>
                        </a:rPr>
                        <a:t>转</a:t>
                      </a:r>
                      <a:endParaRPr lang="en-US" altLang="en-US" sz="1600" b="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5"/>
                    </a:solidFill>
                  </a:tcPr>
                </a:tc>
                <a:tc>
                  <a:txBody>
                    <a:bodyPr/>
                    <a:p>
                      <a:pPr indent="0" algn="ctr">
                        <a:buNone/>
                      </a:pPr>
                      <a:r>
                        <a:rPr lang="en-US" sz="1600" b="0">
                          <a:solidFill>
                            <a:schemeClr val="tx1"/>
                          </a:solidFill>
                          <a:latin typeface="黑体" panose="02010609060101010101" pitchFamily="49" charset="-122"/>
                          <a:ea typeface="黑体" panose="02010609060101010101" pitchFamily="49" charset="-122"/>
                          <a:cs typeface="黑体" panose="02010609060101010101" pitchFamily="49" charset="-122"/>
                        </a:rPr>
                        <a:t>JZ</a:t>
                      </a:r>
                      <a:endParaRPr lang="en-US" altLang="en-US" sz="1600" b="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indent="0" algn="ctr">
                        <a:buNone/>
                      </a:pPr>
                      <a:r>
                        <a:rPr lang="en-US" sz="160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1  </a:t>
                      </a:r>
                      <a:r>
                        <a:rPr lang="en-US" sz="1600">
                          <a:latin typeface="黑体" panose="02010609060101010101" pitchFamily="49" charset="-122"/>
                          <a:ea typeface="黑体" panose="02010609060101010101" pitchFamily="49" charset="-122"/>
                          <a:cs typeface="黑体" panose="02010609060101010101" pitchFamily="49" charset="-122"/>
                          <a:sym typeface="+mn-ea"/>
                        </a:rPr>
                        <a:t>0  </a:t>
                      </a:r>
                      <a:r>
                        <a:rPr lang="en-US" sz="160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1</a:t>
                      </a:r>
                      <a:r>
                        <a:rPr lang="en-US" sz="1600">
                          <a:latin typeface="黑体" panose="02010609060101010101" pitchFamily="49" charset="-122"/>
                          <a:ea typeface="黑体" panose="02010609060101010101" pitchFamily="49" charset="-122"/>
                          <a:cs typeface="黑体" panose="02010609060101010101" pitchFamily="49" charset="-122"/>
                          <a:sym typeface="+mn-ea"/>
                        </a:rPr>
                        <a:t>  0</a:t>
                      </a:r>
                      <a:r>
                        <a:rPr lang="en-US" sz="160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  </a:t>
                      </a:r>
                      <a:r>
                        <a:rPr lang="en-US" sz="1600">
                          <a:latin typeface="黑体" panose="02010609060101010101" pitchFamily="49" charset="-122"/>
                          <a:ea typeface="黑体" panose="02010609060101010101" pitchFamily="49" charset="-122"/>
                          <a:cs typeface="黑体" panose="02010609060101010101" pitchFamily="49" charset="-122"/>
                          <a:sym typeface="+mn-ea"/>
                        </a:rPr>
                        <a:t>0</a:t>
                      </a:r>
                      <a:endParaRPr lang="en-US" altLang="en-US" sz="1600" b="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indent="0" algn="ctr">
                        <a:buNone/>
                      </a:pPr>
                      <a:r>
                        <a:rPr lang="en-US" sz="1600" b="0">
                          <a:solidFill>
                            <a:schemeClr val="tx1"/>
                          </a:solidFill>
                          <a:latin typeface="黑体" panose="02010609060101010101" pitchFamily="49" charset="-122"/>
                          <a:ea typeface="黑体" panose="02010609060101010101" pitchFamily="49" charset="-122"/>
                          <a:cs typeface="黑体" panose="02010609060101010101" pitchFamily="49" charset="-122"/>
                        </a:rPr>
                        <a:t>结果为零</a:t>
                      </a:r>
                      <a:r>
                        <a:rPr lang="en-US" sz="1600" b="0">
                          <a:solidFill>
                            <a:srgbClr val="FF0000"/>
                          </a:solidFill>
                          <a:latin typeface="黑体" panose="02010609060101010101" pitchFamily="49" charset="-122"/>
                          <a:ea typeface="黑体" panose="02010609060101010101" pitchFamily="49" charset="-122"/>
                          <a:cs typeface="黑体" panose="02010609060101010101" pitchFamily="49" charset="-122"/>
                        </a:rPr>
                        <a:t>Z =1</a:t>
                      </a:r>
                      <a:r>
                        <a:rPr lang="en-US" sz="1600" b="0">
                          <a:solidFill>
                            <a:schemeClr val="tx1"/>
                          </a:solidFill>
                          <a:latin typeface="黑体" panose="02010609060101010101" pitchFamily="49" charset="-122"/>
                          <a:ea typeface="黑体" panose="02010609060101010101" pitchFamily="49" charset="-122"/>
                          <a:cs typeface="黑体" panose="02010609060101010101" pitchFamily="49" charset="-122"/>
                        </a:rPr>
                        <a:t>转</a:t>
                      </a:r>
                      <a:endParaRPr lang="en-US" altLang="en-US" sz="1600" b="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r>
              <a:tr h="398145">
                <a:tc>
                  <a:txBody>
                    <a:bodyPr/>
                    <a:p>
                      <a:pPr indent="0" algn="ctr">
                        <a:buNone/>
                      </a:pPr>
                      <a:r>
                        <a:rPr lang="en-US" sz="1600" b="0">
                          <a:solidFill>
                            <a:schemeClr val="tx1"/>
                          </a:solidFill>
                          <a:latin typeface="黑体" panose="02010609060101010101" pitchFamily="49" charset="-122"/>
                          <a:ea typeface="黑体" panose="02010609060101010101" pitchFamily="49" charset="-122"/>
                          <a:cs typeface="黑体" panose="02010609060101010101" pitchFamily="49" charset="-122"/>
                        </a:rPr>
                        <a:t>JNV</a:t>
                      </a:r>
                      <a:endParaRPr lang="en-US" altLang="en-US" sz="1600" b="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solidFill>
                  </a:tcPr>
                </a:tc>
                <a:tc>
                  <a:txBody>
                    <a:bodyPr/>
                    <a:p>
                      <a:pPr indent="0" algn="ctr">
                        <a:buNone/>
                      </a:pPr>
                      <a:r>
                        <a:rPr lang="en-US" sz="160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0  </a:t>
                      </a:r>
                      <a:r>
                        <a:rPr lang="en-US" sz="1600">
                          <a:latin typeface="黑体" panose="02010609060101010101" pitchFamily="49" charset="-122"/>
                          <a:ea typeface="黑体" panose="02010609060101010101" pitchFamily="49" charset="-122"/>
                          <a:cs typeface="黑体" panose="02010609060101010101" pitchFamily="49" charset="-122"/>
                          <a:sym typeface="+mn-ea"/>
                        </a:rPr>
                        <a:t>0  0  </a:t>
                      </a:r>
                      <a:r>
                        <a:rPr lang="en-US" sz="160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1  </a:t>
                      </a:r>
                      <a:r>
                        <a:rPr lang="en-US" sz="160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0</a:t>
                      </a:r>
                      <a:endParaRPr lang="en-US" altLang="en-US" sz="1600" b="0">
                        <a:solidFill>
                          <a:schemeClr val="tx1"/>
                        </a:solidFill>
                        <a:latin typeface="黑体" panose="02010609060101010101" pitchFamily="49" charset="-122"/>
                        <a:ea typeface="黑体" panose="02010609060101010101" pitchFamily="49" charset="-122"/>
                        <a:cs typeface="黑体" panose="02010609060101010101" pitchFamily="49" charset="-122"/>
                        <a:sym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solidFill>
                  </a:tcPr>
                </a:tc>
                <a:tc>
                  <a:txBody>
                    <a:bodyPr/>
                    <a:p>
                      <a:pPr indent="0" algn="ctr">
                        <a:buNone/>
                      </a:pPr>
                      <a:r>
                        <a:rPr lang="en-US" sz="1600" b="0">
                          <a:solidFill>
                            <a:schemeClr val="tx1"/>
                          </a:solidFill>
                          <a:latin typeface="黑体" panose="02010609060101010101" pitchFamily="49" charset="-122"/>
                          <a:ea typeface="黑体" panose="02010609060101010101" pitchFamily="49" charset="-122"/>
                          <a:cs typeface="黑体" panose="02010609060101010101" pitchFamily="49" charset="-122"/>
                        </a:rPr>
                        <a:t>不溢出</a:t>
                      </a:r>
                      <a:r>
                        <a:rPr lang="en-US" sz="1600" b="0">
                          <a:solidFill>
                            <a:srgbClr val="FF0000"/>
                          </a:solidFill>
                          <a:latin typeface="黑体" panose="02010609060101010101" pitchFamily="49" charset="-122"/>
                          <a:ea typeface="黑体" panose="02010609060101010101" pitchFamily="49" charset="-122"/>
                          <a:cs typeface="黑体" panose="02010609060101010101" pitchFamily="49" charset="-122"/>
                        </a:rPr>
                        <a:t>V=</a:t>
                      </a:r>
                      <a:r>
                        <a:rPr lang="en-US" sz="1600" b="0">
                          <a:solidFill>
                            <a:srgbClr val="FF0000"/>
                          </a:solidFill>
                          <a:latin typeface="黑体" panose="02010609060101010101" pitchFamily="49" charset="-122"/>
                          <a:ea typeface="黑体" panose="02010609060101010101" pitchFamily="49" charset="-122"/>
                          <a:cs typeface="黑体" panose="02010609060101010101" pitchFamily="49" charset="-122"/>
                        </a:rPr>
                        <a:t>0</a:t>
                      </a:r>
                      <a:r>
                        <a:rPr lang="en-US" sz="1600" b="0">
                          <a:solidFill>
                            <a:schemeClr val="tx1"/>
                          </a:solidFill>
                          <a:latin typeface="黑体" panose="02010609060101010101" pitchFamily="49" charset="-122"/>
                          <a:ea typeface="黑体" panose="02010609060101010101" pitchFamily="49" charset="-122"/>
                          <a:cs typeface="黑体" panose="02010609060101010101" pitchFamily="49" charset="-122"/>
                        </a:rPr>
                        <a:t>转</a:t>
                      </a:r>
                      <a:endParaRPr lang="en-US" altLang="en-US" sz="1600" b="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solidFill>
                  </a:tcPr>
                </a:tc>
                <a:tc>
                  <a:txBody>
                    <a:bodyPr/>
                    <a:p>
                      <a:pPr indent="0" algn="ctr">
                        <a:buNone/>
                      </a:pPr>
                      <a:r>
                        <a:rPr lang="en-US" sz="1600" b="0">
                          <a:solidFill>
                            <a:schemeClr val="tx1"/>
                          </a:solidFill>
                          <a:latin typeface="黑体" panose="02010609060101010101" pitchFamily="49" charset="-122"/>
                          <a:ea typeface="黑体" panose="02010609060101010101" pitchFamily="49" charset="-122"/>
                          <a:cs typeface="黑体" panose="02010609060101010101" pitchFamily="49" charset="-122"/>
                        </a:rPr>
                        <a:t>JNS</a:t>
                      </a:r>
                      <a:endParaRPr lang="en-US" altLang="en-US" sz="1600" b="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20000"/>
                        <a:lumOff val="80000"/>
                      </a:schemeClr>
                    </a:solidFill>
                  </a:tcPr>
                </a:tc>
                <a:tc>
                  <a:txBody>
                    <a:bodyPr/>
                    <a:p>
                      <a:pPr indent="0" algn="ctr">
                        <a:buNone/>
                      </a:pPr>
                      <a:r>
                        <a:rPr lang="en-US" sz="160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0  1</a:t>
                      </a:r>
                      <a:r>
                        <a:rPr lang="en-US" sz="1600">
                          <a:latin typeface="黑体" panose="02010609060101010101" pitchFamily="49" charset="-122"/>
                          <a:ea typeface="黑体" panose="02010609060101010101" pitchFamily="49" charset="-122"/>
                          <a:cs typeface="黑体" panose="02010609060101010101" pitchFamily="49" charset="-122"/>
                          <a:sym typeface="+mn-ea"/>
                        </a:rPr>
                        <a:t>  </a:t>
                      </a:r>
                      <a:r>
                        <a:rPr lang="en-US" sz="160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0</a:t>
                      </a:r>
                      <a:r>
                        <a:rPr lang="en-US" sz="1600">
                          <a:latin typeface="黑体" panose="02010609060101010101" pitchFamily="49" charset="-122"/>
                          <a:ea typeface="黑体" panose="02010609060101010101" pitchFamily="49" charset="-122"/>
                          <a:cs typeface="黑体" panose="02010609060101010101" pitchFamily="49" charset="-122"/>
                          <a:sym typeface="+mn-ea"/>
                        </a:rPr>
                        <a:t>  0</a:t>
                      </a:r>
                      <a:r>
                        <a:rPr lang="en-US" sz="160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  </a:t>
                      </a:r>
                      <a:r>
                        <a:rPr lang="en-US" sz="1600">
                          <a:latin typeface="黑体" panose="02010609060101010101" pitchFamily="49" charset="-122"/>
                          <a:ea typeface="黑体" panose="02010609060101010101" pitchFamily="49" charset="-122"/>
                          <a:cs typeface="黑体" panose="02010609060101010101" pitchFamily="49" charset="-122"/>
                          <a:sym typeface="+mn-ea"/>
                        </a:rPr>
                        <a:t>0</a:t>
                      </a:r>
                      <a:r>
                        <a:rPr lang="en-US" sz="1600" b="0">
                          <a:solidFill>
                            <a:schemeClr val="tx1"/>
                          </a:solidFill>
                          <a:latin typeface="黑体" panose="02010609060101010101" pitchFamily="49" charset="-122"/>
                          <a:ea typeface="黑体" panose="02010609060101010101" pitchFamily="49" charset="-122"/>
                          <a:cs typeface="黑体" panose="02010609060101010101" pitchFamily="49" charset="-122"/>
                        </a:rPr>
                        <a:t> </a:t>
                      </a:r>
                      <a:endParaRPr lang="en-US" altLang="en-US" sz="1600" b="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20000"/>
                        <a:lumOff val="80000"/>
                      </a:schemeClr>
                    </a:solidFill>
                  </a:tcPr>
                </a:tc>
                <a:tc>
                  <a:txBody>
                    <a:bodyPr/>
                    <a:p>
                      <a:pPr indent="0" algn="ctr">
                        <a:buNone/>
                      </a:pPr>
                      <a:r>
                        <a:rPr lang="en-US" sz="1600" b="0">
                          <a:solidFill>
                            <a:schemeClr val="tx1"/>
                          </a:solidFill>
                          <a:latin typeface="黑体" panose="02010609060101010101" pitchFamily="49" charset="-122"/>
                          <a:ea typeface="黑体" panose="02010609060101010101" pitchFamily="49" charset="-122"/>
                          <a:cs typeface="黑体" panose="02010609060101010101" pitchFamily="49" charset="-122"/>
                        </a:rPr>
                        <a:t>结果为正</a:t>
                      </a:r>
                      <a:r>
                        <a:rPr lang="en-US" sz="1600" b="0">
                          <a:solidFill>
                            <a:srgbClr val="FF0000"/>
                          </a:solidFill>
                          <a:latin typeface="黑体" panose="02010609060101010101" pitchFamily="49" charset="-122"/>
                          <a:ea typeface="黑体" panose="02010609060101010101" pitchFamily="49" charset="-122"/>
                          <a:cs typeface="黑体" panose="02010609060101010101" pitchFamily="49" charset="-122"/>
                        </a:rPr>
                        <a:t>N=0</a:t>
                      </a:r>
                      <a:r>
                        <a:rPr lang="en-US" sz="1600" b="0">
                          <a:solidFill>
                            <a:schemeClr val="tx1"/>
                          </a:solidFill>
                          <a:latin typeface="黑体" panose="02010609060101010101" pitchFamily="49" charset="-122"/>
                          <a:ea typeface="黑体" panose="02010609060101010101" pitchFamily="49" charset="-122"/>
                          <a:cs typeface="黑体" panose="02010609060101010101" pitchFamily="49" charset="-122"/>
                        </a:rPr>
                        <a:t>转</a:t>
                      </a:r>
                      <a:endParaRPr lang="en-US" altLang="en-US" sz="1600" b="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20000"/>
                        <a:lumOff val="80000"/>
                      </a:schemeClr>
                    </a:solidFill>
                  </a:tcPr>
                </a:tc>
              </a:tr>
              <a:tr h="398145">
                <a:tc>
                  <a:txBody>
                    <a:bodyPr/>
                    <a:p>
                      <a:pPr indent="0" algn="ctr">
                        <a:buNone/>
                      </a:pPr>
                      <a:r>
                        <a:rPr lang="en-US" sz="1600" b="0">
                          <a:solidFill>
                            <a:schemeClr val="tx1"/>
                          </a:solidFill>
                          <a:latin typeface="黑体" panose="02010609060101010101" pitchFamily="49" charset="-122"/>
                          <a:ea typeface="黑体" panose="02010609060101010101" pitchFamily="49" charset="-122"/>
                          <a:cs typeface="黑体" panose="02010609060101010101" pitchFamily="49" charset="-122"/>
                        </a:rPr>
                        <a:t>JV</a:t>
                      </a:r>
                      <a:endParaRPr lang="en-US" altLang="en-US" sz="1600" b="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solidFill>
                  </a:tcPr>
                </a:tc>
                <a:tc>
                  <a:txBody>
                    <a:bodyPr/>
                    <a:p>
                      <a:pPr indent="0" algn="ctr">
                        <a:buNone/>
                      </a:pPr>
                      <a:r>
                        <a:rPr lang="en-US" sz="160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1  </a:t>
                      </a:r>
                      <a:r>
                        <a:rPr lang="en-US" sz="1600">
                          <a:latin typeface="黑体" panose="02010609060101010101" pitchFamily="49" charset="-122"/>
                          <a:ea typeface="黑体" panose="02010609060101010101" pitchFamily="49" charset="-122"/>
                          <a:cs typeface="黑体" panose="02010609060101010101" pitchFamily="49" charset="-122"/>
                          <a:sym typeface="+mn-ea"/>
                        </a:rPr>
                        <a:t>0  0  </a:t>
                      </a:r>
                      <a:r>
                        <a:rPr lang="en-US" sz="160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1  </a:t>
                      </a:r>
                      <a:r>
                        <a:rPr lang="en-US" sz="1600">
                          <a:latin typeface="黑体" panose="02010609060101010101" pitchFamily="49" charset="-122"/>
                          <a:ea typeface="黑体" panose="02010609060101010101" pitchFamily="49" charset="-122"/>
                          <a:cs typeface="黑体" panose="02010609060101010101" pitchFamily="49" charset="-122"/>
                          <a:sym typeface="+mn-ea"/>
                        </a:rPr>
                        <a:t>0</a:t>
                      </a:r>
                      <a:endParaRPr lang="en-US" altLang="en-US" sz="1600" b="0">
                        <a:solidFill>
                          <a:schemeClr val="tx1"/>
                        </a:solidFill>
                        <a:latin typeface="黑体" panose="02010609060101010101" pitchFamily="49" charset="-122"/>
                        <a:ea typeface="黑体" panose="02010609060101010101" pitchFamily="49" charset="-122"/>
                        <a:cs typeface="黑体" panose="02010609060101010101" pitchFamily="49" charset="-122"/>
                        <a:sym typeface="+mn-ea"/>
                      </a:endParaRPr>
                    </a:p>
                    <a:p>
                      <a:pPr indent="0" algn="ctr">
                        <a:buNone/>
                      </a:pPr>
                      <a:endParaRPr lang="en-US" altLang="en-US" sz="1600" b="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solidFill>
                  </a:tcPr>
                </a:tc>
                <a:tc>
                  <a:txBody>
                    <a:bodyPr/>
                    <a:p>
                      <a:pPr indent="0" algn="ctr">
                        <a:buNone/>
                      </a:pPr>
                      <a:r>
                        <a:rPr lang="en-US" sz="1600" b="0">
                          <a:solidFill>
                            <a:schemeClr val="tx1"/>
                          </a:solidFill>
                          <a:latin typeface="黑体" panose="02010609060101010101" pitchFamily="49" charset="-122"/>
                          <a:ea typeface="黑体" panose="02010609060101010101" pitchFamily="49" charset="-122"/>
                          <a:cs typeface="黑体" panose="02010609060101010101" pitchFamily="49" charset="-122"/>
                        </a:rPr>
                        <a:t>溢出</a:t>
                      </a:r>
                      <a:r>
                        <a:rPr lang="en-US" sz="1600" b="0">
                          <a:solidFill>
                            <a:srgbClr val="FF0000"/>
                          </a:solidFill>
                          <a:latin typeface="黑体" panose="02010609060101010101" pitchFamily="49" charset="-122"/>
                          <a:ea typeface="黑体" panose="02010609060101010101" pitchFamily="49" charset="-122"/>
                          <a:cs typeface="黑体" panose="02010609060101010101" pitchFamily="49" charset="-122"/>
                        </a:rPr>
                        <a:t>V=1</a:t>
                      </a:r>
                      <a:r>
                        <a:rPr lang="en-US" sz="1600" b="0">
                          <a:solidFill>
                            <a:schemeClr val="tx1"/>
                          </a:solidFill>
                          <a:latin typeface="黑体" panose="02010609060101010101" pitchFamily="49" charset="-122"/>
                          <a:ea typeface="黑体" panose="02010609060101010101" pitchFamily="49" charset="-122"/>
                          <a:cs typeface="黑体" panose="02010609060101010101" pitchFamily="49" charset="-122"/>
                        </a:rPr>
                        <a:t>转</a:t>
                      </a:r>
                      <a:endParaRPr lang="en-US" altLang="en-US" sz="1600" b="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1"/>
                    </a:solidFill>
                  </a:tcPr>
                </a:tc>
                <a:tc>
                  <a:txBody>
                    <a:bodyPr/>
                    <a:p>
                      <a:pPr indent="0" algn="ctr">
                        <a:buNone/>
                      </a:pPr>
                      <a:r>
                        <a:rPr lang="en-US" sz="1600" b="0">
                          <a:solidFill>
                            <a:schemeClr val="tx1"/>
                          </a:solidFill>
                          <a:latin typeface="黑体" panose="02010609060101010101" pitchFamily="49" charset="-122"/>
                          <a:ea typeface="黑体" panose="02010609060101010101" pitchFamily="49" charset="-122"/>
                          <a:cs typeface="黑体" panose="02010609060101010101" pitchFamily="49" charset="-122"/>
                        </a:rPr>
                        <a:t>JS</a:t>
                      </a:r>
                      <a:endParaRPr lang="en-US" altLang="en-US" sz="1600" b="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20000"/>
                        <a:lumOff val="80000"/>
                      </a:schemeClr>
                    </a:solidFill>
                  </a:tcPr>
                </a:tc>
                <a:tc>
                  <a:txBody>
                    <a:bodyPr/>
                    <a:p>
                      <a:pPr indent="0" algn="ctr">
                        <a:buNone/>
                      </a:pPr>
                      <a:r>
                        <a:rPr lang="en-US" sz="160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1  1</a:t>
                      </a:r>
                      <a:r>
                        <a:rPr lang="en-US" sz="1600">
                          <a:latin typeface="黑体" panose="02010609060101010101" pitchFamily="49" charset="-122"/>
                          <a:ea typeface="黑体" panose="02010609060101010101" pitchFamily="49" charset="-122"/>
                          <a:cs typeface="黑体" panose="02010609060101010101" pitchFamily="49" charset="-122"/>
                          <a:sym typeface="+mn-ea"/>
                        </a:rPr>
                        <a:t>  0  0</a:t>
                      </a:r>
                      <a:r>
                        <a:rPr lang="en-US" sz="160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  </a:t>
                      </a:r>
                      <a:r>
                        <a:rPr lang="en-US" sz="1600">
                          <a:latin typeface="黑体" panose="02010609060101010101" pitchFamily="49" charset="-122"/>
                          <a:ea typeface="黑体" panose="02010609060101010101" pitchFamily="49" charset="-122"/>
                          <a:cs typeface="黑体" panose="02010609060101010101" pitchFamily="49" charset="-122"/>
                          <a:sym typeface="+mn-ea"/>
                        </a:rPr>
                        <a:t>0</a:t>
                      </a:r>
                      <a:r>
                        <a:rPr lang="en-US" sz="1600" b="0">
                          <a:solidFill>
                            <a:schemeClr val="tx1"/>
                          </a:solidFill>
                          <a:latin typeface="黑体" panose="02010609060101010101" pitchFamily="49" charset="-122"/>
                          <a:ea typeface="黑体" panose="02010609060101010101" pitchFamily="49" charset="-122"/>
                          <a:cs typeface="黑体" panose="02010609060101010101" pitchFamily="49" charset="-122"/>
                        </a:rPr>
                        <a:t> </a:t>
                      </a:r>
                      <a:endParaRPr lang="en-US" altLang="en-US" sz="1600" b="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20000"/>
                        <a:lumOff val="80000"/>
                      </a:schemeClr>
                    </a:solidFill>
                  </a:tcPr>
                </a:tc>
                <a:tc>
                  <a:txBody>
                    <a:bodyPr/>
                    <a:p>
                      <a:pPr indent="0" algn="ctr">
                        <a:buNone/>
                      </a:pPr>
                      <a:r>
                        <a:rPr lang="en-US" sz="1600" b="0">
                          <a:solidFill>
                            <a:schemeClr val="tx1"/>
                          </a:solidFill>
                          <a:latin typeface="黑体" panose="02010609060101010101" pitchFamily="49" charset="-122"/>
                          <a:ea typeface="黑体" panose="02010609060101010101" pitchFamily="49" charset="-122"/>
                          <a:cs typeface="黑体" panose="02010609060101010101" pitchFamily="49" charset="-122"/>
                        </a:rPr>
                        <a:t>结果为负</a:t>
                      </a:r>
                      <a:r>
                        <a:rPr lang="en-US" sz="1600" b="0">
                          <a:solidFill>
                            <a:srgbClr val="FF0000"/>
                          </a:solidFill>
                          <a:latin typeface="黑体" panose="02010609060101010101" pitchFamily="49" charset="-122"/>
                          <a:ea typeface="黑体" panose="02010609060101010101" pitchFamily="49" charset="-122"/>
                          <a:cs typeface="黑体" panose="02010609060101010101" pitchFamily="49" charset="-122"/>
                        </a:rPr>
                        <a:t>N=1</a:t>
                      </a:r>
                      <a:r>
                        <a:rPr lang="en-US" sz="1600" b="0">
                          <a:solidFill>
                            <a:schemeClr val="tx1"/>
                          </a:solidFill>
                          <a:latin typeface="黑体" panose="02010609060101010101" pitchFamily="49" charset="-122"/>
                          <a:ea typeface="黑体" panose="02010609060101010101" pitchFamily="49" charset="-122"/>
                          <a:cs typeface="黑体" panose="02010609060101010101" pitchFamily="49" charset="-122"/>
                        </a:rPr>
                        <a:t>转</a:t>
                      </a:r>
                      <a:endParaRPr lang="en-US" altLang="en-US" sz="1600" b="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2">
                        <a:lumMod val="20000"/>
                        <a:lumOff val="80000"/>
                      </a:schemeClr>
                    </a:solidFill>
                  </a:tcPr>
                </a:tc>
              </a:tr>
              <a:tr h="398145">
                <a:tc>
                  <a:txBody>
                    <a:bodyPr/>
                    <a:p>
                      <a:pPr indent="0" algn="ctr">
                        <a:buNone/>
                      </a:pPr>
                      <a:r>
                        <a:rPr lang="en-US" sz="1600" b="0">
                          <a:solidFill>
                            <a:schemeClr val="tx1"/>
                          </a:solidFill>
                          <a:latin typeface="黑体" panose="02010609060101010101" pitchFamily="49" charset="-122"/>
                          <a:ea typeface="黑体" panose="02010609060101010101" pitchFamily="49" charset="-122"/>
                          <a:cs typeface="黑体" panose="02010609060101010101" pitchFamily="49" charset="-122"/>
                        </a:rPr>
                        <a:t>JMP</a:t>
                      </a:r>
                      <a:endParaRPr lang="en-US" altLang="en-US" sz="1600" b="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5"/>
                    </a:solidFill>
                  </a:tcPr>
                </a:tc>
                <a:tc>
                  <a:txBody>
                    <a:bodyPr/>
                    <a:p>
                      <a:pPr indent="0" algn="ctr">
                        <a:buNone/>
                      </a:pPr>
                      <a:r>
                        <a:rPr lang="en-US" sz="160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0  0  0  0  0</a:t>
                      </a:r>
                      <a:endParaRPr lang="en-US" altLang="en-US" sz="1600" b="0">
                        <a:solidFill>
                          <a:schemeClr val="tx1"/>
                        </a:solidFill>
                        <a:latin typeface="黑体" panose="02010609060101010101" pitchFamily="49" charset="-122"/>
                        <a:ea typeface="黑体" panose="02010609060101010101" pitchFamily="49" charset="-122"/>
                        <a:cs typeface="黑体" panose="02010609060101010101" pitchFamily="49" charset="-122"/>
                        <a:sym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5"/>
                    </a:solidFill>
                  </a:tcPr>
                </a:tc>
                <a:tc>
                  <a:txBody>
                    <a:bodyPr/>
                    <a:p>
                      <a:pPr indent="0" algn="ctr">
                        <a:buNone/>
                      </a:pPr>
                      <a:r>
                        <a:rPr lang="en-US" sz="1600" b="0">
                          <a:solidFill>
                            <a:schemeClr val="tx1"/>
                          </a:solidFill>
                          <a:latin typeface="黑体" panose="02010609060101010101" pitchFamily="49" charset="-122"/>
                          <a:ea typeface="黑体" panose="02010609060101010101" pitchFamily="49" charset="-122"/>
                          <a:cs typeface="黑体" panose="02010609060101010101" pitchFamily="49" charset="-122"/>
                        </a:rPr>
                        <a:t>无条件转移</a:t>
                      </a:r>
                      <a:endParaRPr lang="en-US" altLang="en-US" sz="1600" b="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5"/>
                    </a:solidFill>
                  </a:tcPr>
                </a:tc>
                <a:tc>
                  <a:txBody>
                    <a:bodyPr/>
                    <a:p>
                      <a:pPr indent="0" algn="ctr">
                        <a:buNone/>
                      </a:pPr>
                      <a:r>
                        <a:rPr lang="en-US" sz="1600" b="0">
                          <a:solidFill>
                            <a:srgbClr val="FF0000"/>
                          </a:solidFill>
                          <a:latin typeface="黑体" panose="02010609060101010101" pitchFamily="49" charset="-122"/>
                          <a:ea typeface="黑体" panose="02010609060101010101" pitchFamily="49" charset="-122"/>
                          <a:cs typeface="黑体" panose="02010609060101010101" pitchFamily="49" charset="-122"/>
                        </a:rPr>
                        <a:t>/</a:t>
                      </a:r>
                      <a:endParaRPr lang="en-US" altLang="en-US" sz="1600" b="0">
                        <a:solidFill>
                          <a:srgbClr val="FF0000"/>
                        </a:solidFill>
                        <a:latin typeface="黑体" panose="02010609060101010101" pitchFamily="49" charset="-122"/>
                        <a:ea typeface="黑体" panose="02010609060101010101" pitchFamily="49" charset="-122"/>
                        <a:cs typeface="黑体" panose="02010609060101010101" pitchFamily="49"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indent="0" algn="ctr">
                        <a:buNone/>
                      </a:pPr>
                      <a:r>
                        <a:rPr lang="en-US" sz="1600" b="0">
                          <a:solidFill>
                            <a:srgbClr val="FF0000"/>
                          </a:solidFill>
                          <a:latin typeface="黑体" panose="02010609060101010101" pitchFamily="49" charset="-122"/>
                          <a:ea typeface="黑体" panose="02010609060101010101" pitchFamily="49" charset="-122"/>
                          <a:cs typeface="黑体" panose="02010609060101010101" pitchFamily="49" charset="-122"/>
                        </a:rPr>
                        <a:t>/</a:t>
                      </a:r>
                      <a:endParaRPr lang="en-US" altLang="en-US" sz="1600" b="0">
                        <a:solidFill>
                          <a:srgbClr val="FF0000"/>
                        </a:solidFill>
                        <a:latin typeface="黑体" panose="02010609060101010101" pitchFamily="49" charset="-122"/>
                        <a:ea typeface="黑体" panose="02010609060101010101" pitchFamily="49" charset="-122"/>
                        <a:cs typeface="黑体" panose="02010609060101010101" pitchFamily="49"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c>
                  <a:txBody>
                    <a:bodyPr/>
                    <a:p>
                      <a:pPr indent="0" algn="ctr">
                        <a:buNone/>
                      </a:pPr>
                      <a:r>
                        <a:rPr lang="en-US" sz="1600" b="0">
                          <a:solidFill>
                            <a:srgbClr val="FF0000"/>
                          </a:solidFill>
                          <a:latin typeface="黑体" panose="02010609060101010101" pitchFamily="49" charset="-122"/>
                          <a:ea typeface="黑体" panose="02010609060101010101" pitchFamily="49" charset="-122"/>
                          <a:cs typeface="黑体" panose="02010609060101010101" pitchFamily="49" charset="-122"/>
                        </a:rPr>
                        <a:t>/</a:t>
                      </a:r>
                      <a:endParaRPr lang="en-US" altLang="en-US" sz="1600" b="0">
                        <a:solidFill>
                          <a:srgbClr val="FF0000"/>
                        </a:solidFill>
                        <a:latin typeface="黑体" panose="02010609060101010101" pitchFamily="49" charset="-122"/>
                        <a:ea typeface="黑体" panose="02010609060101010101" pitchFamily="49" charset="-122"/>
                        <a:cs typeface="黑体" panose="02010609060101010101" pitchFamily="49"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95000"/>
                      </a:schemeClr>
                    </a:solidFill>
                  </a:tcPr>
                </a:tc>
              </a:tr>
            </a:tbl>
          </a:graphicData>
        </a:graphic>
      </p:graphicFrame>
      <p:sp>
        <p:nvSpPr>
          <p:cNvPr id="5" name="文本框 4"/>
          <p:cNvSpPr txBox="1"/>
          <p:nvPr/>
        </p:nvSpPr>
        <p:spPr>
          <a:xfrm>
            <a:off x="2066925" y="3561715"/>
            <a:ext cx="5080000" cy="414020"/>
          </a:xfrm>
          <a:prstGeom prst="rect">
            <a:avLst/>
          </a:prstGeom>
          <a:noFill/>
          <a:ln w="9525">
            <a:noFill/>
          </a:ln>
        </p:spPr>
        <p:txBody>
          <a:bodyPr>
            <a:spAutoFit/>
          </a:bodyPr>
          <a:p>
            <a:pPr indent="266700"/>
            <a:r>
              <a:rPr lang="en-US" sz="1050" b="0">
                <a:solidFill>
                  <a:srgbClr val="FF0000"/>
                </a:solidFill>
                <a:latin typeface="Times New Roman" panose="02020603050405020304" pitchFamily="18" charset="0"/>
                <a:ea typeface="宋体" panose="02010600030101010101" pitchFamily="2" charset="-122"/>
              </a:rPr>
              <a:t> </a:t>
            </a:r>
            <a:endParaRPr lang="zh-CN" altLang="en-US"/>
          </a:p>
        </p:txBody>
      </p:sp>
      <p:sp>
        <p:nvSpPr>
          <p:cNvPr id="21" name="文本框 20"/>
          <p:cNvSpPr txBox="1"/>
          <p:nvPr/>
        </p:nvSpPr>
        <p:spPr>
          <a:xfrm>
            <a:off x="358140" y="2954020"/>
            <a:ext cx="6978650" cy="860425"/>
          </a:xfrm>
          <a:prstGeom prst="rect">
            <a:avLst/>
          </a:prstGeom>
          <a:noFill/>
        </p:spPr>
        <p:txBody>
          <a:bodyPr wrap="none" rtlCol="0" anchor="t">
            <a:spAutoFit/>
          </a:bodyPr>
          <a:p>
            <a:pPr algn="l"/>
            <a:r>
              <a:rPr lang="zh-CN" altLang="en-US" dirty="0">
                <a:latin typeface="宋体" panose="02010600030101010101" pitchFamily="2" charset="-122"/>
                <a:sym typeface="+mn-ea"/>
              </a:rPr>
              <a:t>例如，</a:t>
            </a:r>
            <a:r>
              <a:rPr lang="en-US" altLang="zh-CN" dirty="0">
                <a:solidFill>
                  <a:srgbClr val="C00000"/>
                </a:solidFill>
                <a:latin typeface="宋体" panose="02010600030101010101" pitchFamily="2" charset="-122"/>
                <a:sym typeface="+mn-ea"/>
              </a:rPr>
              <a:t>JNC R1</a:t>
            </a:r>
            <a:r>
              <a:rPr lang="zh-CN" altLang="en-US" dirty="0">
                <a:solidFill>
                  <a:srgbClr val="C00000"/>
                </a:solidFill>
                <a:latin typeface="宋体" panose="02010600030101010101" pitchFamily="2" charset="-122"/>
                <a:sym typeface="+mn-ea"/>
              </a:rPr>
              <a:t>；</a:t>
            </a:r>
            <a:r>
              <a:rPr lang="en-US" altLang="zh-CN" sz="1800" dirty="0">
                <a:solidFill>
                  <a:srgbClr val="C00000"/>
                </a:solidFill>
                <a:latin typeface="宋体" panose="02010600030101010101" pitchFamily="2" charset="-122"/>
                <a:sym typeface="+mn-ea"/>
              </a:rPr>
              <a:t>if C=0</a:t>
            </a:r>
            <a:r>
              <a:rPr lang="zh-CN" altLang="en-US" sz="1800" dirty="0">
                <a:solidFill>
                  <a:srgbClr val="C00000"/>
                </a:solidFill>
                <a:latin typeface="宋体" panose="02010600030101010101" pitchFamily="2" charset="-122"/>
                <a:sym typeface="+mn-ea"/>
              </a:rPr>
              <a:t>，</a:t>
            </a:r>
            <a:r>
              <a:rPr lang="en-US" altLang="zh-CN" sz="1800" dirty="0">
                <a:solidFill>
                  <a:srgbClr val="C00000"/>
                </a:solidFill>
                <a:latin typeface="宋体" panose="02010600030101010101" pitchFamily="2" charset="-122"/>
                <a:sym typeface="+mn-ea"/>
              </a:rPr>
              <a:t>PC</a:t>
            </a:r>
            <a:r>
              <a:rPr lang="en-US" altLang="zh-CN" sz="1800" dirty="0">
                <a:solidFill>
                  <a:srgbClr val="C00000"/>
                </a:solidFill>
                <a:cs typeface="Arial" panose="020B0604020202020204" pitchFamily="34" charset="0"/>
                <a:sym typeface="+mn-ea"/>
              </a:rPr>
              <a:t>←</a:t>
            </a:r>
            <a:r>
              <a:rPr lang="zh-CN" altLang="en-US" sz="1800" dirty="0">
                <a:solidFill>
                  <a:srgbClr val="C00000"/>
                </a:solidFill>
                <a:latin typeface="宋体" panose="02010600030101010101" pitchFamily="2" charset="-122"/>
                <a:sym typeface="+mn-ea"/>
              </a:rPr>
              <a:t>（</a:t>
            </a:r>
            <a:r>
              <a:rPr lang="en-US" altLang="zh-CN" sz="1800" dirty="0">
                <a:solidFill>
                  <a:srgbClr val="C00000"/>
                </a:solidFill>
                <a:latin typeface="宋体" panose="02010600030101010101" pitchFamily="2" charset="-122"/>
                <a:sym typeface="+mn-ea"/>
              </a:rPr>
              <a:t>R1)</a:t>
            </a:r>
            <a:r>
              <a:rPr lang="zh-CN" altLang="en-US" sz="1800" dirty="0">
                <a:solidFill>
                  <a:srgbClr val="C00000"/>
                </a:solidFill>
                <a:latin typeface="宋体" panose="02010600030101010101" pitchFamily="2" charset="-122"/>
                <a:sym typeface="+mn-ea"/>
              </a:rPr>
              <a:t>；</a:t>
            </a:r>
            <a:r>
              <a:rPr lang="zh-CN" altLang="en-US" sz="1800" dirty="0">
                <a:solidFill>
                  <a:srgbClr val="C00000"/>
                </a:solidFill>
                <a:latin typeface="宋体" panose="02010600030101010101" pitchFamily="2" charset="-122"/>
                <a:sym typeface="+mn-ea"/>
              </a:rPr>
              <a:t>否则</a:t>
            </a:r>
            <a:r>
              <a:rPr lang="en-US" altLang="zh-CN" sz="1800" dirty="0">
                <a:solidFill>
                  <a:srgbClr val="C00000"/>
                </a:solidFill>
                <a:latin typeface="宋体" panose="02010600030101010101" pitchFamily="2" charset="-122"/>
                <a:sym typeface="+mn-ea"/>
              </a:rPr>
              <a:t> </a:t>
            </a:r>
            <a:r>
              <a:rPr lang="en-US" altLang="zh-CN" sz="1800" dirty="0">
                <a:solidFill>
                  <a:srgbClr val="C00000"/>
                </a:solidFill>
                <a:latin typeface="宋体" panose="02010600030101010101" pitchFamily="2" charset="-122"/>
                <a:sym typeface="+mn-ea"/>
              </a:rPr>
              <a:t>PC</a:t>
            </a:r>
            <a:r>
              <a:rPr lang="en-US" altLang="zh-CN" sz="1800" dirty="0">
                <a:solidFill>
                  <a:srgbClr val="C00000"/>
                </a:solidFill>
                <a:cs typeface="Arial" panose="020B0604020202020204" pitchFamily="34" charset="0"/>
                <a:sym typeface="+mn-ea"/>
              </a:rPr>
              <a:t>←</a:t>
            </a:r>
            <a:r>
              <a:rPr lang="zh-CN" altLang="en-US" sz="1800" dirty="0">
                <a:solidFill>
                  <a:srgbClr val="C00000"/>
                </a:solidFill>
                <a:latin typeface="宋体" panose="02010600030101010101" pitchFamily="2" charset="-122"/>
                <a:sym typeface="+mn-ea"/>
              </a:rPr>
              <a:t>（</a:t>
            </a:r>
            <a:r>
              <a:rPr lang="en-US" altLang="zh-CN" sz="1800" dirty="0">
                <a:solidFill>
                  <a:srgbClr val="C00000"/>
                </a:solidFill>
                <a:latin typeface="宋体" panose="02010600030101010101" pitchFamily="2" charset="-122"/>
                <a:sym typeface="+mn-ea"/>
              </a:rPr>
              <a:t>PC)+1</a:t>
            </a:r>
            <a:r>
              <a:rPr lang="en-US" altLang="zh-CN" sz="1800" dirty="0">
                <a:solidFill>
                  <a:srgbClr val="C00000"/>
                </a:solidFill>
                <a:latin typeface="宋体" panose="02010600030101010101" pitchFamily="2" charset="-122"/>
                <a:sym typeface="+mn-ea"/>
              </a:rPr>
              <a:t> </a:t>
            </a:r>
            <a:r>
              <a:rPr lang="zh-CN" altLang="en-US" sz="1800" dirty="0">
                <a:solidFill>
                  <a:srgbClr val="C00000"/>
                </a:solidFill>
                <a:latin typeface="宋体" panose="02010600030101010101" pitchFamily="2" charset="-122"/>
                <a:sym typeface="+mn-ea"/>
              </a:rPr>
              <a:t>。</a:t>
            </a:r>
            <a:endParaRPr lang="zh-CN" altLang="en-US" dirty="0">
              <a:solidFill>
                <a:srgbClr val="C00000"/>
              </a:solidFill>
              <a:latin typeface="宋体" panose="02010600030101010101" pitchFamily="2" charset="-122"/>
              <a:sym typeface="+mn-ea"/>
            </a:endParaRPr>
          </a:p>
          <a:p>
            <a:pPr algn="l"/>
            <a:r>
              <a:rPr lang="en-US" altLang="zh-CN" dirty="0">
                <a:latin typeface="宋体" panose="02010600030101010101" pitchFamily="2" charset="-122"/>
                <a:sym typeface="+mn-ea"/>
              </a:rPr>
              <a:t>      </a:t>
            </a:r>
            <a:r>
              <a:rPr lang="zh-CN" altLang="en-US" dirty="0">
                <a:latin typeface="宋体" panose="02010600030101010101" pitchFamily="2" charset="-122"/>
                <a:sym typeface="+mn-ea"/>
              </a:rPr>
              <a:t>该指令的机器代码</a:t>
            </a:r>
            <a:r>
              <a:rPr lang="en-US" altLang="zh-CN" dirty="0">
                <a:solidFill>
                  <a:srgbClr val="C00000"/>
                </a:solidFill>
                <a:latin typeface="宋体" panose="02010600030101010101" pitchFamily="2" charset="-122"/>
                <a:sym typeface="+mn-ea"/>
              </a:rPr>
              <a:t>C201H</a:t>
            </a:r>
            <a:r>
              <a:rPr lang="zh-CN" altLang="en-US" sz="1600" dirty="0">
                <a:solidFill>
                  <a:srgbClr val="C00000"/>
                </a:solidFill>
                <a:latin typeface="宋体" panose="02010600030101010101" pitchFamily="2" charset="-122"/>
                <a:sym typeface="+mn-ea"/>
              </a:rPr>
              <a:t>（通常</a:t>
            </a:r>
            <a:r>
              <a:rPr lang="en-US" altLang="zh-CN" sz="1600">
                <a:solidFill>
                  <a:srgbClr val="C00000"/>
                </a:solidFill>
                <a:sym typeface="+mn-ea"/>
              </a:rPr>
              <a:t>IR</a:t>
            </a:r>
            <a:r>
              <a:rPr lang="en-US" altLang="zh-CN" sz="1600" baseline="-25000">
                <a:solidFill>
                  <a:srgbClr val="C00000"/>
                </a:solidFill>
                <a:uFillTx/>
                <a:sym typeface="+mn-ea"/>
              </a:rPr>
              <a:t>4</a:t>
            </a:r>
            <a:r>
              <a:rPr lang="en-US" altLang="zh-CN" sz="1600" dirty="0">
                <a:solidFill>
                  <a:srgbClr val="C00000"/>
                </a:solidFill>
                <a:latin typeface="宋体" panose="02010600030101010101" pitchFamily="2" charset="-122"/>
                <a:sym typeface="+mn-ea"/>
              </a:rPr>
              <a:t>=0</a:t>
            </a:r>
            <a:r>
              <a:rPr lang="zh-CN" altLang="en-US" sz="1600" dirty="0">
                <a:solidFill>
                  <a:srgbClr val="C00000"/>
                </a:solidFill>
                <a:latin typeface="宋体" panose="02010600030101010101" pitchFamily="2" charset="-122"/>
                <a:sym typeface="+mn-ea"/>
              </a:rPr>
              <a:t>）</a:t>
            </a:r>
            <a:r>
              <a:rPr lang="zh-CN" altLang="en-US" dirty="0">
                <a:solidFill>
                  <a:srgbClr val="C00000"/>
                </a:solidFill>
                <a:latin typeface="宋体" panose="02010600030101010101" pitchFamily="2" charset="-122"/>
                <a:sym typeface="+mn-ea"/>
              </a:rPr>
              <a:t>，</a:t>
            </a:r>
            <a:r>
              <a:rPr lang="zh-CN" altLang="en-US" dirty="0">
                <a:latin typeface="宋体" panose="02010600030101010101" pitchFamily="2" charset="-122"/>
                <a:sym typeface="+mn-ea"/>
              </a:rPr>
              <a:t>具体格式如下：</a:t>
            </a:r>
            <a:endParaRPr lang="zh-CN" altLang="en-US"/>
          </a:p>
        </p:txBody>
      </p:sp>
      <p:grpSp>
        <p:nvGrpSpPr>
          <p:cNvPr id="60" name="组合 59"/>
          <p:cNvGrpSpPr/>
          <p:nvPr/>
        </p:nvGrpSpPr>
        <p:grpSpPr>
          <a:xfrm>
            <a:off x="1499870" y="3789045"/>
            <a:ext cx="5676900" cy="1456903"/>
            <a:chOff x="2362" y="5967"/>
            <a:chExt cx="8940" cy="2484"/>
          </a:xfrm>
        </p:grpSpPr>
        <p:sp>
          <p:nvSpPr>
            <p:cNvPr id="43069" name="Rectangle 21"/>
            <p:cNvSpPr>
              <a:spLocks noChangeArrowheads="1"/>
            </p:cNvSpPr>
            <p:nvPr/>
          </p:nvSpPr>
          <p:spPr bwMode="auto">
            <a:xfrm>
              <a:off x="2720" y="6467"/>
              <a:ext cx="8371" cy="89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grpSp>
          <p:nvGrpSpPr>
            <p:cNvPr id="43071" name="Group 23"/>
            <p:cNvGrpSpPr/>
            <p:nvPr/>
          </p:nvGrpSpPr>
          <p:grpSpPr bwMode="auto">
            <a:xfrm rot="0">
              <a:off x="2732" y="6457"/>
              <a:ext cx="1935" cy="791"/>
              <a:chOff x="1979" y="868"/>
              <a:chExt cx="690" cy="316"/>
            </a:xfrm>
          </p:grpSpPr>
          <p:sp>
            <p:nvSpPr>
              <p:cNvPr id="43087" name="Rectangle 24"/>
              <p:cNvSpPr>
                <a:spLocks noChangeArrowheads="1"/>
              </p:cNvSpPr>
              <p:nvPr/>
            </p:nvSpPr>
            <p:spPr bwMode="auto">
              <a:xfrm>
                <a:off x="1979" y="868"/>
                <a:ext cx="624" cy="184"/>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3088" name="Rectangle 25"/>
              <p:cNvSpPr>
                <a:spLocks noChangeArrowheads="1"/>
              </p:cNvSpPr>
              <p:nvPr/>
            </p:nvSpPr>
            <p:spPr bwMode="auto">
              <a:xfrm>
                <a:off x="2050" y="935"/>
                <a:ext cx="619"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rgbClr val="FF0000"/>
                    </a:solidFill>
                    <a:latin typeface="Times New Roman" panose="02020603050405020304" pitchFamily="18" charset="0"/>
                  </a:rPr>
                  <a:t>1100</a:t>
                </a:r>
                <a:endParaRPr lang="en-US" altLang="zh-CN" sz="1800">
                  <a:solidFill>
                    <a:srgbClr val="FF0000"/>
                  </a:solidFill>
                  <a:latin typeface="Times New Roman" panose="02020603050405020304" pitchFamily="18" charset="0"/>
                </a:endParaRPr>
              </a:p>
            </p:txBody>
          </p:sp>
        </p:grpSp>
        <p:sp>
          <p:nvSpPr>
            <p:cNvPr id="43082" name="Rectangle 34"/>
            <p:cNvSpPr>
              <a:spLocks noChangeArrowheads="1"/>
            </p:cNvSpPr>
            <p:nvPr/>
          </p:nvSpPr>
          <p:spPr bwMode="auto">
            <a:xfrm>
              <a:off x="5327" y="7827"/>
              <a:ext cx="1732"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rgbClr val="C00000"/>
                  </a:solidFill>
                  <a:latin typeface="Times New Roman" panose="02020603050405020304" pitchFamily="18" charset="0"/>
                </a:rPr>
                <a:t>转移</a:t>
              </a:r>
              <a:r>
                <a:rPr lang="zh-CN" altLang="en-US" sz="1800">
                  <a:solidFill>
                    <a:srgbClr val="C00000"/>
                  </a:solidFill>
                  <a:latin typeface="Times New Roman" panose="02020603050405020304" pitchFamily="18" charset="0"/>
                </a:rPr>
                <a:t>地址</a:t>
              </a:r>
              <a:endParaRPr lang="zh-CN" altLang="en-US" sz="1800">
                <a:solidFill>
                  <a:srgbClr val="C00000"/>
                </a:solidFill>
                <a:latin typeface="Times New Roman" panose="02020603050405020304" pitchFamily="18" charset="0"/>
              </a:endParaRPr>
            </a:p>
          </p:txBody>
        </p:sp>
        <p:sp>
          <p:nvSpPr>
            <p:cNvPr id="43064" name="Rectangle 43"/>
            <p:cNvSpPr>
              <a:spLocks noChangeArrowheads="1"/>
            </p:cNvSpPr>
            <p:nvPr/>
          </p:nvSpPr>
          <p:spPr bwMode="auto">
            <a:xfrm>
              <a:off x="5540" y="5967"/>
              <a:ext cx="644" cy="624"/>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9</a:t>
              </a:r>
              <a:endParaRPr lang="en-US" altLang="zh-CN" sz="1800">
                <a:solidFill>
                  <a:schemeClr val="tx1"/>
                </a:solidFill>
                <a:latin typeface="Times New Roman" panose="02020603050405020304" pitchFamily="18" charset="0"/>
              </a:endParaRPr>
            </a:p>
          </p:txBody>
        </p:sp>
        <p:sp>
          <p:nvSpPr>
            <p:cNvPr id="43065" name="Rectangle 44"/>
            <p:cNvSpPr>
              <a:spLocks noChangeArrowheads="1"/>
            </p:cNvSpPr>
            <p:nvPr/>
          </p:nvSpPr>
          <p:spPr bwMode="auto">
            <a:xfrm>
              <a:off x="6139" y="5967"/>
              <a:ext cx="464"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sz="1800">
                  <a:solidFill>
                    <a:schemeClr val="tx1"/>
                  </a:solidFill>
                  <a:latin typeface="Times New Roman" panose="02020603050405020304" pitchFamily="18" charset="0"/>
                </a:rPr>
                <a:t>8</a:t>
              </a:r>
              <a:endParaRPr lang="en-US" sz="1800">
                <a:solidFill>
                  <a:schemeClr val="tx1"/>
                </a:solidFill>
                <a:latin typeface="Times New Roman" panose="02020603050405020304" pitchFamily="18" charset="0"/>
              </a:endParaRPr>
            </a:p>
          </p:txBody>
        </p:sp>
        <p:sp>
          <p:nvSpPr>
            <p:cNvPr id="43067" name="Rectangle 46"/>
            <p:cNvSpPr>
              <a:spLocks noChangeArrowheads="1"/>
            </p:cNvSpPr>
            <p:nvPr/>
          </p:nvSpPr>
          <p:spPr bwMode="auto">
            <a:xfrm>
              <a:off x="4581" y="5967"/>
              <a:ext cx="624"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11</a:t>
              </a:r>
              <a:endParaRPr lang="zh-CN" altLang="en-US" sz="1800">
                <a:solidFill>
                  <a:schemeClr val="tx1"/>
                </a:solidFill>
                <a:latin typeface="Times New Roman" panose="02020603050405020304" pitchFamily="18" charset="0"/>
              </a:endParaRPr>
            </a:p>
          </p:txBody>
        </p:sp>
        <p:sp>
          <p:nvSpPr>
            <p:cNvPr id="43068" name="Rectangle 47"/>
            <p:cNvSpPr>
              <a:spLocks noChangeArrowheads="1"/>
            </p:cNvSpPr>
            <p:nvPr/>
          </p:nvSpPr>
          <p:spPr bwMode="auto">
            <a:xfrm>
              <a:off x="2592" y="5967"/>
              <a:ext cx="644"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15</a:t>
              </a:r>
              <a:endParaRPr lang="en-US" altLang="zh-CN" sz="1800">
                <a:solidFill>
                  <a:schemeClr val="tx1"/>
                </a:solidFill>
                <a:latin typeface="Times New Roman" panose="02020603050405020304" pitchFamily="18" charset="0"/>
              </a:endParaRPr>
            </a:p>
          </p:txBody>
        </p:sp>
        <p:cxnSp>
          <p:nvCxnSpPr>
            <p:cNvPr id="7" name="直接连接符 6"/>
            <p:cNvCxnSpPr/>
            <p:nvPr/>
          </p:nvCxnSpPr>
          <p:spPr>
            <a:xfrm flipH="1">
              <a:off x="4520" y="6489"/>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p:cNvCxnSpPr/>
            <p:nvPr/>
          </p:nvCxnSpPr>
          <p:spPr>
            <a:xfrm flipH="1">
              <a:off x="6143" y="6457"/>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 name="直接连接符 8"/>
            <p:cNvCxnSpPr/>
            <p:nvPr/>
          </p:nvCxnSpPr>
          <p:spPr>
            <a:xfrm flipH="1">
              <a:off x="7808" y="6457"/>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0" name="直接连接符 9"/>
            <p:cNvCxnSpPr/>
            <p:nvPr/>
          </p:nvCxnSpPr>
          <p:spPr>
            <a:xfrm flipH="1">
              <a:off x="10544" y="6457"/>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1" name="Rectangle 43"/>
            <p:cNvSpPr>
              <a:spLocks noChangeArrowheads="1"/>
            </p:cNvSpPr>
            <p:nvPr/>
          </p:nvSpPr>
          <p:spPr bwMode="auto">
            <a:xfrm>
              <a:off x="3809" y="5967"/>
              <a:ext cx="824" cy="624"/>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12</a:t>
              </a:r>
              <a:endParaRPr lang="en-US" altLang="zh-CN" sz="1800">
                <a:solidFill>
                  <a:schemeClr val="tx1"/>
                </a:solidFill>
                <a:latin typeface="Times New Roman" panose="02020603050405020304" pitchFamily="18" charset="0"/>
              </a:endParaRPr>
            </a:p>
          </p:txBody>
        </p:sp>
        <p:sp>
          <p:nvSpPr>
            <p:cNvPr id="12" name="Rectangle 43"/>
            <p:cNvSpPr>
              <a:spLocks noChangeArrowheads="1"/>
            </p:cNvSpPr>
            <p:nvPr/>
          </p:nvSpPr>
          <p:spPr bwMode="auto">
            <a:xfrm>
              <a:off x="7242" y="5967"/>
              <a:ext cx="644" cy="624"/>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6</a:t>
              </a:r>
              <a:endParaRPr lang="en-US" altLang="zh-CN" sz="1800">
                <a:solidFill>
                  <a:schemeClr val="tx1"/>
                </a:solidFill>
                <a:latin typeface="Times New Roman" panose="02020603050405020304" pitchFamily="18" charset="0"/>
              </a:endParaRPr>
            </a:p>
          </p:txBody>
        </p:sp>
        <p:sp>
          <p:nvSpPr>
            <p:cNvPr id="13" name="Rectangle 43"/>
            <p:cNvSpPr>
              <a:spLocks noChangeArrowheads="1"/>
            </p:cNvSpPr>
            <p:nvPr/>
          </p:nvSpPr>
          <p:spPr bwMode="auto">
            <a:xfrm>
              <a:off x="7654" y="5967"/>
              <a:ext cx="3344" cy="624"/>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5    4    3    2    1    0</a:t>
              </a:r>
              <a:endParaRPr lang="en-US" altLang="zh-CN" sz="1800">
                <a:solidFill>
                  <a:schemeClr val="tx1"/>
                </a:solidFill>
                <a:latin typeface="Times New Roman" panose="02020603050405020304" pitchFamily="18" charset="0"/>
              </a:endParaRPr>
            </a:p>
          </p:txBody>
        </p:sp>
        <p:sp>
          <p:nvSpPr>
            <p:cNvPr id="15" name="Rectangle 34"/>
            <p:cNvSpPr>
              <a:spLocks noChangeArrowheads="1"/>
            </p:cNvSpPr>
            <p:nvPr/>
          </p:nvSpPr>
          <p:spPr bwMode="auto">
            <a:xfrm>
              <a:off x="4860" y="6624"/>
              <a:ext cx="824"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rgbClr val="3333FF"/>
                  </a:solidFill>
                  <a:latin typeface="Times New Roman" panose="02020603050405020304" pitchFamily="18" charset="0"/>
                </a:rPr>
                <a:t>001</a:t>
              </a:r>
              <a:endParaRPr lang="en-US" altLang="zh-CN" sz="1800">
                <a:solidFill>
                  <a:srgbClr val="3333FF"/>
                </a:solidFill>
                <a:latin typeface="Times New Roman" panose="02020603050405020304" pitchFamily="18" charset="0"/>
              </a:endParaRPr>
            </a:p>
          </p:txBody>
        </p:sp>
        <p:sp>
          <p:nvSpPr>
            <p:cNvPr id="16" name="Rectangle 34"/>
            <p:cNvSpPr>
              <a:spLocks noChangeArrowheads="1"/>
            </p:cNvSpPr>
            <p:nvPr/>
          </p:nvSpPr>
          <p:spPr bwMode="auto">
            <a:xfrm>
              <a:off x="6600" y="6603"/>
              <a:ext cx="824"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rgbClr val="C00000"/>
                  </a:solidFill>
                  <a:latin typeface="Times New Roman" panose="02020603050405020304" pitchFamily="18" charset="0"/>
                </a:rPr>
                <a:t>000</a:t>
              </a:r>
              <a:endParaRPr lang="en-US" altLang="zh-CN" sz="1800">
                <a:solidFill>
                  <a:srgbClr val="C00000"/>
                </a:solidFill>
                <a:latin typeface="Times New Roman" panose="02020603050405020304" pitchFamily="18" charset="0"/>
              </a:endParaRPr>
            </a:p>
          </p:txBody>
        </p:sp>
        <p:sp>
          <p:nvSpPr>
            <p:cNvPr id="17" name="右大括号 16"/>
            <p:cNvSpPr/>
            <p:nvPr/>
          </p:nvSpPr>
          <p:spPr>
            <a:xfrm rot="5400000">
              <a:off x="5973" y="5940"/>
              <a:ext cx="404" cy="3269"/>
            </a:xfrm>
            <a:prstGeom prst="righ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8" name="Rectangle 34"/>
            <p:cNvSpPr>
              <a:spLocks noChangeArrowheads="1"/>
            </p:cNvSpPr>
            <p:nvPr/>
          </p:nvSpPr>
          <p:spPr bwMode="auto">
            <a:xfrm>
              <a:off x="8630" y="7776"/>
              <a:ext cx="2672"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转移条件</a:t>
              </a:r>
              <a:r>
                <a:rPr lang="en-US" altLang="zh-CN" sz="1800">
                  <a:solidFill>
                    <a:srgbClr val="C00000"/>
                  </a:solidFill>
                  <a:latin typeface="Times New Roman" panose="02020603050405020304" pitchFamily="18" charset="0"/>
                </a:rPr>
                <a:t>C=0</a:t>
              </a:r>
              <a:endParaRPr lang="en-US" altLang="zh-CN" sz="1800">
                <a:solidFill>
                  <a:srgbClr val="C00000"/>
                </a:solidFill>
                <a:latin typeface="Times New Roman" panose="02020603050405020304" pitchFamily="18" charset="0"/>
              </a:endParaRPr>
            </a:p>
          </p:txBody>
        </p:sp>
        <p:sp>
          <p:nvSpPr>
            <p:cNvPr id="19" name="右大括号 18"/>
            <p:cNvSpPr/>
            <p:nvPr/>
          </p:nvSpPr>
          <p:spPr>
            <a:xfrm rot="5400000">
              <a:off x="9304" y="6003"/>
              <a:ext cx="383" cy="3166"/>
            </a:xfrm>
            <a:prstGeom prst="rightBrace">
              <a:avLst>
                <a:gd name="adj1" fmla="val 8333"/>
                <a:gd name="adj2" fmla="val 50504"/>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20" name="文本框 19"/>
            <p:cNvSpPr txBox="1"/>
            <p:nvPr/>
          </p:nvSpPr>
          <p:spPr>
            <a:xfrm>
              <a:off x="2362" y="7374"/>
              <a:ext cx="2490" cy="628"/>
            </a:xfrm>
            <a:prstGeom prst="rect">
              <a:avLst/>
            </a:prstGeom>
            <a:noFill/>
          </p:spPr>
          <p:txBody>
            <a:bodyPr wrap="square" rtlCol="0">
              <a:spAutoFit/>
            </a:bodyPr>
            <a:p>
              <a:r>
                <a:rPr lang="zh-CN" altLang="en-US" sz="1800">
                  <a:solidFill>
                    <a:srgbClr val="C00000"/>
                  </a:solidFill>
                  <a:latin typeface="宋体" panose="02010600030101010101" pitchFamily="2" charset="-122"/>
                  <a:ea typeface="宋体" panose="02010600030101010101" pitchFamily="2" charset="-122"/>
                  <a:cs typeface="宋体" panose="02010600030101010101" pitchFamily="2" charset="-122"/>
                </a:rPr>
                <a:t>转移</a:t>
              </a:r>
              <a:r>
                <a:rPr lang="zh-CN" altLang="en-US" sz="1800">
                  <a:latin typeface="宋体" panose="02010600030101010101" pitchFamily="2" charset="-122"/>
                  <a:ea typeface="宋体" panose="02010600030101010101" pitchFamily="2" charset="-122"/>
                  <a:cs typeface="宋体" panose="02010600030101010101" pitchFamily="2" charset="-122"/>
                </a:rPr>
                <a:t>操作码</a:t>
              </a:r>
              <a:endParaRPr lang="zh-CN" altLang="en-US" sz="1800">
                <a:latin typeface="宋体" panose="02010600030101010101" pitchFamily="2" charset="-122"/>
                <a:ea typeface="宋体" panose="02010600030101010101" pitchFamily="2" charset="-122"/>
                <a:cs typeface="宋体" panose="02010600030101010101" pitchFamily="2" charset="-122"/>
              </a:endParaRPr>
            </a:p>
          </p:txBody>
        </p:sp>
        <p:sp>
          <p:nvSpPr>
            <p:cNvPr id="23" name="Rectangle 34"/>
            <p:cNvSpPr>
              <a:spLocks noChangeArrowheads="1"/>
            </p:cNvSpPr>
            <p:nvPr/>
          </p:nvSpPr>
          <p:spPr bwMode="auto">
            <a:xfrm>
              <a:off x="7936" y="6624"/>
              <a:ext cx="3074"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0         0     0   0    1</a:t>
              </a:r>
              <a:endParaRPr lang="en-US" altLang="zh-CN" sz="1800">
                <a:solidFill>
                  <a:schemeClr val="tx1"/>
                </a:solidFill>
                <a:latin typeface="Times New Roman" panose="02020603050405020304" pitchFamily="18" charset="0"/>
              </a:endParaRPr>
            </a:p>
          </p:txBody>
        </p:sp>
        <p:cxnSp>
          <p:nvCxnSpPr>
            <p:cNvPr id="25" name="直接连接符 24"/>
            <p:cNvCxnSpPr/>
            <p:nvPr/>
          </p:nvCxnSpPr>
          <p:spPr>
            <a:xfrm flipH="1">
              <a:off x="9948" y="6467"/>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6" name="直接连接符 25"/>
            <p:cNvCxnSpPr/>
            <p:nvPr/>
          </p:nvCxnSpPr>
          <p:spPr>
            <a:xfrm flipH="1">
              <a:off x="9410" y="6457"/>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7" name="直接连接符 26"/>
            <p:cNvCxnSpPr/>
            <p:nvPr/>
          </p:nvCxnSpPr>
          <p:spPr>
            <a:xfrm flipH="1">
              <a:off x="8878" y="6457"/>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8" name="直接连接符 27"/>
            <p:cNvCxnSpPr/>
            <p:nvPr/>
          </p:nvCxnSpPr>
          <p:spPr>
            <a:xfrm flipH="1">
              <a:off x="8343" y="6457"/>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grpSp>
      <p:sp>
        <p:nvSpPr>
          <p:cNvPr id="29" name="文本框 28"/>
          <p:cNvSpPr txBox="1"/>
          <p:nvPr/>
        </p:nvSpPr>
        <p:spPr>
          <a:xfrm>
            <a:off x="5981700" y="59055"/>
            <a:ext cx="2134870" cy="368300"/>
          </a:xfrm>
          <a:prstGeom prst="rect">
            <a:avLst/>
          </a:prstGeom>
          <a:noFill/>
        </p:spPr>
        <p:txBody>
          <a:bodyPr wrap="square" rtlCol="0">
            <a:spAutoFit/>
          </a:bodyPr>
          <a:p>
            <a:r>
              <a:rPr lang="zh-CN" altLang="en-US" sz="1800">
                <a:solidFill>
                  <a:srgbClr val="C00000"/>
                </a:solidFill>
              </a:rPr>
              <a:t>（</a:t>
            </a:r>
            <a:r>
              <a:rPr lang="en-US" altLang="zh-CN" sz="1800">
                <a:solidFill>
                  <a:srgbClr val="C00000"/>
                </a:solidFill>
              </a:rPr>
              <a:t>IR</a:t>
            </a:r>
            <a:r>
              <a:rPr lang="en-US" altLang="zh-CN" sz="1800" baseline="-25000">
                <a:solidFill>
                  <a:srgbClr val="C00000"/>
                </a:solidFill>
                <a:uFillTx/>
              </a:rPr>
              <a:t>4</a:t>
            </a:r>
            <a:r>
              <a:rPr lang="zh-CN" altLang="en-US" sz="1800">
                <a:solidFill>
                  <a:srgbClr val="C00000"/>
                </a:solidFill>
              </a:rPr>
              <a:t>没有定义）</a:t>
            </a:r>
            <a:endParaRPr lang="zh-CN" altLang="en-US" sz="1800">
              <a:solidFill>
                <a:srgbClr val="C00000"/>
              </a:solidFill>
            </a:endParaRPr>
          </a:p>
        </p:txBody>
      </p:sp>
      <p:grpSp>
        <p:nvGrpSpPr>
          <p:cNvPr id="61" name="组合 60"/>
          <p:cNvGrpSpPr/>
          <p:nvPr/>
        </p:nvGrpSpPr>
        <p:grpSpPr>
          <a:xfrm>
            <a:off x="391160" y="5257800"/>
            <a:ext cx="7838440" cy="1673816"/>
            <a:chOff x="616" y="8280"/>
            <a:chExt cx="12344" cy="2636"/>
          </a:xfrm>
        </p:grpSpPr>
        <p:sp>
          <p:nvSpPr>
            <p:cNvPr id="54" name="文本框 53"/>
            <p:cNvSpPr txBox="1"/>
            <p:nvPr/>
          </p:nvSpPr>
          <p:spPr>
            <a:xfrm>
              <a:off x="616" y="8280"/>
              <a:ext cx="12344" cy="628"/>
            </a:xfrm>
            <a:prstGeom prst="rect">
              <a:avLst/>
            </a:prstGeom>
            <a:noFill/>
          </p:spPr>
          <p:txBody>
            <a:bodyPr wrap="none" rtlCol="0" anchor="t">
              <a:spAutoFit/>
            </a:bodyPr>
            <a:p>
              <a:pPr algn="l"/>
              <a:r>
                <a:rPr lang="zh-CN" altLang="en-US" dirty="0">
                  <a:latin typeface="宋体" panose="02010600030101010101" pitchFamily="2" charset="-122"/>
                  <a:sym typeface="+mn-ea"/>
                </a:rPr>
                <a:t>例如，</a:t>
              </a:r>
              <a:r>
                <a:rPr lang="en-US" altLang="zh-CN" dirty="0">
                  <a:solidFill>
                    <a:srgbClr val="C00000"/>
                  </a:solidFill>
                  <a:latin typeface="宋体" panose="02010600030101010101" pitchFamily="2" charset="-122"/>
                  <a:sym typeface="+mn-ea"/>
                </a:rPr>
                <a:t>JMP R2</a:t>
              </a:r>
              <a:r>
                <a:rPr lang="zh-CN" altLang="en-US" dirty="0">
                  <a:solidFill>
                    <a:srgbClr val="C00000"/>
                  </a:solidFill>
                  <a:latin typeface="宋体" panose="02010600030101010101" pitchFamily="2" charset="-122"/>
                  <a:sym typeface="+mn-ea"/>
                </a:rPr>
                <a:t>；</a:t>
              </a:r>
              <a:r>
                <a:rPr lang="en-US" altLang="zh-CN" sz="1800" dirty="0">
                  <a:solidFill>
                    <a:srgbClr val="C00000"/>
                  </a:solidFill>
                  <a:latin typeface="宋体" panose="02010600030101010101" pitchFamily="2" charset="-122"/>
                  <a:sym typeface="+mn-ea"/>
                </a:rPr>
                <a:t>PC</a:t>
              </a:r>
              <a:r>
                <a:rPr lang="en-US" altLang="zh-CN" sz="1800" dirty="0">
                  <a:solidFill>
                    <a:srgbClr val="C00000"/>
                  </a:solidFill>
                  <a:cs typeface="Arial" panose="020B0604020202020204" pitchFamily="34" charset="0"/>
                  <a:sym typeface="+mn-ea"/>
                </a:rPr>
                <a:t>←</a:t>
              </a:r>
              <a:r>
                <a:rPr lang="zh-CN" altLang="en-US" sz="1800" dirty="0">
                  <a:solidFill>
                    <a:srgbClr val="C00000"/>
                  </a:solidFill>
                  <a:latin typeface="宋体" panose="02010600030101010101" pitchFamily="2" charset="-122"/>
                  <a:sym typeface="+mn-ea"/>
                </a:rPr>
                <a:t>（</a:t>
              </a:r>
              <a:r>
                <a:rPr lang="en-US" altLang="zh-CN" sz="1800" dirty="0">
                  <a:solidFill>
                    <a:srgbClr val="C00000"/>
                  </a:solidFill>
                  <a:latin typeface="宋体" panose="02010600030101010101" pitchFamily="2" charset="-122"/>
                  <a:sym typeface="+mn-ea"/>
                </a:rPr>
                <a:t>R2)</a:t>
              </a:r>
              <a:r>
                <a:rPr lang="zh-CN" altLang="en-US" sz="1800" dirty="0">
                  <a:solidFill>
                    <a:srgbClr val="C00000"/>
                  </a:solidFill>
                  <a:latin typeface="宋体" panose="02010600030101010101" pitchFamily="2" charset="-122"/>
                  <a:sym typeface="+mn-ea"/>
                </a:rPr>
                <a:t>。</a:t>
              </a:r>
              <a:r>
                <a:rPr lang="zh-CN" altLang="en-US" dirty="0">
                  <a:latin typeface="宋体" panose="02010600030101010101" pitchFamily="2" charset="-122"/>
                  <a:sym typeface="+mn-ea"/>
                </a:rPr>
                <a:t>该指令的机器代码</a:t>
              </a:r>
              <a:r>
                <a:rPr lang="en-US" altLang="zh-CN" dirty="0">
                  <a:solidFill>
                    <a:srgbClr val="C00000"/>
                  </a:solidFill>
                  <a:latin typeface="宋体" panose="02010600030101010101" pitchFamily="2" charset="-122"/>
                  <a:sym typeface="+mn-ea"/>
                </a:rPr>
                <a:t>C400H,</a:t>
              </a:r>
              <a:r>
                <a:rPr lang="zh-CN" altLang="en-US" dirty="0">
                  <a:latin typeface="宋体" panose="02010600030101010101" pitchFamily="2" charset="-122"/>
                  <a:sym typeface="+mn-ea"/>
                </a:rPr>
                <a:t>具体格式如下：</a:t>
              </a:r>
              <a:endParaRPr lang="zh-CN" altLang="en-US"/>
            </a:p>
          </p:txBody>
        </p:sp>
        <p:grpSp>
          <p:nvGrpSpPr>
            <p:cNvPr id="59" name="组合 58"/>
            <p:cNvGrpSpPr/>
            <p:nvPr/>
          </p:nvGrpSpPr>
          <p:grpSpPr>
            <a:xfrm>
              <a:off x="2475" y="8802"/>
              <a:ext cx="8950" cy="2114"/>
              <a:chOff x="2589" y="9206"/>
              <a:chExt cx="8950" cy="2557"/>
            </a:xfrm>
          </p:grpSpPr>
          <p:sp>
            <p:nvSpPr>
              <p:cNvPr id="30" name="文本框 29"/>
              <p:cNvSpPr txBox="1"/>
              <p:nvPr/>
            </p:nvSpPr>
            <p:spPr>
              <a:xfrm>
                <a:off x="3539" y="9985"/>
                <a:ext cx="8000" cy="789"/>
              </a:xfrm>
              <a:prstGeom prst="rect">
                <a:avLst/>
              </a:prstGeom>
              <a:noFill/>
              <a:ln w="9525">
                <a:noFill/>
              </a:ln>
            </p:spPr>
            <p:txBody>
              <a:bodyPr>
                <a:spAutoFit/>
              </a:bodyPr>
              <a:p>
                <a:pPr indent="266700"/>
                <a:r>
                  <a:rPr lang="en-US" sz="1050" b="0">
                    <a:solidFill>
                      <a:srgbClr val="FF0000"/>
                    </a:solidFill>
                    <a:latin typeface="Times New Roman" panose="02020603050405020304" pitchFamily="18" charset="0"/>
                    <a:ea typeface="宋体" panose="02010600030101010101" pitchFamily="2" charset="-122"/>
                  </a:rPr>
                  <a:t> </a:t>
                </a:r>
                <a:endParaRPr lang="zh-CN" altLang="en-US"/>
              </a:p>
            </p:txBody>
          </p:sp>
          <p:sp>
            <p:nvSpPr>
              <p:cNvPr id="31" name="Rectangle 21"/>
              <p:cNvSpPr>
                <a:spLocks noChangeArrowheads="1"/>
              </p:cNvSpPr>
              <p:nvPr/>
            </p:nvSpPr>
            <p:spPr bwMode="auto">
              <a:xfrm>
                <a:off x="2947" y="9706"/>
                <a:ext cx="8371" cy="89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grpSp>
            <p:nvGrpSpPr>
              <p:cNvPr id="32" name="Group 23"/>
              <p:cNvGrpSpPr/>
              <p:nvPr/>
            </p:nvGrpSpPr>
            <p:grpSpPr bwMode="auto">
              <a:xfrm rot="0">
                <a:off x="2959" y="9696"/>
                <a:ext cx="1935" cy="866"/>
                <a:chOff x="1979" y="868"/>
                <a:chExt cx="690" cy="346"/>
              </a:xfrm>
            </p:grpSpPr>
            <p:sp>
              <p:nvSpPr>
                <p:cNvPr id="33" name="Rectangle 24"/>
                <p:cNvSpPr>
                  <a:spLocks noChangeArrowheads="1"/>
                </p:cNvSpPr>
                <p:nvPr/>
              </p:nvSpPr>
              <p:spPr bwMode="auto">
                <a:xfrm>
                  <a:off x="1979" y="868"/>
                  <a:ext cx="624" cy="184"/>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34" name="Rectangle 25"/>
                <p:cNvSpPr>
                  <a:spLocks noChangeArrowheads="1"/>
                </p:cNvSpPr>
                <p:nvPr/>
              </p:nvSpPr>
              <p:spPr bwMode="auto">
                <a:xfrm>
                  <a:off x="2050" y="935"/>
                  <a:ext cx="619"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rgbClr val="FF0000"/>
                      </a:solidFill>
                      <a:latin typeface="Times New Roman" panose="02020603050405020304" pitchFamily="18" charset="0"/>
                    </a:rPr>
                    <a:t>1100</a:t>
                  </a:r>
                  <a:endParaRPr lang="en-US" altLang="zh-CN" sz="1800">
                    <a:solidFill>
                      <a:srgbClr val="FF0000"/>
                    </a:solidFill>
                    <a:latin typeface="Times New Roman" panose="02020603050405020304" pitchFamily="18" charset="0"/>
                  </a:endParaRPr>
                </a:p>
              </p:txBody>
            </p:sp>
          </p:grpSp>
          <p:sp>
            <p:nvSpPr>
              <p:cNvPr id="35" name="Rectangle 34"/>
              <p:cNvSpPr>
                <a:spLocks noChangeArrowheads="1"/>
              </p:cNvSpPr>
              <p:nvPr/>
            </p:nvSpPr>
            <p:spPr bwMode="auto">
              <a:xfrm>
                <a:off x="5554" y="11066"/>
                <a:ext cx="1732" cy="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rgbClr val="C00000"/>
                    </a:solidFill>
                    <a:latin typeface="Times New Roman" panose="02020603050405020304" pitchFamily="18" charset="0"/>
                  </a:rPr>
                  <a:t>转移</a:t>
                </a:r>
                <a:r>
                  <a:rPr lang="zh-CN" altLang="en-US" sz="1800">
                    <a:solidFill>
                      <a:srgbClr val="C00000"/>
                    </a:solidFill>
                    <a:latin typeface="Times New Roman" panose="02020603050405020304" pitchFamily="18" charset="0"/>
                  </a:rPr>
                  <a:t>地址</a:t>
                </a:r>
                <a:endParaRPr lang="zh-CN" altLang="en-US" sz="1800">
                  <a:solidFill>
                    <a:srgbClr val="C00000"/>
                  </a:solidFill>
                  <a:latin typeface="Times New Roman" panose="02020603050405020304" pitchFamily="18" charset="0"/>
                </a:endParaRPr>
              </a:p>
            </p:txBody>
          </p:sp>
          <p:sp>
            <p:nvSpPr>
              <p:cNvPr id="36" name="Rectangle 43"/>
              <p:cNvSpPr>
                <a:spLocks noChangeArrowheads="1"/>
              </p:cNvSpPr>
              <p:nvPr/>
            </p:nvSpPr>
            <p:spPr bwMode="auto">
              <a:xfrm>
                <a:off x="5767" y="9206"/>
                <a:ext cx="644" cy="697"/>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9</a:t>
                </a:r>
                <a:endParaRPr lang="en-US" altLang="zh-CN" sz="1800">
                  <a:solidFill>
                    <a:schemeClr val="tx1"/>
                  </a:solidFill>
                  <a:latin typeface="Times New Roman" panose="02020603050405020304" pitchFamily="18" charset="0"/>
                </a:endParaRPr>
              </a:p>
            </p:txBody>
          </p:sp>
          <p:sp>
            <p:nvSpPr>
              <p:cNvPr id="37" name="Rectangle 44"/>
              <p:cNvSpPr>
                <a:spLocks noChangeArrowheads="1"/>
              </p:cNvSpPr>
              <p:nvPr/>
            </p:nvSpPr>
            <p:spPr bwMode="auto">
              <a:xfrm>
                <a:off x="6366" y="9206"/>
                <a:ext cx="464" cy="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sz="1800">
                    <a:solidFill>
                      <a:schemeClr val="tx1"/>
                    </a:solidFill>
                    <a:latin typeface="Times New Roman" panose="02020603050405020304" pitchFamily="18" charset="0"/>
                  </a:rPr>
                  <a:t>8</a:t>
                </a:r>
                <a:endParaRPr lang="en-US" sz="1800">
                  <a:solidFill>
                    <a:schemeClr val="tx1"/>
                  </a:solidFill>
                  <a:latin typeface="Times New Roman" panose="02020603050405020304" pitchFamily="18" charset="0"/>
                </a:endParaRPr>
              </a:p>
            </p:txBody>
          </p:sp>
          <p:sp>
            <p:nvSpPr>
              <p:cNvPr id="38" name="Rectangle 46"/>
              <p:cNvSpPr>
                <a:spLocks noChangeArrowheads="1"/>
              </p:cNvSpPr>
              <p:nvPr/>
            </p:nvSpPr>
            <p:spPr bwMode="auto">
              <a:xfrm>
                <a:off x="4808" y="9206"/>
                <a:ext cx="624" cy="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11</a:t>
                </a:r>
                <a:endParaRPr lang="zh-CN" altLang="en-US" sz="1800">
                  <a:solidFill>
                    <a:schemeClr val="tx1"/>
                  </a:solidFill>
                  <a:latin typeface="Times New Roman" panose="02020603050405020304" pitchFamily="18" charset="0"/>
                </a:endParaRPr>
              </a:p>
            </p:txBody>
          </p:sp>
          <p:sp>
            <p:nvSpPr>
              <p:cNvPr id="39" name="Rectangle 47"/>
              <p:cNvSpPr>
                <a:spLocks noChangeArrowheads="1"/>
              </p:cNvSpPr>
              <p:nvPr/>
            </p:nvSpPr>
            <p:spPr bwMode="auto">
              <a:xfrm>
                <a:off x="2819" y="9206"/>
                <a:ext cx="644" cy="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15</a:t>
                </a:r>
                <a:endParaRPr lang="en-US" altLang="zh-CN" sz="1800">
                  <a:solidFill>
                    <a:schemeClr val="tx1"/>
                  </a:solidFill>
                  <a:latin typeface="Times New Roman" panose="02020603050405020304" pitchFamily="18" charset="0"/>
                </a:endParaRPr>
              </a:p>
            </p:txBody>
          </p:sp>
          <p:cxnSp>
            <p:nvCxnSpPr>
              <p:cNvPr id="40" name="直接连接符 39"/>
              <p:cNvCxnSpPr/>
              <p:nvPr/>
            </p:nvCxnSpPr>
            <p:spPr>
              <a:xfrm flipH="1">
                <a:off x="4747" y="9728"/>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1" name="直接连接符 40"/>
              <p:cNvCxnSpPr/>
              <p:nvPr/>
            </p:nvCxnSpPr>
            <p:spPr>
              <a:xfrm flipH="1">
                <a:off x="6370" y="9696"/>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2" name="直接连接符 41"/>
              <p:cNvCxnSpPr/>
              <p:nvPr/>
            </p:nvCxnSpPr>
            <p:spPr>
              <a:xfrm flipH="1">
                <a:off x="8035" y="9696"/>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3" name="直接连接符 42"/>
              <p:cNvCxnSpPr/>
              <p:nvPr/>
            </p:nvCxnSpPr>
            <p:spPr>
              <a:xfrm flipH="1">
                <a:off x="10771" y="9696"/>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44" name="Rectangle 43"/>
              <p:cNvSpPr>
                <a:spLocks noChangeArrowheads="1"/>
              </p:cNvSpPr>
              <p:nvPr/>
            </p:nvSpPr>
            <p:spPr bwMode="auto">
              <a:xfrm>
                <a:off x="4036" y="9206"/>
                <a:ext cx="824" cy="697"/>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12</a:t>
                </a:r>
                <a:endParaRPr lang="en-US" altLang="zh-CN" sz="1800">
                  <a:solidFill>
                    <a:schemeClr val="tx1"/>
                  </a:solidFill>
                  <a:latin typeface="Times New Roman" panose="02020603050405020304" pitchFamily="18" charset="0"/>
                </a:endParaRPr>
              </a:p>
            </p:txBody>
          </p:sp>
          <p:sp>
            <p:nvSpPr>
              <p:cNvPr id="45" name="Rectangle 43"/>
              <p:cNvSpPr>
                <a:spLocks noChangeArrowheads="1"/>
              </p:cNvSpPr>
              <p:nvPr/>
            </p:nvSpPr>
            <p:spPr bwMode="auto">
              <a:xfrm>
                <a:off x="7469" y="9206"/>
                <a:ext cx="644" cy="697"/>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6</a:t>
                </a:r>
                <a:endParaRPr lang="en-US" altLang="zh-CN" sz="1800">
                  <a:solidFill>
                    <a:schemeClr val="tx1"/>
                  </a:solidFill>
                  <a:latin typeface="Times New Roman" panose="02020603050405020304" pitchFamily="18" charset="0"/>
                </a:endParaRPr>
              </a:p>
            </p:txBody>
          </p:sp>
          <p:sp>
            <p:nvSpPr>
              <p:cNvPr id="46" name="Rectangle 43"/>
              <p:cNvSpPr>
                <a:spLocks noChangeArrowheads="1"/>
              </p:cNvSpPr>
              <p:nvPr/>
            </p:nvSpPr>
            <p:spPr bwMode="auto">
              <a:xfrm>
                <a:off x="7881" y="9206"/>
                <a:ext cx="3344" cy="697"/>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5    4    3    2    1    0</a:t>
                </a:r>
                <a:endParaRPr lang="en-US" altLang="zh-CN" sz="1800">
                  <a:solidFill>
                    <a:schemeClr val="tx1"/>
                  </a:solidFill>
                  <a:latin typeface="Times New Roman" panose="02020603050405020304" pitchFamily="18" charset="0"/>
                </a:endParaRPr>
              </a:p>
            </p:txBody>
          </p:sp>
          <p:sp>
            <p:nvSpPr>
              <p:cNvPr id="47" name="Rectangle 34"/>
              <p:cNvSpPr>
                <a:spLocks noChangeArrowheads="1"/>
              </p:cNvSpPr>
              <p:nvPr/>
            </p:nvSpPr>
            <p:spPr bwMode="auto">
              <a:xfrm>
                <a:off x="5087" y="9863"/>
                <a:ext cx="824" cy="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rgbClr val="3333FF"/>
                    </a:solidFill>
                    <a:latin typeface="Times New Roman" panose="02020603050405020304" pitchFamily="18" charset="0"/>
                  </a:rPr>
                  <a:t>010</a:t>
                </a:r>
                <a:endParaRPr lang="en-US" altLang="zh-CN" sz="1800">
                  <a:solidFill>
                    <a:srgbClr val="3333FF"/>
                  </a:solidFill>
                  <a:latin typeface="Times New Roman" panose="02020603050405020304" pitchFamily="18" charset="0"/>
                </a:endParaRPr>
              </a:p>
            </p:txBody>
          </p:sp>
          <p:sp>
            <p:nvSpPr>
              <p:cNvPr id="48" name="Rectangle 34"/>
              <p:cNvSpPr>
                <a:spLocks noChangeArrowheads="1"/>
              </p:cNvSpPr>
              <p:nvPr/>
            </p:nvSpPr>
            <p:spPr bwMode="auto">
              <a:xfrm>
                <a:off x="6827" y="9842"/>
                <a:ext cx="824" cy="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rgbClr val="C00000"/>
                    </a:solidFill>
                    <a:latin typeface="Times New Roman" panose="02020603050405020304" pitchFamily="18" charset="0"/>
                  </a:rPr>
                  <a:t>000</a:t>
                </a:r>
                <a:endParaRPr lang="en-US" altLang="zh-CN" sz="1800">
                  <a:solidFill>
                    <a:srgbClr val="C00000"/>
                  </a:solidFill>
                  <a:latin typeface="Times New Roman" panose="02020603050405020304" pitchFamily="18" charset="0"/>
                </a:endParaRPr>
              </a:p>
            </p:txBody>
          </p:sp>
          <p:sp>
            <p:nvSpPr>
              <p:cNvPr id="49" name="右大括号 48"/>
              <p:cNvSpPr/>
              <p:nvPr/>
            </p:nvSpPr>
            <p:spPr>
              <a:xfrm rot="5400000">
                <a:off x="6200" y="9179"/>
                <a:ext cx="404" cy="3269"/>
              </a:xfrm>
              <a:prstGeom prst="righ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50" name="Rectangle 34"/>
              <p:cNvSpPr>
                <a:spLocks noChangeArrowheads="1"/>
              </p:cNvSpPr>
              <p:nvPr/>
            </p:nvSpPr>
            <p:spPr bwMode="auto">
              <a:xfrm>
                <a:off x="8857" y="11016"/>
                <a:ext cx="2449" cy="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无条件</a:t>
                </a:r>
                <a:r>
                  <a:rPr lang="zh-CN" altLang="en-US" sz="1800">
                    <a:solidFill>
                      <a:schemeClr val="tx1"/>
                    </a:solidFill>
                    <a:latin typeface="Times New Roman" panose="02020603050405020304" pitchFamily="18" charset="0"/>
                  </a:rPr>
                  <a:t>转移</a:t>
                </a:r>
                <a:endParaRPr lang="zh-CN" altLang="en-US" sz="1800">
                  <a:solidFill>
                    <a:schemeClr val="tx1"/>
                  </a:solidFill>
                  <a:latin typeface="Times New Roman" panose="02020603050405020304" pitchFamily="18" charset="0"/>
                </a:endParaRPr>
              </a:p>
            </p:txBody>
          </p:sp>
          <p:sp>
            <p:nvSpPr>
              <p:cNvPr id="51" name="右大括号 50"/>
              <p:cNvSpPr/>
              <p:nvPr/>
            </p:nvSpPr>
            <p:spPr>
              <a:xfrm rot="5400000">
                <a:off x="9531" y="9242"/>
                <a:ext cx="383" cy="3166"/>
              </a:xfrm>
              <a:prstGeom prst="rightBrace">
                <a:avLst>
                  <a:gd name="adj1" fmla="val 8333"/>
                  <a:gd name="adj2" fmla="val 50504"/>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52" name="文本框 51"/>
              <p:cNvSpPr txBox="1"/>
              <p:nvPr/>
            </p:nvSpPr>
            <p:spPr>
              <a:xfrm>
                <a:off x="2589" y="10613"/>
                <a:ext cx="2490" cy="702"/>
              </a:xfrm>
              <a:prstGeom prst="rect">
                <a:avLst/>
              </a:prstGeom>
              <a:noFill/>
            </p:spPr>
            <p:txBody>
              <a:bodyPr wrap="square" rtlCol="0">
                <a:spAutoFit/>
              </a:bodyPr>
              <a:p>
                <a:r>
                  <a:rPr lang="zh-CN" altLang="en-US" sz="1800">
                    <a:solidFill>
                      <a:srgbClr val="C00000"/>
                    </a:solidFill>
                    <a:latin typeface="宋体" panose="02010600030101010101" pitchFamily="2" charset="-122"/>
                    <a:ea typeface="宋体" panose="02010600030101010101" pitchFamily="2" charset="-122"/>
                    <a:cs typeface="宋体" panose="02010600030101010101" pitchFamily="2" charset="-122"/>
                  </a:rPr>
                  <a:t>转移</a:t>
                </a:r>
                <a:r>
                  <a:rPr lang="zh-CN" altLang="en-US" sz="1800">
                    <a:latin typeface="宋体" panose="02010600030101010101" pitchFamily="2" charset="-122"/>
                    <a:ea typeface="宋体" panose="02010600030101010101" pitchFamily="2" charset="-122"/>
                    <a:cs typeface="宋体" panose="02010600030101010101" pitchFamily="2" charset="-122"/>
                  </a:rPr>
                  <a:t>操作码</a:t>
                </a:r>
                <a:endParaRPr lang="zh-CN" altLang="en-US" sz="1800">
                  <a:latin typeface="宋体" panose="02010600030101010101" pitchFamily="2" charset="-122"/>
                  <a:ea typeface="宋体" panose="02010600030101010101" pitchFamily="2" charset="-122"/>
                  <a:cs typeface="宋体" panose="02010600030101010101" pitchFamily="2" charset="-122"/>
                </a:endParaRPr>
              </a:p>
            </p:txBody>
          </p:sp>
          <p:sp>
            <p:nvSpPr>
              <p:cNvPr id="53" name="Rectangle 34"/>
              <p:cNvSpPr>
                <a:spLocks noChangeArrowheads="1"/>
              </p:cNvSpPr>
              <p:nvPr/>
            </p:nvSpPr>
            <p:spPr bwMode="auto">
              <a:xfrm>
                <a:off x="8163" y="9863"/>
                <a:ext cx="3074" cy="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0         0     0   0   0</a:t>
                </a:r>
                <a:endParaRPr lang="en-US" altLang="zh-CN" sz="1800">
                  <a:solidFill>
                    <a:schemeClr val="tx1"/>
                  </a:solidFill>
                  <a:latin typeface="Times New Roman" panose="02020603050405020304" pitchFamily="18" charset="0"/>
                </a:endParaRPr>
              </a:p>
            </p:txBody>
          </p:sp>
          <p:cxnSp>
            <p:nvCxnSpPr>
              <p:cNvPr id="55" name="直接连接符 54"/>
              <p:cNvCxnSpPr/>
              <p:nvPr/>
            </p:nvCxnSpPr>
            <p:spPr>
              <a:xfrm flipH="1">
                <a:off x="10175" y="9706"/>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6" name="直接连接符 55"/>
              <p:cNvCxnSpPr/>
              <p:nvPr/>
            </p:nvCxnSpPr>
            <p:spPr>
              <a:xfrm flipH="1">
                <a:off x="9637" y="9696"/>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7" name="直接连接符 56"/>
              <p:cNvCxnSpPr/>
              <p:nvPr/>
            </p:nvCxnSpPr>
            <p:spPr>
              <a:xfrm flipH="1">
                <a:off x="9105" y="9696"/>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8" name="直接连接符 57"/>
              <p:cNvCxnSpPr/>
              <p:nvPr/>
            </p:nvCxnSpPr>
            <p:spPr>
              <a:xfrm flipH="1">
                <a:off x="8570" y="9696"/>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grpSp>
      </p:gr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TABLE_BEAUTIFY" val="smartTable{4a50be34-7a43-4c10-ad1b-6bd09bad4a71}"/>
  <p:tag name="TABLE_ENDDRAG_ORIGIN_RECT" val="551*213"/>
  <p:tag name="TABLE_ENDDRAG_RECT" val="119*245*551*213"/>
</p:tagLst>
</file>

<file path=ppt/tags/tag2.xml><?xml version="1.0" encoding="utf-8"?>
<p:tagLst xmlns:p="http://schemas.openxmlformats.org/presentationml/2006/main">
  <p:tag name="KSO_WM_UNIT_TABLE_BEAUTIFY" val="smartTable{55f85aeb-a618-4a57-8d9f-e0cacdcf7c04}"/>
</p:tagLst>
</file>

<file path=ppt/tags/tag3.xml><?xml version="1.0" encoding="utf-8"?>
<p:tagLst xmlns:p="http://schemas.openxmlformats.org/presentationml/2006/main">
  <p:tag name="KSO_WM_UNIT_TABLE_BEAUTIFY" val="smartTable{e6afdd10-8410-4b0c-aa6c-419cb0f3b183}"/>
</p:tagLst>
</file>

<file path=ppt/tags/tag4.xml><?xml version="1.0" encoding="utf-8"?>
<p:tagLst xmlns:p="http://schemas.openxmlformats.org/presentationml/2006/main">
  <p:tag name="KSO_WM_UNIT_TABLE_BEAUTIFY" val="smartTable{8735f234-474e-4aa9-b29b-0a34b6084a73}"/>
  <p:tag name="TABLE_ENDDRAG_ORIGIN_RECT" val="531*343"/>
  <p:tag name="TABLE_ENDDRAG_RECT" val="49*179*531*343"/>
</p:tagLst>
</file>

<file path=ppt/tags/tag5.xml><?xml version="1.0" encoding="utf-8"?>
<p:tagLst xmlns:p="http://schemas.openxmlformats.org/presentationml/2006/main">
  <p:tag name="KSO_WM_UNIT_TABLE_BEAUTIFY" val="smartTable{5fddcbd6-bb42-43b4-b9e3-fd6bef157b28}"/>
</p:tagLst>
</file>

<file path=ppt/tags/tag6.xml><?xml version="1.0" encoding="utf-8"?>
<p:tagLst xmlns:p="http://schemas.openxmlformats.org/presentationml/2006/main">
  <p:tag name="KSO_WM_UNIT_TABLE_BEAUTIFY" val="smartTable{393aa064-9db3-4b49-9f7d-1e9e0f965559}"/>
  <p:tag name="TABLE_ENDDRAG_ORIGIN_RECT" val="602*178"/>
  <p:tag name="TABLE_ENDDRAG_RECT" val="39*230*602*178"/>
</p:tagLst>
</file>

<file path=ppt/tags/tag7.xml><?xml version="1.0" encoding="utf-8"?>
<p:tagLst xmlns:p="http://schemas.openxmlformats.org/presentationml/2006/main">
  <p:tag name="KSO_WM_UNIT_TABLE_BEAUTIFY" val="smartTable{8b82958d-7195-4d39-9462-c8f5711b338f}"/>
</p:tagLst>
</file>

<file path=ppt/tags/tag8.xml><?xml version="1.0" encoding="utf-8"?>
<p:tagLst xmlns:p="http://schemas.openxmlformats.org/presentationml/2006/main">
  <p:tag name="COMMONDATA" val="eyJoZGlkIjoiMWQ2M2Y1NjI5MmY4OGRmYzIyMWQ2YjQxOWVjMjhjZWYifQ=="/>
  <p:tag name="KSO_WPP_MARK_KEY" val="a8294518-1f3a-4dc3-965e-d36ba8b4f8a9"/>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00"/>
        </a:solidFill>
        <a:ln w="28575"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50000"/>
          </a:spcBef>
          <a:spcAft>
            <a:spcPct val="0"/>
          </a:spcAft>
          <a:buClrTx/>
          <a:buSzTx/>
          <a:buFontTx/>
          <a:buNone/>
          <a:def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spDef>
    <a:lnDef>
      <a:spPr bwMode="auto">
        <a:xfrm>
          <a:off x="0" y="0"/>
          <a:ext cx="1" cy="1"/>
        </a:xfrm>
        <a:custGeom>
          <a:avLst/>
          <a:gdLst/>
          <a:ahLst/>
          <a:cxnLst/>
          <a:rect l="0" t="0" r="0" b="0"/>
          <a:pathLst/>
        </a:custGeom>
        <a:solidFill>
          <a:srgbClr val="FFFF00"/>
        </a:solidFill>
        <a:ln w="28575"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50000"/>
          </a:spcBef>
          <a:spcAft>
            <a:spcPct val="0"/>
          </a:spcAft>
          <a:buClrTx/>
          <a:buSzTx/>
          <a:buFontTx/>
          <a:buNone/>
          <a:def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30498</Words>
  <Application>WPS 演示</Application>
  <PresentationFormat>全屏显示(4:3)</PresentationFormat>
  <Paragraphs>3139</Paragraphs>
  <Slides>146</Slides>
  <Notes>2</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61</vt:i4>
      </vt:variant>
      <vt:variant>
        <vt:lpstr>幻灯片标题</vt:lpstr>
      </vt:variant>
      <vt:variant>
        <vt:i4>146</vt:i4>
      </vt:variant>
    </vt:vector>
  </HeadingPairs>
  <TitlesOfParts>
    <vt:vector size="225" baseType="lpstr">
      <vt:lpstr>Arial</vt:lpstr>
      <vt:lpstr>宋体</vt:lpstr>
      <vt:lpstr>Wingdings</vt:lpstr>
      <vt:lpstr>黑体</vt:lpstr>
      <vt:lpstr>隶书</vt:lpstr>
      <vt:lpstr>Monotype Sorts</vt:lpstr>
      <vt:lpstr>Wingdings</vt:lpstr>
      <vt:lpstr>Symbol</vt:lpstr>
      <vt:lpstr>微软雅黑</vt:lpstr>
      <vt:lpstr>Arial Unicode MS</vt:lpstr>
      <vt:lpstr>Times New Roman</vt:lpstr>
      <vt:lpstr>Calibri</vt:lpstr>
      <vt:lpstr>方正博雅宋简体</vt:lpstr>
      <vt:lpstr>Times New Roman</vt:lpstr>
      <vt:lpstr>Symbol</vt:lpstr>
      <vt:lpstr>Courier New</vt:lpstr>
      <vt:lpstr>Symbol</vt:lpstr>
      <vt:lpstr>默认设计模板</vt:lpstr>
      <vt:lpstr>Visio.Drawing.15</vt:lpstr>
      <vt:lpstr>Equation.3</vt:lpstr>
      <vt:lpstr>Equation.3</vt:lpstr>
      <vt:lpstr>Equation.3</vt:lpstr>
      <vt:lpstr>Equation.3</vt:lpstr>
      <vt:lpstr>Equation.3</vt:lpstr>
      <vt:lpstr>Equation.3</vt:lpstr>
      <vt:lpstr>Equation.3</vt:lpstr>
      <vt:lpstr>Equation.3</vt:lpstr>
      <vt:lpstr>Equation.3</vt:lpstr>
      <vt:lpstr>Equation.3</vt:lpstr>
      <vt:lpstr>Visio.Drawing.15</vt:lpstr>
      <vt:lpstr>Equation.3</vt:lpstr>
      <vt:lpstr>Equation.3</vt:lpstr>
      <vt:lpstr>Equation.DSMT4</vt:lpstr>
      <vt:lpstr>Equation.3</vt:lpstr>
      <vt:lpstr>Equation.3</vt:lpstr>
      <vt:lpstr>Equation.3</vt:lpstr>
      <vt:lpstr>Equation.3</vt:lpstr>
      <vt:lpstr>Equation.3</vt:lpstr>
      <vt:lpstr>Equation.3</vt:lpstr>
      <vt:lpstr>Equation.3</vt:lpstr>
      <vt:lpstr>Visio.Drawing.15</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Visio.Drawing.11</vt:lpstr>
      <vt:lpstr>Visio.Drawing.11</vt:lpstr>
      <vt:lpstr>Visio.Drawing.11</vt:lpstr>
      <vt:lpstr>Equation.3</vt:lpstr>
      <vt:lpstr>Visio.Drawing.11</vt:lpstr>
      <vt:lpstr>Visio.Drawing.11</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uestc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微体系结构层——CPU组织</dc:title>
  <dc:creator>kuroro</dc:creator>
  <cp:lastModifiedBy>bob孙</cp:lastModifiedBy>
  <cp:revision>265</cp:revision>
  <dcterms:created xsi:type="dcterms:W3CDTF">2005-02-21T02:26:00Z</dcterms:created>
  <dcterms:modified xsi:type="dcterms:W3CDTF">2023-01-09T04:21:58Z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AD751AA7AE2C4FF099E00EEB124B7664</vt:lpwstr>
  </property>
  <property fmtid="{D5CDD505-2E9C-101B-9397-08002B2CF9AE}" pid="3" name="KSOProductBuildVer">
    <vt:lpwstr>2052-11.1.0.12970</vt:lpwstr>
  </property>
</Properties>
</file>