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49" r:id="rId3"/>
    <p:sldId id="462" r:id="rId4"/>
    <p:sldId id="452" r:id="rId5"/>
    <p:sldId id="453" r:id="rId6"/>
    <p:sldId id="342" r:id="rId7"/>
    <p:sldId id="463" r:id="rId8"/>
    <p:sldId id="464" r:id="rId9"/>
    <p:sldId id="470" r:id="rId10"/>
    <p:sldId id="465" r:id="rId11"/>
    <p:sldId id="466" r:id="rId12"/>
    <p:sldId id="471" r:id="rId13"/>
    <p:sldId id="477" r:id="rId14"/>
    <p:sldId id="474" r:id="rId15"/>
    <p:sldId id="476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660066"/>
    <a:srgbClr val="FC0A04"/>
    <a:srgbClr val="CB0101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618"/>
  </p:normalViewPr>
  <p:slideViewPr>
    <p:cSldViewPr snapToObjects="1" showGuides="1">
      <p:cViewPr varScale="1">
        <p:scale>
          <a:sx n="50" d="100"/>
          <a:sy n="50" d="100"/>
        </p:scale>
        <p:origin x="-12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8058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矩形 4"/>
          <p:cNvSpPr/>
          <p:nvPr/>
        </p:nvSpPr>
        <p:spPr>
          <a:xfrm>
            <a:off x="755015" y="692785"/>
            <a:ext cx="74904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3.6  </a:t>
            </a:r>
            <a:r>
              <a:rPr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典型RISC处理器微体系结构</a:t>
            </a:r>
            <a:endParaRPr altLang="zh-CN" sz="4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913" y="1982788"/>
            <a:ext cx="8704263" cy="28917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在这一节介绍两个典型的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RISC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处理器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MIPS R4000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和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ARM7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的微体系结构。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在介绍MIPS和ARM结构之前，先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复习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CISC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RISC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概念，并介绍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超标量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与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cs"/>
              </a:rPr>
              <a:t>超流水线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的概念。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1460" y="908685"/>
            <a:ext cx="8468995" cy="341503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协处理器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CP0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）：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MIPS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体系结构最多可支持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个协处理器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Co-Processor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）。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CP0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是体系结构中必须实现的，用于控制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。早期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MIPS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CP0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中的寄存器最多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个，后来的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MIPS 32/64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架构标准中寄存器数目达到了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256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个。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MIPS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配置、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控制、异常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中断控制、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MMU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控制等都依赖于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CP0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来实现。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4509135"/>
            <a:ext cx="9144000" cy="24352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取指令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访问数据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都要跨越两个流水级。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每个时钟周期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包括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两个流水级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，取第一条指令（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）取第二条指令（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）两个流水级都要访问指令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在寄存器流水级（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RF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）开始，指令已读到指令寄存器开始译码，并访问通用寄存器堆。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采用直接映像方式，从指令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中读出的标记要与访问存储器的物理地址中的标记进行比较；如果相等，表示指令在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中，即命中。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对于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非存储器操作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指令，如果指令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命中，则指令在执行（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EX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）流水级执行，执行结果在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EX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流水级的末尾得到。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" y="116205"/>
            <a:ext cx="65976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ym typeface="+mn-ea"/>
              </a:rPr>
              <a:t>2. MIPS R4000</a:t>
            </a:r>
            <a:r>
              <a:rPr lang="zh-CN" sz="3200">
                <a:sym typeface="+mn-ea"/>
              </a:rPr>
              <a:t>整数指令流水线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27405" y="692785"/>
            <a:ext cx="61067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R4000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的整数指令流水线有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级，流水线操作如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下图。</a:t>
            </a:r>
            <a:endParaRPr lang="zh-CN" altLang="en-US"/>
          </a:p>
        </p:txBody>
      </p:sp>
      <p:graphicFrame>
        <p:nvGraphicFramePr>
          <p:cNvPr id="4" name="对象 -2147482461"/>
          <p:cNvGraphicFramePr>
            <a:graphicFrameLocks noChangeAspect="1"/>
          </p:cNvGraphicFramePr>
          <p:nvPr/>
        </p:nvGraphicFramePr>
        <p:xfrm>
          <a:off x="443865" y="1124585"/>
          <a:ext cx="8284845" cy="344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052300" imgH="5626100" progId="Visio.Drawing.15">
                  <p:embed/>
                </p:oleObj>
              </mc:Choice>
              <mc:Fallback>
                <p:oleObj name="" r:id="rId1" imgW="12052300" imgH="5626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865" y="1124585"/>
                        <a:ext cx="8284845" cy="344043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-2147482461"/>
          <p:cNvGraphicFramePr>
            <a:graphicFrameLocks noChangeAspect="1"/>
          </p:cNvGraphicFramePr>
          <p:nvPr/>
        </p:nvGraphicFramePr>
        <p:xfrm>
          <a:off x="323215" y="2540"/>
          <a:ext cx="8284845" cy="344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052300" imgH="5626100" progId="Visio.Drawing.15">
                  <p:embed/>
                </p:oleObj>
              </mc:Choice>
              <mc:Fallback>
                <p:oleObj name="" r:id="rId1" imgW="12052300" imgH="5626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215" y="2540"/>
                        <a:ext cx="8284845" cy="344043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36830" y="3644900"/>
            <a:ext cx="9102725" cy="3633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在取第一个数据（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DF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）和取第二个数据（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DS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）流水级期间，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R4000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要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访问数据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—  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DTLB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DF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DS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流水级把数据的虚拟地址转换为主存物理地址；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—  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在标记检测（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TC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）流水级，从数据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读出数据块的标记，并把读出标记与转换后的主存物理地址中的标记进行比较；如果比较结果相等，则数据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命中。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— 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对于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STORE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指令，如果命中，只要把数据送到写入缓冲器，由写入缓冲器把数据写到数据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—  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对于非存储器操作指令，在写回结果（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WB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）流水级把指令执行结果写回到通用寄存器堆中。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460"/>
          <p:cNvGraphicFramePr>
            <a:graphicFrameLocks noChangeAspect="1"/>
          </p:cNvGraphicFramePr>
          <p:nvPr/>
        </p:nvGraphicFramePr>
        <p:xfrm>
          <a:off x="81280" y="1916430"/>
          <a:ext cx="8916670" cy="500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570200" imgH="8331200" progId="Visio.Drawing.15">
                  <p:embed/>
                </p:oleObj>
              </mc:Choice>
              <mc:Fallback>
                <p:oleObj name="" r:id="rId1" imgW="15570200" imgH="83312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" y="1916430"/>
                        <a:ext cx="8916670" cy="5007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560" y="46355"/>
            <a:ext cx="8972550" cy="1870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在正常情况下，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MIPS R4000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指令流水线工作时序如下图。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一条整数指令的执行过程经历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个流水级（流水线周期）。由于一个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主时钟周期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包含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两个流水线周期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，也可以认为每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个时钟周期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执行完一条整数指令。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9705" y="-3175"/>
            <a:ext cx="89719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指令，从</a:t>
            </a:r>
            <a:r>
              <a:rPr 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</a:t>
            </a:r>
            <a:r>
              <a:rPr 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流水级末尾才能准备好。如果在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指令之后的两条指令中，任何一条要在它的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流水级使用这个数据（即存在数据相关），则指令流水线要暂停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个流水线周期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），才能保证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其后指令得到正确数据，如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下图。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-2147482459"/>
          <p:cNvGraphicFramePr>
            <a:graphicFrameLocks noChangeAspect="1"/>
          </p:cNvGraphicFramePr>
          <p:nvPr/>
        </p:nvGraphicFramePr>
        <p:xfrm>
          <a:off x="35560" y="1617980"/>
          <a:ext cx="8574405" cy="281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201400" imgH="3644900" progId="Visio.Drawing.15">
                  <p:embed/>
                </p:oleObj>
              </mc:Choice>
              <mc:Fallback>
                <p:oleObj name="" r:id="rId1" imgW="11201400" imgH="36449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60" y="1617980"/>
                        <a:ext cx="8574405" cy="2818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230" y="4436745"/>
            <a:ext cx="9019540" cy="242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图中，指令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指令，而指令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I3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要使用指令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读出的数据，因此，指令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I3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要在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流水级暂停一个时钟周期，同样，其后的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I4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I5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指令也要暂停一个时钟周期，如图中的阴影部分所示。等到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流水级完成之后，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出的数据才能使用；这时，指令流水线又可以继续往前流动。</a:t>
            </a:r>
            <a:endParaRPr lang="zh-CN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在指令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流水线暂停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期间，流水级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WB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要继续往前流动，而流水级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RF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要暂停，换句话说，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之前的指令在流水线继续执行，而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</a:t>
            </a:r>
            <a:r>
              <a:rPr 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其后的指令要暂停一个时钟周期。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3215" y="1006475"/>
            <a:ext cx="8528050" cy="4971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ARM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Advanced RISC Machine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）公司是一家专门从事芯片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设计与授权业务的英国公司，其产品有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内核以及各类外围接口。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芯片的主要特点就是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功耗小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（一般为几个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mW/MIPS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）、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代码密度高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性价比高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      ARM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芯片主要适用于移动通信、手持计算、数字多媒体设备、以及其它的一些嵌入式应用，在需要低功耗和小体积的应用中占据了较大的市场份额。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ARM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处理器主要有七大产品系列：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ARM7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ARM9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ARM9E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ARM10E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ARM11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Cortex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SecurCore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，性能可高达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2000MIPS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(Cortex</a:t>
            </a:r>
            <a:r>
              <a:rPr lang="en-US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-A8 processor)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460" y="260350"/>
            <a:ext cx="5589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solidFill>
                  <a:schemeClr val="tx1"/>
                </a:solidFill>
                <a:sym typeface="+mn-ea"/>
              </a:rPr>
              <a:t>3.6.2  </a:t>
            </a:r>
            <a:r>
              <a:rPr lang="en-US" sz="3600">
                <a:solidFill>
                  <a:srgbClr val="C00000"/>
                </a:solidFill>
                <a:sym typeface="+mn-ea"/>
              </a:rPr>
              <a:t>ARM7</a:t>
            </a:r>
            <a:r>
              <a:rPr lang="zh-CN" sz="3600">
                <a:solidFill>
                  <a:schemeClr val="tx1"/>
                </a:solidFill>
                <a:sym typeface="+mn-ea"/>
              </a:rPr>
              <a:t>的微体系结构</a:t>
            </a: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335" y="2564765"/>
            <a:ext cx="871728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ARM7TDMI</a:t>
            </a:r>
            <a:r>
              <a:rPr lang="zh-CN" sz="2400">
                <a:ea typeface="宋体" panose="02010600030101010101" pitchFamily="2" charset="-122"/>
                <a:sym typeface="+mn-ea"/>
              </a:rPr>
              <a:t>采用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sz="240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级</a:t>
            </a:r>
            <a:r>
              <a:rPr lang="zh-CN" sz="2400">
                <a:ea typeface="宋体" panose="02010600030101010101" pitchFamily="2" charset="-122"/>
                <a:sym typeface="+mn-ea"/>
              </a:rPr>
              <a:t>指令流水线，</a:t>
            </a:r>
            <a:r>
              <a:rPr lang="zh-CN" sz="240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冯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·</a:t>
            </a:r>
            <a:r>
              <a:rPr lang="zh-CN" sz="240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诺依曼架构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（指令和数据存放在一个主存储器中，没有设置高速缓冲器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sz="2400">
                <a:ea typeface="宋体" panose="02010600030101010101" pitchFamily="2" charset="-122"/>
                <a:sym typeface="+mn-ea"/>
              </a:rPr>
              <a:t>，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CPI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Clock 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Cycle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Per Instruction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sz="2400">
                <a:ea typeface="宋体" panose="02010600030101010101" pitchFamily="2" charset="-122"/>
                <a:sym typeface="+mn-ea"/>
              </a:rPr>
              <a:t>约为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1.9</a:t>
            </a:r>
            <a:r>
              <a:rPr lang="zh-CN" sz="2400">
                <a:ea typeface="宋体" panose="02010600030101010101" pitchFamily="2" charset="-122"/>
                <a:sym typeface="+mn-ea"/>
              </a:rPr>
              <a:t>。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4925" y="260350"/>
            <a:ext cx="52000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269875"/>
            <a:r>
              <a:rPr lang="en-US" sz="3200">
                <a:sym typeface="+mn-ea"/>
              </a:rPr>
              <a:t>1. </a:t>
            </a:r>
            <a:r>
              <a:rPr lang="en-US" sz="3200">
                <a:cs typeface="Times New Roman" panose="02020603050405020304" pitchFamily="18" charset="0"/>
                <a:sym typeface="+mn-ea"/>
              </a:rPr>
              <a:t>ARM7TDMI</a:t>
            </a:r>
            <a:r>
              <a:rPr lang="zh-CN" sz="3200">
                <a:sym typeface="+mn-ea"/>
              </a:rPr>
              <a:t>的</a:t>
            </a:r>
            <a:r>
              <a:rPr lang="en-US" sz="3200">
                <a:sym typeface="+mn-ea"/>
              </a:rPr>
              <a:t>Core</a:t>
            </a:r>
            <a:r>
              <a:rPr lang="zh-CN" sz="3200">
                <a:sym typeface="+mn-ea"/>
              </a:rPr>
              <a:t>结构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323215" y="980440"/>
            <a:ext cx="865124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ARM7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的嵌入式微处理器，采用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v4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架构。在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2.3.7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介绍了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 v4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架构的指令系统，下面介绍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ARM7TDMI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Core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（即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）结构和流水线。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043305" y="4076700"/>
            <a:ext cx="4572000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TDMI</a:t>
            </a:r>
            <a:r>
              <a:rPr lang="zh-CN" sz="2400">
                <a:ea typeface="宋体" panose="02010600030101010101" pitchFamily="2" charset="-122"/>
                <a:sym typeface="+mn-ea"/>
              </a:rPr>
              <a:t>的基本含义为：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</a:t>
            </a:r>
            <a:r>
              <a:rPr lang="zh-CN" sz="2400">
                <a:ea typeface="宋体" panose="02010600030101010101" pitchFamily="2" charset="-122"/>
                <a:sym typeface="+mn-ea"/>
              </a:rPr>
              <a:t>支持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16 </a:t>
            </a:r>
            <a:r>
              <a:rPr lang="zh-CN" sz="2400">
                <a:ea typeface="宋体" panose="02010600030101010101" pitchFamily="2" charset="-122"/>
                <a:sym typeface="+mn-ea"/>
              </a:rPr>
              <a:t>位压缩指令集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Thumb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</a:t>
            </a:r>
            <a:r>
              <a:rPr lang="zh-CN" sz="2400">
                <a:ea typeface="宋体" panose="02010600030101010101" pitchFamily="2" charset="-122"/>
                <a:sym typeface="+mn-ea"/>
              </a:rPr>
              <a:t>支持片上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Debug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</a:t>
            </a:r>
            <a:r>
              <a:rPr lang="zh-CN" sz="2400">
                <a:ea typeface="宋体" panose="02010600030101010101" pitchFamily="2" charset="-122"/>
                <a:sym typeface="+mn-ea"/>
              </a:rPr>
              <a:t>内嵌硬件乘法器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Multiplier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</a:t>
            </a:r>
            <a:r>
              <a:rPr lang="zh-CN" sz="2400">
                <a:ea typeface="宋体" panose="02010600030101010101" pitchFamily="2" charset="-122"/>
                <a:sym typeface="+mn-ea"/>
              </a:rPr>
              <a:t>嵌入式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ICE,</a:t>
            </a:r>
            <a:r>
              <a:rPr lang="zh-CN" sz="2400">
                <a:ea typeface="宋体" panose="02010600030101010101" pitchFamily="2" charset="-122"/>
                <a:sym typeface="+mn-ea"/>
              </a:rPr>
              <a:t>支持片上辅助调试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3215" y="0"/>
            <a:ext cx="78308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ARM7TDMI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是一个集成微处理器，其中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Core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部分的结构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如下图。</a:t>
            </a:r>
            <a:endParaRPr lang="zh-CN" altLang="en-US"/>
          </a:p>
        </p:txBody>
      </p:sp>
      <p:graphicFrame>
        <p:nvGraphicFramePr>
          <p:cNvPr id="2" name="对象 -2147482458"/>
          <p:cNvGraphicFramePr>
            <a:graphicFrameLocks noChangeAspect="1"/>
          </p:cNvGraphicFramePr>
          <p:nvPr/>
        </p:nvGraphicFramePr>
        <p:xfrm>
          <a:off x="755015" y="404495"/>
          <a:ext cx="816800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010900" imgH="6184900" progId="Visio.Drawing.15">
                  <p:embed/>
                </p:oleObj>
              </mc:Choice>
              <mc:Fallback>
                <p:oleObj name="" r:id="rId1" imgW="11010900" imgH="61849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015" y="404495"/>
                        <a:ext cx="8168005" cy="423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5905" y="4653280"/>
            <a:ext cx="8632190" cy="2276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ARM7TDMI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Core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包括：</a:t>
            </a:r>
            <a:endParaRPr lang="zh-CN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通用寄存器堆有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16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位的寄存器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r0~r15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r15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作为程序计数器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使用，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和其他寄存器通过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地址自增器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完成地址增量的操作（如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PC+4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算术逻辑运算部件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ALU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一个输入前有一个</a:t>
            </a:r>
            <a:r>
              <a:rPr lang="zh-CN" sz="1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桶形移位器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的移位操作可以内嵌在一条指令中，即一条指令可以在一个指令周期完成一个移位操作和一个</a:t>
            </a:r>
            <a:r>
              <a:rPr lang="en-US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ALU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（算术逻辑）操作。</a:t>
            </a:r>
            <a:endParaRPr lang="zh-CN" sz="18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一个专用乘法器，可以快速的完成乘法运算。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-2147482458"/>
          <p:cNvGraphicFramePr>
            <a:graphicFrameLocks noChangeAspect="1"/>
          </p:cNvGraphicFramePr>
          <p:nvPr/>
        </p:nvGraphicFramePr>
        <p:xfrm>
          <a:off x="611505" y="116205"/>
          <a:ext cx="816800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010900" imgH="6184900" progId="Visio.Drawing.15">
                  <p:embed/>
                </p:oleObj>
              </mc:Choice>
              <mc:Fallback>
                <p:oleObj name="" r:id="rId1" imgW="11010900" imgH="61849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" y="116205"/>
                        <a:ext cx="8168005" cy="423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3215" y="4509135"/>
            <a:ext cx="8656320" cy="222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提供指令地址送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地址寄存器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再通过地址总线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A[31:0]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送到存储器，从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存储器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读出的指令通过数据总线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D[31:0]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送到指令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解码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（译码）站译码，产生该指令对应的控制信号送对应执行部件或外部控制总线。</a:t>
            </a:r>
            <a:endParaRPr lang="zh-CN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如果读出的是“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LDR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r0,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[r1]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”指令，则将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r1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提供的存储器地址通过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地址寄存器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送到存储器，根据这个地址从存储器读出数据通过数据总线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D[31:0]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读到读数据寄存器再送到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r0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3355" y="44450"/>
            <a:ext cx="6599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ym typeface="+mn-ea"/>
              </a:rPr>
              <a:t>2. </a:t>
            </a:r>
            <a:r>
              <a:rPr lang="en-US" sz="3200">
                <a:cs typeface="Times New Roman" panose="02020603050405020304" pitchFamily="18" charset="0"/>
                <a:sym typeface="+mn-ea"/>
              </a:rPr>
              <a:t>ARM7TDMI </a:t>
            </a:r>
            <a:r>
              <a:rPr lang="en-US" sz="3200">
                <a:sym typeface="+mn-ea"/>
              </a:rPr>
              <a:t>Core</a:t>
            </a:r>
            <a:r>
              <a:rPr lang="zh-CN" sz="3200">
                <a:sym typeface="+mn-ea"/>
              </a:rPr>
              <a:t>的指令流水线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94970" y="692785"/>
            <a:ext cx="84150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ARM7TDMI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采用的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级流水线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，将指令执行分解为指令预取、指令译码、指令执行三个阶段如下图，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指令三个流水段的操作如下：</a:t>
            </a:r>
            <a:r>
              <a:rPr lang="en-US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– 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取指令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阶段：完成从主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存储器取到指令。</a:t>
            </a:r>
            <a:r>
              <a:rPr lang="en-US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– 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指令译码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阶段：完成对取到的指令进行解压译码，选择通用寄存器堆的寄存器。</a:t>
            </a:r>
            <a:r>
              <a:rPr lang="en-US">
                <a:latin typeface="Courier New" panose="02070309020205020404" charset="0"/>
                <a:ea typeface="宋体" panose="02010600030101010101" pitchFamily="2" charset="-122"/>
                <a:sym typeface="+mn-ea"/>
              </a:rPr>
              <a:t>– 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执行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阶段：完成将已选择的寄存器内容送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ALU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或桶形移位器，移位和运算操作，将运算结果写回寄存器堆。</a:t>
            </a:r>
            <a:endParaRPr lang="zh-CN" altLang="en-US"/>
          </a:p>
        </p:txBody>
      </p:sp>
      <p:graphicFrame>
        <p:nvGraphicFramePr>
          <p:cNvPr id="4" name="对象 -2147482457"/>
          <p:cNvGraphicFramePr>
            <a:graphicFrameLocks noChangeAspect="1"/>
          </p:cNvGraphicFramePr>
          <p:nvPr/>
        </p:nvGraphicFramePr>
        <p:xfrm>
          <a:off x="173355" y="3519170"/>
          <a:ext cx="8550275" cy="333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169900" imgH="5003800" progId="Visio.Drawing.15">
                  <p:embed/>
                </p:oleObj>
              </mc:Choice>
              <mc:Fallback>
                <p:oleObj name="" r:id="rId1" imgW="13169900" imgH="50038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355" y="3519170"/>
                        <a:ext cx="8550275" cy="3338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9393" y="1484313"/>
            <a:ext cx="8704263" cy="4738688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CISC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复杂指令系统计算机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）存在的主要问题：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长度可变、操作复杂、寻址方式复杂，导致指令执行时间长；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系列机为实现兼容，其控制部件多用微程序控制方式来实现，执行一条机器指令通常需要几个微周期，降低了指令的执行速度。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CISC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中常采用流水线技术。但由于存在很多问题，如指令系统采用变字长指令、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寻址方式复杂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等，使流水线的效率不高。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复杂的指令系统必然增加硬件实现的复杂性，从而使计算机的研制周期长、投资大。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81623" y="625952"/>
            <a:ext cx="2232025" cy="694055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RISC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CISC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457"/>
          <p:cNvGraphicFramePr>
            <a:graphicFrameLocks noChangeAspect="1"/>
          </p:cNvGraphicFramePr>
          <p:nvPr/>
        </p:nvGraphicFramePr>
        <p:xfrm>
          <a:off x="0" y="188595"/>
          <a:ext cx="8752205" cy="356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169900" imgH="5003800" progId="Visio.Drawing.15">
                  <p:embed/>
                </p:oleObj>
              </mc:Choice>
              <mc:Fallback>
                <p:oleObj name="" r:id="rId1" imgW="13169900" imgH="50038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88595"/>
                        <a:ext cx="8752205" cy="356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2240" y="4436745"/>
            <a:ext cx="8921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上图还给出来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ARM9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TDMI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（采用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v4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架构）的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级流水线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，它与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ARM7TDMI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级流水线形成了对比：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ARM9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的执行段只完成移位和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ALU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运算操作；设置了内存访问流水段；还设置了寄存器写回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流水段。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360" y="6021070"/>
            <a:ext cx="71634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ARM9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流水线级数多于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，其指令执行的效率会更高。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1460" y="3933190"/>
            <a:ext cx="87020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的流水线没有专门的访存流水段，访存时需要增加额外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个时钟周期。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456"/>
          <p:cNvGraphicFramePr>
            <a:graphicFrameLocks noChangeAspect="1"/>
          </p:cNvGraphicFramePr>
          <p:nvPr/>
        </p:nvGraphicFramePr>
        <p:xfrm>
          <a:off x="1025525" y="2132965"/>
          <a:ext cx="7294245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64400" imgH="5080000" progId="Visio.Drawing.15">
                  <p:embed/>
                </p:oleObj>
              </mc:Choice>
              <mc:Fallback>
                <p:oleObj name="" r:id="rId1" imgW="7264400" imgH="50800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5525" y="2132965"/>
                        <a:ext cx="7294245" cy="472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925" y="116205"/>
            <a:ext cx="8999220" cy="1938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 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的“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理想流水线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”，是指在指令序列中，没有访问存储器的操作，不存在分支指令和数据相关的情况，如下图。用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个时钟周期执行了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条指令，所有的操作都针对寄存器（单周期执行，即执行阶段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为一个时钟周期），平均每条指令执行周期数 （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CPI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）为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1.33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455"/>
          <p:cNvGraphicFramePr>
            <a:graphicFrameLocks noChangeAspect="1"/>
          </p:cNvGraphicFramePr>
          <p:nvPr/>
        </p:nvGraphicFramePr>
        <p:xfrm>
          <a:off x="812800" y="1772285"/>
          <a:ext cx="7711440" cy="401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59800" imgH="4838700" progId="Visio.Drawing.15">
                  <p:embed/>
                </p:oleObj>
              </mc:Choice>
              <mc:Fallback>
                <p:oleObj name="" r:id="rId1" imgW="8559800" imgH="48387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1772285"/>
                        <a:ext cx="7711440" cy="4015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390" y="5788025"/>
            <a:ext cx="9017000" cy="1198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上图中，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ARM7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在执行访存指令时使访存指令其后的指令产生停顿，从而降低流水线的执行效率。为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此，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ARM9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的流水线增加到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级，其中包括了访存阶段，其流水线的执行效率高于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ARM7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15" y="116205"/>
            <a:ext cx="8947785" cy="1568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下图展示了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ARM7</a:t>
            </a:r>
            <a:r>
              <a:rPr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访问存储器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的流水线情况，其中装入指令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LDR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是一条访存指令。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LDR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执行访存需要额外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个时钟周期，它总花费了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个时钟周期，其后面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条指令执行过程中不得不插入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等待时钟周期，从而影响了指令执行并行度。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10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个时钟周期执行了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条指令，</a:t>
            </a:r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CPI= 1.67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06035" y="3356610"/>
            <a:ext cx="1342390" cy="4489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10530" y="3805555"/>
            <a:ext cx="927100" cy="760095"/>
          </a:xfrm>
          <a:prstGeom prst="ellipse">
            <a:avLst/>
          </a:prstGeom>
          <a:noFill/>
          <a:ln w="9525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9" name="Rectangle 5"/>
          <p:cNvSpPr/>
          <p:nvPr/>
        </p:nvSpPr>
        <p:spPr>
          <a:xfrm>
            <a:off x="182563" y="-12858"/>
            <a:ext cx="2228215" cy="694055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RISC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的特点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0" name="Rectangle 6"/>
          <p:cNvSpPr/>
          <p:nvPr/>
        </p:nvSpPr>
        <p:spPr>
          <a:xfrm>
            <a:off x="241300" y="616109"/>
            <a:ext cx="8523288" cy="143002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lnSpc>
                <a:spcPts val="348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面向寄存器的结构</a:t>
            </a:r>
            <a:endParaRPr lang="zh-CN" altLang="en-US" sz="28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所有运算使用的数据都来自寄存器，运算结果也都写入寄存器。通常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内应设置大量的通用寄存器，以减少访问主存储器。</a:t>
            </a:r>
            <a:endParaRPr lang="zh-CN" altLang="en-US" sz="24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031" name="Rectangle 7"/>
          <p:cNvSpPr/>
          <p:nvPr/>
        </p:nvSpPr>
        <p:spPr>
          <a:xfrm>
            <a:off x="301625" y="2154238"/>
            <a:ext cx="8751888" cy="18764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lnSpc>
                <a:spcPts val="348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LOAD/STORE</a:t>
            </a:r>
            <a:r>
              <a:rPr lang="zh-CN" altLang="en-US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en-US" altLang="zh-CN" sz="28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访问主存储器的只有两种指令：从存储器读取数据到寄存器的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LOAD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（取数）指令和从寄存器向存储器写数据的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STORE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（存数）指令。</a:t>
            </a:r>
            <a:endParaRPr lang="zh-CN" altLang="en-US" sz="24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032" name="Rectangle 8"/>
          <p:cNvSpPr/>
          <p:nvPr/>
        </p:nvSpPr>
        <p:spPr>
          <a:xfrm>
            <a:off x="241300" y="4316254"/>
            <a:ext cx="8624888" cy="232283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lnSpc>
                <a:spcPts val="348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较少的指令数和寻址方式</a:t>
            </a:r>
            <a:endParaRPr lang="en-US" altLang="zh-CN" sz="28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选取使用频率最高的一些简单指令，以及很有用但不复杂的指令，可简化控制部件。选用简单的寻址方式，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减少指令的执行周期数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，使不同指令的执行时间差别不大，有利于流水线的实现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0" grpId="0"/>
      <p:bldP spid="129031" grpId="0"/>
      <p:bldP spid="1290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33" name="Rectangle 9"/>
          <p:cNvSpPr/>
          <p:nvPr/>
        </p:nvSpPr>
        <p:spPr>
          <a:xfrm>
            <a:off x="200025" y="350838"/>
            <a:ext cx="8569325" cy="1754187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所有指令长度相同</a:t>
            </a:r>
            <a:endParaRPr lang="en-US" altLang="zh-CN" sz="28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指令长度相同，指令格式固定简单，可简化指令的译码逻辑，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预取后继指令容易，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有利于提高流水线的执行效率。为了便于编译的优化，常采用三地址指令格式。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4" name="Rectangle 10"/>
          <p:cNvSpPr/>
          <p:nvPr/>
        </p:nvSpPr>
        <p:spPr>
          <a:xfrm>
            <a:off x="200025" y="2205038"/>
            <a:ext cx="8758238" cy="2163762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硬布线控制逻辑</a:t>
            </a:r>
            <a:endParaRPr lang="en-US" altLang="zh-CN" sz="28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精简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指令系统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控制部件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简化，通常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由组合逻辑实现，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指令执行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速度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快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。此外，芯片上的控制部件所占面积也大为减小，可腾出更多空间放寄存器组、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等部件，这就减少了部件间的连线延迟，又进一步提高了操作速度。</a:t>
            </a:r>
            <a:endParaRPr lang="zh-CN" altLang="en-US" sz="24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035" name="Rectangle 11"/>
          <p:cNvSpPr/>
          <p:nvPr/>
        </p:nvSpPr>
        <p:spPr>
          <a:xfrm>
            <a:off x="282575" y="4303713"/>
            <a:ext cx="8486775" cy="216535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CB0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注重编译的优化</a:t>
            </a:r>
            <a:endParaRPr lang="en-US" altLang="zh-CN" sz="2800" dirty="0">
              <a:solidFill>
                <a:srgbClr val="CB0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RISC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指令系统的简化，必然使编译生成的代码长度增长。但通过编译优化技术，将编译初步生成的代码重新组织，调度指令的执行次序，充分发挥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指令级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操作的并行性，从而进一步提高流水线的执行效率。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/>
      <p:bldP spid="129034" grpId="0"/>
      <p:bldP spid="1290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2"/>
          <p:cNvSpPr/>
          <p:nvPr/>
        </p:nvSpPr>
        <p:spPr>
          <a:xfrm>
            <a:off x="250825" y="187167"/>
            <a:ext cx="4265930" cy="694055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超标量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超流水线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51" name="Rectangle 3"/>
          <p:cNvSpPr/>
          <p:nvPr/>
        </p:nvSpPr>
        <p:spPr>
          <a:xfrm>
            <a:off x="179705" y="2420303"/>
            <a:ext cx="8799513" cy="146875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lnSpc>
                <a:spcPts val="358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RISC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设计成具有多个执行部件的结构，同时在每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一个时钟周期内允许发出多条指令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，并调度多条指令在不同的执行部件中并行执行操作，这就是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超标量结构，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052" name="Rectangle 4"/>
          <p:cNvSpPr/>
          <p:nvPr/>
        </p:nvSpPr>
        <p:spPr>
          <a:xfrm>
            <a:off x="179705" y="4004786"/>
            <a:ext cx="8793163" cy="238696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>
              <a:lnSpc>
                <a:spcPts val="358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将流水线的每个节拍分成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个以上的小节拍，每个小节拍执行一个操作，便有可能在取出第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条指令后，相隔一个小节拍，就取出第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条指令，这样就可能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在一个流水线的节拍内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取出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条及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条以上指令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，送入流水线去执行，从而使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，这就是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超流水线结构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矩形 1"/>
          <p:cNvSpPr/>
          <p:nvPr/>
        </p:nvSpPr>
        <p:spPr>
          <a:xfrm>
            <a:off x="250825" y="982663"/>
            <a:ext cx="8569325" cy="1468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ts val="3580"/>
              </a:lnSpc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在一个单执行部件的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RISC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由于采用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结构，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每条指令执行的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时钟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周期数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Clock c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ycles Per Instruction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接近于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，但不能小于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/>
      <p:bldP spid="1300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51460" y="260350"/>
            <a:ext cx="81921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36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3.6.</a:t>
            </a:r>
            <a:r>
              <a:rPr lang="en-US" sz="36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sz="36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3600">
                <a:latin typeface="Arial" panose="020B0604020202020204" pitchFamily="34" charset="0"/>
                <a:ea typeface="黑体" panose="02010609060101010101" pitchFamily="49" charset="-122"/>
              </a:rPr>
              <a:t>MIPS R4000</a:t>
            </a:r>
            <a:r>
              <a:rPr lang="zh-CN" sz="3600">
                <a:latin typeface="Arial" panose="020B0604020202020204" pitchFamily="34" charset="0"/>
                <a:ea typeface="黑体" panose="02010609060101010101" pitchFamily="49" charset="-122"/>
              </a:rPr>
              <a:t>的微体系结构</a:t>
            </a:r>
            <a:endParaRPr lang="zh-CN" altLang="en-US" sz="3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" y="836295"/>
            <a:ext cx="9060180" cy="5629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MIPS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Microprocessor without Interlocked Piped Stages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）意思是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无互锁的流水线微处理器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，尽量利用软件避免流水线的数据相关和控制相关。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   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1984年John Hennessy创立了MIPS Technologies公司，1986年推出R2000处理器，2年后推出R3000处理器。1991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年推出第一款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位商用微处理器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R4000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，其后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推出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了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R8000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R10000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R12000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处理器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1999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年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公司发布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 32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 64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架构标准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，其后更新到第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个版本。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2007</a:t>
            </a:r>
            <a:r>
              <a:rPr lang="zh-CN" sz="2400">
                <a:solidFill>
                  <a:schemeClr val="tx1"/>
                </a:solidFill>
                <a:ea typeface="宋体" panose="02010600030101010101" pitchFamily="2" charset="-122"/>
              </a:rPr>
              <a:t>年中科院计算机所的</a:t>
            </a:r>
            <a:r>
              <a:rPr lang="zh-CN" sz="2400">
                <a:solidFill>
                  <a:srgbClr val="C00000"/>
                </a:solidFill>
                <a:ea typeface="宋体" panose="02010600030101010101" pitchFamily="2" charset="-122"/>
              </a:rPr>
              <a:t>龙芯处理器</a:t>
            </a:r>
            <a:r>
              <a:rPr lang="zh-CN" sz="2400">
                <a:solidFill>
                  <a:schemeClr val="tx1"/>
                </a:solidFill>
                <a:ea typeface="宋体" panose="02010600030101010101" pitchFamily="2" charset="-122"/>
              </a:rPr>
              <a:t>获得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架构的</a:t>
            </a:r>
            <a:r>
              <a:rPr lang="zh-CN" sz="2400">
                <a:solidFill>
                  <a:schemeClr val="tx1"/>
                </a:solidFill>
                <a:ea typeface="宋体" panose="02010600030101010101" pitchFamily="2" charset="-122"/>
              </a:rPr>
              <a:t>全部授权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，为国产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芯片的生产奠定了基础。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      MIPS R2000/R3000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，具有相同的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位系统结构和指令系统。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 R4000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R2000/R3000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不同，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其内部和外部数据路径和地址、寄存器以及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的，但其指令系统是保持兼容的。本书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2.3.5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小节介绍了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MIPS R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的基本指令集和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R4000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的扩展指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令。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9070" y="116205"/>
            <a:ext cx="55098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ym typeface="+mn-ea"/>
              </a:rPr>
              <a:t>1.MIPS R4000</a:t>
            </a:r>
            <a:r>
              <a:rPr lang="zh-CN" sz="3200">
                <a:sym typeface="+mn-ea"/>
              </a:rPr>
              <a:t>的基本结构</a:t>
            </a:r>
            <a:endParaRPr lang="en-US" altLang="en-US" sz="3200" b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对象 -2147482462"/>
          <p:cNvGraphicFramePr>
            <a:graphicFrameLocks noChangeAspect="1"/>
          </p:cNvGraphicFramePr>
          <p:nvPr/>
        </p:nvGraphicFramePr>
        <p:xfrm>
          <a:off x="0" y="944245"/>
          <a:ext cx="9331325" cy="591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611100" imgH="7073900" progId="Visio.Drawing.15">
                  <p:embed/>
                </p:oleObj>
              </mc:Choice>
              <mc:Fallback>
                <p:oleObj name="" r:id="rId1" imgW="12611100" imgH="70739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44245"/>
                        <a:ext cx="9331325" cy="591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36830" y="692785"/>
            <a:ext cx="77825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269875"/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MIPS R4000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有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级流水线，是典型的超流水线处理器。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27405" y="5805170"/>
            <a:ext cx="2406015" cy="398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R4000</a:t>
            </a:r>
            <a:r>
              <a:rPr 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的内部结构图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9160" y="4869180"/>
            <a:ext cx="132651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 b="0"/>
              <a:t>FP</a:t>
            </a:r>
            <a:r>
              <a:rPr lang="zh-CN" altLang="en-US" sz="1000" b="0"/>
              <a:t>加法</a:t>
            </a:r>
            <a:r>
              <a:rPr lang="en-US" altLang="zh-CN" sz="1000" b="0"/>
              <a:t>/</a:t>
            </a:r>
            <a:r>
              <a:rPr lang="zh-CN" altLang="en-US" sz="1000" b="0"/>
              <a:t>转换</a:t>
            </a:r>
            <a:r>
              <a:rPr lang="en-US" altLang="zh-CN" sz="1000" b="0"/>
              <a:t>/</a:t>
            </a:r>
            <a:r>
              <a:rPr lang="zh-CN" altLang="en-US" sz="1000" b="0"/>
              <a:t>平方根</a:t>
            </a:r>
            <a:endParaRPr lang="zh-CN" altLang="en-US" sz="10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155" y="260350"/>
            <a:ext cx="9046845" cy="230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R4000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有两个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一级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8KB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8KB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。每个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的数据宽度为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位。由于每个时钟周期可以访问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两次，因此，在一个时钟周期内可以从指令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中读出两条指令，从数据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中读出或写入两个数据。还可以支持芯片外的扩展二级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15" y="2780665"/>
            <a:ext cx="9046210" cy="3655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indent="269875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R4000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的核心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整数部件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包括：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通用寄存器堆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，由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64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位的寄存器构成，用作整数操作和地址计算。寄存器堆有两个读端口和一个写端口，还设置了专用数据通路，在一个时钟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周期可以对每个寄存器读和写两次。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，包括一个整数加法器和一个逻辑部件，负责执行算术逻辑运算操作、地址运算和移位操作。</a:t>
            </a:r>
            <a:endParaRPr 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一个专用乘法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除法部件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，能够执行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64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位无符号和带符号的乘法或除法操作，它可以与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ALU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并行执行指令。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220" y="116205"/>
            <a:ext cx="8919845" cy="320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浮点（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Floating Point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FP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）部件包括：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浮点通用寄存器堆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由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64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位的通用寄存器组成，它也可以设置成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32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位的浮点寄存器使用。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执行部件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，由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浮点乘法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部件、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浮点除法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部件和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浮点加法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转换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求平方根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部件三个独立部件组成，这三个浮点部件可以并行工作。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浮点控制状态寄存器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主要用于诊断软件、异常事故处理、状态保存与恢复、舍入方式的控制等。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4775" y="3500755"/>
            <a:ext cx="8923020" cy="276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存储管理部件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MMU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）有两个转换旁路缓冲器（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Translation Lookaside Buffer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TLB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）：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DTLB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Data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TLB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），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将数据的虚拟地址转换成物理地址。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ITLB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Instruction TLB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），用于指令地址转换。</a:t>
            </a:r>
            <a:endParaRPr lang="zh-CN" sz="2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两个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TLB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可以并行工作，使访问指令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与访问数据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Cache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可以在流水线上同时进行。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Q2M2Y1NjI5MmY4OGRmYzIyMWQ2YjQxOWVjMjhjZ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5359</Words>
  <Application>WPS 演示</Application>
  <PresentationFormat>全屏显示(4:3)</PresentationFormat>
  <Paragraphs>146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Wingdings</vt:lpstr>
      <vt:lpstr>Courier New</vt:lpstr>
      <vt:lpstr>默认设计模板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微体系结构层——CPU组织</dc:title>
  <dc:creator>kuroro</dc:creator>
  <cp:lastModifiedBy>bob孙</cp:lastModifiedBy>
  <cp:revision>209</cp:revision>
  <dcterms:created xsi:type="dcterms:W3CDTF">2005-02-21T02:26:00Z</dcterms:created>
  <dcterms:modified xsi:type="dcterms:W3CDTF">2022-08-25T09:18:24Z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8849D5B192024A339A252C2104DED320</vt:lpwstr>
  </property>
  <property fmtid="{D5CDD505-2E9C-101B-9397-08002B2CF9AE}" pid="3" name="KSOProductBuildVer">
    <vt:lpwstr>2052-11.1.0.12302</vt:lpwstr>
  </property>
</Properties>
</file>