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01"/>
  </p:handoutMasterIdLst>
  <p:sldIdLst>
    <p:sldId id="258" r:id="rId3"/>
    <p:sldId id="457" r:id="rId5"/>
    <p:sldId id="259" r:id="rId6"/>
    <p:sldId id="260" r:id="rId7"/>
    <p:sldId id="261" r:id="rId8"/>
    <p:sldId id="262" r:id="rId9"/>
    <p:sldId id="320" r:id="rId10"/>
    <p:sldId id="263" r:id="rId11"/>
    <p:sldId id="264" r:id="rId12"/>
    <p:sldId id="458" r:id="rId13"/>
    <p:sldId id="265" r:id="rId14"/>
    <p:sldId id="266" r:id="rId15"/>
    <p:sldId id="267" r:id="rId16"/>
    <p:sldId id="268" r:id="rId17"/>
    <p:sldId id="269" r:id="rId18"/>
    <p:sldId id="270" r:id="rId19"/>
    <p:sldId id="271" r:id="rId20"/>
    <p:sldId id="272" r:id="rId21"/>
    <p:sldId id="273" r:id="rId22"/>
    <p:sldId id="275" r:id="rId23"/>
    <p:sldId id="276" r:id="rId24"/>
    <p:sldId id="278" r:id="rId25"/>
    <p:sldId id="280" r:id="rId26"/>
    <p:sldId id="281" r:id="rId27"/>
    <p:sldId id="282" r:id="rId28"/>
    <p:sldId id="283"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462" r:id="rId45"/>
    <p:sldId id="336" r:id="rId46"/>
    <p:sldId id="337" r:id="rId47"/>
    <p:sldId id="338" r:id="rId48"/>
    <p:sldId id="339" r:id="rId49"/>
    <p:sldId id="340" r:id="rId50"/>
    <p:sldId id="463" r:id="rId51"/>
    <p:sldId id="341" r:id="rId52"/>
    <p:sldId id="342" r:id="rId53"/>
    <p:sldId id="343" r:id="rId54"/>
    <p:sldId id="344" r:id="rId55"/>
    <p:sldId id="345" r:id="rId56"/>
    <p:sldId id="346" r:id="rId57"/>
    <p:sldId id="464" r:id="rId58"/>
    <p:sldId id="347" r:id="rId59"/>
    <p:sldId id="465" r:id="rId60"/>
    <p:sldId id="466" r:id="rId61"/>
    <p:sldId id="1322" r:id="rId62"/>
    <p:sldId id="467" r:id="rId63"/>
    <p:sldId id="468" r:id="rId64"/>
    <p:sldId id="348" r:id="rId65"/>
    <p:sldId id="349" r:id="rId66"/>
    <p:sldId id="1050" r:id="rId67"/>
    <p:sldId id="915" r:id="rId68"/>
    <p:sldId id="914" r:id="rId69"/>
    <p:sldId id="350" r:id="rId70"/>
    <p:sldId id="351" r:id="rId71"/>
    <p:sldId id="352" r:id="rId72"/>
    <p:sldId id="353" r:id="rId73"/>
    <p:sldId id="354" r:id="rId74"/>
    <p:sldId id="355" r:id="rId75"/>
    <p:sldId id="469" r:id="rId76"/>
    <p:sldId id="470" r:id="rId77"/>
    <p:sldId id="472" r:id="rId78"/>
    <p:sldId id="471" r:id="rId79"/>
    <p:sldId id="473" r:id="rId80"/>
    <p:sldId id="358" r:id="rId81"/>
    <p:sldId id="359" r:id="rId82"/>
    <p:sldId id="360" r:id="rId83"/>
    <p:sldId id="361" r:id="rId84"/>
    <p:sldId id="362" r:id="rId85"/>
    <p:sldId id="363" r:id="rId86"/>
    <p:sldId id="364" r:id="rId87"/>
    <p:sldId id="365" r:id="rId88"/>
    <p:sldId id="366" r:id="rId89"/>
    <p:sldId id="367" r:id="rId90"/>
    <p:sldId id="368" r:id="rId91"/>
    <p:sldId id="369" r:id="rId92"/>
    <p:sldId id="370" r:id="rId93"/>
    <p:sldId id="371" r:id="rId94"/>
    <p:sldId id="475" r:id="rId95"/>
    <p:sldId id="474" r:id="rId96"/>
    <p:sldId id="373" r:id="rId97"/>
    <p:sldId id="374" r:id="rId98"/>
    <p:sldId id="375" r:id="rId99"/>
    <p:sldId id="476" r:id="rId100"/>
    <p:sldId id="376" r:id="rId101"/>
    <p:sldId id="377" r:id="rId102"/>
    <p:sldId id="378" r:id="rId103"/>
    <p:sldId id="379" r:id="rId104"/>
    <p:sldId id="477" r:id="rId105"/>
    <p:sldId id="478" r:id="rId106"/>
    <p:sldId id="479" r:id="rId107"/>
    <p:sldId id="480" r:id="rId108"/>
    <p:sldId id="492" r:id="rId109"/>
    <p:sldId id="493" r:id="rId110"/>
    <p:sldId id="495" r:id="rId111"/>
    <p:sldId id="494" r:id="rId112"/>
    <p:sldId id="496" r:id="rId113"/>
    <p:sldId id="497" r:id="rId114"/>
    <p:sldId id="498" r:id="rId115"/>
    <p:sldId id="499"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1460" r:id="rId129"/>
    <p:sldId id="512" r:id="rId130"/>
    <p:sldId id="513" r:id="rId131"/>
    <p:sldId id="514" r:id="rId132"/>
    <p:sldId id="515" r:id="rId133"/>
    <p:sldId id="516" r:id="rId134"/>
    <p:sldId id="517" r:id="rId135"/>
    <p:sldId id="518" r:id="rId136"/>
    <p:sldId id="519" r:id="rId137"/>
    <p:sldId id="520" r:id="rId138"/>
    <p:sldId id="481" r:id="rId139"/>
    <p:sldId id="405" r:id="rId140"/>
    <p:sldId id="406" r:id="rId141"/>
    <p:sldId id="407" r:id="rId142"/>
    <p:sldId id="408" r:id="rId143"/>
    <p:sldId id="482" r:id="rId144"/>
    <p:sldId id="409" r:id="rId145"/>
    <p:sldId id="410" r:id="rId146"/>
    <p:sldId id="411" r:id="rId147"/>
    <p:sldId id="412" r:id="rId148"/>
    <p:sldId id="413" r:id="rId149"/>
    <p:sldId id="414" r:id="rId150"/>
    <p:sldId id="415" r:id="rId151"/>
    <p:sldId id="483" r:id="rId152"/>
    <p:sldId id="416" r:id="rId153"/>
    <p:sldId id="417" r:id="rId154"/>
    <p:sldId id="418" r:id="rId155"/>
    <p:sldId id="419" r:id="rId156"/>
    <p:sldId id="420" r:id="rId157"/>
    <p:sldId id="421" r:id="rId158"/>
    <p:sldId id="484" r:id="rId159"/>
    <p:sldId id="422" r:id="rId160"/>
    <p:sldId id="423" r:id="rId161"/>
    <p:sldId id="485" r:id="rId162"/>
    <p:sldId id="424" r:id="rId163"/>
    <p:sldId id="486" r:id="rId164"/>
    <p:sldId id="487" r:id="rId165"/>
    <p:sldId id="425" r:id="rId166"/>
    <p:sldId id="426" r:id="rId167"/>
    <p:sldId id="427" r:id="rId168"/>
    <p:sldId id="428" r:id="rId169"/>
    <p:sldId id="488" r:id="rId170"/>
    <p:sldId id="429" r:id="rId171"/>
    <p:sldId id="430" r:id="rId172"/>
    <p:sldId id="431" r:id="rId173"/>
    <p:sldId id="432" r:id="rId174"/>
    <p:sldId id="433" r:id="rId175"/>
    <p:sldId id="434" r:id="rId176"/>
    <p:sldId id="435" r:id="rId177"/>
    <p:sldId id="436" r:id="rId178"/>
    <p:sldId id="437" r:id="rId179"/>
    <p:sldId id="438" r:id="rId180"/>
    <p:sldId id="439" r:id="rId181"/>
    <p:sldId id="440" r:id="rId182"/>
    <p:sldId id="441" r:id="rId183"/>
    <p:sldId id="442" r:id="rId184"/>
    <p:sldId id="490" r:id="rId185"/>
    <p:sldId id="489" r:id="rId186"/>
    <p:sldId id="444" r:id="rId187"/>
    <p:sldId id="445" r:id="rId188"/>
    <p:sldId id="446" r:id="rId189"/>
    <p:sldId id="447" r:id="rId190"/>
    <p:sldId id="448" r:id="rId191"/>
    <p:sldId id="449" r:id="rId192"/>
    <p:sldId id="450" r:id="rId193"/>
    <p:sldId id="451" r:id="rId194"/>
    <p:sldId id="452" r:id="rId195"/>
    <p:sldId id="453" r:id="rId196"/>
    <p:sldId id="454" r:id="rId197"/>
    <p:sldId id="491" r:id="rId198"/>
    <p:sldId id="455" r:id="rId199"/>
    <p:sldId id="456" r:id="rId200"/>
  </p:sldIdLst>
  <p:sldSz cx="9144000" cy="6858000" type="screen4x3"/>
  <p:notesSz cx="6858000" cy="9144000"/>
  <p:custDataLst>
    <p:tags r:id="rId205"/>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000099"/>
    <a:srgbClr val="FF3300"/>
    <a:srgbClr val="FDFBFB"/>
    <a:srgbClr val="F0DADA"/>
    <a:srgbClr val="F8A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91"/>
  </p:normalViewPr>
  <p:slideViewPr>
    <p:cSldViewPr showGuides="1">
      <p:cViewPr varScale="1">
        <p:scale>
          <a:sx n="47" d="100"/>
          <a:sy n="47" d="100"/>
        </p:scale>
        <p:origin x="-1363" y="-77"/>
      </p:cViewPr>
      <p:guideLst>
        <p:guide orient="horz" pos="2125"/>
        <p:guide pos="286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50" d="100"/>
        <a:sy n="50" d="100"/>
      </p:scale>
      <p:origin x="0" y="898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5" Type="http://schemas.openxmlformats.org/officeDocument/2006/relationships/tags" Target="tags/tag7.xml"/><Relationship Id="rId204" Type="http://schemas.openxmlformats.org/officeDocument/2006/relationships/tableStyles" Target="tableStyles.xml"/><Relationship Id="rId203" Type="http://schemas.openxmlformats.org/officeDocument/2006/relationships/viewProps" Target="viewProps.xml"/><Relationship Id="rId202" Type="http://schemas.openxmlformats.org/officeDocument/2006/relationships/presProps" Target="presProps.xml"/><Relationship Id="rId201" Type="http://schemas.openxmlformats.org/officeDocument/2006/relationships/handoutMaster" Target="handoutMasters/handoutMaster1.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0708"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1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1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1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4.xml"/></Relationships>
</file>

<file path=ppt/notesSlides/_rels/notesSlide1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1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6.xml"/></Relationships>
</file>

<file path=ppt/notesSlides/_rels/notesSlide1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幻灯片图像占位符 1"/>
          <p:cNvSpPr>
            <a:spLocks noGrp="1" noRot="1" noChangeAspect="1" noTextEdit="1"/>
          </p:cNvSpPr>
          <p:nvPr>
            <p:ph type="sldImg"/>
          </p:nvPr>
        </p:nvSpPr>
        <p:spPr/>
      </p:sp>
      <p:sp>
        <p:nvSpPr>
          <p:cNvPr id="201731" name="备注占位符 2"/>
          <p:cNvSpPr>
            <a:spLocks noGrp="1"/>
          </p:cNvSpPr>
          <p:nvPr>
            <p:ph type="body" idx="1"/>
          </p:nvPr>
        </p:nvSpPr>
        <p:spPr/>
        <p:txBody>
          <a:bodyPr wrap="square" lIns="91440" tIns="45720" rIns="91440" bIns="45720" anchor="t" anchorCtr="0"/>
          <a:p>
            <a:pPr lvl="0"/>
            <a:endParaRPr lang="zh-CN" altLang="en-US" dirty="0"/>
          </a:p>
        </p:txBody>
      </p:sp>
      <p:sp>
        <p:nvSpPr>
          <p:cNvPr id="2017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幻灯片图像占位符 1"/>
          <p:cNvSpPr>
            <a:spLocks noGrp="1" noRot="1" noChangeAspect="1" noTextEdit="1"/>
          </p:cNvSpPr>
          <p:nvPr>
            <p:ph type="sldImg"/>
          </p:nvPr>
        </p:nvSpPr>
        <p:spPr/>
      </p:sp>
      <p:sp>
        <p:nvSpPr>
          <p:cNvPr id="202755" name="备注占位符 2"/>
          <p:cNvSpPr>
            <a:spLocks noGrp="1"/>
          </p:cNvSpPr>
          <p:nvPr>
            <p:ph type="body" idx="1"/>
          </p:nvPr>
        </p:nvSpPr>
        <p:spPr/>
        <p:txBody>
          <a:bodyPr wrap="square" lIns="91440" tIns="45720" rIns="91440" bIns="45720" anchor="t" anchorCtr="0"/>
          <a:p>
            <a:pPr lvl="0"/>
            <a:endParaRPr lang="zh-CN" altLang="en-US" dirty="0"/>
          </a:p>
        </p:txBody>
      </p:sp>
      <p:sp>
        <p:nvSpPr>
          <p:cNvPr id="2027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eaLnBrk="1" hangingPunct="1">
              <a:buNone/>
            </a:pPr>
            <a:fld id="{9A0DB2DC-4C9A-4742-B13C-FB6460FD3503}" type="slidenum">
              <a:rPr lang="zh-CN" altLang="en-US" sz="1200" b="0" dirty="0"/>
            </a:fld>
            <a:endParaRPr lang="zh-CN" alt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Freeform 2"/>
          <p:cNvSpPr/>
          <p:nvPr/>
        </p:nvSpPr>
        <p:spPr>
          <a:xfrm>
            <a:off x="690563" y="3340100"/>
            <a:ext cx="7653337" cy="485775"/>
          </a:xfrm>
          <a:custGeom>
            <a:avLst/>
            <a:gdLst/>
            <a:ahLst/>
            <a:cxnLst>
              <a:cxn ang="0">
                <a:pos x="2147483647" y="2147483647"/>
              </a:cxn>
              <a:cxn ang="0">
                <a:pos x="2147483647" y="2147483647"/>
              </a:cxn>
              <a:cxn ang="0">
                <a:pos x="2147483647" y="2147483647"/>
              </a:cxn>
              <a:cxn ang="0">
                <a:pos x="0" y="2147483647"/>
              </a:cxn>
              <a:cxn ang="0">
                <a:pos x="2147483647" y="2147483647"/>
              </a:cxn>
            </a:cxnLst>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w="9525">
            <a:noFill/>
          </a:ln>
        </p:spPr>
        <p:txBody>
          <a:bodyPr/>
          <a:p>
            <a:endParaRPr lang="zh-CN" altLang="en-US"/>
          </a:p>
        </p:txBody>
      </p:sp>
      <p:sp>
        <p:nvSpPr>
          <p:cNvPr id="3075" name="Rectangle 3"/>
          <p:cNvSpPr>
            <a:spLocks noGrp="1" noChangeArrowheads="1"/>
          </p:cNvSpPr>
          <p:nvPr>
            <p:ph type="ctrTitle"/>
          </p:nvPr>
        </p:nvSpPr>
        <p:spPr>
          <a:xfrm>
            <a:off x="685800" y="2286000"/>
            <a:ext cx="7772400" cy="1143000"/>
          </a:xfrm>
        </p:spPr>
        <p:txBody>
          <a:bodyPr/>
          <a:lstStyle>
            <a:lvl1pPr>
              <a:defRPr kumimoji="0" sz="4800"/>
            </a:lvl1pPr>
          </a:lstStyle>
          <a:p>
            <a:pPr lvl="0"/>
            <a:r>
              <a:rPr lang="zh-CN" altLang="en-US"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3886200"/>
            <a:ext cx="6400800" cy="1752600"/>
          </a:xfrm>
        </p:spPr>
        <p:txBody>
          <a:bodyPr/>
          <a:lstStyle>
            <a:lvl1pPr marL="0" indent="0">
              <a:spcBef>
                <a:spcPct val="0"/>
              </a:spcBef>
              <a:buClrTx/>
              <a:buFontTx/>
              <a:buNone/>
              <a:defRPr kumimoji="0">
                <a:solidFill>
                  <a:srgbClr val="333333"/>
                </a:solidFill>
              </a:defRPr>
            </a:lvl1pPr>
          </a:lstStyle>
          <a:p>
            <a:pPr lvl="0"/>
            <a:r>
              <a:rPr lang="zh-CN" altLang="en-US" noProof="0" smtClean="0"/>
              <a:t>单击此处编辑母版副标题样式</a:t>
            </a:r>
            <a:endParaRPr lang="zh-CN" altLang="en-US" noProof="0" smtClean="0"/>
          </a:p>
        </p:txBody>
      </p:sp>
      <p:sp>
        <p:nvSpPr>
          <p:cNvPr id="8" name="Rectangle 5"/>
          <p:cNvSpPr>
            <a:spLocks noGrp="1" noChangeArrowheads="1"/>
          </p:cNvSpPr>
          <p:nvPr>
            <p:ph type="dt" sz="half" idx="2"/>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
            <a:pPr algn="r" eaLnBrk="1" hangingPunct="1">
              <a:spcBef>
                <a:spcPct val="50000"/>
              </a:spcBef>
              <a:buNone/>
            </a:pPr>
            <a:fld id="{9A0DB2DC-4C9A-4742-B13C-FB6460FD3503}" type="slidenum">
              <a:rPr lang="zh-CN" altLang="en-US" dirty="0">
                <a:solidFill>
                  <a:srgbClr val="578963"/>
                </a:solidFill>
              </a:rPr>
            </a:fld>
            <a:endParaRPr lang="zh-CN" altLang="en-US" dirty="0">
              <a:solidFill>
                <a:srgbClr val="578963"/>
              </a:solidFill>
            </a:endParaRPr>
          </a:p>
        </p:txBody>
      </p:sp>
    </p:spTree>
  </p:cSld>
  <p:clrMapOvr>
    <a:masterClrMapping/>
  </p:clrMapOvr>
  <p:transition spd="slow">
    <p:zoom dir="in"/>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57200"/>
            <a:ext cx="7772400" cy="5638800"/>
          </a:xfrm>
        </p:spPr>
        <p:txBody>
          <a:bodyPr/>
          <a:lstStyle>
            <a:lvl1pPr>
              <a:buClrTx/>
              <a:defRPr/>
            </a:lvl1pPr>
            <a:lvl2pPr>
              <a:buClr>
                <a:schemeClr val="tx1"/>
              </a:buClr>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Monotype Sorts" pitchFamily="2" charset="2"/>
              <a:buChar char="§"/>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Tx/>
              <a:defRPr/>
            </a:lvl1pPr>
            <a:lvl2pPr>
              <a:buClrTx/>
              <a:defRPr/>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Monotype Sorts"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p:sp>
        <p:nvSpPr>
          <p:cNvPr id="1026" name="Rectangle 2"/>
          <p:cNvSpPr>
            <a:spLocks noGrp="1"/>
          </p:cNvSpPr>
          <p:nvPr>
            <p:ph type="title"/>
          </p:nvPr>
        </p:nvSpPr>
        <p:spPr>
          <a:xfrm>
            <a:off x="685800" y="457200"/>
            <a:ext cx="7772400"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b="0">
                <a:solidFill>
                  <a:schemeClr val="bg2"/>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b="0">
                <a:solidFill>
                  <a:schemeClr val="bg2"/>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sz="1400" b="0"/>
            </a:lvl1pPr>
          </a:lstStyle>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zoom dir="in"/>
  </p:transition>
  <p:hf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2.xml"/><Relationship Id="rId1" Type="http://schemas.openxmlformats.org/officeDocument/2006/relationships/image" Target="../media/image38.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2.xml"/><Relationship Id="rId1" Type="http://schemas.openxmlformats.org/officeDocument/2006/relationships/image" Target="../media/image39.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6" Type="http://schemas.openxmlformats.org/officeDocument/2006/relationships/notesSlide" Target="../notesSlides/notesSlide157.xml"/><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50.wmf"/><Relationship Id="rId2" Type="http://schemas.openxmlformats.org/officeDocument/2006/relationships/oleObject" Target="../embeddings/oleObject2.bin"/><Relationship Id="rId1" Type="http://schemas.openxmlformats.org/officeDocument/2006/relationships/image" Target="../media/image49.png"/></Relationships>
</file>

<file path=ppt/slides/_rels/slide162.xml.rels><?xml version="1.0" encoding="UTF-8" standalone="yes"?>
<Relationships xmlns="http://schemas.openxmlformats.org/package/2006/relationships"><Relationship Id="rId4" Type="http://schemas.openxmlformats.org/officeDocument/2006/relationships/notesSlide" Target="../notesSlides/notesSlide158.xml"/><Relationship Id="rId3" Type="http://schemas.openxmlformats.org/officeDocument/2006/relationships/slideLayout" Target="../slideLayouts/slideLayout7.xml"/><Relationship Id="rId2" Type="http://schemas.openxmlformats.org/officeDocument/2006/relationships/image" Target="../media/image52.png"/><Relationship Id="rId1" Type="http://schemas.openxmlformats.org/officeDocument/2006/relationships/image" Target="../media/image51.png"/></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12.xml"/><Relationship Id="rId1" Type="http://schemas.openxmlformats.org/officeDocument/2006/relationships/image" Target="../media/image54.png"/></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12.xml"/><Relationship Id="rId1" Type="http://schemas.openxmlformats.org/officeDocument/2006/relationships/image" Target="../media/image55.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12.xml"/><Relationship Id="rId1" Type="http://schemas.openxmlformats.org/officeDocument/2006/relationships/image" Target="../media/image58.png"/></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12.xml"/><Relationship Id="rId1" Type="http://schemas.openxmlformats.org/officeDocument/2006/relationships/image" Target="../media/image58.png"/></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7" Type="http://schemas.openxmlformats.org/officeDocument/2006/relationships/notesSlide" Target="../notesSlides/notesSlide181.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oleObject" Target="../embeddings/oleObject5.bin"/><Relationship Id="rId3" Type="http://schemas.openxmlformats.org/officeDocument/2006/relationships/oleObject" Target="../embeddings/oleObject4.bin"/><Relationship Id="rId2" Type="http://schemas.openxmlformats.org/officeDocument/2006/relationships/image" Target="../media/image59.wmf"/><Relationship Id="rId1" Type="http://schemas.openxmlformats.org/officeDocument/2006/relationships/oleObject" Target="../embeddings/oleObject3.bin"/></Relationships>
</file>

<file path=ppt/slides/_rels/slide186.xml.rels><?xml version="1.0" encoding="UTF-8" standalone="yes"?>
<Relationships xmlns="http://schemas.openxmlformats.org/package/2006/relationships"><Relationship Id="rId7" Type="http://schemas.openxmlformats.org/officeDocument/2006/relationships/notesSlide" Target="../notesSlides/notesSlide182.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oleObject" Target="../embeddings/oleObject8.bin"/><Relationship Id="rId3" Type="http://schemas.openxmlformats.org/officeDocument/2006/relationships/oleObject" Target="../embeddings/oleObject7.bin"/><Relationship Id="rId2" Type="http://schemas.openxmlformats.org/officeDocument/2006/relationships/image" Target="../media/image59.wmf"/><Relationship Id="rId1" Type="http://schemas.openxmlformats.org/officeDocument/2006/relationships/oleObject" Target="../embeddings/oleObject6.bin"/></Relationships>
</file>

<file path=ppt/slides/_rels/slide187.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oleObject" Target="../embeddings/oleObject14.bin"/><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 Id="rId3" Type="http://schemas.openxmlformats.org/officeDocument/2006/relationships/oleObject" Target="../embeddings/oleObject10.bin"/><Relationship Id="rId2" Type="http://schemas.openxmlformats.org/officeDocument/2006/relationships/image" Target="../media/image59.wmf"/><Relationship Id="rId10" Type="http://schemas.openxmlformats.org/officeDocument/2006/relationships/notesSlide" Target="../notesSlides/notesSlide183.xml"/><Relationship Id="rId1" Type="http://schemas.openxmlformats.org/officeDocument/2006/relationships/oleObject" Target="../embeddings/oleObject9.bin"/></Relationships>
</file>

<file path=ppt/slides/_rels/slide188.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oleObject" Target="../embeddings/oleObject20.bin"/><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 Id="rId3" Type="http://schemas.openxmlformats.org/officeDocument/2006/relationships/oleObject" Target="../embeddings/oleObject16.bin"/><Relationship Id="rId2" Type="http://schemas.openxmlformats.org/officeDocument/2006/relationships/image" Target="../media/image59.wmf"/><Relationship Id="rId10" Type="http://schemas.openxmlformats.org/officeDocument/2006/relationships/notesSlide" Target="../notesSlides/notesSlide184.xml"/><Relationship Id="rId1" Type="http://schemas.openxmlformats.org/officeDocument/2006/relationships/oleObject" Target="../embeddings/oleObject15.bin"/></Relationships>
</file>

<file path=ppt/slides/_rels/slide189.xml.rels><?xml version="1.0" encoding="UTF-8" standalone="yes"?>
<Relationships xmlns="http://schemas.openxmlformats.org/package/2006/relationships"><Relationship Id="rId7" Type="http://schemas.openxmlformats.org/officeDocument/2006/relationships/notesSlide" Target="../notesSlides/notesSlide185.xml"/><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oleObject" Target="../embeddings/oleObject23.bin"/><Relationship Id="rId3" Type="http://schemas.openxmlformats.org/officeDocument/2006/relationships/oleObject" Target="../embeddings/oleObject22.bin"/><Relationship Id="rId2" Type="http://schemas.openxmlformats.org/officeDocument/2006/relationships/image" Target="../media/image59.wmf"/><Relationship Id="rId1"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195.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2.xml"/><Relationship Id="rId1" Type="http://schemas.openxmlformats.org/officeDocument/2006/relationships/image" Target="../media/image29.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2.xml"/><Relationship Id="rId1" Type="http://schemas.openxmlformats.org/officeDocument/2006/relationships/image" Target="../media/image30.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2.xml"/><Relationship Id="rId1" Type="http://schemas.openxmlformats.org/officeDocument/2006/relationships/image" Target="../media/image32.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image" Target="../media/image3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2.xml"/><Relationship Id="rId1" Type="http://schemas.openxmlformats.org/officeDocument/2006/relationships/image" Target="../media/image36.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2.xml"/><Relationship Id="rId1"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075" name="Rectangle 3"/>
          <p:cNvSpPr>
            <a:spLocks noGrp="1"/>
          </p:cNvSpPr>
          <p:nvPr>
            <p:ph idx="1"/>
          </p:nvPr>
        </p:nvSpPr>
        <p:spPr>
          <a:xfrm>
            <a:off x="179705" y="1196975"/>
            <a:ext cx="4401820" cy="5558790"/>
          </a:xfrm>
          <a:noFill/>
          <a:ln>
            <a:solidFill>
              <a:schemeClr val="accent3">
                <a:lumMod val="60000"/>
                <a:lumOff val="40000"/>
              </a:schemeClr>
            </a:solidFill>
          </a:ln>
          <a:extLst>
            <a:ext uri="{909E8E84-426E-40DD-AFC4-6F175D3DCCD1}">
              <a14:hiddenFill xmlns:a14="http://schemas.microsoft.com/office/drawing/2010/main">
                <a:solidFill>
                  <a:schemeClr val="bg1"/>
                </a:solidFill>
              </a14:hiddenFill>
            </a:ext>
          </a:extLst>
        </p:spPr>
        <p:txBody>
          <a:bodyPr vert="horz" wrap="square" lIns="91440" tIns="45720" rIns="91440" bIns="45720" anchor="t" anchorCtr="0"/>
          <a:p>
            <a:pPr eaLnBrk="1" hangingPunct="1">
              <a:lnSpc>
                <a:spcPct val="120000"/>
              </a:lnSpc>
            </a:pPr>
            <a:r>
              <a:rPr kumimoji="1" lang="zh-CN" altLang="en-US" sz="2400" b="1" dirty="0">
                <a:solidFill>
                  <a:srgbClr val="000000"/>
                </a:solidFill>
                <a:latin typeface="+mn-lt"/>
                <a:ea typeface="宋体" panose="02010600030101010101" pitchFamily="2" charset="-122"/>
                <a:cs typeface="+mn-cs"/>
              </a:rPr>
              <a:t>计算机的基本工作主要体现为</a:t>
            </a:r>
            <a:r>
              <a:rPr kumimoji="1" lang="zh-CN" altLang="en-US" sz="2400" b="1" dirty="0">
                <a:solidFill>
                  <a:srgbClr val="FF0000"/>
                </a:solidFill>
                <a:latin typeface="+mn-lt"/>
                <a:ea typeface="宋体" panose="02010600030101010101" pitchFamily="2" charset="-122"/>
                <a:cs typeface="+mn-cs"/>
              </a:rPr>
              <a:t>执行指令</a:t>
            </a:r>
            <a:r>
              <a:rPr kumimoji="1" lang="zh-CN" altLang="en-US" sz="2400" b="1" dirty="0">
                <a:solidFill>
                  <a:srgbClr val="000000"/>
                </a:solidFill>
                <a:latin typeface="+mn-lt"/>
                <a:ea typeface="宋体" panose="02010600030101010101" pitchFamily="2" charset="-122"/>
                <a:cs typeface="+mn-cs"/>
              </a:rPr>
              <a:t>。一台计算机所能执行的全部指令，称为该机的</a:t>
            </a:r>
            <a:r>
              <a:rPr kumimoji="1" lang="zh-CN" altLang="en-US" sz="2400" b="1" dirty="0">
                <a:solidFill>
                  <a:srgbClr val="FF0000"/>
                </a:solidFill>
                <a:latin typeface="+mn-lt"/>
                <a:ea typeface="宋体" panose="02010600030101010101" pitchFamily="2" charset="-122"/>
                <a:cs typeface="+mn-cs"/>
              </a:rPr>
              <a:t>指令系统</a:t>
            </a:r>
            <a:r>
              <a:rPr kumimoji="1" lang="zh-CN" altLang="en-US" sz="2400" b="1" dirty="0">
                <a:solidFill>
                  <a:srgbClr val="000000"/>
                </a:solidFill>
                <a:latin typeface="+mn-lt"/>
                <a:ea typeface="宋体" panose="02010600030101010101" pitchFamily="2" charset="-122"/>
                <a:cs typeface="+mn-cs"/>
              </a:rPr>
              <a:t>或指令集，具体内容包括指令格式、寻址方式、指令类型与功能。</a:t>
            </a:r>
            <a:endParaRPr kumimoji="1" lang="zh-CN" altLang="en-US" sz="2400" b="1" dirty="0">
              <a:solidFill>
                <a:srgbClr val="000000"/>
              </a:solidFill>
              <a:latin typeface="+mn-lt"/>
              <a:ea typeface="宋体" panose="02010600030101010101" pitchFamily="2" charset="-122"/>
              <a:cs typeface="+mn-cs"/>
            </a:endParaRPr>
          </a:p>
          <a:p>
            <a:pPr eaLnBrk="1" hangingPunct="1">
              <a:lnSpc>
                <a:spcPct val="120000"/>
              </a:lnSpc>
            </a:pPr>
            <a:r>
              <a:rPr kumimoji="1" lang="zh-CN" altLang="en-US" sz="2400" b="1" dirty="0">
                <a:solidFill>
                  <a:srgbClr val="000000"/>
                </a:solidFill>
                <a:latin typeface="宋体" panose="02010600030101010101" pitchFamily="2" charset="-122"/>
                <a:ea typeface="宋体" panose="02010600030101010101" pitchFamily="2" charset="-122"/>
                <a:cs typeface="+mn-cs"/>
              </a:rPr>
              <a:t>相对微体系结构层，</a:t>
            </a:r>
            <a:r>
              <a:rPr kumimoji="1" lang="zh-CN" altLang="en-US" sz="2400" b="1" dirty="0">
                <a:solidFill>
                  <a:srgbClr val="FF0000"/>
                </a:solidFill>
                <a:latin typeface="宋体" panose="02010600030101010101" pitchFamily="2" charset="-122"/>
                <a:ea typeface="宋体" panose="02010600030101010101" pitchFamily="2" charset="-122"/>
                <a:cs typeface="+mn-cs"/>
              </a:rPr>
              <a:t>指令系统层</a:t>
            </a:r>
            <a:r>
              <a:rPr kumimoji="1" lang="zh-CN" altLang="en-US" sz="2400" b="1" dirty="0">
                <a:solidFill>
                  <a:srgbClr val="000000"/>
                </a:solidFill>
                <a:latin typeface="宋体" panose="02010600030101010101" pitchFamily="2" charset="-122"/>
                <a:ea typeface="宋体" panose="02010600030101010101" pitchFamily="2" charset="-122"/>
                <a:cs typeface="+mn-cs"/>
              </a:rPr>
              <a:t>是一个抽象的层次，它是硬件和软件之间的接口，其主要特征就是指令系统。</a:t>
            </a:r>
            <a:endParaRPr kumimoji="1" lang="zh-CN" altLang="en-US" sz="2400" b="1" dirty="0">
              <a:solidFill>
                <a:srgbClr val="000000"/>
              </a:solidFill>
              <a:latin typeface="+mn-lt"/>
              <a:ea typeface="宋体" panose="02010600030101010101" pitchFamily="2" charset="-122"/>
              <a:cs typeface="+mn-cs"/>
            </a:endParaRPr>
          </a:p>
          <a:p>
            <a:pPr eaLnBrk="1" hangingPunct="1">
              <a:lnSpc>
                <a:spcPct val="120000"/>
              </a:lnSpc>
            </a:pPr>
            <a:r>
              <a:rPr kumimoji="1" lang="zh-CN" altLang="en-US" sz="2400" b="1" dirty="0">
                <a:solidFill>
                  <a:srgbClr val="000000"/>
                </a:solidFill>
                <a:latin typeface="+mn-lt"/>
                <a:ea typeface="宋体" panose="02010600030101010101" pitchFamily="2" charset="-122"/>
                <a:cs typeface="+mn-cs"/>
              </a:rPr>
              <a:t>本章将以</a:t>
            </a:r>
            <a:r>
              <a:rPr kumimoji="1" lang="en-US" altLang="zh-CN" sz="2400" b="1" dirty="0">
                <a:solidFill>
                  <a:srgbClr val="000000"/>
                </a:solidFill>
                <a:latin typeface="+mn-lt"/>
                <a:ea typeface="宋体" panose="02010600030101010101" pitchFamily="2" charset="-122"/>
                <a:cs typeface="+mn-cs"/>
              </a:rPr>
              <a:t>80x86</a:t>
            </a:r>
            <a:r>
              <a:rPr kumimoji="1" lang="zh-CN" altLang="en-US" sz="2400" b="1" dirty="0">
                <a:solidFill>
                  <a:srgbClr val="000000"/>
                </a:solidFill>
                <a:latin typeface="+mn-lt"/>
                <a:ea typeface="宋体" panose="02010600030101010101" pitchFamily="2" charset="-122"/>
                <a:cs typeface="+mn-cs"/>
              </a:rPr>
              <a:t>为背景讨论指令系统层。</a:t>
            </a:r>
            <a:endParaRPr kumimoji="1" lang="zh-CN" altLang="en-US" sz="2400" b="1" dirty="0">
              <a:solidFill>
                <a:srgbClr val="000000"/>
              </a:solidFill>
              <a:latin typeface="+mn-lt"/>
              <a:ea typeface="宋体" panose="02010600030101010101" pitchFamily="2" charset="-122"/>
              <a:cs typeface="+mn-cs"/>
            </a:endParaRPr>
          </a:p>
        </p:txBody>
      </p:sp>
      <p:sp>
        <p:nvSpPr>
          <p:cNvPr id="3076" name="Rectangle 5"/>
          <p:cNvSpPr/>
          <p:nvPr/>
        </p:nvSpPr>
        <p:spPr>
          <a:xfrm>
            <a:off x="838200" y="152400"/>
            <a:ext cx="7162800" cy="9144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5400" b="1" dirty="0">
                <a:solidFill>
                  <a:schemeClr val="tx2"/>
                </a:solidFill>
                <a:latin typeface="隶书" panose="02010509060101010101" pitchFamily="49" charset="-122"/>
                <a:ea typeface="隶书" panose="02010509060101010101" pitchFamily="49" charset="-122"/>
              </a:rPr>
              <a:t>第</a:t>
            </a:r>
            <a:r>
              <a:rPr lang="en-US" altLang="zh-CN" sz="5400" b="1" dirty="0">
                <a:solidFill>
                  <a:schemeClr val="tx2"/>
                </a:solidFill>
                <a:latin typeface="隶书" panose="02010509060101010101" pitchFamily="49" charset="-122"/>
                <a:ea typeface="隶书" panose="02010509060101010101" pitchFamily="49" charset="-122"/>
              </a:rPr>
              <a:t>4</a:t>
            </a:r>
            <a:r>
              <a:rPr lang="zh-CN" altLang="en-US" sz="5400" b="1" dirty="0">
                <a:solidFill>
                  <a:schemeClr val="tx2"/>
                </a:solidFill>
                <a:latin typeface="隶书" panose="02010509060101010101" pitchFamily="49" charset="-122"/>
                <a:ea typeface="隶书" panose="02010509060101010101" pitchFamily="49" charset="-122"/>
              </a:rPr>
              <a:t>章  指令系统层</a:t>
            </a:r>
            <a:endParaRPr lang="zh-CN" altLang="en-US" sz="5400" b="1" dirty="0">
              <a:solidFill>
                <a:schemeClr val="tx2"/>
              </a:solidFill>
              <a:latin typeface="隶书" panose="02010509060101010101" pitchFamily="49" charset="-122"/>
              <a:ea typeface="隶书" panose="02010509060101010101" pitchFamily="49" charset="-122"/>
            </a:endParaRPr>
          </a:p>
        </p:txBody>
      </p:sp>
      <p:sp>
        <p:nvSpPr>
          <p:cNvPr id="105484" name="Line 12"/>
          <p:cNvSpPr/>
          <p:nvPr/>
        </p:nvSpPr>
        <p:spPr>
          <a:xfrm>
            <a:off x="6948170" y="2060575"/>
            <a:ext cx="0" cy="457200"/>
          </a:xfrm>
          <a:prstGeom prst="line">
            <a:avLst/>
          </a:prstGeom>
          <a:ln w="38100" cap="flat" cmpd="sng">
            <a:solidFill>
              <a:schemeClr val="tx1"/>
            </a:solidFill>
            <a:prstDash val="solid"/>
            <a:headEnd type="none" w="med" len="med"/>
            <a:tailEnd type="none" w="med" len="med"/>
          </a:ln>
        </p:spPr>
      </p:sp>
      <p:sp>
        <p:nvSpPr>
          <p:cNvPr id="105497" name="Rectangle 25"/>
          <p:cNvSpPr/>
          <p:nvPr/>
        </p:nvSpPr>
        <p:spPr>
          <a:xfrm>
            <a:off x="5867400" y="141287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498" name="Text Box 26"/>
          <p:cNvSpPr txBox="1"/>
          <p:nvPr/>
        </p:nvSpPr>
        <p:spPr>
          <a:xfrm>
            <a:off x="5867400" y="1555750"/>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28679" name="Text Box 27"/>
          <p:cNvSpPr txBox="1"/>
          <p:nvPr/>
        </p:nvSpPr>
        <p:spPr>
          <a:xfrm>
            <a:off x="4787900" y="155575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28680" name="Text Box 28"/>
          <p:cNvSpPr txBox="1"/>
          <p:nvPr/>
        </p:nvSpPr>
        <p:spPr>
          <a:xfrm>
            <a:off x="7019925" y="2131695"/>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5501" name="Line 29"/>
          <p:cNvSpPr/>
          <p:nvPr/>
        </p:nvSpPr>
        <p:spPr>
          <a:xfrm>
            <a:off x="6948170" y="3141345"/>
            <a:ext cx="0" cy="457200"/>
          </a:xfrm>
          <a:prstGeom prst="line">
            <a:avLst/>
          </a:prstGeom>
          <a:ln w="38100" cap="flat" cmpd="sng">
            <a:solidFill>
              <a:schemeClr val="tx1"/>
            </a:solidFill>
            <a:prstDash val="solid"/>
            <a:headEnd type="none" w="med" len="med"/>
            <a:tailEnd type="none" w="med" len="med"/>
          </a:ln>
        </p:spPr>
      </p:sp>
      <p:sp>
        <p:nvSpPr>
          <p:cNvPr id="105502" name="Rectangle 30"/>
          <p:cNvSpPr/>
          <p:nvPr/>
        </p:nvSpPr>
        <p:spPr>
          <a:xfrm>
            <a:off x="5867400" y="249364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3" name="Text Box 31"/>
          <p:cNvSpPr txBox="1"/>
          <p:nvPr/>
        </p:nvSpPr>
        <p:spPr>
          <a:xfrm>
            <a:off x="6083300" y="2563495"/>
            <a:ext cx="194437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汇编语言层</a:t>
            </a:r>
            <a:endParaRPr lang="zh-CN" altLang="en-US" sz="2400" b="1" dirty="0">
              <a:solidFill>
                <a:srgbClr val="C00000"/>
              </a:solidFill>
              <a:latin typeface="宋体" panose="02010600030101010101" pitchFamily="2" charset="-122"/>
            </a:endParaRPr>
          </a:p>
        </p:txBody>
      </p:sp>
      <p:sp>
        <p:nvSpPr>
          <p:cNvPr id="28684" name="Text Box 32"/>
          <p:cNvSpPr txBox="1"/>
          <p:nvPr/>
        </p:nvSpPr>
        <p:spPr>
          <a:xfrm>
            <a:off x="4787900" y="26365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4</a:t>
            </a:r>
            <a:r>
              <a:rPr lang="zh-CN" altLang="en-US" sz="2400" b="1" dirty="0">
                <a:solidFill>
                  <a:srgbClr val="C00000"/>
                </a:solidFill>
              </a:rPr>
              <a:t>层</a:t>
            </a:r>
            <a:endParaRPr lang="zh-CN" altLang="en-US" sz="2400" b="1" dirty="0">
              <a:solidFill>
                <a:srgbClr val="C00000"/>
              </a:solidFill>
            </a:endParaRPr>
          </a:p>
        </p:txBody>
      </p:sp>
      <p:sp>
        <p:nvSpPr>
          <p:cNvPr id="28685" name="Text Box 33"/>
          <p:cNvSpPr txBox="1"/>
          <p:nvPr/>
        </p:nvSpPr>
        <p:spPr>
          <a:xfrm>
            <a:off x="7019925" y="3213100"/>
            <a:ext cx="169354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5506" name="Line 34"/>
          <p:cNvSpPr/>
          <p:nvPr/>
        </p:nvSpPr>
        <p:spPr>
          <a:xfrm>
            <a:off x="6948170" y="4220845"/>
            <a:ext cx="0" cy="457200"/>
          </a:xfrm>
          <a:prstGeom prst="line">
            <a:avLst/>
          </a:prstGeom>
          <a:ln w="38100" cap="flat" cmpd="sng">
            <a:solidFill>
              <a:schemeClr val="tx1"/>
            </a:solidFill>
            <a:prstDash val="solid"/>
            <a:headEnd type="none" w="med" len="med"/>
            <a:tailEnd type="none" w="med" len="med"/>
          </a:ln>
        </p:spPr>
      </p:sp>
      <p:sp>
        <p:nvSpPr>
          <p:cNvPr id="105507" name="Rectangle 35"/>
          <p:cNvSpPr/>
          <p:nvPr/>
        </p:nvSpPr>
        <p:spPr>
          <a:xfrm>
            <a:off x="5867400" y="357314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8" name="Text Box 36"/>
          <p:cNvSpPr txBox="1"/>
          <p:nvPr/>
        </p:nvSpPr>
        <p:spPr>
          <a:xfrm>
            <a:off x="6083300" y="3644900"/>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28689" name="Text Box 37"/>
          <p:cNvSpPr txBox="1"/>
          <p:nvPr/>
        </p:nvSpPr>
        <p:spPr>
          <a:xfrm>
            <a:off x="4787900" y="37160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28690" name="Text Box 38"/>
          <p:cNvSpPr txBox="1"/>
          <p:nvPr/>
        </p:nvSpPr>
        <p:spPr>
          <a:xfrm>
            <a:off x="7019925" y="4292600"/>
            <a:ext cx="146875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endParaRPr lang="en-US" altLang="zh-CN" sz="2000" b="1" dirty="0">
              <a:solidFill>
                <a:srgbClr val="3333FF"/>
              </a:solidFill>
            </a:endParaRPr>
          </a:p>
        </p:txBody>
      </p:sp>
      <p:sp>
        <p:nvSpPr>
          <p:cNvPr id="105511" name="Line 39"/>
          <p:cNvSpPr/>
          <p:nvPr/>
        </p:nvSpPr>
        <p:spPr>
          <a:xfrm>
            <a:off x="6948170" y="5300345"/>
            <a:ext cx="0" cy="457200"/>
          </a:xfrm>
          <a:prstGeom prst="line">
            <a:avLst/>
          </a:prstGeom>
          <a:ln w="38100" cap="flat" cmpd="sng">
            <a:solidFill>
              <a:schemeClr val="tx1"/>
            </a:solidFill>
            <a:prstDash val="solid"/>
            <a:headEnd type="none" w="med" len="med"/>
            <a:tailEnd type="none" w="med" len="med"/>
          </a:ln>
        </p:spPr>
      </p:sp>
      <p:sp>
        <p:nvSpPr>
          <p:cNvPr id="105512" name="Rectangle 40"/>
          <p:cNvSpPr/>
          <p:nvPr/>
        </p:nvSpPr>
        <p:spPr>
          <a:xfrm>
            <a:off x="5867400" y="4652645"/>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solidFill>
                <a:srgbClr val="FFFF00"/>
              </a:solidFill>
            </a:endParaRPr>
          </a:p>
        </p:txBody>
      </p:sp>
      <p:sp>
        <p:nvSpPr>
          <p:cNvPr id="105513" name="Text Box 41"/>
          <p:cNvSpPr txBox="1"/>
          <p:nvPr/>
        </p:nvSpPr>
        <p:spPr>
          <a:xfrm>
            <a:off x="6119495" y="4724400"/>
            <a:ext cx="1981200" cy="457200"/>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FF0000"/>
                </a:solidFill>
                <a:latin typeface="宋体" panose="02010600030101010101" pitchFamily="2" charset="-122"/>
              </a:rPr>
              <a:t>指令系统层</a:t>
            </a:r>
            <a:endParaRPr lang="zh-CN" altLang="en-US" sz="2400" b="1" dirty="0">
              <a:solidFill>
                <a:srgbClr val="FF0000"/>
              </a:solidFill>
              <a:latin typeface="宋体" panose="02010600030101010101" pitchFamily="2" charset="-122"/>
            </a:endParaRPr>
          </a:p>
        </p:txBody>
      </p:sp>
      <p:sp>
        <p:nvSpPr>
          <p:cNvPr id="28694" name="Text Box 42"/>
          <p:cNvSpPr txBox="1"/>
          <p:nvPr/>
        </p:nvSpPr>
        <p:spPr>
          <a:xfrm>
            <a:off x="4787900" y="479552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FF0000"/>
                </a:solidFill>
              </a:rPr>
              <a:t>第</a:t>
            </a:r>
            <a:r>
              <a:rPr lang="en-US" altLang="zh-CN" sz="2400" b="1" dirty="0">
                <a:solidFill>
                  <a:srgbClr val="FF0000"/>
                </a:solidFill>
              </a:rPr>
              <a:t>2</a:t>
            </a:r>
            <a:r>
              <a:rPr lang="zh-CN" altLang="en-US" sz="2400" b="1" dirty="0">
                <a:solidFill>
                  <a:srgbClr val="FF0000"/>
                </a:solidFill>
              </a:rPr>
              <a:t>层</a:t>
            </a:r>
            <a:endParaRPr lang="zh-CN" altLang="en-US" sz="2400" b="1" dirty="0">
              <a:solidFill>
                <a:srgbClr val="FF0000"/>
              </a:solidFill>
            </a:endParaRPr>
          </a:p>
        </p:txBody>
      </p:sp>
      <p:sp>
        <p:nvSpPr>
          <p:cNvPr id="28695" name="Text Box 43"/>
          <p:cNvSpPr txBox="1"/>
          <p:nvPr/>
        </p:nvSpPr>
        <p:spPr>
          <a:xfrm>
            <a:off x="7019925" y="5372100"/>
            <a:ext cx="195199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endParaRPr lang="en-US" altLang="zh-CN" sz="2000" b="1" dirty="0">
              <a:solidFill>
                <a:srgbClr val="3333FF"/>
              </a:solidFill>
            </a:endParaRPr>
          </a:p>
        </p:txBody>
      </p:sp>
      <p:sp>
        <p:nvSpPr>
          <p:cNvPr id="105517" name="Rectangle 45"/>
          <p:cNvSpPr/>
          <p:nvPr/>
        </p:nvSpPr>
        <p:spPr>
          <a:xfrm>
            <a:off x="5867400" y="5734050"/>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18" name="Text Box 46"/>
          <p:cNvSpPr txBox="1"/>
          <p:nvPr/>
        </p:nvSpPr>
        <p:spPr>
          <a:xfrm>
            <a:off x="5976620" y="5876925"/>
            <a:ext cx="205295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C00000"/>
                </a:solidFill>
                <a:latin typeface="宋体" panose="02010600030101010101" pitchFamily="2" charset="-122"/>
              </a:rPr>
              <a:t>微体系结构层</a:t>
            </a:r>
            <a:endParaRPr lang="zh-CN" altLang="en-US" sz="2400" b="1" dirty="0">
              <a:solidFill>
                <a:srgbClr val="C00000"/>
              </a:solidFill>
              <a:latin typeface="宋体" panose="02010600030101010101" pitchFamily="2" charset="-122"/>
            </a:endParaRPr>
          </a:p>
        </p:txBody>
      </p:sp>
      <p:sp>
        <p:nvSpPr>
          <p:cNvPr id="28698" name="Text Box 47"/>
          <p:cNvSpPr txBox="1"/>
          <p:nvPr/>
        </p:nvSpPr>
        <p:spPr>
          <a:xfrm>
            <a:off x="4787900" y="5876925"/>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C00000"/>
                </a:solidFill>
              </a:rPr>
              <a:t>第</a:t>
            </a:r>
            <a:r>
              <a:rPr lang="en-US" altLang="zh-CN" sz="2400" b="1" dirty="0">
                <a:solidFill>
                  <a:srgbClr val="C00000"/>
                </a:solidFill>
              </a:rPr>
              <a:t>1</a:t>
            </a:r>
            <a:r>
              <a:rPr lang="zh-CN" altLang="en-US" sz="2400" b="1" dirty="0">
                <a:solidFill>
                  <a:srgbClr val="C00000"/>
                </a:solidFill>
              </a:rPr>
              <a:t>层</a:t>
            </a:r>
            <a:endParaRPr lang="zh-CN" altLang="en-US" sz="2400" b="1" dirty="0">
              <a:solidFill>
                <a:srgbClr val="C0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2291" name="Rectangle 2"/>
          <p:cNvSpPr>
            <a:spLocks noGrp="1"/>
          </p:cNvSpPr>
          <p:nvPr>
            <p:ph idx="1"/>
          </p:nvPr>
        </p:nvSpPr>
        <p:spPr>
          <a:xfrm>
            <a:off x="179388" y="333375"/>
            <a:ext cx="8785225" cy="6342063"/>
          </a:xfrm>
        </p:spPr>
        <p:txBody>
          <a:bodyPr vert="horz" wrap="square" lIns="91440" tIns="45720" rIns="91440" bIns="45720" anchor="t" anchorCtr="0"/>
          <a:p>
            <a:pPr eaLnBrk="1" hangingPunct="1">
              <a:lnSpc>
                <a:spcPct val="150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）总线接口部件</a:t>
            </a:r>
            <a:r>
              <a:rPr kumimoji="1" lang="en-US" altLang="zh-CN" sz="2800" b="1" dirty="0">
                <a:solidFill>
                  <a:srgbClr val="C00000"/>
                </a:solidFill>
                <a:latin typeface="+mn-lt"/>
                <a:ea typeface="宋体" panose="02010600030101010101" pitchFamily="2" charset="-122"/>
                <a:cs typeface="+mn-cs"/>
              </a:rPr>
              <a:t>BIU</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包括一组</a:t>
            </a:r>
            <a:r>
              <a:rPr kumimoji="1" lang="zh-CN" altLang="en-US" sz="2800" b="1" dirty="0">
                <a:solidFill>
                  <a:srgbClr val="C00000"/>
                </a:solidFill>
                <a:latin typeface="+mn-lt"/>
                <a:ea typeface="宋体" panose="02010600030101010101" pitchFamily="2" charset="-122"/>
                <a:cs typeface="+mn-cs"/>
              </a:rPr>
              <a:t>段寄存器（</a:t>
            </a:r>
            <a:r>
              <a:rPr kumimoji="1" lang="en-US" altLang="zh-CN" sz="2800" b="1" dirty="0">
                <a:solidFill>
                  <a:srgbClr val="C00000"/>
                </a:solidFill>
                <a:latin typeface="+mn-lt"/>
                <a:ea typeface="宋体" panose="02010600030101010101" pitchFamily="2" charset="-122"/>
                <a:cs typeface="+mn-cs"/>
              </a:rPr>
              <a:t>CS</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DS</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SS</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ES</a:t>
            </a:r>
            <a:r>
              <a:rPr kumimoji="1" lang="zh-CN" altLang="en-US" sz="2800" b="1" dirty="0">
                <a:solidFill>
                  <a:srgbClr val="C00000"/>
                </a:solidFill>
                <a:latin typeface="+mn-lt"/>
                <a:ea typeface="宋体" panose="02010600030101010101" pitchFamily="2" charset="-122"/>
                <a:cs typeface="+mn-cs"/>
              </a:rPr>
              <a:t>）</a:t>
            </a:r>
            <a:r>
              <a:rPr kumimoji="1" lang="zh-CN" altLang="en-US" sz="2800" b="1" dirty="0">
                <a:latin typeface="+mn-lt"/>
                <a:ea typeface="宋体" panose="02010600030101010101" pitchFamily="2" charset="-122"/>
                <a:cs typeface="+mn-cs"/>
              </a:rPr>
              <a:t>、</a:t>
            </a:r>
            <a:r>
              <a:rPr kumimoji="1" lang="zh-CN" altLang="en-US" sz="2800" b="1" dirty="0">
                <a:solidFill>
                  <a:srgbClr val="C00000"/>
                </a:solidFill>
                <a:latin typeface="+mn-lt"/>
                <a:ea typeface="宋体" panose="02010600030101010101" pitchFamily="2" charset="-122"/>
                <a:cs typeface="+mn-cs"/>
              </a:rPr>
              <a:t>指令指针</a:t>
            </a:r>
            <a:r>
              <a:rPr kumimoji="1" lang="en-US" altLang="zh-CN" sz="2800" b="1" dirty="0">
                <a:solidFill>
                  <a:srgbClr val="C00000"/>
                </a:solidFill>
                <a:latin typeface="+mn-lt"/>
                <a:ea typeface="宋体" panose="02010600030101010101" pitchFamily="2" charset="-122"/>
                <a:cs typeface="+mn-cs"/>
              </a:rPr>
              <a:t>IP</a:t>
            </a:r>
            <a:r>
              <a:rPr kumimoji="1" lang="zh-CN" altLang="en-US" sz="2800" b="1" dirty="0">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6</a:t>
            </a:r>
            <a:r>
              <a:rPr kumimoji="1" lang="zh-CN" altLang="en-US" sz="2800" b="1" dirty="0">
                <a:solidFill>
                  <a:srgbClr val="C00000"/>
                </a:solidFill>
                <a:latin typeface="+mn-lt"/>
                <a:ea typeface="宋体" panose="02010600030101010101" pitchFamily="2" charset="-122"/>
                <a:cs typeface="+mn-cs"/>
              </a:rPr>
              <a:t>字节的指令队列</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8088</a:t>
            </a:r>
            <a:r>
              <a:rPr kumimoji="1" lang="zh-CN" altLang="en-US" sz="2800" b="1" dirty="0">
                <a:latin typeface="+mn-lt"/>
                <a:ea typeface="宋体" panose="02010600030101010101" pitchFamily="2" charset="-122"/>
                <a:cs typeface="+mn-cs"/>
              </a:rPr>
              <a:t>是</a:t>
            </a:r>
            <a:r>
              <a:rPr kumimoji="1" lang="en-US" altLang="zh-CN" sz="2800" b="1" dirty="0">
                <a:latin typeface="+mn-lt"/>
                <a:ea typeface="宋体" panose="02010600030101010101" pitchFamily="2" charset="-122"/>
                <a:cs typeface="+mn-cs"/>
              </a:rPr>
              <a:t>4</a:t>
            </a:r>
            <a:r>
              <a:rPr kumimoji="1" lang="zh-CN" altLang="en-US" sz="2800" b="1" dirty="0">
                <a:latin typeface="+mn-lt"/>
                <a:ea typeface="宋体" panose="02010600030101010101" pitchFamily="2" charset="-122"/>
                <a:cs typeface="+mn-cs"/>
              </a:rPr>
              <a:t>字节）、</a:t>
            </a:r>
            <a:r>
              <a:rPr kumimoji="1" lang="en-US" altLang="zh-CN" sz="2800" b="1" dirty="0">
                <a:solidFill>
                  <a:srgbClr val="C00000"/>
                </a:solidFill>
                <a:latin typeface="+mn-lt"/>
                <a:ea typeface="宋体" panose="02010600030101010101" pitchFamily="2" charset="-122"/>
                <a:cs typeface="+mn-cs"/>
              </a:rPr>
              <a:t>20</a:t>
            </a:r>
            <a:r>
              <a:rPr kumimoji="1" lang="zh-CN" altLang="en-US" sz="2800" b="1" dirty="0">
                <a:solidFill>
                  <a:srgbClr val="C00000"/>
                </a:solidFill>
                <a:latin typeface="+mn-lt"/>
                <a:ea typeface="宋体" panose="02010600030101010101" pitchFamily="2" charset="-122"/>
                <a:cs typeface="+mn-cs"/>
              </a:rPr>
              <a:t>位总线地址形成部件，以及总线控制逻辑</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BIU</a:t>
            </a:r>
            <a:r>
              <a:rPr kumimoji="1" lang="zh-CN" altLang="en-US" sz="2800" b="1" dirty="0">
                <a:latin typeface="+mn-lt"/>
                <a:ea typeface="宋体" panose="02010600030101010101" pitchFamily="2" charset="-122"/>
                <a:cs typeface="+mn-cs"/>
              </a:rPr>
              <a:t>的主要任务是完成</a:t>
            </a:r>
            <a:r>
              <a:rPr kumimoji="1" lang="en-US" altLang="zh-CN" sz="2800" b="1" dirty="0">
                <a:latin typeface="+mn-lt"/>
                <a:ea typeface="宋体" panose="02010600030101010101" pitchFamily="2" charset="-122"/>
                <a:cs typeface="+mn-cs"/>
              </a:rPr>
              <a:t>CPU</a:t>
            </a:r>
            <a:r>
              <a:rPr kumimoji="1" lang="zh-CN" altLang="en-US" sz="2800" b="1" dirty="0">
                <a:latin typeface="+mn-lt"/>
                <a:ea typeface="宋体" panose="02010600030101010101" pitchFamily="2" charset="-122"/>
                <a:cs typeface="+mn-cs"/>
              </a:rPr>
              <a:t>与主存储器或</a:t>
            </a:r>
            <a:r>
              <a:rPr kumimoji="1" lang="en-US" altLang="zh-CN" sz="2800" b="1" dirty="0">
                <a:latin typeface="+mn-lt"/>
                <a:ea typeface="宋体" panose="02010600030101010101" pitchFamily="2" charset="-122"/>
                <a:cs typeface="+mn-cs"/>
              </a:rPr>
              <a:t>I/O</a:t>
            </a:r>
            <a:r>
              <a:rPr kumimoji="1" lang="zh-CN" altLang="en-US" sz="2800" b="1" dirty="0">
                <a:latin typeface="+mn-lt"/>
                <a:ea typeface="宋体" panose="02010600030101010101" pitchFamily="2" charset="-122"/>
                <a:cs typeface="+mn-cs"/>
              </a:rPr>
              <a:t>端口之间的信息传送，其功能为：</a:t>
            </a:r>
            <a:endParaRPr kumimoji="1" lang="zh-CN" altLang="en-US" sz="28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计算并形成访问主存的</a:t>
            </a:r>
            <a:r>
              <a:rPr kumimoji="1" lang="en-US" altLang="zh-CN" sz="2400" b="1" dirty="0">
                <a:latin typeface="+mn-lt"/>
                <a:ea typeface="宋体" panose="02010600030101010101" pitchFamily="2" charset="-122"/>
                <a:cs typeface="+mn-cs"/>
              </a:rPr>
              <a:t>20</a:t>
            </a:r>
            <a:r>
              <a:rPr kumimoji="1" lang="zh-CN" altLang="en-US" sz="2400" b="1" dirty="0">
                <a:latin typeface="+mn-lt"/>
                <a:ea typeface="宋体" panose="02010600030101010101" pitchFamily="2" charset="-122"/>
                <a:cs typeface="+mn-cs"/>
              </a:rPr>
              <a:t>位物理地址。</a:t>
            </a:r>
            <a:endParaRPr kumimoji="1" lang="zh-CN" altLang="en-US"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从主存取出指令送到指令队列中排队。</a:t>
            </a:r>
            <a:endParaRPr kumimoji="1" lang="zh-CN" altLang="en-US"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从主存或</a:t>
            </a:r>
            <a:r>
              <a:rPr kumimoji="1" lang="en-US" altLang="zh-CN" sz="2400" b="1" dirty="0">
                <a:latin typeface="+mn-lt"/>
                <a:ea typeface="宋体" panose="02010600030101010101" pitchFamily="2" charset="-122"/>
                <a:cs typeface="+mn-cs"/>
              </a:rPr>
              <a:t>I/O</a:t>
            </a:r>
            <a:r>
              <a:rPr kumimoji="1" lang="zh-CN" altLang="en-US" sz="2400" b="1" dirty="0">
                <a:latin typeface="+mn-lt"/>
                <a:ea typeface="宋体" panose="02010600030101010101" pitchFamily="2" charset="-122"/>
                <a:cs typeface="+mn-cs"/>
              </a:rPr>
              <a:t>端口取操作数或存放运算结果。</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00355" name="Rectangle 2"/>
          <p:cNvSpPr>
            <a:spLocks noGrp="1"/>
          </p:cNvSpPr>
          <p:nvPr>
            <p:ph type="body" sz="half" idx="1"/>
          </p:nvPr>
        </p:nvSpPr>
        <p:spPr>
          <a:xfrm>
            <a:off x="0" y="0"/>
            <a:ext cx="9144000" cy="2663825"/>
          </a:xfrm>
        </p:spPr>
        <p:txBody>
          <a:bodyPr vert="horz" wrap="square" lIns="91440" tIns="45720" rIns="91440" bIns="45720" anchor="t" anchorCtr="0"/>
          <a:p>
            <a:pPr eaLnBrk="1" hangingPunct="1">
              <a:buClrTx/>
              <a:buSzTx/>
              <a:buFont typeface="Monotype Sorts" pitchFamily="2" charset="2"/>
              <a:buNone/>
            </a:pPr>
            <a:r>
              <a:rPr lang="zh-CN" altLang="en-US" sz="2800" dirty="0">
                <a:ea typeface="宋体" panose="02010600030101010101" pitchFamily="2" charset="-122"/>
              </a:rPr>
              <a:t>  </a:t>
            </a:r>
            <a:r>
              <a:rPr lang="zh-CN" altLang="en-US" sz="2800" b="1" dirty="0">
                <a:ea typeface="宋体" panose="02010600030101010101" pitchFamily="2" charset="-122"/>
              </a:rPr>
              <a:t>（</a:t>
            </a:r>
            <a:r>
              <a:rPr lang="en-US" altLang="zh-CN" sz="2800" b="1" dirty="0">
                <a:ea typeface="宋体" panose="02010600030101010101" pitchFamily="2" charset="-122"/>
              </a:rPr>
              <a:t>6</a:t>
            </a:r>
            <a:r>
              <a:rPr lang="zh-CN" altLang="en-US" sz="2800" b="1" dirty="0">
                <a:ea typeface="宋体" panose="02010600030101010101" pitchFamily="2" charset="-122"/>
              </a:rPr>
              <a:t>）基址比例变址寻址方式（</a:t>
            </a:r>
            <a:r>
              <a:rPr lang="en-US" altLang="zh-CN" sz="2800" b="1" dirty="0">
                <a:ea typeface="宋体" panose="02010600030101010101" pitchFamily="2" charset="-122"/>
              </a:rPr>
              <a:t>Based Scaled Indexed Addressing</a:t>
            </a:r>
            <a:r>
              <a:rPr lang="zh-CN" altLang="en-US" sz="2800" b="1" dirty="0">
                <a:ea typeface="宋体" panose="02010600030101010101" pitchFamily="2" charset="-122"/>
              </a:rPr>
              <a:t>）</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zh-CN" altLang="en-US" sz="2800" b="1" dirty="0">
                <a:ea typeface="宋体" panose="02010600030101010101" pitchFamily="2" charset="-122"/>
              </a:rPr>
              <a:t>          </a:t>
            </a:r>
            <a:r>
              <a:rPr lang="zh-CN" altLang="en-US" sz="2400" b="1" dirty="0">
                <a:ea typeface="宋体" panose="02010600030101010101" pitchFamily="2" charset="-122"/>
              </a:rPr>
              <a:t>指令所需的</a:t>
            </a:r>
            <a:r>
              <a:rPr lang="zh-CN" altLang="en-US" sz="2400" b="1" dirty="0">
                <a:solidFill>
                  <a:srgbClr val="C00000"/>
                </a:solidFill>
                <a:ea typeface="宋体" panose="02010600030101010101" pitchFamily="2" charset="-122"/>
              </a:rPr>
              <a:t>操作数在主存单元中</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操作数的有效地址是变址寄存器的内容乘以比例因子，加上基址寄存器的内容，再加上位移量（</a:t>
            </a:r>
            <a:r>
              <a:rPr lang="en-US" altLang="zh-CN" sz="2400" b="1" dirty="0">
                <a:solidFill>
                  <a:srgbClr val="C00000"/>
                </a:solidFill>
                <a:ea typeface="宋体" panose="02010600030101010101" pitchFamily="2" charset="-122"/>
              </a:rPr>
              <a:t>0</a:t>
            </a:r>
            <a:r>
              <a:rPr lang="zh-CN" altLang="en-US" sz="2400" b="1" dirty="0">
                <a:solidFill>
                  <a:srgbClr val="C00000"/>
                </a:solidFill>
                <a:ea typeface="宋体" panose="02010600030101010101" pitchFamily="2" charset="-122"/>
              </a:rPr>
              <a:t>位、</a:t>
            </a:r>
            <a:r>
              <a:rPr lang="en-US" altLang="zh-CN" sz="2400" b="1" dirty="0">
                <a:solidFill>
                  <a:srgbClr val="C00000"/>
                </a:solidFill>
                <a:ea typeface="宋体" panose="02010600030101010101" pitchFamily="2" charset="-122"/>
              </a:rPr>
              <a:t>8</a:t>
            </a:r>
            <a:r>
              <a:rPr lang="zh-CN" altLang="en-US" sz="2400" b="1" dirty="0">
                <a:solidFill>
                  <a:srgbClr val="C00000"/>
                </a:solidFill>
                <a:ea typeface="宋体" panose="02010600030101010101" pitchFamily="2" charset="-122"/>
              </a:rPr>
              <a:t>位或</a:t>
            </a:r>
            <a:r>
              <a:rPr lang="en-US" altLang="zh-CN" sz="2400" b="1" dirty="0">
                <a:solidFill>
                  <a:srgbClr val="C00000"/>
                </a:solidFill>
                <a:ea typeface="宋体" panose="02010600030101010101" pitchFamily="2" charset="-122"/>
              </a:rPr>
              <a:t>32</a:t>
            </a:r>
            <a:r>
              <a:rPr lang="zh-CN" altLang="en-US" sz="2400" b="1" dirty="0">
                <a:solidFill>
                  <a:srgbClr val="C00000"/>
                </a:solidFill>
                <a:ea typeface="宋体" panose="02010600030101010101" pitchFamily="2" charset="-122"/>
              </a:rPr>
              <a:t>位）之和。</a:t>
            </a:r>
            <a:r>
              <a:rPr lang="zh-CN" altLang="en-US" sz="2400" b="1" dirty="0">
                <a:solidFill>
                  <a:srgbClr val="3333FF"/>
                </a:solidFill>
                <a:ea typeface="宋体" panose="02010600030101010101" pitchFamily="2" charset="-122"/>
              </a:rPr>
              <a:t>所以</a:t>
            </a:r>
            <a:r>
              <a:rPr lang="zh-CN" altLang="en-US" sz="2400" b="1" dirty="0">
                <a:solidFill>
                  <a:srgbClr val="C00000"/>
                </a:solidFill>
                <a:ea typeface="宋体" panose="02010600030101010101" pitchFamily="2" charset="-122"/>
              </a:rPr>
              <a:t>有效地址</a:t>
            </a:r>
            <a:r>
              <a:rPr lang="en-US" altLang="zh-CN" sz="2400" b="1" dirty="0">
                <a:solidFill>
                  <a:srgbClr val="C00000"/>
                </a:solidFill>
                <a:ea typeface="宋体" panose="02010600030101010101" pitchFamily="2" charset="-122"/>
              </a:rPr>
              <a:t>EA</a:t>
            </a:r>
            <a:r>
              <a:rPr lang="zh-CN" altLang="en-US" sz="2400" b="1" dirty="0">
                <a:solidFill>
                  <a:srgbClr val="C00000"/>
                </a:solidFill>
                <a:ea typeface="宋体" panose="02010600030101010101" pitchFamily="2" charset="-122"/>
              </a:rPr>
              <a:t>由</a:t>
            </a:r>
            <a:r>
              <a:rPr lang="en-US" altLang="zh-CN" sz="2400" b="1" dirty="0">
                <a:solidFill>
                  <a:srgbClr val="C00000"/>
                </a:solidFill>
                <a:ea typeface="宋体" panose="02010600030101010101" pitchFamily="2" charset="-122"/>
              </a:rPr>
              <a:t>4</a:t>
            </a:r>
            <a:r>
              <a:rPr lang="zh-CN" altLang="en-US" sz="2400" b="1" dirty="0">
                <a:solidFill>
                  <a:srgbClr val="C00000"/>
                </a:solidFill>
                <a:ea typeface="宋体" panose="02010600030101010101" pitchFamily="2" charset="-122"/>
              </a:rPr>
              <a:t>种成分组成</a:t>
            </a:r>
            <a:r>
              <a:rPr lang="zh-CN" altLang="en-US" sz="2400" b="1" dirty="0">
                <a:solidFill>
                  <a:srgbClr val="3333FF"/>
                </a:solidFill>
                <a:ea typeface="宋体" panose="02010600030101010101" pitchFamily="2" charset="-122"/>
              </a:rPr>
              <a:t>。</a:t>
            </a:r>
            <a:r>
              <a:rPr lang="zh-CN" altLang="en-US" sz="2400" b="1" dirty="0">
                <a:ea typeface="宋体" panose="02010600030101010101" pitchFamily="2" charset="-122"/>
              </a:rPr>
              <a:t>这种寻址方式如下图所示。 </a:t>
            </a:r>
            <a:endParaRPr lang="zh-CN" altLang="en-US" sz="2400" b="1" dirty="0">
              <a:ea typeface="宋体" panose="02010600030101010101" pitchFamily="2" charset="-122"/>
            </a:endParaRPr>
          </a:p>
        </p:txBody>
      </p:sp>
      <p:sp>
        <p:nvSpPr>
          <p:cNvPr id="100356" name="Rectangle 4"/>
          <p:cNvSpPr/>
          <p:nvPr/>
        </p:nvSpPr>
        <p:spPr>
          <a:xfrm>
            <a:off x="107950" y="5306378"/>
            <a:ext cx="9144000" cy="82994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这种寻址方式比基址变址方式增加了比例因子，便于对元素为</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a:t>
            </a:r>
            <a:r>
              <a:rPr lang="zh-CN" altLang="en-US" sz="2400" b="1" dirty="0">
                <a:latin typeface="Times New Roman" panose="02020603050405020304" pitchFamily="18" charset="0"/>
                <a:ea typeface="宋体" panose="02010600030101010101" pitchFamily="2" charset="-122"/>
              </a:rPr>
              <a:t>字节的二维数组进行处理。</a:t>
            </a:r>
            <a:endParaRPr lang="zh-CN" altLang="en-US" sz="2400" b="1" dirty="0">
              <a:latin typeface="Times New Roman" panose="02020603050405020304" pitchFamily="18" charset="0"/>
              <a:ea typeface="宋体" panose="02010600030101010101" pitchFamily="2" charset="-122"/>
            </a:endParaRPr>
          </a:p>
        </p:txBody>
      </p:sp>
      <p:sp>
        <p:nvSpPr>
          <p:cNvPr id="100357" name="Rectangle 5"/>
          <p:cNvSpPr/>
          <p:nvPr/>
        </p:nvSpPr>
        <p:spPr>
          <a:xfrm>
            <a:off x="755650" y="6092825"/>
            <a:ext cx="7192963"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4-10】     MOV    EAX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TABLE[EBP][EDI*4]</a:t>
            </a:r>
            <a:endParaRPr lang="en-US" altLang="zh-CN" sz="2400" b="1" dirty="0">
              <a:latin typeface="Times New Roman" panose="02020603050405020304" pitchFamily="18" charset="0"/>
              <a:ea typeface="宋体" panose="02010600030101010101" pitchFamily="2" charset="-122"/>
            </a:endParaRPr>
          </a:p>
        </p:txBody>
      </p:sp>
      <p:pic>
        <p:nvPicPr>
          <p:cNvPr id="100358" name="Picture 7" descr="4X34"/>
          <p:cNvPicPr>
            <a:picLocks noChangeAspect="1"/>
          </p:cNvPicPr>
          <p:nvPr/>
        </p:nvPicPr>
        <p:blipFill>
          <a:blip r:embed="rId1"/>
          <a:stretch>
            <a:fillRect/>
          </a:stretch>
        </p:blipFill>
        <p:spPr>
          <a:xfrm>
            <a:off x="323850" y="2708275"/>
            <a:ext cx="8496300" cy="2579688"/>
          </a:xfrm>
          <a:prstGeom prst="rect">
            <a:avLst/>
          </a:prstGeom>
          <a:noFill/>
          <a:ln w="9525">
            <a:noFill/>
          </a:ln>
        </p:spPr>
      </p:pic>
    </p:spTree>
  </p:cSld>
  <p:clrMapOvr>
    <a:masterClrMapping/>
  </p:clrMapOvr>
  <p:transition spd="slow">
    <p:zoom dir="in"/>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01379" name="Rectangle 2"/>
          <p:cNvSpPr>
            <a:spLocks noGrp="1"/>
          </p:cNvSpPr>
          <p:nvPr>
            <p:ph type="body" sz="half" idx="1"/>
          </p:nvPr>
        </p:nvSpPr>
        <p:spPr>
          <a:xfrm>
            <a:off x="0" y="377825"/>
            <a:ext cx="9144000" cy="2016760"/>
          </a:xfrm>
        </p:spPr>
        <p:txBody>
          <a:bodyPr vert="horz" wrap="square" lIns="91440" tIns="45720" rIns="91440" bIns="45720" anchor="t" anchorCtr="0"/>
          <a:p>
            <a:pPr eaLnBrk="1" hangingPunct="1">
              <a:buClrTx/>
              <a:buSzTx/>
              <a:buFont typeface="Monotype Sorts" pitchFamily="2" charset="2"/>
              <a:buNone/>
            </a:pPr>
            <a:r>
              <a:rPr lang="zh-CN" altLang="en-US" sz="2800" dirty="0">
                <a:solidFill>
                  <a:srgbClr val="000000"/>
                </a:solidFill>
                <a:ea typeface="宋体" panose="02010600030101010101" pitchFamily="2" charset="-122"/>
              </a:rPr>
              <a:t> </a:t>
            </a:r>
            <a:r>
              <a:rPr lang="en-US" altLang="zh-CN" b="1" dirty="0">
                <a:solidFill>
                  <a:srgbClr val="000000"/>
                </a:solidFill>
                <a:ea typeface="宋体" panose="02010600030101010101" pitchFamily="2" charset="-122"/>
              </a:rPr>
              <a:t>3</a:t>
            </a:r>
            <a:r>
              <a:rPr lang="zh-CN" altLang="en-US" b="1" dirty="0">
                <a:solidFill>
                  <a:srgbClr val="000000"/>
                </a:solidFill>
                <a:ea typeface="宋体" panose="02010600030101010101" pitchFamily="2" charset="-122"/>
              </a:rPr>
              <a:t>．串操作寻址方式</a:t>
            </a:r>
            <a:r>
              <a:rPr lang="zh-CN" altLang="en-US" sz="2800" b="1" dirty="0">
                <a:solidFill>
                  <a:srgbClr val="000000"/>
                </a:solidFill>
                <a:ea typeface="宋体" panose="02010600030101010101" pitchFamily="2" charset="-122"/>
              </a:rPr>
              <a:t>（</a:t>
            </a:r>
            <a:r>
              <a:rPr lang="en-US" altLang="zh-CN" sz="2800" b="1" dirty="0">
                <a:solidFill>
                  <a:srgbClr val="000000"/>
                </a:solidFill>
                <a:ea typeface="宋体" panose="02010600030101010101" pitchFamily="2" charset="-122"/>
              </a:rPr>
              <a:t>String Addressing</a:t>
            </a:r>
            <a:r>
              <a:rPr lang="zh-CN" altLang="en-US" sz="2800" b="1" dirty="0">
                <a:solidFill>
                  <a:srgbClr val="000000"/>
                </a:solidFill>
                <a:ea typeface="宋体" panose="02010600030101010101" pitchFamily="2" charset="-122"/>
              </a:rPr>
              <a:t>）</a:t>
            </a:r>
            <a:endParaRPr lang="zh-CN" altLang="en-US" sz="2800" b="1" dirty="0">
              <a:solidFill>
                <a:srgbClr val="000000"/>
              </a:solidFill>
              <a:ea typeface="宋体" panose="02010600030101010101" pitchFamily="2" charset="-122"/>
            </a:endParaRPr>
          </a:p>
          <a:p>
            <a:pPr eaLnBrk="1" hangingPunct="1">
              <a:lnSpc>
                <a:spcPts val="3500"/>
              </a:lnSpc>
              <a:buClrTx/>
              <a:buSzTx/>
              <a:buFont typeface="Monotype Sorts" pitchFamily="2" charset="2"/>
              <a:buNone/>
            </a:pPr>
            <a:r>
              <a:rPr lang="en-US" altLang="zh-CN" sz="2400" b="1" dirty="0">
                <a:ea typeface="宋体" panose="02010600030101010101" pitchFamily="2" charset="-122"/>
              </a:rPr>
              <a:t>              80x86</a:t>
            </a:r>
            <a:r>
              <a:rPr lang="zh-CN" altLang="en-US" sz="2400" b="1" dirty="0">
                <a:ea typeface="宋体" panose="02010600030101010101" pitchFamily="2" charset="-122"/>
              </a:rPr>
              <a:t>提供专门的</a:t>
            </a:r>
            <a:r>
              <a:rPr lang="zh-CN" altLang="en-US" sz="2400" b="1" dirty="0">
                <a:solidFill>
                  <a:srgbClr val="C00000"/>
                </a:solidFill>
                <a:ea typeface="宋体" panose="02010600030101010101" pitchFamily="2" charset="-122"/>
              </a:rPr>
              <a:t>串操作指令</a:t>
            </a:r>
            <a:r>
              <a:rPr lang="zh-CN" altLang="en-US" sz="2400" b="1" dirty="0">
                <a:ea typeface="宋体" panose="02010600030101010101" pitchFamily="2" charset="-122"/>
              </a:rPr>
              <a:t>，虽然所用操作数也在存储器中，但</a:t>
            </a:r>
            <a:r>
              <a:rPr lang="zh-CN" altLang="en-US" sz="2400" b="1" dirty="0">
                <a:solidFill>
                  <a:srgbClr val="C00000"/>
                </a:solidFill>
                <a:ea typeface="宋体" panose="02010600030101010101" pitchFamily="2" charset="-122"/>
              </a:rPr>
              <a:t>不能使用上述寻址方式</a:t>
            </a:r>
            <a:r>
              <a:rPr lang="zh-CN" altLang="en-US" sz="2400" b="1" dirty="0">
                <a:ea typeface="宋体" panose="02010600030101010101" pitchFamily="2" charset="-122"/>
              </a:rPr>
              <a:t>，而是</a:t>
            </a:r>
            <a:r>
              <a:rPr lang="zh-CN" altLang="en-US" sz="2400" b="1" dirty="0">
                <a:solidFill>
                  <a:srgbClr val="C00000"/>
                </a:solidFill>
                <a:ea typeface="宋体" panose="02010600030101010101" pitchFamily="2" charset="-122"/>
              </a:rPr>
              <a:t>隐含使用变址寄存器</a:t>
            </a:r>
            <a:r>
              <a:rPr lang="en-US" altLang="zh-CN" sz="2400" b="1" dirty="0">
                <a:solidFill>
                  <a:srgbClr val="C00000"/>
                </a:solidFill>
                <a:ea typeface="宋体" panose="02010600030101010101" pitchFamily="2" charset="-122"/>
              </a:rPr>
              <a:t>SI</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ESI</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DI</a:t>
            </a:r>
            <a:r>
              <a:rPr lang="zh-CN" altLang="en-US" sz="2400" b="1" dirty="0">
                <a:solidFill>
                  <a:srgbClr val="C00000"/>
                </a:solidFill>
                <a:ea typeface="宋体" panose="02010600030101010101" pitchFamily="2" charset="-122"/>
              </a:rPr>
              <a:t>或</a:t>
            </a:r>
            <a:r>
              <a:rPr lang="en-US" altLang="zh-CN" sz="2400" b="1" dirty="0">
                <a:solidFill>
                  <a:srgbClr val="C00000"/>
                </a:solidFill>
                <a:ea typeface="宋体" panose="02010600030101010101" pitchFamily="2" charset="-122"/>
              </a:rPr>
              <a:t>EDI</a:t>
            </a:r>
            <a:r>
              <a:rPr lang="zh-CN" altLang="en-US" sz="2400" b="1" dirty="0">
                <a:solidFill>
                  <a:srgbClr val="C00000"/>
                </a:solidFill>
                <a:ea typeface="宋体" panose="02010600030101010101" pitchFamily="2" charset="-122"/>
              </a:rPr>
              <a:t>，如下图所示。</a:t>
            </a:r>
            <a:endParaRPr lang="en-US" altLang="zh-CN" sz="2400" b="1" dirty="0">
              <a:solidFill>
                <a:srgbClr val="C00000"/>
              </a:solidFill>
              <a:ea typeface="宋体" panose="02010600030101010101" pitchFamily="2" charset="-122"/>
            </a:endParaRPr>
          </a:p>
          <a:p>
            <a:pPr eaLnBrk="1" hangingPunct="1">
              <a:lnSpc>
                <a:spcPts val="3500"/>
              </a:lnSpc>
              <a:buClrTx/>
              <a:buSzTx/>
              <a:buFont typeface="Monotype Sorts" pitchFamily="2" charset="2"/>
              <a:buNone/>
            </a:pPr>
            <a:r>
              <a:rPr lang="en-US" altLang="zh-CN" sz="2400" b="1" dirty="0">
                <a:solidFill>
                  <a:srgbClr val="C00000"/>
                </a:solidFill>
                <a:ea typeface="宋体" panose="02010600030101010101" pitchFamily="2" charset="-122"/>
              </a:rPr>
              <a:t>    </a:t>
            </a:r>
            <a:endParaRPr lang="zh-CN" altLang="en-US" sz="2400" b="1" dirty="0">
              <a:ea typeface="宋体" panose="02010600030101010101" pitchFamily="2" charset="-122"/>
            </a:endParaRPr>
          </a:p>
        </p:txBody>
      </p:sp>
      <p:pic>
        <p:nvPicPr>
          <p:cNvPr id="101380" name="Picture 3" descr="4x35"/>
          <p:cNvPicPr>
            <a:picLocks noChangeAspect="1"/>
          </p:cNvPicPr>
          <p:nvPr>
            <p:ph sz="half" idx="2"/>
          </p:nvPr>
        </p:nvPicPr>
        <p:blipFill>
          <a:blip r:embed="rId1"/>
          <a:srcRect/>
          <a:stretch>
            <a:fillRect/>
          </a:stretch>
        </p:blipFill>
        <p:spPr>
          <a:xfrm>
            <a:off x="2116455" y="2420620"/>
            <a:ext cx="5873750" cy="1111885"/>
          </a:xfrm>
        </p:spPr>
      </p:pic>
      <p:sp>
        <p:nvSpPr>
          <p:cNvPr id="2" name="文本框 1"/>
          <p:cNvSpPr txBox="1"/>
          <p:nvPr/>
        </p:nvSpPr>
        <p:spPr>
          <a:xfrm>
            <a:off x="188595" y="3716655"/>
            <a:ext cx="8946515" cy="2784475"/>
          </a:xfrm>
          <a:prstGeom prst="rect">
            <a:avLst/>
          </a:prstGeom>
          <a:noFill/>
        </p:spPr>
        <p:txBody>
          <a:bodyPr wrap="square" rtlCol="0" anchor="t">
            <a:spAutoFit/>
          </a:bodyPr>
          <a:p>
            <a:pPr eaLnBrk="1" hangingPunct="1">
              <a:lnSpc>
                <a:spcPts val="3500"/>
              </a:lnSpc>
              <a:buClrTx/>
              <a:buSzTx/>
              <a:buFont typeface="Monotype Sorts" pitchFamily="2" charset="2"/>
              <a:buNone/>
            </a:pPr>
            <a:r>
              <a:rPr lang="zh-CN" altLang="en-US" dirty="0">
                <a:sym typeface="+mn-ea"/>
              </a:rPr>
              <a:t>串操作指令规定：</a:t>
            </a:r>
            <a:endParaRPr lang="en-US" altLang="zh-CN" b="1" dirty="0">
              <a:ea typeface="宋体" panose="02010600030101010101" pitchFamily="2" charset="-122"/>
            </a:endParaRPr>
          </a:p>
          <a:p>
            <a:pPr marL="342900" indent="-342900" eaLnBrk="1" hangingPunct="1">
              <a:lnSpc>
                <a:spcPts val="3500"/>
              </a:lnSpc>
              <a:buClrTx/>
              <a:buSzTx/>
              <a:buFont typeface="Wingdings" panose="05000000000000000000" charset="0"/>
              <a:buChar char="Ø"/>
            </a:pPr>
            <a:r>
              <a:rPr lang="zh-CN" altLang="en-US" dirty="0">
                <a:solidFill>
                  <a:srgbClr val="C00000"/>
                </a:solidFill>
                <a:sym typeface="+mn-ea"/>
              </a:rPr>
              <a:t>隐含使用</a:t>
            </a:r>
            <a:r>
              <a:rPr lang="en-US" altLang="zh-CN" dirty="0">
                <a:solidFill>
                  <a:srgbClr val="C00000"/>
                </a:solidFill>
                <a:sym typeface="+mn-ea"/>
              </a:rPr>
              <a:t>SI</a:t>
            </a:r>
            <a:r>
              <a:rPr lang="zh-CN" altLang="en-US" dirty="0">
                <a:solidFill>
                  <a:srgbClr val="C00000"/>
                </a:solidFill>
                <a:sym typeface="+mn-ea"/>
              </a:rPr>
              <a:t>或</a:t>
            </a:r>
            <a:r>
              <a:rPr lang="en-US" altLang="zh-CN" dirty="0">
                <a:solidFill>
                  <a:srgbClr val="C00000"/>
                </a:solidFill>
                <a:sym typeface="+mn-ea"/>
              </a:rPr>
              <a:t>ESI</a:t>
            </a:r>
            <a:r>
              <a:rPr lang="zh-CN" altLang="en-US" dirty="0">
                <a:solidFill>
                  <a:srgbClr val="C00000"/>
                </a:solidFill>
                <a:sym typeface="+mn-ea"/>
              </a:rPr>
              <a:t>作为在数据段中的源串</a:t>
            </a:r>
            <a:r>
              <a:rPr lang="zh-CN" altLang="en-US" dirty="0">
                <a:sym typeface="+mn-ea"/>
              </a:rPr>
              <a:t>（源操作数）</a:t>
            </a:r>
            <a:r>
              <a:rPr lang="zh-CN" altLang="en-US" dirty="0">
                <a:solidFill>
                  <a:srgbClr val="C00000"/>
                </a:solidFill>
                <a:sym typeface="+mn-ea"/>
              </a:rPr>
              <a:t>的地址指针；</a:t>
            </a:r>
            <a:endParaRPr lang="en-US" altLang="zh-CN" b="1" dirty="0">
              <a:solidFill>
                <a:srgbClr val="C00000"/>
              </a:solidFill>
              <a:ea typeface="宋体" panose="02010600030101010101" pitchFamily="2" charset="-122"/>
            </a:endParaRPr>
          </a:p>
          <a:p>
            <a:pPr marL="342900" indent="-342900" eaLnBrk="1" hangingPunct="1">
              <a:lnSpc>
                <a:spcPts val="3500"/>
              </a:lnSpc>
              <a:buClrTx/>
              <a:buSzTx/>
              <a:buFont typeface="Wingdings" panose="05000000000000000000" charset="0"/>
              <a:buChar char="Ø"/>
            </a:pPr>
            <a:r>
              <a:rPr lang="zh-CN" altLang="en-US" dirty="0">
                <a:solidFill>
                  <a:srgbClr val="C00000"/>
                </a:solidFill>
                <a:sym typeface="+mn-ea"/>
              </a:rPr>
              <a:t>隐含使用</a:t>
            </a:r>
            <a:r>
              <a:rPr lang="en-US" altLang="zh-CN" dirty="0">
                <a:solidFill>
                  <a:srgbClr val="C00000"/>
                </a:solidFill>
                <a:sym typeface="+mn-ea"/>
              </a:rPr>
              <a:t>DI</a:t>
            </a:r>
            <a:r>
              <a:rPr lang="zh-CN" altLang="en-US" dirty="0">
                <a:solidFill>
                  <a:srgbClr val="C00000"/>
                </a:solidFill>
                <a:sym typeface="+mn-ea"/>
              </a:rPr>
              <a:t>或</a:t>
            </a:r>
            <a:r>
              <a:rPr lang="en-US" altLang="zh-CN" dirty="0">
                <a:solidFill>
                  <a:srgbClr val="C00000"/>
                </a:solidFill>
                <a:sym typeface="+mn-ea"/>
              </a:rPr>
              <a:t>EDI</a:t>
            </a:r>
            <a:r>
              <a:rPr lang="zh-CN" altLang="en-US" dirty="0">
                <a:solidFill>
                  <a:srgbClr val="C00000"/>
                </a:solidFill>
                <a:sym typeface="+mn-ea"/>
              </a:rPr>
              <a:t>作为在附加段中的目的串的地址指针</a:t>
            </a:r>
            <a:r>
              <a:rPr lang="zh-CN" altLang="en-US" dirty="0">
                <a:sym typeface="+mn-ea"/>
              </a:rPr>
              <a:t>。</a:t>
            </a:r>
            <a:endParaRPr lang="en-US" altLang="zh-CN" b="1" dirty="0">
              <a:ea typeface="宋体" panose="02010600030101010101" pitchFamily="2" charset="-122"/>
            </a:endParaRPr>
          </a:p>
          <a:p>
            <a:pPr marL="342900" indent="-342900" eaLnBrk="1" hangingPunct="1">
              <a:lnSpc>
                <a:spcPts val="3500"/>
              </a:lnSpc>
              <a:buClrTx/>
              <a:buSzTx/>
              <a:buFont typeface="Wingdings" panose="05000000000000000000" charset="0"/>
              <a:buChar char="Ø"/>
            </a:pPr>
            <a:r>
              <a:rPr lang="zh-CN" altLang="en-US" dirty="0">
                <a:sym typeface="+mn-ea"/>
              </a:rPr>
              <a:t>在完成一次串操作后，</a:t>
            </a:r>
            <a:r>
              <a:rPr lang="zh-CN" altLang="en-US" dirty="0">
                <a:solidFill>
                  <a:srgbClr val="C00000"/>
                </a:solidFill>
                <a:sym typeface="+mn-ea"/>
              </a:rPr>
              <a:t>指令自动修改</a:t>
            </a:r>
            <a:r>
              <a:rPr lang="en-US" altLang="zh-CN" dirty="0">
                <a:solidFill>
                  <a:srgbClr val="C00000"/>
                </a:solidFill>
                <a:sym typeface="+mn-ea"/>
              </a:rPr>
              <a:t>SI</a:t>
            </a:r>
            <a:r>
              <a:rPr lang="zh-CN" altLang="en-US" dirty="0">
                <a:solidFill>
                  <a:srgbClr val="C00000"/>
                </a:solidFill>
                <a:sym typeface="+mn-ea"/>
              </a:rPr>
              <a:t>或</a:t>
            </a:r>
            <a:r>
              <a:rPr lang="en-US" altLang="zh-CN" dirty="0">
                <a:solidFill>
                  <a:srgbClr val="C00000"/>
                </a:solidFill>
                <a:sym typeface="+mn-ea"/>
              </a:rPr>
              <a:t>ESI</a:t>
            </a:r>
            <a:r>
              <a:rPr lang="zh-CN" altLang="en-US" dirty="0">
                <a:solidFill>
                  <a:srgbClr val="C00000"/>
                </a:solidFill>
                <a:sym typeface="+mn-ea"/>
              </a:rPr>
              <a:t>、</a:t>
            </a:r>
            <a:r>
              <a:rPr lang="en-US" altLang="zh-CN" dirty="0">
                <a:solidFill>
                  <a:srgbClr val="C00000"/>
                </a:solidFill>
                <a:sym typeface="+mn-ea"/>
              </a:rPr>
              <a:t>DI</a:t>
            </a:r>
            <a:r>
              <a:rPr lang="zh-CN" altLang="en-US" dirty="0">
                <a:solidFill>
                  <a:srgbClr val="C00000"/>
                </a:solidFill>
                <a:sym typeface="+mn-ea"/>
              </a:rPr>
              <a:t>或</a:t>
            </a:r>
            <a:r>
              <a:rPr lang="en-US" altLang="zh-CN" dirty="0">
                <a:solidFill>
                  <a:srgbClr val="C00000"/>
                </a:solidFill>
                <a:sym typeface="+mn-ea"/>
              </a:rPr>
              <a:t>EDI</a:t>
            </a:r>
            <a:r>
              <a:rPr lang="zh-CN" altLang="en-US" dirty="0">
                <a:sym typeface="+mn-ea"/>
              </a:rPr>
              <a:t>两个地址指针，使</a:t>
            </a:r>
            <a:r>
              <a:rPr lang="en-US" altLang="zh-CN" dirty="0">
                <a:sym typeface="+mn-ea"/>
              </a:rPr>
              <a:t>SI</a:t>
            </a:r>
            <a:r>
              <a:rPr lang="zh-CN" altLang="en-US" dirty="0">
                <a:sym typeface="+mn-ea"/>
              </a:rPr>
              <a:t>或</a:t>
            </a:r>
            <a:r>
              <a:rPr lang="en-US" altLang="zh-CN" dirty="0">
                <a:sym typeface="+mn-ea"/>
              </a:rPr>
              <a:t>ESI</a:t>
            </a:r>
            <a:r>
              <a:rPr lang="zh-CN" altLang="en-US" dirty="0">
                <a:sym typeface="+mn-ea"/>
              </a:rPr>
              <a:t>、</a:t>
            </a:r>
            <a:r>
              <a:rPr lang="en-US" altLang="zh-CN" dirty="0">
                <a:sym typeface="+mn-ea"/>
              </a:rPr>
              <a:t>DI</a:t>
            </a:r>
            <a:r>
              <a:rPr lang="zh-CN" altLang="en-US" dirty="0">
                <a:sym typeface="+mn-ea"/>
              </a:rPr>
              <a:t>或</a:t>
            </a:r>
            <a:r>
              <a:rPr lang="en-US" altLang="zh-CN" dirty="0">
                <a:sym typeface="+mn-ea"/>
              </a:rPr>
              <a:t>EDI</a:t>
            </a:r>
            <a:r>
              <a:rPr lang="zh-CN" altLang="en-US" dirty="0">
                <a:sym typeface="+mn-ea"/>
              </a:rPr>
              <a:t>指向下一个串元素的存储单元。 </a:t>
            </a:r>
            <a:endParaRPr lang="zh-CN" altLang="en-US"/>
          </a:p>
        </p:txBody>
      </p:sp>
    </p:spTree>
  </p:cSld>
  <p:clrMapOvr>
    <a:masterClrMapping/>
  </p:clrMapOvr>
  <p:transition spd="slow">
    <p:zoom dir="in"/>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2403" name="矩形 4"/>
          <p:cNvSpPr/>
          <p:nvPr/>
        </p:nvSpPr>
        <p:spPr>
          <a:xfrm>
            <a:off x="395288" y="260350"/>
            <a:ext cx="6277610"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3600" b="1" dirty="0">
                <a:latin typeface="Times New Roman" panose="02020603050405020304" pitchFamily="18" charset="0"/>
                <a:ea typeface="宋体" panose="02010600030101010101" pitchFamily="2" charset="-122"/>
              </a:rPr>
              <a:t>4.3.2  80x86 CPU</a:t>
            </a:r>
            <a:r>
              <a:rPr lang="zh-CN" altLang="zh-CN" sz="3600" b="1" dirty="0">
                <a:latin typeface="Times New Roman" panose="02020603050405020304" pitchFamily="18" charset="0"/>
                <a:ea typeface="宋体" panose="02010600030101010101" pitchFamily="2" charset="-122"/>
              </a:rPr>
              <a:t>指令系统</a:t>
            </a:r>
            <a:r>
              <a:rPr lang="zh-CN" altLang="zh-CN" sz="3600" b="1" dirty="0">
                <a:latin typeface="Times New Roman" panose="02020603050405020304" pitchFamily="18" charset="0"/>
                <a:ea typeface="宋体" panose="02010600030101010101" pitchFamily="2" charset="-122"/>
              </a:rPr>
              <a:t>类型</a:t>
            </a:r>
            <a:endParaRPr lang="zh-CN" altLang="zh-CN" sz="3600" b="1" dirty="0">
              <a:latin typeface="Times New Roman" panose="02020603050405020304" pitchFamily="18" charset="0"/>
              <a:ea typeface="宋体" panose="02010600030101010101" pitchFamily="2" charset="-122"/>
            </a:endParaRPr>
          </a:p>
        </p:txBody>
      </p:sp>
      <p:sp>
        <p:nvSpPr>
          <p:cNvPr id="102404" name="矩形 5"/>
          <p:cNvSpPr/>
          <p:nvPr/>
        </p:nvSpPr>
        <p:spPr>
          <a:xfrm>
            <a:off x="250825" y="968375"/>
            <a:ext cx="8748713" cy="25336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800" b="1" dirty="0">
                <a:latin typeface="Times New Roman" panose="02020603050405020304" pitchFamily="18" charset="0"/>
                <a:ea typeface="宋体" panose="02010600030101010101" pitchFamily="2" charset="-122"/>
              </a:rPr>
              <a:t>80x86 </a:t>
            </a:r>
            <a:r>
              <a:rPr lang="zh-CN" altLang="zh-CN" sz="2800" b="1" dirty="0">
                <a:latin typeface="Times New Roman" panose="02020603050405020304" pitchFamily="18" charset="0"/>
                <a:ea typeface="宋体" panose="02010600030101010101" pitchFamily="2" charset="-122"/>
              </a:rPr>
              <a:t>指令按操作数地址个数可划分为三种类型：</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① 双操作数指令</a:t>
            </a: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OPR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OPR</a:t>
            </a:r>
            <a:r>
              <a:rPr lang="zh-CN" altLang="zh-CN" sz="2400" b="1" dirty="0">
                <a:latin typeface="Times New Roman" panose="02020603050405020304" pitchFamily="18" charset="0"/>
                <a:ea typeface="宋体" panose="02010600030101010101" pitchFamily="2" charset="-122"/>
              </a:rPr>
              <a:t>表示指令操作码。指令中给出两个操作数地址，</a:t>
            </a:r>
            <a:r>
              <a:rPr lang="en-US" altLang="zh-CN" sz="2400" b="1" dirty="0">
                <a:latin typeface="Times New Roman" panose="02020603050405020304" pitchFamily="18" charset="0"/>
                <a:ea typeface="宋体" panose="02010600030101010101" pitchFamily="2" charset="-122"/>
              </a:rPr>
              <a:t>SRC</a:t>
            </a:r>
            <a:r>
              <a:rPr lang="zh-CN" altLang="zh-CN" sz="2400" b="1" dirty="0">
                <a:latin typeface="Times New Roman" panose="02020603050405020304" pitchFamily="18" charset="0"/>
                <a:ea typeface="宋体" panose="02010600030101010101" pitchFamily="2" charset="-122"/>
              </a:rPr>
              <a:t>表示源操作数地址，简称源地址；</a:t>
            </a:r>
            <a:r>
              <a:rPr lang="en-US" altLang="zh-CN" sz="2400" b="1" dirty="0">
                <a:latin typeface="Times New Roman" panose="02020603050405020304" pitchFamily="18" charset="0"/>
                <a:ea typeface="宋体" panose="02010600030101010101" pitchFamily="2" charset="-122"/>
              </a:rPr>
              <a:t>DEST</a:t>
            </a:r>
            <a:r>
              <a:rPr lang="zh-CN" altLang="zh-CN" sz="2400" b="1" dirty="0">
                <a:latin typeface="Times New Roman" panose="02020603050405020304" pitchFamily="18" charset="0"/>
                <a:ea typeface="宋体" panose="02010600030101010101" pitchFamily="2" charset="-122"/>
              </a:rPr>
              <a:t>表示目的操作数地址，简称目的地址。</a:t>
            </a:r>
            <a:endParaRPr lang="zh-CN" altLang="zh-CN" sz="2400" b="1" dirty="0">
              <a:latin typeface="Times New Roman" panose="02020603050405020304" pitchFamily="18" charset="0"/>
              <a:ea typeface="宋体" panose="02010600030101010101" pitchFamily="2" charset="-122"/>
            </a:endParaRPr>
          </a:p>
        </p:txBody>
      </p:sp>
      <p:sp>
        <p:nvSpPr>
          <p:cNvPr id="102405" name="矩形 6"/>
          <p:cNvSpPr/>
          <p:nvPr/>
        </p:nvSpPr>
        <p:spPr>
          <a:xfrm>
            <a:off x="228600" y="3486150"/>
            <a:ext cx="8747125" cy="18875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② 单操作数指令</a:t>
            </a: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OPR   DEST</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指令中只给出一个操作数地址</a:t>
            </a:r>
            <a:r>
              <a:rPr lang="en-US" altLang="zh-CN" sz="2400" b="1" dirty="0">
                <a:latin typeface="Times New Roman" panose="02020603050405020304" pitchFamily="18" charset="0"/>
                <a:ea typeface="宋体" panose="02010600030101010101" pitchFamily="2" charset="-122"/>
              </a:rPr>
              <a:t>DEST</a:t>
            </a:r>
            <a:r>
              <a:rPr lang="zh-CN" altLang="zh-CN" sz="2400" b="1" dirty="0">
                <a:latin typeface="Times New Roman" panose="02020603050405020304" pitchFamily="18" charset="0"/>
                <a:ea typeface="宋体" panose="02010600030101010101" pitchFamily="2" charset="-122"/>
              </a:rPr>
              <a:t>。若指令只需一个操作数，则该地址既是源地址又是目的地址。若指令需两个操作数，则另一个操作数地址由指令隐含指定。</a:t>
            </a:r>
            <a:endParaRPr lang="zh-CN" altLang="zh-CN" sz="2400" b="1" dirty="0">
              <a:latin typeface="Times New Roman" panose="02020603050405020304" pitchFamily="18" charset="0"/>
              <a:ea typeface="宋体" panose="02010600030101010101" pitchFamily="2" charset="-122"/>
            </a:endParaRPr>
          </a:p>
        </p:txBody>
      </p:sp>
      <p:sp>
        <p:nvSpPr>
          <p:cNvPr id="102406" name="矩形 7"/>
          <p:cNvSpPr/>
          <p:nvPr/>
        </p:nvSpPr>
        <p:spPr>
          <a:xfrm>
            <a:off x="228600" y="5373688"/>
            <a:ext cx="894397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③ 无操作数指令</a:t>
            </a: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OPR</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一种情况是指令未给出操作数地址，但隐含指定了操作数的存放处。另一种情况是指令本身不需要操作数。</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3427" name="矩形 4"/>
          <p:cNvSpPr/>
          <p:nvPr/>
        </p:nvSpPr>
        <p:spPr>
          <a:xfrm>
            <a:off x="179388" y="260350"/>
            <a:ext cx="8782050" cy="14398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80x86</a:t>
            </a:r>
            <a:r>
              <a:rPr lang="zh-CN" altLang="zh-CN" sz="2400" b="1" dirty="0">
                <a:latin typeface="Times New Roman" panose="02020603050405020304" pitchFamily="18" charset="0"/>
                <a:ea typeface="宋体" panose="02010600030101010101" pitchFamily="2" charset="-122"/>
              </a:rPr>
              <a:t>指令系统中，</a:t>
            </a:r>
            <a:r>
              <a:rPr lang="zh-CN" altLang="zh-CN" sz="2400" b="1" dirty="0">
                <a:solidFill>
                  <a:srgbClr val="C00000"/>
                </a:solidFill>
                <a:latin typeface="Times New Roman" panose="02020603050405020304" pitchFamily="18" charset="0"/>
                <a:ea typeface="宋体" panose="02010600030101010101" pitchFamily="2" charset="-122"/>
              </a:rPr>
              <a:t>除串操作指令以外，其余所有指令最多只能有一个操作数存放在存储器中</a:t>
            </a:r>
            <a:r>
              <a:rPr lang="zh-CN" altLang="zh-CN" sz="2400" b="1" dirty="0">
                <a:latin typeface="Times New Roman" panose="02020603050405020304" pitchFamily="18" charset="0"/>
                <a:ea typeface="宋体" panose="02010600030101010101" pitchFamily="2" charset="-122"/>
              </a:rPr>
              <a:t>。对于</a:t>
            </a:r>
            <a:r>
              <a:rPr lang="zh-CN" altLang="zh-CN" sz="2400" b="1" dirty="0">
                <a:solidFill>
                  <a:srgbClr val="C00000"/>
                </a:solidFill>
                <a:latin typeface="Times New Roman" panose="02020603050405020304" pitchFamily="18" charset="0"/>
                <a:ea typeface="宋体" panose="02010600030101010101" pitchFamily="2" charset="-122"/>
              </a:rPr>
              <a:t>双操作数指令</a:t>
            </a:r>
            <a:r>
              <a:rPr lang="zh-CN" altLang="zh-CN" sz="2400" b="1" dirty="0">
                <a:latin typeface="Times New Roman" panose="02020603050405020304" pitchFamily="18" charset="0"/>
                <a:ea typeface="宋体" panose="02010600030101010101" pitchFamily="2" charset="-122"/>
              </a:rPr>
              <a:t>（除串操作指令外）而言，</a:t>
            </a:r>
            <a:r>
              <a:rPr lang="zh-CN" altLang="zh-CN" sz="2400" b="1" dirty="0">
                <a:solidFill>
                  <a:srgbClr val="C00000"/>
                </a:solidFill>
                <a:latin typeface="Times New Roman" panose="02020603050405020304" pitchFamily="18" charset="0"/>
                <a:ea typeface="宋体" panose="02010600030101010101" pitchFamily="2" charset="-122"/>
              </a:rPr>
              <a:t>两个操作数不能同时是存储器操作数</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p:txBody>
      </p:sp>
      <p:sp>
        <p:nvSpPr>
          <p:cNvPr id="103428" name="矩形 5"/>
          <p:cNvSpPr/>
          <p:nvPr/>
        </p:nvSpPr>
        <p:spPr>
          <a:xfrm>
            <a:off x="231775" y="1746250"/>
            <a:ext cx="8677275" cy="32337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80x86</a:t>
            </a:r>
            <a:r>
              <a:rPr lang="zh-CN" altLang="zh-CN" sz="2400" b="1" dirty="0">
                <a:latin typeface="Times New Roman" panose="02020603050405020304" pitchFamily="18" charset="0"/>
                <a:ea typeface="宋体" panose="02010600030101010101" pitchFamily="2" charset="-122"/>
              </a:rPr>
              <a:t>指令按功能可分为</a:t>
            </a:r>
            <a:r>
              <a:rPr lang="en-US" altLang="zh-CN" sz="2400" b="1" dirty="0">
                <a:latin typeface="Times New Roman" panose="02020603050405020304" pitchFamily="18" charset="0"/>
                <a:ea typeface="宋体" panose="02010600030101010101" pitchFamily="2" charset="-122"/>
              </a:rPr>
              <a:t>6</a:t>
            </a:r>
            <a:r>
              <a:rPr lang="zh-CN" altLang="zh-CN" sz="2400" b="1" dirty="0">
                <a:latin typeface="Times New Roman" panose="02020603050405020304" pitchFamily="18" charset="0"/>
                <a:ea typeface="宋体" panose="02010600030101010101" pitchFamily="2" charset="-122"/>
              </a:rPr>
              <a:t>大类：</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① 传送类指令</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Transfer Instructions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② 算术运算类指令</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Arithmetic Instructions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③ 逻辑类指令</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Bit Manipulation Instructions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④ 串操作类指令</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String Instructions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⑤ 程序转移类指令</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Program Transfer Instructions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⑥ 处理器控制类指令（</a:t>
            </a:r>
            <a:r>
              <a:rPr lang="en-US" altLang="zh-CN" sz="2400" b="1" dirty="0">
                <a:latin typeface="Times New Roman" panose="02020603050405020304" pitchFamily="18" charset="0"/>
                <a:ea typeface="宋体" panose="02010600030101010101" pitchFamily="2" charset="-122"/>
              </a:rPr>
              <a:t>Processor Control Instruction</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p:txBody>
      </p:sp>
      <p:sp>
        <p:nvSpPr>
          <p:cNvPr id="103429" name="矩形 6"/>
          <p:cNvSpPr/>
          <p:nvPr/>
        </p:nvSpPr>
        <p:spPr>
          <a:xfrm>
            <a:off x="179388" y="5459413"/>
            <a:ext cx="89090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下面分别介绍这几类指令（其中的第</a:t>
            </a:r>
            <a:r>
              <a:rPr lang="en-US" altLang="zh-CN" sz="2400" b="1" dirty="0">
                <a:latin typeface="Times New Roman" panose="02020603050405020304" pitchFamily="18" charset="0"/>
                <a:ea typeface="宋体" panose="02010600030101010101" pitchFamily="2" charset="-122"/>
              </a:rPr>
              <a:t>5</a:t>
            </a:r>
            <a:r>
              <a:rPr lang="zh-CN" altLang="zh-CN" sz="2400" b="1" dirty="0">
                <a:latin typeface="Times New Roman" panose="02020603050405020304" pitchFamily="18" charset="0"/>
                <a:ea typeface="宋体" panose="02010600030101010101" pitchFamily="2" charset="-122"/>
              </a:rPr>
              <a:t>类指令将在第</a:t>
            </a:r>
            <a:r>
              <a:rPr lang="en-US" altLang="zh-CN" sz="2400" b="1" dirty="0">
                <a:latin typeface="Times New Roman" panose="02020603050405020304" pitchFamily="18" charset="0"/>
                <a:ea typeface="宋体" panose="02010600030101010101" pitchFamily="2" charset="-122"/>
              </a:rPr>
              <a:t>5</a:t>
            </a:r>
            <a:r>
              <a:rPr lang="zh-CN" altLang="zh-CN" sz="2400" b="1" dirty="0">
                <a:latin typeface="Times New Roman" panose="02020603050405020304" pitchFamily="18" charset="0"/>
                <a:ea typeface="宋体" panose="02010600030101010101" pitchFamily="2" charset="-122"/>
              </a:rPr>
              <a:t>章介绍）</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3"/>
          <p:cNvSpPr txBox="1">
            <a:spLocks noGrp="1"/>
          </p:cNvSpPr>
          <p:nvPr>
            <p:ph type="sldNum" sz="quarter" idx="12"/>
          </p:nvPr>
        </p:nvSpPr>
        <p:spPr>
          <a:xfrm>
            <a:off x="7092950" y="6237288"/>
            <a:ext cx="1905000" cy="457200"/>
          </a:xfrm>
        </p:spPr>
        <p:txBody>
          <a:bodyPr/>
          <a:p>
            <a:pPr marL="0" indent="0" algn="r" eaLnBrk="1" hangingPunct="1">
              <a:lnSpc>
                <a:spcPts val="3500"/>
              </a:lnSpc>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4451" name="矩形 4"/>
          <p:cNvSpPr/>
          <p:nvPr/>
        </p:nvSpPr>
        <p:spPr>
          <a:xfrm>
            <a:off x="179705" y="44133"/>
            <a:ext cx="3621405" cy="64516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3600" b="1" dirty="0">
                <a:latin typeface="Times New Roman" panose="02020603050405020304" pitchFamily="18" charset="0"/>
                <a:ea typeface="宋体" panose="02010600030101010101" pitchFamily="2" charset="-122"/>
              </a:rPr>
              <a:t>4.3.3  </a:t>
            </a:r>
            <a:r>
              <a:rPr lang="zh-CN" altLang="zh-CN" sz="3600" b="1" dirty="0">
                <a:latin typeface="Times New Roman" panose="02020603050405020304" pitchFamily="18" charset="0"/>
                <a:ea typeface="宋体" panose="02010600030101010101" pitchFamily="2" charset="-122"/>
              </a:rPr>
              <a:t>传送类指令</a:t>
            </a:r>
            <a:endParaRPr lang="zh-CN" altLang="zh-CN" sz="3600" b="1" dirty="0">
              <a:latin typeface="Times New Roman" panose="02020603050405020304" pitchFamily="18" charset="0"/>
              <a:ea typeface="宋体" panose="02010600030101010101" pitchFamily="2" charset="-122"/>
            </a:endParaRPr>
          </a:p>
        </p:txBody>
      </p:sp>
      <p:sp>
        <p:nvSpPr>
          <p:cNvPr id="104452" name="矩形 5"/>
          <p:cNvSpPr/>
          <p:nvPr/>
        </p:nvSpPr>
        <p:spPr>
          <a:xfrm>
            <a:off x="233363" y="817563"/>
            <a:ext cx="8640762" cy="18891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400" b="1" dirty="0">
                <a:solidFill>
                  <a:srgbClr val="C00000"/>
                </a:solidFill>
                <a:latin typeface="Times New Roman" panose="02020603050405020304" pitchFamily="18" charset="0"/>
                <a:ea typeface="宋体" panose="02010600030101010101" pitchFamily="2" charset="-122"/>
              </a:rPr>
              <a:t>传送类指令</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把数据、地址或立即数传送到寄存器或存储单元中。它又可分为</a:t>
            </a:r>
            <a:r>
              <a:rPr lang="en-US" altLang="zh-CN" sz="2400" b="1" dirty="0">
                <a:latin typeface="Times New Roman" panose="02020603050405020304" pitchFamily="18" charset="0"/>
                <a:ea typeface="宋体" panose="02010600030101010101" pitchFamily="2" charset="-122"/>
              </a:rPr>
              <a:t>4</a:t>
            </a:r>
            <a:r>
              <a:rPr lang="zh-CN" altLang="zh-CN" sz="2400" b="1" dirty="0">
                <a:latin typeface="Times New Roman" panose="02020603050405020304" pitchFamily="18" charset="0"/>
                <a:ea typeface="宋体" panose="02010600030101010101" pitchFamily="2" charset="-122"/>
              </a:rPr>
              <a:t>种：</a:t>
            </a:r>
            <a:r>
              <a:rPr lang="zh-CN" altLang="zh-CN" sz="2400" b="1" dirty="0">
                <a:solidFill>
                  <a:srgbClr val="C00000"/>
                </a:solidFill>
                <a:latin typeface="Times New Roman" panose="02020603050405020304" pitchFamily="18" charset="0"/>
                <a:ea typeface="宋体" panose="02010600030101010101" pitchFamily="2" charset="-122"/>
              </a:rPr>
              <a:t>数据传送指令</a:t>
            </a:r>
            <a:r>
              <a:rPr lang="zh-CN" altLang="zh-CN" sz="2400" b="1" dirty="0">
                <a:latin typeface="Times New Roman" panose="02020603050405020304" pitchFamily="18" charset="0"/>
                <a:ea typeface="宋体" panose="02010600030101010101" pitchFamily="2" charset="-122"/>
              </a:rPr>
              <a:t>、</a:t>
            </a:r>
            <a:r>
              <a:rPr lang="zh-CN" altLang="zh-CN" sz="2400" b="1" dirty="0">
                <a:solidFill>
                  <a:srgbClr val="C00000"/>
                </a:solidFill>
                <a:latin typeface="Times New Roman" panose="02020603050405020304" pitchFamily="18" charset="0"/>
                <a:ea typeface="宋体" panose="02010600030101010101" pitchFamily="2" charset="-122"/>
              </a:rPr>
              <a:t>地址传送指令</a:t>
            </a:r>
            <a:r>
              <a:rPr lang="zh-CN" altLang="zh-CN" sz="2400" b="1" dirty="0">
                <a:latin typeface="Times New Roman" panose="02020603050405020304" pitchFamily="18" charset="0"/>
                <a:ea typeface="宋体" panose="02010600030101010101" pitchFamily="2" charset="-122"/>
              </a:rPr>
              <a:t>、</a:t>
            </a:r>
            <a:r>
              <a:rPr lang="zh-CN" altLang="zh-CN" sz="2400" b="1" dirty="0">
                <a:solidFill>
                  <a:srgbClr val="C00000"/>
                </a:solidFill>
                <a:latin typeface="Times New Roman" panose="02020603050405020304" pitchFamily="18" charset="0"/>
                <a:ea typeface="宋体" panose="02010600030101010101" pitchFamily="2" charset="-122"/>
              </a:rPr>
              <a:t>标志位传送指令</a:t>
            </a:r>
            <a:r>
              <a:rPr lang="zh-CN" altLang="zh-CN" sz="2400" b="1" dirty="0">
                <a:latin typeface="Times New Roman" panose="02020603050405020304" pitchFamily="18" charset="0"/>
                <a:ea typeface="宋体" panose="02010600030101010101" pitchFamily="2" charset="-122"/>
              </a:rPr>
              <a:t>和</a:t>
            </a:r>
            <a:r>
              <a:rPr lang="zh-CN" altLang="zh-CN" sz="2400" b="1" dirty="0">
                <a:solidFill>
                  <a:srgbClr val="C00000"/>
                </a:solidFill>
                <a:latin typeface="Times New Roman" panose="02020603050405020304" pitchFamily="18" charset="0"/>
                <a:ea typeface="宋体" panose="02010600030101010101" pitchFamily="2" charset="-122"/>
              </a:rPr>
              <a:t>类型转换指令</a:t>
            </a:r>
            <a:r>
              <a:rPr lang="zh-CN"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除了</a:t>
            </a:r>
            <a:r>
              <a:rPr lang="en-US" altLang="zh-CN" sz="2400" b="1" dirty="0">
                <a:latin typeface="Times New Roman" panose="02020603050405020304" pitchFamily="18" charset="0"/>
                <a:ea typeface="宋体" panose="02010600030101010101" pitchFamily="2" charset="-122"/>
              </a:rPr>
              <a:t>SAHF</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POPF</a:t>
            </a:r>
            <a:r>
              <a:rPr lang="zh-CN" altLang="zh-CN" sz="2400" b="1" dirty="0">
                <a:latin typeface="Times New Roman" panose="02020603050405020304" pitchFamily="18" charset="0"/>
                <a:ea typeface="宋体" panose="02010600030101010101" pitchFamily="2" charset="-122"/>
              </a:rPr>
              <a:t>指令以外，</a:t>
            </a:r>
            <a:r>
              <a:rPr lang="zh-CN" altLang="zh-CN" sz="2400" b="1" dirty="0">
                <a:solidFill>
                  <a:srgbClr val="C00000"/>
                </a:solidFill>
                <a:latin typeface="Times New Roman" panose="02020603050405020304" pitchFamily="18" charset="0"/>
                <a:ea typeface="宋体" panose="02010600030101010101" pitchFamily="2" charset="-122"/>
              </a:rPr>
              <a:t>其余指令对标志位均无影响。</a:t>
            </a:r>
            <a:endParaRPr lang="zh-CN" altLang="en-US" sz="2400" b="1" dirty="0">
              <a:solidFill>
                <a:srgbClr val="C00000"/>
              </a:solidFill>
              <a:latin typeface="Times New Roman" panose="02020603050405020304" pitchFamily="18" charset="0"/>
              <a:ea typeface="宋体" panose="02010600030101010101" pitchFamily="2" charset="-122"/>
            </a:endParaRPr>
          </a:p>
        </p:txBody>
      </p:sp>
      <p:sp>
        <p:nvSpPr>
          <p:cNvPr id="104453" name="矩形 6"/>
          <p:cNvSpPr/>
          <p:nvPr/>
        </p:nvSpPr>
        <p:spPr>
          <a:xfrm>
            <a:off x="263525" y="2706688"/>
            <a:ext cx="3244215"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a:t>
            </a:r>
            <a:r>
              <a:rPr lang="zh-CN" altLang="zh-CN" b="1" dirty="0">
                <a:latin typeface="Times New Roman" panose="02020603050405020304" pitchFamily="18" charset="0"/>
                <a:ea typeface="宋体" panose="02010600030101010101" pitchFamily="2" charset="-122"/>
              </a:rPr>
              <a:t>数据传送指令</a:t>
            </a:r>
            <a:endParaRPr lang="zh-CN" altLang="zh-CN" b="1" dirty="0">
              <a:latin typeface="Times New Roman" panose="02020603050405020304" pitchFamily="18" charset="0"/>
              <a:ea typeface="宋体" panose="02010600030101010101" pitchFamily="2" charset="-122"/>
            </a:endParaRPr>
          </a:p>
        </p:txBody>
      </p:sp>
      <p:sp>
        <p:nvSpPr>
          <p:cNvPr id="104454" name="矩形 7"/>
          <p:cNvSpPr/>
          <p:nvPr/>
        </p:nvSpPr>
        <p:spPr>
          <a:xfrm>
            <a:off x="247650" y="3228975"/>
            <a:ext cx="8388350" cy="36401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MOVe</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传送。</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MOVSX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MOVe with Sign-eXtend</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带符号扩展传送。</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MOVZX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MOVe with Zero-eXtend</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带零扩展传送。</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PUSH</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PUSH onto the stack</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进栈。</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POP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POP from the stack</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出栈。</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PUSHA/PUSHAD</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PUSH All registers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所有寄存器进栈。</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POPA/POPAD</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POP All registers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所有寄存器出栈。</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XCHG</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eXCHanGe</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交换。</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5475" name="矩形 4"/>
          <p:cNvSpPr/>
          <p:nvPr/>
        </p:nvSpPr>
        <p:spPr>
          <a:xfrm>
            <a:off x="179388" y="9525"/>
            <a:ext cx="8640762" cy="23355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MOV</a:t>
            </a:r>
            <a:r>
              <a:rPr lang="zh-CN" altLang="zh-CN" sz="2800" b="1" dirty="0">
                <a:latin typeface="Times New Roman" panose="02020603050405020304" pitchFamily="18" charset="0"/>
                <a:ea typeface="宋体" panose="02010600030101010101" pitchFamily="2" charset="-122"/>
              </a:rPr>
              <a:t>传送指令</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MOV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a:t>
            </a:r>
            <a:r>
              <a:rPr lang="en-US" altLang="zh-CN" sz="2400" b="1" dirty="0">
                <a:solidFill>
                  <a:srgbClr val="C00000"/>
                </a:solidFill>
                <a:latin typeface="Times New Roman" panose="02020603050405020304" pitchFamily="18" charset="0"/>
                <a:ea typeface="宋体" panose="02010600030101010101" pitchFamily="2" charset="-122"/>
              </a:rPr>
              <a:t>DEST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r>
              <a:rPr lang="zh-CN" altLang="zh-CN" sz="2400" b="1" dirty="0">
                <a:solidFill>
                  <a:srgbClr val="C00000"/>
                </a:solidFill>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即将源地址的内容</a:t>
            </a:r>
            <a:r>
              <a:rPr lang="zh-CN" altLang="zh-CN" sz="2000" b="1" dirty="0">
                <a:latin typeface="Times New Roman" panose="02020603050405020304" pitchFamily="18" charset="0"/>
                <a:ea typeface="宋体" panose="02010600030101010101" pitchFamily="2" charset="-122"/>
              </a:rPr>
              <a:t>（源操作数）</a:t>
            </a:r>
            <a:r>
              <a:rPr lang="zh-CN" altLang="zh-CN" sz="2400" b="1" dirty="0">
                <a:latin typeface="Times New Roman" panose="02020603050405020304" pitchFamily="18" charset="0"/>
                <a:ea typeface="宋体" panose="02010600030101010101" pitchFamily="2" charset="-122"/>
              </a:rPr>
              <a:t>传送到目的地址中。传送指令执行完后源操作数保持不变。</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C00000"/>
                </a:solidFill>
                <a:latin typeface="Times New Roman" panose="02020603050405020304" pitchFamily="18" charset="0"/>
                <a:ea typeface="宋体" panose="02010600030101010101" pitchFamily="2" charset="-122"/>
              </a:rPr>
              <a:t>无</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p:txBody>
      </p:sp>
      <p:sp>
        <p:nvSpPr>
          <p:cNvPr id="105476" name="灯片编号占位符 3"/>
          <p:cNvSpPr txBox="1"/>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FontTx/>
              <a:buNone/>
            </a:pPr>
            <a:fld id="{9A0DB2DC-4C9A-4742-B13C-FB6460FD3503}" type="slidenum">
              <a:rPr lang="zh-CN" altLang="zh-CN" sz="1400" dirty="0">
                <a:latin typeface="Times New Roman" panose="02020603050405020304" pitchFamily="18" charset="0"/>
                <a:ea typeface="宋体" panose="02010600030101010101" pitchFamily="2" charset="-122"/>
              </a:rPr>
            </a:fld>
            <a:endParaRPr lang="zh-CN" altLang="zh-CN" sz="1400" dirty="0">
              <a:latin typeface="Times New Roman" panose="02020603050405020304" pitchFamily="18" charset="0"/>
              <a:ea typeface="宋体" panose="02010600030101010101" pitchFamily="2" charset="-122"/>
            </a:endParaRPr>
          </a:p>
        </p:txBody>
      </p:sp>
      <p:sp>
        <p:nvSpPr>
          <p:cNvPr id="5" name="Rectangle 3"/>
          <p:cNvSpPr/>
          <p:nvPr/>
        </p:nvSpPr>
        <p:spPr>
          <a:xfrm>
            <a:off x="179388" y="2205038"/>
            <a:ext cx="8640762"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solidFill>
                  <a:schemeClr val="bg2"/>
                </a:solidFill>
                <a:latin typeface="Times New Roman" panose="02020603050405020304" pitchFamily="18" charset="0"/>
                <a:ea typeface="宋体" panose="02010600030101010101" pitchFamily="2" charset="-122"/>
              </a:rPr>
              <a:t>        </a:t>
            </a:r>
            <a:r>
              <a:rPr lang="zh-CN" altLang="zh-CN" sz="2400" b="1" dirty="0">
                <a:solidFill>
                  <a:srgbClr val="C00000"/>
                </a:solidFill>
                <a:latin typeface="Times New Roman" panose="02020603050405020304" pitchFamily="18" charset="0"/>
                <a:ea typeface="宋体" panose="02010600030101010101" pitchFamily="2" charset="-122"/>
              </a:rPr>
              <a:t>MOV指令可以是字节</a:t>
            </a:r>
            <a:r>
              <a:rPr lang="en-US" altLang="zh-CN" sz="2400" b="1" dirty="0">
                <a:solidFill>
                  <a:srgbClr val="C00000"/>
                </a:solidFill>
                <a:latin typeface="Times New Roman" panose="02020603050405020304" pitchFamily="18" charset="0"/>
                <a:ea typeface="宋体" panose="02010600030101010101" pitchFamily="2" charset="-122"/>
              </a:rPr>
              <a:t>/</a:t>
            </a:r>
            <a:r>
              <a:rPr lang="zh-CN" altLang="en-US" sz="2400" b="1" dirty="0">
                <a:solidFill>
                  <a:srgbClr val="C00000"/>
                </a:solidFill>
                <a:latin typeface="Times New Roman" panose="02020603050405020304" pitchFamily="18" charset="0"/>
                <a:ea typeface="宋体" panose="02010600030101010101" pitchFamily="2" charset="-122"/>
              </a:rPr>
              <a:t>字</a:t>
            </a:r>
            <a:r>
              <a:rPr lang="en-US" altLang="zh-CN" sz="2400" b="1" dirty="0">
                <a:solidFill>
                  <a:srgbClr val="C00000"/>
                </a:solidFill>
                <a:latin typeface="Times New Roman" panose="02020603050405020304" pitchFamily="18" charset="0"/>
                <a:ea typeface="宋体" panose="02010600030101010101" pitchFamily="2" charset="-122"/>
              </a:rPr>
              <a:t>/</a:t>
            </a:r>
            <a:r>
              <a:rPr lang="zh-CN" altLang="en-US" sz="2400" b="1" dirty="0">
                <a:solidFill>
                  <a:srgbClr val="C00000"/>
                </a:solidFill>
                <a:latin typeface="Times New Roman" panose="02020603050405020304" pitchFamily="18" charset="0"/>
                <a:ea typeface="宋体" panose="02010600030101010101" pitchFamily="2" charset="-122"/>
              </a:rPr>
              <a:t>双字，</a:t>
            </a:r>
            <a:r>
              <a:rPr lang="zh-CN" altLang="zh-CN" sz="2400" b="1" dirty="0">
                <a:solidFill>
                  <a:srgbClr val="C00000"/>
                </a:solidFill>
                <a:latin typeface="Times New Roman" panose="02020603050405020304" pitchFamily="18" charset="0"/>
                <a:ea typeface="宋体" panose="02010600030101010101" pitchFamily="2" charset="-122"/>
              </a:rPr>
              <a:t>但是源操作数和目的操作数的长度必须一致。</a:t>
            </a:r>
            <a:endParaRPr lang="zh-CN" altLang="zh-CN" sz="2400" b="1" dirty="0">
              <a:solidFill>
                <a:srgbClr val="C00000"/>
              </a:solidFill>
              <a:latin typeface="Times New Roman" panose="02020603050405020304" pitchFamily="18" charset="0"/>
              <a:ea typeface="宋体" panose="02010600030101010101" pitchFamily="2" charset="-122"/>
            </a:endParaRPr>
          </a:p>
        </p:txBody>
      </p:sp>
      <p:sp>
        <p:nvSpPr>
          <p:cNvPr id="6" name="Rectangle 5"/>
          <p:cNvSpPr/>
          <p:nvPr/>
        </p:nvSpPr>
        <p:spPr>
          <a:xfrm>
            <a:off x="395288" y="3035300"/>
            <a:ext cx="64801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MOV指令可以分为以下几种情况：</a:t>
            </a:r>
            <a:endParaRPr lang="zh-CN" altLang="zh-CN" sz="2400" b="1" dirty="0">
              <a:latin typeface="Times New Roman" panose="02020603050405020304" pitchFamily="18" charset="0"/>
              <a:ea typeface="宋体" panose="02010600030101010101" pitchFamily="2" charset="-122"/>
            </a:endParaRPr>
          </a:p>
        </p:txBody>
      </p:sp>
      <p:sp>
        <p:nvSpPr>
          <p:cNvPr id="7" name="Rectangle 6"/>
          <p:cNvSpPr/>
          <p:nvPr/>
        </p:nvSpPr>
        <p:spPr>
          <a:xfrm>
            <a:off x="828040" y="3644900"/>
            <a:ext cx="5910263" cy="457200"/>
          </a:xfrm>
          <a:prstGeom prst="rect">
            <a:avLst/>
          </a:prstGeom>
          <a:solidFill>
            <a:srgbClr val="FFFF00"/>
          </a:solidFill>
          <a:ln w="9525">
            <a:solidFill>
              <a:schemeClr val="tx1"/>
            </a:solid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gn="ctr" eaLnBrk="1" hangingPunct="1">
              <a:spcBef>
                <a:spcPct val="0"/>
              </a:spcBef>
              <a:buFont typeface="Wingdings" panose="05000000000000000000" pitchFamily="2" charset="2"/>
              <a:buChar char="Ø"/>
            </a:pPr>
            <a:r>
              <a:rPr lang="zh-CN" altLang="zh-CN" sz="2400" b="1" dirty="0">
                <a:solidFill>
                  <a:schemeClr val="hlink"/>
                </a:solidFill>
                <a:latin typeface="Times New Roman" panose="02020603050405020304" pitchFamily="18" charset="0"/>
                <a:ea typeface="宋体" panose="02010600030101010101" pitchFamily="2" charset="-122"/>
              </a:rPr>
              <a:t>立即数传送到通用寄存器或存储单元</a:t>
            </a:r>
            <a:endParaRPr lang="zh-CN" altLang="zh-CN" sz="2400" b="1" dirty="0">
              <a:solidFill>
                <a:schemeClr val="hlink"/>
              </a:solidFill>
              <a:latin typeface="Times New Roman" panose="02020603050405020304" pitchFamily="18" charset="0"/>
              <a:ea typeface="宋体" panose="02010600030101010101" pitchFamily="2" charset="-122"/>
            </a:endParaRPr>
          </a:p>
        </p:txBody>
      </p:sp>
      <p:sp>
        <p:nvSpPr>
          <p:cNvPr id="8" name="Rectangle 7" descr="羊皮纸"/>
          <p:cNvSpPr/>
          <p:nvPr/>
        </p:nvSpPr>
        <p:spPr>
          <a:xfrm>
            <a:off x="1646238" y="4244975"/>
            <a:ext cx="4548187" cy="2001838"/>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例：MOV  AH，10H        </a:t>
            </a:r>
            <a:endPar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        MOV  AX,  2345H              </a:t>
            </a:r>
            <a:endPar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        MOV  M-BYTE, 64H</a:t>
            </a:r>
            <a:endPar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        MOV  M-WORD，2364H</a:t>
            </a:r>
            <a:endPar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        MOV  EBX</a:t>
            </a:r>
            <a:r>
              <a:rPr lang="zh-CN"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a:t>
            </a:r>
            <a:r>
              <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t>12345678H</a:t>
            </a:r>
            <a:endParaRPr lang="en-US" altLang="zh-C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9" name="Rectangle 2"/>
          <p:cNvSpPr/>
          <p:nvPr/>
        </p:nvSpPr>
        <p:spPr>
          <a:xfrm>
            <a:off x="179388" y="6380798"/>
            <a:ext cx="8748712" cy="460375"/>
          </a:xfrm>
          <a:prstGeom prst="rect">
            <a:avLst/>
          </a:prstGeom>
          <a:solidFill>
            <a:srgbClr val="FFFF00"/>
          </a:solid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solidFill>
                  <a:schemeClr val="hlink"/>
                </a:solidFill>
                <a:latin typeface="Times New Roman" panose="02020603050405020304" pitchFamily="18" charset="0"/>
                <a:ea typeface="宋体" panose="02010600030101010101" pitchFamily="2" charset="-122"/>
              </a:rPr>
              <a:t>注意：</a:t>
            </a:r>
            <a:r>
              <a:rPr lang="zh-CN" altLang="zh-CN" sz="2400" b="1" dirty="0">
                <a:solidFill>
                  <a:srgbClr val="3333FF"/>
                </a:solidFill>
                <a:latin typeface="Times New Roman" panose="02020603050405020304" pitchFamily="18" charset="0"/>
                <a:ea typeface="宋体" panose="02010600030101010101" pitchFamily="2" charset="-122"/>
              </a:rPr>
              <a:t>立即数只能作为源操作数，立即数不能传送给段寄存器。</a:t>
            </a:r>
            <a:endParaRPr lang="zh-CN" altLang="zh-CN" sz="2400" b="1" dirty="0">
              <a:solidFill>
                <a:srgbClr val="3333FF"/>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8">
                                            <p:txEl>
                                              <p:charRg st="0" end="2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
                                            <p:txEl>
                                              <p:charRg st="22" end="6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8">
                                            <p:txEl>
                                              <p:charRg st="60" end="8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8">
                                            <p:txEl>
                                              <p:charRg st="85" end="11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
                                            <p:txEl>
                                              <p:charRg st="111" end="138"/>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bldLvl="0" animBg="1"/>
      <p:bldP spid="8" grpId="0" animBg="1" build="p"/>
      <p:bldP spid="9"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 name="Rectangle 3"/>
          <p:cNvSpPr/>
          <p:nvPr/>
        </p:nvSpPr>
        <p:spPr>
          <a:xfrm>
            <a:off x="251143" y="260033"/>
            <a:ext cx="3657600" cy="457200"/>
          </a:xfrm>
          <a:prstGeom prst="rect">
            <a:avLst/>
          </a:prstGeom>
          <a:solidFill>
            <a:srgbClr val="FFFF00"/>
          </a:solidFill>
          <a:ln w="9525">
            <a:solidFill>
              <a:schemeClr val="tx1"/>
            </a:solid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gn="ctr" eaLnBrk="1" hangingPunct="1">
              <a:spcBef>
                <a:spcPct val="0"/>
              </a:spcBef>
              <a:buFont typeface="Wingdings" panose="05000000000000000000" pitchFamily="2" charset="2"/>
              <a:buChar char="Ø"/>
            </a:pPr>
            <a:r>
              <a:rPr lang="zh-CN" altLang="zh-CN" sz="2400" b="1" dirty="0">
                <a:solidFill>
                  <a:schemeClr val="hlink"/>
                </a:solidFill>
                <a:latin typeface="Times New Roman" panose="02020603050405020304" pitchFamily="18" charset="0"/>
                <a:ea typeface="宋体" panose="02010600030101010101" pitchFamily="2" charset="-122"/>
              </a:rPr>
              <a:t>寄存器之间的传送</a:t>
            </a:r>
            <a:endParaRPr lang="zh-CN" altLang="zh-CN" sz="2400" b="1" dirty="0">
              <a:solidFill>
                <a:schemeClr val="hlink"/>
              </a:solidFill>
              <a:latin typeface="Times New Roman" panose="02020603050405020304" pitchFamily="18" charset="0"/>
              <a:ea typeface="宋体" panose="02010600030101010101" pitchFamily="2" charset="-122"/>
            </a:endParaRPr>
          </a:p>
        </p:txBody>
      </p:sp>
      <p:sp>
        <p:nvSpPr>
          <p:cNvPr id="6" name="Rectangle 4" descr="羊皮纸"/>
          <p:cNvSpPr/>
          <p:nvPr/>
        </p:nvSpPr>
        <p:spPr>
          <a:xfrm>
            <a:off x="541338" y="836613"/>
            <a:ext cx="8280400" cy="267811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en-US" sz="2400" b="1" dirty="0">
                <a:solidFill>
                  <a:schemeClr val="bg2"/>
                </a:solidFill>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例：MOV  AH，CH</a:t>
            </a:r>
            <a:endParaRPr lang="zh-CN" altLang="en-US"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MOV  DS,    AX</a:t>
            </a:r>
            <a:endParaRPr lang="en-US"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en-US" altLang="zh-CN" sz="2400" b="1" dirty="0">
                <a:latin typeface="Times New Roman" panose="02020603050405020304" pitchFamily="18" charset="0"/>
                <a:ea typeface="宋体" panose="02010600030101010101" pitchFamily="2" charset="-122"/>
              </a:rPr>
              <a:t>         MOV  EDS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EAX</a:t>
            </a:r>
            <a:endParaRPr lang="zh-CN" altLang="en-US"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MOV  ES,    BX</a:t>
            </a:r>
            <a:endParaRPr lang="en-US"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MOV  AX，CS</a:t>
            </a:r>
            <a:endParaRPr lang="zh-CN" altLang="en-US"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MOV  CS,   AX；</a:t>
            </a:r>
            <a:r>
              <a:rPr lang="zh-CN" altLang="en-US" sz="2400" b="1" dirty="0">
                <a:solidFill>
                  <a:srgbClr val="FF0000"/>
                </a:solidFill>
                <a:latin typeface="Times New Roman" panose="02020603050405020304" pitchFamily="18" charset="0"/>
                <a:ea typeface="宋体" panose="02010600030101010101" pitchFamily="2" charset="-122"/>
              </a:rPr>
              <a:t>错误 </a:t>
            </a:r>
            <a:r>
              <a:rPr lang="zh-CN" altLang="en-US" sz="2400" b="1" dirty="0">
                <a:latin typeface="Times New Roman" panose="02020603050405020304" pitchFamily="18" charset="0"/>
                <a:ea typeface="宋体" panose="02010600030101010101" pitchFamily="2" charset="-122"/>
              </a:rPr>
              <a:t>，CS只能作源操作数，不能作目的操作数</a:t>
            </a:r>
            <a:endParaRPr lang="zh-CN" altLang="en-US" sz="2400" b="1" dirty="0">
              <a:latin typeface="Times New Roman" panose="02020603050405020304" pitchFamily="18" charset="0"/>
              <a:ea typeface="宋体" panose="02010600030101010101" pitchFamily="2" charset="-122"/>
            </a:endParaRPr>
          </a:p>
        </p:txBody>
      </p:sp>
      <p:sp>
        <p:nvSpPr>
          <p:cNvPr id="8" name="Rectangle 5"/>
          <p:cNvSpPr/>
          <p:nvPr/>
        </p:nvSpPr>
        <p:spPr>
          <a:xfrm>
            <a:off x="251143" y="3789045"/>
            <a:ext cx="4813300" cy="457200"/>
          </a:xfrm>
          <a:prstGeom prst="rect">
            <a:avLst/>
          </a:prstGeom>
          <a:solidFill>
            <a:srgbClr val="FFFF00"/>
          </a:solidFill>
          <a:ln w="9525">
            <a:solidFill>
              <a:schemeClr val="tx1"/>
            </a:solid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gn="ctr" eaLnBrk="1" hangingPunct="1">
              <a:spcBef>
                <a:spcPct val="0"/>
              </a:spcBef>
              <a:buFont typeface="Wingdings" panose="05000000000000000000" pitchFamily="2" charset="2"/>
              <a:buChar char="Ø"/>
            </a:pPr>
            <a:r>
              <a:rPr lang="zh-CN" altLang="zh-CN" sz="2400" b="1" dirty="0">
                <a:solidFill>
                  <a:schemeClr val="hlink"/>
                </a:solidFill>
                <a:latin typeface="Times New Roman" panose="02020603050405020304" pitchFamily="18" charset="0"/>
                <a:ea typeface="宋体" panose="02010600030101010101" pitchFamily="2" charset="-122"/>
              </a:rPr>
              <a:t>寄存器与存储单元之间传送</a:t>
            </a:r>
            <a:endParaRPr lang="zh-CN" altLang="zh-CN" sz="2400" b="1" dirty="0">
              <a:solidFill>
                <a:schemeClr val="hlink"/>
              </a:solidFill>
              <a:latin typeface="Times New Roman" panose="02020603050405020304" pitchFamily="18" charset="0"/>
              <a:ea typeface="宋体" panose="02010600030101010101" pitchFamily="2" charset="-122"/>
            </a:endParaRPr>
          </a:p>
        </p:txBody>
      </p:sp>
      <p:sp>
        <p:nvSpPr>
          <p:cNvPr id="9" name="Rectangle 6" descr="羊皮纸"/>
          <p:cNvSpPr/>
          <p:nvPr/>
        </p:nvSpPr>
        <p:spPr>
          <a:xfrm>
            <a:off x="446088" y="4324350"/>
            <a:ext cx="4702175" cy="230822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solidFill>
                  <a:schemeClr val="bg2"/>
                </a:solidFill>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例：MOV  AL，[SI]</a:t>
            </a:r>
            <a:endParaRPr lang="zh-CN"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         MOV  [DI]，AH</a:t>
            </a:r>
            <a:endParaRPr lang="zh-CN"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         MOV  AX,  10[BX]</a:t>
            </a:r>
            <a:endParaRPr lang="zh-CN"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         MOV  TABLE[BP],  BX</a:t>
            </a:r>
            <a:endParaRPr lang="zh-CN"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         MOV  DS,  [SI][BX]</a:t>
            </a:r>
            <a:endParaRPr lang="en-US" altLang="zh-CN" sz="2400" b="1" dirty="0">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en-US" altLang="zh-CN" sz="2400" b="1" dirty="0">
                <a:latin typeface="Times New Roman" panose="02020603050405020304" pitchFamily="18" charset="0"/>
                <a:ea typeface="宋体" panose="02010600030101010101" pitchFamily="2" charset="-122"/>
              </a:rPr>
              <a:t>         MOV   EAX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10H [ECX*4]</a:t>
            </a:r>
            <a:endParaRPr lang="zh-CN" altLang="zh-CN" sz="2400" b="1" dirty="0">
              <a:latin typeface="Times New Roman" panose="02020603050405020304" pitchFamily="18" charset="0"/>
              <a:ea typeface="宋体" panose="02010600030101010101" pitchFamily="2" charset="-122"/>
            </a:endParaRPr>
          </a:p>
        </p:txBody>
      </p:sp>
      <p:sp>
        <p:nvSpPr>
          <p:cNvPr id="10" name="Text Box 7"/>
          <p:cNvSpPr txBox="1"/>
          <p:nvPr/>
        </p:nvSpPr>
        <p:spPr>
          <a:xfrm>
            <a:off x="5148263" y="4325938"/>
            <a:ext cx="38877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FontTx/>
              <a:buNone/>
            </a:pPr>
            <a:r>
              <a:rPr lang="zh-CN" altLang="zh-CN" sz="2400" b="1" dirty="0">
                <a:latin typeface="Times New Roman" panose="02020603050405020304" pitchFamily="18" charset="0"/>
                <a:ea typeface="宋体" panose="02010600030101010101" pitchFamily="2" charset="-122"/>
              </a:rPr>
              <a:t>MOV  [BX], [BP][SI];</a:t>
            </a:r>
            <a:r>
              <a:rPr lang="zh-CN" altLang="zh-CN" sz="2400" b="1" dirty="0">
                <a:solidFill>
                  <a:srgbClr val="FF0000"/>
                </a:solidFill>
                <a:latin typeface="Times New Roman" panose="02020603050405020304" pitchFamily="18" charset="0"/>
                <a:ea typeface="宋体" panose="02010600030101010101" pitchFamily="2" charset="-122"/>
              </a:rPr>
              <a:t>错误</a:t>
            </a:r>
            <a:endParaRPr lang="zh-CN" altLang="zh-CN" sz="2400" b="1"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6">
                                            <p:txEl>
                                              <p:charRg st="0" end="1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
                                            <p:txEl>
                                              <p:charRg st="14" end="38"/>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
                                            <p:txEl>
                                              <p:charRg st="38" end="6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
                                            <p:txEl>
                                              <p:charRg st="60" end="8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
                                            <p:txEl>
                                              <p:charRg st="84" end="10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
                                            <p:txEl>
                                              <p:charRg st="104" end="15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9"/>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9">
                                            <p:txEl>
                                              <p:charRg st="0"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9">
                                            <p:txEl>
                                              <p:charRg st="16" end="3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9">
                                            <p:txEl>
                                              <p:charRg st="38" end="6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9">
                                            <p:txEl>
                                              <p:charRg st="64" end="9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9">
                                            <p:txEl>
                                              <p:charRg st="93" end="1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9">
                                            <p:txEl>
                                              <p:charRg st="121" end="15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build="p"/>
      <p:bldP spid="8" grpId="0" bldLvl="0" animBg="1"/>
      <p:bldP spid="9" grpId="0" animBg="1" build="p"/>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 name="Rectangle 2"/>
          <p:cNvSpPr/>
          <p:nvPr/>
        </p:nvSpPr>
        <p:spPr>
          <a:xfrm>
            <a:off x="174943" y="116840"/>
            <a:ext cx="7469187" cy="457200"/>
          </a:xfrm>
          <a:prstGeom prst="rect">
            <a:avLst/>
          </a:prstGeom>
          <a:solidFill>
            <a:srgbClr val="FFFF00"/>
          </a:solidFill>
          <a:ln w="9525">
            <a:solidFill>
              <a:schemeClr val="tx1"/>
            </a:solid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zh-CN" sz="2400" b="1" dirty="0">
                <a:latin typeface="Times New Roman" panose="02020603050405020304" pitchFamily="18" charset="0"/>
                <a:ea typeface="宋体" panose="02010600030101010101" pitchFamily="2" charset="-122"/>
              </a:rPr>
              <a:t>综合起来，</a:t>
            </a:r>
            <a:r>
              <a:rPr lang="zh-CN" altLang="zh-CN" sz="2400" b="1" dirty="0">
                <a:solidFill>
                  <a:srgbClr val="C00000"/>
                </a:solidFill>
                <a:latin typeface="Times New Roman" panose="02020603050405020304" pitchFamily="18" charset="0"/>
                <a:ea typeface="宋体" panose="02010600030101010101" pitchFamily="2" charset="-122"/>
              </a:rPr>
              <a:t>MOV指令在使用时需注意以下几个问题</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p:txBody>
      </p:sp>
      <p:sp>
        <p:nvSpPr>
          <p:cNvPr id="7" name="Rectangle 3"/>
          <p:cNvSpPr/>
          <p:nvPr/>
        </p:nvSpPr>
        <p:spPr>
          <a:xfrm>
            <a:off x="433388" y="723900"/>
            <a:ext cx="8002587"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spcBef>
                <a:spcPct val="0"/>
              </a:spcBef>
              <a:buFont typeface="Arial" panose="020B0604020202020204" pitchFamily="34" charset="0"/>
              <a:buChar char="•"/>
            </a:pPr>
            <a:r>
              <a:rPr lang="zh-CN" altLang="zh-CN" sz="2400" b="1" dirty="0">
                <a:solidFill>
                  <a:schemeClr val="tx1"/>
                </a:solidFill>
                <a:latin typeface="Times New Roman" panose="02020603050405020304" pitchFamily="18" charset="0"/>
                <a:ea typeface="宋体" panose="02010600030101010101" pitchFamily="2" charset="-122"/>
              </a:rPr>
              <a:t>立即数只能作源操作数，且它不能传送给段寄存器。</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8" name="Rectangle 4"/>
          <p:cNvSpPr/>
          <p:nvPr/>
        </p:nvSpPr>
        <p:spPr>
          <a:xfrm>
            <a:off x="433388" y="1409700"/>
            <a:ext cx="8386762" cy="46196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spcBef>
                <a:spcPct val="0"/>
              </a:spcBef>
              <a:buFont typeface="Arial" panose="020B0604020202020204" pitchFamily="34" charset="0"/>
              <a:buChar char="•"/>
            </a:pPr>
            <a:r>
              <a:rPr lang="zh-CN" altLang="zh-CN" sz="2400" b="1" dirty="0">
                <a:solidFill>
                  <a:schemeClr val="tx1"/>
                </a:solidFill>
                <a:latin typeface="Times New Roman" panose="02020603050405020304" pitchFamily="18" charset="0"/>
                <a:ea typeface="宋体" panose="02010600030101010101" pitchFamily="2" charset="-122"/>
              </a:rPr>
              <a:t>段寄存器CS只能作源操作数，段寄存器之间不能直接传送。</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9" name="Rectangle 5"/>
          <p:cNvSpPr/>
          <p:nvPr/>
        </p:nvSpPr>
        <p:spPr>
          <a:xfrm>
            <a:off x="433388" y="2225675"/>
            <a:ext cx="5770562"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spcBef>
                <a:spcPct val="0"/>
              </a:spcBef>
              <a:buFont typeface="Arial" panose="020B0604020202020204" pitchFamily="34" charset="0"/>
              <a:buChar char="•"/>
            </a:pPr>
            <a:r>
              <a:rPr lang="zh-CN" altLang="zh-CN" sz="2400" b="1" dirty="0">
                <a:solidFill>
                  <a:schemeClr val="tx1"/>
                </a:solidFill>
                <a:latin typeface="Times New Roman" panose="02020603050405020304" pitchFamily="18" charset="0"/>
                <a:ea typeface="宋体" panose="02010600030101010101" pitchFamily="2" charset="-122"/>
              </a:rPr>
              <a:t>存储单元之间不能直接传送数据</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 name="Rectangle 6"/>
          <p:cNvSpPr/>
          <p:nvPr/>
        </p:nvSpPr>
        <p:spPr>
          <a:xfrm>
            <a:off x="444500" y="2921000"/>
            <a:ext cx="4906963" cy="457200"/>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spcBef>
                <a:spcPct val="0"/>
              </a:spcBef>
              <a:buFont typeface="Arial" panose="020B0604020202020204" pitchFamily="34" charset="0"/>
              <a:buChar char="•"/>
            </a:pPr>
            <a:r>
              <a:rPr lang="zh-CN" altLang="zh-CN" sz="2400" b="1" dirty="0">
                <a:solidFill>
                  <a:schemeClr val="tx1"/>
                </a:solidFill>
                <a:latin typeface="Times New Roman" panose="02020603050405020304" pitchFamily="18" charset="0"/>
                <a:ea typeface="宋体" panose="02010600030101010101" pitchFamily="2" charset="-122"/>
              </a:rPr>
              <a:t>MOV指令不影响标志位</a:t>
            </a:r>
            <a:endParaRPr lang="zh-CN" altLang="zh-CN" sz="2400" b="1" dirty="0">
              <a:solidFill>
                <a:schemeClr val="tx1"/>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1408430" y="3848100"/>
            <a:ext cx="6235065" cy="2819400"/>
            <a:chOff x="2218" y="6060"/>
            <a:chExt cx="9819" cy="4440"/>
          </a:xfrm>
        </p:grpSpPr>
        <p:sp>
          <p:nvSpPr>
            <p:cNvPr id="107534" name="Rectangle 9"/>
            <p:cNvSpPr/>
            <p:nvPr/>
          </p:nvSpPr>
          <p:spPr>
            <a:xfrm>
              <a:off x="4523" y="6060"/>
              <a:ext cx="2160" cy="6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nchorCtr="0"/>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立即数</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35" name="Rectangle 10"/>
            <p:cNvSpPr/>
            <p:nvPr/>
          </p:nvSpPr>
          <p:spPr>
            <a:xfrm>
              <a:off x="2218" y="7020"/>
              <a:ext cx="865" cy="221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nchorCtr="0"/>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36" name="Text Box 11"/>
            <p:cNvSpPr txBox="1"/>
            <p:nvPr/>
          </p:nvSpPr>
          <p:spPr>
            <a:xfrm>
              <a:off x="2218" y="7260"/>
              <a:ext cx="865" cy="1680"/>
            </a:xfrm>
            <a:prstGeom prst="rect">
              <a:avLst/>
            </a:prstGeom>
          </p:spPr>
          <p:style>
            <a:lnRef idx="1">
              <a:schemeClr val="accent3"/>
            </a:lnRef>
            <a:fillRef idx="2">
              <a:schemeClr val="accent3"/>
            </a:fillRef>
            <a:effectRef idx="1">
              <a:schemeClr val="accent3"/>
            </a:effectRef>
            <a:fontRef idx="minor">
              <a:schemeClr val="dk1"/>
            </a:fontRef>
          </p:style>
          <p:txBody>
            <a:bodyPr vert="eaVert">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FontTx/>
                <a:buNone/>
              </a:pPr>
              <a:r>
                <a:rPr lang="zh-CN" altLang="zh-CN" sz="2400" b="1" dirty="0">
                  <a:solidFill>
                    <a:schemeClr val="tx1"/>
                  </a:solidFill>
                  <a:latin typeface="Times New Roman" panose="02020603050405020304" pitchFamily="18" charset="0"/>
                  <a:ea typeface="宋体" panose="02010600030101010101" pitchFamily="2" charset="-122"/>
                </a:rPr>
                <a:t>存储器</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37" name="Rectangle 12"/>
            <p:cNvSpPr/>
            <p:nvPr/>
          </p:nvSpPr>
          <p:spPr>
            <a:xfrm>
              <a:off x="7883" y="7020"/>
              <a:ext cx="3360" cy="192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nchorCtr="0"/>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通用寄存器</a:t>
              </a:r>
              <a:endParaRPr lang="zh-CN" altLang="zh-CN" sz="2400" b="1" dirty="0">
                <a:solidFill>
                  <a:schemeClr val="tx1"/>
                </a:solidFill>
                <a:latin typeface="Times New Roman" panose="02020603050405020304" pitchFamily="18" charset="0"/>
                <a:ea typeface="宋体" panose="02010600030101010101" pitchFamily="2" charset="-122"/>
              </a:endParaRPr>
            </a:p>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AX  BX CX DX</a:t>
              </a:r>
              <a:endParaRPr lang="zh-CN" altLang="zh-CN" sz="2400" b="1" dirty="0">
                <a:solidFill>
                  <a:schemeClr val="tx1"/>
                </a:solidFill>
                <a:latin typeface="Times New Roman" panose="02020603050405020304" pitchFamily="18" charset="0"/>
                <a:ea typeface="宋体" panose="02010600030101010101" pitchFamily="2" charset="-122"/>
              </a:endParaRPr>
            </a:p>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BP  SP  DI  SI </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38" name="Rectangle 13"/>
            <p:cNvSpPr/>
            <p:nvPr/>
          </p:nvSpPr>
          <p:spPr>
            <a:xfrm>
              <a:off x="4643" y="9300"/>
              <a:ext cx="2520" cy="12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nchorCtr="0"/>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段寄存器</a:t>
              </a:r>
              <a:endParaRPr lang="zh-CN" altLang="zh-CN" sz="2400" b="1" dirty="0">
                <a:solidFill>
                  <a:schemeClr val="tx1"/>
                </a:solidFill>
                <a:latin typeface="Times New Roman" panose="02020603050405020304" pitchFamily="18" charset="0"/>
                <a:ea typeface="宋体" panose="02010600030101010101" pitchFamily="2" charset="-122"/>
              </a:endParaRPr>
            </a:p>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DS ES SS</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39" name="Line 14"/>
            <p:cNvSpPr/>
            <p:nvPr/>
          </p:nvSpPr>
          <p:spPr>
            <a:xfrm>
              <a:off x="5003" y="6660"/>
              <a:ext cx="0" cy="600"/>
            </a:xfrm>
            <a:prstGeom prst="line">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07540" name="Line 15"/>
            <p:cNvSpPr/>
            <p:nvPr/>
          </p:nvSpPr>
          <p:spPr>
            <a:xfrm flipH="1">
              <a:off x="3083" y="7260"/>
              <a:ext cx="1920" cy="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41" name="Line 16"/>
            <p:cNvSpPr/>
            <p:nvPr/>
          </p:nvSpPr>
          <p:spPr>
            <a:xfrm>
              <a:off x="6083" y="6660"/>
              <a:ext cx="0" cy="600"/>
            </a:xfrm>
            <a:prstGeom prst="line">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07542" name="Line 17"/>
            <p:cNvSpPr/>
            <p:nvPr/>
          </p:nvSpPr>
          <p:spPr>
            <a:xfrm>
              <a:off x="6083" y="7260"/>
              <a:ext cx="1800" cy="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43" name="Line 18"/>
            <p:cNvSpPr/>
            <p:nvPr/>
          </p:nvSpPr>
          <p:spPr>
            <a:xfrm>
              <a:off x="3083" y="7620"/>
              <a:ext cx="4800" cy="0"/>
            </a:xfrm>
            <a:prstGeom prst="line">
              <a:avLst/>
            </a:prstGeom>
            <a:ln>
              <a:solidFill>
                <a:schemeClr val="tx1"/>
              </a:solidFill>
              <a:headEnd type="triangl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44" name="Line 19"/>
            <p:cNvSpPr/>
            <p:nvPr/>
          </p:nvSpPr>
          <p:spPr>
            <a:xfrm>
              <a:off x="3083" y="8460"/>
              <a:ext cx="1920" cy="0"/>
            </a:xfrm>
            <a:prstGeom prst="line">
              <a:avLst/>
            </a:prstGeom>
            <a:ln>
              <a:solidFill>
                <a:schemeClr val="tx1"/>
              </a:solidFill>
              <a:headEnd type="triangle" w="med" len="med"/>
              <a:tailEnd type="none" w="med" len="med"/>
            </a:ln>
          </p:spPr>
          <p:style>
            <a:lnRef idx="1">
              <a:schemeClr val="accent3"/>
            </a:lnRef>
            <a:fillRef idx="2">
              <a:schemeClr val="accent3"/>
            </a:fillRef>
            <a:effectRef idx="1">
              <a:schemeClr val="accent3"/>
            </a:effectRef>
            <a:fontRef idx="minor">
              <a:schemeClr val="dk1"/>
            </a:fontRef>
          </p:style>
        </p:sp>
        <p:sp>
          <p:nvSpPr>
            <p:cNvPr id="107545" name="Line 20"/>
            <p:cNvSpPr/>
            <p:nvPr/>
          </p:nvSpPr>
          <p:spPr>
            <a:xfrm>
              <a:off x="5003" y="8460"/>
              <a:ext cx="0" cy="84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46" name="Line 21"/>
            <p:cNvSpPr/>
            <p:nvPr/>
          </p:nvSpPr>
          <p:spPr>
            <a:xfrm flipH="1">
              <a:off x="6683" y="8460"/>
              <a:ext cx="1200" cy="0"/>
            </a:xfrm>
            <a:prstGeom prst="line">
              <a:avLst/>
            </a:prstGeom>
            <a:ln>
              <a:solidFill>
                <a:schemeClr val="tx1"/>
              </a:solidFill>
              <a:headEnd type="triangle" w="med" len="med"/>
              <a:tailEnd type="none" w="med" len="med"/>
            </a:ln>
          </p:spPr>
          <p:style>
            <a:lnRef idx="1">
              <a:schemeClr val="accent3"/>
            </a:lnRef>
            <a:fillRef idx="2">
              <a:schemeClr val="accent3"/>
            </a:fillRef>
            <a:effectRef idx="1">
              <a:schemeClr val="accent3"/>
            </a:effectRef>
            <a:fontRef idx="minor">
              <a:schemeClr val="dk1"/>
            </a:fontRef>
          </p:style>
        </p:sp>
        <p:sp>
          <p:nvSpPr>
            <p:cNvPr id="107547" name="Line 22"/>
            <p:cNvSpPr/>
            <p:nvPr/>
          </p:nvSpPr>
          <p:spPr>
            <a:xfrm>
              <a:off x="6683" y="8460"/>
              <a:ext cx="0" cy="84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48" name="Rectangle 23"/>
            <p:cNvSpPr/>
            <p:nvPr/>
          </p:nvSpPr>
          <p:spPr>
            <a:xfrm>
              <a:off x="5363" y="8460"/>
              <a:ext cx="960" cy="480"/>
            </a:xfrm>
            <a:prstGeom prst="rect">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nchorCtr="0"/>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r>
                <a:rPr lang="zh-CN" altLang="zh-CN" sz="2400" b="1" dirty="0">
                  <a:solidFill>
                    <a:schemeClr val="tx1"/>
                  </a:solidFill>
                  <a:latin typeface="Times New Roman" panose="02020603050405020304" pitchFamily="18" charset="0"/>
                  <a:ea typeface="宋体" panose="02010600030101010101" pitchFamily="2" charset="-122"/>
                </a:rPr>
                <a:t>CS</a:t>
              </a:r>
              <a:endParaRPr lang="zh-CN" altLang="zh-CN" sz="2400" b="1" dirty="0">
                <a:solidFill>
                  <a:schemeClr val="tx1"/>
                </a:solidFill>
                <a:latin typeface="Times New Roman" panose="02020603050405020304" pitchFamily="18" charset="0"/>
                <a:ea typeface="宋体" panose="02010600030101010101" pitchFamily="2" charset="-122"/>
              </a:endParaRPr>
            </a:p>
          </p:txBody>
        </p:sp>
        <p:sp>
          <p:nvSpPr>
            <p:cNvPr id="107549" name="Line 24"/>
            <p:cNvSpPr/>
            <p:nvPr/>
          </p:nvSpPr>
          <p:spPr>
            <a:xfrm flipV="1">
              <a:off x="5603" y="8100"/>
              <a:ext cx="0" cy="360"/>
            </a:xfrm>
            <a:prstGeom prst="line">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07550" name="Line 25"/>
            <p:cNvSpPr/>
            <p:nvPr/>
          </p:nvSpPr>
          <p:spPr>
            <a:xfrm flipH="1">
              <a:off x="3083" y="8100"/>
              <a:ext cx="2520" cy="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51" name="Line 26"/>
            <p:cNvSpPr/>
            <p:nvPr/>
          </p:nvSpPr>
          <p:spPr>
            <a:xfrm flipV="1">
              <a:off x="5963" y="8100"/>
              <a:ext cx="0" cy="360"/>
            </a:xfrm>
            <a:prstGeom prst="line">
              <a:avLst/>
            </a:prstGeom>
            <a:ln>
              <a:solidFill>
                <a:schemeClr val="tx1"/>
              </a:solidFill>
              <a:headEnd type="none" w="med" len="med"/>
              <a:tailEnd type="none" w="med" len="med"/>
            </a:ln>
          </p:spPr>
          <p:style>
            <a:lnRef idx="1">
              <a:schemeClr val="accent3"/>
            </a:lnRef>
            <a:fillRef idx="2">
              <a:schemeClr val="accent3"/>
            </a:fillRef>
            <a:effectRef idx="1">
              <a:schemeClr val="accent3"/>
            </a:effectRef>
            <a:fontRef idx="minor">
              <a:schemeClr val="dk1"/>
            </a:fontRef>
          </p:style>
        </p:sp>
        <p:sp>
          <p:nvSpPr>
            <p:cNvPr id="107552" name="Line 27"/>
            <p:cNvSpPr/>
            <p:nvPr/>
          </p:nvSpPr>
          <p:spPr>
            <a:xfrm>
              <a:off x="5963" y="8100"/>
              <a:ext cx="1920" cy="0"/>
            </a:xfrm>
            <a:prstGeom prst="line">
              <a:avLst/>
            </a:prstGeom>
            <a:ln>
              <a:solidFill>
                <a:schemeClr val="tx1"/>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sp>
        <p:sp>
          <p:nvSpPr>
            <p:cNvPr id="107530" name="Line 28"/>
            <p:cNvSpPr/>
            <p:nvPr/>
          </p:nvSpPr>
          <p:spPr>
            <a:xfrm>
              <a:off x="9545" y="8955"/>
              <a:ext cx="0" cy="56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107531" name="Line 29"/>
            <p:cNvSpPr/>
            <p:nvPr/>
          </p:nvSpPr>
          <p:spPr>
            <a:xfrm>
              <a:off x="9545" y="9523"/>
              <a:ext cx="2493"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107532" name="Line 30"/>
            <p:cNvSpPr/>
            <p:nvPr/>
          </p:nvSpPr>
          <p:spPr>
            <a:xfrm flipV="1">
              <a:off x="12037" y="7935"/>
              <a:ext cx="0"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sp>
        <p:sp>
          <p:nvSpPr>
            <p:cNvPr id="107533" name="Line 31"/>
            <p:cNvSpPr/>
            <p:nvPr/>
          </p:nvSpPr>
          <p:spPr>
            <a:xfrm flipH="1">
              <a:off x="11245" y="7935"/>
              <a:ext cx="793" cy="0"/>
            </a:xfrm>
            <a:prstGeom prst="line">
              <a:avLst/>
            </a:prstGeom>
            <a:ln>
              <a:headEnd type="none" w="med" len="med"/>
              <a:tailEnd type="triangle" w="med" len="med"/>
            </a:ln>
          </p:spPr>
          <p:style>
            <a:lnRef idx="2">
              <a:schemeClr val="dk1"/>
            </a:lnRef>
            <a:fillRef idx="0">
              <a:schemeClr val="dk1"/>
            </a:fillRef>
            <a:effectRef idx="1">
              <a:schemeClr val="dk1"/>
            </a:effectRef>
            <a:fontRef idx="minor">
              <a:schemeClr val="tx1"/>
            </a:fontRef>
          </p:style>
        </p:sp>
      </p:gr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08547" name="矩形 4"/>
          <p:cNvSpPr/>
          <p:nvPr/>
        </p:nvSpPr>
        <p:spPr>
          <a:xfrm>
            <a:off x="352425" y="941388"/>
            <a:ext cx="8280400" cy="1844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4-11</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把</a:t>
            </a:r>
            <a:r>
              <a:rPr lang="en-US" altLang="zh-CN" sz="2400" b="1" dirty="0">
                <a:latin typeface="Times New Roman" panose="02020603050405020304" pitchFamily="18" charset="0"/>
                <a:ea typeface="宋体" panose="02010600030101010101" pitchFamily="2" charset="-122"/>
              </a:rPr>
              <a:t>DA_WORD1</a:t>
            </a:r>
            <a:r>
              <a:rPr lang="zh-CN" altLang="zh-CN" sz="2400" b="1" dirty="0">
                <a:latin typeface="Times New Roman" panose="02020603050405020304" pitchFamily="18" charset="0"/>
                <a:ea typeface="宋体" panose="02010600030101010101" pitchFamily="2" charset="-122"/>
              </a:rPr>
              <a:t>字单元内容传送到</a:t>
            </a:r>
            <a:r>
              <a:rPr lang="en-US" altLang="zh-CN" sz="2400" b="1" dirty="0">
                <a:latin typeface="Times New Roman" panose="02020603050405020304" pitchFamily="18" charset="0"/>
                <a:ea typeface="宋体" panose="02010600030101010101" pitchFamily="2" charset="-122"/>
              </a:rPr>
              <a:t>DA_WORD2</a:t>
            </a:r>
            <a:r>
              <a:rPr lang="zh-CN" altLang="zh-CN" sz="2400" b="1" dirty="0">
                <a:latin typeface="Times New Roman" panose="02020603050405020304" pitchFamily="18" charset="0"/>
                <a:ea typeface="宋体" panose="02010600030101010101" pitchFamily="2" charset="-122"/>
              </a:rPr>
              <a:t>字单元中，可用如下两条指令：</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MOV    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DA_WORD1</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MOV    DA_WORD2</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AX</a:t>
            </a:r>
            <a:endParaRPr lang="zh-CN" altLang="en-US" sz="2400" b="1" dirty="0">
              <a:latin typeface="Times New Roman" panose="02020603050405020304" pitchFamily="18" charset="0"/>
              <a:ea typeface="宋体" panose="02010600030101010101" pitchFamily="2" charset="-122"/>
            </a:endParaRPr>
          </a:p>
        </p:txBody>
      </p:sp>
      <p:sp>
        <p:nvSpPr>
          <p:cNvPr id="6" name="Rectangle 1"/>
          <p:cNvSpPr>
            <a:spLocks noChangeArrowheads="1"/>
          </p:cNvSpPr>
          <p:nvPr/>
        </p:nvSpPr>
        <p:spPr bwMode="auto">
          <a:xfrm>
            <a:off x="352425" y="3046413"/>
            <a:ext cx="8531225"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5118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21590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4-12】  </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把立即数</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10A0H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传送给段寄存器</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DS</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ES</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，可用以下三条指令：</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55118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MOV    AX</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10A0H</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55118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MOV    DS</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AX</a:t>
            </a:r>
            <a:endPar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55118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MOV    ES</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AX</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矩形 4"/>
          <p:cNvSpPr/>
          <p:nvPr/>
        </p:nvSpPr>
        <p:spPr>
          <a:xfrm>
            <a:off x="141923" y="116840"/>
            <a:ext cx="8859837" cy="36817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MOVSX</a:t>
            </a:r>
            <a:r>
              <a:rPr lang="zh-CN" altLang="zh-CN" sz="2800" b="1" dirty="0">
                <a:latin typeface="Times New Roman" panose="02020603050405020304" pitchFamily="18" charset="0"/>
                <a:ea typeface="宋体" panose="02010600030101010101" pitchFamily="2" charset="-122"/>
              </a:rPr>
              <a:t>带符号扩展传送指令</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80386</a:t>
            </a:r>
            <a:r>
              <a:rPr lang="zh-CN" altLang="zh-CN" sz="2000" b="1" dirty="0">
                <a:latin typeface="Times New Roman" panose="02020603050405020304" pitchFamily="18" charset="0"/>
                <a:ea typeface="宋体" panose="02010600030101010101" pitchFamily="2" charset="-122"/>
              </a:rPr>
              <a:t>及其后继机型可用）</a:t>
            </a:r>
            <a:endParaRPr lang="zh-CN" altLang="zh-CN" sz="20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MOVSX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a:t>
            </a:r>
            <a:r>
              <a:rPr lang="en-US" altLang="zh-CN" sz="2400" b="1" dirty="0">
                <a:solidFill>
                  <a:srgbClr val="C00000"/>
                </a:solidFill>
                <a:latin typeface="Times New Roman" panose="02020603050405020304" pitchFamily="18" charset="0"/>
                <a:ea typeface="宋体" panose="02010600030101010101" pitchFamily="2" charset="-122"/>
              </a:rPr>
              <a:t>DEST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符号扩展（</a:t>
            </a:r>
            <a:r>
              <a:rPr lang="en-US" altLang="zh-CN" sz="2400" b="1" dirty="0">
                <a:solidFill>
                  <a:srgbClr val="C00000"/>
                </a:solidFill>
                <a:latin typeface="Times New Roman" panose="02020603050405020304" pitchFamily="18" charset="0"/>
                <a:ea typeface="宋体" panose="02010600030101010101" pitchFamily="2" charset="-122"/>
              </a:rPr>
              <a:t>SRC</a:t>
            </a:r>
            <a:r>
              <a:rPr lang="zh-CN" altLang="zh-CN" sz="2400" b="1" dirty="0">
                <a:solidFill>
                  <a:srgbClr val="C00000"/>
                </a:solidFill>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。该指令的源操作数可以是</a:t>
            </a:r>
            <a:r>
              <a:rPr lang="en-US" altLang="zh-CN" sz="2400" b="1" dirty="0">
                <a:latin typeface="Times New Roman" panose="02020603050405020304" pitchFamily="18" charset="0"/>
                <a:ea typeface="宋体" panose="02010600030101010101" pitchFamily="2" charset="-122"/>
              </a:rPr>
              <a:t>8</a:t>
            </a:r>
            <a:r>
              <a:rPr lang="zh-CN" altLang="zh-CN" sz="2400" b="1" dirty="0">
                <a:latin typeface="Times New Roman" panose="02020603050405020304" pitchFamily="18" charset="0"/>
                <a:ea typeface="宋体" panose="02010600030101010101" pitchFamily="2" charset="-122"/>
              </a:rPr>
              <a:t>位或</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位的寄存器或存储单元的内容，而目的操作数必须是</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位或</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位寄存器，传送时将源操作数进行符号扩展后送入目的寄存器，</a:t>
            </a:r>
            <a:r>
              <a:rPr lang="en-US" altLang="zh-CN" sz="2400" b="1" dirty="0">
                <a:latin typeface="Times New Roman" panose="02020603050405020304" pitchFamily="18" charset="0"/>
                <a:ea typeface="宋体" panose="02010600030101010101" pitchFamily="2" charset="-122"/>
              </a:rPr>
              <a:t>8</a:t>
            </a:r>
            <a:r>
              <a:rPr lang="zh-CN" altLang="zh-CN" sz="2400" b="1" dirty="0">
                <a:latin typeface="Times New Roman" panose="02020603050405020304" pitchFamily="18" charset="0"/>
                <a:ea typeface="宋体" panose="02010600030101010101" pitchFamily="2" charset="-122"/>
              </a:rPr>
              <a:t>位数据可以符号扩展到</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位或</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位，是</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位数据也可以符号扩展到</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C00000"/>
                </a:solidFill>
                <a:latin typeface="Times New Roman" panose="02020603050405020304" pitchFamily="18" charset="0"/>
                <a:ea typeface="宋体" panose="02010600030101010101" pitchFamily="2" charset="-122"/>
              </a:rPr>
              <a:t>无</a:t>
            </a:r>
            <a:endParaRPr lang="zh-CN" altLang="zh-CN" sz="2400" b="1" dirty="0">
              <a:solidFill>
                <a:srgbClr val="C00000"/>
              </a:solidFill>
              <a:latin typeface="Times New Roman" panose="02020603050405020304" pitchFamily="18" charset="0"/>
              <a:ea typeface="宋体" panose="02010600030101010101" pitchFamily="2" charset="-122"/>
            </a:endParaRPr>
          </a:p>
        </p:txBody>
      </p:sp>
      <p:sp>
        <p:nvSpPr>
          <p:cNvPr id="109571" name="矩形 1"/>
          <p:cNvSpPr/>
          <p:nvPr/>
        </p:nvSpPr>
        <p:spPr>
          <a:xfrm>
            <a:off x="107950" y="3943350"/>
            <a:ext cx="9036050" cy="27416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4-13</a:t>
            </a:r>
            <a:r>
              <a:rPr lang="zh-CN" altLang="zh-CN" sz="2400" b="1" dirty="0">
                <a:latin typeface="Times New Roman" panose="02020603050405020304" pitchFamily="18" charset="0"/>
                <a:ea typeface="宋体" panose="02010600030101010101" pitchFamily="2" charset="-122"/>
              </a:rPr>
              <a:t>】  指令“</a:t>
            </a:r>
            <a:r>
              <a:rPr lang="en-US" altLang="zh-CN" sz="2400" b="1" dirty="0">
                <a:latin typeface="Times New Roman" panose="02020603050405020304" pitchFamily="18" charset="0"/>
                <a:ea typeface="宋体" panose="02010600030101010101" pitchFamily="2" charset="-122"/>
              </a:rPr>
              <a:t>MOVSX  EAX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CL</a:t>
            </a:r>
            <a:r>
              <a:rPr lang="zh-CN" altLang="zh-CN" sz="2400" b="1" dirty="0">
                <a:latin typeface="Times New Roman" panose="02020603050405020304" pitchFamily="18" charset="0"/>
                <a:ea typeface="宋体" panose="02010600030101010101" pitchFamily="2" charset="-122"/>
              </a:rPr>
              <a:t>”把</a:t>
            </a:r>
            <a:r>
              <a:rPr lang="en-US" altLang="zh-CN" sz="2400" b="1" dirty="0">
                <a:latin typeface="Times New Roman" panose="02020603050405020304" pitchFamily="18" charset="0"/>
                <a:ea typeface="宋体" panose="02010600030101010101" pitchFamily="2" charset="-122"/>
              </a:rPr>
              <a:t>CL</a:t>
            </a:r>
            <a:r>
              <a:rPr lang="zh-CN" altLang="zh-CN" sz="2400" b="1" dirty="0">
                <a:latin typeface="Times New Roman" panose="02020603050405020304" pitchFamily="18" charset="0"/>
                <a:ea typeface="宋体" panose="02010600030101010101" pitchFamily="2" charset="-122"/>
              </a:rPr>
              <a:t>寄存器中的</a:t>
            </a:r>
            <a:r>
              <a:rPr lang="en-US" altLang="zh-CN" sz="2400" b="1" dirty="0">
                <a:latin typeface="Times New Roman" panose="02020603050405020304" pitchFamily="18" charset="0"/>
                <a:ea typeface="宋体" panose="02010600030101010101" pitchFamily="2" charset="-122"/>
              </a:rPr>
              <a:t>8</a:t>
            </a:r>
            <a:r>
              <a:rPr lang="zh-CN" altLang="zh-CN" sz="2400" b="1" dirty="0">
                <a:latin typeface="Times New Roman" panose="02020603050405020304" pitchFamily="18" charset="0"/>
                <a:ea typeface="宋体" panose="02010600030101010101" pitchFamily="2" charset="-122"/>
              </a:rPr>
              <a:t>位数符号扩展为</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位数，送到</a:t>
            </a:r>
            <a:r>
              <a:rPr lang="en-US" altLang="zh-CN" sz="2400" b="1" dirty="0">
                <a:latin typeface="Times New Roman" panose="02020603050405020304" pitchFamily="18" charset="0"/>
                <a:ea typeface="宋体" panose="02010600030101010101" pitchFamily="2" charset="-122"/>
              </a:rPr>
              <a:t>EAX</a:t>
            </a:r>
            <a:r>
              <a:rPr lang="zh-CN" altLang="zh-CN" sz="2400" b="1" dirty="0">
                <a:latin typeface="Times New Roman" panose="02020603050405020304" pitchFamily="18" charset="0"/>
                <a:ea typeface="宋体" panose="02010600030101010101" pitchFamily="2" charset="-122"/>
              </a:rPr>
              <a:t>寄存器中。如果（</a:t>
            </a:r>
            <a:r>
              <a:rPr lang="en-US" altLang="zh-CN" sz="2400" b="1" dirty="0">
                <a:latin typeface="Times New Roman" panose="02020603050405020304" pitchFamily="18" charset="0"/>
                <a:ea typeface="宋体" panose="02010600030101010101" pitchFamily="2" charset="-122"/>
              </a:rPr>
              <a:t>CL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F0H</a:t>
            </a:r>
            <a:r>
              <a:rPr lang="zh-CN" altLang="zh-CN" sz="2400" b="1" dirty="0">
                <a:latin typeface="Times New Roman" panose="02020603050405020304" pitchFamily="18" charset="0"/>
                <a:ea typeface="宋体" panose="02010600030101010101" pitchFamily="2" charset="-122"/>
              </a:rPr>
              <a:t>，该指令执行后（</a:t>
            </a:r>
            <a:r>
              <a:rPr lang="en-US" altLang="zh-CN" sz="2400" b="1" dirty="0">
                <a:latin typeface="Times New Roman" panose="02020603050405020304" pitchFamily="18" charset="0"/>
                <a:ea typeface="宋体" panose="02010600030101010101" pitchFamily="2" charset="-122"/>
              </a:rPr>
              <a:t>EAX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FFFFFFF0H</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4-14</a:t>
            </a:r>
            <a:r>
              <a:rPr lang="zh-CN" altLang="zh-CN" sz="2400" b="1" dirty="0">
                <a:latin typeface="Times New Roman" panose="02020603050405020304" pitchFamily="18" charset="0"/>
                <a:ea typeface="宋体" panose="02010600030101010101" pitchFamily="2" charset="-122"/>
              </a:rPr>
              <a:t>】  指令“</a:t>
            </a:r>
            <a:r>
              <a:rPr lang="en-US" altLang="zh-CN" sz="2400" b="1" dirty="0">
                <a:latin typeface="Times New Roman" panose="02020603050405020304" pitchFamily="18" charset="0"/>
                <a:ea typeface="宋体" panose="02010600030101010101" pitchFamily="2" charset="-122"/>
              </a:rPr>
              <a:t>MOVSX  EDX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[EDI]</a:t>
            </a:r>
            <a:r>
              <a:rPr lang="zh-CN" altLang="zh-CN" sz="2400" b="1" dirty="0">
                <a:latin typeface="Times New Roman" panose="02020603050405020304" pitchFamily="18" charset="0"/>
                <a:ea typeface="宋体" panose="02010600030101010101" pitchFamily="2" charset="-122"/>
              </a:rPr>
              <a:t>”把</a:t>
            </a:r>
            <a:r>
              <a:rPr lang="en-US" altLang="zh-CN" sz="2400" b="1" dirty="0">
                <a:latin typeface="Times New Roman" panose="02020603050405020304" pitchFamily="18" charset="0"/>
                <a:ea typeface="宋体" panose="02010600030101010101" pitchFamily="2" charset="-122"/>
              </a:rPr>
              <a:t>DS</a:t>
            </a:r>
            <a:r>
              <a:rPr lang="zh-CN" altLang="zh-CN" sz="2400" b="1" dirty="0">
                <a:latin typeface="Times New Roman" panose="02020603050405020304" pitchFamily="18" charset="0"/>
                <a:ea typeface="宋体" panose="02010600030101010101" pitchFamily="2" charset="-122"/>
              </a:rPr>
              <a:t>段中以</a:t>
            </a:r>
            <a:r>
              <a:rPr lang="en-US" altLang="zh-CN" sz="2400" b="1" dirty="0">
                <a:latin typeface="Times New Roman" panose="02020603050405020304" pitchFamily="18" charset="0"/>
                <a:ea typeface="宋体" panose="02010600030101010101" pitchFamily="2" charset="-122"/>
              </a:rPr>
              <a:t>EDI</a:t>
            </a:r>
            <a:r>
              <a:rPr lang="zh-CN" altLang="zh-CN" sz="2400" b="1" dirty="0">
                <a:latin typeface="Times New Roman" panose="02020603050405020304" pitchFamily="18" charset="0"/>
                <a:ea typeface="宋体" panose="02010600030101010101" pitchFamily="2" charset="-122"/>
              </a:rPr>
              <a:t>内容为指针所指向的字单元中的</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位数，符号扩展为</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位数，送到</a:t>
            </a:r>
            <a:r>
              <a:rPr lang="en-US" altLang="zh-CN" sz="2400" b="1" dirty="0">
                <a:latin typeface="Times New Roman" panose="02020603050405020304" pitchFamily="18" charset="0"/>
                <a:ea typeface="宋体" panose="02010600030101010101" pitchFamily="2" charset="-122"/>
              </a:rPr>
              <a:t>EDX</a:t>
            </a:r>
            <a:r>
              <a:rPr lang="zh-CN" altLang="zh-CN" sz="2400" b="1" dirty="0">
                <a:latin typeface="Times New Roman" panose="02020603050405020304" pitchFamily="18" charset="0"/>
                <a:ea typeface="宋体" panose="02010600030101010101" pitchFamily="2" charset="-122"/>
              </a:rPr>
              <a:t>寄存器中。</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3315" name="Rectangle 2"/>
          <p:cNvSpPr>
            <a:spLocks noGrp="1"/>
          </p:cNvSpPr>
          <p:nvPr>
            <p:ph type="body" sz="half" idx="1"/>
          </p:nvPr>
        </p:nvSpPr>
        <p:spPr>
          <a:xfrm>
            <a:off x="100013" y="2005013"/>
            <a:ext cx="5221287" cy="2432050"/>
          </a:xfrm>
        </p:spPr>
        <p:txBody>
          <a:bodyPr vert="horz" wrap="square" lIns="91440" tIns="45720" rIns="91440" bIns="45720" anchor="t" anchorCtr="0"/>
          <a:p>
            <a:pPr eaLnBrk="1" hangingPunct="1">
              <a:buClrTx/>
              <a:buSzTx/>
              <a:buFont typeface="Monotype Sorts" pitchFamily="2" charset="2"/>
              <a:buNone/>
            </a:pPr>
            <a:r>
              <a:rPr lang="zh-CN" altLang="en-US" sz="2400" b="1" dirty="0">
                <a:ea typeface="宋体" panose="02010600030101010101" pitchFamily="2" charset="-122"/>
              </a:rPr>
              <a:t>段基值：</a:t>
            </a:r>
            <a:r>
              <a:rPr lang="en-US" altLang="zh-CN" sz="2400" b="1" dirty="0">
                <a:solidFill>
                  <a:srgbClr val="C00000"/>
                </a:solidFill>
                <a:ea typeface="宋体" panose="02010600030101010101" pitchFamily="2" charset="-122"/>
              </a:rPr>
              <a:t>20</a:t>
            </a:r>
            <a:r>
              <a:rPr lang="zh-CN" altLang="en-US" sz="2400" b="1" dirty="0">
                <a:solidFill>
                  <a:srgbClr val="C00000"/>
                </a:solidFill>
                <a:ea typeface="宋体" panose="02010600030101010101" pitchFamily="2" charset="-122"/>
              </a:rPr>
              <a:t>位段起始地址的高</a:t>
            </a:r>
            <a:r>
              <a:rPr lang="en-US" altLang="zh-CN" sz="2400" b="1" dirty="0">
                <a:solidFill>
                  <a:srgbClr val="C00000"/>
                </a:solidFill>
                <a:ea typeface="宋体" panose="02010600030101010101" pitchFamily="2" charset="-122"/>
              </a:rPr>
              <a:t>16</a:t>
            </a:r>
            <a:r>
              <a:rPr lang="zh-CN" altLang="en-US" sz="2400" b="1" dirty="0">
                <a:solidFill>
                  <a:srgbClr val="C00000"/>
                </a:solidFill>
                <a:ea typeface="宋体" panose="02010600030101010101" pitchFamily="2" charset="-122"/>
              </a:rPr>
              <a:t>位，称为段基值（</a:t>
            </a:r>
            <a:r>
              <a:rPr lang="en-US" altLang="zh-CN" sz="2400" b="1" dirty="0">
                <a:solidFill>
                  <a:srgbClr val="C00000"/>
                </a:solidFill>
                <a:ea typeface="宋体" panose="02010600030101010101" pitchFamily="2" charset="-122"/>
              </a:rPr>
              <a:t>Segment Base Value</a:t>
            </a:r>
            <a:r>
              <a:rPr lang="zh-CN" altLang="en-US" sz="2400" b="1" dirty="0">
                <a:solidFill>
                  <a:srgbClr val="C00000"/>
                </a:solidFill>
                <a:ea typeface="宋体" panose="02010600030101010101" pitchFamily="2" charset="-122"/>
              </a:rPr>
              <a:t>），存放在</a:t>
            </a:r>
            <a:r>
              <a:rPr lang="en-US" altLang="zh-CN" sz="2400" b="1" dirty="0">
                <a:solidFill>
                  <a:srgbClr val="C00000"/>
                </a:solidFill>
                <a:ea typeface="宋体" panose="02010600030101010101" pitchFamily="2" charset="-122"/>
              </a:rPr>
              <a:t>BIU</a:t>
            </a:r>
            <a:r>
              <a:rPr lang="zh-CN" altLang="en-US" sz="2400" b="1" dirty="0">
                <a:solidFill>
                  <a:srgbClr val="C00000"/>
                </a:solidFill>
                <a:ea typeface="宋体" panose="02010600030101010101" pitchFamily="2" charset="-122"/>
              </a:rPr>
              <a:t>的相应段寄存器中。</a:t>
            </a:r>
            <a:endParaRPr lang="zh-CN" altLang="en-US" sz="2400" b="1" dirty="0">
              <a:solidFill>
                <a:srgbClr val="C00000"/>
              </a:solidFill>
              <a:ea typeface="宋体" panose="02010600030101010101" pitchFamily="2" charset="-122"/>
            </a:endParaRPr>
          </a:p>
          <a:p>
            <a:pPr eaLnBrk="1" hangingPunct="1">
              <a:buClrTx/>
              <a:buSzTx/>
              <a:buFont typeface="Monotype Sorts" pitchFamily="2" charset="2"/>
              <a:buNone/>
            </a:pPr>
            <a:r>
              <a:rPr lang="zh-CN" altLang="en-US" sz="2400" b="1" dirty="0">
                <a:ea typeface="宋体" panose="02010600030101010101" pitchFamily="2" charset="-122"/>
              </a:rPr>
              <a:t>偏移地址（偏移量）：</a:t>
            </a:r>
            <a:r>
              <a:rPr lang="zh-CN" altLang="en-US" sz="2400" b="1" dirty="0">
                <a:solidFill>
                  <a:srgbClr val="C00000"/>
                </a:solidFill>
                <a:ea typeface="宋体" panose="02010600030101010101" pitchFamily="2" charset="-122"/>
              </a:rPr>
              <a:t>一个主存单元与所在段的段基址之间的字节距离。</a:t>
            </a:r>
            <a:endParaRPr lang="en-US" altLang="zh-CN" sz="2400" b="1" dirty="0">
              <a:solidFill>
                <a:srgbClr val="C00000"/>
              </a:solidFill>
              <a:ea typeface="宋体" panose="02010600030101010101" pitchFamily="2" charset="-122"/>
            </a:endParaRPr>
          </a:p>
          <a:p>
            <a:pPr eaLnBrk="1" hangingPunct="1">
              <a:buClrTx/>
              <a:buSzTx/>
              <a:buFont typeface="Monotype Sorts" pitchFamily="2" charset="2"/>
              <a:buNone/>
            </a:pPr>
            <a:endParaRPr lang="zh-CN" altLang="en-US" sz="2400" b="1" dirty="0">
              <a:solidFill>
                <a:srgbClr val="C00000"/>
              </a:solidFill>
              <a:ea typeface="宋体" panose="02010600030101010101" pitchFamily="2" charset="-122"/>
            </a:endParaRPr>
          </a:p>
          <a:p>
            <a:pPr eaLnBrk="1" hangingPunct="1">
              <a:buClrTx/>
              <a:buSzTx/>
              <a:buFont typeface="Monotype Sorts" pitchFamily="2" charset="2"/>
              <a:buNone/>
            </a:pPr>
            <a:r>
              <a:rPr lang="zh-CN" altLang="en-US" sz="2400" b="1" dirty="0">
                <a:solidFill>
                  <a:srgbClr val="6600FF"/>
                </a:solidFill>
                <a:ea typeface="宋体" panose="02010600030101010101" pitchFamily="2" charset="-122"/>
              </a:rPr>
              <a:t>     </a:t>
            </a:r>
            <a:endParaRPr lang="zh-CN" altLang="en-US" sz="2400" b="1" dirty="0">
              <a:ea typeface="宋体" panose="02010600030101010101" pitchFamily="2" charset="-122"/>
            </a:endParaRPr>
          </a:p>
        </p:txBody>
      </p:sp>
      <p:pic>
        <p:nvPicPr>
          <p:cNvPr id="13316" name="Picture 3" descr="4x03"/>
          <p:cNvPicPr>
            <a:picLocks noChangeAspect="1"/>
          </p:cNvPicPr>
          <p:nvPr>
            <p:ph sz="half" idx="2"/>
          </p:nvPr>
        </p:nvPicPr>
        <p:blipFill>
          <a:blip r:embed="rId1"/>
          <a:srcRect/>
          <a:stretch>
            <a:fillRect/>
          </a:stretch>
        </p:blipFill>
        <p:spPr>
          <a:xfrm>
            <a:off x="5364163" y="1628775"/>
            <a:ext cx="3563937" cy="4248150"/>
          </a:xfrm>
        </p:spPr>
      </p:pic>
      <p:sp>
        <p:nvSpPr>
          <p:cNvPr id="13317" name="Rectangle 4"/>
          <p:cNvSpPr/>
          <p:nvPr/>
        </p:nvSpPr>
        <p:spPr>
          <a:xfrm>
            <a:off x="100013" y="280988"/>
            <a:ext cx="5337175" cy="4857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buClr>
                <a:schemeClr val="bg2"/>
              </a:buClr>
              <a:buNone/>
            </a:pPr>
            <a:r>
              <a:rPr lang="en-US" altLang="zh-CN" b="1" dirty="0">
                <a:solidFill>
                  <a:srgbClr val="000000"/>
                </a:solidFill>
                <a:latin typeface="Times New Roman" panose="02020603050405020304" pitchFamily="18" charset="0"/>
                <a:ea typeface="宋体" panose="02010600030101010101" pitchFamily="2" charset="-122"/>
              </a:rPr>
              <a:t>2</a:t>
            </a:r>
            <a:r>
              <a:rPr lang="en-GB" altLang="zh-CN" b="1" dirty="0">
                <a:solidFill>
                  <a:srgbClr val="000000"/>
                </a:solidFill>
                <a:latin typeface="Times New Roman" panose="02020603050405020304" pitchFamily="18" charset="0"/>
                <a:ea typeface="宋体" panose="02010600030101010101" pitchFamily="2" charset="-122"/>
              </a:rPr>
              <a:t>. 8086/8088 </a:t>
            </a:r>
            <a:r>
              <a:rPr lang="zh-CN" altLang="en-GB" b="1" dirty="0">
                <a:solidFill>
                  <a:srgbClr val="000000"/>
                </a:solidFill>
                <a:latin typeface="Times New Roman" panose="02020603050405020304" pitchFamily="18" charset="0"/>
                <a:ea typeface="宋体" panose="02010600030101010101" pitchFamily="2" charset="-122"/>
              </a:rPr>
              <a:t>主存地址的形成</a:t>
            </a:r>
            <a:endParaRPr lang="zh-CN" altLang="en-GB" b="1" dirty="0">
              <a:solidFill>
                <a:srgbClr val="000000"/>
              </a:solidFill>
              <a:latin typeface="Times New Roman" panose="02020603050405020304" pitchFamily="18" charset="0"/>
              <a:ea typeface="宋体" panose="02010600030101010101" pitchFamily="2" charset="-122"/>
            </a:endParaRPr>
          </a:p>
        </p:txBody>
      </p:sp>
      <p:sp>
        <p:nvSpPr>
          <p:cNvPr id="13318" name="Rectangle 5"/>
          <p:cNvSpPr/>
          <p:nvPr/>
        </p:nvSpPr>
        <p:spPr>
          <a:xfrm>
            <a:off x="20638" y="804863"/>
            <a:ext cx="541496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段基址：</a:t>
            </a:r>
            <a:r>
              <a:rPr lang="zh-CN" altLang="en-US" sz="2400" b="1" dirty="0">
                <a:solidFill>
                  <a:srgbClr val="000099"/>
                </a:solidFill>
                <a:latin typeface="Times New Roman" panose="02020603050405020304" pitchFamily="18" charset="0"/>
                <a:ea typeface="宋体" panose="02010600030101010101" pitchFamily="2" charset="-122"/>
              </a:rPr>
              <a:t>将</a:t>
            </a:r>
            <a:r>
              <a:rPr lang="en-US" altLang="zh-CN" sz="2400" b="1" dirty="0">
                <a:solidFill>
                  <a:srgbClr val="000099"/>
                </a:solidFill>
                <a:latin typeface="Times New Roman" panose="02020603050405020304" pitchFamily="18" charset="0"/>
                <a:ea typeface="宋体" panose="02010600030101010101" pitchFamily="2" charset="-122"/>
              </a:rPr>
              <a:t>1 MB</a:t>
            </a:r>
            <a:r>
              <a:rPr lang="zh-CN" altLang="en-US" sz="2400" b="1" dirty="0">
                <a:solidFill>
                  <a:srgbClr val="000099"/>
                </a:solidFill>
                <a:latin typeface="Times New Roman" panose="02020603050405020304" pitchFamily="18" charset="0"/>
                <a:ea typeface="宋体" panose="02010600030101010101" pitchFamily="2" charset="-122"/>
              </a:rPr>
              <a:t>主存空间划分为若干段，每个段的最大长度为</a:t>
            </a:r>
            <a:r>
              <a:rPr lang="en-US" altLang="zh-CN" sz="2400" b="1" dirty="0">
                <a:solidFill>
                  <a:srgbClr val="000099"/>
                </a:solidFill>
                <a:latin typeface="Times New Roman" panose="02020603050405020304" pitchFamily="18" charset="0"/>
                <a:ea typeface="宋体" panose="02010600030101010101" pitchFamily="2" charset="-122"/>
              </a:rPr>
              <a:t>64 KB</a:t>
            </a:r>
            <a:r>
              <a:rPr lang="zh-CN" altLang="en-US" sz="2400" b="1" dirty="0">
                <a:solidFill>
                  <a:srgbClr val="000099"/>
                </a:solidFill>
                <a:latin typeface="Times New Roman" panose="02020603050405020304" pitchFamily="18" charset="0"/>
                <a:ea typeface="宋体" panose="02010600030101010101" pitchFamily="2" charset="-122"/>
              </a:rPr>
              <a:t>。</a:t>
            </a:r>
            <a:r>
              <a:rPr lang="zh-CN" altLang="en-US" sz="2400" b="1" dirty="0">
                <a:solidFill>
                  <a:srgbClr val="C00000"/>
                </a:solidFill>
                <a:latin typeface="Times New Roman" panose="02020603050405020304" pitchFamily="18" charset="0"/>
                <a:ea typeface="宋体" panose="02010600030101010101" pitchFamily="2" charset="-122"/>
              </a:rPr>
              <a:t>段的</a:t>
            </a:r>
            <a:r>
              <a:rPr lang="en-US" altLang="zh-CN" sz="2400" b="1" dirty="0">
                <a:solidFill>
                  <a:srgbClr val="C00000"/>
                </a:solidFill>
                <a:latin typeface="Times New Roman" panose="02020603050405020304" pitchFamily="18" charset="0"/>
                <a:ea typeface="宋体" panose="02010600030101010101" pitchFamily="2" charset="-122"/>
              </a:rPr>
              <a:t>20</a:t>
            </a:r>
            <a:r>
              <a:rPr lang="zh-CN" altLang="en-US" sz="2400" b="1" dirty="0">
                <a:solidFill>
                  <a:srgbClr val="C00000"/>
                </a:solidFill>
                <a:latin typeface="Times New Roman" panose="02020603050405020304" pitchFamily="18" charset="0"/>
                <a:ea typeface="宋体" panose="02010600030101010101" pitchFamily="2" charset="-122"/>
              </a:rPr>
              <a:t>位段起始地址称为段基址。</a:t>
            </a:r>
            <a:endParaRPr lang="zh-CN" altLang="en-US" sz="2400" b="1" dirty="0">
              <a:solidFill>
                <a:srgbClr val="C00000"/>
              </a:solidFill>
              <a:latin typeface="Times New Roman" panose="02020603050405020304" pitchFamily="18" charset="0"/>
              <a:ea typeface="宋体" panose="02010600030101010101" pitchFamily="2" charset="-122"/>
            </a:endParaRPr>
          </a:p>
        </p:txBody>
      </p:sp>
      <p:sp>
        <p:nvSpPr>
          <p:cNvPr id="13319" name="矩形 1"/>
          <p:cNvSpPr/>
          <p:nvPr/>
        </p:nvSpPr>
        <p:spPr>
          <a:xfrm>
            <a:off x="100013" y="5876925"/>
            <a:ext cx="7978775" cy="8318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再由</a:t>
            </a:r>
            <a:r>
              <a:rPr lang="en-US" altLang="zh-CN" sz="2400" b="1" dirty="0">
                <a:latin typeface="Times New Roman" panose="02020603050405020304" pitchFamily="18" charset="0"/>
                <a:ea typeface="宋体" panose="02010600030101010101" pitchFamily="2" charset="-122"/>
              </a:rPr>
              <a:t>BIU</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位段基值左移</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位后与</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位偏移地址相加，形成</a:t>
            </a:r>
            <a:r>
              <a:rPr lang="en-US" altLang="zh-CN" sz="2400" b="1" dirty="0">
                <a:latin typeface="Times New Roman" panose="02020603050405020304" pitchFamily="18" charset="0"/>
                <a:ea typeface="宋体" panose="02010600030101010101" pitchFamily="2" charset="-122"/>
              </a:rPr>
              <a:t>20</a:t>
            </a:r>
            <a:r>
              <a:rPr lang="zh-CN" altLang="en-US" sz="2400" b="1" dirty="0">
                <a:latin typeface="Times New Roman" panose="02020603050405020304" pitchFamily="18" charset="0"/>
                <a:ea typeface="宋体" panose="02010600030101010101" pitchFamily="2" charset="-122"/>
              </a:rPr>
              <a:t>位主存单元的物理地址。</a:t>
            </a:r>
            <a:endParaRPr lang="zh-CN" altLang="en-US" sz="2400" b="1" dirty="0">
              <a:latin typeface="Times New Roman" panose="02020603050405020304" pitchFamily="18" charset="0"/>
              <a:ea typeface="宋体" panose="02010600030101010101" pitchFamily="2" charset="-122"/>
            </a:endParaRPr>
          </a:p>
        </p:txBody>
      </p:sp>
      <p:sp>
        <p:nvSpPr>
          <p:cNvPr id="13320" name="矩形 2"/>
          <p:cNvSpPr/>
          <p:nvPr/>
        </p:nvSpPr>
        <p:spPr>
          <a:xfrm>
            <a:off x="128588" y="4645025"/>
            <a:ext cx="4854575" cy="12620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solidFill>
                  <a:srgbClr val="C00000"/>
                </a:solidFill>
                <a:latin typeface="Times New Roman" panose="02020603050405020304" pitchFamily="18" charset="0"/>
                <a:ea typeface="宋体" panose="02010600030101010101" pitchFamily="2" charset="-122"/>
              </a:rPr>
              <a:t>当</a:t>
            </a:r>
            <a:r>
              <a:rPr lang="en-US" altLang="zh-CN" sz="2800" b="1" dirty="0">
                <a:solidFill>
                  <a:srgbClr val="C00000"/>
                </a:solidFill>
                <a:latin typeface="Times New Roman" panose="02020603050405020304" pitchFamily="18" charset="0"/>
                <a:ea typeface="宋体" panose="02010600030101010101" pitchFamily="2" charset="-122"/>
              </a:rPr>
              <a:t>CPU</a:t>
            </a:r>
            <a:r>
              <a:rPr lang="zh-CN" altLang="en-US" sz="2800" b="1" dirty="0">
                <a:solidFill>
                  <a:srgbClr val="C00000"/>
                </a:solidFill>
                <a:latin typeface="Times New Roman" panose="02020603050405020304" pitchFamily="18" charset="0"/>
                <a:ea typeface="宋体" panose="02010600030101010101" pitchFamily="2" charset="-122"/>
              </a:rPr>
              <a:t>访问某个主存单元：</a:t>
            </a:r>
            <a:endParaRPr lang="en-US" altLang="zh-CN" sz="2800" b="1" dirty="0">
              <a:solidFill>
                <a:srgbClr val="000099"/>
              </a:solidFill>
              <a:latin typeface="Times New Roman" panose="02020603050405020304" pitchFamily="18" charset="0"/>
              <a:ea typeface="宋体" panose="02010600030101010101" pitchFamily="2" charset="-122"/>
            </a:endParaRPr>
          </a:p>
          <a:p>
            <a:pPr marL="0" lvl="0" indent="0" eaLnBrk="1" hangingPunct="1">
              <a:spcBef>
                <a:spcPct val="0"/>
              </a:spcBef>
              <a:buFontTx/>
              <a:buNone/>
            </a:pPr>
            <a:r>
              <a:rPr lang="zh-CN" altLang="en-US" sz="2400" b="1" dirty="0">
                <a:latin typeface="Times New Roman" panose="02020603050405020304" pitchFamily="18" charset="0"/>
                <a:ea typeface="宋体" panose="02010600030101010101" pitchFamily="2" charset="-122"/>
              </a:rPr>
              <a:t>* 指明哪个段寄存器提供段基值，同时又给出偏移地址。</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矩形 4"/>
          <p:cNvSpPr/>
          <p:nvPr/>
        </p:nvSpPr>
        <p:spPr>
          <a:xfrm>
            <a:off x="169863" y="12700"/>
            <a:ext cx="8858250" cy="45796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MOVZX</a:t>
            </a:r>
            <a:r>
              <a:rPr lang="zh-CN" altLang="zh-CN" sz="2800" b="1" dirty="0">
                <a:latin typeface="Times New Roman" panose="02020603050405020304" pitchFamily="18" charset="0"/>
                <a:ea typeface="宋体" panose="02010600030101010101" pitchFamily="2" charset="-122"/>
              </a:rPr>
              <a:t>带零扩展传送指令</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80386</a:t>
            </a:r>
            <a:r>
              <a:rPr lang="zh-CN" altLang="zh-CN" sz="2000" b="1" dirty="0">
                <a:latin typeface="Times New Roman" panose="02020603050405020304" pitchFamily="18" charset="0"/>
                <a:ea typeface="宋体" panose="02010600030101010101" pitchFamily="2" charset="-122"/>
              </a:rPr>
              <a:t>及其后继机型可用）</a:t>
            </a:r>
            <a:endParaRPr lang="zh-CN" altLang="zh-CN" sz="20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MOVZX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a:t>
            </a: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DEST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零扩展（</a:t>
            </a:r>
            <a:r>
              <a:rPr lang="en-US" altLang="zh-CN" sz="2400" b="1" dirty="0">
                <a:solidFill>
                  <a:srgbClr val="C00000"/>
                </a:solidFill>
                <a:latin typeface="Times New Roman" panose="02020603050405020304" pitchFamily="18" charset="0"/>
                <a:ea typeface="宋体" panose="02010600030101010101" pitchFamily="2" charset="-122"/>
              </a:rPr>
              <a:t>SRC</a:t>
            </a:r>
            <a:r>
              <a:rPr lang="zh-CN" altLang="zh-CN" sz="2400" b="1" dirty="0">
                <a:solidFill>
                  <a:srgbClr val="C00000"/>
                </a:solidFill>
                <a:latin typeface="Times New Roman" panose="02020603050405020304" pitchFamily="18" charset="0"/>
                <a:ea typeface="宋体" panose="02010600030101010101" pitchFamily="2" charset="-122"/>
              </a:rPr>
              <a:t>）</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sym typeface="+mn-ea"/>
              </a:rPr>
              <a:t>受影响的状态标志位：</a:t>
            </a:r>
            <a:r>
              <a:rPr lang="zh-CN" altLang="zh-CN" sz="2400" b="1" dirty="0">
                <a:solidFill>
                  <a:srgbClr val="C00000"/>
                </a:solidFill>
                <a:latin typeface="Times New Roman" panose="02020603050405020304" pitchFamily="18" charset="0"/>
                <a:ea typeface="宋体" panose="02010600030101010101" pitchFamily="2" charset="-122"/>
                <a:sym typeface="+mn-ea"/>
              </a:rPr>
              <a:t>无</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3333FF"/>
                </a:solidFill>
                <a:latin typeface="Times New Roman" panose="02020603050405020304" pitchFamily="18" charset="0"/>
                <a:ea typeface="宋体" panose="02010600030101010101" pitchFamily="2" charset="-122"/>
              </a:rPr>
              <a:t>MOVSX</a:t>
            </a:r>
            <a:r>
              <a:rPr lang="zh-CN" altLang="zh-CN" sz="2400" b="1" dirty="0">
                <a:solidFill>
                  <a:srgbClr val="3333FF"/>
                </a:solidFill>
                <a:latin typeface="Times New Roman" panose="02020603050405020304" pitchFamily="18" charset="0"/>
                <a:ea typeface="宋体" panose="02010600030101010101" pitchFamily="2" charset="-122"/>
              </a:rPr>
              <a:t>的源操作数是带符号数</a:t>
            </a:r>
            <a:r>
              <a:rPr lang="zh-CN" altLang="zh-CN" sz="2400" b="1" dirty="0">
                <a:latin typeface="Times New Roman" panose="02020603050405020304" pitchFamily="18" charset="0"/>
                <a:ea typeface="宋体" panose="02010600030101010101" pitchFamily="2" charset="-122"/>
              </a:rPr>
              <a:t>，可作符号扩展；而</a:t>
            </a:r>
            <a:r>
              <a:rPr lang="en-US" altLang="zh-CN" sz="2400" b="1" dirty="0">
                <a:solidFill>
                  <a:srgbClr val="C00000"/>
                </a:solidFill>
                <a:latin typeface="Times New Roman" panose="02020603050405020304" pitchFamily="18" charset="0"/>
                <a:ea typeface="宋体" panose="02010600030101010101" pitchFamily="2" charset="-122"/>
              </a:rPr>
              <a:t>MOVZX</a:t>
            </a:r>
            <a:r>
              <a:rPr lang="zh-CN" altLang="zh-CN" sz="2400" b="1" dirty="0">
                <a:solidFill>
                  <a:srgbClr val="C00000"/>
                </a:solidFill>
                <a:latin typeface="Times New Roman" panose="02020603050405020304" pitchFamily="18" charset="0"/>
                <a:ea typeface="宋体" panose="02010600030101010101" pitchFamily="2" charset="-122"/>
              </a:rPr>
              <a:t>的源操作数应是无符号整数</a:t>
            </a:r>
            <a:r>
              <a:rPr lang="zh-CN" altLang="zh-CN" sz="2400" b="1" dirty="0">
                <a:latin typeface="Times New Roman" panose="02020603050405020304" pitchFamily="18" charset="0"/>
                <a:ea typeface="宋体" panose="02010600030101010101" pitchFamily="2" charset="-122"/>
              </a:rPr>
              <a:t>，可作零扩展</a:t>
            </a:r>
            <a:r>
              <a:rPr lang="zh-CN" altLang="zh-CN" sz="2000" b="1" dirty="0">
                <a:latin typeface="Times New Roman" panose="02020603050405020304" pitchFamily="18" charset="0"/>
                <a:ea typeface="宋体" panose="02010600030101010101" pitchFamily="2" charset="-122"/>
              </a:rPr>
              <a:t>（不管源操作数的符号位是否为</a:t>
            </a:r>
            <a:r>
              <a:rPr lang="en-US" altLang="zh-CN" sz="2000" b="1" dirty="0">
                <a:latin typeface="Times New Roman" panose="02020603050405020304" pitchFamily="18" charset="0"/>
                <a:ea typeface="宋体" panose="02010600030101010101" pitchFamily="2" charset="-122"/>
              </a:rPr>
              <a:t>1</a:t>
            </a:r>
            <a:r>
              <a:rPr lang="zh-CN" altLang="zh-CN" sz="2000" b="1" dirty="0">
                <a:latin typeface="Times New Roman" panose="02020603050405020304" pitchFamily="18" charset="0"/>
                <a:ea typeface="宋体" panose="02010600030101010101" pitchFamily="2" charset="-122"/>
              </a:rPr>
              <a:t>，高位均扩展为零）</a:t>
            </a:r>
            <a:r>
              <a:rPr lang="zh-CN"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MOVSX</a:t>
            </a:r>
            <a:r>
              <a:rPr lang="zh-CN" altLang="zh-CN"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MOVZX</a:t>
            </a:r>
            <a:r>
              <a:rPr lang="zh-CN" altLang="zh-CN" sz="2400" b="1" dirty="0">
                <a:latin typeface="Times New Roman" panose="02020603050405020304" pitchFamily="18" charset="0"/>
                <a:ea typeface="宋体" panose="02010600030101010101" pitchFamily="2" charset="-122"/>
              </a:rPr>
              <a:t>指令与一般双操作数指令的</a:t>
            </a:r>
            <a:r>
              <a:rPr lang="zh-CN" altLang="zh-CN" sz="2400" b="1" dirty="0">
                <a:solidFill>
                  <a:srgbClr val="C00000"/>
                </a:solidFill>
                <a:latin typeface="Times New Roman" panose="02020603050405020304" pitchFamily="18" charset="0"/>
                <a:ea typeface="宋体" panose="02010600030101010101" pitchFamily="2" charset="-122"/>
              </a:rPr>
              <a:t>差别</a:t>
            </a:r>
            <a:r>
              <a:rPr lang="zh-CN" altLang="zh-CN" sz="2400" b="1" dirty="0">
                <a:latin typeface="Times New Roman" panose="02020603050405020304" pitchFamily="18" charset="0"/>
                <a:ea typeface="宋体" panose="02010600030101010101" pitchFamily="2" charset="-122"/>
              </a:rPr>
              <a:t>是：一般双操作数指令的源操作数和目的操作数的长度是相同的，但</a:t>
            </a:r>
            <a:r>
              <a:rPr lang="en-US" altLang="zh-CN" sz="2400" b="1" dirty="0">
                <a:latin typeface="Times New Roman" panose="02020603050405020304" pitchFamily="18" charset="0"/>
                <a:ea typeface="宋体" panose="02010600030101010101" pitchFamily="2" charset="-122"/>
              </a:rPr>
              <a:t>MOVSX</a:t>
            </a:r>
            <a:r>
              <a:rPr lang="zh-CN" altLang="zh-CN"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MOVZX</a:t>
            </a:r>
            <a:r>
              <a:rPr lang="zh-CN" altLang="zh-CN" sz="2400" b="1" dirty="0">
                <a:latin typeface="Times New Roman" panose="02020603050405020304" pitchFamily="18" charset="0"/>
                <a:ea typeface="宋体" panose="02010600030101010101" pitchFamily="2" charset="-122"/>
              </a:rPr>
              <a:t>的源操作数长度一定小于目的操作数长度。</a:t>
            </a:r>
            <a:endParaRPr lang="zh-CN" altLang="en-US" sz="2400" b="1" dirty="0">
              <a:latin typeface="Times New Roman" panose="02020603050405020304" pitchFamily="18" charset="0"/>
              <a:ea typeface="宋体" panose="02010600030101010101" pitchFamily="2" charset="-122"/>
            </a:endParaRPr>
          </a:p>
        </p:txBody>
      </p:sp>
      <p:sp>
        <p:nvSpPr>
          <p:cNvPr id="110595" name="矩形 6"/>
          <p:cNvSpPr/>
          <p:nvPr/>
        </p:nvSpPr>
        <p:spPr>
          <a:xfrm>
            <a:off x="165100" y="4652963"/>
            <a:ext cx="8856663" cy="20161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0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4-15</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MOVZX  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”把</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寄存器中的</a:t>
            </a:r>
            <a:r>
              <a:rPr lang="en-US" altLang="zh-CN" sz="2400" b="1" dirty="0">
                <a:latin typeface="Times New Roman" panose="02020603050405020304" pitchFamily="18" charset="0"/>
                <a:ea typeface="宋体" panose="02010600030101010101" pitchFamily="2" charset="-122"/>
              </a:rPr>
              <a:t>8</a:t>
            </a:r>
            <a:r>
              <a:rPr lang="zh-CN" altLang="zh-CN" sz="2400" b="1" dirty="0">
                <a:latin typeface="Times New Roman" panose="02020603050405020304" pitchFamily="18" charset="0"/>
                <a:ea typeface="宋体" panose="02010600030101010101" pitchFamily="2" charset="-122"/>
              </a:rPr>
              <a:t>位数，零扩展成</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位数，送到</a:t>
            </a:r>
            <a:r>
              <a:rPr lang="en-US" altLang="zh-CN" sz="2400" b="1" dirty="0">
                <a:latin typeface="Times New Roman" panose="02020603050405020304" pitchFamily="18" charset="0"/>
                <a:ea typeface="宋体" panose="02010600030101010101" pitchFamily="2" charset="-122"/>
              </a:rPr>
              <a:t>DX</a:t>
            </a:r>
            <a:r>
              <a:rPr lang="zh-CN" altLang="zh-CN" sz="2400" b="1" dirty="0">
                <a:latin typeface="Times New Roman" panose="02020603050405020304" pitchFamily="18" charset="0"/>
                <a:ea typeface="宋体" panose="02010600030101010101" pitchFamily="2" charset="-122"/>
              </a:rPr>
              <a:t>寄存器中。如果（</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F0H</a:t>
            </a:r>
            <a:r>
              <a:rPr lang="zh-CN" altLang="zh-CN" sz="2400" b="1" dirty="0">
                <a:latin typeface="Times New Roman" panose="02020603050405020304" pitchFamily="18" charset="0"/>
                <a:ea typeface="宋体" panose="02010600030101010101" pitchFamily="2" charset="-122"/>
              </a:rPr>
              <a:t>，该指令执行后（</a:t>
            </a:r>
            <a:r>
              <a:rPr lang="en-US" altLang="zh-CN" sz="2400" b="1" dirty="0">
                <a:latin typeface="Times New Roman" panose="02020603050405020304" pitchFamily="18" charset="0"/>
                <a:ea typeface="宋体" panose="02010600030101010101" pitchFamily="2" charset="-122"/>
              </a:rPr>
              <a:t>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00F0H</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0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4-16</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MOVZX  EAX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DATA</a:t>
            </a:r>
            <a:r>
              <a:rPr lang="zh-CN" altLang="zh-CN" sz="2400" b="1" dirty="0">
                <a:latin typeface="Times New Roman" panose="02020603050405020304" pitchFamily="18" charset="0"/>
                <a:ea typeface="宋体" panose="02010600030101010101" pitchFamily="2" charset="-122"/>
              </a:rPr>
              <a:t>”把</a:t>
            </a:r>
            <a:r>
              <a:rPr lang="en-US" altLang="zh-CN" sz="2400" b="1" dirty="0">
                <a:latin typeface="Times New Roman" panose="02020603050405020304" pitchFamily="18" charset="0"/>
                <a:ea typeface="宋体" panose="02010600030101010101" pitchFamily="2" charset="-122"/>
              </a:rPr>
              <a:t>DATA</a:t>
            </a:r>
            <a:r>
              <a:rPr lang="zh-CN" altLang="zh-CN" sz="2400" b="1" dirty="0">
                <a:latin typeface="Times New Roman" panose="02020603050405020304" pitchFamily="18" charset="0"/>
                <a:ea typeface="宋体" panose="02010600030101010101" pitchFamily="2" charset="-122"/>
              </a:rPr>
              <a:t>字单元中的</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位数，零扩展为</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位数，送到</a:t>
            </a:r>
            <a:r>
              <a:rPr lang="en-US" altLang="zh-CN" sz="2400" b="1" dirty="0">
                <a:latin typeface="Times New Roman" panose="02020603050405020304" pitchFamily="18" charset="0"/>
                <a:ea typeface="宋体" panose="02010600030101010101" pitchFamily="2" charset="-122"/>
              </a:rPr>
              <a:t>EAX</a:t>
            </a:r>
            <a:r>
              <a:rPr lang="zh-CN" altLang="zh-CN" sz="2400" b="1" dirty="0">
                <a:latin typeface="Times New Roman" panose="02020603050405020304" pitchFamily="18" charset="0"/>
                <a:ea typeface="宋体" panose="02010600030101010101" pitchFamily="2" charset="-122"/>
              </a:rPr>
              <a:t>寄存器中。</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矩形 4"/>
          <p:cNvSpPr/>
          <p:nvPr/>
        </p:nvSpPr>
        <p:spPr>
          <a:xfrm>
            <a:off x="179388" y="404178"/>
            <a:ext cx="9037637" cy="592645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4</a:t>
            </a:r>
            <a:r>
              <a:rPr lang="zh-CN"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PUSH</a:t>
            </a:r>
            <a:r>
              <a:rPr lang="zh-CN" altLang="zh-CN" sz="2800" b="1" dirty="0">
                <a:latin typeface="Times New Roman" panose="02020603050405020304" pitchFamily="18" charset="0"/>
                <a:ea typeface="宋体" panose="02010600030101010101" pitchFamily="2" charset="-122"/>
              </a:rPr>
              <a:t>进栈指令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PUSH   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指令功能：首先修改堆栈指针</a:t>
            </a:r>
            <a:r>
              <a:rPr lang="en-US" altLang="zh-CN" sz="2400" b="1" dirty="0">
                <a:solidFill>
                  <a:srgbClr val="C00000"/>
                </a:solidFill>
                <a:latin typeface="Times New Roman" panose="02020603050405020304" pitchFamily="18" charset="0"/>
                <a:ea typeface="宋体" panose="02010600030101010101" pitchFamily="2" charset="-122"/>
              </a:rPr>
              <a:t>SP</a:t>
            </a:r>
            <a:r>
              <a:rPr lang="zh-CN" altLang="zh-CN" sz="2400" b="1" dirty="0">
                <a:solidFill>
                  <a:srgbClr val="C00000"/>
                </a:solidFill>
                <a:latin typeface="Times New Roman" panose="02020603050405020304" pitchFamily="18" charset="0"/>
                <a:ea typeface="宋体" panose="02010600030101010101" pitchFamily="2" charset="-122"/>
              </a:rPr>
              <a:t>或</a:t>
            </a:r>
            <a:r>
              <a:rPr lang="en-US" altLang="zh-CN" sz="2400" b="1" dirty="0">
                <a:solidFill>
                  <a:srgbClr val="C00000"/>
                </a:solidFill>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的内容，然后将源操作数压入栈顶单元中。源操作数可以是立即数、寄存器</a:t>
            </a:r>
            <a:r>
              <a:rPr lang="zh-CN" altLang="zh-CN" sz="2000" b="1" dirty="0">
                <a:latin typeface="Times New Roman" panose="02020603050405020304" pitchFamily="18" charset="0"/>
                <a:ea typeface="宋体" panose="02010600030101010101" pitchFamily="2" charset="-122"/>
              </a:rPr>
              <a:t>（含段寄存器）</a:t>
            </a:r>
            <a:r>
              <a:rPr lang="zh-CN" altLang="zh-CN" sz="2400" b="1" dirty="0">
                <a:latin typeface="Times New Roman" panose="02020603050405020304" pitchFamily="18" charset="0"/>
                <a:ea typeface="宋体" panose="02010600030101010101" pitchFamily="2" charset="-122"/>
              </a:rPr>
              <a:t>或存储单元的内容，但</a:t>
            </a:r>
            <a:r>
              <a:rPr lang="en-US" altLang="zh-CN" sz="2400" b="1" dirty="0">
                <a:latin typeface="Times New Roman" panose="02020603050405020304" pitchFamily="18" charset="0"/>
                <a:ea typeface="宋体" panose="02010600030101010101" pitchFamily="2" charset="-122"/>
              </a:rPr>
              <a:t>8086</a:t>
            </a:r>
            <a:r>
              <a:rPr lang="zh-CN" altLang="zh-CN" sz="2400" b="1" dirty="0">
                <a:latin typeface="Times New Roman" panose="02020603050405020304" pitchFamily="18" charset="0"/>
                <a:ea typeface="宋体" panose="02010600030101010101" pitchFamily="2" charset="-122"/>
              </a:rPr>
              <a:t>不能使用立即数。</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具体操作可表示如下：</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a:t>
            </a:r>
            <a:r>
              <a:rPr lang="zh-CN" altLang="zh-CN" sz="2400" b="1" dirty="0">
                <a:solidFill>
                  <a:srgbClr val="C00000"/>
                </a:solidFill>
                <a:latin typeface="Times New Roman" panose="02020603050405020304" pitchFamily="18" charset="0"/>
                <a:ea typeface="宋体" panose="02010600030101010101" pitchFamily="2" charset="-122"/>
              </a:rPr>
              <a:t>操作数</a:t>
            </a:r>
            <a:r>
              <a:rPr lang="en-US" altLang="zh-CN" sz="2400" b="1" dirty="0">
                <a:solidFill>
                  <a:srgbClr val="C00000"/>
                </a:solidFill>
                <a:latin typeface="Times New Roman" panose="02020603050405020304" pitchFamily="18" charset="0"/>
                <a:ea typeface="宋体" panose="02010600030101010101" pitchFamily="2" charset="-122"/>
              </a:rPr>
              <a:t>16</a:t>
            </a:r>
            <a:r>
              <a:rPr lang="zh-CN" altLang="zh-CN" sz="2400" b="1" dirty="0">
                <a:solidFill>
                  <a:srgbClr val="C00000"/>
                </a:solidFill>
                <a:latin typeface="Times New Roman" panose="02020603050405020304" pitchFamily="18" charset="0"/>
                <a:ea typeface="宋体" panose="02010600030101010101" pitchFamily="2" charset="-122"/>
              </a:rPr>
              <a:t>位：</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SP</a:t>
            </a:r>
            <a:r>
              <a:rPr lang="zh-CN" altLang="zh-CN" sz="2400" b="1" dirty="0">
                <a:solidFill>
                  <a:srgbClr val="C00000"/>
                </a:solidFill>
                <a:latin typeface="Times New Roman" panose="02020603050405020304" pitchFamily="18" charset="0"/>
                <a:ea typeface="宋体" panose="02010600030101010101" pitchFamily="2" charset="-122"/>
              </a:rPr>
              <a:t>或</a:t>
            </a:r>
            <a:r>
              <a:rPr lang="en-US" altLang="zh-CN" sz="2400" b="1" dirty="0">
                <a:solidFill>
                  <a:srgbClr val="C00000"/>
                </a:solidFill>
                <a:latin typeface="Times New Roman" panose="02020603050405020304" pitchFamily="18" charset="0"/>
                <a:ea typeface="宋体" panose="02010600030101010101" pitchFamily="2" charset="-122"/>
              </a:rPr>
              <a:t>ESP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SP</a:t>
            </a:r>
            <a:r>
              <a:rPr lang="zh-CN" altLang="zh-CN" sz="2400" b="1" dirty="0">
                <a:solidFill>
                  <a:srgbClr val="C00000"/>
                </a:solidFill>
                <a:latin typeface="Times New Roman" panose="02020603050405020304" pitchFamily="18" charset="0"/>
                <a:ea typeface="宋体" panose="02010600030101010101" pitchFamily="2" charset="-122"/>
              </a:rPr>
              <a:t>或</a:t>
            </a:r>
            <a:r>
              <a:rPr lang="en-US" altLang="zh-CN" sz="2400" b="1" dirty="0">
                <a:solidFill>
                  <a:srgbClr val="C00000"/>
                </a:solidFill>
                <a:latin typeface="Times New Roman" panose="02020603050405020304" pitchFamily="18" charset="0"/>
                <a:ea typeface="宋体" panose="02010600030101010101" pitchFamily="2" charset="-122"/>
              </a:rPr>
              <a:t>ESP</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2</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a:t>
            </a:r>
            <a:r>
              <a:rPr lang="zh-CN" altLang="zh-CN" sz="2400" b="1" dirty="0">
                <a:solidFill>
                  <a:srgbClr val="C00000"/>
                </a:solidFill>
                <a:latin typeface="Times New Roman" panose="02020603050405020304" pitchFamily="18" charset="0"/>
                <a:ea typeface="宋体" panose="02010600030101010101" pitchFamily="2" charset="-122"/>
              </a:rPr>
              <a:t>栈顶字单元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r>
              <a:rPr lang="zh-CN" altLang="zh-CN" sz="2400" b="1" dirty="0">
                <a:solidFill>
                  <a:srgbClr val="C00000"/>
                </a:solidFill>
                <a:latin typeface="Times New Roman" panose="02020603050405020304" pitchFamily="18" charset="0"/>
                <a:ea typeface="宋体" panose="02010600030101010101" pitchFamily="2" charset="-122"/>
              </a:rPr>
              <a:t>）</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操作数</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SP</a:t>
            </a:r>
            <a:r>
              <a:rPr lang="zh-CN" altLang="zh-CN"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ESP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4</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栈顶双字单元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SRC</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C00000"/>
                </a:solidFill>
                <a:latin typeface="Times New Roman" panose="02020603050405020304" pitchFamily="18" charset="0"/>
                <a:ea typeface="宋体" panose="02010600030101010101" pitchFamily="2" charset="-122"/>
              </a:rPr>
              <a:t>无</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2643" name="矩形 4"/>
          <p:cNvSpPr/>
          <p:nvPr/>
        </p:nvSpPr>
        <p:spPr>
          <a:xfrm>
            <a:off x="212725" y="3284538"/>
            <a:ext cx="8785225" cy="1130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zh-CN" sz="2400" b="1" dirty="0">
                <a:latin typeface="Times New Roman" panose="02020603050405020304" pitchFamily="18" charset="0"/>
                <a:ea typeface="宋体" panose="02010600030101010101" pitchFamily="2" charset="-122"/>
              </a:rPr>
              <a:t>注意，堆栈的存取必须以字或双字为单位（不允许字节堆栈），所以</a:t>
            </a:r>
            <a:r>
              <a:rPr lang="en-US" altLang="zh-CN" sz="2400" b="1" dirty="0">
                <a:latin typeface="Times New Roman" panose="02020603050405020304" pitchFamily="18" charset="0"/>
                <a:ea typeface="宋体" panose="02010600030101010101" pitchFamily="2" charset="-122"/>
              </a:rPr>
              <a:t>PUSH</a:t>
            </a:r>
            <a:r>
              <a:rPr lang="zh-CN" altLang="zh-CN"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POP</a:t>
            </a:r>
            <a:r>
              <a:rPr lang="zh-CN" altLang="zh-CN" sz="2400" b="1" dirty="0">
                <a:latin typeface="Times New Roman" panose="02020603050405020304" pitchFamily="18" charset="0"/>
                <a:ea typeface="宋体" panose="02010600030101010101" pitchFamily="2" charset="-122"/>
              </a:rPr>
              <a:t>指令只能进行字或双字操作。</a:t>
            </a:r>
            <a:endParaRPr lang="zh-CN" altLang="en-US" sz="2400" b="1" dirty="0">
              <a:latin typeface="Times New Roman" panose="02020603050405020304" pitchFamily="18" charset="0"/>
              <a:ea typeface="宋体" panose="02010600030101010101" pitchFamily="2" charset="-122"/>
            </a:endParaRPr>
          </a:p>
        </p:txBody>
      </p:sp>
      <p:sp>
        <p:nvSpPr>
          <p:cNvPr id="112644" name="矩形 5"/>
          <p:cNvSpPr/>
          <p:nvPr/>
        </p:nvSpPr>
        <p:spPr>
          <a:xfrm>
            <a:off x="50800" y="333375"/>
            <a:ext cx="9036050" cy="28613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a:t>
            </a:r>
            <a:r>
              <a:rPr lang="zh-CN" altLang="zh-CN" sz="2400" b="1" dirty="0">
                <a:solidFill>
                  <a:srgbClr val="C00000"/>
                </a:solidFill>
                <a:latin typeface="Times New Roman" panose="02020603050405020304" pitchFamily="18" charset="0"/>
                <a:ea typeface="宋体" panose="02010600030101010101" pitchFamily="2" charset="-122"/>
              </a:rPr>
              <a:t>堆栈是以“后进先出”方式工作的一个存储区，</a:t>
            </a:r>
            <a:r>
              <a:rPr lang="zh-CN" altLang="zh-CN" sz="2400" b="1" dirty="0">
                <a:latin typeface="Times New Roman" panose="02020603050405020304" pitchFamily="18" charset="0"/>
                <a:ea typeface="宋体" panose="02010600030101010101" pitchFamily="2" charset="-122"/>
              </a:rPr>
              <a:t>它必须存在于堆栈段中，因而其段基值或段选择器存放于</a:t>
            </a:r>
            <a:r>
              <a:rPr lang="en-US" altLang="zh-CN" sz="2400" b="1" dirty="0">
                <a:latin typeface="Times New Roman" panose="02020603050405020304" pitchFamily="18" charset="0"/>
                <a:ea typeface="宋体" panose="02010600030101010101" pitchFamily="2" charset="-122"/>
              </a:rPr>
              <a:t>SS</a:t>
            </a:r>
            <a:r>
              <a:rPr lang="zh-CN" altLang="zh-CN" sz="2400" b="1" dirty="0">
                <a:latin typeface="Times New Roman" panose="02020603050405020304" pitchFamily="18" charset="0"/>
                <a:ea typeface="宋体" panose="02010600030101010101" pitchFamily="2" charset="-122"/>
              </a:rPr>
              <a:t>寄存器中。堆栈操作只能在栈顶进行，因此使用堆栈指针</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来指示栈顶单元的地址，当堆栈地址长度为</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位时用</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，当堆栈地址长度为</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位时用</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矩形 4"/>
          <p:cNvSpPr/>
          <p:nvPr/>
        </p:nvSpPr>
        <p:spPr>
          <a:xfrm>
            <a:off x="179705" y="332740"/>
            <a:ext cx="8856663" cy="592645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5</a:t>
            </a:r>
            <a:r>
              <a:rPr lang="zh-CN"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POP</a:t>
            </a:r>
            <a:r>
              <a:rPr lang="zh-CN" altLang="zh-CN" sz="2800" b="1" dirty="0">
                <a:latin typeface="Times New Roman" panose="02020603050405020304" pitchFamily="18" charset="0"/>
                <a:ea typeface="宋体" panose="02010600030101010101" pitchFamily="2" charset="-122"/>
              </a:rPr>
              <a:t>出栈指令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POP  DEST</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指令功能：首先将</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指向的栈顶单元的内容弹出到目的寄存器或存储单元中，然后修改</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指向栈顶。目的地址可采用寄存器（除</a:t>
            </a:r>
            <a:r>
              <a:rPr lang="en-US" altLang="zh-CN" sz="2400" b="1" dirty="0">
                <a:latin typeface="Times New Roman" panose="02020603050405020304" pitchFamily="18" charset="0"/>
                <a:ea typeface="宋体" panose="02010600030101010101" pitchFamily="2" charset="-122"/>
              </a:rPr>
              <a:t>CS</a:t>
            </a:r>
            <a:r>
              <a:rPr lang="zh-CN" altLang="zh-CN" sz="2400" b="1" dirty="0">
                <a:latin typeface="Times New Roman" panose="02020603050405020304" pitchFamily="18" charset="0"/>
                <a:ea typeface="宋体" panose="02010600030101010101" pitchFamily="2" charset="-122"/>
              </a:rPr>
              <a:t>外）或存储器寻址方式，但不能是立即寻址。具体操作可表示如下：</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操作数</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DEST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a:t>
            </a:r>
            <a:r>
              <a:rPr lang="zh-CN" altLang="zh-CN" sz="2400" b="1" dirty="0">
                <a:solidFill>
                  <a:srgbClr val="C00000"/>
                </a:solidFill>
                <a:latin typeface="Times New Roman" panose="02020603050405020304" pitchFamily="18" charset="0"/>
                <a:ea typeface="宋体" panose="02010600030101010101" pitchFamily="2" charset="-122"/>
              </a:rPr>
              <a:t>栈顶字单元内容</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SP</a:t>
            </a:r>
            <a:r>
              <a:rPr lang="zh-CN" altLang="zh-CN" sz="2400" b="1" dirty="0">
                <a:solidFill>
                  <a:srgbClr val="C00000"/>
                </a:solidFill>
                <a:latin typeface="Times New Roman" panose="02020603050405020304" pitchFamily="18" charset="0"/>
                <a:ea typeface="宋体" panose="02010600030101010101" pitchFamily="2" charset="-122"/>
              </a:rPr>
              <a:t>或</a:t>
            </a:r>
            <a:r>
              <a:rPr lang="en-US" altLang="zh-CN" sz="2400" b="1" dirty="0">
                <a:solidFill>
                  <a:srgbClr val="C00000"/>
                </a:solidFill>
                <a:latin typeface="Times New Roman" panose="02020603050405020304" pitchFamily="18" charset="0"/>
                <a:ea typeface="宋体" panose="02010600030101010101" pitchFamily="2" charset="-122"/>
              </a:rPr>
              <a:t>ESP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SP</a:t>
            </a:r>
            <a:r>
              <a:rPr lang="zh-CN" altLang="zh-CN" sz="2400" b="1" dirty="0">
                <a:solidFill>
                  <a:srgbClr val="C00000"/>
                </a:solidFill>
                <a:latin typeface="Times New Roman" panose="02020603050405020304" pitchFamily="18" charset="0"/>
                <a:ea typeface="宋体" panose="02010600030101010101" pitchFamily="2" charset="-122"/>
              </a:rPr>
              <a:t>或</a:t>
            </a:r>
            <a:r>
              <a:rPr lang="en-US" altLang="zh-CN" sz="2400" b="1" dirty="0">
                <a:solidFill>
                  <a:srgbClr val="C00000"/>
                </a:solidFill>
                <a:latin typeface="Times New Roman" panose="02020603050405020304" pitchFamily="18" charset="0"/>
                <a:ea typeface="宋体" panose="02010600030101010101" pitchFamily="2" charset="-122"/>
              </a:rPr>
              <a:t>ESP</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+2</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操作数</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000099"/>
                </a:solidFill>
                <a:latin typeface="Times New Roman" panose="02020603050405020304" pitchFamily="18" charset="0"/>
                <a:ea typeface="宋体" panose="02010600030101010101" pitchFamily="2" charset="-122"/>
              </a:rPr>
              <a:t>DEST </a:t>
            </a:r>
            <a:r>
              <a:rPr lang="en-US" altLang="zh-CN" sz="2400" b="1" dirty="0">
                <a:solidFill>
                  <a:srgbClr val="000099"/>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0099"/>
                </a:solidFill>
                <a:latin typeface="Times New Roman" panose="02020603050405020304" pitchFamily="18" charset="0"/>
                <a:ea typeface="宋体" panose="02010600030101010101" pitchFamily="2" charset="-122"/>
              </a:rPr>
              <a:t> </a:t>
            </a:r>
            <a:r>
              <a:rPr lang="zh-CN" altLang="zh-CN" sz="2400" b="1" dirty="0">
                <a:solidFill>
                  <a:srgbClr val="000099"/>
                </a:solidFill>
                <a:latin typeface="Times New Roman" panose="02020603050405020304" pitchFamily="18" charset="0"/>
                <a:ea typeface="宋体" panose="02010600030101010101" pitchFamily="2" charset="-122"/>
              </a:rPr>
              <a:t>栈顶双字单元内容</a:t>
            </a:r>
            <a:endParaRPr lang="zh-CN" altLang="zh-CN" sz="2400" b="1" dirty="0">
              <a:solidFill>
                <a:srgbClr val="000099"/>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000099"/>
                </a:solidFill>
                <a:latin typeface="Times New Roman" panose="02020603050405020304" pitchFamily="18" charset="0"/>
                <a:ea typeface="宋体" panose="02010600030101010101" pitchFamily="2" charset="-122"/>
              </a:rPr>
              <a:t>SP</a:t>
            </a:r>
            <a:r>
              <a:rPr lang="zh-CN" altLang="zh-CN" sz="2400" b="1" dirty="0">
                <a:solidFill>
                  <a:srgbClr val="000099"/>
                </a:solidFill>
                <a:latin typeface="Times New Roman" panose="02020603050405020304" pitchFamily="18" charset="0"/>
                <a:ea typeface="宋体" panose="02010600030101010101" pitchFamily="2" charset="-122"/>
              </a:rPr>
              <a:t>或</a:t>
            </a:r>
            <a:r>
              <a:rPr lang="en-US" altLang="zh-CN" sz="2400" b="1" dirty="0">
                <a:solidFill>
                  <a:srgbClr val="000099"/>
                </a:solidFill>
                <a:latin typeface="Times New Roman" panose="02020603050405020304" pitchFamily="18" charset="0"/>
                <a:ea typeface="宋体" panose="02010600030101010101" pitchFamily="2" charset="-122"/>
              </a:rPr>
              <a:t>ESP </a:t>
            </a:r>
            <a:r>
              <a:rPr lang="en-US" altLang="zh-CN" sz="2400" b="1" dirty="0">
                <a:solidFill>
                  <a:srgbClr val="000099"/>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000099"/>
                </a:solidFill>
                <a:latin typeface="Times New Roman" panose="02020603050405020304" pitchFamily="18" charset="0"/>
                <a:ea typeface="宋体" panose="02010600030101010101" pitchFamily="2" charset="-122"/>
              </a:rPr>
              <a:t>（</a:t>
            </a:r>
            <a:r>
              <a:rPr lang="en-US" altLang="zh-CN" sz="2400" b="1" dirty="0">
                <a:solidFill>
                  <a:srgbClr val="000099"/>
                </a:solidFill>
                <a:latin typeface="Times New Roman" panose="02020603050405020304" pitchFamily="18" charset="0"/>
                <a:ea typeface="宋体" panose="02010600030101010101" pitchFamily="2" charset="-122"/>
              </a:rPr>
              <a:t>SP</a:t>
            </a:r>
            <a:r>
              <a:rPr lang="zh-CN" altLang="zh-CN" sz="2400" b="1" dirty="0">
                <a:solidFill>
                  <a:srgbClr val="000099"/>
                </a:solidFill>
                <a:latin typeface="Times New Roman" panose="02020603050405020304" pitchFamily="18" charset="0"/>
                <a:ea typeface="宋体" panose="02010600030101010101" pitchFamily="2" charset="-122"/>
              </a:rPr>
              <a:t>或</a:t>
            </a:r>
            <a:r>
              <a:rPr lang="en-US" altLang="zh-CN" sz="2400" b="1" dirty="0">
                <a:solidFill>
                  <a:srgbClr val="000099"/>
                </a:solidFill>
                <a:latin typeface="Times New Roman" panose="02020603050405020304" pitchFamily="18" charset="0"/>
                <a:ea typeface="宋体" panose="02010600030101010101" pitchFamily="2" charset="-122"/>
              </a:rPr>
              <a:t>ESP</a:t>
            </a:r>
            <a:r>
              <a:rPr lang="zh-CN" altLang="zh-CN" sz="2400" b="1" dirty="0">
                <a:solidFill>
                  <a:srgbClr val="000099"/>
                </a:solidFill>
                <a:latin typeface="Times New Roman" panose="02020603050405020304" pitchFamily="18" charset="0"/>
                <a:ea typeface="宋体" panose="02010600030101010101" pitchFamily="2" charset="-122"/>
              </a:rPr>
              <a:t>）</a:t>
            </a:r>
            <a:r>
              <a:rPr lang="en-US" altLang="zh-CN" sz="2400" b="1" dirty="0">
                <a:solidFill>
                  <a:srgbClr val="000099"/>
                </a:solidFill>
                <a:latin typeface="Times New Roman" panose="02020603050405020304" pitchFamily="18" charset="0"/>
                <a:ea typeface="宋体" panose="02010600030101010101" pitchFamily="2" charset="-122"/>
              </a:rPr>
              <a:t>+4</a:t>
            </a:r>
            <a:endParaRPr lang="zh-CN" altLang="zh-CN" sz="2400" b="1" dirty="0">
              <a:solidFill>
                <a:srgbClr val="000099"/>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C00000"/>
                </a:solidFill>
                <a:latin typeface="Times New Roman" panose="02020603050405020304" pitchFamily="18" charset="0"/>
                <a:ea typeface="宋体" panose="02010600030101010101" pitchFamily="2" charset="-122"/>
              </a:rPr>
              <a:t>无</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 name="表格 10"/>
          <p:cNvGraphicFramePr>
            <a:graphicFrameLocks noGrp="1"/>
          </p:cNvGraphicFramePr>
          <p:nvPr>
            <p:custDataLst>
              <p:tags r:id="rId1"/>
            </p:custDataLst>
          </p:nvPr>
        </p:nvGraphicFramePr>
        <p:xfrm>
          <a:off x="334963" y="3573463"/>
          <a:ext cx="8424863" cy="3127375"/>
        </p:xfrm>
        <a:graphic>
          <a:graphicData uri="http://schemas.openxmlformats.org/drawingml/2006/table">
            <a:tbl>
              <a:tblPr firstRow="1" firstCol="1" bandRow="1" bandCol="1">
                <a:tableStyleId>{5C22544A-7EE6-4342-B048-85BDC9FD1C3A}</a:tableStyleId>
              </a:tblPr>
              <a:tblGrid>
                <a:gridCol w="1672638"/>
                <a:gridCol w="2071745"/>
                <a:gridCol w="4680479"/>
              </a:tblGrid>
              <a:tr h="446767">
                <a:tc>
                  <a:txBody>
                    <a:bodyPr/>
                    <a:lstStyle/>
                    <a:p>
                      <a:pPr algn="ctr">
                        <a:lnSpc>
                          <a:spcPts val="1500"/>
                        </a:lnSpc>
                        <a:spcAft>
                          <a:spcPts val="0"/>
                        </a:spcAft>
                      </a:pPr>
                      <a:r>
                        <a:rPr lang="zh-CN" sz="1800" kern="100" dirty="0">
                          <a:effectLst/>
                        </a:rPr>
                        <a:t>操作数长度（位）</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zh-CN" sz="1800" kern="100" dirty="0">
                          <a:effectLst/>
                        </a:rPr>
                        <a:t>地址长度（位）</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zh-CN" sz="1800" kern="100" dirty="0">
                          <a:effectLst/>
                        </a:rPr>
                        <a:t>执行的操作</a:t>
                      </a:r>
                      <a:endParaRPr lang="zh-CN" sz="1800" kern="100" dirty="0">
                        <a:effectLst/>
                        <a:latin typeface="Times New Roman" panose="02020603050405020304"/>
                        <a:ea typeface="宋体" panose="02010600030101010101" pitchFamily="2" charset="-122"/>
                      </a:endParaRPr>
                    </a:p>
                  </a:txBody>
                  <a:tcPr marL="68579" marR="68579" marT="0" marB="0" anchor="ctr"/>
                </a:tc>
              </a:tr>
              <a:tr h="893537">
                <a:tc>
                  <a:txBody>
                    <a:bodyPr/>
                    <a:lstStyle/>
                    <a:p>
                      <a:pPr algn="ctr">
                        <a:lnSpc>
                          <a:spcPts val="1500"/>
                        </a:lnSpc>
                        <a:spcAft>
                          <a:spcPts val="0"/>
                        </a:spcAft>
                      </a:pPr>
                      <a:r>
                        <a:rPr lang="en-US" sz="1800" kern="100">
                          <a:effectLst/>
                        </a:rPr>
                        <a:t>16</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en-US" sz="1800" kern="100">
                          <a:effectLst/>
                        </a:rPr>
                        <a:t>16</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indent="95250" algn="just">
                        <a:lnSpc>
                          <a:spcPts val="1500"/>
                        </a:lnSpc>
                        <a:spcAft>
                          <a:spcPts val="0"/>
                        </a:spcAft>
                      </a:pPr>
                      <a:r>
                        <a:rPr lang="en-US" sz="1800" kern="100" dirty="0">
                          <a:effectLst/>
                        </a:rPr>
                        <a:t>SP</a:t>
                      </a:r>
                      <a:r>
                        <a:rPr lang="en-US" sz="1800" kern="100" dirty="0">
                          <a:effectLst/>
                          <a:sym typeface="Symbol" panose="05050102010706020507"/>
                        </a:rPr>
                        <a:t></a:t>
                      </a:r>
                      <a:r>
                        <a:rPr lang="zh-CN" sz="1800" kern="100" dirty="0">
                          <a:effectLst/>
                        </a:rPr>
                        <a:t>（</a:t>
                      </a:r>
                      <a:r>
                        <a:rPr lang="en-US" sz="1800" kern="100" dirty="0">
                          <a:effectLst/>
                        </a:rPr>
                        <a:t>SP</a:t>
                      </a:r>
                      <a:r>
                        <a:rPr lang="zh-CN" sz="1800" kern="100" dirty="0">
                          <a:effectLst/>
                        </a:rPr>
                        <a:t>）</a:t>
                      </a:r>
                      <a:r>
                        <a:rPr lang="en-US" sz="1800" kern="100" dirty="0">
                          <a:effectLst/>
                          <a:sym typeface="Symbol" panose="05050102010706020507"/>
                        </a:rPr>
                        <a:t></a:t>
                      </a:r>
                      <a:r>
                        <a:rPr lang="en-US" sz="1800" kern="100" dirty="0">
                          <a:effectLst/>
                        </a:rPr>
                        <a:t> 2	</a:t>
                      </a:r>
                      <a:r>
                        <a:rPr lang="zh-CN" sz="1800" kern="100" dirty="0" smtClean="0">
                          <a:effectLst/>
                        </a:rPr>
                        <a:t>字出</a:t>
                      </a:r>
                      <a:r>
                        <a:rPr lang="zh-CN" sz="1800" kern="100" dirty="0">
                          <a:effectLst/>
                        </a:rPr>
                        <a:t>栈或进栈</a:t>
                      </a:r>
                      <a:endParaRPr lang="zh-CN" sz="1800" kern="100" dirty="0">
                        <a:effectLst/>
                        <a:latin typeface="Times New Roman" panose="02020603050405020304"/>
                        <a:ea typeface="宋体" panose="02010600030101010101" pitchFamily="2" charset="-122"/>
                      </a:endParaRPr>
                    </a:p>
                  </a:txBody>
                  <a:tcPr marL="68579" marR="68579" marT="0" marB="0" anchor="ctr"/>
                </a:tc>
              </a:tr>
              <a:tr h="446767">
                <a:tc>
                  <a:txBody>
                    <a:bodyPr/>
                    <a:lstStyle/>
                    <a:p>
                      <a:pPr algn="ctr">
                        <a:lnSpc>
                          <a:spcPts val="1500"/>
                        </a:lnSpc>
                        <a:spcAft>
                          <a:spcPts val="0"/>
                        </a:spcAft>
                      </a:pPr>
                      <a:r>
                        <a:rPr lang="en-US" sz="1800" kern="100">
                          <a:effectLst/>
                        </a:rPr>
                        <a:t>16</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en-US" sz="1800" kern="100" dirty="0">
                          <a:effectLst/>
                        </a:rPr>
                        <a:t>32</a:t>
                      </a:r>
                      <a:endParaRPr lang="zh-CN" sz="1800" kern="100" dirty="0">
                        <a:effectLst/>
                        <a:latin typeface="Times New Roman" panose="02020603050405020304"/>
                        <a:ea typeface="宋体" panose="02010600030101010101" pitchFamily="2" charset="-122"/>
                      </a:endParaRPr>
                    </a:p>
                  </a:txBody>
                  <a:tcPr marL="68579" marR="68579" marT="0" marB="0" anchor="ctr"/>
                </a:tc>
                <a:tc>
                  <a:txBody>
                    <a:bodyPr/>
                    <a:lstStyle/>
                    <a:p>
                      <a:pPr indent="95250" algn="just">
                        <a:lnSpc>
                          <a:spcPts val="1500"/>
                        </a:lnSpc>
                        <a:spcAft>
                          <a:spcPts val="0"/>
                        </a:spcAft>
                      </a:pPr>
                      <a:r>
                        <a:rPr lang="en-US" sz="1800" kern="100" dirty="0">
                          <a:effectLst/>
                        </a:rPr>
                        <a:t>ESP</a:t>
                      </a:r>
                      <a:r>
                        <a:rPr lang="en-US" sz="1800" kern="100" dirty="0">
                          <a:effectLst/>
                          <a:sym typeface="Symbol" panose="05050102010706020507"/>
                        </a:rPr>
                        <a:t></a:t>
                      </a:r>
                      <a:r>
                        <a:rPr lang="zh-CN" sz="1800" kern="100" dirty="0">
                          <a:effectLst/>
                        </a:rPr>
                        <a:t>（</a:t>
                      </a:r>
                      <a:r>
                        <a:rPr lang="en-US" sz="1800" kern="100" dirty="0">
                          <a:effectLst/>
                        </a:rPr>
                        <a:t>ESP</a:t>
                      </a:r>
                      <a:r>
                        <a:rPr lang="zh-CN" sz="1800" kern="100" dirty="0">
                          <a:effectLst/>
                        </a:rPr>
                        <a:t>）</a:t>
                      </a:r>
                      <a:r>
                        <a:rPr lang="en-US" sz="1800" kern="100" dirty="0">
                          <a:effectLst/>
                          <a:sym typeface="Symbol" panose="05050102010706020507"/>
                        </a:rPr>
                        <a:t></a:t>
                      </a:r>
                      <a:r>
                        <a:rPr lang="en-US" sz="1800" kern="100" dirty="0">
                          <a:effectLst/>
                        </a:rPr>
                        <a:t> 2	</a:t>
                      </a:r>
                      <a:r>
                        <a:rPr lang="zh-CN" sz="1800" kern="100" dirty="0" smtClean="0">
                          <a:effectLst/>
                        </a:rPr>
                        <a:t>字出</a:t>
                      </a:r>
                      <a:r>
                        <a:rPr lang="zh-CN" sz="1800" kern="100" dirty="0">
                          <a:effectLst/>
                        </a:rPr>
                        <a:t>栈或进栈</a:t>
                      </a:r>
                      <a:endParaRPr lang="zh-CN" sz="1800" kern="100" dirty="0">
                        <a:effectLst/>
                        <a:latin typeface="Times New Roman" panose="02020603050405020304"/>
                        <a:ea typeface="宋体" panose="02010600030101010101" pitchFamily="2" charset="-122"/>
                      </a:endParaRPr>
                    </a:p>
                  </a:txBody>
                  <a:tcPr marL="68579" marR="68579" marT="0" marB="0" anchor="ctr"/>
                </a:tc>
              </a:tr>
              <a:tr h="893537">
                <a:tc>
                  <a:txBody>
                    <a:bodyPr/>
                    <a:lstStyle/>
                    <a:p>
                      <a:pPr algn="ctr">
                        <a:lnSpc>
                          <a:spcPts val="1500"/>
                        </a:lnSpc>
                        <a:spcAft>
                          <a:spcPts val="0"/>
                        </a:spcAft>
                      </a:pPr>
                      <a:r>
                        <a:rPr lang="en-US" sz="1800" kern="100">
                          <a:effectLst/>
                        </a:rPr>
                        <a:t>32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en-US" sz="1800" kern="100">
                          <a:effectLst/>
                        </a:rPr>
                        <a:t>16</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indent="95250" algn="just">
                        <a:lnSpc>
                          <a:spcPts val="1500"/>
                        </a:lnSpc>
                        <a:spcAft>
                          <a:spcPts val="0"/>
                        </a:spcAft>
                      </a:pPr>
                      <a:r>
                        <a:rPr lang="en-US" sz="1800" kern="100" dirty="0">
                          <a:effectLst/>
                        </a:rPr>
                        <a:t>SP</a:t>
                      </a:r>
                      <a:r>
                        <a:rPr lang="en-US" sz="1800" kern="100" dirty="0">
                          <a:effectLst/>
                          <a:sym typeface="Symbol" panose="05050102010706020507"/>
                        </a:rPr>
                        <a:t></a:t>
                      </a:r>
                      <a:r>
                        <a:rPr lang="zh-CN" sz="1800" kern="100" dirty="0">
                          <a:effectLst/>
                        </a:rPr>
                        <a:t>（</a:t>
                      </a:r>
                      <a:r>
                        <a:rPr lang="en-US" sz="1800" kern="100" dirty="0">
                          <a:effectLst/>
                        </a:rPr>
                        <a:t>SP</a:t>
                      </a:r>
                      <a:r>
                        <a:rPr lang="zh-CN" sz="1800" kern="100" dirty="0">
                          <a:effectLst/>
                        </a:rPr>
                        <a:t>）</a:t>
                      </a:r>
                      <a:r>
                        <a:rPr lang="en-US" sz="1800" kern="100" dirty="0">
                          <a:effectLst/>
                          <a:sym typeface="Symbol" panose="05050102010706020507"/>
                        </a:rPr>
                        <a:t></a:t>
                      </a:r>
                      <a:r>
                        <a:rPr lang="en-US" sz="1800" kern="100" dirty="0">
                          <a:effectLst/>
                        </a:rPr>
                        <a:t> 4	</a:t>
                      </a:r>
                      <a:r>
                        <a:rPr lang="zh-CN" sz="1800" kern="100" dirty="0" smtClean="0">
                          <a:effectLst/>
                        </a:rPr>
                        <a:t>双</a:t>
                      </a:r>
                      <a:r>
                        <a:rPr lang="zh-CN" sz="1800" kern="100" dirty="0">
                          <a:effectLst/>
                        </a:rPr>
                        <a:t>字出栈或进栈</a:t>
                      </a:r>
                      <a:endParaRPr lang="zh-CN" sz="1800" kern="100" dirty="0">
                        <a:effectLst/>
                        <a:latin typeface="Times New Roman" panose="02020603050405020304"/>
                        <a:ea typeface="宋体" panose="02010600030101010101" pitchFamily="2" charset="-122"/>
                      </a:endParaRPr>
                    </a:p>
                  </a:txBody>
                  <a:tcPr marL="68579" marR="68579" marT="0" marB="0" anchor="ctr"/>
                </a:tc>
              </a:tr>
              <a:tr h="446767">
                <a:tc>
                  <a:txBody>
                    <a:bodyPr/>
                    <a:lstStyle/>
                    <a:p>
                      <a:pPr algn="ctr">
                        <a:lnSpc>
                          <a:spcPts val="1500"/>
                        </a:lnSpc>
                        <a:spcAft>
                          <a:spcPts val="0"/>
                        </a:spcAft>
                      </a:pPr>
                      <a:r>
                        <a:rPr lang="en-US" sz="1800" kern="100">
                          <a:effectLst/>
                        </a:rPr>
                        <a:t>32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algn="ctr">
                        <a:lnSpc>
                          <a:spcPts val="1500"/>
                        </a:lnSpc>
                        <a:spcAft>
                          <a:spcPts val="0"/>
                        </a:spcAft>
                      </a:pPr>
                      <a:r>
                        <a:rPr lang="en-US" sz="1800" kern="100">
                          <a:effectLst/>
                        </a:rPr>
                        <a:t>32</a:t>
                      </a:r>
                      <a:endParaRPr lang="zh-CN" sz="1800" kern="100">
                        <a:effectLst/>
                        <a:latin typeface="Times New Roman" panose="02020603050405020304"/>
                        <a:ea typeface="宋体" panose="02010600030101010101" pitchFamily="2" charset="-122"/>
                      </a:endParaRPr>
                    </a:p>
                  </a:txBody>
                  <a:tcPr marL="68579" marR="68579" marT="0" marB="0" anchor="ctr"/>
                </a:tc>
                <a:tc>
                  <a:txBody>
                    <a:bodyPr/>
                    <a:lstStyle/>
                    <a:p>
                      <a:pPr indent="95250" algn="just">
                        <a:lnSpc>
                          <a:spcPts val="1500"/>
                        </a:lnSpc>
                        <a:spcAft>
                          <a:spcPts val="0"/>
                        </a:spcAft>
                      </a:pPr>
                      <a:r>
                        <a:rPr lang="en-US" sz="1800" kern="100" dirty="0">
                          <a:effectLst/>
                        </a:rPr>
                        <a:t>ESP</a:t>
                      </a:r>
                      <a:r>
                        <a:rPr lang="en-US" sz="1800" kern="100" dirty="0">
                          <a:effectLst/>
                          <a:sym typeface="Symbol" panose="05050102010706020507"/>
                        </a:rPr>
                        <a:t></a:t>
                      </a:r>
                      <a:r>
                        <a:rPr lang="zh-CN" sz="1800" kern="100" dirty="0">
                          <a:effectLst/>
                        </a:rPr>
                        <a:t>（</a:t>
                      </a:r>
                      <a:r>
                        <a:rPr lang="en-US" sz="1800" kern="100" dirty="0">
                          <a:effectLst/>
                        </a:rPr>
                        <a:t>ESP</a:t>
                      </a:r>
                      <a:r>
                        <a:rPr lang="zh-CN" sz="1800" kern="100" dirty="0">
                          <a:effectLst/>
                        </a:rPr>
                        <a:t>）</a:t>
                      </a:r>
                      <a:r>
                        <a:rPr lang="en-US" sz="1800" kern="100" dirty="0">
                          <a:effectLst/>
                          <a:sym typeface="Symbol" panose="05050102010706020507"/>
                        </a:rPr>
                        <a:t></a:t>
                      </a:r>
                      <a:r>
                        <a:rPr lang="en-US" sz="1800" kern="100" dirty="0">
                          <a:effectLst/>
                        </a:rPr>
                        <a:t> 4	</a:t>
                      </a:r>
                      <a:r>
                        <a:rPr lang="zh-CN" sz="1800" kern="100" dirty="0" smtClean="0">
                          <a:effectLst/>
                        </a:rPr>
                        <a:t>双</a:t>
                      </a:r>
                      <a:r>
                        <a:rPr lang="zh-CN" sz="1800" kern="100" dirty="0">
                          <a:effectLst/>
                        </a:rPr>
                        <a:t>字出栈或进栈</a:t>
                      </a:r>
                      <a:endParaRPr lang="zh-CN" sz="1800" kern="100" dirty="0">
                        <a:effectLst/>
                        <a:latin typeface="Times New Roman" panose="02020603050405020304"/>
                        <a:ea typeface="宋体" panose="02010600030101010101" pitchFamily="2" charset="-122"/>
                      </a:endParaRPr>
                    </a:p>
                  </a:txBody>
                  <a:tcPr marL="68579" marR="68579" marT="0" marB="0" anchor="ctr"/>
                </a:tc>
              </a:tr>
            </a:tbl>
          </a:graphicData>
        </a:graphic>
      </p:graphicFrame>
      <p:sp>
        <p:nvSpPr>
          <p:cNvPr id="114717" name="Rectangle 6"/>
          <p:cNvSpPr/>
          <p:nvPr/>
        </p:nvSpPr>
        <p:spPr>
          <a:xfrm>
            <a:off x="1835785" y="3140393"/>
            <a:ext cx="5191125" cy="46037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solidFill>
                  <a:srgbClr val="000000"/>
                </a:solidFill>
                <a:latin typeface="Arial" panose="020B0604020202020204" pitchFamily="34" charset="0"/>
                <a:ea typeface="宋体" panose="02010600030101010101" pitchFamily="2" charset="-122"/>
              </a:rPr>
              <a:t>表</a:t>
            </a:r>
            <a:r>
              <a:rPr lang="en-US" altLang="zh-CN" sz="2400" b="1" dirty="0">
                <a:solidFill>
                  <a:srgbClr val="000000"/>
                </a:solidFill>
                <a:latin typeface="Arial" panose="020B0604020202020204" pitchFamily="34" charset="0"/>
                <a:ea typeface="宋体" panose="02010600030101010101" pitchFamily="2" charset="-122"/>
              </a:rPr>
              <a:t>4-6  PUSH/POP</a:t>
            </a:r>
            <a:r>
              <a:rPr lang="zh-CN" altLang="en-US" sz="2400" b="1" dirty="0">
                <a:solidFill>
                  <a:srgbClr val="000000"/>
                </a:solidFill>
                <a:latin typeface="Arial" panose="020B0604020202020204" pitchFamily="34" charset="0"/>
                <a:ea typeface="宋体" panose="02010600030101010101" pitchFamily="2" charset="-122"/>
              </a:rPr>
              <a:t>指令执行的操作</a:t>
            </a:r>
            <a:endParaRPr lang="zh-CN" altLang="en-US" sz="2400" b="1" dirty="0">
              <a:latin typeface="Times New Roman" panose="02020603050405020304" pitchFamily="18" charset="0"/>
              <a:ea typeface="宋体" panose="02010600030101010101" pitchFamily="2" charset="-122"/>
            </a:endParaRPr>
          </a:p>
        </p:txBody>
      </p:sp>
      <p:sp>
        <p:nvSpPr>
          <p:cNvPr id="7" name="文本框 6"/>
          <p:cNvSpPr txBox="1"/>
          <p:nvPr/>
        </p:nvSpPr>
        <p:spPr>
          <a:xfrm>
            <a:off x="35560" y="116840"/>
            <a:ext cx="9178290" cy="14204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pPr>
              <a:lnSpc>
                <a:spcPct val="120000"/>
              </a:lnSpc>
              <a:spcBef>
                <a:spcPts val="0"/>
              </a:spcBef>
              <a:spcAft>
                <a:spcPts val="0"/>
              </a:spcAft>
            </a:pPr>
            <a:r>
              <a:rPr lang="en-US" altLang="zh-CN"/>
              <a:t>PUSH</a:t>
            </a:r>
            <a:r>
              <a:rPr lang="zh-CN" altLang="en-US"/>
              <a:t>和</a:t>
            </a:r>
            <a:r>
              <a:rPr lang="en-US">
                <a:sym typeface="+mn-ea"/>
              </a:rPr>
              <a:t>POP</a:t>
            </a:r>
            <a:r>
              <a:rPr lang="zh-CN">
                <a:sym typeface="+mn-ea"/>
              </a:rPr>
              <a:t>指令</a:t>
            </a:r>
            <a:endParaRPr lang="zh-CN">
              <a:sym typeface="+mn-ea"/>
            </a:endParaRPr>
          </a:p>
          <a:p>
            <a:pPr marL="342900" indent="-342900">
              <a:lnSpc>
                <a:spcPct val="120000"/>
              </a:lnSpc>
              <a:spcBef>
                <a:spcPts val="0"/>
              </a:spcBef>
              <a:spcAft>
                <a:spcPts val="0"/>
              </a:spcAft>
              <a:buFont typeface="Arial" panose="020B0604020202020204" pitchFamily="34" charset="0"/>
              <a:buChar char="•"/>
            </a:pPr>
            <a:r>
              <a:rPr lang="zh-CN">
                <a:sym typeface="+mn-ea"/>
              </a:rPr>
              <a:t>操作数长度为</a:t>
            </a:r>
            <a:r>
              <a:rPr lang="en-US">
                <a:sym typeface="+mn-ea"/>
              </a:rPr>
              <a:t>16</a:t>
            </a:r>
            <a:r>
              <a:rPr lang="zh-CN">
                <a:sym typeface="+mn-ea"/>
              </a:rPr>
              <a:t>位时，</a:t>
            </a:r>
            <a:r>
              <a:rPr lang="en-US">
                <a:sym typeface="+mn-ea"/>
              </a:rPr>
              <a:t>SP</a:t>
            </a:r>
            <a:r>
              <a:rPr lang="zh-CN">
                <a:sym typeface="+mn-ea"/>
              </a:rPr>
              <a:t>或</a:t>
            </a:r>
            <a:r>
              <a:rPr lang="en-US">
                <a:sym typeface="+mn-ea"/>
              </a:rPr>
              <a:t>ESP</a:t>
            </a:r>
            <a:r>
              <a:rPr lang="zh-CN">
                <a:sym typeface="+mn-ea"/>
              </a:rPr>
              <a:t>均为</a:t>
            </a:r>
            <a:r>
              <a:rPr lang="en-US" kern="100" dirty="0">
                <a:effectLst/>
                <a:sym typeface="Symbol" panose="05050102010706020507"/>
              </a:rPr>
              <a:t>2</a:t>
            </a:r>
            <a:r>
              <a:rPr lang="zh-CN">
                <a:sym typeface="+mn-ea"/>
              </a:rPr>
              <a:t>，进栈或出栈的是字。</a:t>
            </a:r>
            <a:endParaRPr lang="zh-CN">
              <a:sym typeface="+mn-ea"/>
            </a:endParaRPr>
          </a:p>
          <a:p>
            <a:pPr marL="342900" indent="-342900">
              <a:lnSpc>
                <a:spcPct val="120000"/>
              </a:lnSpc>
              <a:spcBef>
                <a:spcPts val="0"/>
              </a:spcBef>
              <a:spcAft>
                <a:spcPts val="0"/>
              </a:spcAft>
              <a:buFont typeface="Arial" panose="020B0604020202020204" pitchFamily="34" charset="0"/>
              <a:buChar char="•"/>
            </a:pPr>
            <a:r>
              <a:rPr lang="zh-CN">
                <a:sym typeface="+mn-ea"/>
              </a:rPr>
              <a:t>操作数长度为</a:t>
            </a:r>
            <a:r>
              <a:rPr lang="en-US">
                <a:sym typeface="+mn-ea"/>
              </a:rPr>
              <a:t>32</a:t>
            </a:r>
            <a:r>
              <a:rPr lang="zh-CN">
                <a:sym typeface="+mn-ea"/>
              </a:rPr>
              <a:t>位时，</a:t>
            </a:r>
            <a:r>
              <a:rPr lang="en-US">
                <a:sym typeface="+mn-ea"/>
              </a:rPr>
              <a:t>SP</a:t>
            </a:r>
            <a:r>
              <a:rPr lang="zh-CN">
                <a:sym typeface="+mn-ea"/>
              </a:rPr>
              <a:t>或</a:t>
            </a:r>
            <a:r>
              <a:rPr lang="en-US">
                <a:sym typeface="+mn-ea"/>
              </a:rPr>
              <a:t>ESP</a:t>
            </a:r>
            <a:r>
              <a:rPr lang="zh-CN">
                <a:sym typeface="+mn-ea"/>
              </a:rPr>
              <a:t>均为</a:t>
            </a:r>
            <a:r>
              <a:rPr lang="en-US" kern="100" dirty="0">
                <a:effectLst/>
                <a:sym typeface="Symbol" panose="05050102010706020507"/>
              </a:rPr>
              <a:t>4</a:t>
            </a:r>
            <a:r>
              <a:rPr lang="zh-CN">
                <a:sym typeface="+mn-ea"/>
              </a:rPr>
              <a:t>，进栈或出栈的是双字。</a:t>
            </a:r>
            <a:endParaRPr lang="zh-CN" altLang="en-US"/>
          </a:p>
        </p:txBody>
      </p:sp>
      <p:sp>
        <p:nvSpPr>
          <p:cNvPr id="5" name="文本框 4"/>
          <p:cNvSpPr txBox="1"/>
          <p:nvPr/>
        </p:nvSpPr>
        <p:spPr>
          <a:xfrm>
            <a:off x="35560" y="1623695"/>
            <a:ext cx="9274175" cy="14204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pPr algn="l">
              <a:lnSpc>
                <a:spcPct val="120000"/>
              </a:lnSpc>
              <a:spcBef>
                <a:spcPts val="0"/>
              </a:spcBef>
              <a:spcAft>
                <a:spcPts val="0"/>
              </a:spcAft>
            </a:pPr>
            <a:r>
              <a:rPr lang="zh-CN" altLang="en-US">
                <a:solidFill>
                  <a:srgbClr val="FF0000"/>
                </a:solidFill>
                <a:sym typeface="+mn-ea"/>
              </a:rPr>
              <a:t>注意：</a:t>
            </a:r>
            <a:endParaRPr lang="zh-CN" altLang="en-US">
              <a:solidFill>
                <a:srgbClr val="FF0000"/>
              </a:solidFill>
              <a:sym typeface="+mn-ea"/>
            </a:endParaRPr>
          </a:p>
          <a:p>
            <a:pPr marL="342900" indent="-342900" algn="l">
              <a:lnSpc>
                <a:spcPct val="120000"/>
              </a:lnSpc>
              <a:spcBef>
                <a:spcPts val="0"/>
              </a:spcBef>
              <a:spcAft>
                <a:spcPts val="0"/>
              </a:spcAft>
              <a:buFont typeface="Wingdings" panose="05000000000000000000" charset="0"/>
              <a:buChar char="Ø"/>
            </a:pPr>
            <a:r>
              <a:rPr lang="zh-CN" altLang="en-US">
                <a:solidFill>
                  <a:srgbClr val="C00000"/>
                </a:solidFill>
                <a:sym typeface="+mn-ea"/>
              </a:rPr>
              <a:t>地址长度</a:t>
            </a:r>
            <a:r>
              <a:rPr lang="en-US" altLang="zh-CN">
                <a:solidFill>
                  <a:srgbClr val="C00000"/>
                </a:solidFill>
                <a:sym typeface="+mn-ea"/>
              </a:rPr>
              <a:t>16</a:t>
            </a:r>
            <a:r>
              <a:rPr lang="zh-CN" altLang="en-US">
                <a:solidFill>
                  <a:srgbClr val="C00000"/>
                </a:solidFill>
                <a:sym typeface="+mn-ea"/>
              </a:rPr>
              <a:t>位</a:t>
            </a:r>
            <a:r>
              <a:rPr lang="zh-CN" altLang="en-US">
                <a:sym typeface="+mn-ea"/>
              </a:rPr>
              <a:t>时，使用</a:t>
            </a:r>
            <a:r>
              <a:rPr lang="en-US" altLang="zh-CN">
                <a:solidFill>
                  <a:srgbClr val="C00000"/>
                </a:solidFill>
                <a:sym typeface="+mn-ea"/>
              </a:rPr>
              <a:t>SP</a:t>
            </a:r>
            <a:r>
              <a:rPr lang="zh-CN" altLang="en-US">
                <a:sym typeface="+mn-ea"/>
              </a:rPr>
              <a:t>作堆栈指针，进出栈可以是字或双字。</a:t>
            </a:r>
            <a:endParaRPr lang="zh-CN" altLang="en-US">
              <a:sym typeface="+mn-ea"/>
            </a:endParaRPr>
          </a:p>
          <a:p>
            <a:pPr marL="342900" indent="-342900" algn="l">
              <a:lnSpc>
                <a:spcPct val="120000"/>
              </a:lnSpc>
              <a:spcBef>
                <a:spcPts val="0"/>
              </a:spcBef>
              <a:spcAft>
                <a:spcPts val="0"/>
              </a:spcAft>
              <a:buFont typeface="Wingdings" panose="05000000000000000000" charset="0"/>
              <a:buChar char="Ø"/>
            </a:pPr>
            <a:r>
              <a:rPr lang="zh-CN" altLang="en-US">
                <a:solidFill>
                  <a:srgbClr val="3333FF"/>
                </a:solidFill>
                <a:sym typeface="+mn-ea"/>
              </a:rPr>
              <a:t>地址长度</a:t>
            </a:r>
            <a:r>
              <a:rPr lang="en-US" altLang="zh-CN">
                <a:solidFill>
                  <a:srgbClr val="3333FF"/>
                </a:solidFill>
                <a:sym typeface="+mn-ea"/>
              </a:rPr>
              <a:t>32</a:t>
            </a:r>
            <a:r>
              <a:rPr lang="zh-CN" altLang="en-US">
                <a:sym typeface="+mn-ea"/>
              </a:rPr>
              <a:t>位时，使用</a:t>
            </a:r>
            <a:r>
              <a:rPr lang="en-US" altLang="zh-CN">
                <a:solidFill>
                  <a:srgbClr val="3333FF"/>
                </a:solidFill>
                <a:sym typeface="+mn-ea"/>
              </a:rPr>
              <a:t>ESP</a:t>
            </a:r>
            <a:r>
              <a:rPr lang="zh-CN" altLang="en-US">
                <a:sym typeface="+mn-ea"/>
              </a:rPr>
              <a:t>作堆栈指针，进出栈可以是字或双字。</a:t>
            </a:r>
            <a:endParaRPr lang="zh-CN" altLang="en-US"/>
          </a:p>
        </p:txBody>
      </p:sp>
    </p:spTree>
  </p:cSld>
  <p:clrMapOvr>
    <a:masterClrMapping/>
  </p:clrMapOvr>
  <p:transition spd="slow">
    <p:zoom dir="in"/>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矩形 4"/>
          <p:cNvSpPr/>
          <p:nvPr/>
        </p:nvSpPr>
        <p:spPr>
          <a:xfrm>
            <a:off x="250825" y="115888"/>
            <a:ext cx="8785225" cy="2784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400" b="1" dirty="0">
                <a:solidFill>
                  <a:srgbClr val="FF0000"/>
                </a:solidFill>
                <a:latin typeface="Times New Roman" panose="02020603050405020304" pitchFamily="18" charset="0"/>
                <a:ea typeface="宋体" panose="02010600030101010101" pitchFamily="2" charset="-122"/>
              </a:rPr>
              <a:t>特殊情况：</a:t>
            </a:r>
            <a:r>
              <a:rPr lang="zh-CN" altLang="zh-CN" sz="2400" b="1" dirty="0">
                <a:latin typeface="Times New Roman" panose="02020603050405020304" pitchFamily="18" charset="0"/>
                <a:ea typeface="宋体" panose="02010600030101010101" pitchFamily="2" charset="-122"/>
              </a:rPr>
              <a:t>执行</a:t>
            </a:r>
            <a:r>
              <a:rPr lang="en-US" altLang="zh-CN" sz="2400" b="1" dirty="0">
                <a:latin typeface="Times New Roman" panose="02020603050405020304" pitchFamily="18" charset="0"/>
                <a:ea typeface="宋体" panose="02010600030101010101" pitchFamily="2" charset="-122"/>
              </a:rPr>
              <a:t>8086</a:t>
            </a:r>
            <a:r>
              <a:rPr lang="zh-CN" altLang="zh-CN" sz="2400" b="1" dirty="0">
                <a:latin typeface="Times New Roman" panose="02020603050405020304" pitchFamily="18" charset="0"/>
                <a:ea typeface="宋体" panose="02010600030101010101" pitchFamily="2" charset="-122"/>
              </a:rPr>
              <a:t>中的</a:t>
            </a:r>
            <a:r>
              <a:rPr lang="en-US" altLang="zh-CN" sz="2400" b="1" dirty="0">
                <a:latin typeface="Times New Roman" panose="02020603050405020304" pitchFamily="18" charset="0"/>
                <a:ea typeface="宋体" panose="02010600030101010101" pitchFamily="2" charset="-122"/>
              </a:rPr>
              <a:t>“PUSH  SP”</a:t>
            </a:r>
            <a:r>
              <a:rPr lang="zh-CN" altLang="zh-CN" sz="2400" b="1" dirty="0">
                <a:latin typeface="Times New Roman" panose="02020603050405020304" pitchFamily="18" charset="0"/>
                <a:ea typeface="宋体" panose="02010600030101010101" pitchFamily="2" charset="-122"/>
              </a:rPr>
              <a:t>指令，入栈的是该指令已修改了的</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新值；而执行</a:t>
            </a:r>
            <a:r>
              <a:rPr lang="en-US" altLang="zh-CN" sz="2400" b="1" dirty="0">
                <a:latin typeface="Times New Roman" panose="02020603050405020304" pitchFamily="18" charset="0"/>
                <a:ea typeface="宋体" panose="02010600030101010101" pitchFamily="2" charset="-122"/>
              </a:rPr>
              <a:t>“PUSH ESP”</a:t>
            </a:r>
            <a:r>
              <a:rPr lang="zh-CN" altLang="zh-CN" sz="2400" b="1" dirty="0">
                <a:latin typeface="Times New Roman" panose="02020603050405020304" pitchFamily="18" charset="0"/>
                <a:ea typeface="宋体" panose="02010600030101010101" pitchFamily="2" charset="-122"/>
              </a:rPr>
              <a:t>指令，入栈的却是</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在执行该指令之前的旧值。</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宋体" panose="02010600030101010101" pitchFamily="2" charset="-122"/>
              </a:rPr>
              <a:t>此外，</a:t>
            </a:r>
            <a:r>
              <a:rPr lang="en-US" altLang="zh-CN" sz="2000" b="1" dirty="0">
                <a:latin typeface="Times New Roman" panose="02020603050405020304" pitchFamily="18" charset="0"/>
                <a:ea typeface="宋体" panose="02010600030101010101" pitchFamily="2" charset="-122"/>
              </a:rPr>
              <a:t>PUSH</a:t>
            </a:r>
            <a:r>
              <a:rPr lang="zh-CN" altLang="zh-CN" sz="2000" b="1" dirty="0">
                <a:latin typeface="Times New Roman" panose="02020603050405020304" pitchFamily="18" charset="0"/>
                <a:ea typeface="宋体" panose="02010600030101010101" pitchFamily="2" charset="-122"/>
              </a:rPr>
              <a:t>和</a:t>
            </a:r>
            <a:r>
              <a:rPr lang="en-US" altLang="zh-CN" sz="2000" b="1" dirty="0">
                <a:latin typeface="Times New Roman" panose="02020603050405020304" pitchFamily="18" charset="0"/>
                <a:ea typeface="宋体" panose="02010600030101010101" pitchFamily="2" charset="-122"/>
              </a:rPr>
              <a:t>POP</a:t>
            </a:r>
            <a:r>
              <a:rPr lang="zh-CN" altLang="zh-CN" sz="2000" b="1" dirty="0">
                <a:latin typeface="Times New Roman" panose="02020603050405020304" pitchFamily="18" charset="0"/>
                <a:ea typeface="宋体" panose="02010600030101010101" pitchFamily="2" charset="-122"/>
              </a:rPr>
              <a:t>指令在使用与存储器有关的寻址方式且用</a:t>
            </a:r>
            <a:r>
              <a:rPr lang="en-US" altLang="zh-CN" sz="2000" b="1" dirty="0">
                <a:latin typeface="Times New Roman" panose="02020603050405020304" pitchFamily="18" charset="0"/>
                <a:ea typeface="宋体" panose="02010600030101010101" pitchFamily="2" charset="-122"/>
              </a:rPr>
              <a:t>ESP</a:t>
            </a:r>
            <a:r>
              <a:rPr lang="zh-CN" altLang="zh-CN" sz="2000" b="1" dirty="0">
                <a:latin typeface="Times New Roman" panose="02020603050405020304" pitchFamily="18" charset="0"/>
                <a:ea typeface="宋体" panose="02010600030101010101" pitchFamily="2" charset="-122"/>
              </a:rPr>
              <a:t>作为基址寄存器时，</a:t>
            </a:r>
            <a:r>
              <a:rPr lang="en-US" altLang="zh-CN" sz="2000" b="1" dirty="0">
                <a:latin typeface="Times New Roman" panose="02020603050405020304" pitchFamily="18" charset="0"/>
                <a:ea typeface="宋体" panose="02010600030101010101" pitchFamily="2" charset="-122"/>
              </a:rPr>
              <a:t>PUSH</a:t>
            </a:r>
            <a:r>
              <a:rPr lang="zh-CN" altLang="zh-CN" sz="2000" b="1" dirty="0">
                <a:latin typeface="Times New Roman" panose="02020603050405020304" pitchFamily="18" charset="0"/>
                <a:ea typeface="宋体" panose="02010600030101010101" pitchFamily="2" charset="-122"/>
              </a:rPr>
              <a:t>指令使用该指令执行前的</a:t>
            </a:r>
            <a:r>
              <a:rPr lang="en-US" altLang="zh-CN" sz="2000" b="1" dirty="0">
                <a:latin typeface="Times New Roman" panose="02020603050405020304" pitchFamily="18" charset="0"/>
                <a:ea typeface="宋体" panose="02010600030101010101" pitchFamily="2" charset="-122"/>
              </a:rPr>
              <a:t>ESP</a:t>
            </a:r>
            <a:r>
              <a:rPr lang="zh-CN" altLang="zh-CN" sz="2000" b="1" dirty="0">
                <a:latin typeface="Times New Roman" panose="02020603050405020304" pitchFamily="18" charset="0"/>
                <a:ea typeface="宋体" panose="02010600030101010101" pitchFamily="2" charset="-122"/>
              </a:rPr>
              <a:t>内容，</a:t>
            </a:r>
            <a:r>
              <a:rPr lang="en-US" altLang="zh-CN" sz="2000" b="1" dirty="0">
                <a:latin typeface="Times New Roman" panose="02020603050405020304" pitchFamily="18" charset="0"/>
                <a:ea typeface="宋体" panose="02010600030101010101" pitchFamily="2" charset="-122"/>
              </a:rPr>
              <a:t>POP</a:t>
            </a:r>
            <a:r>
              <a:rPr lang="zh-CN" altLang="zh-CN" sz="2000" b="1" dirty="0">
                <a:latin typeface="Times New Roman" panose="02020603050405020304" pitchFamily="18" charset="0"/>
                <a:ea typeface="宋体" panose="02010600030101010101" pitchFamily="2" charset="-122"/>
              </a:rPr>
              <a:t>指令则使用该指令执行后的</a:t>
            </a:r>
            <a:r>
              <a:rPr lang="en-US" altLang="zh-CN" sz="2000" b="1" dirty="0">
                <a:latin typeface="Times New Roman" panose="02020603050405020304" pitchFamily="18" charset="0"/>
                <a:ea typeface="宋体" panose="02010600030101010101" pitchFamily="2" charset="-122"/>
              </a:rPr>
              <a:t>ESP</a:t>
            </a:r>
            <a:r>
              <a:rPr lang="zh-CN" altLang="zh-CN" sz="2000" b="1" dirty="0">
                <a:latin typeface="Times New Roman" panose="02020603050405020304" pitchFamily="18" charset="0"/>
                <a:ea typeface="宋体" panose="02010600030101010101" pitchFamily="2" charset="-122"/>
              </a:rPr>
              <a:t>内容来计算基地址。</a:t>
            </a:r>
            <a:endParaRPr lang="zh-CN" altLang="en-US" sz="2000" b="1" dirty="0">
              <a:latin typeface="Times New Roman" panose="02020603050405020304" pitchFamily="18" charset="0"/>
              <a:ea typeface="宋体" panose="02010600030101010101" pitchFamily="2" charset="-122"/>
            </a:endParaRPr>
          </a:p>
        </p:txBody>
      </p:sp>
      <p:sp>
        <p:nvSpPr>
          <p:cNvPr id="115715" name="矩形 5"/>
          <p:cNvSpPr/>
          <p:nvPr/>
        </p:nvSpPr>
        <p:spPr>
          <a:xfrm>
            <a:off x="365125" y="2898775"/>
            <a:ext cx="82089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4-17</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PUSH  AX</a:t>
            </a:r>
            <a:r>
              <a:rPr lang="zh-CN" altLang="zh-CN" sz="2400" b="1" dirty="0">
                <a:latin typeface="Times New Roman" panose="02020603050405020304" pitchFamily="18" charset="0"/>
                <a:ea typeface="宋体" panose="02010600030101010101" pitchFamily="2" charset="-122"/>
              </a:rPr>
              <a:t>”的执行情况如图所示。</a:t>
            </a:r>
            <a:endParaRPr lang="zh-CN" altLang="en-US" sz="2400" b="1" dirty="0">
              <a:latin typeface="Times New Roman" panose="02020603050405020304" pitchFamily="18" charset="0"/>
              <a:ea typeface="宋体" panose="02010600030101010101" pitchFamily="2" charset="-122"/>
            </a:endParaRPr>
          </a:p>
        </p:txBody>
      </p:sp>
      <p:pic>
        <p:nvPicPr>
          <p:cNvPr id="115716" name="图片 6" descr="4x37"/>
          <p:cNvPicPr>
            <a:picLocks noChangeAspect="1"/>
          </p:cNvPicPr>
          <p:nvPr/>
        </p:nvPicPr>
        <p:blipFill>
          <a:blip r:embed="rId1"/>
          <a:stretch>
            <a:fillRect/>
          </a:stretch>
        </p:blipFill>
        <p:spPr>
          <a:xfrm>
            <a:off x="1763713" y="3360738"/>
            <a:ext cx="6337300" cy="3497262"/>
          </a:xfrm>
          <a:prstGeom prst="rect">
            <a:avLst/>
          </a:prstGeom>
          <a:noFill/>
          <a:ln w="9525">
            <a:noFill/>
          </a:ln>
        </p:spPr>
      </p:pic>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6739" name="矩形 4"/>
          <p:cNvSpPr/>
          <p:nvPr/>
        </p:nvSpPr>
        <p:spPr>
          <a:xfrm>
            <a:off x="165100" y="403225"/>
            <a:ext cx="87137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4-18</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POP  AX</a:t>
            </a:r>
            <a:r>
              <a:rPr lang="zh-CN" altLang="zh-CN" sz="2400" b="1" dirty="0">
                <a:latin typeface="Times New Roman" panose="02020603050405020304" pitchFamily="18" charset="0"/>
                <a:ea typeface="宋体" panose="02010600030101010101" pitchFamily="2" charset="-122"/>
              </a:rPr>
              <a:t>”的执行情况如图所示。</a:t>
            </a:r>
            <a:endParaRPr lang="zh-CN" altLang="en-US" sz="2400" b="1" dirty="0">
              <a:latin typeface="Times New Roman" panose="02020603050405020304" pitchFamily="18" charset="0"/>
              <a:ea typeface="宋体" panose="02010600030101010101" pitchFamily="2" charset="-122"/>
            </a:endParaRPr>
          </a:p>
        </p:txBody>
      </p:sp>
      <p:pic>
        <p:nvPicPr>
          <p:cNvPr id="116740" name="图片 5" descr="4X38"/>
          <p:cNvPicPr>
            <a:picLocks noChangeAspect="1"/>
          </p:cNvPicPr>
          <p:nvPr/>
        </p:nvPicPr>
        <p:blipFill>
          <a:blip r:embed="rId1"/>
          <a:stretch>
            <a:fillRect/>
          </a:stretch>
        </p:blipFill>
        <p:spPr>
          <a:xfrm>
            <a:off x="539750" y="1125538"/>
            <a:ext cx="8208963" cy="4967287"/>
          </a:xfrm>
          <a:prstGeom prst="rect">
            <a:avLst/>
          </a:prstGeom>
          <a:noFill/>
          <a:ln w="9525">
            <a:noFill/>
          </a:ln>
        </p:spPr>
      </p:pic>
    </p:spTree>
  </p:cSld>
  <p:clrMapOvr>
    <a:masterClrMapping/>
  </p:clrMapOvr>
  <p:transition spd="slow">
    <p:zoom dir="in"/>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4"/>
          <p:cNvSpPr/>
          <p:nvPr/>
        </p:nvSpPr>
        <p:spPr>
          <a:xfrm>
            <a:off x="35560" y="764540"/>
            <a:ext cx="9235440" cy="32766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4-19</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PUSH   [EAX]</a:t>
            </a:r>
            <a:r>
              <a:rPr lang="zh-CN" altLang="zh-CN" sz="2400" b="1" dirty="0">
                <a:latin typeface="Times New Roman" panose="02020603050405020304" pitchFamily="18" charset="0"/>
                <a:ea typeface="宋体" panose="02010600030101010101" pitchFamily="2" charset="-122"/>
              </a:rPr>
              <a:t>”为</a:t>
            </a:r>
            <a:r>
              <a:rPr lang="en-US" altLang="zh-CN" sz="2400" b="1" dirty="0">
                <a:latin typeface="Times New Roman" panose="02020603050405020304" pitchFamily="18" charset="0"/>
                <a:ea typeface="宋体" panose="02010600030101010101" pitchFamily="2" charset="-122"/>
              </a:rPr>
              <a:t>386</a:t>
            </a:r>
            <a:r>
              <a:rPr lang="zh-CN" altLang="zh-CN" sz="2400" b="1" dirty="0">
                <a:latin typeface="Times New Roman" panose="02020603050405020304" pitchFamily="18" charset="0"/>
                <a:ea typeface="宋体" panose="02010600030101010101" pitchFamily="2" charset="-122"/>
              </a:rPr>
              <a:t>及其后继机型使用的</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位指令。</a:t>
            </a:r>
            <a:r>
              <a:rPr lang="zh-CN" altLang="zh-CN" sz="2400" b="1" dirty="0">
                <a:latin typeface="Times New Roman" panose="02020603050405020304" pitchFamily="18" charset="0"/>
                <a:ea typeface="宋体" panose="02010600030101010101" pitchFamily="2" charset="-122"/>
                <a:sym typeface="+mn-ea"/>
              </a:rPr>
              <a:t>执行时：</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sym typeface="+mn-ea"/>
              </a:rPr>
              <a:t>              PUSH   [EAX]</a:t>
            </a:r>
            <a:r>
              <a:rPr lang="zh-CN" altLang="zh-CN" sz="24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ESP </a:t>
            </a:r>
            <a:r>
              <a:rPr lang="en-US" altLang="zh-CN" sz="1800" b="1" dirty="0">
                <a:latin typeface="Times New Roman" panose="02020603050405020304" pitchFamily="18" charset="0"/>
                <a:ea typeface="宋体" panose="02010600030101010101" pitchFamily="2" charset="-122"/>
                <a:sym typeface="Symbol" panose="05050102010706020507" pitchFamily="18" charset="2"/>
              </a:rPr>
              <a:t></a:t>
            </a:r>
            <a:r>
              <a:rPr lang="zh-CN" altLang="zh-CN"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rPr>
              <a:t> ESP</a:t>
            </a:r>
            <a:r>
              <a:rPr lang="zh-CN" altLang="zh-CN" sz="1800" b="1" dirty="0">
                <a:latin typeface="Times New Roman" panose="02020603050405020304" pitchFamily="18" charset="0"/>
                <a:ea typeface="宋体" panose="02010600030101010101" pitchFamily="2" charset="-122"/>
              </a:rPr>
              <a:t>）</a:t>
            </a:r>
            <a:r>
              <a:rPr lang="en-US" altLang="zh-CN" sz="1800" b="1" dirty="0">
                <a:latin typeface="Times New Roman" panose="02020603050405020304" pitchFamily="18" charset="0"/>
                <a:ea typeface="宋体" panose="02010600030101010101" pitchFamily="2" charset="-122"/>
                <a:sym typeface="Symbol" panose="05050102010706020507" pitchFamily="18" charset="2"/>
              </a:rPr>
              <a:t></a:t>
            </a:r>
            <a:r>
              <a:rPr lang="en-US" altLang="zh-CN" sz="1800" b="1" dirty="0">
                <a:latin typeface="Times New Roman" panose="02020603050405020304" pitchFamily="18" charset="0"/>
                <a:ea typeface="宋体" panose="02010600030101010101" pitchFamily="2" charset="-122"/>
              </a:rPr>
              <a:t> 4</a:t>
            </a:r>
            <a:r>
              <a:rPr lang="zh-CN" altLang="zh-CN" sz="1800" b="1" dirty="0">
                <a:latin typeface="Times New Roman" panose="02020603050405020304" pitchFamily="18" charset="0"/>
                <a:ea typeface="宋体" panose="02010600030101010101" pitchFamily="2" charset="-122"/>
              </a:rPr>
              <a:t>，将</a:t>
            </a:r>
            <a:r>
              <a:rPr lang="en-US" altLang="zh-CN" sz="1800" b="1" dirty="0">
                <a:latin typeface="Times New Roman" panose="02020603050405020304" pitchFamily="18" charset="0"/>
                <a:ea typeface="宋体" panose="02010600030101010101" pitchFamily="2" charset="-122"/>
              </a:rPr>
              <a:t>DS</a:t>
            </a:r>
            <a:r>
              <a:rPr lang="zh-CN" altLang="zh-CN" sz="1800" b="1" dirty="0">
                <a:latin typeface="Times New Roman" panose="02020603050405020304" pitchFamily="18" charset="0"/>
                <a:ea typeface="宋体" panose="02010600030101010101" pitchFamily="2" charset="-122"/>
              </a:rPr>
              <a:t>段中以</a:t>
            </a:r>
            <a:r>
              <a:rPr lang="en-US" altLang="zh-CN" sz="1800" b="1" dirty="0">
                <a:latin typeface="Times New Roman" panose="02020603050405020304" pitchFamily="18" charset="0"/>
                <a:ea typeface="宋体" panose="02010600030101010101" pitchFamily="2" charset="-122"/>
              </a:rPr>
              <a:t>EAX</a:t>
            </a:r>
            <a:r>
              <a:rPr lang="zh-CN" altLang="zh-CN" sz="1800" b="1" dirty="0">
                <a:latin typeface="Times New Roman" panose="02020603050405020304" pitchFamily="18" charset="0"/>
                <a:ea typeface="宋体" panose="02010600030101010101" pitchFamily="2" charset="-122"/>
              </a:rPr>
              <a:t>为</a:t>
            </a:r>
            <a:r>
              <a:rPr lang="zh-CN" altLang="zh-CN" sz="1800" b="1" dirty="0">
                <a:latin typeface="Times New Roman" panose="02020603050405020304" pitchFamily="18" charset="0"/>
                <a:ea typeface="宋体" panose="02010600030101010101" pitchFamily="2" charset="-122"/>
                <a:sym typeface="+mn-ea"/>
              </a:rPr>
              <a:t>指针指向</a:t>
            </a:r>
            <a:r>
              <a:rPr lang="en-US" altLang="zh-CN" sz="1800" b="1" dirty="0">
                <a:latin typeface="Times New Roman" panose="02020603050405020304" pitchFamily="18" charset="0"/>
                <a:ea typeface="宋体" panose="02010600030101010101" pitchFamily="2" charset="-122"/>
              </a:rPr>
              <a:t>                                            </a:t>
            </a:r>
            <a:endParaRPr lang="en-US" altLang="zh-CN" sz="18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1800" b="1" dirty="0">
                <a:latin typeface="Times New Roman" panose="02020603050405020304" pitchFamily="18" charset="0"/>
                <a:ea typeface="宋体" panose="02010600030101010101" pitchFamily="2" charset="-122"/>
              </a:rPr>
              <a:t>                                                        </a:t>
            </a:r>
            <a:r>
              <a:rPr lang="zh-CN" altLang="zh-CN" sz="1800" b="1" dirty="0">
                <a:latin typeface="Times New Roman" panose="02020603050405020304" pitchFamily="18" charset="0"/>
                <a:ea typeface="宋体" panose="02010600030101010101" pitchFamily="2" charset="-122"/>
              </a:rPr>
              <a:t>的双字存储单元内容压入</a:t>
            </a:r>
            <a:r>
              <a:rPr lang="en-US" altLang="zh-CN" sz="1800" b="1" dirty="0">
                <a:latin typeface="Times New Roman" panose="02020603050405020304" pitchFamily="18" charset="0"/>
                <a:ea typeface="宋体" panose="02010600030101010101" pitchFamily="2" charset="-122"/>
              </a:rPr>
              <a:t>ESP</a:t>
            </a:r>
            <a:r>
              <a:rPr lang="zh-CN" altLang="zh-CN" sz="1800" b="1" dirty="0">
                <a:latin typeface="Times New Roman" panose="02020603050405020304" pitchFamily="18" charset="0"/>
                <a:ea typeface="宋体" panose="02010600030101010101" pitchFamily="2" charset="-122"/>
              </a:rPr>
              <a:t>指向的双字栈顶单元。</a:t>
            </a:r>
            <a:endParaRPr lang="zh-CN" altLang="zh-CN" sz="18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4-20</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PUSH  1234H</a:t>
            </a:r>
            <a:r>
              <a:rPr lang="zh-CN" altLang="zh-CN" sz="2400" b="1" dirty="0">
                <a:latin typeface="Times New Roman" panose="02020603050405020304" pitchFamily="18" charset="0"/>
                <a:ea typeface="宋体" panose="02010600030101010101" pitchFamily="2" charset="-122"/>
              </a:rPr>
              <a:t>”将立即数</a:t>
            </a:r>
            <a:r>
              <a:rPr lang="en-US" altLang="zh-CN" sz="2400" b="1" dirty="0">
                <a:latin typeface="Times New Roman" panose="02020603050405020304" pitchFamily="18" charset="0"/>
                <a:ea typeface="宋体" panose="02010600030101010101" pitchFamily="2" charset="-122"/>
              </a:rPr>
              <a:t>1234H</a:t>
            </a:r>
            <a:r>
              <a:rPr lang="zh-CN" altLang="zh-CN" sz="2400" b="1" dirty="0">
                <a:latin typeface="Times New Roman" panose="02020603050405020304" pitchFamily="18" charset="0"/>
                <a:ea typeface="宋体" panose="02010600030101010101" pitchFamily="2" charset="-122"/>
              </a:rPr>
              <a:t>压入堆栈。</a:t>
            </a:r>
            <a:r>
              <a:rPr lang="en-US" altLang="zh-CN" sz="2400" b="1" dirty="0">
                <a:latin typeface="Times New Roman" panose="02020603050405020304" pitchFamily="18" charset="0"/>
                <a:ea typeface="宋体" panose="02010600030101010101" pitchFamily="2" charset="-122"/>
              </a:rPr>
              <a:t>80286</a:t>
            </a:r>
            <a:r>
              <a:rPr lang="zh-CN" altLang="zh-CN" sz="2400" b="1" dirty="0">
                <a:latin typeface="Times New Roman" panose="02020603050405020304" pitchFamily="18" charset="0"/>
                <a:ea typeface="宋体" panose="02010600030101010101" pitchFamily="2" charset="-122"/>
              </a:rPr>
              <a:t>及其后继机型允许立即数进栈。</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18787" name="矩形 4"/>
          <p:cNvSpPr/>
          <p:nvPr/>
        </p:nvSpPr>
        <p:spPr>
          <a:xfrm>
            <a:off x="142875" y="476250"/>
            <a:ext cx="8807450" cy="502856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6</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PUSHA/PUSHAD</a:t>
            </a:r>
            <a:r>
              <a:rPr lang="zh-CN" altLang="zh-CN" sz="2800" b="1" dirty="0">
                <a:latin typeface="Times New Roman" panose="02020603050405020304" pitchFamily="18" charset="0"/>
                <a:ea typeface="宋体" panose="02010600030101010101" pitchFamily="2" charset="-122"/>
              </a:rPr>
              <a:t>通用寄存器进栈指令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PUSHA</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PUSHAD</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指令功能：将各通用寄存器内容依次压入堆栈栈顶单元。</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PUSHA</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位通用寄存器依次进栈，进栈次序为</a:t>
            </a:r>
            <a:r>
              <a:rPr lang="en-US" altLang="zh-CN" sz="2400" b="1" dirty="0">
                <a:latin typeface="Times New Roman" panose="02020603050405020304" pitchFamily="18" charset="0"/>
                <a:ea typeface="宋体" panose="02010600030101010101" pitchFamily="2" charset="-122"/>
              </a:rPr>
              <a:t>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BX</a:t>
            </a:r>
            <a:r>
              <a:rPr lang="zh-CN" altLang="zh-CN" sz="2400" b="1" dirty="0">
                <a:latin typeface="Times New Roman" panose="02020603050405020304" pitchFamily="18" charset="0"/>
                <a:ea typeface="宋体" panose="02010600030101010101" pitchFamily="2" charset="-122"/>
              </a:rPr>
              <a:t>，以及指令执行前的</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SI</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DI</a:t>
            </a:r>
            <a:r>
              <a:rPr lang="zh-CN" altLang="zh-CN" sz="2400" b="1" dirty="0">
                <a:latin typeface="Times New Roman" panose="02020603050405020304" pitchFamily="18" charset="0"/>
                <a:ea typeface="宋体" panose="02010600030101010101" pitchFamily="2" charset="-122"/>
              </a:rPr>
              <a:t>。指令执行后（</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16</a:t>
            </a:r>
            <a:r>
              <a:rPr lang="zh-CN" altLang="zh-CN" sz="2400" b="1" dirty="0">
                <a:latin typeface="Times New Roman" panose="02020603050405020304" pitchFamily="18" charset="0"/>
                <a:ea typeface="宋体" panose="02010600030101010101" pitchFamily="2" charset="-122"/>
              </a:rPr>
              <a:t>指向新栈顶。</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PUSHAD</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位通用寄存器依次进栈，进栈次序为</a:t>
            </a:r>
            <a:r>
              <a:rPr lang="en-US" altLang="zh-CN" sz="2400" b="1" dirty="0">
                <a:latin typeface="Times New Roman" panose="02020603050405020304" pitchFamily="18" charset="0"/>
                <a:ea typeface="宋体" panose="02010600030101010101" pitchFamily="2" charset="-122"/>
              </a:rPr>
              <a:t>EAX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ECX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EBX</a:t>
            </a:r>
            <a:r>
              <a:rPr lang="zh-CN" altLang="zh-CN" sz="2400" b="1" dirty="0">
                <a:latin typeface="Times New Roman" panose="02020603050405020304" pitchFamily="18" charset="0"/>
                <a:ea typeface="宋体" panose="02010600030101010101" pitchFamily="2" charset="-122"/>
              </a:rPr>
              <a:t>，以及指令执行前的</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EBP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ESI</a:t>
            </a:r>
            <a:r>
              <a:rPr lang="zh-CN" altLang="zh-CN"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EDI</a:t>
            </a:r>
            <a:r>
              <a:rPr lang="zh-CN" altLang="zh-CN" sz="2400" b="1" dirty="0">
                <a:latin typeface="Times New Roman" panose="02020603050405020304" pitchFamily="18" charset="0"/>
                <a:ea typeface="宋体" panose="02010600030101010101" pitchFamily="2" charset="-122"/>
              </a:rPr>
              <a:t>。指令执行后（</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32</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FF0000"/>
                </a:solidFill>
                <a:latin typeface="Times New Roman" panose="02020603050405020304" pitchFamily="18" charset="0"/>
                <a:ea typeface="宋体" panose="02010600030101010101" pitchFamily="2" charset="-122"/>
              </a:rPr>
              <a:t>无</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矩形 4"/>
          <p:cNvSpPr/>
          <p:nvPr/>
        </p:nvSpPr>
        <p:spPr>
          <a:xfrm>
            <a:off x="107950" y="188595"/>
            <a:ext cx="9036050" cy="63754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7</a:t>
            </a:r>
            <a:r>
              <a:rPr lang="zh-CN" altLang="en-US" sz="2800" b="1" dirty="0">
                <a:latin typeface="Times New Roman" panose="02020603050405020304" pitchFamily="18" charset="0"/>
                <a:ea typeface="宋体" panose="02010600030101010101" pitchFamily="2" charset="-122"/>
              </a:rPr>
              <a:t>）</a:t>
            </a:r>
            <a:r>
              <a:rPr lang="zh-CN"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POPA/POPAD</a:t>
            </a:r>
            <a:r>
              <a:rPr lang="zh-CN" altLang="zh-CN" sz="2800" b="1" dirty="0">
                <a:latin typeface="Times New Roman" panose="02020603050405020304" pitchFamily="18" charset="0"/>
                <a:ea typeface="宋体" panose="02010600030101010101" pitchFamily="2" charset="-122"/>
              </a:rPr>
              <a:t>通用寄存器出栈指令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POPA</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POPAD</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指令功能：将堆栈栈顶单元内容依次弹出到各通用寄存器中。</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POPA</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位通用寄存器依次出栈，出栈次序为</a:t>
            </a:r>
            <a:r>
              <a:rPr lang="en-US" altLang="zh-CN" sz="2400" b="1" dirty="0">
                <a:latin typeface="Times New Roman" panose="02020603050405020304" pitchFamily="18" charset="0"/>
                <a:ea typeface="宋体" panose="02010600030101010101" pitchFamily="2" charset="-122"/>
              </a:rPr>
              <a:t>DI</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SI</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AX</a:t>
            </a:r>
            <a:r>
              <a:rPr lang="zh-CN" altLang="zh-CN" sz="2400" b="1" dirty="0">
                <a:latin typeface="Times New Roman" panose="02020603050405020304" pitchFamily="18" charset="0"/>
                <a:ea typeface="宋体" panose="02010600030101010101" pitchFamily="2" charset="-122"/>
              </a:rPr>
              <a:t>，指令执行后（</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+ 16</a:t>
            </a:r>
            <a:r>
              <a:rPr lang="zh-CN" altLang="zh-CN" sz="2400" b="1" dirty="0">
                <a:latin typeface="Times New Roman" panose="02020603050405020304" pitchFamily="18" charset="0"/>
                <a:ea typeface="宋体" panose="02010600030101010101" pitchFamily="2" charset="-122"/>
              </a:rPr>
              <a:t>指向新栈顶。（</a:t>
            </a:r>
            <a:r>
              <a:rPr lang="zh-CN" altLang="zh-CN" sz="2000" b="1" dirty="0">
                <a:solidFill>
                  <a:srgbClr val="FF0000"/>
                </a:solidFill>
                <a:latin typeface="Times New Roman" panose="02020603050405020304" pitchFamily="18" charset="0"/>
                <a:ea typeface="宋体" panose="02010600030101010101" pitchFamily="2" charset="-122"/>
              </a:rPr>
              <a:t>应注意，</a:t>
            </a:r>
            <a:r>
              <a:rPr lang="en-US" altLang="zh-CN" sz="2000" b="1" dirty="0">
                <a:latin typeface="Times New Roman" panose="02020603050405020304" pitchFamily="18" charset="0"/>
                <a:ea typeface="宋体" panose="02010600030101010101" pitchFamily="2" charset="-122"/>
              </a:rPr>
              <a:t>SP</a:t>
            </a:r>
            <a:r>
              <a:rPr lang="zh-CN" altLang="zh-CN" sz="2000" b="1" dirty="0">
                <a:latin typeface="Times New Roman" panose="02020603050405020304" pitchFamily="18" charset="0"/>
                <a:ea typeface="宋体" panose="02010600030101010101" pitchFamily="2" charset="-122"/>
              </a:rPr>
              <a:t>的出栈只是修改了指针使其后的</a:t>
            </a:r>
            <a:r>
              <a:rPr lang="en-US" altLang="zh-CN" sz="2000" b="1" dirty="0">
                <a:latin typeface="Times New Roman" panose="02020603050405020304" pitchFamily="18" charset="0"/>
                <a:ea typeface="宋体" panose="02010600030101010101" pitchFamily="2" charset="-122"/>
              </a:rPr>
              <a:t>BX</a:t>
            </a:r>
            <a:r>
              <a:rPr lang="zh-CN" altLang="zh-CN" sz="2000" b="1" dirty="0">
                <a:latin typeface="Times New Roman" panose="02020603050405020304" pitchFamily="18" charset="0"/>
                <a:ea typeface="宋体" panose="02010600030101010101" pitchFamily="2" charset="-122"/>
              </a:rPr>
              <a:t>能顺利出栈，而堆栈中原先由</a:t>
            </a:r>
            <a:r>
              <a:rPr lang="en-US" altLang="zh-CN" sz="2000" b="1" dirty="0">
                <a:latin typeface="Times New Roman" panose="02020603050405020304" pitchFamily="18" charset="0"/>
                <a:ea typeface="宋体" panose="02010600030101010101" pitchFamily="2" charset="-122"/>
              </a:rPr>
              <a:t>PUSHA</a:t>
            </a:r>
            <a:r>
              <a:rPr lang="zh-CN" altLang="zh-CN" sz="2000" b="1" dirty="0">
                <a:latin typeface="Times New Roman" panose="02020603050405020304" pitchFamily="18" charset="0"/>
                <a:ea typeface="宋体" panose="02010600030101010101" pitchFamily="2" charset="-122"/>
              </a:rPr>
              <a:t>指令存入的</a:t>
            </a:r>
            <a:r>
              <a:rPr lang="en-US" altLang="zh-CN" sz="2000" b="1" dirty="0">
                <a:latin typeface="Times New Roman" panose="02020603050405020304" pitchFamily="18" charset="0"/>
                <a:ea typeface="宋体" panose="02010600030101010101" pitchFamily="2" charset="-122"/>
              </a:rPr>
              <a:t>SP</a:t>
            </a:r>
            <a:r>
              <a:rPr lang="zh-CN" altLang="zh-CN" sz="2000" b="1" dirty="0">
                <a:latin typeface="Times New Roman" panose="02020603050405020304" pitchFamily="18" charset="0"/>
                <a:ea typeface="宋体" panose="02010600030101010101" pitchFamily="2" charset="-122"/>
              </a:rPr>
              <a:t>的原始内容被丢弃，并未真正送到</a:t>
            </a:r>
            <a:r>
              <a:rPr lang="en-US" altLang="zh-CN" sz="2000" b="1" dirty="0">
                <a:latin typeface="Times New Roman" panose="02020603050405020304" pitchFamily="18" charset="0"/>
                <a:ea typeface="宋体" panose="02010600030101010101" pitchFamily="2" charset="-122"/>
              </a:rPr>
              <a:t>SP</a:t>
            </a:r>
            <a:r>
              <a:rPr lang="zh-CN" altLang="zh-CN" sz="2000" b="1" dirty="0">
                <a:latin typeface="Times New Roman" panose="02020603050405020304" pitchFamily="18" charset="0"/>
                <a:ea typeface="宋体" panose="02010600030101010101" pitchFamily="2" charset="-122"/>
              </a:rPr>
              <a:t>寄存器中去。）</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POPAD</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位通用寄存器依次出栈，出栈次序为</a:t>
            </a:r>
            <a:r>
              <a:rPr lang="en-US" altLang="zh-CN" sz="2400" b="1" dirty="0">
                <a:latin typeface="Times New Roman" panose="02020603050405020304" pitchFamily="18" charset="0"/>
                <a:ea typeface="宋体" panose="02010600030101010101" pitchFamily="2" charset="-122"/>
              </a:rPr>
              <a:t>EDI</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ESI</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EBP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EBX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EDX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ECX</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EAX</a:t>
            </a:r>
            <a:r>
              <a:rPr lang="zh-CN" altLang="zh-CN" sz="2400" b="1" dirty="0">
                <a:latin typeface="Times New Roman" panose="02020603050405020304" pitchFamily="18" charset="0"/>
                <a:ea typeface="宋体" panose="02010600030101010101" pitchFamily="2" charset="-122"/>
              </a:rPr>
              <a:t>。指令执行后（</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+ 32</a:t>
            </a:r>
            <a:r>
              <a:rPr lang="zh-CN" altLang="zh-CN" sz="2400" b="1" dirty="0">
                <a:latin typeface="Times New Roman" panose="02020603050405020304" pitchFamily="18" charset="0"/>
                <a:ea typeface="宋体" panose="02010600030101010101" pitchFamily="2" charset="-122"/>
              </a:rPr>
              <a:t>指向新栈顶。与</a:t>
            </a:r>
            <a:r>
              <a:rPr lang="en-US" altLang="zh-CN" sz="2400" b="1" dirty="0">
                <a:latin typeface="Times New Roman" panose="02020603050405020304" pitchFamily="18" charset="0"/>
                <a:ea typeface="宋体" panose="02010600030101010101" pitchFamily="2" charset="-122"/>
              </a:rPr>
              <a:t>POPA</a:t>
            </a:r>
            <a:r>
              <a:rPr lang="zh-CN" altLang="zh-CN" sz="2400" b="1" dirty="0">
                <a:latin typeface="Times New Roman" panose="02020603050405020304" pitchFamily="18" charset="0"/>
                <a:ea typeface="宋体" panose="02010600030101010101" pitchFamily="2" charset="-122"/>
              </a:rPr>
              <a:t>相同，堆栈中存放的原</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的内容被丢弃而不装入</a:t>
            </a:r>
            <a:r>
              <a:rPr lang="en-US" altLang="zh-CN" sz="2400" b="1" dirty="0">
                <a:latin typeface="Times New Roman" panose="02020603050405020304" pitchFamily="18" charset="0"/>
                <a:ea typeface="宋体" panose="02010600030101010101" pitchFamily="2" charset="-122"/>
              </a:rPr>
              <a:t>ESP</a:t>
            </a:r>
            <a:r>
              <a:rPr lang="zh-CN" altLang="zh-CN" sz="2400" b="1" dirty="0">
                <a:latin typeface="Times New Roman" panose="02020603050405020304" pitchFamily="18" charset="0"/>
                <a:ea typeface="宋体" panose="02010600030101010101" pitchFamily="2" charset="-122"/>
              </a:rPr>
              <a:t>寄存器。</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FF0000"/>
                </a:solidFill>
                <a:latin typeface="Times New Roman" panose="02020603050405020304" pitchFamily="18" charset="0"/>
                <a:ea typeface="宋体" panose="02010600030101010101" pitchFamily="2" charset="-122"/>
              </a:rPr>
              <a:t>无</a:t>
            </a:r>
            <a:endParaRPr lang="zh-CN" altLang="en-US" sz="2400" b="1"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339" name="Rectangle 2"/>
          <p:cNvSpPr>
            <a:spLocks noGrp="1"/>
          </p:cNvSpPr>
          <p:nvPr>
            <p:ph idx="1"/>
          </p:nvPr>
        </p:nvSpPr>
        <p:spPr>
          <a:xfrm>
            <a:off x="250825" y="260350"/>
            <a:ext cx="8569325" cy="6453188"/>
          </a:xfrm>
        </p:spPr>
        <p:txBody>
          <a:bodyPr vert="horz" wrap="square" lIns="91440" tIns="45720" rIns="91440" bIns="45720" anchor="t" anchorCtr="0"/>
          <a:p>
            <a:pPr algn="just" eaLnBrk="1" hangingPunct="1">
              <a:lnSpc>
                <a:spcPct val="150000"/>
              </a:lnSpc>
              <a:buFont typeface="Monotype Sorts" pitchFamily="2" charset="2"/>
              <a:buNone/>
            </a:pPr>
            <a:r>
              <a:rPr kumimoji="1" lang="en-US" altLang="zh-CN" sz="3600" b="1" dirty="0">
                <a:solidFill>
                  <a:srgbClr val="000000"/>
                </a:solidFill>
                <a:latin typeface="+mn-lt"/>
                <a:ea typeface="宋体" panose="02010600030101010101" pitchFamily="2" charset="-122"/>
                <a:cs typeface="+mn-cs"/>
              </a:rPr>
              <a:t>4.1.2  80386/80486 CPU</a:t>
            </a:r>
            <a:endParaRPr kumimoji="1" lang="en-US" altLang="zh-CN" sz="3600" b="1" dirty="0">
              <a:solidFill>
                <a:srgbClr val="0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b="1" dirty="0">
                <a:solidFill>
                  <a:srgbClr val="000000"/>
                </a:solidFill>
                <a:latin typeface="+mn-lt"/>
                <a:ea typeface="宋体" panose="02010600030101010101" pitchFamily="2" charset="-122"/>
                <a:cs typeface="+mn-cs"/>
              </a:rPr>
              <a:t> 1</a:t>
            </a:r>
            <a:r>
              <a:rPr kumimoji="1" lang="zh-CN" altLang="en-US" b="1" dirty="0">
                <a:solidFill>
                  <a:srgbClr val="000000"/>
                </a:solidFill>
                <a:latin typeface="+mn-lt"/>
                <a:ea typeface="宋体" panose="02010600030101010101" pitchFamily="2" charset="-122"/>
                <a:cs typeface="+mn-cs"/>
              </a:rPr>
              <a:t>．</a:t>
            </a:r>
            <a:r>
              <a:rPr kumimoji="1" lang="en-US" altLang="zh-CN" b="1" dirty="0">
                <a:solidFill>
                  <a:srgbClr val="000000"/>
                </a:solidFill>
                <a:latin typeface="+mn-lt"/>
                <a:ea typeface="宋体" panose="02010600030101010101" pitchFamily="2" charset="-122"/>
                <a:cs typeface="+mn-cs"/>
              </a:rPr>
              <a:t>Intel 80386</a:t>
            </a:r>
            <a:endParaRPr kumimoji="1" lang="en-US" altLang="zh-CN" b="1" dirty="0">
              <a:solidFill>
                <a:srgbClr val="0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0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1985</a:t>
            </a:r>
            <a:r>
              <a:rPr kumimoji="1" lang="zh-CN" altLang="en-US" sz="2400" b="1" dirty="0">
                <a:latin typeface="+mn-lt"/>
                <a:ea typeface="宋体" panose="02010600030101010101" pitchFamily="2" charset="-122"/>
                <a:cs typeface="+mn-cs"/>
              </a:rPr>
              <a:t>年</a:t>
            </a:r>
            <a:r>
              <a:rPr kumimoji="1" lang="en-US" altLang="zh-CN" sz="2400" b="1" dirty="0">
                <a:latin typeface="+mn-lt"/>
                <a:ea typeface="宋体" panose="02010600030101010101" pitchFamily="2" charset="-122"/>
                <a:cs typeface="+mn-cs"/>
              </a:rPr>
              <a:t>Intel</a:t>
            </a:r>
            <a:r>
              <a:rPr kumimoji="1" lang="zh-CN" altLang="en-US" sz="2400" b="1" dirty="0">
                <a:latin typeface="+mn-lt"/>
                <a:ea typeface="宋体" panose="02010600030101010101" pitchFamily="2" charset="-122"/>
                <a:cs typeface="+mn-cs"/>
              </a:rPr>
              <a:t>公司推出了第一片</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位微处理器</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。它的主要性能如下：</a:t>
            </a:r>
            <a:endParaRPr kumimoji="1" lang="zh-CN" altLang="en-US" sz="2400" b="1" dirty="0">
              <a:latin typeface="+mn-lt"/>
              <a:ea typeface="宋体" panose="02010600030101010101" pitchFamily="2" charset="-122"/>
              <a:cs typeface="+mn-cs"/>
            </a:endParaRPr>
          </a:p>
          <a:p>
            <a:pPr eaLnBrk="1" hangingPunct="1">
              <a:lnSpc>
                <a:spcPct val="150000"/>
              </a:lnSpc>
              <a:buClr>
                <a:schemeClr val="tx1"/>
              </a:buClr>
            </a:pP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位地址，可直接寻址的物理存储空间为</a:t>
            </a:r>
            <a:r>
              <a:rPr kumimoji="1" lang="en-US" altLang="zh-CN" sz="2400" b="1" dirty="0">
                <a:latin typeface="+mn-lt"/>
                <a:ea typeface="宋体" panose="02010600030101010101" pitchFamily="2" charset="-122"/>
                <a:cs typeface="+mn-cs"/>
              </a:rPr>
              <a:t>4 GB</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Clr>
                <a:schemeClr val="tx1"/>
              </a:buClr>
            </a:pPr>
            <a:r>
              <a:rPr kumimoji="1" lang="zh-CN" altLang="en-US" sz="2400" b="1" dirty="0">
                <a:latin typeface="+mn-lt"/>
                <a:ea typeface="宋体" panose="02010600030101010101" pitchFamily="2" charset="-122"/>
                <a:cs typeface="+mn-cs"/>
              </a:rPr>
              <a:t>具有片内存储管理部件，虚拟存储空间（逻辑地址空间）可达</a:t>
            </a:r>
            <a:r>
              <a:rPr kumimoji="1" lang="en-US" altLang="zh-CN" sz="2400" b="1" dirty="0">
                <a:latin typeface="+mn-lt"/>
                <a:ea typeface="宋体" panose="02010600030101010101" pitchFamily="2" charset="-122"/>
                <a:cs typeface="+mn-cs"/>
              </a:rPr>
              <a:t>64 TB</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Clr>
                <a:schemeClr val="tx1"/>
              </a:buClr>
            </a:pPr>
            <a:r>
              <a:rPr kumimoji="1" lang="zh-CN" altLang="en-US" sz="2400" b="1" dirty="0">
                <a:latin typeface="+mn-lt"/>
                <a:ea typeface="宋体" panose="02010600030101010101" pitchFamily="2" charset="-122"/>
                <a:cs typeface="+mn-cs"/>
              </a:rPr>
              <a:t>字长</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位，系统总线的数据通路宽度</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a:t>
            </a:r>
            <a:endParaRPr kumimoji="1" lang="zh-CN" altLang="en-US"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采用多级流水线结构。</a:t>
            </a:r>
            <a:endParaRPr kumimoji="1" lang="zh-CN" altLang="en-US"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平均运算速度约为</a:t>
            </a:r>
            <a:r>
              <a:rPr kumimoji="1" lang="en-US" altLang="zh-CN" sz="2400" b="1" dirty="0">
                <a:latin typeface="+mn-lt"/>
                <a:ea typeface="宋体" panose="02010600030101010101" pitchFamily="2" charset="-122"/>
                <a:cs typeface="+mn-cs"/>
              </a:rPr>
              <a:t>4 MIPS</a:t>
            </a:r>
            <a:r>
              <a:rPr kumimoji="1" lang="zh-CN" altLang="en-US" sz="2400" b="1" dirty="0">
                <a:latin typeface="+mn-lt"/>
                <a:ea typeface="宋体" panose="02010600030101010101" pitchFamily="2" charset="-122"/>
                <a:cs typeface="+mn-cs"/>
              </a:rPr>
              <a:t>。</a:t>
            </a:r>
            <a:endParaRPr kumimoji="1" lang="en-US" altLang="zh-CN" sz="2400" b="1" dirty="0">
              <a:latin typeface="+mn-lt"/>
              <a:ea typeface="宋体" panose="02010600030101010101" pitchFamily="2" charset="-122"/>
              <a:cs typeface="+mn-cs"/>
            </a:endParaRPr>
          </a:p>
          <a:p>
            <a:pPr eaLnBrk="1" hangingPunct="1"/>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76200" y="47625"/>
            <a:ext cx="9036050" cy="946150"/>
          </a:xfrm>
          <a:prstGeom prst="rect">
            <a:avLst/>
          </a:prstGeom>
          <a:solidFill>
            <a:schemeClr val="accent3">
              <a:lumMod val="20000"/>
              <a:lumOff val="80000"/>
            </a:schemeClr>
          </a:solidFill>
          <a:ln>
            <a:solidFill>
              <a:schemeClr val="accent1"/>
            </a:solidFill>
          </a:ln>
        </p:spPr>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需要指出，在上述两条堆栈指令中，</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PUSHA</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可用于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80286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及其后继机型；</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PUSHAD</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POPAD</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可用于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80386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及其后继机型。</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3175" y="1041400"/>
            <a:ext cx="9144000" cy="98869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在有子程序结构的程序和中断程序中常用这两</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种指令保存和恢复通用寄存器的内容。</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0836" name="矩形 6"/>
          <p:cNvSpPr/>
          <p:nvPr/>
        </p:nvSpPr>
        <p:spPr>
          <a:xfrm>
            <a:off x="187325" y="2141538"/>
            <a:ext cx="79200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4-21</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PUSHAD</a:t>
            </a:r>
            <a:r>
              <a:rPr lang="zh-CN" altLang="zh-CN" sz="2400" b="1" dirty="0">
                <a:latin typeface="Times New Roman" panose="02020603050405020304" pitchFamily="18" charset="0"/>
                <a:ea typeface="宋体" panose="02010600030101010101" pitchFamily="2" charset="-122"/>
              </a:rPr>
              <a:t>”的执行情况如图所示。</a:t>
            </a:r>
            <a:endParaRPr lang="zh-CN" altLang="en-US" sz="2400" b="1" dirty="0">
              <a:latin typeface="Times New Roman" panose="02020603050405020304" pitchFamily="18" charset="0"/>
              <a:ea typeface="宋体" panose="02010600030101010101" pitchFamily="2" charset="-122"/>
            </a:endParaRPr>
          </a:p>
        </p:txBody>
      </p:sp>
      <p:pic>
        <p:nvPicPr>
          <p:cNvPr id="120837" name="图片 8" descr="4x39"/>
          <p:cNvPicPr>
            <a:picLocks noChangeAspect="1"/>
          </p:cNvPicPr>
          <p:nvPr/>
        </p:nvPicPr>
        <p:blipFill>
          <a:blip r:embed="rId1"/>
          <a:stretch>
            <a:fillRect/>
          </a:stretch>
        </p:blipFill>
        <p:spPr>
          <a:xfrm>
            <a:off x="1781175" y="2782888"/>
            <a:ext cx="5689600" cy="4075112"/>
          </a:xfrm>
          <a:prstGeom prst="rect">
            <a:avLst/>
          </a:prstGeom>
          <a:noFill/>
          <a:ln w="9525">
            <a:noFill/>
          </a:ln>
        </p:spPr>
      </p:pic>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矩形 4"/>
          <p:cNvSpPr/>
          <p:nvPr/>
        </p:nvSpPr>
        <p:spPr>
          <a:xfrm>
            <a:off x="104775" y="188913"/>
            <a:ext cx="8785225" cy="32334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8</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XCHG</a:t>
            </a:r>
            <a:r>
              <a:rPr lang="zh-CN" altLang="zh-CN" sz="2800" b="1" dirty="0">
                <a:latin typeface="Times New Roman" panose="02020603050405020304" pitchFamily="18" charset="0"/>
                <a:ea typeface="宋体" panose="02010600030101010101" pitchFamily="2" charset="-122"/>
              </a:rPr>
              <a:t>交换指令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XCHG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r>
              <a:rPr lang="zh-CN" altLang="zh-CN" sz="2400" b="1" dirty="0">
                <a:solidFill>
                  <a:srgbClr val="C00000"/>
                </a:solidFill>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a:t>
            </a:r>
            <a:r>
              <a:rPr lang="zh-CN" altLang="zh-CN" sz="2000" b="1" dirty="0">
                <a:latin typeface="Times New Roman" panose="02020603050405020304" pitchFamily="18" charset="0"/>
                <a:ea typeface="宋体" panose="02010600030101010101" pitchFamily="2" charset="-122"/>
              </a:rPr>
              <a:t>将源地址的内容与目的地址的内容相互交换。数据交换只能在通用寄存器之间或通用寄存器与存储单元之间进行，不允许使用段寄存器。指令允许字或字节操作，</a:t>
            </a:r>
            <a:r>
              <a:rPr lang="en-US" altLang="zh-CN" sz="2000" b="1" dirty="0">
                <a:latin typeface="Times New Roman" panose="02020603050405020304" pitchFamily="18" charset="0"/>
                <a:ea typeface="宋体" panose="02010600030101010101" pitchFamily="2" charset="-122"/>
              </a:rPr>
              <a:t>80386</a:t>
            </a:r>
            <a:r>
              <a:rPr lang="zh-CN" altLang="zh-CN" sz="2000" b="1" dirty="0">
                <a:latin typeface="Times New Roman" panose="02020603050405020304" pitchFamily="18" charset="0"/>
                <a:ea typeface="宋体" panose="02010600030101010101" pitchFamily="2" charset="-122"/>
              </a:rPr>
              <a:t>及其后继机型还允许双字操作。</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FF0000"/>
                </a:solidFill>
                <a:latin typeface="Times New Roman" panose="02020603050405020304" pitchFamily="18" charset="0"/>
                <a:ea typeface="宋体" panose="02010600030101010101" pitchFamily="2" charset="-122"/>
              </a:rPr>
              <a:t>无</a:t>
            </a:r>
            <a:endParaRPr lang="zh-CN" altLang="en-US" sz="2400" b="1" dirty="0">
              <a:latin typeface="Times New Roman" panose="02020603050405020304" pitchFamily="18" charset="0"/>
              <a:ea typeface="宋体" panose="02010600030101010101" pitchFamily="2" charset="-122"/>
            </a:endParaRPr>
          </a:p>
        </p:txBody>
      </p:sp>
      <p:sp>
        <p:nvSpPr>
          <p:cNvPr id="7" name="Rectangle 2"/>
          <p:cNvSpPr>
            <a:spLocks noChangeArrowheads="1"/>
          </p:cNvSpPr>
          <p:nvPr/>
        </p:nvSpPr>
        <p:spPr bwMode="auto">
          <a:xfrm>
            <a:off x="104775" y="3422650"/>
            <a:ext cx="9036050"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21590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例</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4-22】  </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指令“</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XCHG  BX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[BP+SI]</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执行前，设</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987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BX</a:t>
            </a:r>
            <a:r>
              <a:rPr kumimoji="0"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 6F30H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BP</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0200H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0046H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26987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SS</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2F00H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2F246H</a:t>
            </a:r>
            <a:r>
              <a:rPr kumimoji="0"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 4154H</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987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源操作数的物理地址 </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2F000+0200+0046=2F246</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987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则该指令执行后：</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BX</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4154H  </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2F246H</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6F30H</a:t>
            </a:r>
            <a:endPar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69875"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又如，指令“</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XCHG  EAX</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EBX</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完成将</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EAX</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EBX</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寄存器的内容互换。</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22883" name="矩形 4"/>
          <p:cNvSpPr/>
          <p:nvPr/>
        </p:nvSpPr>
        <p:spPr>
          <a:xfrm>
            <a:off x="176530" y="405130"/>
            <a:ext cx="8921115"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b="1" dirty="0">
                <a:latin typeface="Times New Roman" panose="02020603050405020304" pitchFamily="18" charset="0"/>
                <a:ea typeface="宋体" panose="02010600030101010101" pitchFamily="2" charset="-122"/>
              </a:rPr>
              <a:t>2.  </a:t>
            </a:r>
            <a:r>
              <a:rPr lang="zh-CN" altLang="zh-CN" b="1" dirty="0">
                <a:latin typeface="Times New Roman" panose="02020603050405020304" pitchFamily="18" charset="0"/>
                <a:ea typeface="宋体" panose="02010600030101010101" pitchFamily="2" charset="-122"/>
              </a:rPr>
              <a:t>地址传送指令</a:t>
            </a:r>
            <a:endParaRPr lang="zh-CN" altLang="zh-CN"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a:t>
            </a:r>
            <a:r>
              <a:rPr lang="zh-CN" altLang="zh-CN" sz="2400" b="1" dirty="0">
                <a:latin typeface="Times New Roman" panose="02020603050405020304" pitchFamily="18" charset="0"/>
                <a:ea typeface="宋体" panose="02010600030101010101" pitchFamily="2" charset="-122"/>
              </a:rPr>
              <a:t>传送指令完成将</a:t>
            </a:r>
            <a:r>
              <a:rPr lang="zh-CN" altLang="zh-CN" sz="2400" b="1" dirty="0">
                <a:solidFill>
                  <a:srgbClr val="FF0000"/>
                </a:solidFill>
                <a:latin typeface="Times New Roman" panose="02020603050405020304" pitchFamily="18" charset="0"/>
                <a:ea typeface="宋体" panose="02010600030101010101" pitchFamily="2" charset="-122"/>
              </a:rPr>
              <a:t>存储器操作数的地址</a:t>
            </a:r>
            <a:r>
              <a:rPr lang="zh-CN" altLang="zh-CN" sz="2400" b="1" dirty="0">
                <a:latin typeface="Times New Roman" panose="02020603050405020304" pitchFamily="18" charset="0"/>
                <a:ea typeface="宋体" panose="02010600030101010101" pitchFamily="2" charset="-122"/>
              </a:rPr>
              <a:t>传送给指定的寄存器，而不是传送操作数。</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LEA</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Effective Address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有效地址送寄存器。</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LDS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DS with pointer</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地址指针送寄存器和</a:t>
            </a:r>
            <a:r>
              <a:rPr lang="en-US" altLang="zh-CN" sz="2400" b="1" dirty="0">
                <a:latin typeface="Times New Roman" panose="02020603050405020304" pitchFamily="18" charset="0"/>
                <a:ea typeface="宋体" panose="02010600030101010101" pitchFamily="2" charset="-122"/>
              </a:rPr>
              <a:t>DS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LES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ES with pointer</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地址指针送寄存器和</a:t>
            </a:r>
            <a:r>
              <a:rPr lang="en-US" altLang="zh-CN" sz="2400" b="1" dirty="0">
                <a:latin typeface="Times New Roman" panose="02020603050405020304" pitchFamily="18" charset="0"/>
                <a:ea typeface="宋体" panose="02010600030101010101" pitchFamily="2" charset="-122"/>
              </a:rPr>
              <a:t>ES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LFS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FS with pointer</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地址指针送寄存器和</a:t>
            </a:r>
            <a:r>
              <a:rPr lang="en-US" altLang="zh-CN" sz="2400" b="1" dirty="0">
                <a:latin typeface="Times New Roman" panose="02020603050405020304" pitchFamily="18" charset="0"/>
                <a:ea typeface="宋体" panose="02010600030101010101" pitchFamily="2" charset="-122"/>
              </a:rPr>
              <a:t>FS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LGS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GS with pointer</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地址指针送寄存器和</a:t>
            </a:r>
            <a:r>
              <a:rPr lang="en-US" altLang="zh-CN" sz="2400" b="1" dirty="0">
                <a:latin typeface="Times New Roman" panose="02020603050405020304" pitchFamily="18" charset="0"/>
                <a:ea typeface="宋体" panose="02010600030101010101" pitchFamily="2" charset="-122"/>
              </a:rPr>
              <a:t>GS</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LSS</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Load SS with pointer</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地址指针送寄存器和</a:t>
            </a:r>
            <a:r>
              <a:rPr lang="en-US" altLang="zh-CN" sz="2400" b="1" dirty="0">
                <a:latin typeface="Times New Roman" panose="02020603050405020304" pitchFamily="18" charset="0"/>
                <a:ea typeface="宋体" panose="02010600030101010101" pitchFamily="2" charset="-122"/>
              </a:rPr>
              <a:t>SS</a:t>
            </a:r>
            <a:r>
              <a:rPr lang="zh-CN" altLang="zh-CN"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4"/>
          <p:cNvSpPr/>
          <p:nvPr/>
        </p:nvSpPr>
        <p:spPr>
          <a:xfrm>
            <a:off x="107950" y="0"/>
            <a:ext cx="8712200" cy="4130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zh-CN"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LEA</a:t>
            </a:r>
            <a:r>
              <a:rPr lang="zh-CN" altLang="zh-CN" sz="2800" b="1" dirty="0">
                <a:latin typeface="Times New Roman" panose="02020603050405020304" pitchFamily="18" charset="0"/>
                <a:ea typeface="宋体" panose="02010600030101010101" pitchFamily="2" charset="-122"/>
              </a:rPr>
              <a:t>有效地址送寄存器指令</a:t>
            </a:r>
            <a:endParaRPr lang="zh-CN" altLang="zh-CN"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指令格式：</a:t>
            </a:r>
            <a:r>
              <a:rPr lang="en-US" altLang="zh-CN" sz="2400" b="1" dirty="0">
                <a:solidFill>
                  <a:srgbClr val="C00000"/>
                </a:solidFill>
                <a:latin typeface="Times New Roman" panose="02020603050405020304" pitchFamily="18" charset="0"/>
                <a:ea typeface="宋体" panose="02010600030101010101" pitchFamily="2" charset="-122"/>
              </a:rPr>
              <a:t>LEA   DEST</a:t>
            </a:r>
            <a:r>
              <a:rPr lang="zh-CN" altLang="zh-CN"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SRC</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指令功能：</a:t>
            </a:r>
            <a:r>
              <a:rPr lang="en-US" altLang="zh-CN" sz="2400" b="1" dirty="0">
                <a:solidFill>
                  <a:srgbClr val="C00000"/>
                </a:solidFill>
                <a:latin typeface="Times New Roman" panose="02020603050405020304" pitchFamily="18" charset="0"/>
                <a:ea typeface="宋体" panose="02010600030101010101" pitchFamily="2" charset="-122"/>
              </a:rPr>
              <a:t>DEST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SRC</a:t>
            </a:r>
            <a:r>
              <a:rPr lang="zh-CN" altLang="zh-CN" sz="2400" b="1" dirty="0">
                <a:solidFill>
                  <a:srgbClr val="C00000"/>
                </a:solidFill>
                <a:latin typeface="Times New Roman" panose="02020603050405020304" pitchFamily="18" charset="0"/>
                <a:ea typeface="宋体" panose="02010600030101010101" pitchFamily="2" charset="-122"/>
              </a:rPr>
              <a:t>的</a:t>
            </a:r>
            <a:r>
              <a:rPr lang="en-US" altLang="zh-CN" sz="2400" b="1" dirty="0">
                <a:solidFill>
                  <a:srgbClr val="C00000"/>
                </a:solidFill>
                <a:latin typeface="Times New Roman" panose="02020603050405020304" pitchFamily="18" charset="0"/>
                <a:ea typeface="宋体" panose="02010600030101010101" pitchFamily="2" charset="-122"/>
              </a:rPr>
              <a:t>EA</a:t>
            </a:r>
            <a:r>
              <a:rPr lang="zh-CN" altLang="zh-CN" sz="2400" b="1" dirty="0">
                <a:latin typeface="Times New Roman" panose="02020603050405020304" pitchFamily="18" charset="0"/>
                <a:ea typeface="宋体" panose="02010600030101010101" pitchFamily="2" charset="-122"/>
              </a:rPr>
              <a:t>，即将源操作数的有效地址</a:t>
            </a:r>
            <a:r>
              <a:rPr lang="en-US" altLang="zh-CN" sz="2400" b="1" dirty="0">
                <a:latin typeface="Times New Roman" panose="02020603050405020304" pitchFamily="18" charset="0"/>
                <a:ea typeface="宋体" panose="02010600030101010101" pitchFamily="2" charset="-122"/>
              </a:rPr>
              <a:t>EA</a:t>
            </a:r>
            <a:r>
              <a:rPr lang="zh-CN" altLang="zh-CN" sz="2400" b="1" dirty="0">
                <a:latin typeface="Times New Roman" panose="02020603050405020304" pitchFamily="18" charset="0"/>
                <a:ea typeface="宋体" panose="02010600030101010101" pitchFamily="2" charset="-122"/>
              </a:rPr>
              <a:t>传送到目的地址（</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位或</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位通用寄存器）中。</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zh-CN" sz="2400" b="1" dirty="0">
                <a:latin typeface="Times New Roman" panose="02020603050405020304" pitchFamily="18" charset="0"/>
                <a:ea typeface="宋体" panose="02010600030101010101" pitchFamily="2" charset="-122"/>
              </a:rPr>
              <a:t>受影响的状态标志位：</a:t>
            </a:r>
            <a:r>
              <a:rPr lang="zh-CN" altLang="zh-CN" sz="2400" b="1" dirty="0">
                <a:solidFill>
                  <a:srgbClr val="FF0000"/>
                </a:solidFill>
                <a:latin typeface="Times New Roman" panose="02020603050405020304" pitchFamily="18" charset="0"/>
                <a:ea typeface="宋体" panose="02010600030101010101" pitchFamily="2" charset="-122"/>
              </a:rPr>
              <a:t>无</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LEA</a:t>
            </a:r>
            <a:r>
              <a:rPr lang="zh-CN" altLang="zh-CN" sz="2400" b="1" dirty="0">
                <a:latin typeface="Times New Roman" panose="02020603050405020304" pitchFamily="18" charset="0"/>
                <a:ea typeface="宋体" panose="02010600030101010101" pitchFamily="2" charset="-122"/>
              </a:rPr>
              <a:t>指令的源操作数必须是存储器操作数，而目的地址只能是</a:t>
            </a:r>
            <a:r>
              <a:rPr lang="en-US" altLang="zh-CN" sz="2400" b="1" dirty="0">
                <a:latin typeface="Times New Roman" panose="02020603050405020304" pitchFamily="18" charset="0"/>
                <a:ea typeface="宋体" panose="02010600030101010101" pitchFamily="2" charset="-122"/>
              </a:rPr>
              <a:t>16</a:t>
            </a:r>
            <a:r>
              <a:rPr lang="zh-CN" altLang="zh-CN" sz="2400" b="1" dirty="0">
                <a:latin typeface="Times New Roman" panose="02020603050405020304" pitchFamily="18" charset="0"/>
                <a:ea typeface="宋体" panose="02010600030101010101" pitchFamily="2" charset="-122"/>
              </a:rPr>
              <a:t>位或</a:t>
            </a:r>
            <a:r>
              <a:rPr lang="en-US" altLang="zh-CN" sz="2400" b="1" dirty="0">
                <a:latin typeface="Times New Roman" panose="02020603050405020304" pitchFamily="18" charset="0"/>
                <a:ea typeface="宋体" panose="02010600030101010101" pitchFamily="2" charset="-122"/>
              </a:rPr>
              <a:t>32</a:t>
            </a:r>
            <a:r>
              <a:rPr lang="zh-CN" altLang="zh-CN" sz="2400" b="1" dirty="0">
                <a:latin typeface="Times New Roman" panose="02020603050405020304" pitchFamily="18" charset="0"/>
                <a:ea typeface="宋体" panose="02010600030101010101" pitchFamily="2" charset="-122"/>
              </a:rPr>
              <a:t>位通用寄存器名，不能使用段寄存器。</a:t>
            </a:r>
            <a:endParaRPr lang="zh-CN"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由于存在着目的寄存器位数与源操作数有效地址长度的不同，该指令执行的操作如表</a:t>
            </a:r>
            <a:r>
              <a:rPr lang="en-US" altLang="zh-CN" sz="2400" b="1" dirty="0">
                <a:latin typeface="Times New Roman" panose="02020603050405020304" pitchFamily="18" charset="0"/>
                <a:ea typeface="宋体" panose="02010600030101010101" pitchFamily="2" charset="-122"/>
              </a:rPr>
              <a:t>4-7</a:t>
            </a:r>
            <a:r>
              <a:rPr lang="zh-CN" altLang="zh-CN" sz="2400" b="1" dirty="0">
                <a:latin typeface="Times New Roman" panose="02020603050405020304" pitchFamily="18" charset="0"/>
                <a:ea typeface="宋体" panose="02010600030101010101" pitchFamily="2" charset="-122"/>
              </a:rPr>
              <a:t>所示。</a:t>
            </a:r>
            <a:endParaRPr lang="zh-CN" altLang="en-US" sz="2400" b="1" dirty="0">
              <a:latin typeface="Times New Roman" panose="02020603050405020304" pitchFamily="18" charset="0"/>
              <a:ea typeface="宋体" panose="02010600030101010101" pitchFamily="2" charset="-122"/>
            </a:endParaRPr>
          </a:p>
        </p:txBody>
      </p:sp>
      <p:graphicFrame>
        <p:nvGraphicFramePr>
          <p:cNvPr id="4" name="表格 3"/>
          <p:cNvGraphicFramePr>
            <a:graphicFrameLocks noGrp="1"/>
          </p:cNvGraphicFramePr>
          <p:nvPr/>
        </p:nvGraphicFramePr>
        <p:xfrm>
          <a:off x="0" y="4087813"/>
          <a:ext cx="9144000" cy="2770190"/>
        </p:xfrm>
        <a:graphic>
          <a:graphicData uri="http://schemas.openxmlformats.org/drawingml/2006/table">
            <a:tbl>
              <a:tblPr>
                <a:tableStyleId>{5C22544A-7EE6-4342-B048-85BDC9FD1C3A}</a:tableStyleId>
              </a:tblPr>
              <a:tblGrid>
                <a:gridCol w="1619672"/>
                <a:gridCol w="2304256"/>
                <a:gridCol w="5220072"/>
              </a:tblGrid>
              <a:tr h="554038">
                <a:tc>
                  <a:txBody>
                    <a:bodyPr/>
                    <a:lstStyle/>
                    <a:p>
                      <a:pPr algn="ctr">
                        <a:lnSpc>
                          <a:spcPts val="1300"/>
                        </a:lnSpc>
                        <a:spcAft>
                          <a:spcPts val="0"/>
                        </a:spcAft>
                      </a:pPr>
                      <a:r>
                        <a:rPr lang="zh-CN" sz="1600" b="1" kern="100">
                          <a:effectLst/>
                        </a:rPr>
                        <a:t>目的寄存器位数</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zh-CN" sz="1600" b="1" kern="100">
                          <a:effectLst/>
                        </a:rPr>
                        <a:t>源操作数地址长度（位）</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zh-CN" sz="1600" b="1" kern="100">
                          <a:effectLst/>
                        </a:rPr>
                        <a:t>执行的操作</a:t>
                      </a:r>
                      <a:endParaRPr lang="zh-CN" sz="1600" b="1" kern="100">
                        <a:effectLst/>
                        <a:latin typeface="Times New Roman" panose="02020603050405020304"/>
                        <a:ea typeface="宋体" panose="02010600030101010101" pitchFamily="2" charset="-122"/>
                      </a:endParaRPr>
                    </a:p>
                  </a:txBody>
                  <a:tcPr marL="68588" marR="68588" marT="0" marB="0" anchor="ctr"/>
                </a:tc>
              </a:tr>
              <a:tr h="554038">
                <a:tc>
                  <a:txBody>
                    <a:bodyPr/>
                    <a:lstStyle/>
                    <a:p>
                      <a:pPr algn="ctr">
                        <a:lnSpc>
                          <a:spcPts val="1300"/>
                        </a:lnSpc>
                        <a:spcAft>
                          <a:spcPts val="0"/>
                        </a:spcAft>
                      </a:pPr>
                      <a:r>
                        <a:rPr lang="en-US" sz="1600" b="1" kern="100">
                          <a:effectLst/>
                        </a:rPr>
                        <a:t>16</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en-US" sz="1600" b="1" kern="100">
                          <a:effectLst/>
                        </a:rPr>
                        <a:t>16</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indent="95250" algn="just">
                        <a:lnSpc>
                          <a:spcPts val="1300"/>
                        </a:lnSpc>
                        <a:spcAft>
                          <a:spcPts val="0"/>
                        </a:spcAft>
                      </a:pPr>
                      <a:r>
                        <a:rPr lang="zh-CN" sz="1600" b="1" kern="100">
                          <a:effectLst/>
                        </a:rPr>
                        <a:t>计算得</a:t>
                      </a:r>
                      <a:r>
                        <a:rPr lang="en-US" sz="1600" b="1" kern="100">
                          <a:effectLst/>
                        </a:rPr>
                        <a:t>16</a:t>
                      </a:r>
                      <a:r>
                        <a:rPr lang="zh-CN" sz="1600" b="1" kern="100">
                          <a:effectLst/>
                        </a:rPr>
                        <a:t>位有效地址，存入</a:t>
                      </a:r>
                      <a:r>
                        <a:rPr lang="en-US" sz="1600" b="1" kern="100">
                          <a:effectLst/>
                        </a:rPr>
                        <a:t>16</a:t>
                      </a:r>
                      <a:r>
                        <a:rPr lang="zh-CN" sz="1600" b="1" kern="100">
                          <a:effectLst/>
                        </a:rPr>
                        <a:t>位目的寄存器</a:t>
                      </a:r>
                      <a:endParaRPr lang="zh-CN" sz="1600" b="1" kern="100">
                        <a:effectLst/>
                        <a:latin typeface="Times New Roman" panose="02020603050405020304"/>
                        <a:ea typeface="宋体" panose="02010600030101010101" pitchFamily="2" charset="-122"/>
                      </a:endParaRPr>
                    </a:p>
                  </a:txBody>
                  <a:tcPr marL="68588" marR="68588" marT="0" marB="0" anchor="ctr"/>
                </a:tc>
              </a:tr>
              <a:tr h="554038">
                <a:tc>
                  <a:txBody>
                    <a:bodyPr/>
                    <a:lstStyle/>
                    <a:p>
                      <a:pPr algn="ctr">
                        <a:lnSpc>
                          <a:spcPts val="1300"/>
                        </a:lnSpc>
                        <a:spcAft>
                          <a:spcPts val="0"/>
                        </a:spcAft>
                      </a:pPr>
                      <a:r>
                        <a:rPr lang="en-US" sz="1600" b="1" kern="100">
                          <a:effectLst/>
                        </a:rPr>
                        <a:t>16</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en-US" sz="1600" b="1" kern="100">
                          <a:effectLst/>
                        </a:rPr>
                        <a:t>32</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indent="95250" algn="just">
                        <a:lnSpc>
                          <a:spcPts val="1300"/>
                        </a:lnSpc>
                        <a:spcAft>
                          <a:spcPts val="0"/>
                        </a:spcAft>
                      </a:pPr>
                      <a:r>
                        <a:rPr lang="zh-CN" sz="1600" b="1" kern="100">
                          <a:effectLst/>
                        </a:rPr>
                        <a:t>计算得</a:t>
                      </a:r>
                      <a:r>
                        <a:rPr lang="en-US" sz="1600" b="1" kern="100">
                          <a:effectLst/>
                        </a:rPr>
                        <a:t>32</a:t>
                      </a:r>
                      <a:r>
                        <a:rPr lang="zh-CN" sz="1600" b="1" kern="100">
                          <a:effectLst/>
                        </a:rPr>
                        <a:t>位有效地址，截取低</a:t>
                      </a:r>
                      <a:r>
                        <a:rPr lang="en-US" sz="1600" b="1" kern="100">
                          <a:effectLst/>
                        </a:rPr>
                        <a:t>16</a:t>
                      </a:r>
                      <a:r>
                        <a:rPr lang="zh-CN" sz="1600" b="1" kern="100">
                          <a:effectLst/>
                        </a:rPr>
                        <a:t>位存入</a:t>
                      </a:r>
                      <a:r>
                        <a:rPr lang="en-US" sz="1600" b="1" kern="100">
                          <a:effectLst/>
                        </a:rPr>
                        <a:t>16</a:t>
                      </a:r>
                      <a:r>
                        <a:rPr lang="zh-CN" sz="1600" b="1" kern="100">
                          <a:effectLst/>
                        </a:rPr>
                        <a:t>位目的寄存器</a:t>
                      </a:r>
                      <a:endParaRPr lang="zh-CN" sz="1600" b="1" kern="100">
                        <a:effectLst/>
                        <a:latin typeface="Times New Roman" panose="02020603050405020304"/>
                        <a:ea typeface="宋体" panose="02010600030101010101" pitchFamily="2" charset="-122"/>
                      </a:endParaRPr>
                    </a:p>
                  </a:txBody>
                  <a:tcPr marL="68588" marR="68588" marT="0" marB="0" anchor="ctr"/>
                </a:tc>
              </a:tr>
              <a:tr h="554038">
                <a:tc>
                  <a:txBody>
                    <a:bodyPr/>
                    <a:lstStyle/>
                    <a:p>
                      <a:pPr algn="ctr">
                        <a:lnSpc>
                          <a:spcPts val="1300"/>
                        </a:lnSpc>
                        <a:spcAft>
                          <a:spcPts val="0"/>
                        </a:spcAft>
                      </a:pPr>
                      <a:r>
                        <a:rPr lang="en-US" sz="1600" b="1" kern="100">
                          <a:effectLst/>
                        </a:rPr>
                        <a:t>32</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en-US" sz="1600" b="1" kern="100">
                          <a:effectLst/>
                        </a:rPr>
                        <a:t>16</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indent="95250" algn="just">
                        <a:lnSpc>
                          <a:spcPts val="1300"/>
                        </a:lnSpc>
                        <a:spcAft>
                          <a:spcPts val="0"/>
                        </a:spcAft>
                      </a:pPr>
                      <a:r>
                        <a:rPr lang="zh-CN" sz="1600" b="1" kern="100">
                          <a:effectLst/>
                        </a:rPr>
                        <a:t>计算得</a:t>
                      </a:r>
                      <a:r>
                        <a:rPr lang="en-US" sz="1600" b="1" kern="100">
                          <a:effectLst/>
                        </a:rPr>
                        <a:t>16</a:t>
                      </a:r>
                      <a:r>
                        <a:rPr lang="zh-CN" sz="1600" b="1" kern="100">
                          <a:effectLst/>
                        </a:rPr>
                        <a:t>位有效地址，零扩展后存入</a:t>
                      </a:r>
                      <a:r>
                        <a:rPr lang="en-US" sz="1600" b="1" kern="100">
                          <a:effectLst/>
                        </a:rPr>
                        <a:t>32</a:t>
                      </a:r>
                      <a:r>
                        <a:rPr lang="zh-CN" sz="1600" b="1" kern="100">
                          <a:effectLst/>
                        </a:rPr>
                        <a:t>位目的寄存器</a:t>
                      </a:r>
                      <a:endParaRPr lang="zh-CN" sz="1600" b="1" kern="100">
                        <a:effectLst/>
                        <a:latin typeface="Times New Roman" panose="02020603050405020304"/>
                        <a:ea typeface="宋体" panose="02010600030101010101" pitchFamily="2" charset="-122"/>
                      </a:endParaRPr>
                    </a:p>
                  </a:txBody>
                  <a:tcPr marL="68588" marR="68588" marT="0" marB="0" anchor="ctr"/>
                </a:tc>
              </a:tr>
              <a:tr h="554038">
                <a:tc>
                  <a:txBody>
                    <a:bodyPr/>
                    <a:lstStyle/>
                    <a:p>
                      <a:pPr algn="ctr">
                        <a:lnSpc>
                          <a:spcPts val="1300"/>
                        </a:lnSpc>
                        <a:spcAft>
                          <a:spcPts val="0"/>
                        </a:spcAft>
                      </a:pPr>
                      <a:r>
                        <a:rPr lang="en-US" sz="1600" b="1" kern="100">
                          <a:effectLst/>
                        </a:rPr>
                        <a:t>32</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algn="ctr">
                        <a:lnSpc>
                          <a:spcPts val="1300"/>
                        </a:lnSpc>
                        <a:spcAft>
                          <a:spcPts val="0"/>
                        </a:spcAft>
                      </a:pPr>
                      <a:r>
                        <a:rPr lang="en-US" sz="1600" b="1" kern="100">
                          <a:effectLst/>
                        </a:rPr>
                        <a:t>32</a:t>
                      </a:r>
                      <a:endParaRPr lang="zh-CN" sz="1600" b="1" kern="100">
                        <a:effectLst/>
                        <a:latin typeface="Times New Roman" panose="02020603050405020304"/>
                        <a:ea typeface="宋体" panose="02010600030101010101" pitchFamily="2" charset="-122"/>
                      </a:endParaRPr>
                    </a:p>
                  </a:txBody>
                  <a:tcPr marL="68588" marR="68588" marT="0" marB="0" anchor="ctr"/>
                </a:tc>
                <a:tc>
                  <a:txBody>
                    <a:bodyPr/>
                    <a:lstStyle/>
                    <a:p>
                      <a:pPr indent="95250" algn="just">
                        <a:lnSpc>
                          <a:spcPts val="1300"/>
                        </a:lnSpc>
                        <a:spcAft>
                          <a:spcPts val="0"/>
                        </a:spcAft>
                      </a:pPr>
                      <a:r>
                        <a:rPr lang="zh-CN" sz="1600" b="1" kern="100" dirty="0">
                          <a:effectLst/>
                        </a:rPr>
                        <a:t>计算得</a:t>
                      </a:r>
                      <a:r>
                        <a:rPr lang="en-US" sz="1600" b="1" kern="100" dirty="0">
                          <a:effectLst/>
                        </a:rPr>
                        <a:t>32</a:t>
                      </a:r>
                      <a:r>
                        <a:rPr lang="zh-CN" sz="1600" b="1" kern="100" dirty="0">
                          <a:effectLst/>
                        </a:rPr>
                        <a:t>位有效地址，存入</a:t>
                      </a:r>
                      <a:r>
                        <a:rPr lang="en-US" sz="1600" b="1" kern="100" dirty="0">
                          <a:effectLst/>
                        </a:rPr>
                        <a:t>32</a:t>
                      </a:r>
                      <a:r>
                        <a:rPr lang="zh-CN" sz="1600" b="1" kern="100" dirty="0">
                          <a:effectLst/>
                        </a:rPr>
                        <a:t>位目的寄存器</a:t>
                      </a:r>
                      <a:endParaRPr lang="zh-CN" sz="1600" b="1" kern="100" dirty="0">
                        <a:effectLst/>
                        <a:latin typeface="Times New Roman" panose="02020603050405020304"/>
                        <a:ea typeface="宋体" panose="02010600030101010101" pitchFamily="2" charset="-122"/>
                      </a:endParaRPr>
                    </a:p>
                  </a:txBody>
                  <a:tcPr marL="68588" marR="68588" marT="0" marB="0" anchor="ctr"/>
                </a:tc>
              </a:tr>
            </a:tbl>
          </a:graphicData>
        </a:graphic>
      </p:graphicFrame>
    </p:spTree>
  </p:cSld>
  <p:clrMapOvr>
    <a:masterClrMapping/>
  </p:clrMapOvr>
  <p:transition spd="slow">
    <p:zoom dir="in"/>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矩形 1"/>
          <p:cNvSpPr/>
          <p:nvPr/>
        </p:nvSpPr>
        <p:spPr>
          <a:xfrm>
            <a:off x="107950" y="260350"/>
            <a:ext cx="8856663" cy="1437640"/>
          </a:xfrm>
          <a:prstGeom prst="rect">
            <a:avLst/>
          </a:prstGeom>
          <a:noFill/>
          <a:ln w="9525">
            <a:noFill/>
          </a:ln>
        </p:spPr>
        <p:txBody>
          <a:bodyPr>
            <a:spAutoFit/>
          </a:bodyPr>
          <a:p>
            <a:pPr>
              <a:lnSpc>
                <a:spcPts val="3500"/>
              </a:lnSpc>
            </a:pPr>
            <a:r>
              <a:rPr lang="zh-CN" altLang="zh-CN" dirty="0">
                <a:latin typeface="Times New Roman" panose="02020603050405020304" pitchFamily="18" charset="0"/>
              </a:rPr>
              <a:t>如图所示，设指令“</a:t>
            </a:r>
            <a:r>
              <a:rPr lang="en-US" altLang="zh-CN" dirty="0">
                <a:solidFill>
                  <a:srgbClr val="C00000"/>
                </a:solidFill>
                <a:latin typeface="Times New Roman" panose="02020603050405020304" pitchFamily="18" charset="0"/>
              </a:rPr>
              <a:t>LEA  SI</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BUF</a:t>
            </a:r>
            <a:r>
              <a:rPr lang="zh-CN" altLang="zh-CN" dirty="0">
                <a:latin typeface="Times New Roman" panose="02020603050405020304" pitchFamily="18" charset="0"/>
              </a:rPr>
              <a:t>”中</a:t>
            </a:r>
            <a:r>
              <a:rPr lang="en-US" altLang="zh-CN" dirty="0">
                <a:solidFill>
                  <a:srgbClr val="FF0000"/>
                </a:solidFill>
                <a:latin typeface="Times New Roman" panose="02020603050405020304" pitchFamily="18" charset="0"/>
              </a:rPr>
              <a:t>BUF</a:t>
            </a:r>
            <a:r>
              <a:rPr lang="zh-CN" altLang="zh-CN" dirty="0">
                <a:solidFill>
                  <a:srgbClr val="FF0000"/>
                </a:solidFill>
                <a:latin typeface="Times New Roman" panose="02020603050405020304" pitchFamily="18" charset="0"/>
              </a:rPr>
              <a:t>的有效地址</a:t>
            </a:r>
            <a:r>
              <a:rPr lang="en-US" altLang="zh-CN" dirty="0">
                <a:solidFill>
                  <a:srgbClr val="FF0000"/>
                </a:solidFill>
                <a:latin typeface="Times New Roman" panose="02020603050405020304" pitchFamily="18" charset="0"/>
              </a:rPr>
              <a:t>EA</a:t>
            </a:r>
            <a:r>
              <a:rPr lang="zh-CN" altLang="zh-CN" dirty="0">
                <a:solidFill>
                  <a:srgbClr val="FF0000"/>
                </a:solidFill>
                <a:latin typeface="Times New Roman" panose="02020603050405020304" pitchFamily="18" charset="0"/>
              </a:rPr>
              <a:t>是</a:t>
            </a:r>
            <a:r>
              <a:rPr lang="en-US" altLang="zh-CN" dirty="0">
                <a:solidFill>
                  <a:srgbClr val="FF0000"/>
                </a:solidFill>
                <a:latin typeface="Times New Roman" panose="02020603050405020304" pitchFamily="18" charset="0"/>
              </a:rPr>
              <a:t>100H</a:t>
            </a:r>
            <a:r>
              <a:rPr lang="zh-CN" altLang="zh-CN" dirty="0">
                <a:latin typeface="Times New Roman" panose="02020603050405020304" pitchFamily="18" charset="0"/>
              </a:rPr>
              <a:t>，因此该指令完成将</a:t>
            </a:r>
            <a:r>
              <a:rPr lang="en-US" altLang="zh-CN" dirty="0">
                <a:latin typeface="Times New Roman" panose="02020603050405020304" pitchFamily="18" charset="0"/>
              </a:rPr>
              <a:t>100H</a:t>
            </a:r>
            <a:r>
              <a:rPr lang="zh-CN" altLang="zh-CN" dirty="0">
                <a:latin typeface="Times New Roman" panose="02020603050405020304" pitchFamily="18" charset="0"/>
              </a:rPr>
              <a:t>送入</a:t>
            </a:r>
            <a:r>
              <a:rPr lang="en-US" altLang="zh-CN" dirty="0">
                <a:latin typeface="Times New Roman" panose="02020603050405020304" pitchFamily="18" charset="0"/>
              </a:rPr>
              <a:t>SI</a:t>
            </a:r>
            <a:r>
              <a:rPr lang="zh-CN" altLang="zh-CN" dirty="0">
                <a:latin typeface="Times New Roman" panose="02020603050405020304" pitchFamily="18" charset="0"/>
              </a:rPr>
              <a:t>中，而不是把</a:t>
            </a:r>
            <a:r>
              <a:rPr lang="en-US" altLang="zh-CN" dirty="0">
                <a:latin typeface="Times New Roman" panose="02020603050405020304" pitchFamily="18" charset="0"/>
              </a:rPr>
              <a:t>DS</a:t>
            </a:r>
            <a:r>
              <a:rPr lang="zh-CN" altLang="zh-CN" dirty="0">
                <a:latin typeface="Times New Roman" panose="02020603050405020304" pitchFamily="18" charset="0"/>
              </a:rPr>
              <a:t>：</a:t>
            </a:r>
            <a:r>
              <a:rPr lang="en-US" altLang="zh-CN" dirty="0">
                <a:latin typeface="Times New Roman" panose="02020603050405020304" pitchFamily="18" charset="0"/>
              </a:rPr>
              <a:t>100H</a:t>
            </a:r>
            <a:r>
              <a:rPr lang="zh-CN" altLang="zh-CN" dirty="0">
                <a:latin typeface="Times New Roman" panose="02020603050405020304" pitchFamily="18" charset="0"/>
              </a:rPr>
              <a:t>所指向字单元的内容</a:t>
            </a:r>
            <a:r>
              <a:rPr lang="en-US" altLang="zh-CN" dirty="0">
                <a:latin typeface="Times New Roman" panose="02020603050405020304" pitchFamily="18" charset="0"/>
              </a:rPr>
              <a:t>00FFH</a:t>
            </a:r>
            <a:r>
              <a:rPr lang="zh-CN" altLang="zh-CN" dirty="0">
                <a:latin typeface="Times New Roman" panose="02020603050405020304" pitchFamily="18" charset="0"/>
              </a:rPr>
              <a:t>送入</a:t>
            </a:r>
            <a:r>
              <a:rPr lang="en-US" altLang="zh-CN" dirty="0">
                <a:latin typeface="Times New Roman" panose="02020603050405020304" pitchFamily="18" charset="0"/>
              </a:rPr>
              <a:t>SI</a:t>
            </a:r>
            <a:r>
              <a:rPr lang="zh-CN" altLang="zh-CN" dirty="0">
                <a:latin typeface="Times New Roman" panose="02020603050405020304" pitchFamily="18" charset="0"/>
              </a:rPr>
              <a:t>中。</a:t>
            </a:r>
            <a:endParaRPr lang="zh-CN" altLang="en-US" dirty="0">
              <a:latin typeface="Times New Roman" panose="02020603050405020304" pitchFamily="18" charset="0"/>
            </a:endParaRPr>
          </a:p>
        </p:txBody>
      </p:sp>
      <p:pic>
        <p:nvPicPr>
          <p:cNvPr id="124931" name="图片 6" descr="4x40"/>
          <p:cNvPicPr>
            <a:picLocks noChangeAspect="1"/>
          </p:cNvPicPr>
          <p:nvPr/>
        </p:nvPicPr>
        <p:blipFill>
          <a:blip r:embed="rId1"/>
          <a:stretch>
            <a:fillRect/>
          </a:stretch>
        </p:blipFill>
        <p:spPr>
          <a:xfrm>
            <a:off x="1908175" y="1700213"/>
            <a:ext cx="5832475" cy="4319587"/>
          </a:xfrm>
          <a:prstGeom prst="rect">
            <a:avLst/>
          </a:prstGeom>
          <a:noFill/>
          <a:ln w="9525">
            <a:noFill/>
          </a:ln>
        </p:spPr>
      </p:pic>
      <p:sp>
        <p:nvSpPr>
          <p:cNvPr id="124932" name="矩形 2"/>
          <p:cNvSpPr/>
          <p:nvPr/>
        </p:nvSpPr>
        <p:spPr>
          <a:xfrm>
            <a:off x="2195830" y="6165215"/>
            <a:ext cx="5864225" cy="460375"/>
          </a:xfrm>
          <a:prstGeom prst="rect">
            <a:avLst/>
          </a:prstGeom>
          <a:noFill/>
          <a:ln w="9525">
            <a:noFill/>
          </a:ln>
        </p:spPr>
        <p:txBody>
          <a:bodyPr>
            <a:spAutoFit/>
          </a:bodyPr>
          <a:p>
            <a:r>
              <a:rPr lang="en-US" altLang="zh-CN" dirty="0">
                <a:latin typeface="Times New Roman" panose="02020603050405020304" pitchFamily="18" charset="0"/>
              </a:rPr>
              <a:t>  LEA  SI</a:t>
            </a:r>
            <a:r>
              <a:rPr lang="zh-CN" altLang="zh-CN" dirty="0">
                <a:latin typeface="Times New Roman" panose="02020603050405020304" pitchFamily="18" charset="0"/>
              </a:rPr>
              <a:t>，</a:t>
            </a:r>
            <a:r>
              <a:rPr lang="en-US" altLang="zh-CN" dirty="0">
                <a:latin typeface="Times New Roman" panose="02020603050405020304" pitchFamily="18" charset="0"/>
              </a:rPr>
              <a:t>BUF </a:t>
            </a:r>
            <a:r>
              <a:rPr lang="zh-CN" altLang="zh-CN" dirty="0">
                <a:latin typeface="Times New Roman" panose="02020603050405020304" pitchFamily="18" charset="0"/>
              </a:rPr>
              <a:t>指令的执行情况</a:t>
            </a:r>
            <a:endParaRPr lang="zh-CN" altLang="en-US" dirty="0">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1"/>
          <p:cNvSpPr/>
          <p:nvPr/>
        </p:nvSpPr>
        <p:spPr>
          <a:xfrm>
            <a:off x="107633" y="1340168"/>
            <a:ext cx="8856662" cy="2336800"/>
          </a:xfrm>
          <a:prstGeom prst="rect">
            <a:avLst/>
          </a:prstGeom>
          <a:noFill/>
          <a:ln w="9525">
            <a:noFill/>
          </a:ln>
        </p:spPr>
        <p:txBody>
          <a:bodyPr anchor="ctr" anchorCtr="0">
            <a:spAutoFit/>
          </a:bodyPr>
          <a:p>
            <a:pPr>
              <a:lnSpc>
                <a:spcPts val="3500"/>
              </a:lnSpc>
            </a:pPr>
            <a:r>
              <a:rPr lang="en-US" altLang="zh-CN" dirty="0">
                <a:solidFill>
                  <a:srgbClr val="000000"/>
                </a:solidFill>
                <a:latin typeface="Times New Roman" panose="02020603050405020304" pitchFamily="18" charset="0"/>
                <a:cs typeface="Times New Roman" panose="02020603050405020304" pitchFamily="18" charset="0"/>
              </a:rPr>
              <a:t>【</a:t>
            </a:r>
            <a:r>
              <a:rPr lang="zh-CN" altLang="en-US" dirty="0">
                <a:solidFill>
                  <a:srgbClr val="000000"/>
                </a:solidFill>
                <a:latin typeface="Times New Roman" panose="02020603050405020304" pitchFamily="18" charset="0"/>
                <a:cs typeface="Times New Roman" panose="02020603050405020304" pitchFamily="18" charset="0"/>
              </a:rPr>
              <a:t>例</a:t>
            </a:r>
            <a:r>
              <a:rPr lang="en-US" altLang="zh-CN" dirty="0">
                <a:solidFill>
                  <a:srgbClr val="000000"/>
                </a:solidFill>
                <a:latin typeface="Times New Roman" panose="02020603050405020304" pitchFamily="18" charset="0"/>
              </a:rPr>
              <a:t>4-23</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cs typeface="Times New Roman" panose="02020603050405020304" pitchFamily="18" charset="0"/>
              </a:rPr>
              <a:t>指令“</a:t>
            </a:r>
            <a:r>
              <a:rPr lang="en-US" altLang="zh-CN" dirty="0">
                <a:solidFill>
                  <a:srgbClr val="000000"/>
                </a:solidFill>
                <a:latin typeface="Times New Roman" panose="02020603050405020304" pitchFamily="18" charset="0"/>
              </a:rPr>
              <a:t>LEA  BX</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rPr>
              <a:t>[BX+SI+0F62H]</a:t>
            </a:r>
            <a:r>
              <a:rPr lang="en-US" altLang="zh-CN"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a:lnSpc>
                <a:spcPts val="3500"/>
              </a:lnSpc>
            </a:pPr>
            <a:r>
              <a:rPr lang="zh-CN" altLang="en-US" dirty="0">
                <a:solidFill>
                  <a:srgbClr val="C00000"/>
                </a:solidFill>
                <a:latin typeface="Times New Roman" panose="02020603050405020304" pitchFamily="18" charset="0"/>
                <a:cs typeface="Times New Roman" panose="02020603050405020304" pitchFamily="18" charset="0"/>
              </a:rPr>
              <a:t>执行前如果：（</a:t>
            </a:r>
            <a:r>
              <a:rPr lang="en-US" altLang="zh-CN" dirty="0">
                <a:solidFill>
                  <a:srgbClr val="C00000"/>
                </a:solidFill>
                <a:latin typeface="Times New Roman" panose="02020603050405020304" pitchFamily="18" charset="0"/>
              </a:rPr>
              <a:t>BX</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rPr>
              <a:t>= 0400H</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rPr>
              <a:t>SI</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rPr>
              <a:t>= 003CH</a:t>
            </a:r>
            <a:r>
              <a:rPr lang="zh-CN" altLang="en-US" dirty="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a:lnSpc>
                <a:spcPts val="3500"/>
              </a:lnSpc>
            </a:pPr>
            <a:r>
              <a:rPr lang="zh-CN" altLang="en-US" dirty="0">
                <a:solidFill>
                  <a:srgbClr val="000000"/>
                </a:solidFill>
                <a:latin typeface="Times New Roman" panose="02020603050405020304" pitchFamily="18" charset="0"/>
                <a:cs typeface="Times New Roman" panose="02020603050405020304" pitchFamily="18" charset="0"/>
              </a:rPr>
              <a:t>则指令执行后：（</a:t>
            </a:r>
            <a:r>
              <a:rPr lang="en-US" altLang="zh-CN" dirty="0">
                <a:solidFill>
                  <a:srgbClr val="000000"/>
                </a:solidFill>
                <a:latin typeface="Times New Roman" panose="02020603050405020304" pitchFamily="18" charset="0"/>
              </a:rPr>
              <a:t>BX</a:t>
            </a:r>
            <a:r>
              <a:rPr lang="zh-CN" altLang="en-US"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rPr>
              <a:t>= 0400+003C+0F62=139EH</a:t>
            </a:r>
            <a:r>
              <a:rPr lang="zh-CN" altLang="en-US" dirty="0">
                <a:solidFill>
                  <a:srgbClr val="000000"/>
                </a:solidFill>
                <a:latin typeface="Times New Roman" panose="02020603050405020304" pitchFamily="18" charset="0"/>
                <a:cs typeface="Times New Roman" panose="02020603050405020304" pitchFamily="18" charset="0"/>
              </a:rPr>
              <a:t>。</a:t>
            </a:r>
            <a:endParaRPr lang="en-US" altLang="zh-CN" dirty="0">
              <a:solidFill>
                <a:srgbClr val="000000"/>
              </a:solidFill>
              <a:latin typeface="Times New Roman" panose="02020603050405020304" pitchFamily="18" charset="0"/>
              <a:cs typeface="Times New Roman" panose="02020603050405020304" pitchFamily="18" charset="0"/>
            </a:endParaRPr>
          </a:p>
          <a:p>
            <a:pPr>
              <a:lnSpc>
                <a:spcPts val="3500"/>
              </a:lnSpc>
            </a:pPr>
            <a:r>
              <a:rPr lang="zh-CN" altLang="zh-CN" dirty="0">
                <a:solidFill>
                  <a:srgbClr val="C00000"/>
                </a:solidFill>
                <a:latin typeface="Times New Roman" panose="02020603050405020304" pitchFamily="18" charset="0"/>
              </a:rPr>
              <a:t>必须注意，在这里</a:t>
            </a:r>
            <a:r>
              <a:rPr lang="en-US" altLang="zh-CN" dirty="0">
                <a:solidFill>
                  <a:srgbClr val="C00000"/>
                </a:solidFill>
                <a:latin typeface="Times New Roman" panose="02020603050405020304" pitchFamily="18" charset="0"/>
              </a:rPr>
              <a:t>BX</a:t>
            </a:r>
            <a:r>
              <a:rPr lang="zh-CN" altLang="zh-CN" dirty="0">
                <a:solidFill>
                  <a:srgbClr val="C00000"/>
                </a:solidFill>
                <a:latin typeface="Times New Roman" panose="02020603050405020304" pitchFamily="18" charset="0"/>
              </a:rPr>
              <a:t>寄存器得到的是有效地址而不是该存储单元的内容。</a:t>
            </a:r>
            <a:r>
              <a:rPr lang="zh-CN" altLang="en-US" dirty="0">
                <a:solidFill>
                  <a:srgbClr val="C00000"/>
                </a:solidFill>
                <a:latin typeface="Times New Roman" panose="02020603050405020304" pitchFamily="18" charset="0"/>
              </a:rPr>
              <a:t> </a:t>
            </a:r>
            <a:endParaRPr lang="zh-CN" altLang="en-US" dirty="0">
              <a:solidFill>
                <a:srgbClr val="C00000"/>
              </a:solidFill>
              <a:latin typeface="Times New Roman" panose="02020603050405020304" pitchFamily="18" charset="0"/>
            </a:endParaRPr>
          </a:p>
        </p:txBody>
      </p:sp>
    </p:spTree>
  </p:cSld>
  <p:clrMapOvr>
    <a:masterClrMapping/>
  </p:clrMapOvr>
  <p:transition spd="slow">
    <p:zoom dir="in"/>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5955" name="矩形 5"/>
          <p:cNvSpPr/>
          <p:nvPr/>
        </p:nvSpPr>
        <p:spPr>
          <a:xfrm>
            <a:off x="0" y="260350"/>
            <a:ext cx="6813550" cy="1291590"/>
          </a:xfrm>
          <a:prstGeom prst="rect">
            <a:avLst/>
          </a:prstGeom>
          <a:noFill/>
          <a:ln w="9525">
            <a:noFill/>
          </a:ln>
        </p:spPr>
        <p:txBody>
          <a:bodyPr wrap="square">
            <a:spAutoFit/>
          </a:bodyPr>
          <a:p>
            <a:pPr>
              <a:lnSpc>
                <a:spcPct val="150000"/>
              </a:lnSpc>
            </a:pPr>
            <a:r>
              <a:rPr lang="zh-CN" altLang="zh-CN" sz="2800" dirty="0">
                <a:latin typeface="Times New Roman" panose="02020603050405020304" pitchFamily="18" charset="0"/>
              </a:rPr>
              <a:t>（</a:t>
            </a:r>
            <a:r>
              <a:rPr lang="en-US" altLang="zh-CN" sz="2800" dirty="0">
                <a:latin typeface="Times New Roman" panose="02020603050405020304" pitchFamily="18" charset="0"/>
              </a:rPr>
              <a:t>2</a:t>
            </a:r>
            <a:r>
              <a:rPr lang="zh-CN" altLang="zh-CN" sz="2800" dirty="0">
                <a:latin typeface="Times New Roman" panose="02020603050405020304" pitchFamily="18" charset="0"/>
              </a:rPr>
              <a:t>）地址指针送寄存器和段寄存器指令</a:t>
            </a:r>
            <a:endParaRPr lang="zh-CN" altLang="zh-CN" sz="2800" dirty="0">
              <a:latin typeface="Times New Roman" panose="02020603050405020304" pitchFamily="18" charset="0"/>
            </a:endParaRPr>
          </a:p>
          <a:p>
            <a:pPr>
              <a:lnSpc>
                <a:spcPct val="150000"/>
              </a:lnSpc>
            </a:pPr>
            <a:r>
              <a:rPr lang="zh-CN" altLang="zh-CN" dirty="0">
                <a:solidFill>
                  <a:srgbClr val="C00000"/>
                </a:solidFill>
                <a:latin typeface="Times New Roman" panose="02020603050405020304" pitchFamily="18" charset="0"/>
              </a:rPr>
              <a:t> </a:t>
            </a:r>
            <a:r>
              <a:rPr lang="en-US" altLang="zh-CN" dirty="0">
                <a:solidFill>
                  <a:srgbClr val="C00000"/>
                </a:solidFill>
                <a:latin typeface="Times New Roman" panose="02020603050405020304" pitchFamily="18" charset="0"/>
              </a:rPr>
              <a:t>           LDS</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LES</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LFS</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LGS</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LSS</a:t>
            </a:r>
            <a:endParaRPr lang="en-US" altLang="zh-CN" dirty="0">
              <a:solidFill>
                <a:srgbClr val="C00000"/>
              </a:solidFill>
              <a:latin typeface="Times New Roman" panose="02020603050405020304" pitchFamily="18" charset="0"/>
            </a:endParaRPr>
          </a:p>
        </p:txBody>
      </p:sp>
      <p:sp>
        <p:nvSpPr>
          <p:cNvPr id="7" name="矩形 6"/>
          <p:cNvSpPr/>
          <p:nvPr/>
        </p:nvSpPr>
        <p:spPr>
          <a:xfrm>
            <a:off x="35243" y="2132648"/>
            <a:ext cx="6257925" cy="3681730"/>
          </a:xfrm>
          <a:prstGeom prst="rect">
            <a:avLst/>
          </a:prstGeom>
          <a:solidFill>
            <a:schemeClr val="accent3">
              <a:lumMod val="20000"/>
              <a:lumOff val="80000"/>
            </a:schemeClr>
          </a:solidFill>
          <a:ln>
            <a:solidFill>
              <a:schemeClr val="accent3">
                <a:lumMod val="20000"/>
                <a:lumOff val="80000"/>
              </a:schemeClr>
            </a:solidFill>
          </a:ln>
        </p:spPr>
        <p:txBody>
          <a:bodyPr wrap="square">
            <a:spAutoFit/>
          </a:bodyPr>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一个存储单元的逻辑地址</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16</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位段基值（或段选择器）和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16</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）位偏移地址组成</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因此，可用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6</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）字节单元来存放这个逻辑地址。这</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6</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）字节单元构成</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48</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）位的地址指针。段基值（或段选择器）存放在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个高字节单元中，偏移地址则存放在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）个低字节单元中，如图所示。</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25957" name="图片 7" descr="4x41"/>
          <p:cNvPicPr>
            <a:picLocks noChangeAspect="1"/>
          </p:cNvPicPr>
          <p:nvPr/>
        </p:nvPicPr>
        <p:blipFill>
          <a:blip r:embed="rId1"/>
          <a:stretch>
            <a:fillRect/>
          </a:stretch>
        </p:blipFill>
        <p:spPr>
          <a:xfrm>
            <a:off x="6243320" y="1772285"/>
            <a:ext cx="2828925" cy="3384550"/>
          </a:xfrm>
          <a:prstGeom prst="rect">
            <a:avLst/>
          </a:prstGeom>
          <a:noFill/>
          <a:ln w="9525">
            <a:noFill/>
          </a:ln>
        </p:spPr>
      </p:pic>
      <p:sp>
        <p:nvSpPr>
          <p:cNvPr id="125958" name="矩形 8"/>
          <p:cNvSpPr/>
          <p:nvPr/>
        </p:nvSpPr>
        <p:spPr>
          <a:xfrm>
            <a:off x="6660515" y="5228908"/>
            <a:ext cx="2094230" cy="460375"/>
          </a:xfrm>
          <a:prstGeom prst="rect">
            <a:avLst/>
          </a:prstGeom>
          <a:noFill/>
          <a:ln w="9525">
            <a:noFill/>
          </a:ln>
        </p:spPr>
        <p:txBody>
          <a:bodyPr wrap="none">
            <a:spAutoFit/>
          </a:bodyPr>
          <a:p>
            <a:r>
              <a:rPr lang="en-US" altLang="zh-CN" dirty="0">
                <a:latin typeface="Times New Roman" panose="02020603050405020304" pitchFamily="18" charset="0"/>
              </a:rPr>
              <a:t> 32</a:t>
            </a:r>
            <a:r>
              <a:rPr lang="zh-CN" altLang="zh-CN" dirty="0">
                <a:latin typeface="Times New Roman" panose="02020603050405020304" pitchFamily="18" charset="0"/>
              </a:rPr>
              <a:t>位地址指针</a:t>
            </a:r>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9144000" cy="1438275"/>
          </a:xfrm>
          <a:prstGeom prst="rect">
            <a:avLst/>
          </a:prstGeom>
          <a:solidFill>
            <a:schemeClr val="accent3">
              <a:lumMod val="20000"/>
              <a:lumOff val="80000"/>
            </a:schemeClr>
          </a:solidFill>
        </p:spPr>
        <p:txBody>
          <a:bodyPr wrap="square">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LDS</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的功能</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就是</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从作为地址指针的</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6</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）个存储单元中，同时取出段基值（或段选择器）与偏移地址</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，分别送到段寄存器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DS</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和指定通用寄存器中。</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6979" name="矩形 5"/>
          <p:cNvSpPr/>
          <p:nvPr/>
        </p:nvSpPr>
        <p:spPr>
          <a:xfrm>
            <a:off x="0" y="1536700"/>
            <a:ext cx="9144000" cy="2784475"/>
          </a:xfrm>
          <a:prstGeom prst="rect">
            <a:avLst/>
          </a:prstGeom>
          <a:noFill/>
          <a:ln w="9525">
            <a:noFill/>
          </a:ln>
        </p:spPr>
        <p:txBody>
          <a:bodyPr>
            <a:spAutoFit/>
          </a:bodyPr>
          <a:p>
            <a:pPr>
              <a:lnSpc>
                <a:spcPts val="3500"/>
              </a:lnSpc>
            </a:pPr>
            <a:r>
              <a:rPr lang="en-US" altLang="zh-CN" dirty="0">
                <a:latin typeface="Times New Roman" panose="02020603050405020304" pitchFamily="18" charset="0"/>
              </a:rPr>
              <a:t>     LDS</a:t>
            </a:r>
            <a:r>
              <a:rPr lang="zh-CN" altLang="zh-CN" dirty="0">
                <a:latin typeface="Times New Roman" panose="02020603050405020304" pitchFamily="18" charset="0"/>
              </a:rPr>
              <a:t>指令格式：</a:t>
            </a:r>
            <a:r>
              <a:rPr lang="en-US" altLang="zh-CN" dirty="0">
                <a:solidFill>
                  <a:srgbClr val="C00000"/>
                </a:solidFill>
                <a:latin typeface="Times New Roman" panose="02020603050405020304" pitchFamily="18" charset="0"/>
              </a:rPr>
              <a:t>LDS   DEST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SRC</a:t>
            </a:r>
            <a:endParaRPr lang="zh-CN" altLang="zh-CN" dirty="0">
              <a:solidFill>
                <a:srgbClr val="C00000"/>
              </a:solidFill>
              <a:latin typeface="Times New Roman" panose="02020603050405020304" pitchFamily="18" charset="0"/>
            </a:endParaRPr>
          </a:p>
          <a:p>
            <a:pPr>
              <a:lnSpc>
                <a:spcPts val="3500"/>
              </a:lnSpc>
            </a:pPr>
            <a:r>
              <a:rPr lang="en-US" altLang="zh-CN" dirty="0">
                <a:latin typeface="Times New Roman" panose="02020603050405020304" pitchFamily="18" charset="0"/>
              </a:rPr>
              <a:t>     LES</a:t>
            </a:r>
            <a:r>
              <a:rPr lang="zh-CN" altLang="zh-CN" dirty="0">
                <a:latin typeface="Times New Roman" panose="02020603050405020304" pitchFamily="18" charset="0"/>
              </a:rPr>
              <a:t>、</a:t>
            </a:r>
            <a:r>
              <a:rPr lang="en-US" altLang="zh-CN" dirty="0">
                <a:latin typeface="Times New Roman" panose="02020603050405020304" pitchFamily="18" charset="0"/>
              </a:rPr>
              <a:t>LFS</a:t>
            </a:r>
            <a:r>
              <a:rPr lang="zh-CN" altLang="zh-CN" dirty="0">
                <a:latin typeface="Times New Roman" panose="02020603050405020304" pitchFamily="18" charset="0"/>
              </a:rPr>
              <a:t>、</a:t>
            </a:r>
            <a:r>
              <a:rPr lang="en-US" altLang="zh-CN" dirty="0">
                <a:latin typeface="Times New Roman" panose="02020603050405020304" pitchFamily="18" charset="0"/>
              </a:rPr>
              <a:t>LGS</a:t>
            </a:r>
            <a:r>
              <a:rPr lang="zh-CN" altLang="zh-CN" dirty="0">
                <a:latin typeface="Times New Roman" panose="02020603050405020304" pitchFamily="18" charset="0"/>
              </a:rPr>
              <a:t>、</a:t>
            </a:r>
            <a:r>
              <a:rPr lang="en-US" altLang="zh-CN" dirty="0">
                <a:latin typeface="Times New Roman" panose="02020603050405020304" pitchFamily="18" charset="0"/>
              </a:rPr>
              <a:t>LSS</a:t>
            </a:r>
            <a:r>
              <a:rPr lang="zh-CN" altLang="zh-CN" dirty="0">
                <a:latin typeface="Times New Roman" panose="02020603050405020304" pitchFamily="18" charset="0"/>
              </a:rPr>
              <a:t>指令与其格式相同，只是指定的段寄存器不同。</a:t>
            </a:r>
            <a:endParaRPr lang="zh-CN" altLang="zh-CN" dirty="0">
              <a:latin typeface="Times New Roman" panose="02020603050405020304" pitchFamily="18" charset="0"/>
            </a:endParaRPr>
          </a:p>
          <a:p>
            <a:pPr>
              <a:lnSpc>
                <a:spcPts val="3500"/>
              </a:lnSpc>
            </a:pPr>
            <a:r>
              <a:rPr lang="en-US" altLang="zh-CN" dirty="0">
                <a:latin typeface="Times New Roman" panose="02020603050405020304" pitchFamily="18" charset="0"/>
              </a:rPr>
              <a:t>     LDS</a:t>
            </a:r>
            <a:r>
              <a:rPr lang="zh-CN" altLang="zh-CN" dirty="0">
                <a:latin typeface="Times New Roman" panose="02020603050405020304" pitchFamily="18" charset="0"/>
              </a:rPr>
              <a:t>指令功能：</a:t>
            </a:r>
            <a:r>
              <a:rPr lang="en-US" altLang="zh-CN" dirty="0">
                <a:solidFill>
                  <a:srgbClr val="C00000"/>
                </a:solidFill>
                <a:latin typeface="Times New Roman" panose="02020603050405020304" pitchFamily="18" charset="0"/>
              </a:rPr>
              <a:t>DEST </a:t>
            </a:r>
            <a:r>
              <a:rPr lang="en-US" altLang="zh-CN" dirty="0">
                <a:solidFill>
                  <a:srgbClr val="C00000"/>
                </a:solidFill>
                <a:latin typeface="Times New Roman" panose="02020603050405020304" pitchFamily="18" charset="0"/>
                <a:sym typeface="Symbol" panose="05050102010706020507" pitchFamily="18" charset="2"/>
              </a:rPr>
              <a: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SRC</a:t>
            </a:r>
            <a:r>
              <a:rPr lang="zh-CN" altLang="zh-CN" dirty="0">
                <a:solidFill>
                  <a:srgbClr val="C00000"/>
                </a:solidFill>
                <a:latin typeface="Times New Roman" panose="02020603050405020304" pitchFamily="18" charset="0"/>
              </a:rPr>
              <a:t>）</a:t>
            </a:r>
            <a:endParaRPr lang="zh-CN" altLang="zh-CN" dirty="0">
              <a:solidFill>
                <a:srgbClr val="C00000"/>
              </a:solidFill>
              <a:latin typeface="Times New Roman" panose="02020603050405020304" pitchFamily="18" charset="0"/>
            </a:endParaRPr>
          </a:p>
          <a:p>
            <a:pPr>
              <a:lnSpc>
                <a:spcPts val="3500"/>
              </a:lnSpc>
            </a:pPr>
            <a:r>
              <a:rPr lang="en-US" altLang="zh-CN" dirty="0">
                <a:solidFill>
                  <a:srgbClr val="C00000"/>
                </a:solidFill>
                <a:latin typeface="Times New Roman" panose="02020603050405020304" pitchFamily="18" charset="0"/>
              </a:rPr>
              <a:t>		         DS </a:t>
            </a:r>
            <a:r>
              <a:rPr lang="en-US" altLang="zh-CN" dirty="0">
                <a:solidFill>
                  <a:srgbClr val="C00000"/>
                </a:solidFill>
                <a:latin typeface="Times New Roman" panose="02020603050405020304" pitchFamily="18" charset="0"/>
                <a:sym typeface="Symbol" panose="05050102010706020507" pitchFamily="18" charset="2"/>
              </a:rPr>
              <a: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SRC+2</a:t>
            </a:r>
            <a:r>
              <a:rPr lang="zh-CN" altLang="zh-CN" dirty="0">
                <a:solidFill>
                  <a:srgbClr val="C00000"/>
                </a:solidFill>
                <a:latin typeface="Times New Roman" panose="02020603050405020304" pitchFamily="18" charset="0"/>
              </a:rPr>
              <a:t>）或</a:t>
            </a:r>
            <a:r>
              <a:rPr lang="en-US" altLang="zh-CN" dirty="0">
                <a:solidFill>
                  <a:srgbClr val="C00000"/>
                </a:solidFill>
                <a:latin typeface="Times New Roman" panose="02020603050405020304" pitchFamily="18" charset="0"/>
              </a:rPr>
              <a:t>DS </a:t>
            </a:r>
            <a:r>
              <a:rPr lang="en-US" altLang="zh-CN" dirty="0">
                <a:solidFill>
                  <a:srgbClr val="C00000"/>
                </a:solidFill>
                <a:latin typeface="Times New Roman" panose="02020603050405020304" pitchFamily="18" charset="0"/>
                <a:sym typeface="Symbol" panose="05050102010706020507" pitchFamily="18" charset="2"/>
              </a:rPr>
              <a: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SRC+4</a:t>
            </a:r>
            <a:r>
              <a:rPr lang="zh-CN" altLang="zh-CN" dirty="0">
                <a:solidFill>
                  <a:srgbClr val="C00000"/>
                </a:solidFill>
                <a:latin typeface="Times New Roman" panose="02020603050405020304" pitchFamily="18" charset="0"/>
              </a:rPr>
              <a:t>）</a:t>
            </a:r>
            <a:endParaRPr lang="zh-CN" altLang="zh-CN" dirty="0">
              <a:solidFill>
                <a:srgbClr val="C00000"/>
              </a:solidFill>
              <a:latin typeface="Times New Roman" panose="02020603050405020304" pitchFamily="18" charset="0"/>
            </a:endParaRPr>
          </a:p>
          <a:p>
            <a:pPr>
              <a:lnSpc>
                <a:spcPts val="3500"/>
              </a:lnSpc>
            </a:pPr>
            <a:r>
              <a:rPr lang="en-US" altLang="zh-CN" dirty="0">
                <a:latin typeface="Times New Roman" panose="02020603050405020304" pitchFamily="18" charset="0"/>
              </a:rPr>
              <a:t>    </a:t>
            </a:r>
            <a:r>
              <a:rPr lang="zh-CN" altLang="zh-CN" dirty="0">
                <a:latin typeface="Times New Roman" panose="02020603050405020304" pitchFamily="18" charset="0"/>
              </a:rPr>
              <a:t>受影响的状态标志位：</a:t>
            </a:r>
            <a:r>
              <a:rPr lang="zh-CN" altLang="zh-CN" dirty="0">
                <a:solidFill>
                  <a:srgbClr val="FF0000"/>
                </a:solidFill>
                <a:latin typeface="Times New Roman" panose="02020603050405020304" pitchFamily="18" charset="0"/>
              </a:rPr>
              <a:t>无</a:t>
            </a:r>
            <a:endParaRPr lang="zh-CN" altLang="en-US" dirty="0">
              <a:latin typeface="Times New Roman" panose="02020603050405020304" pitchFamily="18" charset="0"/>
            </a:endParaRPr>
          </a:p>
        </p:txBody>
      </p:sp>
      <p:sp>
        <p:nvSpPr>
          <p:cNvPr id="126980" name="矩形 6"/>
          <p:cNvSpPr/>
          <p:nvPr/>
        </p:nvSpPr>
        <p:spPr>
          <a:xfrm>
            <a:off x="179388" y="4364355"/>
            <a:ext cx="8424862" cy="1439863"/>
          </a:xfrm>
          <a:prstGeom prst="rect">
            <a:avLst/>
          </a:prstGeom>
          <a:noFill/>
          <a:ln w="9525">
            <a:noFill/>
          </a:ln>
        </p:spPr>
        <p:txBody>
          <a:bodyPr>
            <a:spAutoFit/>
          </a:bodyPr>
          <a:p>
            <a:pPr>
              <a:lnSpc>
                <a:spcPts val="3500"/>
              </a:lnSpc>
            </a:pPr>
            <a:r>
              <a:rPr lang="zh-CN" altLang="zh-CN" dirty="0">
                <a:latin typeface="Times New Roman" panose="02020603050405020304" pitchFamily="18" charset="0"/>
              </a:rPr>
              <a:t>指令中的</a:t>
            </a:r>
            <a:r>
              <a:rPr lang="zh-CN" altLang="zh-CN" dirty="0">
                <a:solidFill>
                  <a:srgbClr val="C00000"/>
                </a:solidFill>
                <a:latin typeface="Times New Roman" panose="02020603050405020304" pitchFamily="18" charset="0"/>
              </a:rPr>
              <a:t>源操作数必须是存储器操作数</a:t>
            </a:r>
            <a:r>
              <a:rPr lang="zh-CN" altLang="zh-CN" dirty="0">
                <a:latin typeface="Times New Roman" panose="02020603050405020304" pitchFamily="18" charset="0"/>
              </a:rPr>
              <a:t>，</a:t>
            </a:r>
            <a:r>
              <a:rPr lang="zh-CN" altLang="zh-CN" dirty="0">
                <a:solidFill>
                  <a:srgbClr val="C00000"/>
                </a:solidFill>
                <a:latin typeface="Times New Roman" panose="02020603050405020304" pitchFamily="18" charset="0"/>
              </a:rPr>
              <a:t>源地址</a:t>
            </a:r>
            <a:r>
              <a:rPr lang="en-US" altLang="zh-CN" dirty="0">
                <a:solidFill>
                  <a:srgbClr val="C00000"/>
                </a:solidFill>
                <a:latin typeface="Times New Roman" panose="02020603050405020304" pitchFamily="18" charset="0"/>
              </a:rPr>
              <a:t>SRC</a:t>
            </a:r>
            <a:r>
              <a:rPr lang="zh-CN" altLang="zh-CN" dirty="0">
                <a:solidFill>
                  <a:srgbClr val="C00000"/>
                </a:solidFill>
                <a:latin typeface="Times New Roman" panose="02020603050405020304" pitchFamily="18" charset="0"/>
              </a:rPr>
              <a:t>给出</a:t>
            </a:r>
            <a:r>
              <a:rPr lang="en-US" altLang="zh-CN" dirty="0">
                <a:solidFill>
                  <a:srgbClr val="C00000"/>
                </a:solidFill>
                <a:latin typeface="Times New Roman" panose="02020603050405020304" pitchFamily="18" charset="0"/>
              </a:rPr>
              <a:t>32</a:t>
            </a:r>
            <a:r>
              <a:rPr lang="zh-CN" altLang="zh-CN" dirty="0">
                <a:solidFill>
                  <a:srgbClr val="C00000"/>
                </a:solidFill>
                <a:latin typeface="Times New Roman" panose="02020603050405020304" pitchFamily="18" charset="0"/>
              </a:rPr>
              <a:t>（或</a:t>
            </a:r>
            <a:r>
              <a:rPr lang="en-US" altLang="zh-CN" dirty="0">
                <a:solidFill>
                  <a:srgbClr val="C00000"/>
                </a:solidFill>
                <a:latin typeface="Times New Roman" panose="02020603050405020304" pitchFamily="18" charset="0"/>
              </a:rPr>
              <a:t>48</a:t>
            </a:r>
            <a:r>
              <a:rPr lang="zh-CN" altLang="zh-CN" dirty="0">
                <a:solidFill>
                  <a:srgbClr val="C00000"/>
                </a:solidFill>
                <a:latin typeface="Times New Roman" panose="02020603050405020304" pitchFamily="18" charset="0"/>
              </a:rPr>
              <a:t>）位地址指针的首字节地址；</a:t>
            </a:r>
            <a:r>
              <a:rPr lang="zh-CN" altLang="zh-CN" dirty="0">
                <a:latin typeface="Times New Roman" panose="02020603050405020304" pitchFamily="18" charset="0"/>
              </a:rPr>
              <a:t>而目的地址</a:t>
            </a:r>
            <a:r>
              <a:rPr lang="en-US" altLang="zh-CN" dirty="0">
                <a:latin typeface="Times New Roman" panose="02020603050405020304" pitchFamily="18" charset="0"/>
              </a:rPr>
              <a:t>DEST</a:t>
            </a:r>
            <a:r>
              <a:rPr lang="zh-CN" altLang="zh-CN" dirty="0">
                <a:latin typeface="Times New Roman" panose="02020603050405020304" pitchFamily="18" charset="0"/>
              </a:rPr>
              <a:t>则只能是</a:t>
            </a:r>
            <a:r>
              <a:rPr lang="en-US" altLang="zh-CN" dirty="0">
                <a:latin typeface="Times New Roman" panose="02020603050405020304" pitchFamily="18" charset="0"/>
              </a:rPr>
              <a:t>16</a:t>
            </a:r>
            <a:r>
              <a:rPr lang="zh-CN" altLang="zh-CN" dirty="0">
                <a:latin typeface="Times New Roman" panose="02020603050405020304" pitchFamily="18" charset="0"/>
              </a:rPr>
              <a:t>（或</a:t>
            </a:r>
            <a:r>
              <a:rPr lang="en-US" altLang="zh-CN" dirty="0">
                <a:latin typeface="Times New Roman" panose="02020603050405020304" pitchFamily="18" charset="0"/>
              </a:rPr>
              <a:t>32</a:t>
            </a:r>
            <a:r>
              <a:rPr lang="zh-CN" altLang="zh-CN" dirty="0">
                <a:latin typeface="Times New Roman" panose="02020603050405020304" pitchFamily="18" charset="0"/>
              </a:rPr>
              <a:t>）位通用寄存器名。</a:t>
            </a:r>
            <a:endParaRPr lang="zh-CN" altLang="en-US" dirty="0">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350" y="1076325"/>
            <a:ext cx="4572000" cy="5029200"/>
          </a:xfrm>
          <a:prstGeom prst="rect">
            <a:avLst/>
          </a:prstGeom>
        </p:spPr>
        <p:txBody>
          <a:bodyPr>
            <a:spAutoFit/>
          </a:bodyPr>
          <a:lstStyle/>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由</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源地址</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ADR</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BX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可以计算出源操作数在数据段的有效地址</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EA</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EA</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及</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EA+2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指向的字单元作为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位地址指针。</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EA</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指向字单元</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存放</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偏移地址</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，应送到指令指定的</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SI</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EA+2</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字单元</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存放</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段基值</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，应送到</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DS</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该指令执行完后，</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DS</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的内容为新的段基值。</a:t>
            </a:r>
            <a:endPar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pic>
        <p:nvPicPr>
          <p:cNvPr id="128003" name="图片 5" descr="4x42"/>
          <p:cNvPicPr>
            <a:picLocks noChangeAspect="1"/>
          </p:cNvPicPr>
          <p:nvPr/>
        </p:nvPicPr>
        <p:blipFill>
          <a:blip r:embed="rId1"/>
          <a:stretch>
            <a:fillRect/>
          </a:stretch>
        </p:blipFill>
        <p:spPr>
          <a:xfrm>
            <a:off x="4573270" y="1341755"/>
            <a:ext cx="4585335" cy="4608195"/>
          </a:xfrm>
          <a:prstGeom prst="rect">
            <a:avLst/>
          </a:prstGeom>
          <a:noFill/>
          <a:ln w="9525">
            <a:noFill/>
          </a:ln>
        </p:spPr>
      </p:pic>
      <p:sp>
        <p:nvSpPr>
          <p:cNvPr id="128004" name="矩形 7"/>
          <p:cNvSpPr/>
          <p:nvPr/>
        </p:nvSpPr>
        <p:spPr>
          <a:xfrm>
            <a:off x="4283710" y="6105525"/>
            <a:ext cx="4912995" cy="460375"/>
          </a:xfrm>
          <a:prstGeom prst="rect">
            <a:avLst/>
          </a:prstGeom>
          <a:noFill/>
          <a:ln w="9525">
            <a:noFill/>
          </a:ln>
        </p:spPr>
        <p:txBody>
          <a:bodyPr wrap="square">
            <a:spAutoFit/>
          </a:bodyPr>
          <a:p>
            <a:r>
              <a:rPr lang="en-US" altLang="zh-CN" dirty="0">
                <a:solidFill>
                  <a:srgbClr val="C00000"/>
                </a:solidFill>
                <a:latin typeface="Times New Roman" panose="02020603050405020304" pitchFamily="18" charset="0"/>
              </a:rPr>
              <a:t>LDS  SI</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ADR</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BX</a:t>
            </a:r>
            <a:r>
              <a:rPr lang="zh-CN" altLang="zh-CN" dirty="0">
                <a:solidFill>
                  <a:srgbClr val="C00000"/>
                </a:solidFill>
                <a:latin typeface="Times New Roman" panose="02020603050405020304" pitchFamily="18" charset="0"/>
              </a:rPr>
              <a:t>］</a:t>
            </a:r>
            <a:r>
              <a:rPr lang="zh-CN" altLang="zh-CN" dirty="0">
                <a:latin typeface="Times New Roman" panose="02020603050405020304" pitchFamily="18" charset="0"/>
              </a:rPr>
              <a:t>指令功能</a:t>
            </a:r>
            <a:endParaRPr lang="zh-CN" altLang="zh-CN" dirty="0">
              <a:latin typeface="Times New Roman" panose="02020603050405020304" pitchFamily="18" charset="0"/>
            </a:endParaRPr>
          </a:p>
        </p:txBody>
      </p:sp>
      <p:sp>
        <p:nvSpPr>
          <p:cNvPr id="128005" name="矩形 8"/>
          <p:cNvSpPr/>
          <p:nvPr/>
        </p:nvSpPr>
        <p:spPr>
          <a:xfrm>
            <a:off x="317500" y="65088"/>
            <a:ext cx="8496300" cy="988695"/>
          </a:xfrm>
          <a:prstGeom prst="rect">
            <a:avLst/>
          </a:prstGeom>
          <a:noFill/>
          <a:ln w="9525">
            <a:noFill/>
          </a:ln>
        </p:spPr>
        <p:txBody>
          <a:bodyPr>
            <a:spAutoFit/>
          </a:bodyPr>
          <a:p>
            <a:pPr>
              <a:lnSpc>
                <a:spcPts val="3500"/>
              </a:lnSpc>
            </a:pPr>
            <a:r>
              <a:rPr lang="zh-CN" altLang="zh-CN" dirty="0">
                <a:latin typeface="Times New Roman" panose="02020603050405020304" pitchFamily="18" charset="0"/>
              </a:rPr>
              <a:t>【例</a:t>
            </a:r>
            <a:r>
              <a:rPr lang="en-US" altLang="zh-CN" dirty="0">
                <a:latin typeface="Times New Roman" panose="02020603050405020304" pitchFamily="18" charset="0"/>
              </a:rPr>
              <a:t>4-24</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右下</a:t>
            </a:r>
            <a:r>
              <a:rPr lang="zh-CN" altLang="zh-CN" dirty="0">
                <a:latin typeface="Times New Roman" panose="02020603050405020304" pitchFamily="18" charset="0"/>
              </a:rPr>
              <a:t>图给出了指令“</a:t>
            </a:r>
            <a:r>
              <a:rPr lang="en-US" altLang="zh-CN" dirty="0">
                <a:solidFill>
                  <a:srgbClr val="C00000"/>
                </a:solidFill>
                <a:latin typeface="Times New Roman" panose="02020603050405020304" pitchFamily="18" charset="0"/>
              </a:rPr>
              <a:t>LDS  SI</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ADR</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BX</a:t>
            </a:r>
            <a:r>
              <a:rPr lang="zh-CN" altLang="zh-CN" dirty="0">
                <a:solidFill>
                  <a:srgbClr val="C00000"/>
                </a:solidFill>
                <a:latin typeface="Times New Roman" panose="02020603050405020304" pitchFamily="18" charset="0"/>
              </a:rPr>
              <a:t>］</a:t>
            </a:r>
            <a:r>
              <a:rPr lang="zh-CN" altLang="zh-CN" dirty="0">
                <a:latin typeface="Times New Roman" panose="02020603050405020304" pitchFamily="18" charset="0"/>
              </a:rPr>
              <a:t>”的</a:t>
            </a:r>
            <a:endParaRPr lang="en-US" altLang="zh-CN" dirty="0">
              <a:latin typeface="Times New Roman" panose="02020603050405020304" pitchFamily="18" charset="0"/>
            </a:endParaRPr>
          </a:p>
          <a:p>
            <a:pPr>
              <a:lnSpc>
                <a:spcPts val="3500"/>
              </a:lnSpc>
            </a:pPr>
            <a:r>
              <a:rPr lang="zh-CN" altLang="zh-CN" dirty="0">
                <a:latin typeface="Times New Roman" panose="02020603050405020304" pitchFamily="18" charset="0"/>
              </a:rPr>
              <a:t>执行情况。</a:t>
            </a:r>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07950" y="4292600"/>
            <a:ext cx="8712200" cy="1439863"/>
          </a:xfrm>
          <a:prstGeom prst="rect">
            <a:avLst/>
          </a:prstGeom>
          <a:ln>
            <a:solidFill>
              <a:srgbClr val="000099"/>
            </a:solidFill>
          </a:ln>
        </p:spPr>
        <p:txBody>
          <a:bodyPr wrap="square">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4-27</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指令“</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LSS  ESP</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MEM</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把</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MEM</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单元中存放的</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48</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位地址</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中的</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位偏移地址送入</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ESP</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把</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段基值（或段选择器）送入</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SS</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寄存器中。</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9027" name="矩形 5"/>
          <p:cNvSpPr/>
          <p:nvPr/>
        </p:nvSpPr>
        <p:spPr>
          <a:xfrm>
            <a:off x="179388" y="260350"/>
            <a:ext cx="8640762" cy="1887538"/>
          </a:xfrm>
          <a:prstGeom prst="rect">
            <a:avLst/>
          </a:prstGeom>
          <a:noFill/>
          <a:ln w="9525" cap="flat" cmpd="sng">
            <a:solidFill>
              <a:srgbClr val="C00000"/>
            </a:solidFill>
            <a:prstDash val="solid"/>
            <a:miter/>
            <a:headEnd type="none" w="med" len="med"/>
            <a:tailEnd type="none" w="med" len="med"/>
          </a:ln>
        </p:spPr>
        <p:txBody>
          <a:bodyPr>
            <a:spAutoFit/>
          </a:bodyPr>
          <a:p>
            <a:pPr>
              <a:lnSpc>
                <a:spcPts val="3500"/>
              </a:lnSpc>
              <a:buNone/>
            </a:pPr>
            <a:r>
              <a:rPr lang="zh-CN" altLang="zh-CN" dirty="0">
                <a:latin typeface="Times New Roman" panose="02020603050405020304" pitchFamily="18" charset="0"/>
              </a:rPr>
              <a:t>【例</a:t>
            </a:r>
            <a:r>
              <a:rPr lang="en-US" altLang="zh-CN" dirty="0">
                <a:latin typeface="Times New Roman" panose="02020603050405020304" pitchFamily="18" charset="0"/>
              </a:rPr>
              <a:t>4-25</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指令“</a:t>
            </a:r>
            <a:r>
              <a:rPr lang="en-US" altLang="zh-CN" dirty="0">
                <a:solidFill>
                  <a:srgbClr val="C00000"/>
                </a:solidFill>
                <a:latin typeface="Times New Roman" panose="02020603050405020304" pitchFamily="18" charset="0"/>
              </a:rPr>
              <a:t>LDS  SI</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[10H]</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zh-CN" altLang="zh-CN" dirty="0">
                <a:solidFill>
                  <a:srgbClr val="C00000"/>
                </a:solidFill>
                <a:latin typeface="Times New Roman" panose="02020603050405020304" pitchFamily="18" charset="0"/>
              </a:rPr>
              <a:t>执行前</a:t>
            </a:r>
            <a:r>
              <a:rPr lang="zh-CN" altLang="zh-CN" dirty="0">
                <a:latin typeface="Times New Roman" panose="02020603050405020304" pitchFamily="18" charset="0"/>
              </a:rPr>
              <a:t>如果</a:t>
            </a:r>
            <a:r>
              <a:rPr lang="zh-CN" altLang="en-US" dirty="0">
                <a:latin typeface="Times New Roman" panose="02020603050405020304" pitchFamily="18" charset="0"/>
              </a:rPr>
              <a:t>：</a:t>
            </a:r>
            <a:r>
              <a:rPr lang="zh-CN" altLang="zh-CN" dirty="0">
                <a:latin typeface="Times New Roman" panose="02020603050405020304" pitchFamily="18" charset="0"/>
              </a:rPr>
              <a:t>（</a:t>
            </a:r>
            <a:r>
              <a:rPr lang="en-US" altLang="zh-CN" dirty="0">
                <a:latin typeface="Times New Roman" panose="02020603050405020304" pitchFamily="18" charset="0"/>
              </a:rPr>
              <a:t>DS</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C000H</a:t>
            </a:r>
            <a:r>
              <a:rPr lang="zh-CN" altLang="zh-CN" dirty="0">
                <a:latin typeface="Times New Roman" panose="02020603050405020304" pitchFamily="18" charset="0"/>
              </a:rPr>
              <a:t>，（</a:t>
            </a:r>
            <a:r>
              <a:rPr lang="en-US" altLang="zh-CN" dirty="0">
                <a:latin typeface="Times New Roman" panose="02020603050405020304" pitchFamily="18" charset="0"/>
              </a:rPr>
              <a:t>C0010H</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0180H</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C0012H</a:t>
            </a:r>
            <a:r>
              <a:rPr lang="zh-CN" altLang="zh-CN" dirty="0">
                <a:latin typeface="Times New Roman" panose="02020603050405020304" pitchFamily="18" charset="0"/>
              </a:rPr>
              <a:t>）</a:t>
            </a:r>
            <a:r>
              <a:rPr lang="en-US" altLang="zh-CN" dirty="0">
                <a:latin typeface="Times New Roman" panose="02020603050405020304" pitchFamily="18" charset="0"/>
              </a:rPr>
              <a:t>= 2000H</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zh-CN" altLang="zh-CN" dirty="0">
                <a:latin typeface="Times New Roman" panose="02020603050405020304" pitchFamily="18" charset="0"/>
              </a:rPr>
              <a:t>则</a:t>
            </a:r>
            <a:r>
              <a:rPr lang="zh-CN" altLang="zh-CN" dirty="0">
                <a:solidFill>
                  <a:srgbClr val="C00000"/>
                </a:solidFill>
                <a:latin typeface="Times New Roman" panose="02020603050405020304" pitchFamily="18" charset="0"/>
              </a:rPr>
              <a:t>指令执行后</a:t>
            </a:r>
            <a:r>
              <a:rPr lang="zh-CN" altLang="en-US" dirty="0">
                <a:latin typeface="Times New Roman" panose="02020603050405020304" pitchFamily="18" charset="0"/>
              </a:rPr>
              <a:t>：</a:t>
            </a:r>
            <a:r>
              <a:rPr lang="zh-CN" altLang="zh-CN" dirty="0">
                <a:latin typeface="Times New Roman" panose="02020603050405020304" pitchFamily="18" charset="0"/>
              </a:rPr>
              <a:t>（</a:t>
            </a:r>
            <a:r>
              <a:rPr lang="en-US" altLang="zh-CN" dirty="0">
                <a:latin typeface="Times New Roman" panose="02020603050405020304" pitchFamily="18" charset="0"/>
              </a:rPr>
              <a:t>SI</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0180H</a:t>
            </a:r>
            <a:r>
              <a:rPr lang="zh-CN" altLang="zh-CN" dirty="0">
                <a:latin typeface="Times New Roman" panose="02020603050405020304" pitchFamily="18" charset="0"/>
              </a:rPr>
              <a:t>，（</a:t>
            </a:r>
            <a:r>
              <a:rPr lang="en-US" altLang="zh-CN" dirty="0">
                <a:latin typeface="Times New Roman" panose="02020603050405020304" pitchFamily="18" charset="0"/>
              </a:rPr>
              <a:t>DS</a:t>
            </a:r>
            <a:r>
              <a:rPr lang="zh-CN" altLang="zh-CN" dirty="0">
                <a:latin typeface="Times New Roman" panose="02020603050405020304" pitchFamily="18" charset="0"/>
              </a:rPr>
              <a:t>）</a:t>
            </a:r>
            <a:r>
              <a:rPr lang="en-US" altLang="zh-CN" dirty="0">
                <a:latin typeface="Times New Roman" panose="02020603050405020304" pitchFamily="18" charset="0"/>
              </a:rPr>
              <a:t>= 2000H</a:t>
            </a:r>
            <a:r>
              <a:rPr lang="zh-CN" altLang="zh-CN" dirty="0">
                <a:latin typeface="Times New Roman" panose="02020603050405020304" pitchFamily="18" charset="0"/>
              </a:rPr>
              <a:t>。</a:t>
            </a:r>
            <a:endParaRPr lang="zh-CN" altLang="zh-CN" dirty="0">
              <a:latin typeface="Times New Roman" panose="02020603050405020304" pitchFamily="18" charset="0"/>
            </a:endParaRPr>
          </a:p>
        </p:txBody>
      </p:sp>
      <p:sp>
        <p:nvSpPr>
          <p:cNvPr id="129028" name="矩形 6"/>
          <p:cNvSpPr/>
          <p:nvPr/>
        </p:nvSpPr>
        <p:spPr>
          <a:xfrm>
            <a:off x="166688" y="2276475"/>
            <a:ext cx="8640762" cy="1887538"/>
          </a:xfrm>
          <a:prstGeom prst="rect">
            <a:avLst/>
          </a:prstGeom>
          <a:noFill/>
          <a:ln w="9525" cap="flat" cmpd="sng">
            <a:solidFill>
              <a:srgbClr val="000099"/>
            </a:solidFill>
            <a:prstDash val="solid"/>
            <a:miter/>
            <a:headEnd type="none" w="med" len="med"/>
            <a:tailEnd type="none" w="med" len="med"/>
          </a:ln>
        </p:spPr>
        <p:txBody>
          <a:bodyPr>
            <a:spAutoFit/>
          </a:bodyPr>
          <a:p>
            <a:pPr>
              <a:lnSpc>
                <a:spcPts val="3500"/>
              </a:lnSpc>
              <a:buNone/>
            </a:pPr>
            <a:r>
              <a:rPr lang="zh-CN" altLang="zh-CN" dirty="0">
                <a:latin typeface="Times New Roman" panose="02020603050405020304" pitchFamily="18" charset="0"/>
              </a:rPr>
              <a:t>例</a:t>
            </a:r>
            <a:r>
              <a:rPr lang="en-US" altLang="zh-CN" dirty="0">
                <a:latin typeface="Times New Roman" panose="02020603050405020304" pitchFamily="18" charset="0"/>
              </a:rPr>
              <a:t>4-26</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指令“</a:t>
            </a:r>
            <a:r>
              <a:rPr lang="en-US" altLang="zh-CN" dirty="0">
                <a:solidFill>
                  <a:srgbClr val="C00000"/>
                </a:solidFill>
                <a:latin typeface="Times New Roman" panose="02020603050405020304" pitchFamily="18" charset="0"/>
              </a:rPr>
              <a:t>LES  DI</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[BX]</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zh-CN" altLang="zh-CN" dirty="0">
                <a:solidFill>
                  <a:srgbClr val="C00000"/>
                </a:solidFill>
                <a:latin typeface="Times New Roman" panose="02020603050405020304" pitchFamily="18" charset="0"/>
              </a:rPr>
              <a:t>执行前</a:t>
            </a:r>
            <a:r>
              <a:rPr lang="zh-CN" altLang="zh-CN" dirty="0">
                <a:latin typeface="Times New Roman" panose="02020603050405020304" pitchFamily="18" charset="0"/>
              </a:rPr>
              <a:t>如果</a:t>
            </a:r>
            <a:r>
              <a:rPr lang="zh-CN" altLang="en-US" dirty="0">
                <a:latin typeface="Times New Roman" panose="02020603050405020304" pitchFamily="18" charset="0"/>
              </a:rPr>
              <a:t>：</a:t>
            </a:r>
            <a:r>
              <a:rPr lang="zh-CN" altLang="zh-CN" dirty="0">
                <a:latin typeface="Times New Roman" panose="02020603050405020304" pitchFamily="18" charset="0"/>
              </a:rPr>
              <a:t>（</a:t>
            </a:r>
            <a:r>
              <a:rPr lang="en-US" altLang="zh-CN" dirty="0">
                <a:latin typeface="Times New Roman" panose="02020603050405020304" pitchFamily="18" charset="0"/>
              </a:rPr>
              <a:t>DS</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B000H</a:t>
            </a:r>
            <a:r>
              <a:rPr lang="zh-CN" altLang="zh-CN" dirty="0">
                <a:latin typeface="Times New Roman" panose="02020603050405020304" pitchFamily="18" charset="0"/>
              </a:rPr>
              <a:t>，（</a:t>
            </a:r>
            <a:r>
              <a:rPr lang="en-US" altLang="zh-CN" dirty="0">
                <a:latin typeface="Times New Roman" panose="02020603050405020304" pitchFamily="18" charset="0"/>
              </a:rPr>
              <a:t>BX</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080AH</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                         </a:t>
            </a:r>
            <a:r>
              <a:rPr lang="zh-CN" altLang="zh-CN" dirty="0">
                <a:latin typeface="Times New Roman" panose="02020603050405020304" pitchFamily="18" charset="0"/>
              </a:rPr>
              <a:t>（</a:t>
            </a:r>
            <a:r>
              <a:rPr lang="en-US" altLang="zh-CN" dirty="0">
                <a:latin typeface="Times New Roman" panose="02020603050405020304" pitchFamily="18" charset="0"/>
              </a:rPr>
              <a:t>0B080AH</a:t>
            </a:r>
            <a:r>
              <a:rPr lang="zh-CN" altLang="zh-CN" dirty="0">
                <a:latin typeface="Times New Roman" panose="02020603050405020304" pitchFamily="18" charset="0"/>
              </a:rPr>
              <a:t>）</a:t>
            </a:r>
            <a:r>
              <a:rPr lang="en-US" altLang="zh-CN" dirty="0">
                <a:latin typeface="Times New Roman" panose="02020603050405020304" pitchFamily="18" charset="0"/>
              </a:rPr>
              <a:t>= 05AEH</a:t>
            </a:r>
            <a:r>
              <a:rPr lang="zh-CN" altLang="zh-CN" dirty="0">
                <a:latin typeface="Times New Roman" panose="02020603050405020304" pitchFamily="18" charset="0"/>
              </a:rPr>
              <a:t>，（</a:t>
            </a:r>
            <a:r>
              <a:rPr lang="en-US" altLang="zh-CN" dirty="0">
                <a:latin typeface="Times New Roman" panose="02020603050405020304" pitchFamily="18" charset="0"/>
              </a:rPr>
              <a:t>0B080CH</a:t>
            </a:r>
            <a:r>
              <a:rPr lang="zh-CN" altLang="zh-CN" dirty="0">
                <a:latin typeface="Times New Roman" panose="02020603050405020304" pitchFamily="18" charset="0"/>
              </a:rPr>
              <a:t>）</a:t>
            </a:r>
            <a:r>
              <a:rPr lang="en-US" altLang="zh-CN" dirty="0">
                <a:latin typeface="Times New Roman" panose="02020603050405020304" pitchFamily="18" charset="0"/>
              </a:rPr>
              <a:t>= 4000</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ts val="3500"/>
              </a:lnSpc>
              <a:buNone/>
            </a:pPr>
            <a:r>
              <a:rPr lang="zh-CN" altLang="zh-CN" dirty="0">
                <a:latin typeface="Times New Roman" panose="02020603050405020304" pitchFamily="18" charset="0"/>
              </a:rPr>
              <a:t>则</a:t>
            </a:r>
            <a:r>
              <a:rPr lang="zh-CN" altLang="zh-CN" dirty="0">
                <a:solidFill>
                  <a:srgbClr val="C00000"/>
                </a:solidFill>
                <a:latin typeface="Times New Roman" panose="02020603050405020304" pitchFamily="18" charset="0"/>
              </a:rPr>
              <a:t>指令执行后</a:t>
            </a:r>
            <a:r>
              <a:rPr lang="zh-CN" altLang="en-US" dirty="0">
                <a:latin typeface="Times New Roman" panose="02020603050405020304" pitchFamily="18" charset="0"/>
              </a:rPr>
              <a:t>：</a:t>
            </a:r>
            <a:r>
              <a:rPr lang="zh-CN" altLang="zh-CN" dirty="0">
                <a:latin typeface="Times New Roman" panose="02020603050405020304" pitchFamily="18" charset="0"/>
              </a:rPr>
              <a:t>（</a:t>
            </a:r>
            <a:r>
              <a:rPr lang="en-US" altLang="zh-CN" dirty="0">
                <a:latin typeface="Times New Roman" panose="02020603050405020304" pitchFamily="18" charset="0"/>
              </a:rPr>
              <a:t>DI</a:t>
            </a:r>
            <a:r>
              <a:rPr lang="zh-CN" altLang="zh-CN" dirty="0">
                <a:latin typeface="Times New Roman" panose="02020603050405020304" pitchFamily="18" charset="0"/>
              </a:rPr>
              <a:t>）</a:t>
            </a:r>
            <a:r>
              <a:rPr lang="en-US" altLang="zh-CN" dirty="0">
                <a:latin typeface="Times New Roman" panose="02020603050405020304" pitchFamily="18" charset="0"/>
              </a:rPr>
              <a:t>= 05AEH</a:t>
            </a:r>
            <a:r>
              <a:rPr lang="zh-CN" altLang="zh-CN" dirty="0">
                <a:latin typeface="Times New Roman" panose="02020603050405020304" pitchFamily="18" charset="0"/>
              </a:rPr>
              <a:t>，（</a:t>
            </a:r>
            <a:r>
              <a:rPr lang="en-US" altLang="zh-CN" dirty="0">
                <a:latin typeface="Times New Roman" panose="02020603050405020304" pitchFamily="18" charset="0"/>
              </a:rPr>
              <a:t>ES</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4000H</a:t>
            </a:r>
            <a:r>
              <a:rPr lang="zh-CN" altLang="zh-CN" dirty="0">
                <a:latin typeface="Times New Roman" panose="02020603050405020304" pitchFamily="18" charset="0"/>
              </a:rPr>
              <a:t>。</a:t>
            </a:r>
            <a:endParaRPr lang="zh-CN" altLang="zh-CN" dirty="0">
              <a:latin typeface="Times New Roman" panose="02020603050405020304" pitchFamily="18" charset="0"/>
            </a:endParaRPr>
          </a:p>
        </p:txBody>
      </p:sp>
      <p:sp>
        <p:nvSpPr>
          <p:cNvPr id="129029" name="矩形 7"/>
          <p:cNvSpPr/>
          <p:nvPr/>
        </p:nvSpPr>
        <p:spPr>
          <a:xfrm>
            <a:off x="87313" y="5953125"/>
            <a:ext cx="9036050" cy="539750"/>
          </a:xfrm>
          <a:prstGeom prst="rect">
            <a:avLst/>
          </a:prstGeom>
          <a:noFill/>
          <a:ln w="9525">
            <a:noFill/>
          </a:ln>
        </p:spPr>
        <p:txBody>
          <a:bodyPr>
            <a:spAutoFit/>
          </a:bodyPr>
          <a:p>
            <a:pPr>
              <a:lnSpc>
                <a:spcPts val="3500"/>
              </a:lnSpc>
              <a:buNone/>
            </a:pPr>
            <a:r>
              <a:rPr lang="zh-CN" altLang="zh-CN" dirty="0">
                <a:latin typeface="Times New Roman" panose="02020603050405020304" pitchFamily="18" charset="0"/>
              </a:rPr>
              <a:t>需要指出的是，</a:t>
            </a:r>
            <a:r>
              <a:rPr lang="en-US" altLang="zh-CN" dirty="0">
                <a:latin typeface="Times New Roman" panose="02020603050405020304" pitchFamily="18" charset="0"/>
              </a:rPr>
              <a:t>LFS</a:t>
            </a:r>
            <a:r>
              <a:rPr lang="zh-CN" altLang="zh-CN" dirty="0">
                <a:latin typeface="Times New Roman" panose="02020603050405020304" pitchFamily="18" charset="0"/>
              </a:rPr>
              <a:t>、</a:t>
            </a:r>
            <a:r>
              <a:rPr lang="en-US" altLang="zh-CN" dirty="0">
                <a:latin typeface="Times New Roman" panose="02020603050405020304" pitchFamily="18" charset="0"/>
              </a:rPr>
              <a:t>LGS</a:t>
            </a:r>
            <a:r>
              <a:rPr lang="zh-CN" altLang="zh-CN" dirty="0">
                <a:latin typeface="Times New Roman" panose="02020603050405020304" pitchFamily="18" charset="0"/>
              </a:rPr>
              <a:t>和</a:t>
            </a:r>
            <a:r>
              <a:rPr lang="en-US" altLang="zh-CN" dirty="0">
                <a:latin typeface="Times New Roman" panose="02020603050405020304" pitchFamily="18" charset="0"/>
              </a:rPr>
              <a:t>LSS</a:t>
            </a:r>
            <a:r>
              <a:rPr lang="zh-CN" altLang="zh-CN" dirty="0">
                <a:latin typeface="Times New Roman" panose="02020603050405020304" pitchFamily="18" charset="0"/>
              </a:rPr>
              <a:t>只能用于</a:t>
            </a:r>
            <a:r>
              <a:rPr lang="en-US" altLang="zh-CN" dirty="0">
                <a:latin typeface="Times New Roman" panose="02020603050405020304" pitchFamily="18" charset="0"/>
              </a:rPr>
              <a:t>80386</a:t>
            </a:r>
            <a:r>
              <a:rPr lang="zh-CN" altLang="zh-CN" dirty="0">
                <a:latin typeface="Times New Roman" panose="02020603050405020304" pitchFamily="18" charset="0"/>
              </a:rPr>
              <a:t>及其后继机型。</a:t>
            </a:r>
            <a:endParaRPr lang="zh-CN" altLang="en-US" dirty="0">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363" name="Rectangle 2"/>
          <p:cNvSpPr>
            <a:spLocks noGrp="1" noChangeArrowheads="1"/>
          </p:cNvSpPr>
          <p:nvPr>
            <p:ph type="body" sz="half" idx="1"/>
          </p:nvPr>
        </p:nvSpPr>
        <p:spPr>
          <a:xfrm>
            <a:off x="0" y="0"/>
            <a:ext cx="8893175" cy="1557338"/>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Tx/>
              <a:buSzTx/>
              <a:buFont typeface="Monotype Sorts" pitchFamily="2" charset="2"/>
              <a:buNone/>
              <a:defRPr/>
            </a:pPr>
            <a:r>
              <a:rPr kumimoji="1" lang="en-US" altLang="zh-CN" sz="3200" b="1" i="0" u="none" strike="noStrike" kern="0" cap="none" spc="0" normalizeH="0" baseline="0" noProof="0" dirty="0" smtClean="0">
                <a:ln>
                  <a:noFill/>
                </a:ln>
                <a:solidFill>
                  <a:srgbClr val="000000"/>
                </a:solidFill>
                <a:effectLst/>
                <a:uLnTx/>
                <a:uFillTx/>
                <a:latin typeface="+mn-lt"/>
                <a:ea typeface="+mn-ea"/>
                <a:cs typeface="+mn-cs"/>
              </a:rPr>
              <a:t>2</a:t>
            </a:r>
            <a:r>
              <a:rPr kumimoji="1" lang="zh-CN" altLang="en-US" sz="3200" b="1" i="0" u="none" strike="noStrike" kern="0" cap="none" spc="0" normalizeH="0" baseline="0" noProof="0" dirty="0" smtClean="0">
                <a:ln>
                  <a:noFill/>
                </a:ln>
                <a:solidFill>
                  <a:srgbClr val="000000"/>
                </a:solidFill>
                <a:effectLst/>
                <a:uLnTx/>
                <a:uFillTx/>
                <a:latin typeface="+mn-lt"/>
                <a:ea typeface="+mn-ea"/>
                <a:cs typeface="+mn-cs"/>
              </a:rPr>
              <a:t>．</a:t>
            </a:r>
            <a:r>
              <a:rPr kumimoji="1" lang="en-US" altLang="zh-CN" sz="3200" b="1" i="0" u="none" strike="noStrike" kern="0" cap="none" spc="0" normalizeH="0" baseline="0" noProof="0" dirty="0" smtClean="0">
                <a:ln>
                  <a:noFill/>
                </a:ln>
                <a:solidFill>
                  <a:srgbClr val="000000"/>
                </a:solidFill>
                <a:effectLst/>
                <a:uLnTx/>
                <a:uFillTx/>
                <a:latin typeface="+mn-lt"/>
                <a:ea typeface="+mn-ea"/>
                <a:cs typeface="+mn-cs"/>
              </a:rPr>
              <a:t>Intel 80486</a:t>
            </a:r>
            <a:r>
              <a:rPr kumimoji="1" lang="zh-CN" altLang="en-US" sz="3200" b="1" i="0" u="none" strike="noStrike" kern="0" cap="none" spc="0" normalizeH="0" baseline="0" noProof="0" dirty="0" smtClean="0">
                <a:ln>
                  <a:noFill/>
                </a:ln>
                <a:solidFill>
                  <a:srgbClr val="000000"/>
                </a:solidFill>
                <a:effectLst/>
                <a:uLnTx/>
                <a:uFillTx/>
                <a:latin typeface="+mn-lt"/>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相当于</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一个增强型的</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803</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一个增强型的</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80387</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数值协处理器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（也称浮点部件</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FPU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）、一个</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 KB</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的高速缓存</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Cache</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集成</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，基本上沿用了</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的体系结构，内部结构如下图。</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pic>
        <p:nvPicPr>
          <p:cNvPr id="15364" name="Picture 3" descr="4x04"/>
          <p:cNvPicPr>
            <a:picLocks noChangeAspect="1"/>
          </p:cNvPicPr>
          <p:nvPr>
            <p:ph sz="half" idx="2"/>
          </p:nvPr>
        </p:nvPicPr>
        <p:blipFill>
          <a:blip r:embed="rId1"/>
          <a:srcRect/>
          <a:stretch>
            <a:fillRect/>
          </a:stretch>
        </p:blipFill>
        <p:spPr>
          <a:xfrm>
            <a:off x="0" y="1628775"/>
            <a:ext cx="9144000" cy="5229225"/>
          </a:xfrm>
        </p:spPr>
      </p:pic>
      <p:sp>
        <p:nvSpPr>
          <p:cNvPr id="2" name="文本框 1"/>
          <p:cNvSpPr txBox="1"/>
          <p:nvPr/>
        </p:nvSpPr>
        <p:spPr>
          <a:xfrm>
            <a:off x="4194175" y="5661025"/>
            <a:ext cx="755650" cy="521970"/>
          </a:xfrm>
          <a:prstGeom prst="rect">
            <a:avLst/>
          </a:prstGeom>
          <a:solidFill>
            <a:schemeClr val="bg1"/>
          </a:solidFill>
          <a:ln>
            <a:solidFill>
              <a:schemeClr val="tx1"/>
            </a:solidFill>
          </a:ln>
        </p:spPr>
        <p:txBody>
          <a:bodyPr wrap="square" rtlCol="0">
            <a:spAutoFit/>
          </a:bodyPr>
          <a:p>
            <a:r>
              <a:rPr lang="zh-CN" altLang="en-US" sz="1400"/>
              <a:t>已译码指令</a:t>
            </a:r>
            <a:endParaRPr lang="zh-CN" altLang="en-US" sz="1400"/>
          </a:p>
        </p:txBody>
      </p:sp>
      <p:sp>
        <p:nvSpPr>
          <p:cNvPr id="3" name="文本框 2"/>
          <p:cNvSpPr txBox="1"/>
          <p:nvPr/>
        </p:nvSpPr>
        <p:spPr>
          <a:xfrm>
            <a:off x="5652135" y="6381115"/>
            <a:ext cx="901700" cy="306705"/>
          </a:xfrm>
          <a:prstGeom prst="rect">
            <a:avLst/>
          </a:prstGeom>
          <a:solidFill>
            <a:schemeClr val="bg1"/>
          </a:solidFill>
          <a:ln>
            <a:noFill/>
          </a:ln>
        </p:spPr>
        <p:txBody>
          <a:bodyPr wrap="square" rtlCol="0">
            <a:spAutoFit/>
          </a:bodyPr>
          <a:p>
            <a:r>
              <a:rPr lang="zh-CN" altLang="en-US" sz="1400">
                <a:ln>
                  <a:noFill/>
                </a:ln>
              </a:rPr>
              <a:t>指令队列</a:t>
            </a:r>
            <a:endParaRPr lang="zh-CN" altLang="en-US" sz="1400">
              <a:ln>
                <a:noFill/>
              </a:ln>
            </a:endParaRPr>
          </a:p>
        </p:txBody>
      </p:sp>
      <p:sp>
        <p:nvSpPr>
          <p:cNvPr id="4" name="文本框 3"/>
          <p:cNvSpPr txBox="1"/>
          <p:nvPr/>
        </p:nvSpPr>
        <p:spPr>
          <a:xfrm>
            <a:off x="2506980" y="4149090"/>
            <a:ext cx="1070610" cy="521970"/>
          </a:xfrm>
          <a:prstGeom prst="rect">
            <a:avLst/>
          </a:prstGeom>
          <a:solidFill>
            <a:schemeClr val="bg1"/>
          </a:solidFill>
        </p:spPr>
        <p:txBody>
          <a:bodyPr wrap="square" rtlCol="0">
            <a:spAutoFit/>
          </a:bodyPr>
          <a:p>
            <a:r>
              <a:rPr lang="zh-CN" altLang="en-US" sz="1400"/>
              <a:t>界限</a:t>
            </a:r>
            <a:r>
              <a:rPr lang="en-US" altLang="zh-CN" sz="1400"/>
              <a:t>/</a:t>
            </a:r>
            <a:r>
              <a:rPr lang="zh-CN" altLang="en-US" sz="1400"/>
              <a:t>属性</a:t>
            </a:r>
            <a:endParaRPr lang="zh-CN" altLang="en-US" sz="1400"/>
          </a:p>
          <a:p>
            <a:r>
              <a:rPr lang="zh-CN" altLang="en-US" sz="1400"/>
              <a:t> </a:t>
            </a:r>
            <a:r>
              <a:rPr lang="en-US" altLang="zh-CN" sz="1400"/>
              <a:t>    PLA</a:t>
            </a:r>
            <a:endParaRPr lang="en-US" altLang="zh-CN" sz="1400"/>
          </a:p>
        </p:txBody>
      </p:sp>
    </p:spTree>
  </p:cSld>
  <p:clrMapOvr>
    <a:masterClrMapping/>
  </p:clrMapOvr>
  <p:transition spd="slow">
    <p:zoom dir="in"/>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矩形 4"/>
          <p:cNvSpPr/>
          <p:nvPr/>
        </p:nvSpPr>
        <p:spPr>
          <a:xfrm>
            <a:off x="250825" y="3644900"/>
            <a:ext cx="8569325" cy="2784475"/>
          </a:xfrm>
          <a:prstGeom prst="rect">
            <a:avLst/>
          </a:prstGeom>
          <a:noFill/>
          <a:ln w="9525" cap="flat" cmpd="sng">
            <a:solidFill>
              <a:srgbClr val="000099"/>
            </a:solidFill>
            <a:prstDash val="solid"/>
            <a:miter/>
            <a:headEnd type="none" w="med" len="med"/>
            <a:tailEnd type="none" w="med" len="med"/>
          </a:ln>
        </p:spPr>
        <p:txBody>
          <a:bodyPr>
            <a:spAutoFit/>
          </a:bodyPr>
          <a:p>
            <a:pPr>
              <a:lnSpc>
                <a:spcPts val="3500"/>
              </a:lnSpc>
            </a:pPr>
            <a:r>
              <a:rPr lang="zh-CN" altLang="zh-CN" sz="2800" dirty="0">
                <a:latin typeface="Times New Roman" panose="02020603050405020304" pitchFamily="18" charset="0"/>
              </a:rPr>
              <a:t>（</a:t>
            </a:r>
            <a:r>
              <a:rPr lang="en-US" altLang="zh-CN" sz="2800" dirty="0">
                <a:latin typeface="Times New Roman" panose="02020603050405020304" pitchFamily="18" charset="0"/>
              </a:rPr>
              <a:t>1</a:t>
            </a:r>
            <a:r>
              <a:rPr lang="zh-CN" altLang="zh-CN" sz="2800" dirty="0">
                <a:latin typeface="Times New Roman" panose="02020603050405020304" pitchFamily="18" charset="0"/>
              </a:rPr>
              <a:t>） </a:t>
            </a:r>
            <a:r>
              <a:rPr lang="en-US" altLang="zh-CN" sz="2800" dirty="0">
                <a:latin typeface="Times New Roman" panose="02020603050405020304" pitchFamily="18" charset="0"/>
              </a:rPr>
              <a:t>LAHF</a:t>
            </a:r>
            <a:r>
              <a:rPr lang="zh-CN" altLang="zh-CN" sz="2800" dirty="0">
                <a:latin typeface="Times New Roman" panose="02020603050405020304" pitchFamily="18" charset="0"/>
              </a:rPr>
              <a:t>标志送</a:t>
            </a:r>
            <a:r>
              <a:rPr lang="en-US" altLang="zh-CN" sz="2800" dirty="0">
                <a:latin typeface="Times New Roman" panose="02020603050405020304" pitchFamily="18" charset="0"/>
              </a:rPr>
              <a:t>AH</a:t>
            </a:r>
            <a:r>
              <a:rPr lang="zh-CN" altLang="zh-CN" sz="2800" dirty="0">
                <a:latin typeface="Times New Roman" panose="02020603050405020304" pitchFamily="18" charset="0"/>
              </a:rPr>
              <a:t>指令</a:t>
            </a:r>
            <a:endParaRPr lang="zh-CN" altLang="zh-CN" sz="2800" dirty="0">
              <a:latin typeface="Times New Roman" panose="02020603050405020304" pitchFamily="18" charset="0"/>
            </a:endParaRPr>
          </a:p>
          <a:p>
            <a:pPr>
              <a:lnSpc>
                <a:spcPts val="3500"/>
              </a:lnSpc>
            </a:pPr>
            <a:r>
              <a:rPr lang="zh-CN" altLang="zh-CN" dirty="0">
                <a:latin typeface="Times New Roman" panose="02020603050405020304" pitchFamily="18" charset="0"/>
              </a:rPr>
              <a:t>指令格式：</a:t>
            </a:r>
            <a:r>
              <a:rPr lang="en-US" altLang="zh-CN" dirty="0">
                <a:solidFill>
                  <a:srgbClr val="C00000"/>
                </a:solidFill>
                <a:latin typeface="Times New Roman" panose="02020603050405020304" pitchFamily="18" charset="0"/>
              </a:rPr>
              <a:t>LAHF</a:t>
            </a:r>
            <a:endParaRPr lang="zh-CN" altLang="zh-CN" dirty="0">
              <a:solidFill>
                <a:srgbClr val="C00000"/>
              </a:solidFill>
              <a:latin typeface="Times New Roman" panose="02020603050405020304" pitchFamily="18" charset="0"/>
            </a:endParaRPr>
          </a:p>
          <a:p>
            <a:pPr>
              <a:lnSpc>
                <a:spcPts val="3500"/>
              </a:lnSpc>
            </a:pPr>
            <a:r>
              <a:rPr lang="zh-CN" altLang="zh-CN" dirty="0">
                <a:latin typeface="Times New Roman" panose="02020603050405020304" pitchFamily="18" charset="0"/>
              </a:rPr>
              <a:t>指令功能：</a:t>
            </a:r>
            <a:r>
              <a:rPr lang="en-US" altLang="zh-CN" dirty="0">
                <a:solidFill>
                  <a:srgbClr val="C00000"/>
                </a:solidFill>
                <a:latin typeface="Times New Roman" panose="02020603050405020304" pitchFamily="18" charset="0"/>
              </a:rPr>
              <a:t>AH </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 FLAGS</a:t>
            </a:r>
            <a:r>
              <a:rPr lang="zh-CN" altLang="zh-CN" dirty="0">
                <a:solidFill>
                  <a:srgbClr val="C00000"/>
                </a:solidFill>
                <a:latin typeface="Times New Roman" panose="02020603050405020304" pitchFamily="18" charset="0"/>
              </a:rPr>
              <a:t>的低字节</a:t>
            </a:r>
            <a:r>
              <a:rPr lang="zh-CN" altLang="zh-CN" dirty="0">
                <a:latin typeface="Times New Roman" panose="02020603050405020304" pitchFamily="18" charset="0"/>
              </a:rPr>
              <a:t>，即将标志寄存器的低</a:t>
            </a:r>
            <a:r>
              <a:rPr lang="en-US" altLang="zh-CN" dirty="0">
                <a:latin typeface="Times New Roman" panose="02020603050405020304" pitchFamily="18" charset="0"/>
              </a:rPr>
              <a:t>8</a:t>
            </a:r>
            <a:r>
              <a:rPr lang="zh-CN" altLang="zh-CN" dirty="0">
                <a:latin typeface="Times New Roman" panose="02020603050405020304" pitchFamily="18" charset="0"/>
              </a:rPr>
              <a:t>位内容传送到</a:t>
            </a:r>
            <a:r>
              <a:rPr lang="en-US" altLang="zh-CN" dirty="0">
                <a:latin typeface="Times New Roman" panose="02020603050405020304" pitchFamily="18" charset="0"/>
              </a:rPr>
              <a:t>AH</a:t>
            </a:r>
            <a:r>
              <a:rPr lang="zh-CN" altLang="zh-CN" dirty="0">
                <a:latin typeface="Times New Roman" panose="02020603050405020304" pitchFamily="18" charset="0"/>
              </a:rPr>
              <a:t>寄存器中，也就是把标志位</a:t>
            </a:r>
            <a:r>
              <a:rPr lang="en-US" altLang="zh-CN" dirty="0">
                <a:latin typeface="Times New Roman" panose="02020603050405020304" pitchFamily="18" charset="0"/>
              </a:rPr>
              <a:t>SF</a:t>
            </a:r>
            <a:r>
              <a:rPr lang="zh-CN" altLang="zh-CN" dirty="0">
                <a:latin typeface="Times New Roman" panose="02020603050405020304" pitchFamily="18" charset="0"/>
              </a:rPr>
              <a:t>、</a:t>
            </a:r>
            <a:r>
              <a:rPr lang="en-US" altLang="zh-CN" dirty="0">
                <a:latin typeface="Times New Roman" panose="02020603050405020304" pitchFamily="18" charset="0"/>
              </a:rPr>
              <a:t>ZF</a:t>
            </a:r>
            <a:r>
              <a:rPr lang="zh-CN" altLang="zh-CN" dirty="0">
                <a:latin typeface="Times New Roman" panose="02020603050405020304" pitchFamily="18" charset="0"/>
              </a:rPr>
              <a:t>、</a:t>
            </a:r>
            <a:r>
              <a:rPr lang="en-US" altLang="zh-CN" dirty="0">
                <a:latin typeface="Times New Roman" panose="02020603050405020304" pitchFamily="18" charset="0"/>
              </a:rPr>
              <a:t>AF</a:t>
            </a:r>
            <a:r>
              <a:rPr lang="zh-CN" altLang="zh-CN" dirty="0">
                <a:latin typeface="Times New Roman" panose="02020603050405020304" pitchFamily="18" charset="0"/>
              </a:rPr>
              <a:t>、</a:t>
            </a:r>
            <a:r>
              <a:rPr lang="en-US" altLang="zh-CN" dirty="0">
                <a:latin typeface="Times New Roman" panose="02020603050405020304" pitchFamily="18" charset="0"/>
              </a:rPr>
              <a:t>PF</a:t>
            </a:r>
            <a:r>
              <a:rPr lang="zh-CN" altLang="zh-CN" dirty="0">
                <a:latin typeface="Times New Roman" panose="02020603050405020304" pitchFamily="18" charset="0"/>
              </a:rPr>
              <a:t>、</a:t>
            </a:r>
            <a:r>
              <a:rPr lang="en-US" altLang="zh-CN" dirty="0">
                <a:latin typeface="Times New Roman" panose="02020603050405020304" pitchFamily="18" charset="0"/>
              </a:rPr>
              <a:t>CF</a:t>
            </a:r>
            <a:r>
              <a:rPr lang="zh-CN" altLang="zh-CN" dirty="0">
                <a:latin typeface="Times New Roman" panose="02020603050405020304" pitchFamily="18" charset="0"/>
              </a:rPr>
              <a:t>送至</a:t>
            </a:r>
            <a:r>
              <a:rPr lang="en-US" altLang="zh-CN" dirty="0">
                <a:latin typeface="Times New Roman" panose="02020603050405020304" pitchFamily="18" charset="0"/>
              </a:rPr>
              <a:t>AH</a:t>
            </a:r>
            <a:r>
              <a:rPr lang="zh-CN" altLang="zh-CN" dirty="0">
                <a:latin typeface="Times New Roman" panose="02020603050405020304" pitchFamily="18" charset="0"/>
              </a:rPr>
              <a:t>中的第</a:t>
            </a:r>
            <a:r>
              <a:rPr lang="en-US" altLang="zh-CN" dirty="0">
                <a:latin typeface="Times New Roman" panose="02020603050405020304" pitchFamily="18" charset="0"/>
              </a:rPr>
              <a:t>7</a:t>
            </a:r>
            <a:r>
              <a:rPr lang="zh-CN" altLang="zh-CN" dirty="0">
                <a:latin typeface="Times New Roman" panose="02020603050405020304" pitchFamily="18" charset="0"/>
              </a:rPr>
              <a:t>、</a:t>
            </a:r>
            <a:r>
              <a:rPr lang="en-US" altLang="zh-CN" dirty="0">
                <a:latin typeface="Times New Roman" panose="02020603050405020304" pitchFamily="18" charset="0"/>
              </a:rPr>
              <a:t>6</a:t>
            </a:r>
            <a:r>
              <a:rPr lang="zh-CN" altLang="zh-CN" dirty="0">
                <a:latin typeface="Times New Roman" panose="02020603050405020304" pitchFamily="18" charset="0"/>
              </a:rPr>
              <a:t>、</a:t>
            </a:r>
            <a:r>
              <a:rPr lang="en-US" altLang="zh-CN" dirty="0">
                <a:latin typeface="Times New Roman" panose="02020603050405020304" pitchFamily="18" charset="0"/>
              </a:rPr>
              <a:t>4</a:t>
            </a:r>
            <a:r>
              <a:rPr lang="zh-CN" altLang="zh-CN" dirty="0">
                <a:latin typeface="Times New Roman" panose="02020603050405020304" pitchFamily="18" charset="0"/>
              </a:rPr>
              <a:t>、</a:t>
            </a:r>
            <a:r>
              <a:rPr lang="en-US" altLang="zh-CN" dirty="0">
                <a:latin typeface="Times New Roman" panose="02020603050405020304" pitchFamily="18" charset="0"/>
              </a:rPr>
              <a:t>2</a:t>
            </a:r>
            <a:r>
              <a:rPr lang="zh-CN" altLang="zh-CN" dirty="0">
                <a:latin typeface="Times New Roman" panose="02020603050405020304" pitchFamily="18" charset="0"/>
              </a:rPr>
              <a:t>、</a:t>
            </a:r>
            <a:r>
              <a:rPr lang="en-US" altLang="zh-CN" dirty="0">
                <a:latin typeface="Times New Roman" panose="02020603050405020304" pitchFamily="18" charset="0"/>
              </a:rPr>
              <a:t>0</a:t>
            </a:r>
            <a:r>
              <a:rPr lang="zh-CN" altLang="zh-CN" dirty="0">
                <a:latin typeface="Times New Roman" panose="02020603050405020304" pitchFamily="18" charset="0"/>
              </a:rPr>
              <a:t>位。</a:t>
            </a:r>
            <a:endParaRPr lang="zh-CN" altLang="zh-CN" dirty="0">
              <a:latin typeface="Times New Roman" panose="02020603050405020304" pitchFamily="18" charset="0"/>
            </a:endParaRPr>
          </a:p>
          <a:p>
            <a:pPr>
              <a:lnSpc>
                <a:spcPts val="3500"/>
              </a:lnSpc>
            </a:pPr>
            <a:r>
              <a:rPr lang="zh-CN" altLang="zh-CN" dirty="0">
                <a:latin typeface="Times New Roman" panose="02020603050405020304" pitchFamily="18" charset="0"/>
              </a:rPr>
              <a:t>受影响的状态标志位：</a:t>
            </a:r>
            <a:r>
              <a:rPr lang="zh-CN" altLang="zh-CN" dirty="0">
                <a:solidFill>
                  <a:srgbClr val="FF0000"/>
                </a:solidFill>
                <a:latin typeface="Times New Roman" panose="02020603050405020304" pitchFamily="18" charset="0"/>
              </a:rPr>
              <a:t>无</a:t>
            </a:r>
            <a:endParaRPr lang="zh-CN" altLang="en-US" dirty="0">
              <a:latin typeface="Times New Roman" panose="02020603050405020304" pitchFamily="18" charset="0"/>
            </a:endParaRPr>
          </a:p>
        </p:txBody>
      </p:sp>
      <p:sp>
        <p:nvSpPr>
          <p:cNvPr id="130051" name="矩形 5"/>
          <p:cNvSpPr/>
          <p:nvPr/>
        </p:nvSpPr>
        <p:spPr>
          <a:xfrm>
            <a:off x="106363" y="261938"/>
            <a:ext cx="8858250" cy="3233420"/>
          </a:xfrm>
          <a:prstGeom prst="rect">
            <a:avLst/>
          </a:prstGeom>
          <a:noFill/>
          <a:ln w="9525">
            <a:noFill/>
          </a:ln>
        </p:spPr>
        <p:txBody>
          <a:bodyPr>
            <a:spAutoFit/>
          </a:bodyPr>
          <a:p>
            <a:pPr>
              <a:lnSpc>
                <a:spcPts val="3500"/>
              </a:lnSpc>
              <a:buNone/>
            </a:pPr>
            <a:r>
              <a:rPr lang="en-US" sz="3200" dirty="0">
                <a:latin typeface="Times New Roman" panose="02020603050405020304" pitchFamily="18" charset="0"/>
              </a:rPr>
              <a:t>3</a:t>
            </a:r>
            <a:r>
              <a:rPr lang="en-US" altLang="zh-CN" sz="3200" dirty="0">
                <a:latin typeface="Times New Roman" panose="02020603050405020304" pitchFamily="18" charset="0"/>
              </a:rPr>
              <a:t>.  </a:t>
            </a:r>
            <a:r>
              <a:rPr lang="zh-CN" altLang="zh-CN" sz="3200" dirty="0">
                <a:latin typeface="Times New Roman" panose="02020603050405020304" pitchFamily="18" charset="0"/>
              </a:rPr>
              <a:t>标志位传送指令</a:t>
            </a:r>
            <a:endParaRPr lang="zh-CN" altLang="zh-CN" sz="3200" dirty="0">
              <a:latin typeface="Times New Roman" panose="02020603050405020304" pitchFamily="18" charset="0"/>
            </a:endParaRPr>
          </a:p>
          <a:p>
            <a:pPr>
              <a:lnSpc>
                <a:spcPts val="3500"/>
              </a:lnSpc>
              <a:buNone/>
            </a:pPr>
            <a:r>
              <a:rPr lang="zh-CN" altLang="zh-CN" dirty="0">
                <a:latin typeface="Times New Roman" panose="02020603050405020304" pitchFamily="18" charset="0"/>
              </a:rPr>
              <a:t>这种指令</a:t>
            </a:r>
            <a:r>
              <a:rPr lang="zh-CN" altLang="zh-CN" dirty="0">
                <a:solidFill>
                  <a:srgbClr val="C00000"/>
                </a:solidFill>
                <a:latin typeface="Times New Roman" panose="02020603050405020304" pitchFamily="18" charset="0"/>
              </a:rPr>
              <a:t>用于对标志寄存器进行存取操作</a:t>
            </a:r>
            <a:r>
              <a:rPr lang="zh-CN" altLang="zh-CN" dirty="0">
                <a:latin typeface="Times New Roman" panose="02020603050405020304" pitchFamily="18" charset="0"/>
              </a:rPr>
              <a:t>，共有</a:t>
            </a:r>
            <a:r>
              <a:rPr lang="en-US" altLang="zh-CN" dirty="0">
                <a:latin typeface="Times New Roman" panose="02020603050405020304" pitchFamily="18" charset="0"/>
              </a:rPr>
              <a:t>6</a:t>
            </a:r>
            <a:r>
              <a:rPr lang="zh-CN" altLang="zh-CN" dirty="0">
                <a:latin typeface="Times New Roman" panose="02020603050405020304" pitchFamily="18" charset="0"/>
              </a:rPr>
              <a:t>条指令且都是</a:t>
            </a:r>
            <a:r>
              <a:rPr lang="zh-CN" altLang="zh-CN" dirty="0">
                <a:solidFill>
                  <a:srgbClr val="C00000"/>
                </a:solidFill>
                <a:latin typeface="Times New Roman" panose="02020603050405020304" pitchFamily="18" charset="0"/>
              </a:rPr>
              <a:t>无操作数指令</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LAHF</a:t>
            </a:r>
            <a:r>
              <a:rPr lang="zh-CN" altLang="zh-CN" dirty="0">
                <a:latin typeface="Times New Roman" panose="02020603050405020304" pitchFamily="18" charset="0"/>
              </a:rPr>
              <a:t>（</a:t>
            </a:r>
            <a:r>
              <a:rPr lang="en-US" altLang="zh-CN" dirty="0">
                <a:latin typeface="Times New Roman" panose="02020603050405020304" pitchFamily="18" charset="0"/>
              </a:rPr>
              <a:t>Load AH with Flags</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标志送</a:t>
            </a:r>
            <a:r>
              <a:rPr lang="en-US" altLang="zh-CN" dirty="0">
                <a:latin typeface="Times New Roman" panose="02020603050405020304" pitchFamily="18" charset="0"/>
              </a:rPr>
              <a:t>AH</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SAHF</a:t>
            </a:r>
            <a:r>
              <a:rPr lang="zh-CN" altLang="zh-CN" dirty="0">
                <a:latin typeface="Times New Roman" panose="02020603050405020304" pitchFamily="18" charset="0"/>
              </a:rPr>
              <a:t>（</a:t>
            </a:r>
            <a:r>
              <a:rPr lang="en-US" altLang="zh-CN" dirty="0">
                <a:latin typeface="Times New Roman" panose="02020603050405020304" pitchFamily="18" charset="0"/>
              </a:rPr>
              <a:t>Store AH into Flags</a:t>
            </a:r>
            <a:r>
              <a:rPr lang="zh-CN" altLang="zh-CN" dirty="0">
                <a:latin typeface="Times New Roman" panose="02020603050405020304" pitchFamily="18" charset="0"/>
              </a:rPr>
              <a:t>）</a:t>
            </a:r>
            <a:r>
              <a:rPr lang="en-US" altLang="zh-CN" dirty="0">
                <a:latin typeface="Times New Roman" panose="02020603050405020304" pitchFamily="18" charset="0"/>
              </a:rPr>
              <a:t>    	AH</a:t>
            </a:r>
            <a:r>
              <a:rPr lang="zh-CN" altLang="zh-CN" dirty="0">
                <a:latin typeface="Times New Roman" panose="02020603050405020304" pitchFamily="18" charset="0"/>
              </a:rPr>
              <a:t>送标志寄存器。</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PUSHF/PUSHFD</a:t>
            </a:r>
            <a:r>
              <a:rPr lang="zh-CN" altLang="zh-CN" dirty="0">
                <a:latin typeface="Times New Roman" panose="02020603050405020304" pitchFamily="18" charset="0"/>
              </a:rPr>
              <a:t>（</a:t>
            </a:r>
            <a:r>
              <a:rPr lang="en-US" altLang="zh-CN" dirty="0">
                <a:latin typeface="Times New Roman" panose="02020603050405020304" pitchFamily="18" charset="0"/>
              </a:rPr>
              <a:t>PUSH the Flags or eflags</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标志进栈。</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POPF/POPFD</a:t>
            </a:r>
            <a:r>
              <a:rPr lang="zh-CN" altLang="zh-CN" dirty="0">
                <a:latin typeface="Times New Roman" panose="02020603050405020304" pitchFamily="18" charset="0"/>
              </a:rPr>
              <a:t>（</a:t>
            </a:r>
            <a:r>
              <a:rPr lang="en-US" altLang="zh-CN" dirty="0">
                <a:latin typeface="Times New Roman" panose="02020603050405020304" pitchFamily="18" charset="0"/>
              </a:rPr>
              <a:t>POP the Flags or eflags</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标志出栈。</a:t>
            </a:r>
            <a:endParaRPr lang="zh-CN" altLang="zh-CN" dirty="0">
              <a:latin typeface="Times New Roman" panose="02020603050405020304" pitchFamily="18" charset="0"/>
            </a:endParaRPr>
          </a:p>
        </p:txBody>
      </p:sp>
    </p:spTree>
  </p:cSld>
  <p:clrMapOvr>
    <a:masterClrMapping/>
  </p:clrMapOvr>
  <p:transition spd="slow">
    <p:zoom dir="in"/>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矩形 4"/>
          <p:cNvSpPr/>
          <p:nvPr/>
        </p:nvSpPr>
        <p:spPr>
          <a:xfrm>
            <a:off x="-4762" y="3203575"/>
            <a:ext cx="9144000" cy="3579495"/>
          </a:xfrm>
          <a:prstGeom prst="rect">
            <a:avLst/>
          </a:prstGeom>
          <a:noFill/>
          <a:ln w="9525" cap="flat" cmpd="sng">
            <a:solidFill>
              <a:srgbClr val="C00000"/>
            </a:solidFill>
            <a:prstDash val="solid"/>
            <a:miter/>
            <a:headEnd type="none" w="med" len="med"/>
            <a:tailEnd type="none" w="med" len="med"/>
          </a:ln>
        </p:spPr>
        <p:txBody>
          <a:bodyPr>
            <a:spAutoFit/>
          </a:bodyPr>
          <a:p>
            <a:pPr>
              <a:lnSpc>
                <a:spcPts val="3400"/>
              </a:lnSpc>
            </a:pPr>
            <a:r>
              <a:rPr lang="zh-CN" altLang="zh-CN" sz="2800" dirty="0">
                <a:latin typeface="Times New Roman" panose="02020603050405020304" pitchFamily="18" charset="0"/>
              </a:rPr>
              <a:t>（</a:t>
            </a:r>
            <a:r>
              <a:rPr lang="en-US" altLang="zh-CN" sz="2800" dirty="0">
                <a:latin typeface="Times New Roman" panose="02020603050405020304" pitchFamily="18" charset="0"/>
              </a:rPr>
              <a:t>3</a:t>
            </a:r>
            <a:r>
              <a:rPr lang="zh-CN" altLang="zh-CN" sz="2800" dirty="0">
                <a:latin typeface="Times New Roman" panose="02020603050405020304" pitchFamily="18" charset="0"/>
              </a:rPr>
              <a:t>） </a:t>
            </a:r>
            <a:r>
              <a:rPr lang="en-US" altLang="zh-CN" sz="2800" dirty="0">
                <a:latin typeface="Times New Roman" panose="02020603050405020304" pitchFamily="18" charset="0"/>
              </a:rPr>
              <a:t>PUSHF/PUSHFD</a:t>
            </a:r>
            <a:r>
              <a:rPr lang="zh-CN" altLang="zh-CN" sz="2800" dirty="0">
                <a:latin typeface="Times New Roman" panose="02020603050405020304" pitchFamily="18" charset="0"/>
              </a:rPr>
              <a:t>标志进栈指令</a:t>
            </a:r>
            <a:endParaRPr lang="zh-CN" altLang="zh-CN" sz="2800" dirty="0">
              <a:latin typeface="Times New Roman" panose="02020603050405020304" pitchFamily="18" charset="0"/>
            </a:endParaRPr>
          </a:p>
          <a:p>
            <a:pPr>
              <a:lnSpc>
                <a:spcPts val="3400"/>
              </a:lnSpc>
            </a:pPr>
            <a:r>
              <a:rPr lang="zh-CN" altLang="zh-CN" dirty="0">
                <a:latin typeface="Times New Roman" panose="02020603050405020304" pitchFamily="18" charset="0"/>
              </a:rPr>
              <a:t>指令格式：</a:t>
            </a:r>
            <a:r>
              <a:rPr lang="en-US" altLang="zh-CN" dirty="0">
                <a:latin typeface="Times New Roman" panose="02020603050405020304" pitchFamily="18" charset="0"/>
              </a:rPr>
              <a:t> </a:t>
            </a:r>
            <a:r>
              <a:rPr lang="en-US" altLang="zh-CN" dirty="0">
                <a:solidFill>
                  <a:srgbClr val="C00000"/>
                </a:solidFill>
                <a:latin typeface="Times New Roman" panose="02020603050405020304" pitchFamily="18" charset="0"/>
              </a:rPr>
              <a:t>PUSHF</a:t>
            </a:r>
            <a:endParaRPr lang="zh-CN" altLang="zh-CN" dirty="0">
              <a:solidFill>
                <a:srgbClr val="C00000"/>
              </a:solidFill>
              <a:latin typeface="Times New Roman" panose="02020603050405020304" pitchFamily="18" charset="0"/>
            </a:endParaRPr>
          </a:p>
          <a:p>
            <a:pPr>
              <a:lnSpc>
                <a:spcPts val="3400"/>
              </a:lnSpc>
            </a:pPr>
            <a:r>
              <a:rPr lang="en-US" altLang="zh-CN" dirty="0">
                <a:latin typeface="Times New Roman" panose="02020603050405020304" pitchFamily="18" charset="0"/>
              </a:rPr>
              <a:t>         	</a:t>
            </a:r>
            <a:r>
              <a:rPr lang="en-US" altLang="zh-CN" dirty="0">
                <a:solidFill>
                  <a:srgbClr val="C00000"/>
                </a:solidFill>
                <a:latin typeface="Times New Roman" panose="02020603050405020304" pitchFamily="18" charset="0"/>
              </a:rPr>
              <a:t>         PUSHFD</a:t>
            </a:r>
            <a:endParaRPr lang="zh-CN" altLang="zh-CN" dirty="0">
              <a:solidFill>
                <a:srgbClr val="C00000"/>
              </a:solidFill>
              <a:latin typeface="Times New Roman" panose="02020603050405020304" pitchFamily="18" charset="0"/>
            </a:endParaRPr>
          </a:p>
          <a:p>
            <a:pPr>
              <a:lnSpc>
                <a:spcPts val="3400"/>
              </a:lnSpc>
            </a:pPr>
            <a:r>
              <a:rPr lang="zh-CN" altLang="zh-CN" dirty="0">
                <a:latin typeface="Times New Roman" panose="02020603050405020304" pitchFamily="18" charset="0"/>
              </a:rPr>
              <a:t>指令功能：</a:t>
            </a:r>
            <a:endParaRPr lang="en-US" altLang="zh-CN" dirty="0">
              <a:latin typeface="Times New Roman" panose="02020603050405020304" pitchFamily="18" charset="0"/>
            </a:endParaRPr>
          </a:p>
          <a:p>
            <a:pPr>
              <a:lnSpc>
                <a:spcPts val="3400"/>
              </a:lnSpc>
            </a:pPr>
            <a:r>
              <a:rPr lang="en-US" altLang="zh-CN" dirty="0">
                <a:solidFill>
                  <a:srgbClr val="C00000"/>
                </a:solidFill>
                <a:latin typeface="Times New Roman" panose="02020603050405020304" pitchFamily="18" charset="0"/>
              </a:rPr>
              <a:t>PUSHF</a:t>
            </a:r>
            <a:r>
              <a:rPr lang="zh-CN" altLang="zh-CN" dirty="0">
                <a:solidFill>
                  <a:srgbClr val="C00000"/>
                </a:solidFill>
                <a:latin typeface="Times New Roman" panose="02020603050405020304" pitchFamily="18" charset="0"/>
              </a:rPr>
              <a:t>：</a:t>
            </a:r>
            <a:r>
              <a:rPr lang="en-US" altLang="zh-CN" dirty="0">
                <a:latin typeface="Times New Roman" panose="02020603050405020304" pitchFamily="18" charset="0"/>
              </a:rPr>
              <a:t>SP </a:t>
            </a:r>
            <a:r>
              <a:rPr lang="en-US"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a:t>
            </a:r>
            <a:r>
              <a:rPr lang="en-US" altLang="zh-CN" dirty="0">
                <a:latin typeface="Times New Roman" panose="02020603050405020304" pitchFamily="18" charset="0"/>
              </a:rPr>
              <a:t>SP</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2</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a:lnSpc>
                <a:spcPts val="3400"/>
              </a:lnSpc>
            </a:pPr>
            <a:r>
              <a:rPr lang="en-US" altLang="zh-CN" dirty="0">
                <a:latin typeface="Times New Roman" panose="02020603050405020304" pitchFamily="18" charset="0"/>
              </a:rPr>
              <a:t>                </a:t>
            </a:r>
            <a:r>
              <a:rPr lang="zh-CN" altLang="zh-CN" dirty="0">
                <a:latin typeface="Times New Roman" panose="02020603050405020304" pitchFamily="18" charset="0"/>
              </a:rPr>
              <a:t>栈顶字单元 </a:t>
            </a:r>
            <a:r>
              <a:rPr lang="en-US"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a:t>
            </a:r>
            <a:r>
              <a:rPr lang="en-US" altLang="zh-CN" dirty="0">
                <a:latin typeface="Times New Roman" panose="02020603050405020304" pitchFamily="18" charset="0"/>
              </a:rPr>
              <a:t>FLAGS</a:t>
            </a:r>
            <a:r>
              <a:rPr lang="zh-CN" altLang="zh-CN" dirty="0">
                <a:latin typeface="Times New Roman" panose="02020603050405020304" pitchFamily="18" charset="0"/>
              </a:rPr>
              <a:t>），不影响任何状态标志位。</a:t>
            </a:r>
            <a:endParaRPr lang="zh-CN" altLang="zh-CN" dirty="0">
              <a:latin typeface="Times New Roman" panose="02020603050405020304" pitchFamily="18" charset="0"/>
            </a:endParaRPr>
          </a:p>
          <a:p>
            <a:pPr>
              <a:lnSpc>
                <a:spcPts val="3400"/>
              </a:lnSpc>
            </a:pPr>
            <a:r>
              <a:rPr lang="en-US" altLang="zh-CN" dirty="0">
                <a:solidFill>
                  <a:srgbClr val="C00000"/>
                </a:solidFill>
                <a:latin typeface="Times New Roman" panose="02020603050405020304" pitchFamily="18" charset="0"/>
              </a:rPr>
              <a:t>PUSHFD</a:t>
            </a:r>
            <a:r>
              <a:rPr lang="zh-CN" altLang="zh-CN" dirty="0">
                <a:solidFill>
                  <a:srgbClr val="C00000"/>
                </a:solidFill>
                <a:latin typeface="Times New Roman" panose="02020603050405020304" pitchFamily="18" charset="0"/>
              </a:rPr>
              <a:t>：</a:t>
            </a:r>
            <a:r>
              <a:rPr lang="en-US" altLang="zh-CN" dirty="0">
                <a:latin typeface="Times New Roman" panose="02020603050405020304" pitchFamily="18" charset="0"/>
              </a:rPr>
              <a:t> ESP </a:t>
            </a:r>
            <a:r>
              <a:rPr lang="en-US" altLang="zh-CN" dirty="0">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a:t>
            </a:r>
            <a:r>
              <a:rPr lang="en-US" altLang="zh-CN" dirty="0">
                <a:latin typeface="Times New Roman" panose="02020603050405020304" pitchFamily="18" charset="0"/>
              </a:rPr>
              <a:t>ESP</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4</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a:lnSpc>
                <a:spcPts val="3400"/>
              </a:lnSpc>
            </a:pPr>
            <a:r>
              <a:rPr lang="en-US" altLang="zh-CN" dirty="0">
                <a:latin typeface="Times New Roman" panose="02020603050405020304" pitchFamily="18" charset="0"/>
              </a:rPr>
              <a:t> </a:t>
            </a:r>
            <a:r>
              <a:rPr lang="zh-CN" altLang="zh-CN" dirty="0">
                <a:latin typeface="Times New Roman" panose="02020603050405020304" pitchFamily="18" charset="0"/>
              </a:rPr>
              <a:t>栈顶双字单元 </a:t>
            </a:r>
            <a:r>
              <a:rPr lang="en-US" altLang="zh-CN" dirty="0">
                <a:latin typeface="Times New Roman" panose="02020603050405020304" pitchFamily="18" charset="0"/>
                <a:sym typeface="Symbol" panose="05050102010706020507" pitchFamily="18" charset="2"/>
              </a:rPr>
              <a:t> ( </a:t>
            </a:r>
            <a:r>
              <a:rPr lang="en-US" altLang="zh-CN" dirty="0">
                <a:latin typeface="Times New Roman" panose="02020603050405020304" pitchFamily="18" charset="0"/>
              </a:rPr>
              <a:t>EFLAGS AND 0FCFFFFH)  (</a:t>
            </a:r>
            <a:r>
              <a:rPr lang="zh-CN" altLang="zh-CN" dirty="0">
                <a:latin typeface="Times New Roman" panose="02020603050405020304" pitchFamily="18" charset="0"/>
              </a:rPr>
              <a:t>清除</a:t>
            </a:r>
            <a:r>
              <a:rPr lang="en-US" altLang="zh-CN" dirty="0">
                <a:latin typeface="Times New Roman" panose="02020603050405020304" pitchFamily="18" charset="0"/>
              </a:rPr>
              <a:t>VM</a:t>
            </a:r>
            <a:r>
              <a:rPr lang="zh-CN" altLang="zh-CN" dirty="0">
                <a:latin typeface="Times New Roman" panose="02020603050405020304" pitchFamily="18" charset="0"/>
              </a:rPr>
              <a:t>和</a:t>
            </a:r>
            <a:r>
              <a:rPr lang="en-US" altLang="zh-CN" dirty="0">
                <a:latin typeface="Times New Roman" panose="02020603050405020304" pitchFamily="18" charset="0"/>
              </a:rPr>
              <a:t>RF</a:t>
            </a:r>
            <a:r>
              <a:rPr lang="zh-CN" altLang="zh-CN" dirty="0">
                <a:latin typeface="Times New Roman" panose="02020603050405020304" pitchFamily="18" charset="0"/>
              </a:rPr>
              <a:t>位）</a:t>
            </a:r>
            <a:endParaRPr lang="zh-CN" altLang="en-US" dirty="0">
              <a:latin typeface="Times New Roman" panose="02020603050405020304" pitchFamily="18" charset="0"/>
            </a:endParaRPr>
          </a:p>
        </p:txBody>
      </p:sp>
      <p:sp>
        <p:nvSpPr>
          <p:cNvPr id="131075" name="矩形 5"/>
          <p:cNvSpPr/>
          <p:nvPr/>
        </p:nvSpPr>
        <p:spPr>
          <a:xfrm>
            <a:off x="49213" y="34925"/>
            <a:ext cx="9036050" cy="3143250"/>
          </a:xfrm>
          <a:prstGeom prst="rect">
            <a:avLst/>
          </a:prstGeom>
          <a:noFill/>
          <a:ln w="9525" cap="flat" cmpd="sng">
            <a:solidFill>
              <a:srgbClr val="000099"/>
            </a:solidFill>
            <a:prstDash val="solid"/>
            <a:miter/>
            <a:headEnd type="none" w="med" len="med"/>
            <a:tailEnd type="none" w="med" len="med"/>
          </a:ln>
        </p:spPr>
        <p:txBody>
          <a:bodyPr>
            <a:spAutoFit/>
          </a:bodyPr>
          <a:p>
            <a:pPr>
              <a:lnSpc>
                <a:spcPts val="3400"/>
              </a:lnSpc>
              <a:buNone/>
            </a:pPr>
            <a:r>
              <a:rPr lang="zh-CN" altLang="zh-CN" sz="2800" dirty="0">
                <a:latin typeface="Times New Roman" panose="02020603050405020304" pitchFamily="18" charset="0"/>
              </a:rPr>
              <a:t>（</a:t>
            </a:r>
            <a:r>
              <a:rPr lang="en-US" altLang="zh-CN" sz="2800" dirty="0">
                <a:latin typeface="Times New Roman" panose="02020603050405020304" pitchFamily="18" charset="0"/>
              </a:rPr>
              <a:t>2</a:t>
            </a:r>
            <a:r>
              <a:rPr lang="zh-CN" altLang="zh-CN" sz="2800" dirty="0">
                <a:latin typeface="Times New Roman" panose="02020603050405020304" pitchFamily="18" charset="0"/>
              </a:rPr>
              <a:t>）</a:t>
            </a:r>
            <a:r>
              <a:rPr lang="en-US" altLang="zh-CN" sz="2800" dirty="0">
                <a:latin typeface="Times New Roman" panose="02020603050405020304" pitchFamily="18" charset="0"/>
              </a:rPr>
              <a:t>SAHF    AH</a:t>
            </a:r>
            <a:r>
              <a:rPr lang="zh-CN" altLang="zh-CN" sz="2800" dirty="0">
                <a:latin typeface="Times New Roman" panose="02020603050405020304" pitchFamily="18" charset="0"/>
              </a:rPr>
              <a:t>送标志寄存器指令</a:t>
            </a:r>
            <a:endParaRPr lang="zh-CN" altLang="zh-CN" sz="2800" dirty="0">
              <a:latin typeface="Times New Roman" panose="02020603050405020304" pitchFamily="18" charset="0"/>
            </a:endParaRPr>
          </a:p>
          <a:p>
            <a:pPr>
              <a:lnSpc>
                <a:spcPts val="3400"/>
              </a:lnSpc>
              <a:buNone/>
            </a:pPr>
            <a:r>
              <a:rPr lang="zh-CN" altLang="zh-CN" dirty="0">
                <a:latin typeface="Times New Roman" panose="02020603050405020304" pitchFamily="18" charset="0"/>
              </a:rPr>
              <a:t>指令格式：</a:t>
            </a:r>
            <a:r>
              <a:rPr lang="en-US" altLang="zh-CN" dirty="0">
                <a:solidFill>
                  <a:srgbClr val="C00000"/>
                </a:solidFill>
                <a:latin typeface="Times New Roman" panose="02020603050405020304" pitchFamily="18" charset="0"/>
              </a:rPr>
              <a:t>SAHF</a:t>
            </a:r>
            <a:endParaRPr lang="zh-CN" altLang="zh-CN" dirty="0">
              <a:solidFill>
                <a:srgbClr val="C00000"/>
              </a:solidFill>
              <a:latin typeface="Times New Roman" panose="02020603050405020304" pitchFamily="18" charset="0"/>
            </a:endParaRPr>
          </a:p>
          <a:p>
            <a:pPr>
              <a:lnSpc>
                <a:spcPts val="3400"/>
              </a:lnSpc>
              <a:buNone/>
            </a:pPr>
            <a:r>
              <a:rPr lang="zh-CN" altLang="zh-CN" dirty="0">
                <a:latin typeface="Times New Roman" panose="02020603050405020304" pitchFamily="18" charset="0"/>
              </a:rPr>
              <a:t>指令功能：</a:t>
            </a:r>
            <a:r>
              <a:rPr lang="en-US" altLang="zh-CN" dirty="0">
                <a:solidFill>
                  <a:srgbClr val="C00000"/>
                </a:solidFill>
                <a:latin typeface="Times New Roman" panose="02020603050405020304" pitchFamily="18" charset="0"/>
              </a:rPr>
              <a:t>FLAGS</a:t>
            </a:r>
            <a:r>
              <a:rPr lang="zh-CN" altLang="zh-CN" dirty="0">
                <a:solidFill>
                  <a:srgbClr val="C00000"/>
                </a:solidFill>
                <a:latin typeface="Times New Roman" panose="02020603050405020304" pitchFamily="18" charset="0"/>
              </a:rPr>
              <a:t>的低字节</a:t>
            </a:r>
            <a:r>
              <a:rPr lang="en-US" altLang="zh-CN" dirty="0">
                <a:solidFill>
                  <a:srgbClr val="C00000"/>
                </a:solidFill>
                <a:latin typeface="Times New Roman" panose="02020603050405020304" pitchFamily="18" charset="0"/>
                <a:sym typeface="Symbol" panose="05050102010706020507" pitchFamily="18" charset="2"/>
              </a:rPr>
              <a: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AH</a:t>
            </a:r>
            <a:r>
              <a:rPr lang="zh-CN" altLang="zh-CN" dirty="0">
                <a:solidFill>
                  <a:srgbClr val="C00000"/>
                </a:solidFill>
                <a:latin typeface="Times New Roman" panose="02020603050405020304" pitchFamily="18" charset="0"/>
              </a:rPr>
              <a:t>），</a:t>
            </a:r>
            <a:r>
              <a:rPr lang="zh-CN" altLang="zh-CN" dirty="0">
                <a:latin typeface="Times New Roman" panose="02020603050405020304" pitchFamily="18" charset="0"/>
              </a:rPr>
              <a:t>即将</a:t>
            </a:r>
            <a:r>
              <a:rPr lang="en-US" altLang="zh-CN" dirty="0">
                <a:latin typeface="Times New Roman" panose="02020603050405020304" pitchFamily="18" charset="0"/>
              </a:rPr>
              <a:t>AH</a:t>
            </a:r>
            <a:r>
              <a:rPr lang="zh-CN" altLang="zh-CN" dirty="0">
                <a:latin typeface="Times New Roman" panose="02020603050405020304" pitchFamily="18" charset="0"/>
              </a:rPr>
              <a:t>寄存器的内容传送给标志寄存器的低</a:t>
            </a:r>
            <a:r>
              <a:rPr lang="en-US" altLang="zh-CN" dirty="0">
                <a:latin typeface="Times New Roman" panose="02020603050405020304" pitchFamily="18" charset="0"/>
              </a:rPr>
              <a:t>8</a:t>
            </a:r>
            <a:r>
              <a:rPr lang="zh-CN" altLang="zh-CN" dirty="0">
                <a:latin typeface="Times New Roman" panose="02020603050405020304" pitchFamily="18" charset="0"/>
              </a:rPr>
              <a:t>位。</a:t>
            </a:r>
            <a:endParaRPr lang="zh-CN" altLang="zh-CN" dirty="0">
              <a:latin typeface="Times New Roman" panose="02020603050405020304" pitchFamily="18" charset="0"/>
            </a:endParaRPr>
          </a:p>
          <a:p>
            <a:pPr>
              <a:lnSpc>
                <a:spcPts val="3400"/>
              </a:lnSpc>
              <a:buNone/>
            </a:pPr>
            <a:r>
              <a:rPr lang="zh-CN" altLang="zh-CN" dirty="0">
                <a:latin typeface="Times New Roman" panose="02020603050405020304" pitchFamily="18" charset="0"/>
              </a:rPr>
              <a:t>受影响的状态标志位：</a:t>
            </a:r>
            <a:r>
              <a:rPr lang="en-US" altLang="zh-CN" dirty="0">
                <a:solidFill>
                  <a:srgbClr val="FF0000"/>
                </a:solidFill>
                <a:latin typeface="Times New Roman" panose="02020603050405020304" pitchFamily="18" charset="0"/>
              </a:rPr>
              <a:t>SF</a:t>
            </a:r>
            <a:r>
              <a:rPr lang="zh-CN"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ZF</a:t>
            </a:r>
            <a:r>
              <a:rPr lang="zh-CN"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AF</a:t>
            </a:r>
            <a:r>
              <a:rPr lang="zh-CN"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PF</a:t>
            </a:r>
            <a:r>
              <a:rPr lang="zh-CN"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CF</a:t>
            </a:r>
            <a:endParaRPr lang="zh-CN" altLang="zh-CN" dirty="0">
              <a:latin typeface="Times New Roman" panose="02020603050405020304" pitchFamily="18" charset="0"/>
            </a:endParaRPr>
          </a:p>
          <a:p>
            <a:pPr>
              <a:lnSpc>
                <a:spcPts val="3400"/>
              </a:lnSpc>
              <a:buNone/>
            </a:pPr>
            <a:r>
              <a:rPr lang="en-US" altLang="zh-CN" sz="2000" dirty="0">
                <a:latin typeface="Times New Roman" panose="02020603050405020304" pitchFamily="18" charset="0"/>
              </a:rPr>
              <a:t>        SAHF</a:t>
            </a:r>
            <a:r>
              <a:rPr lang="zh-CN" altLang="zh-CN" sz="2000" dirty="0">
                <a:latin typeface="Times New Roman" panose="02020603050405020304" pitchFamily="18" charset="0"/>
              </a:rPr>
              <a:t>指令用以设置或恢复</a:t>
            </a:r>
            <a:r>
              <a:rPr lang="en-US" altLang="zh-CN" sz="2000" dirty="0">
                <a:latin typeface="Times New Roman" panose="02020603050405020304" pitchFamily="18" charset="0"/>
              </a:rPr>
              <a:t>SF</a:t>
            </a:r>
            <a:r>
              <a:rPr lang="zh-CN" altLang="zh-CN" sz="2000" dirty="0">
                <a:latin typeface="Times New Roman" panose="02020603050405020304" pitchFamily="18" charset="0"/>
              </a:rPr>
              <a:t>、</a:t>
            </a:r>
            <a:r>
              <a:rPr lang="en-US" altLang="zh-CN" sz="2000" dirty="0">
                <a:latin typeface="Times New Roman" panose="02020603050405020304" pitchFamily="18" charset="0"/>
              </a:rPr>
              <a:t>ZF</a:t>
            </a:r>
            <a:r>
              <a:rPr lang="zh-CN" altLang="zh-CN" sz="2000" dirty="0">
                <a:latin typeface="Times New Roman" panose="02020603050405020304" pitchFamily="18" charset="0"/>
              </a:rPr>
              <a:t>、</a:t>
            </a:r>
            <a:r>
              <a:rPr lang="en-US" altLang="zh-CN" sz="2000" dirty="0">
                <a:latin typeface="Times New Roman" panose="02020603050405020304" pitchFamily="18" charset="0"/>
              </a:rPr>
              <a:t>AF</a:t>
            </a:r>
            <a:r>
              <a:rPr lang="zh-CN" altLang="zh-CN" sz="2000" dirty="0">
                <a:latin typeface="Times New Roman" panose="02020603050405020304" pitchFamily="18" charset="0"/>
              </a:rPr>
              <a:t>、</a:t>
            </a:r>
            <a:r>
              <a:rPr lang="en-US" altLang="zh-CN" sz="2000" dirty="0">
                <a:latin typeface="Times New Roman" panose="02020603050405020304" pitchFamily="18" charset="0"/>
              </a:rPr>
              <a:t>PF</a:t>
            </a:r>
            <a:r>
              <a:rPr lang="zh-CN" altLang="zh-CN" sz="2000" dirty="0">
                <a:latin typeface="Times New Roman" panose="02020603050405020304" pitchFamily="18" charset="0"/>
              </a:rPr>
              <a:t>、</a:t>
            </a:r>
            <a:r>
              <a:rPr lang="en-US" altLang="zh-CN" sz="2000" dirty="0">
                <a:latin typeface="Times New Roman" panose="02020603050405020304" pitchFamily="18" charset="0"/>
              </a:rPr>
              <a:t>CF 5</a:t>
            </a:r>
            <a:r>
              <a:rPr lang="zh-CN" altLang="zh-CN" sz="2000" dirty="0">
                <a:latin typeface="Times New Roman" panose="02020603050405020304" pitchFamily="18" charset="0"/>
              </a:rPr>
              <a:t>个标志位。它只影响标志寄存器的低</a:t>
            </a:r>
            <a:r>
              <a:rPr lang="en-US" altLang="zh-CN" sz="2000" dirty="0">
                <a:latin typeface="Times New Roman" panose="02020603050405020304" pitchFamily="18" charset="0"/>
              </a:rPr>
              <a:t>8</a:t>
            </a:r>
            <a:r>
              <a:rPr lang="zh-CN" altLang="zh-CN" sz="2000" dirty="0">
                <a:latin typeface="Times New Roman" panose="02020603050405020304" pitchFamily="18" charset="0"/>
              </a:rPr>
              <a:t>位，对高</a:t>
            </a:r>
            <a:r>
              <a:rPr lang="en-US" altLang="zh-CN" sz="2000" dirty="0">
                <a:latin typeface="Times New Roman" panose="02020603050405020304" pitchFamily="18" charset="0"/>
              </a:rPr>
              <a:t>8</a:t>
            </a:r>
            <a:r>
              <a:rPr lang="zh-CN" altLang="zh-CN" sz="2000" dirty="0">
                <a:latin typeface="Times New Roman" panose="02020603050405020304" pitchFamily="18" charset="0"/>
              </a:rPr>
              <a:t>位标志无影响。</a:t>
            </a:r>
            <a:endParaRPr lang="zh-CN" altLang="zh-CN" sz="2000" dirty="0">
              <a:latin typeface="Times New Roman" panose="02020603050405020304" pitchFamily="18" charset="0"/>
            </a:endParaRPr>
          </a:p>
        </p:txBody>
      </p:sp>
    </p:spTree>
  </p:cSld>
  <p:clrMapOvr>
    <a:masterClrMapping/>
  </p:clrMapOvr>
  <p:transition spd="slow">
    <p:zoom dir="in"/>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87325" y="168275"/>
            <a:ext cx="8713788" cy="6277610"/>
          </a:xfrm>
          <a:prstGeom prst="rect">
            <a:avLst/>
          </a:prstGeom>
          <a:ln>
            <a:solidFill>
              <a:srgbClr val="C0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POPF/POPFD</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标志出栈指令</a:t>
            </a:r>
            <a:endPar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指令格式：</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POPF</a:t>
            </a:r>
            <a:endPar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                     POPFD</a:t>
            </a:r>
            <a:endPar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指令功能：</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     POPF</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FLAGS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栈顶字单元内容。</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SP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SP</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   POPFD</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EFLAGS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栈顶双字单元内容。</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ESP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ESP</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标志位</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传送指令中</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LAHF</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PUSHF/PUSHFD</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不影响标志位</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SAHF</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POPF/POPFD</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则由装入的值来确定标志位的值，但</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POPFD</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指令不影响</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VM</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RF</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IOPL</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VIF</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VIP</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的值。</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buNone/>
            </a:pPr>
            <a:fld id="{9A0DB2DC-4C9A-4742-B13C-FB6460FD3503}" type="slidenum">
              <a:rPr lang="zh-CN" altLang="en-US" sz="1400" b="0" dirty="0"/>
            </a:fld>
            <a:endParaRPr lang="zh-CN" altLang="en-US" sz="1400" b="0" dirty="0"/>
          </a:p>
        </p:txBody>
      </p:sp>
      <p:sp>
        <p:nvSpPr>
          <p:cNvPr id="5" name="矩形 4"/>
          <p:cNvSpPr/>
          <p:nvPr/>
        </p:nvSpPr>
        <p:spPr>
          <a:xfrm>
            <a:off x="84138" y="3573463"/>
            <a:ext cx="8977313" cy="2592070"/>
          </a:xfrm>
          <a:prstGeom prst="rect">
            <a:avLst/>
          </a:prstGeom>
          <a:ln>
            <a:solidFill>
              <a:srgbClr val="C00000"/>
            </a:solidFill>
          </a:ln>
        </p:spPr>
        <p:txBody>
          <a:bodyPr wrap="square">
            <a:spAutoFit/>
          </a:bodyPr>
          <a:lstStyle/>
          <a:p>
            <a:pPr marL="0" marR="0" lvl="0" indent="0" algn="l" defTabSz="914400" rtl="0" eaLnBrk="0" fontAlgn="base" latinLnBrk="0" hangingPunct="0">
              <a:lnSpc>
                <a:spcPts val="3900"/>
              </a:lnSpc>
              <a:spcBef>
                <a:spcPts val="0"/>
              </a:spcBef>
              <a:spcAft>
                <a:spcPts val="0"/>
              </a:spcAft>
              <a:buClrTx/>
              <a:buSzTx/>
              <a:buFontTx/>
              <a:buNone/>
              <a:defRPr/>
            </a:pP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CBW</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字节转换为字指令</a:t>
            </a:r>
            <a:endPar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900"/>
              </a:lnSpc>
              <a:spcBef>
                <a:spcPts val="0"/>
              </a:spcBef>
              <a:spcAft>
                <a:spcPts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指令格式：</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CBW</a:t>
            </a:r>
            <a:endPar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900"/>
              </a:lnSpc>
              <a:spcBef>
                <a:spcPts val="0"/>
              </a:spcBef>
              <a:spcAft>
                <a:spcPts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指令功能：</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扩展</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AL</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的符号到</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AH</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，形成</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中的字。</a:t>
            </a:r>
            <a:endPar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9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即如果（</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）的最高有效位为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AH</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9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如果（</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）的最高有效位为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AH</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0FFH</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24" name="矩形 5"/>
          <p:cNvSpPr/>
          <p:nvPr/>
        </p:nvSpPr>
        <p:spPr>
          <a:xfrm>
            <a:off x="84138" y="188913"/>
            <a:ext cx="8977312" cy="3233420"/>
          </a:xfrm>
          <a:prstGeom prst="rect">
            <a:avLst/>
          </a:prstGeom>
          <a:noFill/>
          <a:ln w="9525">
            <a:noFill/>
          </a:ln>
        </p:spPr>
        <p:txBody>
          <a:bodyPr>
            <a:spAutoFit/>
          </a:bodyPr>
          <a:p>
            <a:pPr>
              <a:lnSpc>
                <a:spcPts val="3500"/>
              </a:lnSpc>
              <a:buNone/>
            </a:pPr>
            <a:r>
              <a:rPr lang="en-US" sz="3200" dirty="0">
                <a:latin typeface="Times New Roman" panose="02020603050405020304" pitchFamily="18" charset="0"/>
              </a:rPr>
              <a:t>4</a:t>
            </a:r>
            <a:r>
              <a:rPr lang="en-US" altLang="zh-CN" sz="3200" dirty="0">
                <a:latin typeface="Times New Roman" panose="02020603050405020304" pitchFamily="18" charset="0"/>
              </a:rPr>
              <a:t>.  </a:t>
            </a:r>
            <a:r>
              <a:rPr lang="zh-CN" altLang="zh-CN" sz="3200" dirty="0">
                <a:latin typeface="Times New Roman" panose="02020603050405020304" pitchFamily="18" charset="0"/>
              </a:rPr>
              <a:t>类型转换指令</a:t>
            </a:r>
            <a:endParaRPr lang="zh-CN" altLang="zh-CN" sz="3200" dirty="0">
              <a:latin typeface="Times New Roman" panose="02020603050405020304" pitchFamily="18" charset="0"/>
            </a:endParaRPr>
          </a:p>
          <a:p>
            <a:pPr>
              <a:lnSpc>
                <a:spcPts val="3500"/>
              </a:lnSpc>
              <a:buNone/>
            </a:pPr>
            <a:r>
              <a:rPr lang="en-US" altLang="zh-CN" dirty="0">
                <a:latin typeface="Times New Roman" panose="02020603050405020304" pitchFamily="18" charset="0"/>
              </a:rPr>
              <a:t>       </a:t>
            </a:r>
            <a:r>
              <a:rPr lang="zh-CN" altLang="en-US" dirty="0">
                <a:latin typeface="Times New Roman" panose="02020603050405020304" pitchFamily="18" charset="0"/>
              </a:rPr>
              <a:t>类型转换</a:t>
            </a:r>
            <a:r>
              <a:rPr lang="zh-CN" altLang="zh-CN" dirty="0">
                <a:latin typeface="Times New Roman" panose="02020603050405020304" pitchFamily="18" charset="0"/>
              </a:rPr>
              <a:t>指令可</a:t>
            </a:r>
            <a:r>
              <a:rPr lang="zh-CN" altLang="zh-CN" dirty="0">
                <a:solidFill>
                  <a:srgbClr val="C00000"/>
                </a:solidFill>
                <a:latin typeface="Times New Roman" panose="02020603050405020304" pitchFamily="18" charset="0"/>
              </a:rPr>
              <a:t>将字节、字</a:t>
            </a:r>
            <a:r>
              <a:rPr lang="zh-CN" altLang="zh-CN" dirty="0">
                <a:latin typeface="Times New Roman" panose="02020603050405020304" pitchFamily="18" charset="0"/>
              </a:rPr>
              <a:t>转换为字、双字，共有</a:t>
            </a:r>
            <a:r>
              <a:rPr lang="en-US" altLang="zh-CN" dirty="0">
                <a:latin typeface="Times New Roman" panose="02020603050405020304" pitchFamily="18" charset="0"/>
              </a:rPr>
              <a:t>4</a:t>
            </a:r>
            <a:r>
              <a:rPr lang="zh-CN" altLang="zh-CN" dirty="0">
                <a:latin typeface="Times New Roman" panose="02020603050405020304" pitchFamily="18" charset="0"/>
              </a:rPr>
              <a:t>条指令且都是</a:t>
            </a:r>
            <a:r>
              <a:rPr lang="zh-CN" altLang="zh-CN" dirty="0">
                <a:solidFill>
                  <a:srgbClr val="C00000"/>
                </a:solidFill>
                <a:latin typeface="Times New Roman" panose="02020603050405020304" pitchFamily="18" charset="0"/>
              </a:rPr>
              <a:t>无操作数指令</a:t>
            </a:r>
            <a:r>
              <a:rPr lang="zh-CN" altLang="zh-CN" dirty="0">
                <a:latin typeface="Times New Roman" panose="02020603050405020304" pitchFamily="18" charset="0"/>
              </a:rPr>
              <a:t>。</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CBW</a:t>
            </a:r>
            <a:r>
              <a:rPr lang="zh-CN" altLang="zh-CN" dirty="0">
                <a:latin typeface="Times New Roman" panose="02020603050405020304" pitchFamily="18" charset="0"/>
              </a:rPr>
              <a:t>（</a:t>
            </a:r>
            <a:r>
              <a:rPr lang="en-US" altLang="zh-CN" dirty="0">
                <a:latin typeface="Times New Roman" panose="02020603050405020304" pitchFamily="18" charset="0"/>
              </a:rPr>
              <a:t>Convert Byte to Word</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字节转换为字。</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CWD/CWDE</a:t>
            </a:r>
            <a:r>
              <a:rPr lang="zh-CN" altLang="zh-CN" dirty="0">
                <a:latin typeface="Times New Roman" panose="02020603050405020304" pitchFamily="18" charset="0"/>
              </a:rPr>
              <a:t>（</a:t>
            </a:r>
            <a:r>
              <a:rPr lang="en-US" altLang="zh-CN" dirty="0">
                <a:latin typeface="Times New Roman" panose="02020603050405020304" pitchFamily="18" charset="0"/>
              </a:rPr>
              <a:t>Convert Word to Double Word</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字转换为双字。</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CDQ</a:t>
            </a:r>
            <a:r>
              <a:rPr lang="zh-CN" altLang="zh-CN" dirty="0">
                <a:latin typeface="Times New Roman" panose="02020603050405020304" pitchFamily="18" charset="0"/>
              </a:rPr>
              <a:t>（</a:t>
            </a:r>
            <a:r>
              <a:rPr lang="en-US" altLang="zh-CN" dirty="0">
                <a:latin typeface="Times New Roman" panose="02020603050405020304" pitchFamily="18" charset="0"/>
              </a:rPr>
              <a:t>Convert Double to Quad</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双字转换为</a:t>
            </a:r>
            <a:r>
              <a:rPr lang="en-US" altLang="zh-CN" dirty="0">
                <a:latin typeface="Times New Roman" panose="02020603050405020304" pitchFamily="18" charset="0"/>
              </a:rPr>
              <a:t>4</a:t>
            </a:r>
            <a:r>
              <a:rPr lang="zh-CN" altLang="zh-CN" dirty="0">
                <a:latin typeface="Times New Roman" panose="02020603050405020304" pitchFamily="18" charset="0"/>
              </a:rPr>
              <a:t>字。</a:t>
            </a:r>
            <a:endParaRPr lang="zh-CN" altLang="zh-CN" dirty="0">
              <a:latin typeface="Times New Roman" panose="02020603050405020304" pitchFamily="18" charset="0"/>
            </a:endParaRPr>
          </a:p>
          <a:p>
            <a:pPr>
              <a:lnSpc>
                <a:spcPts val="3500"/>
              </a:lnSpc>
              <a:buNone/>
            </a:pPr>
            <a:r>
              <a:rPr lang="en-US" altLang="zh-CN" dirty="0">
                <a:latin typeface="Times New Roman" panose="02020603050405020304" pitchFamily="18" charset="0"/>
              </a:rPr>
              <a:t>BSWAP</a:t>
            </a:r>
            <a:r>
              <a:rPr lang="zh-CN" altLang="zh-CN" dirty="0">
                <a:latin typeface="Times New Roman" panose="02020603050405020304" pitchFamily="18" charset="0"/>
              </a:rPr>
              <a:t>（</a:t>
            </a:r>
            <a:r>
              <a:rPr lang="en-US" altLang="zh-CN" dirty="0">
                <a:latin typeface="Times New Roman" panose="02020603050405020304" pitchFamily="18" charset="0"/>
              </a:rPr>
              <a:t>Byte SWAP</a:t>
            </a:r>
            <a:r>
              <a:rPr lang="zh-CN" altLang="zh-CN" dirty="0">
                <a:latin typeface="Times New Roman" panose="02020603050405020304" pitchFamily="18" charset="0"/>
              </a:rPr>
              <a:t>）</a:t>
            </a:r>
            <a:r>
              <a:rPr lang="en-US" altLang="zh-CN" dirty="0">
                <a:latin typeface="Times New Roman" panose="02020603050405020304" pitchFamily="18" charset="0"/>
              </a:rPr>
              <a:t>    		</a:t>
            </a:r>
            <a:r>
              <a:rPr lang="zh-CN" altLang="zh-CN" dirty="0">
                <a:latin typeface="Times New Roman" panose="02020603050405020304" pitchFamily="18" charset="0"/>
              </a:rPr>
              <a:t>字节交换。</a:t>
            </a:r>
            <a:endParaRPr lang="zh-CN" altLang="zh-CN" dirty="0">
              <a:latin typeface="Times New Roman" panose="02020603050405020304" pitchFamily="18" charset="0"/>
            </a:endParaRPr>
          </a:p>
        </p:txBody>
      </p:sp>
    </p:spTree>
  </p:cSld>
  <p:clrMapOvr>
    <a:masterClrMapping/>
  </p:clrMapOvr>
  <p:transition spd="slow">
    <p:zoom dir="in"/>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106998" y="-317"/>
            <a:ext cx="8764588" cy="2953385"/>
          </a:xfrm>
          <a:prstGeom prst="rect">
            <a:avLst/>
          </a:prstGeom>
          <a:ln>
            <a:solidFill>
              <a:srgbClr val="C00000"/>
            </a:solid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CWD/CWDE</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字转换为双字指令</a:t>
            </a:r>
            <a:endPar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CWD</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指令格式：</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CWD</a:t>
            </a:r>
            <a:endPar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指令功能：</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扩展</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的符号到</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，形成</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AX</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中的双字</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即如果（</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AX</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）的最高有效位为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DX</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如果（</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AX</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）的最高有效位为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DX</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0FFFFH</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sp>
        <p:nvSpPr>
          <p:cNvPr id="134147" name="矩形 5"/>
          <p:cNvSpPr/>
          <p:nvPr/>
        </p:nvSpPr>
        <p:spPr>
          <a:xfrm>
            <a:off x="106998" y="4796790"/>
            <a:ext cx="8785225" cy="1845310"/>
          </a:xfrm>
          <a:prstGeom prst="rect">
            <a:avLst/>
          </a:prstGeom>
          <a:noFill/>
          <a:ln w="9525" cap="flat" cmpd="sng">
            <a:solidFill>
              <a:schemeClr val="tx2"/>
            </a:solidFill>
            <a:prstDash val="solid"/>
            <a:miter/>
            <a:headEnd type="none" w="med" len="med"/>
            <a:tailEnd type="none" w="med" len="med"/>
          </a:ln>
        </p:spPr>
        <p:txBody>
          <a:bodyPr>
            <a:spAutoFit/>
          </a:bodyPr>
          <a:p>
            <a:pPr>
              <a:lnSpc>
                <a:spcPct val="150000"/>
              </a:lnSpc>
              <a:buNone/>
            </a:pPr>
            <a:r>
              <a:rPr lang="zh-CN" altLang="zh-CN" sz="2800" dirty="0">
                <a:latin typeface="Times New Roman" panose="02020603050405020304" pitchFamily="18" charset="0"/>
              </a:rPr>
              <a:t>（</a:t>
            </a:r>
            <a:r>
              <a:rPr lang="en-US" altLang="zh-CN" sz="2800" dirty="0">
                <a:latin typeface="Times New Roman" panose="02020603050405020304" pitchFamily="18" charset="0"/>
              </a:rPr>
              <a:t>3</a:t>
            </a:r>
            <a:r>
              <a:rPr lang="zh-CN" altLang="zh-CN" sz="2800" dirty="0">
                <a:latin typeface="Times New Roman" panose="02020603050405020304" pitchFamily="18" charset="0"/>
              </a:rPr>
              <a:t>） </a:t>
            </a:r>
            <a:r>
              <a:rPr lang="en-US" altLang="zh-CN" sz="2800" dirty="0">
                <a:latin typeface="Times New Roman" panose="02020603050405020304" pitchFamily="18" charset="0"/>
              </a:rPr>
              <a:t>CDQ</a:t>
            </a:r>
            <a:r>
              <a:rPr lang="zh-CN" altLang="zh-CN" sz="2800" dirty="0">
                <a:latin typeface="Times New Roman" panose="02020603050405020304" pitchFamily="18" charset="0"/>
              </a:rPr>
              <a:t>双字转换为</a:t>
            </a:r>
            <a:r>
              <a:rPr lang="en-US" altLang="zh-CN" sz="2800" dirty="0">
                <a:latin typeface="Times New Roman" panose="02020603050405020304" pitchFamily="18" charset="0"/>
              </a:rPr>
              <a:t>4</a:t>
            </a:r>
            <a:r>
              <a:rPr lang="zh-CN" altLang="zh-CN" sz="2800" dirty="0">
                <a:latin typeface="Times New Roman" panose="02020603050405020304" pitchFamily="18" charset="0"/>
              </a:rPr>
              <a:t>字指令</a:t>
            </a:r>
            <a:endParaRPr lang="zh-CN" altLang="zh-CN" sz="2800" dirty="0">
              <a:latin typeface="Times New Roman" panose="02020603050405020304" pitchFamily="18" charset="0"/>
            </a:endParaRPr>
          </a:p>
          <a:p>
            <a:pPr>
              <a:lnSpc>
                <a:spcPct val="150000"/>
              </a:lnSpc>
              <a:buNone/>
            </a:pPr>
            <a:r>
              <a:rPr lang="zh-CN" altLang="zh-CN" dirty="0">
                <a:latin typeface="Times New Roman" panose="02020603050405020304" pitchFamily="18" charset="0"/>
              </a:rPr>
              <a:t>指令格式：</a:t>
            </a:r>
            <a:r>
              <a:rPr lang="en-US" altLang="zh-CN" dirty="0">
                <a:solidFill>
                  <a:srgbClr val="C00000"/>
                </a:solidFill>
                <a:latin typeface="Times New Roman" panose="02020603050405020304" pitchFamily="18" charset="0"/>
              </a:rPr>
              <a:t>CDQ</a:t>
            </a:r>
            <a:endParaRPr lang="zh-CN" altLang="zh-CN" dirty="0">
              <a:solidFill>
                <a:srgbClr val="C00000"/>
              </a:solidFill>
              <a:latin typeface="Times New Roman" panose="02020603050405020304" pitchFamily="18" charset="0"/>
            </a:endParaRPr>
          </a:p>
          <a:p>
            <a:pPr>
              <a:lnSpc>
                <a:spcPct val="150000"/>
              </a:lnSpc>
              <a:buNone/>
            </a:pPr>
            <a:r>
              <a:rPr lang="zh-CN" altLang="zh-CN" dirty="0">
                <a:latin typeface="Times New Roman" panose="02020603050405020304" pitchFamily="18" charset="0"/>
              </a:rPr>
              <a:t>指令功能：</a:t>
            </a:r>
            <a:r>
              <a:rPr lang="zh-CN" altLang="zh-CN" dirty="0">
                <a:solidFill>
                  <a:srgbClr val="C00000"/>
                </a:solidFill>
                <a:latin typeface="Times New Roman" panose="02020603050405020304" pitchFamily="18" charset="0"/>
              </a:rPr>
              <a:t>扩展</a:t>
            </a:r>
            <a:r>
              <a:rPr lang="en-US" altLang="zh-CN" dirty="0">
                <a:solidFill>
                  <a:srgbClr val="C00000"/>
                </a:solidFill>
                <a:latin typeface="Times New Roman" panose="02020603050405020304" pitchFamily="18" charset="0"/>
              </a:rPr>
              <a:t>EAX</a:t>
            </a:r>
            <a:r>
              <a:rPr lang="zh-CN" altLang="zh-CN" dirty="0">
                <a:solidFill>
                  <a:srgbClr val="C00000"/>
                </a:solidFill>
                <a:latin typeface="Times New Roman" panose="02020603050405020304" pitchFamily="18" charset="0"/>
              </a:rPr>
              <a:t>的符号到</a:t>
            </a:r>
            <a:r>
              <a:rPr lang="en-US" altLang="zh-CN" dirty="0">
                <a:solidFill>
                  <a:srgbClr val="C00000"/>
                </a:solidFill>
                <a:latin typeface="Times New Roman" panose="02020603050405020304" pitchFamily="18" charset="0"/>
              </a:rPr>
              <a:t>EDX</a:t>
            </a:r>
            <a:r>
              <a:rPr lang="zh-CN" altLang="zh-CN" dirty="0">
                <a:solidFill>
                  <a:srgbClr val="C00000"/>
                </a:solidFill>
                <a:latin typeface="Times New Roman" panose="02020603050405020304" pitchFamily="18" charset="0"/>
              </a:rPr>
              <a:t>，形成</a:t>
            </a:r>
            <a:r>
              <a:rPr lang="en-US" altLang="zh-CN" dirty="0">
                <a:solidFill>
                  <a:srgbClr val="C00000"/>
                </a:solidFill>
                <a:latin typeface="Times New Roman" panose="02020603050405020304" pitchFamily="18" charset="0"/>
              </a:rPr>
              <a:t>EDX</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EAX</a:t>
            </a:r>
            <a:r>
              <a:rPr lang="zh-CN" altLang="zh-CN" dirty="0">
                <a:solidFill>
                  <a:srgbClr val="C00000"/>
                </a:solidFill>
                <a:latin typeface="Times New Roman" panose="02020603050405020304" pitchFamily="18" charset="0"/>
              </a:rPr>
              <a:t>中的</a:t>
            </a:r>
            <a:r>
              <a:rPr lang="en-US" altLang="zh-CN" dirty="0">
                <a:solidFill>
                  <a:srgbClr val="C00000"/>
                </a:solidFill>
                <a:latin typeface="Times New Roman" panose="02020603050405020304" pitchFamily="18" charset="0"/>
              </a:rPr>
              <a:t>4</a:t>
            </a:r>
            <a:r>
              <a:rPr lang="zh-CN" altLang="zh-CN" dirty="0">
                <a:solidFill>
                  <a:srgbClr val="C00000"/>
                </a:solidFill>
                <a:latin typeface="Times New Roman" panose="02020603050405020304" pitchFamily="18" charset="0"/>
              </a:rPr>
              <a:t>字</a:t>
            </a:r>
            <a:r>
              <a:rPr lang="zh-CN" altLang="zh-CN" dirty="0">
                <a:latin typeface="Times New Roman" panose="02020603050405020304" pitchFamily="18" charset="0"/>
              </a:rPr>
              <a:t>。</a:t>
            </a:r>
            <a:endParaRPr lang="zh-CN" altLang="zh-CN" dirty="0">
              <a:latin typeface="Times New Roman" panose="02020603050405020304" pitchFamily="18" charset="0"/>
            </a:endParaRPr>
          </a:p>
        </p:txBody>
      </p:sp>
      <p:sp>
        <p:nvSpPr>
          <p:cNvPr id="3" name="文本框 2"/>
          <p:cNvSpPr txBox="1"/>
          <p:nvPr/>
        </p:nvSpPr>
        <p:spPr>
          <a:xfrm>
            <a:off x="128905" y="2996565"/>
            <a:ext cx="8763635" cy="1198880"/>
          </a:xfrm>
          <a:prstGeom prst="rect">
            <a:avLst/>
          </a:prstGeom>
          <a:solidFill>
            <a:schemeClr val="accent3">
              <a:lumMod val="20000"/>
              <a:lumOff val="80000"/>
            </a:schemeClr>
          </a:solidFill>
          <a:ln>
            <a:solidFill>
              <a:srgbClr val="C00000"/>
            </a:solidFill>
          </a:ln>
        </p:spPr>
        <p:style>
          <a:lnRef idx="2">
            <a:schemeClr val="accent1"/>
          </a:lnRef>
          <a:fillRef idx="1">
            <a:schemeClr val="lt1"/>
          </a:fillRef>
          <a:effectRef idx="0">
            <a:schemeClr val="accent1"/>
          </a:effectRef>
          <a:fontRef idx="minor">
            <a:schemeClr val="dk1"/>
          </a:fontRef>
        </p:style>
        <p:txBody>
          <a:bodyPr wrap="square" rtlCol="0" anchor="t">
            <a:spAutoFit/>
          </a:bodyPr>
          <a:p>
            <a:pPr marL="0" marR="0" lvl="0" indent="0" algn="l" defTabSz="914400" rtl="0" eaLnBrk="0" fontAlgn="base" latinLnBrk="0" hangingPunct="0">
              <a:lnSpc>
                <a:spcPct val="150000"/>
              </a:lnSpc>
              <a:spcBef>
                <a:spcPct val="0"/>
              </a:spcBef>
              <a:spcAft>
                <a:spcPct val="0"/>
              </a:spcAft>
              <a:buClrTx/>
              <a:buSzTx/>
              <a:buFontTx/>
              <a:buNone/>
              <a:defRPr/>
            </a:pPr>
            <a:r>
              <a:rPr lang="en-US" altLang="zh-CN" noProof="0" dirty="0" smtClean="0">
                <a:ln>
                  <a:noFill/>
                </a:ln>
                <a:effectLst/>
                <a:uLnTx/>
                <a:uFillTx/>
                <a:sym typeface="+mn-ea"/>
              </a:rPr>
              <a:t>CWDE</a:t>
            </a:r>
            <a:r>
              <a:rPr lang="zh-CN" altLang="zh-CN" noProof="0" dirty="0" smtClean="0">
                <a:ln>
                  <a:noFill/>
                </a:ln>
                <a:effectLst/>
                <a:uLnTx/>
                <a:uFillTx/>
                <a:sym typeface="+mn-ea"/>
              </a:rPr>
              <a:t>指令格式：</a:t>
            </a:r>
            <a:r>
              <a:rPr lang="en-US" altLang="zh-CN" noProof="0" dirty="0" smtClean="0">
                <a:ln>
                  <a:noFill/>
                </a:ln>
                <a:solidFill>
                  <a:srgbClr val="C00000"/>
                </a:solidFill>
                <a:effectLst/>
                <a:uLnTx/>
                <a:uFillTx/>
                <a:sym typeface="+mn-ea"/>
              </a:rPr>
              <a:t>CWDE</a:t>
            </a:r>
            <a:endParaRPr kumimoji="0" lang="zh-CN" altLang="zh-CN"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lang="zh-CN" altLang="zh-CN" noProof="0" dirty="0" smtClean="0">
                <a:ln>
                  <a:noFill/>
                </a:ln>
                <a:effectLst/>
                <a:uLnTx/>
                <a:uFillTx/>
                <a:sym typeface="+mn-ea"/>
              </a:rPr>
              <a:t>指令功能：</a:t>
            </a:r>
            <a:r>
              <a:rPr lang="zh-CN" altLang="zh-CN" noProof="0" dirty="0" smtClean="0">
                <a:ln>
                  <a:noFill/>
                </a:ln>
                <a:solidFill>
                  <a:srgbClr val="C00000"/>
                </a:solidFill>
                <a:effectLst/>
                <a:uLnTx/>
                <a:uFillTx/>
                <a:sym typeface="+mn-ea"/>
              </a:rPr>
              <a:t>扩展</a:t>
            </a:r>
            <a:r>
              <a:rPr lang="en-US" altLang="zh-CN" noProof="0" dirty="0" smtClean="0">
                <a:ln>
                  <a:noFill/>
                </a:ln>
                <a:solidFill>
                  <a:srgbClr val="C00000"/>
                </a:solidFill>
                <a:effectLst/>
                <a:uLnTx/>
                <a:uFillTx/>
                <a:sym typeface="+mn-ea"/>
              </a:rPr>
              <a:t>AX</a:t>
            </a:r>
            <a:r>
              <a:rPr lang="zh-CN" altLang="zh-CN" noProof="0" dirty="0" smtClean="0">
                <a:ln>
                  <a:noFill/>
                </a:ln>
                <a:solidFill>
                  <a:srgbClr val="C00000"/>
                </a:solidFill>
                <a:effectLst/>
                <a:uLnTx/>
                <a:uFillTx/>
                <a:sym typeface="+mn-ea"/>
              </a:rPr>
              <a:t>的符号到</a:t>
            </a:r>
            <a:r>
              <a:rPr lang="en-US" altLang="zh-CN" noProof="0" dirty="0" smtClean="0">
                <a:ln>
                  <a:noFill/>
                </a:ln>
                <a:solidFill>
                  <a:srgbClr val="C00000"/>
                </a:solidFill>
                <a:effectLst/>
                <a:uLnTx/>
                <a:uFillTx/>
                <a:sym typeface="+mn-ea"/>
              </a:rPr>
              <a:t>EAX</a:t>
            </a:r>
            <a:r>
              <a:rPr lang="zh-CN" altLang="zh-CN" noProof="0" dirty="0" smtClean="0">
                <a:ln>
                  <a:noFill/>
                </a:ln>
                <a:solidFill>
                  <a:srgbClr val="C00000"/>
                </a:solidFill>
                <a:effectLst/>
                <a:uLnTx/>
                <a:uFillTx/>
                <a:sym typeface="+mn-ea"/>
              </a:rPr>
              <a:t>，形成</a:t>
            </a:r>
            <a:r>
              <a:rPr lang="en-US" altLang="zh-CN" noProof="0" dirty="0" smtClean="0">
                <a:ln>
                  <a:noFill/>
                </a:ln>
                <a:solidFill>
                  <a:srgbClr val="C00000"/>
                </a:solidFill>
                <a:effectLst/>
                <a:uLnTx/>
                <a:uFillTx/>
                <a:sym typeface="+mn-ea"/>
              </a:rPr>
              <a:t>EAX</a:t>
            </a:r>
            <a:r>
              <a:rPr lang="zh-CN" altLang="zh-CN" noProof="0" dirty="0" smtClean="0">
                <a:ln>
                  <a:noFill/>
                </a:ln>
                <a:solidFill>
                  <a:srgbClr val="C00000"/>
                </a:solidFill>
                <a:effectLst/>
                <a:uLnTx/>
                <a:uFillTx/>
                <a:sym typeface="+mn-ea"/>
              </a:rPr>
              <a:t>中的双字。</a:t>
            </a:r>
            <a:endParaRPr lang="zh-CN" altLang="en-US"/>
          </a:p>
        </p:txBody>
      </p:sp>
    </p:spTree>
  </p:cSld>
  <p:clrMapOvr>
    <a:masterClrMapping/>
  </p:clrMapOvr>
  <p:transition spd="slow">
    <p:zoom dir="in"/>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buNone/>
            </a:pPr>
            <a:fld id="{9A0DB2DC-4C9A-4742-B13C-FB6460FD3503}" type="slidenum">
              <a:rPr lang="zh-CN" altLang="en-US" sz="1400" b="0" dirty="0"/>
            </a:fld>
            <a:endParaRPr lang="zh-CN" altLang="en-US" sz="1400" b="0" dirty="0"/>
          </a:p>
        </p:txBody>
      </p:sp>
      <p:sp>
        <p:nvSpPr>
          <p:cNvPr id="135171" name="矩形 4"/>
          <p:cNvSpPr/>
          <p:nvPr/>
        </p:nvSpPr>
        <p:spPr>
          <a:xfrm>
            <a:off x="250825" y="3860800"/>
            <a:ext cx="8424863" cy="1754188"/>
          </a:xfrm>
          <a:prstGeom prst="rect">
            <a:avLst/>
          </a:prstGeom>
          <a:noFill/>
          <a:ln w="9525" cap="flat" cmpd="sng">
            <a:noFill/>
            <a:prstDash val="solid"/>
            <a:miter/>
            <a:headEnd type="none" w="med" len="med"/>
            <a:tailEnd type="none" w="med" len="med"/>
          </a:ln>
        </p:spPr>
        <p:txBody>
          <a:bodyPr>
            <a:spAutoFit/>
          </a:bodyPr>
          <a:p>
            <a:pPr>
              <a:lnSpc>
                <a:spcPct val="150000"/>
              </a:lnSpc>
            </a:pPr>
            <a:r>
              <a:rPr lang="zh-CN" altLang="zh-CN" dirty="0">
                <a:latin typeface="Times New Roman" panose="02020603050405020304" pitchFamily="18" charset="0"/>
              </a:rPr>
              <a:t>【例</a:t>
            </a:r>
            <a:r>
              <a:rPr lang="en-US" altLang="zh-CN" dirty="0">
                <a:latin typeface="Times New Roman" panose="02020603050405020304" pitchFamily="18" charset="0"/>
              </a:rPr>
              <a:t>4-28</a:t>
            </a:r>
            <a:r>
              <a:rPr lang="zh-CN" altLang="zh-CN" dirty="0">
                <a:latin typeface="Times New Roman" panose="02020603050405020304" pitchFamily="18" charset="0"/>
              </a:rPr>
              <a:t>】  指令“</a:t>
            </a:r>
            <a:r>
              <a:rPr lang="en-US" altLang="zh-CN" dirty="0">
                <a:solidFill>
                  <a:srgbClr val="C00000"/>
                </a:solidFill>
                <a:latin typeface="Times New Roman" panose="02020603050405020304" pitchFamily="18" charset="0"/>
              </a:rPr>
              <a:t>BSWAP  EAX</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ct val="150000"/>
              </a:lnSpc>
            </a:pPr>
            <a:r>
              <a:rPr lang="zh-CN" altLang="zh-CN" dirty="0">
                <a:latin typeface="Times New Roman" panose="02020603050405020304" pitchFamily="18" charset="0"/>
              </a:rPr>
              <a:t>执行前如果</a:t>
            </a:r>
            <a:r>
              <a:rPr lang="zh-CN" altLang="en-US" dirty="0">
                <a:latin typeface="Times New Roman" panose="02020603050405020304" pitchFamily="18" charset="0"/>
              </a:rPr>
              <a:t>：</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EAX</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 11223344H</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ct val="150000"/>
              </a:lnSpc>
            </a:pPr>
            <a:r>
              <a:rPr lang="zh-CN" altLang="zh-CN" dirty="0">
                <a:latin typeface="Times New Roman" panose="02020603050405020304" pitchFamily="18" charset="0"/>
              </a:rPr>
              <a:t>则该指令执行后</a:t>
            </a:r>
            <a:r>
              <a:rPr lang="zh-CN" altLang="en-US" dirty="0">
                <a:latin typeface="Times New Roman" panose="02020603050405020304" pitchFamily="18" charset="0"/>
              </a:rPr>
              <a:t>：</a:t>
            </a:r>
            <a:r>
              <a:rPr lang="zh-CN" altLang="zh-CN" dirty="0">
                <a:latin typeface="Times New Roman" panose="02020603050405020304" pitchFamily="18" charset="0"/>
              </a:rPr>
              <a:t>（</a:t>
            </a:r>
            <a:r>
              <a:rPr lang="en-US" altLang="zh-CN" dirty="0">
                <a:latin typeface="Times New Roman" panose="02020603050405020304" pitchFamily="18" charset="0"/>
              </a:rPr>
              <a:t>EAX</a:t>
            </a:r>
            <a:r>
              <a:rPr lang="zh-CN"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44332211</a:t>
            </a:r>
            <a:r>
              <a:rPr lang="zh-CN" altLang="zh-CN" dirty="0">
                <a:latin typeface="Times New Roman" panose="02020603050405020304" pitchFamily="18" charset="0"/>
              </a:rPr>
              <a:t>，字节次序变反。</a:t>
            </a:r>
            <a:endParaRPr lang="zh-CN" altLang="zh-CN" dirty="0">
              <a:latin typeface="Times New Roman" panose="02020603050405020304" pitchFamily="18" charset="0"/>
            </a:endParaRPr>
          </a:p>
        </p:txBody>
      </p:sp>
      <p:sp>
        <p:nvSpPr>
          <p:cNvPr id="135172" name="矩形 5"/>
          <p:cNvSpPr/>
          <p:nvPr/>
        </p:nvSpPr>
        <p:spPr>
          <a:xfrm>
            <a:off x="107950" y="395288"/>
            <a:ext cx="8567738" cy="2953385"/>
          </a:xfrm>
          <a:prstGeom prst="rect">
            <a:avLst/>
          </a:prstGeom>
          <a:noFill/>
          <a:ln w="9525" cap="flat" cmpd="sng">
            <a:solidFill>
              <a:srgbClr val="C00000"/>
            </a:solidFill>
            <a:prstDash val="solid"/>
            <a:miter/>
            <a:headEnd type="none" w="med" len="med"/>
            <a:tailEnd type="none" w="med" len="med"/>
          </a:ln>
        </p:spPr>
        <p:txBody>
          <a:bodyPr>
            <a:spAutoFit/>
          </a:bodyPr>
          <a:p>
            <a:pPr>
              <a:lnSpc>
                <a:spcPct val="150000"/>
              </a:lnSpc>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BSWAP</a:t>
            </a:r>
            <a:r>
              <a:rPr lang="zh-CN" altLang="zh-CN" sz="2800" dirty="0">
                <a:latin typeface="Times New Roman" panose="02020603050405020304" pitchFamily="18" charset="0"/>
              </a:rPr>
              <a:t>字节交换指令</a:t>
            </a:r>
            <a:endParaRPr lang="zh-CN" altLang="zh-CN" sz="2800" dirty="0">
              <a:latin typeface="Times New Roman" panose="02020603050405020304" pitchFamily="18" charset="0"/>
            </a:endParaRPr>
          </a:p>
          <a:p>
            <a:pPr>
              <a:lnSpc>
                <a:spcPct val="150000"/>
              </a:lnSpc>
              <a:buNone/>
            </a:pPr>
            <a:r>
              <a:rPr lang="zh-CN" altLang="zh-CN" dirty="0">
                <a:latin typeface="Times New Roman" panose="02020603050405020304" pitchFamily="18" charset="0"/>
              </a:rPr>
              <a:t>指令格式：</a:t>
            </a:r>
            <a:r>
              <a:rPr lang="en-US" altLang="zh-CN" dirty="0">
                <a:solidFill>
                  <a:srgbClr val="C00000"/>
                </a:solidFill>
                <a:latin typeface="Times New Roman" panose="02020603050405020304" pitchFamily="18" charset="0"/>
              </a:rPr>
              <a:t>BSWAP    r32</a:t>
            </a:r>
            <a:endParaRPr lang="zh-CN" altLang="zh-CN" dirty="0">
              <a:solidFill>
                <a:srgbClr val="C00000"/>
              </a:solidFill>
              <a:latin typeface="Times New Roman" panose="02020603050405020304" pitchFamily="18" charset="0"/>
            </a:endParaRPr>
          </a:p>
          <a:p>
            <a:pPr>
              <a:lnSpc>
                <a:spcPct val="150000"/>
              </a:lnSpc>
              <a:buNone/>
            </a:pPr>
            <a:r>
              <a:rPr lang="zh-CN" altLang="zh-CN" dirty="0">
                <a:latin typeface="Times New Roman" panose="02020603050405020304" pitchFamily="18" charset="0"/>
              </a:rPr>
              <a:t>指令功能：</a:t>
            </a:r>
            <a:r>
              <a:rPr lang="zh-CN" altLang="zh-CN" dirty="0">
                <a:solidFill>
                  <a:srgbClr val="C00000"/>
                </a:solidFill>
                <a:latin typeface="Times New Roman" panose="02020603050405020304" pitchFamily="18" charset="0"/>
              </a:rPr>
              <a:t>使指令指定的</a:t>
            </a:r>
            <a:r>
              <a:rPr lang="en-US" altLang="zh-CN" dirty="0">
                <a:solidFill>
                  <a:srgbClr val="C00000"/>
                </a:solidFill>
                <a:latin typeface="Times New Roman" panose="02020603050405020304" pitchFamily="18" charset="0"/>
              </a:rPr>
              <a:t>32</a:t>
            </a:r>
            <a:r>
              <a:rPr lang="zh-CN" altLang="zh-CN" dirty="0">
                <a:solidFill>
                  <a:srgbClr val="C00000"/>
                </a:solidFill>
                <a:latin typeface="Times New Roman" panose="02020603050405020304" pitchFamily="18" charset="0"/>
              </a:rPr>
              <a:t>位寄存器的字节次序变反</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ct val="150000"/>
              </a:lnSpc>
              <a:buNone/>
            </a:pPr>
            <a:r>
              <a:rPr lang="zh-CN" altLang="zh-CN" dirty="0">
                <a:latin typeface="Times New Roman" panose="02020603050405020304" pitchFamily="18" charset="0"/>
              </a:rPr>
              <a:t>具体操作为：</a:t>
            </a:r>
            <a:r>
              <a:rPr lang="en-US" altLang="zh-CN" dirty="0">
                <a:solidFill>
                  <a:srgbClr val="C00000"/>
                </a:solidFill>
                <a:latin typeface="Times New Roman" panose="02020603050405020304" pitchFamily="18" charset="0"/>
              </a:rPr>
              <a:t>1</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4</a:t>
            </a:r>
            <a:r>
              <a:rPr lang="zh-CN" altLang="zh-CN" dirty="0">
                <a:solidFill>
                  <a:srgbClr val="C00000"/>
                </a:solidFill>
                <a:latin typeface="Times New Roman" panose="02020603050405020304" pitchFamily="18" charset="0"/>
              </a:rPr>
              <a:t>字节互换；</a:t>
            </a:r>
            <a:r>
              <a:rPr lang="en-US" altLang="zh-CN" dirty="0">
                <a:solidFill>
                  <a:srgbClr val="C00000"/>
                </a:solidFill>
                <a:latin typeface="Times New Roman" panose="02020603050405020304" pitchFamily="18" charset="0"/>
              </a:rPr>
              <a:t>2</a:t>
            </a:r>
            <a:r>
              <a:rPr lang="zh-CN"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rPr>
              <a:t>3</a:t>
            </a:r>
            <a:r>
              <a:rPr lang="zh-CN" altLang="zh-CN" dirty="0">
                <a:solidFill>
                  <a:srgbClr val="C00000"/>
                </a:solidFill>
                <a:latin typeface="Times New Roman" panose="02020603050405020304" pitchFamily="18" charset="0"/>
              </a:rPr>
              <a:t>字节互换</a:t>
            </a:r>
            <a:r>
              <a:rPr lang="zh-CN" altLang="zh-CN" dirty="0">
                <a:latin typeface="Times New Roman" panose="02020603050405020304" pitchFamily="18" charset="0"/>
              </a:rPr>
              <a:t>。</a:t>
            </a:r>
            <a:endParaRPr lang="en-US" altLang="zh-CN" dirty="0">
              <a:latin typeface="Times New Roman" panose="02020603050405020304" pitchFamily="18" charset="0"/>
            </a:endParaRPr>
          </a:p>
          <a:p>
            <a:pPr>
              <a:lnSpc>
                <a:spcPct val="150000"/>
              </a:lnSpc>
              <a:buNone/>
            </a:pPr>
            <a:r>
              <a:rPr lang="zh-CN" altLang="zh-CN" dirty="0">
                <a:latin typeface="Times New Roman" panose="02020603050405020304" pitchFamily="18" charset="0"/>
              </a:rPr>
              <a:t>该指令只能用于</a:t>
            </a:r>
            <a:r>
              <a:rPr lang="en-US" altLang="zh-CN" dirty="0">
                <a:latin typeface="Times New Roman" panose="02020603050405020304" pitchFamily="18" charset="0"/>
              </a:rPr>
              <a:t>80486</a:t>
            </a:r>
            <a:r>
              <a:rPr lang="zh-CN" altLang="zh-CN" dirty="0">
                <a:latin typeface="Times New Roman" panose="02020603050405020304" pitchFamily="18" charset="0"/>
              </a:rPr>
              <a:t>及其后继机型。</a:t>
            </a:r>
            <a:r>
              <a:rPr lang="en-US" altLang="zh-CN" dirty="0">
                <a:latin typeface="Times New Roman" panose="02020603050405020304" pitchFamily="18" charset="0"/>
              </a:rPr>
              <a:t>r32</a:t>
            </a:r>
            <a:r>
              <a:rPr lang="zh-CN" altLang="zh-CN" dirty="0">
                <a:latin typeface="Times New Roman" panose="02020603050405020304" pitchFamily="18" charset="0"/>
              </a:rPr>
              <a:t>指</a:t>
            </a:r>
            <a:r>
              <a:rPr lang="en-US" altLang="zh-CN" dirty="0">
                <a:latin typeface="Times New Roman" panose="02020603050405020304" pitchFamily="18" charset="0"/>
              </a:rPr>
              <a:t>32</a:t>
            </a:r>
            <a:r>
              <a:rPr lang="zh-CN" altLang="zh-CN" dirty="0">
                <a:latin typeface="Times New Roman" panose="02020603050405020304" pitchFamily="18" charset="0"/>
              </a:rPr>
              <a:t>位寄存器。</a:t>
            </a:r>
            <a:endParaRPr lang="zh-CN" altLang="en-US" dirty="0">
              <a:latin typeface="Times New Roman" panose="02020603050405020304" pitchFamily="18" charset="0"/>
            </a:endParaRPr>
          </a:p>
        </p:txBody>
      </p:sp>
      <p:sp>
        <p:nvSpPr>
          <p:cNvPr id="135173" name="矩形 6"/>
          <p:cNvSpPr/>
          <p:nvPr/>
        </p:nvSpPr>
        <p:spPr>
          <a:xfrm>
            <a:off x="1973263" y="5794375"/>
            <a:ext cx="4467860" cy="645160"/>
          </a:xfrm>
          <a:prstGeom prst="rect">
            <a:avLst/>
          </a:prstGeom>
          <a:solidFill>
            <a:srgbClr val="FFFF00"/>
          </a:solidFill>
          <a:ln w="9525">
            <a:gradFill>
              <a:gsLst>
                <a:gs pos="0">
                  <a:srgbClr val="E30000"/>
                </a:gs>
                <a:gs pos="100000">
                  <a:srgbClr val="760303"/>
                </a:gs>
              </a:gsLst>
            </a:gradFill>
          </a:ln>
        </p:spPr>
        <p:txBody>
          <a:bodyPr wrap="none">
            <a:spAutoFit/>
          </a:bodyPr>
          <a:p>
            <a:pPr>
              <a:lnSpc>
                <a:spcPct val="150000"/>
              </a:lnSpc>
              <a:buNone/>
            </a:pPr>
            <a:r>
              <a:rPr lang="zh-CN" altLang="zh-CN" dirty="0">
                <a:latin typeface="Times New Roman" panose="02020603050405020304" pitchFamily="18" charset="0"/>
              </a:rPr>
              <a:t>类型</a:t>
            </a:r>
            <a:r>
              <a:rPr lang="zh-CN" altLang="zh-CN" dirty="0">
                <a:latin typeface="Times New Roman" panose="02020603050405020304" pitchFamily="18" charset="0"/>
              </a:rPr>
              <a:t>转换指令均不影响标志位。</a:t>
            </a:r>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36195" name="Rectangle 2"/>
          <p:cNvSpPr>
            <a:spLocks noGrp="1"/>
          </p:cNvSpPr>
          <p:nvPr>
            <p:ph idx="1"/>
          </p:nvPr>
        </p:nvSpPr>
        <p:spPr>
          <a:xfrm>
            <a:off x="0" y="188913"/>
            <a:ext cx="9144000" cy="6480175"/>
          </a:xfrm>
        </p:spPr>
        <p:txBody>
          <a:bodyPr vert="horz" wrap="square" lIns="91440" tIns="45720" rIns="91440" bIns="45720" anchor="t" anchorCtr="0"/>
          <a:p>
            <a:pPr algn="just" eaLnBrk="1" hangingPunct="1">
              <a:buFont typeface="Monotype Sorts" pitchFamily="2" charset="2"/>
              <a:buNone/>
            </a:pPr>
            <a:r>
              <a:rPr kumimoji="1" lang="en-US" altLang="zh-CN" sz="3600" b="1" dirty="0">
                <a:latin typeface="+mn-lt"/>
                <a:ea typeface="宋体" panose="02010600030101010101" pitchFamily="2" charset="-122"/>
                <a:cs typeface="+mn-cs"/>
              </a:rPr>
              <a:t> 4.3.4   </a:t>
            </a:r>
            <a:r>
              <a:rPr kumimoji="1" lang="zh-CN" altLang="en-US" sz="3600" b="1" dirty="0">
                <a:latin typeface="+mn-lt"/>
                <a:ea typeface="宋体" panose="02010600030101010101" pitchFamily="2" charset="-122"/>
                <a:cs typeface="+mn-cs"/>
              </a:rPr>
              <a:t>算术运算类指令</a:t>
            </a:r>
            <a:endParaRPr kumimoji="1" lang="zh-CN" altLang="en-US" sz="36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算术运算类指令包括加、减、乘、除</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种指令。</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可以对字节、字或双字数据进行运算，</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参加运算的数可以是无符号数或带符号数。</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参加运算的数也可以是</a:t>
            </a:r>
            <a:r>
              <a:rPr kumimoji="1" lang="en-US" altLang="zh-CN" sz="2400" b="1" dirty="0">
                <a:latin typeface="+mn-lt"/>
                <a:ea typeface="宋体" panose="02010600030101010101" pitchFamily="2" charset="-122"/>
                <a:cs typeface="+mn-cs"/>
              </a:rPr>
              <a:t>BCD</a:t>
            </a:r>
            <a:r>
              <a:rPr kumimoji="1" lang="zh-CN" altLang="en-US" sz="2400" b="1" dirty="0">
                <a:latin typeface="+mn-lt"/>
                <a:ea typeface="宋体" panose="02010600030101010101" pitchFamily="2" charset="-122"/>
                <a:cs typeface="+mn-cs"/>
              </a:rPr>
              <a:t>码表示的十进制数。</a:t>
            </a:r>
            <a:endParaRPr kumimoji="1" lang="en-US" altLang="zh-CN" sz="2400" b="1" dirty="0">
              <a:latin typeface="+mn-lt"/>
              <a:ea typeface="宋体" panose="02010600030101010101" pitchFamily="2" charset="-122"/>
              <a:cs typeface="+mn-cs"/>
            </a:endParaRPr>
          </a:p>
          <a:p>
            <a:pPr eaLnBrk="1" hangingPunct="1"/>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这类指令中既有双操作数指令，也有单操作数指令。</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双操作数指令的两个操作数不能同时为存储器操作数，且只有源操作数可为立即数。</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单操作数指令不允许使用立即数寻址方式。</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b="1" dirty="0">
                <a:latin typeface="+mn-lt"/>
                <a:ea typeface="宋体" panose="02010600030101010101" pitchFamily="2" charset="-122"/>
                <a:cs typeface="+mn-cs"/>
              </a:rPr>
              <a:t>   1</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加法运算指令</a:t>
            </a:r>
            <a:endParaRPr kumimoji="1" lang="zh-CN" altLang="en-US" b="1" dirty="0">
              <a:latin typeface="+mn-lt"/>
              <a:ea typeface="宋体" panose="02010600030101010101" pitchFamily="2" charset="-122"/>
              <a:cs typeface="+mn-cs"/>
            </a:endParaRPr>
          </a:p>
          <a:p>
            <a:pPr eaLnBrk="1" hangingPunct="1">
              <a:buFont typeface="Monotype Sorts" pitchFamily="2" charset="2"/>
              <a:buNone/>
            </a:pPr>
            <a:r>
              <a:rPr kumimoji="1" lang="en-US" altLang="zh-CN" sz="2400"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ADD</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ADD</a:t>
            </a:r>
            <a:r>
              <a:rPr kumimoji="1" lang="zh-CN" altLang="en-US" sz="2400" b="1" dirty="0">
                <a:solidFill>
                  <a:srgbClr val="C00000"/>
                </a:solidFill>
                <a:latin typeface="+mn-lt"/>
                <a:ea typeface="宋体" panose="02010600030101010101" pitchFamily="2" charset="-122"/>
                <a:cs typeface="+mn-cs"/>
              </a:rPr>
              <a:t>）    加法</a:t>
            </a:r>
            <a:endParaRPr kumimoji="1" lang="zh-CN" altLang="en-US" sz="2400" b="1" dirty="0">
              <a:solidFill>
                <a:srgbClr val="C00000"/>
              </a:solidFill>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C00000"/>
                </a:solidFill>
                <a:latin typeface="+mn-lt"/>
                <a:ea typeface="宋体" panose="02010600030101010101" pitchFamily="2" charset="-122"/>
                <a:cs typeface="+mn-cs"/>
              </a:rPr>
              <a:t>        ADC</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ADD with Carry</a:t>
            </a:r>
            <a:r>
              <a:rPr kumimoji="1" lang="zh-CN" altLang="en-US" sz="2400" b="1" dirty="0">
                <a:solidFill>
                  <a:srgbClr val="C00000"/>
                </a:solidFill>
                <a:latin typeface="+mn-lt"/>
                <a:ea typeface="宋体" panose="02010600030101010101" pitchFamily="2" charset="-122"/>
                <a:cs typeface="+mn-cs"/>
              </a:rPr>
              <a:t>）    带进位加法</a:t>
            </a:r>
            <a:endParaRPr kumimoji="1" lang="zh-CN" altLang="en-US" sz="2400" b="1" dirty="0">
              <a:solidFill>
                <a:srgbClr val="C00000"/>
              </a:solidFill>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C00000"/>
                </a:solidFill>
                <a:latin typeface="+mn-lt"/>
                <a:ea typeface="宋体" panose="02010600030101010101" pitchFamily="2" charset="-122"/>
                <a:cs typeface="+mn-cs"/>
              </a:rPr>
              <a:t>        INC</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INCrement</a:t>
            </a:r>
            <a:r>
              <a:rPr kumimoji="1" lang="zh-CN" altLang="en-US" sz="2400" b="1" dirty="0">
                <a:solidFill>
                  <a:srgbClr val="C00000"/>
                </a:solidFill>
                <a:latin typeface="+mn-lt"/>
                <a:ea typeface="宋体" panose="02010600030101010101" pitchFamily="2" charset="-122"/>
                <a:cs typeface="+mn-cs"/>
              </a:rPr>
              <a:t>）    加</a:t>
            </a:r>
            <a:r>
              <a:rPr kumimoji="1" lang="en-US" altLang="zh-CN" sz="2400" b="1" dirty="0">
                <a:solidFill>
                  <a:srgbClr val="C00000"/>
                </a:solidFill>
                <a:latin typeface="+mn-lt"/>
                <a:ea typeface="宋体" panose="02010600030101010101" pitchFamily="2" charset="-122"/>
                <a:cs typeface="+mn-cs"/>
              </a:rPr>
              <a:t>1</a:t>
            </a:r>
            <a:endParaRPr kumimoji="1" lang="en-US" altLang="zh-CN" sz="2400" b="1" dirty="0">
              <a:solidFill>
                <a:srgbClr val="C00000"/>
              </a:solidFill>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C00000"/>
                </a:solidFill>
                <a:latin typeface="+mn-lt"/>
                <a:ea typeface="宋体" panose="02010600030101010101" pitchFamily="2" charset="-122"/>
                <a:cs typeface="+mn-cs"/>
              </a:rPr>
              <a:t>        XADD</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eXchange and ADD</a:t>
            </a:r>
            <a:r>
              <a:rPr kumimoji="1" lang="zh-CN" altLang="en-US" sz="2400" b="1" dirty="0">
                <a:solidFill>
                  <a:srgbClr val="C00000"/>
                </a:solidFill>
                <a:latin typeface="+mn-lt"/>
                <a:ea typeface="宋体" panose="02010600030101010101" pitchFamily="2" charset="-122"/>
                <a:cs typeface="+mn-cs"/>
              </a:rPr>
              <a:t>）    交换并相加</a:t>
            </a:r>
            <a:endParaRPr kumimoji="1" lang="zh-CN" altLang="en-US" sz="2400" b="1" dirty="0">
              <a:solidFill>
                <a:srgbClr val="C00000"/>
              </a:solidFill>
              <a:latin typeface="+mn-lt"/>
              <a:ea typeface="宋体" panose="02010600030101010101" pitchFamily="2" charset="-122"/>
              <a:cs typeface="+mn-cs"/>
            </a:endParaRPr>
          </a:p>
        </p:txBody>
      </p:sp>
    </p:spTree>
  </p:cSld>
  <p:clrMapOvr>
    <a:masterClrMapping/>
  </p:clrMapOvr>
  <p:transition spd="slow">
    <p:zoom dir="in"/>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37219" name="Rectangle 2"/>
          <p:cNvSpPr>
            <a:spLocks noGrp="1"/>
          </p:cNvSpPr>
          <p:nvPr>
            <p:ph idx="1"/>
          </p:nvPr>
        </p:nvSpPr>
        <p:spPr>
          <a:xfrm>
            <a:off x="0" y="549275"/>
            <a:ext cx="9144000" cy="5400675"/>
          </a:xfrm>
        </p:spPr>
        <p:txBody>
          <a:bodyPr vert="horz" wrap="square" lIns="91440" tIns="45720" rIns="91440" bIns="45720" anchor="t" anchorCtr="0"/>
          <a:p>
            <a:pPr eaLnBrk="1" hangingPunct="1">
              <a:buFont typeface="Monotype Sorts" pitchFamily="2" charset="2"/>
              <a:buNone/>
            </a:pPr>
            <a:r>
              <a:rPr kumimoji="1" lang="zh-CN" altLang="en-US" b="1" dirty="0">
                <a:latin typeface="+mn-lt"/>
                <a:ea typeface="宋体" panose="02010600030101010101" pitchFamily="2" charset="-122"/>
                <a:cs typeface="+mn-cs"/>
              </a:rPr>
              <a:t>（</a:t>
            </a:r>
            <a:r>
              <a:rPr kumimoji="1" lang="en-US" altLang="zh-CN" b="1" dirty="0">
                <a:latin typeface="+mn-lt"/>
                <a:ea typeface="宋体" panose="02010600030101010101" pitchFamily="2" charset="-122"/>
                <a:cs typeface="+mn-cs"/>
              </a:rPr>
              <a:t>1</a:t>
            </a:r>
            <a:r>
              <a:rPr kumimoji="1" lang="zh-CN" altLang="en-US" b="1" dirty="0">
                <a:latin typeface="+mn-lt"/>
                <a:ea typeface="宋体" panose="02010600030101010101" pitchFamily="2" charset="-122"/>
                <a:cs typeface="+mn-cs"/>
              </a:rPr>
              <a:t>）</a:t>
            </a:r>
            <a:r>
              <a:rPr kumimoji="1" lang="en-US" altLang="zh-CN" b="1" dirty="0">
                <a:latin typeface="+mn-lt"/>
                <a:ea typeface="宋体" panose="02010600030101010101" pitchFamily="2" charset="-122"/>
                <a:cs typeface="+mn-cs"/>
              </a:rPr>
              <a:t>ADD</a:t>
            </a:r>
            <a:r>
              <a:rPr kumimoji="1" lang="zh-CN" altLang="en-US" b="1" dirty="0">
                <a:latin typeface="+mn-lt"/>
                <a:ea typeface="宋体" panose="02010600030101010101" pitchFamily="2" charset="-122"/>
                <a:cs typeface="+mn-cs"/>
              </a:rPr>
              <a:t>加法指令</a:t>
            </a:r>
            <a:endParaRPr kumimoji="1" lang="zh-CN" altLang="en-US"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ADD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），即源操作数与目的操作数相加，其和送入目的地址中。并根据相加结果</a:t>
            </a:r>
            <a:r>
              <a:rPr kumimoji="1" lang="zh-CN" altLang="en-US" sz="2400" b="1" dirty="0">
                <a:solidFill>
                  <a:srgbClr val="C00000"/>
                </a:solidFill>
                <a:latin typeface="+mn-lt"/>
                <a:ea typeface="宋体" panose="02010600030101010101" pitchFamily="2" charset="-122"/>
                <a:cs typeface="+mn-cs"/>
              </a:rPr>
              <a:t>设置</a:t>
            </a:r>
            <a:r>
              <a:rPr kumimoji="1" lang="en-US" altLang="zh-CN" sz="2400" b="1" dirty="0">
                <a:solidFill>
                  <a:srgbClr val="C00000"/>
                </a:solidFill>
                <a:latin typeface="+mn-lt"/>
                <a:ea typeface="宋体" panose="02010600030101010101" pitchFamily="2" charset="-122"/>
                <a:cs typeface="+mn-cs"/>
              </a:rPr>
              <a:t>FLAGS</a:t>
            </a:r>
            <a:r>
              <a:rPr kumimoji="1" lang="zh-CN" altLang="en-US" sz="2400" b="1" dirty="0">
                <a:solidFill>
                  <a:srgbClr val="C00000"/>
                </a:solidFill>
                <a:latin typeface="+mn-lt"/>
                <a:ea typeface="宋体" panose="02010600030101010101" pitchFamily="2" charset="-122"/>
                <a:cs typeface="+mn-cs"/>
              </a:rPr>
              <a:t>的</a:t>
            </a:r>
            <a:r>
              <a:rPr kumimoji="1" lang="en-US" altLang="zh-CN" sz="2400" b="1" dirty="0">
                <a:solidFill>
                  <a:srgbClr val="C00000"/>
                </a:solidFill>
                <a:latin typeface="+mn-lt"/>
                <a:ea typeface="宋体" panose="02010600030101010101" pitchFamily="2" charset="-122"/>
                <a:cs typeface="+mn-cs"/>
              </a:rPr>
              <a:t>OF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ZF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PF</a:t>
            </a:r>
            <a:r>
              <a:rPr kumimoji="1" lang="zh-CN" altLang="en-US" sz="2400" b="1" dirty="0">
                <a:solidFill>
                  <a:srgbClr val="C00000"/>
                </a:solidFill>
                <a:latin typeface="+mn-lt"/>
                <a:ea typeface="宋体" panose="02010600030101010101" pitchFamily="2" charset="-122"/>
                <a:cs typeface="+mn-cs"/>
              </a:rPr>
              <a:t>和</a:t>
            </a:r>
            <a:r>
              <a:rPr kumimoji="1" lang="en-US" altLang="zh-CN" sz="2400" b="1" dirty="0">
                <a:solidFill>
                  <a:srgbClr val="C00000"/>
                </a:solidFill>
                <a:latin typeface="+mn-lt"/>
                <a:ea typeface="宋体" panose="02010600030101010101" pitchFamily="2" charset="-122"/>
                <a:cs typeface="+mn-cs"/>
              </a:rPr>
              <a:t>CF</a:t>
            </a:r>
            <a:r>
              <a:rPr kumimoji="1" lang="zh-CN" altLang="en-US" sz="2400" b="1" dirty="0">
                <a:solidFill>
                  <a:srgbClr val="C00000"/>
                </a:solidFill>
                <a:latin typeface="+mn-lt"/>
                <a:ea typeface="宋体" panose="02010600030101010101" pitchFamily="2" charset="-122"/>
                <a:cs typeface="+mn-cs"/>
              </a:rPr>
              <a:t>标志位</a:t>
            </a:r>
            <a:r>
              <a:rPr kumimoji="1" lang="zh-CN" altLang="en-US" sz="2400" b="1" dirty="0">
                <a:latin typeface="+mn-lt"/>
                <a:ea typeface="宋体" panose="02010600030101010101" pitchFamily="2" charset="-122"/>
                <a:cs typeface="+mn-cs"/>
              </a:rPr>
              <a:t>。该指令执行后，源操作数保持不变。</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例</a:t>
            </a:r>
            <a:r>
              <a:rPr kumimoji="1" lang="en-US" altLang="zh-CN" sz="2400" b="1" dirty="0">
                <a:latin typeface="+mn-lt"/>
                <a:ea typeface="宋体" panose="02010600030101010101" pitchFamily="2" charset="-122"/>
                <a:cs typeface="+mn-cs"/>
              </a:rPr>
              <a:t>4-29】  </a:t>
            </a:r>
            <a:r>
              <a:rPr kumimoji="1" lang="zh-CN" altLang="en-US" sz="2400" b="1" dirty="0">
                <a:latin typeface="+mn-lt"/>
                <a:ea typeface="宋体" panose="02010600030101010101" pitchFamily="2" charset="-122"/>
                <a:cs typeface="+mn-cs"/>
              </a:rPr>
              <a:t>加法指令的常用格式有：</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ADD    BX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ADD    DA_WORD</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0F8CH</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ADD    DL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TAB[BX]</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ADD    EAX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EDX</a:t>
            </a:r>
            <a:r>
              <a:rPr kumimoji="1" lang="en-US" altLang="zh-CN" sz="2400" dirty="0">
                <a:latin typeface="+mn-lt"/>
                <a:ea typeface="宋体" panose="02010600030101010101" pitchFamily="2" charset="-122"/>
                <a:cs typeface="+mn-cs"/>
              </a:rPr>
              <a:t> </a:t>
            </a:r>
            <a:endParaRPr kumimoji="1" lang="zh-CN" altLang="en-US" sz="2400" dirty="0">
              <a:latin typeface="+mn-lt"/>
              <a:ea typeface="宋体" panose="02010600030101010101" pitchFamily="2" charset="-122"/>
              <a:cs typeface="+mn-cs"/>
            </a:endParaRPr>
          </a:p>
        </p:txBody>
      </p:sp>
    </p:spTree>
  </p:cSld>
  <p:clrMapOvr>
    <a:masterClrMapping/>
  </p:clrMapOvr>
  <p:transition spd="slow">
    <p:zoom dir="in"/>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灯片编号占位符 5"/>
          <p:cNvSpPr txBox="1">
            <a:spLocks noGrp="1"/>
          </p:cNvSpPr>
          <p:nvPr>
            <p:ph type="sldNum" sz="quarter" idx="12"/>
          </p:nvPr>
        </p:nvSpPr>
        <p:spPr/>
        <p:txBody>
          <a:bodyPr/>
          <a:p>
            <a:pPr marL="0" indent="0" algn="r" eaLnBrk="1" hangingPunct="1">
              <a:lnSpc>
                <a:spcPts val="3500"/>
              </a:lnSpc>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38243" name="Rectangle 2"/>
          <p:cNvSpPr/>
          <p:nvPr/>
        </p:nvSpPr>
        <p:spPr>
          <a:xfrm>
            <a:off x="238125" y="249238"/>
            <a:ext cx="8594725" cy="9906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下面以指令“</a:t>
            </a:r>
            <a:r>
              <a:rPr lang="en-US" altLang="zh-CN" sz="2400" b="1" dirty="0">
                <a:solidFill>
                  <a:srgbClr val="C00000"/>
                </a:solidFill>
                <a:latin typeface="Times New Roman" panose="02020603050405020304" pitchFamily="18" charset="0"/>
                <a:ea typeface="宋体" panose="02010600030101010101" pitchFamily="2" charset="-122"/>
              </a:rPr>
              <a:t>ADD  DL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0A4H</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为例，给出该指令的相加及标志位设置过程。设</a:t>
            </a:r>
            <a:r>
              <a:rPr lang="en-US" altLang="zh-CN" sz="2400" b="1" dirty="0">
                <a:solidFill>
                  <a:srgbClr val="C00000"/>
                </a:solidFill>
                <a:latin typeface="Times New Roman" panose="02020603050405020304" pitchFamily="18" charset="0"/>
                <a:ea typeface="宋体" panose="02010600030101010101" pitchFamily="2" charset="-122"/>
              </a:rPr>
              <a:t>DL</a:t>
            </a:r>
            <a:r>
              <a:rPr lang="zh-CN" altLang="en-US" sz="2400" b="1" dirty="0">
                <a:latin typeface="Times New Roman" panose="02020603050405020304" pitchFamily="18" charset="0"/>
                <a:ea typeface="宋体" panose="02010600030101010101" pitchFamily="2" charset="-122"/>
              </a:rPr>
              <a:t>的内容为</a:t>
            </a:r>
            <a:r>
              <a:rPr lang="en-US" altLang="zh-CN" sz="2400" b="1" dirty="0">
                <a:solidFill>
                  <a:srgbClr val="C00000"/>
                </a:solidFill>
                <a:latin typeface="Times New Roman" panose="02020603050405020304" pitchFamily="18" charset="0"/>
                <a:ea typeface="宋体" panose="02010600030101010101" pitchFamily="2" charset="-122"/>
              </a:rPr>
              <a:t>0E5H</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38244" name="Rectangle 3"/>
          <p:cNvSpPr/>
          <p:nvPr/>
        </p:nvSpPr>
        <p:spPr>
          <a:xfrm>
            <a:off x="0" y="296227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dirty="0">
              <a:latin typeface="Times New Roman" panose="02020603050405020304" pitchFamily="18" charset="0"/>
              <a:ea typeface="宋体" panose="02010600030101010101" pitchFamily="2" charset="-122"/>
            </a:endParaRPr>
          </a:p>
        </p:txBody>
      </p:sp>
      <p:pic>
        <p:nvPicPr>
          <p:cNvPr id="138245" name="Picture 4" descr="4XC"/>
          <p:cNvPicPr>
            <a:picLocks noChangeAspect="1"/>
          </p:cNvPicPr>
          <p:nvPr/>
        </p:nvPicPr>
        <p:blipFill>
          <a:blip r:embed="rId1"/>
          <a:stretch>
            <a:fillRect/>
          </a:stretch>
        </p:blipFill>
        <p:spPr>
          <a:xfrm>
            <a:off x="539750" y="1341438"/>
            <a:ext cx="7993063" cy="2447925"/>
          </a:xfrm>
          <a:prstGeom prst="rect">
            <a:avLst/>
          </a:prstGeom>
          <a:noFill/>
          <a:ln w="9525">
            <a:noFill/>
          </a:ln>
        </p:spPr>
      </p:pic>
      <p:sp>
        <p:nvSpPr>
          <p:cNvPr id="138246" name="Rectangle 5"/>
          <p:cNvSpPr/>
          <p:nvPr/>
        </p:nvSpPr>
        <p:spPr>
          <a:xfrm>
            <a:off x="-57150" y="3830638"/>
            <a:ext cx="5195888" cy="139382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rPr>
              <a:t>结果不为零，则</a:t>
            </a:r>
            <a:r>
              <a:rPr lang="en-US" altLang="zh-CN" sz="2400" b="1" dirty="0">
                <a:solidFill>
                  <a:srgbClr val="C00000"/>
                </a:solidFill>
                <a:latin typeface="Times New Roman" panose="02020603050405020304" pitchFamily="18" charset="0"/>
                <a:ea typeface="宋体" panose="02010600030101010101" pitchFamily="2" charset="-122"/>
              </a:rPr>
              <a:t>ZF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0</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结果无溢出，则</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OF </a:t>
            </a:r>
            <a:r>
              <a:rPr lang="en-US" altLang="zh-CN" sz="2400" b="1" dirty="0">
                <a:solidFill>
                  <a:srgbClr val="C00000"/>
                </a:solidFill>
                <a:latin typeface="Times New Roman" panose="02020603050405020304" pitchFamily="18" charset="0"/>
                <a:ea typeface="宋体" panose="02010600030101010101" pitchFamily="2" charset="-122"/>
              </a:rPr>
              <a:t> 0</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结果中有奇数个</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，则</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PF </a:t>
            </a:r>
            <a:r>
              <a:rPr lang="en-US" altLang="zh-CN" sz="2400" b="1" dirty="0">
                <a:solidFill>
                  <a:srgbClr val="C00000"/>
                </a:solidFill>
                <a:latin typeface="Times New Roman" panose="02020603050405020304" pitchFamily="18" charset="0"/>
                <a:ea typeface="宋体" panose="02010600030101010101" pitchFamily="2" charset="-122"/>
              </a:rPr>
              <a:t> 0</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38247" name="Rectangle 6"/>
          <p:cNvSpPr/>
          <p:nvPr/>
        </p:nvSpPr>
        <p:spPr>
          <a:xfrm>
            <a:off x="0" y="5383213"/>
            <a:ext cx="8964613" cy="9461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需要指出，</a:t>
            </a:r>
            <a:r>
              <a:rPr lang="zh-CN" altLang="en-US" sz="2400" b="1" dirty="0">
                <a:solidFill>
                  <a:srgbClr val="C00000"/>
                </a:solidFill>
                <a:latin typeface="Times New Roman" panose="02020603050405020304" pitchFamily="18" charset="0"/>
                <a:ea typeface="宋体" panose="02010600030101010101" pitchFamily="2" charset="-122"/>
              </a:rPr>
              <a:t>溢出位</a:t>
            </a:r>
            <a:r>
              <a:rPr lang="en-US" altLang="zh-CN" sz="2400" b="1" dirty="0">
                <a:solidFill>
                  <a:srgbClr val="C00000"/>
                </a:solidFill>
                <a:latin typeface="Times New Roman" panose="02020603050405020304" pitchFamily="18" charset="0"/>
                <a:ea typeface="宋体" panose="02010600030101010101" pitchFamily="2" charset="-122"/>
              </a:rPr>
              <a:t>OF</a:t>
            </a:r>
            <a:r>
              <a:rPr lang="zh-CN" altLang="en-US" sz="2400" b="1" dirty="0">
                <a:solidFill>
                  <a:srgbClr val="C00000"/>
                </a:solidFill>
                <a:latin typeface="Times New Roman" panose="02020603050405020304" pitchFamily="18" charset="0"/>
                <a:ea typeface="宋体" panose="02010600030101010101" pitchFamily="2" charset="-122"/>
              </a:rPr>
              <a:t>表示带符号数的溢出</a:t>
            </a:r>
            <a:r>
              <a:rPr lang="zh-CN" altLang="en-US" sz="2400" b="1" dirty="0">
                <a:latin typeface="Times New Roman" panose="02020603050405020304" pitchFamily="18" charset="0"/>
                <a:ea typeface="宋体" panose="02010600030101010101" pitchFamily="2" charset="-122"/>
              </a:rPr>
              <a:t>，它是根据数的符号及其变化来设置的。而</a:t>
            </a:r>
            <a:r>
              <a:rPr lang="en-US" altLang="zh-CN" sz="2400" b="1" dirty="0">
                <a:solidFill>
                  <a:srgbClr val="C00000"/>
                </a:solidFill>
                <a:latin typeface="Times New Roman" panose="02020603050405020304" pitchFamily="18" charset="0"/>
                <a:ea typeface="宋体" panose="02010600030101010101" pitchFamily="2" charset="-122"/>
              </a:rPr>
              <a:t>CF</a:t>
            </a:r>
            <a:r>
              <a:rPr lang="zh-CN" altLang="en-US" sz="2400" b="1" dirty="0">
                <a:solidFill>
                  <a:srgbClr val="C00000"/>
                </a:solidFill>
                <a:latin typeface="Times New Roman" panose="02020603050405020304" pitchFamily="18" charset="0"/>
                <a:ea typeface="宋体" panose="02010600030101010101" pitchFamily="2" charset="-122"/>
              </a:rPr>
              <a:t>位可以表示无符号数的溢出</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39267" name="Rectangle 2"/>
          <p:cNvSpPr>
            <a:spLocks noGrp="1"/>
          </p:cNvSpPr>
          <p:nvPr>
            <p:ph idx="1"/>
          </p:nvPr>
        </p:nvSpPr>
        <p:spPr>
          <a:xfrm>
            <a:off x="0" y="260350"/>
            <a:ext cx="9144000" cy="6481763"/>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ADC</a:t>
            </a:r>
            <a:r>
              <a:rPr kumimoji="1" lang="zh-CN" altLang="en-US" sz="2800" b="1" dirty="0">
                <a:latin typeface="+mn-lt"/>
                <a:ea typeface="宋体" panose="02010600030101010101" pitchFamily="2" charset="-122"/>
                <a:cs typeface="+mn-cs"/>
              </a:rPr>
              <a:t>带进位加法指令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ADC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 CF</a:t>
            </a:r>
            <a:r>
              <a:rPr kumimoji="1" lang="zh-CN" altLang="en-US" sz="2400" b="1" dirty="0">
                <a:latin typeface="+mn-lt"/>
                <a:ea typeface="宋体" panose="02010600030101010101" pitchFamily="2" charset="-122"/>
                <a:cs typeface="+mn-cs"/>
              </a:rPr>
              <a:t>，即在完成两个操作数相加的同时，将标志位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的值加上，求出的和数送入目的地址中；并根据相加的结果</a:t>
            </a:r>
            <a:r>
              <a:rPr kumimoji="1" lang="zh-CN" altLang="en-US" sz="2400" b="1" dirty="0">
                <a:solidFill>
                  <a:srgbClr val="C00000"/>
                </a:solidFill>
                <a:latin typeface="+mn-lt"/>
                <a:ea typeface="宋体" panose="02010600030101010101" pitchFamily="2" charset="-122"/>
                <a:cs typeface="+mn-cs"/>
              </a:rPr>
              <a:t>设置标志位</a:t>
            </a:r>
            <a:r>
              <a:rPr kumimoji="1" lang="en-US" altLang="zh-CN" sz="2400" b="1" dirty="0">
                <a:solidFill>
                  <a:srgbClr val="C00000"/>
                </a:solidFill>
                <a:latin typeface="+mn-lt"/>
                <a:ea typeface="宋体" panose="02010600030101010101" pitchFamily="2" charset="-122"/>
                <a:cs typeface="+mn-cs"/>
              </a:rPr>
              <a:t>OF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ZF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AF</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PF</a:t>
            </a:r>
            <a:r>
              <a:rPr kumimoji="1" lang="zh-CN" altLang="en-US" sz="2400" b="1" dirty="0">
                <a:solidFill>
                  <a:srgbClr val="C00000"/>
                </a:solidFill>
                <a:latin typeface="+mn-lt"/>
                <a:ea typeface="宋体" panose="02010600030101010101" pitchFamily="2" charset="-122"/>
                <a:cs typeface="+mn-cs"/>
              </a:rPr>
              <a:t>和</a:t>
            </a:r>
            <a:r>
              <a:rPr kumimoji="1" lang="en-US" altLang="zh-CN" sz="2400" b="1" dirty="0">
                <a:solidFill>
                  <a:srgbClr val="C00000"/>
                </a:solidFill>
                <a:latin typeface="+mn-lt"/>
                <a:ea typeface="宋体" panose="02010600030101010101" pitchFamily="2" charset="-122"/>
                <a:cs typeface="+mn-cs"/>
              </a:rPr>
              <a:t>CF</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例</a:t>
            </a:r>
            <a:r>
              <a:rPr kumimoji="1" lang="en-US" altLang="zh-CN" sz="2400" b="1" dirty="0">
                <a:latin typeface="+mn-lt"/>
                <a:ea typeface="宋体" panose="02010600030101010101" pitchFamily="2" charset="-122"/>
                <a:cs typeface="+mn-cs"/>
              </a:rPr>
              <a:t>4-30】  </a:t>
            </a:r>
            <a:r>
              <a:rPr kumimoji="1" lang="zh-CN" altLang="en-US" sz="2400" b="1" dirty="0">
                <a:latin typeface="+mn-lt"/>
                <a:ea typeface="宋体" panose="02010600030101010101" pitchFamily="2" charset="-122"/>
                <a:cs typeface="+mn-cs"/>
              </a:rPr>
              <a:t>在</a:t>
            </a:r>
            <a:r>
              <a:rPr kumimoji="1" lang="en-US" altLang="zh-CN" sz="2400" b="1" dirty="0">
                <a:latin typeface="+mn-lt"/>
                <a:ea typeface="宋体" panose="02010600030101010101" pitchFamily="2" charset="-122"/>
                <a:cs typeface="+mn-cs"/>
              </a:rPr>
              <a:t>8086/80286</a:t>
            </a:r>
            <a:r>
              <a:rPr kumimoji="1" lang="zh-CN" altLang="en-US" sz="2400" b="1" dirty="0">
                <a:latin typeface="+mn-lt"/>
                <a:ea typeface="宋体" panose="02010600030101010101" pitchFamily="2" charset="-122"/>
                <a:cs typeface="+mn-cs"/>
              </a:rPr>
              <a:t>中实现两个双精度数的加法。有一个</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位无符号数存放在</a:t>
            </a:r>
            <a:r>
              <a:rPr kumimoji="1" lang="en-US" altLang="zh-CN" sz="2400" b="1" dirty="0">
                <a:latin typeface="+mn-lt"/>
                <a:ea typeface="宋体" panose="02010600030101010101" pitchFamily="2" charset="-122"/>
                <a:cs typeface="+mn-cs"/>
              </a:rPr>
              <a:t>DX</a:t>
            </a:r>
            <a:r>
              <a:rPr kumimoji="1" lang="zh-CN" altLang="en-US" sz="2400" b="1" dirty="0">
                <a:latin typeface="+mn-lt"/>
                <a:ea typeface="宋体" panose="02010600030101010101" pitchFamily="2" charset="-122"/>
                <a:cs typeface="+mn-cs"/>
              </a:rPr>
              <a:t>（高</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a:t>
            </a:r>
            <a:r>
              <a:rPr kumimoji="1" lang="en-US" altLang="zh-CN" sz="2400" b="1" dirty="0">
                <a:latin typeface="+mn-lt"/>
                <a:ea typeface="宋体" panose="02010600030101010101" pitchFamily="2" charset="-122"/>
                <a:cs typeface="+mn-cs"/>
              </a:rPr>
              <a:t>AX</a:t>
            </a:r>
            <a:r>
              <a:rPr kumimoji="1" lang="zh-CN" altLang="en-US" sz="2400" b="1" dirty="0">
                <a:latin typeface="+mn-lt"/>
                <a:ea typeface="宋体" panose="02010600030101010101" pitchFamily="2" charset="-122"/>
                <a:cs typeface="+mn-cs"/>
              </a:rPr>
              <a:t>（低</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位）中，若要加上常数</a:t>
            </a:r>
            <a:r>
              <a:rPr kumimoji="1" lang="en-US" altLang="zh-CN" sz="2400" b="1" dirty="0">
                <a:latin typeface="+mn-lt"/>
                <a:ea typeface="宋体" panose="02010600030101010101" pitchFamily="2" charset="-122"/>
                <a:cs typeface="+mn-cs"/>
              </a:rPr>
              <a:t>76F1A23H</a:t>
            </a:r>
            <a:r>
              <a:rPr kumimoji="1" lang="zh-CN" altLang="en-US" sz="2400" b="1" dirty="0">
                <a:latin typeface="+mn-lt"/>
                <a:ea typeface="宋体" panose="02010600030101010101" pitchFamily="2" charset="-122"/>
                <a:cs typeface="+mn-cs"/>
              </a:rPr>
              <a:t>，则用以下指令来实现：</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ADD    AX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1A23H</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ADC    DX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76FH</a:t>
            </a:r>
            <a:endParaRPr kumimoji="1" lang="en-US" altLang="zh-CN" sz="2400" b="1" dirty="0">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第一条</a:t>
            </a:r>
            <a:r>
              <a:rPr kumimoji="1" lang="en-US" altLang="zh-CN" sz="2400" b="1" dirty="0">
                <a:latin typeface="+mn-lt"/>
                <a:ea typeface="宋体" panose="02010600030101010101" pitchFamily="2" charset="-122"/>
                <a:cs typeface="+mn-cs"/>
              </a:rPr>
              <a:t>ADD</a:t>
            </a:r>
            <a:r>
              <a:rPr kumimoji="1" lang="zh-CN" altLang="en-US" sz="2400" b="1" dirty="0">
                <a:latin typeface="+mn-lt"/>
                <a:ea typeface="宋体" panose="02010600030101010101" pitchFamily="2" charset="-122"/>
                <a:cs typeface="+mn-cs"/>
              </a:rPr>
              <a:t>指令完成把</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位常数加在</a:t>
            </a:r>
            <a:r>
              <a:rPr kumimoji="1" lang="en-US" altLang="zh-CN" sz="2400" b="1" dirty="0">
                <a:latin typeface="+mn-lt"/>
                <a:ea typeface="宋体" panose="02010600030101010101" pitchFamily="2" charset="-122"/>
                <a:cs typeface="+mn-cs"/>
              </a:rPr>
              <a:t>AX</a:t>
            </a:r>
            <a:r>
              <a:rPr kumimoji="1" lang="zh-CN" altLang="en-US" sz="2400" b="1" dirty="0">
                <a:latin typeface="+mn-lt"/>
                <a:ea typeface="宋体" panose="02010600030101010101" pitchFamily="2" charset="-122"/>
                <a:cs typeface="+mn-cs"/>
              </a:rPr>
              <a:t>中，若产生进位，则记录在</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中。</a:t>
            </a:r>
            <a:endParaRPr kumimoji="1" lang="en-US" altLang="zh-CN" sz="2400" b="1" dirty="0">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由</a:t>
            </a:r>
            <a:r>
              <a:rPr kumimoji="1" lang="en-US" altLang="zh-CN" sz="2400" b="1" dirty="0">
                <a:latin typeface="+mn-lt"/>
                <a:ea typeface="宋体" panose="02010600030101010101" pitchFamily="2" charset="-122"/>
                <a:cs typeface="+mn-cs"/>
              </a:rPr>
              <a:t>ADC</a:t>
            </a:r>
            <a:r>
              <a:rPr kumimoji="1" lang="zh-CN" altLang="en-US" sz="2400" b="1" dirty="0">
                <a:latin typeface="+mn-lt"/>
                <a:ea typeface="宋体" panose="02010600030101010101" pitchFamily="2" charset="-122"/>
                <a:cs typeface="+mn-cs"/>
              </a:rPr>
              <a:t>指令在完成高</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位相加的同时，将低</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位的进位也加上。</a:t>
            </a:r>
            <a:r>
              <a:rPr kumimoji="1" lang="zh-CN" altLang="en-US" sz="2400" dirty="0">
                <a:latin typeface="+mn-lt"/>
                <a:ea typeface="宋体" panose="02010600030101010101" pitchFamily="2" charset="-122"/>
                <a:cs typeface="+mn-cs"/>
              </a:rPr>
              <a:t> </a:t>
            </a:r>
            <a:endParaRPr kumimoji="1" lang="zh-CN" altLang="en-US" sz="2400" dirty="0">
              <a:latin typeface="+mn-lt"/>
              <a:ea typeface="宋体" panose="02010600030101010101" pitchFamily="2" charset="-122"/>
              <a:cs typeface="+mn-cs"/>
            </a:endParaRPr>
          </a:p>
        </p:txBody>
      </p:sp>
    </p:spTree>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6387" name="Rectangle 2"/>
          <p:cNvSpPr>
            <a:spLocks noGrp="1"/>
          </p:cNvSpPr>
          <p:nvPr>
            <p:ph idx="1"/>
          </p:nvPr>
        </p:nvSpPr>
        <p:spPr>
          <a:xfrm>
            <a:off x="179388" y="0"/>
            <a:ext cx="8964612" cy="6597650"/>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下面分别简单介绍各部件的功能：</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① </a:t>
            </a:r>
            <a:r>
              <a:rPr kumimoji="1" lang="zh-CN" altLang="en-US" sz="2400" b="1" dirty="0">
                <a:solidFill>
                  <a:srgbClr val="C00000"/>
                </a:solidFill>
                <a:latin typeface="+mn-lt"/>
                <a:ea typeface="宋体" panose="02010600030101010101" pitchFamily="2" charset="-122"/>
                <a:cs typeface="+mn-cs"/>
              </a:rPr>
              <a:t>总线接口部件</a:t>
            </a:r>
            <a:r>
              <a:rPr kumimoji="1" lang="en-US" altLang="zh-CN" sz="2400" b="1" dirty="0">
                <a:solidFill>
                  <a:srgbClr val="C00000"/>
                </a:solidFill>
                <a:latin typeface="+mn-lt"/>
                <a:ea typeface="宋体" panose="02010600030101010101" pitchFamily="2" charset="-122"/>
                <a:cs typeface="+mn-cs"/>
              </a:rPr>
              <a:t>BIU </a:t>
            </a:r>
            <a:r>
              <a:rPr kumimoji="1" lang="zh-CN" altLang="en-US" sz="2400" b="1" dirty="0">
                <a:solidFill>
                  <a:srgbClr val="C00000"/>
                </a:solidFill>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BIU</a:t>
            </a:r>
            <a:r>
              <a:rPr kumimoji="1" lang="zh-CN" altLang="en-US" sz="2000" b="1" dirty="0">
                <a:latin typeface="+mn-lt"/>
                <a:ea typeface="宋体" panose="02010600030101010101" pitchFamily="2" charset="-122"/>
                <a:cs typeface="+mn-cs"/>
              </a:rPr>
              <a:t>包含</a:t>
            </a:r>
            <a:r>
              <a:rPr kumimoji="1" lang="zh-CN" altLang="en-US" sz="2000" b="1" dirty="0">
                <a:solidFill>
                  <a:srgbClr val="C00000"/>
                </a:solidFill>
                <a:latin typeface="+mn-lt"/>
                <a:ea typeface="宋体" panose="02010600030101010101" pitchFamily="2" charset="-122"/>
                <a:cs typeface="+mn-cs"/>
              </a:rPr>
              <a:t>地址驱动器、数据收发器、总线控制器</a:t>
            </a:r>
            <a:r>
              <a:rPr kumimoji="1" lang="zh-CN" altLang="en-US" sz="2000" b="1" dirty="0">
                <a:latin typeface="+mn-lt"/>
                <a:ea typeface="宋体" panose="02010600030101010101" pitchFamily="2" charset="-122"/>
                <a:cs typeface="+mn-cs"/>
              </a:rPr>
              <a:t>。功能是：当取指令、取数据或写数据、响应分页部件或分段部件请求时，能有效地满足</a:t>
            </a:r>
            <a:r>
              <a:rPr kumimoji="1" lang="en-US" altLang="zh-CN" sz="2000" b="1" dirty="0">
                <a:latin typeface="+mn-lt"/>
                <a:ea typeface="宋体" panose="02010600030101010101" pitchFamily="2" charset="-122"/>
                <a:cs typeface="+mn-cs"/>
              </a:rPr>
              <a:t>CPU</a:t>
            </a:r>
            <a:r>
              <a:rPr kumimoji="1" lang="zh-CN" altLang="en-US" sz="2000" b="1" dirty="0">
                <a:latin typeface="+mn-lt"/>
                <a:ea typeface="宋体" panose="02010600030101010101" pitchFamily="2" charset="-122"/>
                <a:cs typeface="+mn-cs"/>
              </a:rPr>
              <a:t>对系统总线的传送要求。</a:t>
            </a:r>
            <a:endParaRPr kumimoji="1" lang="zh-CN" altLang="en-US" sz="20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② </a:t>
            </a:r>
            <a:r>
              <a:rPr kumimoji="1" lang="zh-CN" altLang="en-US" sz="2400" b="1" dirty="0">
                <a:solidFill>
                  <a:srgbClr val="C00000"/>
                </a:solidFill>
                <a:latin typeface="+mn-lt"/>
                <a:ea typeface="宋体" panose="02010600030101010101" pitchFamily="2" charset="-122"/>
                <a:cs typeface="+mn-cs"/>
              </a:rPr>
              <a:t>指令部件：</a:t>
            </a:r>
            <a:r>
              <a:rPr kumimoji="1" lang="zh-CN" altLang="en-US" sz="2000" b="1" dirty="0">
                <a:latin typeface="+mn-lt"/>
                <a:ea typeface="宋体" panose="02010600030101010101" pitchFamily="2" charset="-122"/>
                <a:cs typeface="+mn-cs"/>
              </a:rPr>
              <a:t>它包含</a:t>
            </a:r>
            <a:r>
              <a:rPr kumimoji="1" lang="zh-CN" altLang="en-US" sz="2000" b="1" dirty="0">
                <a:solidFill>
                  <a:srgbClr val="C00000"/>
                </a:solidFill>
                <a:latin typeface="+mn-lt"/>
                <a:ea typeface="宋体" panose="02010600030101010101" pitchFamily="2" charset="-122"/>
                <a:cs typeface="+mn-cs"/>
              </a:rPr>
              <a:t>指令预取部件、指令译码部件、产生微命令的控制部件、高速缓存</a:t>
            </a:r>
            <a:r>
              <a:rPr kumimoji="1" lang="en-US" altLang="zh-CN" sz="2000" b="1" dirty="0">
                <a:solidFill>
                  <a:srgbClr val="C00000"/>
                </a:solidFill>
                <a:latin typeface="+mn-lt"/>
                <a:ea typeface="宋体" panose="02010600030101010101" pitchFamily="2" charset="-122"/>
                <a:cs typeface="+mn-cs"/>
              </a:rPr>
              <a:t>Cache</a:t>
            </a:r>
            <a:r>
              <a:rPr kumimoji="1" lang="zh-CN" altLang="en-US" sz="2000" b="1" dirty="0">
                <a:latin typeface="+mn-lt"/>
                <a:ea typeface="宋体" panose="02010600030101010101" pitchFamily="2" charset="-122"/>
                <a:cs typeface="+mn-cs"/>
              </a:rPr>
              <a:t>。它完成预取指令、分析指令，然后产生指令所需的微命令去控制相应部件操作。</a:t>
            </a:r>
            <a:endParaRPr kumimoji="1" lang="en-US" altLang="zh-CN" sz="20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③ </a:t>
            </a:r>
            <a:r>
              <a:rPr kumimoji="1" lang="zh-CN" altLang="en-US" sz="2400" b="1" dirty="0">
                <a:solidFill>
                  <a:srgbClr val="C00000"/>
                </a:solidFill>
                <a:latin typeface="+mn-lt"/>
                <a:ea typeface="宋体" panose="02010600030101010101" pitchFamily="2" charset="-122"/>
                <a:cs typeface="+mn-cs"/>
              </a:rPr>
              <a:t>执行部件：</a:t>
            </a:r>
            <a:r>
              <a:rPr kumimoji="1" lang="zh-CN" altLang="en-US" sz="2000" b="1" dirty="0">
                <a:latin typeface="+mn-lt"/>
                <a:ea typeface="宋体" panose="02010600030101010101" pitchFamily="2" charset="-122"/>
                <a:cs typeface="+mn-cs"/>
              </a:rPr>
              <a:t>包含</a:t>
            </a:r>
            <a:r>
              <a:rPr kumimoji="1" lang="zh-CN" altLang="en-US" sz="2000" b="1" dirty="0">
                <a:solidFill>
                  <a:srgbClr val="C00000"/>
                </a:solidFill>
                <a:latin typeface="+mn-lt"/>
                <a:ea typeface="宋体" panose="02010600030101010101" pitchFamily="2" charset="-122"/>
                <a:cs typeface="+mn-cs"/>
              </a:rPr>
              <a:t>整数部件</a:t>
            </a:r>
            <a:r>
              <a:rPr kumimoji="1" lang="zh-CN" altLang="en-US" sz="2000" b="1" dirty="0">
                <a:latin typeface="+mn-lt"/>
                <a:ea typeface="宋体" panose="02010600030101010101" pitchFamily="2" charset="-122"/>
                <a:cs typeface="+mn-cs"/>
              </a:rPr>
              <a:t>和</a:t>
            </a:r>
            <a:r>
              <a:rPr kumimoji="1" lang="zh-CN" altLang="en-US" sz="2000" b="1" dirty="0">
                <a:solidFill>
                  <a:srgbClr val="C00000"/>
                </a:solidFill>
                <a:latin typeface="+mn-lt"/>
                <a:ea typeface="宋体" panose="02010600030101010101" pitchFamily="2" charset="-122"/>
                <a:cs typeface="+mn-cs"/>
              </a:rPr>
              <a:t>浮点部件</a:t>
            </a:r>
            <a:r>
              <a:rPr kumimoji="1" lang="en-US" altLang="zh-CN" sz="2000" b="1" dirty="0">
                <a:solidFill>
                  <a:srgbClr val="C00000"/>
                </a:solidFill>
                <a:latin typeface="+mn-lt"/>
                <a:ea typeface="宋体" panose="02010600030101010101" pitchFamily="2" charset="-122"/>
                <a:cs typeface="+mn-cs"/>
              </a:rPr>
              <a:t>FPU</a:t>
            </a:r>
            <a:r>
              <a:rPr kumimoji="1" lang="zh-CN" altLang="en-US" sz="2000" b="1" dirty="0">
                <a:latin typeface="+mn-lt"/>
                <a:ea typeface="宋体" panose="02010600030101010101" pitchFamily="2" charset="-122"/>
                <a:cs typeface="+mn-cs"/>
              </a:rPr>
              <a:t>。</a:t>
            </a:r>
            <a:endParaRPr kumimoji="1" lang="zh-CN" altLang="en-US" sz="20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000" b="1" dirty="0">
                <a:latin typeface="+mn-lt"/>
                <a:ea typeface="宋体" panose="02010600030101010101" pitchFamily="2" charset="-122"/>
                <a:cs typeface="+mn-cs"/>
              </a:rPr>
              <a:t>           </a:t>
            </a:r>
            <a:r>
              <a:rPr kumimoji="1" lang="zh-CN" altLang="en-US" sz="2000" b="1" dirty="0">
                <a:solidFill>
                  <a:srgbClr val="C00000"/>
                </a:solidFill>
                <a:latin typeface="+mn-lt"/>
                <a:ea typeface="宋体" panose="02010600030101010101" pitchFamily="2" charset="-122"/>
                <a:cs typeface="+mn-cs"/>
              </a:rPr>
              <a:t>整数部件</a:t>
            </a:r>
            <a:r>
              <a:rPr kumimoji="1" lang="zh-CN" altLang="en-US" sz="2000" b="1" dirty="0">
                <a:latin typeface="+mn-lt"/>
                <a:ea typeface="宋体" panose="02010600030101010101" pitchFamily="2" charset="-122"/>
                <a:cs typeface="+mn-cs"/>
              </a:rPr>
              <a:t>包括通用寄存器、一个有乘除功能的</a:t>
            </a:r>
            <a:r>
              <a:rPr kumimoji="1" lang="en-US" altLang="zh-CN" sz="2000" b="1" dirty="0">
                <a:latin typeface="+mn-lt"/>
                <a:ea typeface="宋体" panose="02010600030101010101" pitchFamily="2" charset="-122"/>
                <a:cs typeface="+mn-cs"/>
              </a:rPr>
              <a:t>ALU</a:t>
            </a:r>
            <a:r>
              <a:rPr kumimoji="1" lang="zh-CN" altLang="en-US" sz="2000" b="1" dirty="0">
                <a:latin typeface="+mn-lt"/>
                <a:ea typeface="宋体" panose="02010600030101010101" pitchFamily="2" charset="-122"/>
                <a:cs typeface="+mn-cs"/>
              </a:rPr>
              <a:t>、一个</a:t>
            </a:r>
            <a:r>
              <a:rPr kumimoji="1" lang="en-US" altLang="zh-CN" sz="2000" b="1" dirty="0">
                <a:latin typeface="+mn-lt"/>
                <a:ea typeface="宋体" panose="02010600030101010101" pitchFamily="2" charset="-122"/>
                <a:cs typeface="+mn-cs"/>
              </a:rPr>
              <a:t>64</a:t>
            </a:r>
            <a:r>
              <a:rPr kumimoji="1" lang="zh-CN" altLang="en-US" sz="2000" b="1" dirty="0">
                <a:latin typeface="+mn-lt"/>
                <a:ea typeface="宋体" panose="02010600030101010101" pitchFamily="2" charset="-122"/>
                <a:cs typeface="+mn-cs"/>
              </a:rPr>
              <a:t>位的桶形移位器。它</a:t>
            </a:r>
            <a:r>
              <a:rPr kumimoji="1" lang="zh-CN" altLang="en-US" sz="2000" b="1" dirty="0">
                <a:solidFill>
                  <a:srgbClr val="C00000"/>
                </a:solidFill>
                <a:latin typeface="+mn-lt"/>
                <a:ea typeface="宋体" panose="02010600030101010101" pitchFamily="2" charset="-122"/>
                <a:cs typeface="+mn-cs"/>
              </a:rPr>
              <a:t>执行控制部件所指定的整数数据操作</a:t>
            </a:r>
            <a:r>
              <a:rPr kumimoji="1" lang="zh-CN" altLang="en-US" sz="20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000" b="1" dirty="0">
                <a:latin typeface="+mn-lt"/>
                <a:ea typeface="宋体" panose="02010600030101010101" pitchFamily="2" charset="-122"/>
                <a:cs typeface="+mn-cs"/>
              </a:rPr>
              <a:t>由于浮点部件</a:t>
            </a:r>
            <a:r>
              <a:rPr kumimoji="1" lang="en-US" altLang="zh-CN" sz="2000" b="1" dirty="0">
                <a:latin typeface="+mn-lt"/>
                <a:ea typeface="宋体" panose="02010600030101010101" pitchFamily="2" charset="-122"/>
                <a:cs typeface="+mn-cs"/>
              </a:rPr>
              <a:t>FPU</a:t>
            </a:r>
            <a:r>
              <a:rPr kumimoji="1" lang="zh-CN" altLang="en-US" sz="2000" b="1" dirty="0">
                <a:latin typeface="+mn-lt"/>
                <a:ea typeface="宋体" panose="02010600030101010101" pitchFamily="2" charset="-122"/>
                <a:cs typeface="+mn-cs"/>
              </a:rPr>
              <a:t>和浮点寄存器组集成在</a:t>
            </a:r>
            <a:r>
              <a:rPr kumimoji="1" lang="en-US" altLang="zh-CN" sz="2000" b="1" dirty="0">
                <a:latin typeface="+mn-lt"/>
                <a:ea typeface="宋体" panose="02010600030101010101" pitchFamily="2" charset="-122"/>
                <a:cs typeface="+mn-cs"/>
              </a:rPr>
              <a:t>80486</a:t>
            </a:r>
            <a:r>
              <a:rPr kumimoji="1" lang="zh-CN" altLang="en-US" sz="2000" b="1" dirty="0">
                <a:latin typeface="+mn-lt"/>
                <a:ea typeface="宋体" panose="02010600030101010101" pitchFamily="2" charset="-122"/>
                <a:cs typeface="+mn-cs"/>
              </a:rPr>
              <a:t>芯片内，缩短了</a:t>
            </a:r>
            <a:r>
              <a:rPr kumimoji="1" lang="en-US" altLang="zh-CN" sz="2000" b="1" dirty="0">
                <a:latin typeface="+mn-lt"/>
                <a:ea typeface="宋体" panose="02010600030101010101" pitchFamily="2" charset="-122"/>
                <a:cs typeface="+mn-cs"/>
              </a:rPr>
              <a:t>FPU</a:t>
            </a:r>
            <a:r>
              <a:rPr kumimoji="1" lang="zh-CN" altLang="en-US" sz="2000" b="1" dirty="0">
                <a:latin typeface="+mn-lt"/>
                <a:ea typeface="宋体" panose="02010600030101010101" pitchFamily="2" charset="-122"/>
                <a:cs typeface="+mn-cs"/>
              </a:rPr>
              <a:t>与处理器各部件之间的距离，因此</a:t>
            </a:r>
            <a:r>
              <a:rPr kumimoji="1" lang="en-US" altLang="zh-CN" sz="2000" b="1" dirty="0">
                <a:latin typeface="+mn-lt"/>
                <a:ea typeface="宋体" panose="02010600030101010101" pitchFamily="2" charset="-122"/>
                <a:cs typeface="+mn-cs"/>
              </a:rPr>
              <a:t>FPU</a:t>
            </a:r>
            <a:r>
              <a:rPr kumimoji="1" lang="zh-CN" altLang="en-US" sz="2000" b="1" dirty="0">
                <a:latin typeface="+mn-lt"/>
                <a:ea typeface="宋体" panose="02010600030101010101" pitchFamily="2" charset="-122"/>
                <a:cs typeface="+mn-cs"/>
              </a:rPr>
              <a:t>的执行速度比</a:t>
            </a:r>
            <a:r>
              <a:rPr kumimoji="1" lang="en-US" altLang="zh-CN" sz="2000" b="1" dirty="0">
                <a:latin typeface="+mn-lt"/>
                <a:ea typeface="宋体" panose="02010600030101010101" pitchFamily="2" charset="-122"/>
                <a:cs typeface="+mn-cs"/>
              </a:rPr>
              <a:t>80386</a:t>
            </a:r>
            <a:r>
              <a:rPr kumimoji="1" lang="zh-CN" altLang="en-US" sz="2000" b="1" dirty="0">
                <a:latin typeface="+mn-lt"/>
                <a:ea typeface="宋体" panose="02010600030101010101" pitchFamily="2" charset="-122"/>
                <a:cs typeface="+mn-cs"/>
              </a:rPr>
              <a:t>和</a:t>
            </a:r>
            <a:r>
              <a:rPr kumimoji="1" lang="en-US" altLang="zh-CN" sz="2000" b="1" dirty="0">
                <a:latin typeface="+mn-lt"/>
                <a:ea typeface="宋体" panose="02010600030101010101" pitchFamily="2" charset="-122"/>
                <a:cs typeface="+mn-cs"/>
              </a:rPr>
              <a:t>80387</a:t>
            </a:r>
            <a:r>
              <a:rPr kumimoji="1" lang="zh-CN" altLang="en-US" sz="2000" b="1" dirty="0">
                <a:latin typeface="+mn-lt"/>
                <a:ea typeface="宋体" panose="02010600030101010101" pitchFamily="2" charset="-122"/>
                <a:cs typeface="+mn-cs"/>
              </a:rPr>
              <a:t>组成的系统快</a:t>
            </a:r>
            <a:r>
              <a:rPr kumimoji="1" lang="en-US" altLang="zh-CN" sz="2000" b="1" dirty="0">
                <a:latin typeface="+mn-lt"/>
                <a:ea typeface="宋体" panose="02010600030101010101" pitchFamily="2" charset="-122"/>
                <a:cs typeface="+mn-cs"/>
              </a:rPr>
              <a:t>3</a:t>
            </a:r>
            <a:r>
              <a:rPr kumimoji="1" lang="zh-CN" altLang="en-US" sz="2000" b="1" dirty="0">
                <a:latin typeface="+mn-lt"/>
                <a:ea typeface="宋体" panose="02010600030101010101" pitchFamily="2" charset="-122"/>
                <a:cs typeface="+mn-cs"/>
              </a:rPr>
              <a:t>倍。</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0291" name="Rectangle 2"/>
          <p:cNvSpPr>
            <a:spLocks noGrp="1"/>
          </p:cNvSpPr>
          <p:nvPr>
            <p:ph idx="1"/>
          </p:nvPr>
        </p:nvSpPr>
        <p:spPr>
          <a:xfrm>
            <a:off x="107950" y="1125538"/>
            <a:ext cx="8891588" cy="3211512"/>
          </a:xfrm>
        </p:spPr>
        <p:txBody>
          <a:bodyPr vert="horz" wrap="square" lIns="91440" tIns="45720" rIns="91440" bIns="45720" anchor="t" anchorCtr="0"/>
          <a:p>
            <a:pPr eaLnBrk="1" hangingPunct="1">
              <a:lnSpc>
                <a:spcPct val="150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3</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INC</a:t>
            </a:r>
            <a:r>
              <a:rPr kumimoji="1" lang="zh-CN" altLang="en-US" sz="2800" b="1" dirty="0">
                <a:latin typeface="+mn-lt"/>
                <a:ea typeface="宋体" panose="02010600030101010101" pitchFamily="2" charset="-122"/>
                <a:cs typeface="+mn-cs"/>
              </a:rPr>
              <a:t>加</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指令</a:t>
            </a:r>
            <a:endParaRPr kumimoji="1" lang="zh-CN" altLang="en-US" sz="28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000"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INC  DEST</a:t>
            </a:r>
            <a:endParaRPr kumimoji="1" lang="en-US" altLang="zh-CN"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，即目的操作数加</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后送回目的地址中，并根据执行结果设置标志位</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PF</a:t>
            </a:r>
            <a:r>
              <a:rPr kumimoji="1" lang="zh-CN" altLang="en-US" sz="2400" b="1" dirty="0">
                <a:latin typeface="+mn-lt"/>
                <a:ea typeface="宋体" panose="02010600030101010101" pitchFamily="2" charset="-122"/>
                <a:cs typeface="+mn-cs"/>
              </a:rPr>
              <a:t>，但不影响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INC</a:t>
            </a:r>
            <a:r>
              <a:rPr kumimoji="1" lang="zh-CN" altLang="en-US" sz="2400" b="1" dirty="0">
                <a:latin typeface="+mn-lt"/>
                <a:ea typeface="宋体" panose="02010600030101010101" pitchFamily="2" charset="-122"/>
                <a:cs typeface="+mn-cs"/>
              </a:rPr>
              <a:t>指令只有一个操作数，操作数可以是字节、字或双字，且被当作无符号数。</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1315" name="Rectangle 2"/>
          <p:cNvSpPr>
            <a:spLocks noGrp="1"/>
          </p:cNvSpPr>
          <p:nvPr>
            <p:ph idx="1"/>
          </p:nvPr>
        </p:nvSpPr>
        <p:spPr>
          <a:xfrm>
            <a:off x="-36830" y="-171450"/>
            <a:ext cx="8893175" cy="5029200"/>
          </a:xfrm>
        </p:spPr>
        <p:txBody>
          <a:bodyPr vert="horz" wrap="square" lIns="91440" tIns="45720" rIns="91440" bIns="45720" anchor="t" anchorCtr="0"/>
          <a:p>
            <a:pPr eaLnBrk="1" hangingPunct="1">
              <a:lnSpc>
                <a:spcPct val="150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4</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XADD</a:t>
            </a:r>
            <a:r>
              <a:rPr kumimoji="1" lang="zh-CN" altLang="en-US" sz="2800" b="1" dirty="0">
                <a:latin typeface="+mn-lt"/>
                <a:ea typeface="宋体" panose="02010600030101010101" pitchFamily="2" charset="-122"/>
                <a:cs typeface="+mn-cs"/>
              </a:rPr>
              <a:t>交换并相加指令</a:t>
            </a:r>
            <a:endParaRPr kumimoji="1" lang="zh-CN" altLang="en-US" sz="28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0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 </a:t>
            </a:r>
            <a:r>
              <a:rPr kumimoji="1" lang="en-US" altLang="zh-CN" sz="2400" b="1" dirty="0">
                <a:latin typeface="+mn-lt"/>
                <a:ea typeface="宋体" panose="02010600030101010101" pitchFamily="2" charset="-122"/>
                <a:cs typeface="+mn-cs"/>
              </a:rPr>
              <a:t>XADD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TEMP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SRC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TEMP</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该指令的</a:t>
            </a:r>
            <a:r>
              <a:rPr kumimoji="1" lang="zh-CN" altLang="en-US" sz="2400" b="1" dirty="0">
                <a:solidFill>
                  <a:srgbClr val="C00000"/>
                </a:solidFill>
                <a:latin typeface="+mn-lt"/>
                <a:ea typeface="宋体" panose="02010600030101010101" pitchFamily="2" charset="-122"/>
                <a:cs typeface="+mn-cs"/>
              </a:rPr>
              <a:t>源操作数只能用寄存器寻址方式</a:t>
            </a:r>
            <a:r>
              <a:rPr kumimoji="1" lang="zh-CN" altLang="en-US" sz="2400" b="1" dirty="0">
                <a:latin typeface="+mn-lt"/>
                <a:ea typeface="宋体" panose="02010600030101010101" pitchFamily="2" charset="-122"/>
                <a:cs typeface="+mn-cs"/>
              </a:rPr>
              <a:t>，目的操作数则可用寄存器或任一种存储器寻址方式。对标志位的影响同</a:t>
            </a:r>
            <a:r>
              <a:rPr kumimoji="1" lang="en-US" altLang="zh-CN" sz="2400" b="1" dirty="0">
                <a:latin typeface="+mn-lt"/>
                <a:ea typeface="宋体" panose="02010600030101010101" pitchFamily="2" charset="-122"/>
                <a:cs typeface="+mn-cs"/>
              </a:rPr>
              <a:t>ADD</a:t>
            </a:r>
            <a:r>
              <a:rPr kumimoji="1" lang="zh-CN" altLang="en-US" sz="2400" b="1" dirty="0">
                <a:latin typeface="+mn-lt"/>
                <a:ea typeface="宋体" panose="02010600030101010101" pitchFamily="2" charset="-122"/>
                <a:cs typeface="+mn-cs"/>
              </a:rPr>
              <a:t>指令，且</a:t>
            </a:r>
            <a:r>
              <a:rPr kumimoji="1" lang="zh-CN" altLang="en-US" sz="2400" b="1" dirty="0">
                <a:solidFill>
                  <a:srgbClr val="C00000"/>
                </a:solidFill>
                <a:latin typeface="+mn-lt"/>
                <a:ea typeface="宋体" panose="02010600030101010101" pitchFamily="2" charset="-122"/>
                <a:cs typeface="+mn-cs"/>
              </a:rPr>
              <a:t>只能用于</a:t>
            </a:r>
            <a:r>
              <a:rPr kumimoji="1" lang="en-US" altLang="zh-CN" sz="2400" b="1" dirty="0">
                <a:solidFill>
                  <a:srgbClr val="C00000"/>
                </a:solidFill>
                <a:latin typeface="+mn-lt"/>
                <a:ea typeface="宋体" panose="02010600030101010101" pitchFamily="2" charset="-122"/>
                <a:cs typeface="+mn-cs"/>
              </a:rPr>
              <a:t>80486</a:t>
            </a:r>
            <a:r>
              <a:rPr kumimoji="1" lang="zh-CN" altLang="en-US" sz="2400" b="1" dirty="0">
                <a:solidFill>
                  <a:srgbClr val="C00000"/>
                </a:solidFill>
                <a:latin typeface="+mn-lt"/>
                <a:ea typeface="宋体" panose="02010600030101010101" pitchFamily="2" charset="-122"/>
                <a:cs typeface="+mn-cs"/>
              </a:rPr>
              <a:t>及其后继机型</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p:txBody>
      </p:sp>
      <p:sp>
        <p:nvSpPr>
          <p:cNvPr id="2" name="文本框 1"/>
          <p:cNvSpPr txBox="1"/>
          <p:nvPr/>
        </p:nvSpPr>
        <p:spPr>
          <a:xfrm>
            <a:off x="463550" y="4796790"/>
            <a:ext cx="8025130" cy="1753235"/>
          </a:xfrm>
          <a:prstGeom prst="rect">
            <a:avLst/>
          </a:prstGeom>
          <a:noFill/>
        </p:spPr>
        <p:txBody>
          <a:bodyPr wrap="square" rtlCol="0" anchor="t">
            <a:spAutoFit/>
          </a:bodyPr>
          <a:p>
            <a:pPr eaLnBrk="1" hangingPunct="1">
              <a:lnSpc>
                <a:spcPct val="150000"/>
              </a:lnSpc>
              <a:buFont typeface="Monotype Sorts" pitchFamily="2" charset="2"/>
              <a:buNone/>
            </a:pPr>
            <a:r>
              <a:rPr kumimoji="1" lang="en-US" altLang="zh-CN" dirty="0">
                <a:latin typeface="+mn-lt"/>
                <a:sym typeface="+mn-ea"/>
              </a:rPr>
              <a:t>【</a:t>
            </a:r>
            <a:r>
              <a:rPr kumimoji="1" lang="zh-CN" altLang="en-US" dirty="0">
                <a:latin typeface="+mn-lt"/>
                <a:sym typeface="+mn-ea"/>
              </a:rPr>
              <a:t>例</a:t>
            </a:r>
            <a:r>
              <a:rPr kumimoji="1" lang="en-US" altLang="zh-CN" dirty="0">
                <a:latin typeface="+mn-lt"/>
                <a:sym typeface="+mn-ea"/>
              </a:rPr>
              <a:t>4-31】  </a:t>
            </a:r>
            <a:r>
              <a:rPr kumimoji="1" lang="zh-CN" altLang="en-US" dirty="0">
                <a:latin typeface="+mn-lt"/>
                <a:sym typeface="+mn-ea"/>
              </a:rPr>
              <a:t>指令“</a:t>
            </a:r>
            <a:r>
              <a:rPr kumimoji="1" lang="en-US" altLang="zh-CN" dirty="0">
                <a:solidFill>
                  <a:srgbClr val="C00000"/>
                </a:solidFill>
                <a:latin typeface="+mn-lt"/>
                <a:sym typeface="+mn-ea"/>
              </a:rPr>
              <a:t>XADD  BL</a:t>
            </a:r>
            <a:r>
              <a:rPr kumimoji="1" lang="zh-CN" altLang="en-US" dirty="0">
                <a:solidFill>
                  <a:srgbClr val="C00000"/>
                </a:solidFill>
                <a:latin typeface="+mn-lt"/>
                <a:sym typeface="+mn-ea"/>
              </a:rPr>
              <a:t>，</a:t>
            </a:r>
            <a:r>
              <a:rPr kumimoji="1" lang="en-US" altLang="zh-CN" dirty="0">
                <a:solidFill>
                  <a:srgbClr val="C00000"/>
                </a:solidFill>
                <a:latin typeface="+mn-lt"/>
                <a:sym typeface="+mn-ea"/>
              </a:rPr>
              <a:t>DL</a:t>
            </a:r>
            <a:r>
              <a:rPr kumimoji="1" lang="en-US" altLang="zh-CN" dirty="0">
                <a:latin typeface="+mn-lt"/>
                <a:sym typeface="+mn-ea"/>
              </a:rPr>
              <a:t>”</a:t>
            </a:r>
            <a:endParaRPr kumimoji="1" lang="en-US" altLang="zh-CN" b="1" dirty="0">
              <a:latin typeface="+mn-lt"/>
              <a:ea typeface="宋体" panose="02010600030101010101" pitchFamily="2" charset="-122"/>
              <a:cs typeface="+mn-cs"/>
            </a:endParaRPr>
          </a:p>
          <a:p>
            <a:pPr eaLnBrk="1" hangingPunct="1">
              <a:lnSpc>
                <a:spcPct val="150000"/>
              </a:lnSpc>
              <a:buFont typeface="Arial" panose="020B0604020202020204" pitchFamily="34" charset="0"/>
              <a:buChar char="•"/>
            </a:pPr>
            <a:r>
              <a:rPr kumimoji="1" lang="en-US" altLang="zh-CN" dirty="0">
                <a:latin typeface="+mn-lt"/>
                <a:sym typeface="+mn-ea"/>
              </a:rPr>
              <a:t> </a:t>
            </a:r>
            <a:r>
              <a:rPr kumimoji="1" lang="zh-CN" altLang="en-US" dirty="0">
                <a:latin typeface="+mn-lt"/>
                <a:sym typeface="+mn-ea"/>
              </a:rPr>
              <a:t>如果</a:t>
            </a:r>
            <a:r>
              <a:rPr kumimoji="1" lang="zh-CN" altLang="en-US" dirty="0">
                <a:latin typeface="+mn-lt"/>
                <a:sym typeface="+mn-ea"/>
              </a:rPr>
              <a:t>执行前，（</a:t>
            </a:r>
            <a:r>
              <a:rPr kumimoji="1" lang="en-US" altLang="zh-CN" dirty="0">
                <a:latin typeface="+mn-lt"/>
                <a:sym typeface="+mn-ea"/>
              </a:rPr>
              <a:t>BL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12H</a:t>
            </a:r>
            <a:r>
              <a:rPr kumimoji="1" lang="zh-CN" altLang="en-US" dirty="0">
                <a:latin typeface="+mn-lt"/>
                <a:sym typeface="+mn-ea"/>
              </a:rPr>
              <a:t>，（</a:t>
            </a:r>
            <a:r>
              <a:rPr kumimoji="1" lang="en-US" altLang="zh-CN" dirty="0">
                <a:latin typeface="+mn-lt"/>
                <a:sym typeface="+mn-ea"/>
              </a:rPr>
              <a:t>DL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02H</a:t>
            </a:r>
            <a:r>
              <a:rPr kumimoji="1" lang="zh-CN" altLang="en-US" dirty="0">
                <a:latin typeface="+mn-lt"/>
                <a:sym typeface="+mn-ea"/>
              </a:rPr>
              <a:t>，</a:t>
            </a:r>
            <a:endParaRPr kumimoji="1" lang="zh-CN" altLang="en-US" b="1" dirty="0">
              <a:latin typeface="+mn-lt"/>
              <a:ea typeface="宋体" panose="02010600030101010101" pitchFamily="2" charset="-122"/>
              <a:cs typeface="+mn-cs"/>
            </a:endParaRPr>
          </a:p>
          <a:p>
            <a:pPr eaLnBrk="1" hangingPunct="1">
              <a:lnSpc>
                <a:spcPct val="150000"/>
              </a:lnSpc>
              <a:buFont typeface="Arial" panose="020B0604020202020204" pitchFamily="34" charset="0"/>
              <a:buChar char="•"/>
            </a:pPr>
            <a:r>
              <a:rPr kumimoji="1" lang="en-US" altLang="zh-CN" dirty="0">
                <a:latin typeface="+mn-lt"/>
                <a:sym typeface="+mn-ea"/>
              </a:rPr>
              <a:t>  </a:t>
            </a:r>
            <a:r>
              <a:rPr kumimoji="1" lang="zh-CN" altLang="en-US" dirty="0">
                <a:latin typeface="+mn-lt"/>
                <a:sym typeface="+mn-ea"/>
              </a:rPr>
              <a:t>则指令执行后（</a:t>
            </a:r>
            <a:r>
              <a:rPr kumimoji="1" lang="en-US" altLang="zh-CN" dirty="0">
                <a:latin typeface="+mn-lt"/>
                <a:sym typeface="+mn-ea"/>
              </a:rPr>
              <a:t>BL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14H</a:t>
            </a:r>
            <a:r>
              <a:rPr kumimoji="1" lang="zh-CN" altLang="en-US" dirty="0">
                <a:latin typeface="+mn-lt"/>
                <a:sym typeface="+mn-ea"/>
              </a:rPr>
              <a:t>，（</a:t>
            </a:r>
            <a:r>
              <a:rPr kumimoji="1" lang="en-US" altLang="zh-CN" dirty="0">
                <a:latin typeface="+mn-lt"/>
                <a:sym typeface="+mn-ea"/>
              </a:rPr>
              <a:t>DL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12H</a:t>
            </a:r>
            <a:r>
              <a:rPr kumimoji="1" lang="zh-CN" altLang="en-US" dirty="0">
                <a:latin typeface="+mn-lt"/>
                <a:sym typeface="+mn-ea"/>
              </a:rPr>
              <a:t>。 </a:t>
            </a:r>
            <a:endParaRPr lang="zh-CN" altLang="en-US"/>
          </a:p>
        </p:txBody>
      </p:sp>
    </p:spTree>
  </p:cSld>
  <p:clrMapOvr>
    <a:masterClrMapping/>
  </p:clrMapOvr>
  <p:transition spd="slow">
    <p:zoom dir="in"/>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2339" name="Rectangle 2"/>
          <p:cNvSpPr>
            <a:spLocks noGrp="1"/>
          </p:cNvSpPr>
          <p:nvPr>
            <p:ph idx="1"/>
          </p:nvPr>
        </p:nvSpPr>
        <p:spPr>
          <a:xfrm>
            <a:off x="-36830" y="692468"/>
            <a:ext cx="9144000" cy="5043487"/>
          </a:xfrm>
        </p:spPr>
        <p:txBody>
          <a:bodyPr vert="horz" wrap="square" lIns="91440" tIns="45720" rIns="91440" bIns="45720" anchor="t" anchorCtr="0"/>
          <a:p>
            <a:pPr eaLnBrk="1" hangingPunct="1">
              <a:lnSpc>
                <a:spcPct val="120000"/>
              </a:lnSpc>
              <a:buFont typeface="Monotype Sorts" pitchFamily="2" charset="2"/>
              <a:buNone/>
            </a:pPr>
            <a:r>
              <a:rPr kumimoji="1" lang="en-US" sz="2800" b="1" dirty="0">
                <a:latin typeface="+mn-lt"/>
                <a:ea typeface="宋体" panose="02010600030101010101" pitchFamily="2" charset="-122"/>
                <a:cs typeface="+mn-cs"/>
              </a:rPr>
              <a:t>  </a:t>
            </a:r>
            <a:r>
              <a:rPr kumimoji="1" lang="en-US" b="1" dirty="0">
                <a:latin typeface="+mn-lt"/>
                <a:ea typeface="宋体" panose="02010600030101010101" pitchFamily="2" charset="-122"/>
                <a:cs typeface="+mn-cs"/>
              </a:rPr>
              <a:t>2</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减法运算指令</a:t>
            </a:r>
            <a:endParaRPr kumimoji="1" lang="zh-CN" altLang="en-US"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SUB</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SUBtract</a:t>
            </a:r>
            <a:r>
              <a:rPr kumimoji="1" lang="zh-CN" altLang="en-US"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减法。</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SBB</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SuBtract with Borrow</a:t>
            </a:r>
            <a:r>
              <a:rPr kumimoji="1" lang="zh-CN" altLang="en-US"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带借位减法。</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DEC</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DECrement</a:t>
            </a:r>
            <a:r>
              <a:rPr kumimoji="1" lang="zh-CN" altLang="en-US"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减</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NEG</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NEGate</a:t>
            </a:r>
            <a:r>
              <a:rPr kumimoji="1" lang="zh-CN" altLang="en-US"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求补。</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CMP</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CoMPare</a:t>
            </a:r>
            <a:r>
              <a:rPr kumimoji="1" lang="zh-CN" altLang="en-US"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比较。</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CMPXCHG</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CoMPare and eXCHanGe</a:t>
            </a:r>
            <a:r>
              <a:rPr kumimoji="1" lang="zh-CN" altLang="en-US" sz="2400" b="1" dirty="0">
                <a:solidFill>
                  <a:srgbClr val="C00000"/>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比较并交换。</a:t>
            </a:r>
            <a:endParaRPr kumimoji="1" lang="zh-CN" altLang="en-US" sz="2400" b="1" dirty="0">
              <a:latin typeface="+mn-lt"/>
              <a:ea typeface="宋体" panose="02010600030101010101" pitchFamily="2" charset="-122"/>
              <a:cs typeface="+mn-cs"/>
            </a:endParaRPr>
          </a:p>
          <a:p>
            <a:pPr eaLnBrk="1" hangingPunct="1">
              <a:lnSpc>
                <a:spcPct val="12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CMPXCHG8B</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CoMPare and eXCHanGe 8Byte</a:t>
            </a:r>
            <a:r>
              <a:rPr kumimoji="1" lang="zh-CN" altLang="en-US" sz="2400" b="1" dirty="0">
                <a:solidFill>
                  <a:srgbClr val="C00000"/>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比较并交换</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字节。</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43363" name="Rectangle 2"/>
          <p:cNvSpPr>
            <a:spLocks noGrp="1"/>
          </p:cNvSpPr>
          <p:nvPr>
            <p:ph idx="1"/>
          </p:nvPr>
        </p:nvSpPr>
        <p:spPr>
          <a:xfrm>
            <a:off x="0" y="692150"/>
            <a:ext cx="8820150" cy="5761038"/>
          </a:xfrm>
        </p:spPr>
        <p:txBody>
          <a:bodyPr vert="horz" wrap="square" lIns="91440" tIns="45720" rIns="91440" bIns="45720" anchor="t" anchorCtr="0"/>
          <a:p>
            <a:pPr eaLnBrk="1" hangingPunct="1">
              <a:lnSpc>
                <a:spcPct val="150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SUB</a:t>
            </a:r>
            <a:r>
              <a:rPr kumimoji="1" lang="zh-CN" altLang="en-US" sz="2800" b="1" dirty="0">
                <a:latin typeface="+mn-lt"/>
                <a:ea typeface="宋体" panose="02010600030101010101" pitchFamily="2" charset="-122"/>
                <a:cs typeface="+mn-cs"/>
              </a:rPr>
              <a:t>减法指令</a:t>
            </a:r>
            <a:endParaRPr kumimoji="1" lang="zh-CN" altLang="en-US" sz="28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SUB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），即完成从目的操作数中减去源操作数，其差值送入目的地址中；并按相减结果设置标志位</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PF</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例</a:t>
            </a:r>
            <a:r>
              <a:rPr kumimoji="1" lang="en-US" altLang="zh-CN" sz="2400" b="1" dirty="0">
                <a:latin typeface="+mn-lt"/>
                <a:ea typeface="宋体" panose="02010600030101010101" pitchFamily="2" charset="-122"/>
                <a:cs typeface="+mn-cs"/>
              </a:rPr>
              <a:t>4-32】  SUB</a:t>
            </a:r>
            <a:r>
              <a:rPr kumimoji="1" lang="zh-CN" altLang="en-US" sz="2400" b="1" dirty="0">
                <a:latin typeface="+mn-lt"/>
                <a:ea typeface="宋体" panose="02010600030101010101" pitchFamily="2" charset="-122"/>
                <a:cs typeface="+mn-cs"/>
              </a:rPr>
              <a:t>指令的常用格式如下：</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SUB    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3FH</a:t>
            </a:r>
            <a:endParaRPr kumimoji="1" lang="en-US" altLang="zh-CN"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SUB    BX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AX</a:t>
            </a:r>
            <a:endParaRPr kumimoji="1" lang="en-US" altLang="zh-CN"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latin typeface="+mn-lt"/>
                <a:ea typeface="宋体" panose="02010600030101010101" pitchFamily="2" charset="-122"/>
                <a:cs typeface="+mn-cs"/>
              </a:rPr>
              <a:t>				SUB    DA</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EDX</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4387" name="Rectangle 2"/>
          <p:cNvSpPr/>
          <p:nvPr/>
        </p:nvSpPr>
        <p:spPr>
          <a:xfrm>
            <a:off x="0" y="401638"/>
            <a:ext cx="9144000" cy="9906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下面以指令“</a:t>
            </a:r>
            <a:r>
              <a:rPr lang="en-US" altLang="zh-CN" sz="2400" b="1" dirty="0">
                <a:solidFill>
                  <a:srgbClr val="C00000"/>
                </a:solidFill>
                <a:latin typeface="Times New Roman" panose="02020603050405020304" pitchFamily="18" charset="0"/>
                <a:ea typeface="宋体" panose="02010600030101010101" pitchFamily="2" charset="-122"/>
              </a:rPr>
              <a:t>SUB AL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DAB</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为例，给出该指令的相减及设置标志位过程。设</a:t>
            </a:r>
            <a:r>
              <a:rPr lang="en-US" altLang="zh-CN" sz="2400" b="1" dirty="0">
                <a:solidFill>
                  <a:srgbClr val="C00000"/>
                </a:solidFill>
                <a:latin typeface="Times New Roman" panose="02020603050405020304" pitchFamily="18" charset="0"/>
                <a:ea typeface="宋体" panose="02010600030101010101" pitchFamily="2" charset="-122"/>
              </a:rPr>
              <a:t>AL</a:t>
            </a:r>
            <a:r>
              <a:rPr lang="zh-CN" altLang="en-US" sz="2400" b="1" dirty="0">
                <a:solidFill>
                  <a:srgbClr val="C00000"/>
                </a:solidFill>
                <a:latin typeface="Times New Roman" panose="02020603050405020304" pitchFamily="18" charset="0"/>
                <a:ea typeface="宋体" panose="02010600030101010101" pitchFamily="2" charset="-122"/>
              </a:rPr>
              <a:t>内容为</a:t>
            </a:r>
            <a:r>
              <a:rPr lang="en-US" altLang="zh-CN" sz="2400" b="1" dirty="0">
                <a:solidFill>
                  <a:srgbClr val="C00000"/>
                </a:solidFill>
                <a:latin typeface="Times New Roman" panose="02020603050405020304" pitchFamily="18" charset="0"/>
                <a:ea typeface="宋体" panose="02010600030101010101" pitchFamily="2" charset="-122"/>
              </a:rPr>
              <a:t>B7H</a:t>
            </a:r>
            <a:r>
              <a:rPr lang="zh-CN" altLang="en-US" sz="2400" b="1" dirty="0">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DAB</a:t>
            </a:r>
            <a:r>
              <a:rPr lang="zh-CN" altLang="en-US" sz="2400" b="1" dirty="0">
                <a:solidFill>
                  <a:srgbClr val="C00000"/>
                </a:solidFill>
                <a:latin typeface="Times New Roman" panose="02020603050405020304" pitchFamily="18" charset="0"/>
                <a:ea typeface="宋体" panose="02010600030101010101" pitchFamily="2" charset="-122"/>
              </a:rPr>
              <a:t>字节单元内容为</a:t>
            </a:r>
            <a:r>
              <a:rPr lang="en-US" altLang="zh-CN" sz="2400" b="1" dirty="0">
                <a:solidFill>
                  <a:srgbClr val="C00000"/>
                </a:solidFill>
                <a:latin typeface="Times New Roman" panose="02020603050405020304" pitchFamily="18" charset="0"/>
                <a:ea typeface="宋体" panose="02010600030101010101" pitchFamily="2" charset="-122"/>
              </a:rPr>
              <a:t>A8H</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44388" name="Rectangle 3"/>
          <p:cNvSpPr/>
          <p:nvPr/>
        </p:nvSpPr>
        <p:spPr>
          <a:xfrm>
            <a:off x="0" y="29479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dirty="0">
              <a:latin typeface="Times New Roman" panose="02020603050405020304" pitchFamily="18" charset="0"/>
              <a:ea typeface="宋体" panose="02010600030101010101" pitchFamily="2" charset="-122"/>
            </a:endParaRPr>
          </a:p>
        </p:txBody>
      </p:sp>
      <p:pic>
        <p:nvPicPr>
          <p:cNvPr id="144389" name="Picture 4" descr="4XD"/>
          <p:cNvPicPr>
            <a:picLocks noChangeAspect="1"/>
          </p:cNvPicPr>
          <p:nvPr/>
        </p:nvPicPr>
        <p:blipFill>
          <a:blip r:embed="rId1"/>
          <a:stretch>
            <a:fillRect/>
          </a:stretch>
        </p:blipFill>
        <p:spPr>
          <a:xfrm>
            <a:off x="468313" y="1628775"/>
            <a:ext cx="8351837" cy="2663825"/>
          </a:xfrm>
          <a:prstGeom prst="rect">
            <a:avLst/>
          </a:prstGeom>
          <a:noFill/>
          <a:ln w="9525">
            <a:noFill/>
          </a:ln>
        </p:spPr>
      </p:pic>
      <p:sp>
        <p:nvSpPr>
          <p:cNvPr id="144390" name="Rectangle 5"/>
          <p:cNvSpPr/>
          <p:nvPr/>
        </p:nvSpPr>
        <p:spPr>
          <a:xfrm>
            <a:off x="-55562" y="4383088"/>
            <a:ext cx="5040312" cy="14382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rPr>
              <a:t>结果不为零，则</a:t>
            </a:r>
            <a:r>
              <a:rPr lang="en-US" altLang="zh-CN" sz="2400" b="1" dirty="0">
                <a:solidFill>
                  <a:srgbClr val="C00000"/>
                </a:solidFill>
                <a:latin typeface="Times New Roman" panose="02020603050405020304" pitchFamily="18" charset="0"/>
                <a:ea typeface="宋体" panose="02010600030101010101" pitchFamily="2" charset="-122"/>
              </a:rPr>
              <a:t>ZF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0</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结果无溢出，则</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OF </a:t>
            </a:r>
            <a:r>
              <a:rPr lang="en-US" altLang="zh-CN" sz="2400" b="1" dirty="0">
                <a:solidFill>
                  <a:srgbClr val="C00000"/>
                </a:solidFill>
                <a:latin typeface="Times New Roman" panose="02020603050405020304" pitchFamily="18" charset="0"/>
                <a:ea typeface="宋体" panose="02010600030101010101" pitchFamily="2" charset="-122"/>
              </a:rPr>
              <a:t> 0</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a:p>
            <a:pPr marL="0" lvl="0" indent="0" algn="ctr" defTabSz="914400">
              <a:lnSpc>
                <a:spcPts val="3500"/>
              </a:lnSpc>
              <a:spcBef>
                <a:spcPct val="0"/>
              </a:spcBef>
              <a:buFontTx/>
              <a:buNone/>
              <a:tabLst>
                <a:tab pos="466725" algn="l"/>
              </a:tabLst>
            </a:pP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结果中有偶数个</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，则</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PF </a:t>
            </a:r>
            <a:r>
              <a:rPr lang="en-US" altLang="zh-CN" sz="2400" b="1" dirty="0">
                <a:solidFill>
                  <a:srgbClr val="C00000"/>
                </a:solidFill>
                <a:latin typeface="Times New Roman" panose="02020603050405020304" pitchFamily="18" charset="0"/>
                <a:ea typeface="宋体" panose="02010600030101010101" pitchFamily="2" charset="-122"/>
              </a:rPr>
              <a:t> 1</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zoom dir="in"/>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5411" name="Rectangle 2"/>
          <p:cNvSpPr>
            <a:spLocks noGrp="1"/>
          </p:cNvSpPr>
          <p:nvPr>
            <p:ph idx="1"/>
          </p:nvPr>
        </p:nvSpPr>
        <p:spPr>
          <a:xfrm>
            <a:off x="250825" y="405130"/>
            <a:ext cx="8411210" cy="2856865"/>
          </a:xfrm>
          <a:ln>
            <a:solidFill>
              <a:srgbClr val="C00000"/>
            </a:solidFill>
          </a:ln>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SBB</a:t>
            </a:r>
            <a:r>
              <a:rPr kumimoji="1" lang="zh-CN" altLang="en-US" sz="2800" b="1" dirty="0">
                <a:latin typeface="+mn-lt"/>
                <a:ea typeface="宋体" panose="02010600030101010101" pitchFamily="2" charset="-122"/>
                <a:cs typeface="+mn-cs"/>
              </a:rPr>
              <a:t>带借位减法指令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SBB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，即在完成两个操作数相减的同时，还要减去借位位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，相减结果送入目的地址中；并设置标志位</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PF</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sp>
        <p:nvSpPr>
          <p:cNvPr id="145412" name="Rectangle 3"/>
          <p:cNvSpPr/>
          <p:nvPr/>
        </p:nvSpPr>
        <p:spPr>
          <a:xfrm>
            <a:off x="251143" y="3912870"/>
            <a:ext cx="8424862" cy="2335530"/>
          </a:xfrm>
          <a:prstGeom prst="rect">
            <a:avLst/>
          </a:prstGeom>
          <a:noFill/>
          <a:ln w="9525">
            <a:solidFill>
              <a:srgbClr val="000099"/>
            </a:solid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 DEC</a:t>
            </a:r>
            <a:r>
              <a:rPr lang="zh-CN" altLang="en-US" sz="2800" b="1" dirty="0">
                <a:latin typeface="Times New Roman" panose="02020603050405020304" pitchFamily="18" charset="0"/>
                <a:ea typeface="宋体" panose="02010600030101010101" pitchFamily="2" charset="-122"/>
              </a:rPr>
              <a:t>减</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指令</a:t>
            </a:r>
            <a:endParaRPr lang="zh-CN" altLang="en-US"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指令格式：</a:t>
            </a:r>
            <a:r>
              <a:rPr lang="en-US" altLang="zh-CN" sz="2400" b="1" dirty="0">
                <a:latin typeface="Times New Roman" panose="02020603050405020304" pitchFamily="18" charset="0"/>
                <a:ea typeface="宋体" panose="02010600030101010101" pitchFamily="2" charset="-122"/>
              </a:rPr>
              <a:t>DEC  DEST</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solidFill>
                  <a:srgbClr val="3333FF"/>
                </a:solidFill>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指令功能：</a:t>
            </a:r>
            <a:r>
              <a:rPr lang="en-US" altLang="zh-CN" sz="2400" b="1" dirty="0">
                <a:latin typeface="Times New Roman" panose="02020603050405020304" pitchFamily="18" charset="0"/>
                <a:ea typeface="宋体" panose="02010600030101010101" pitchFamily="2" charset="-122"/>
              </a:rPr>
              <a:t>DEST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DEST</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，即目的操作数减</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后送回目的地址中；并根据执行结果设置标志位</a:t>
            </a:r>
            <a:r>
              <a:rPr lang="en-US" altLang="zh-CN" sz="2400" b="1" dirty="0">
                <a:latin typeface="Times New Roman" panose="02020603050405020304" pitchFamily="18" charset="0"/>
                <a:ea typeface="宋体" panose="02010600030101010101" pitchFamily="2" charset="-122"/>
              </a:rPr>
              <a:t>OF</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SF</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ZF</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AF</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PF</a:t>
            </a:r>
            <a:r>
              <a:rPr lang="zh-CN" altLang="en-US" sz="2400" b="1" dirty="0">
                <a:latin typeface="Times New Roman" panose="02020603050405020304" pitchFamily="18" charset="0"/>
                <a:ea typeface="宋体" panose="02010600030101010101" pitchFamily="2" charset="-122"/>
              </a:rPr>
              <a:t>，但不影响</a:t>
            </a:r>
            <a:r>
              <a:rPr lang="en-US" altLang="zh-CN" sz="2400" b="1" dirty="0">
                <a:latin typeface="Times New Roman" panose="02020603050405020304" pitchFamily="18" charset="0"/>
                <a:ea typeface="宋体" panose="02010600030101010101" pitchFamily="2" charset="-122"/>
              </a:rPr>
              <a:t>CF</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6435" name="Rectangle 2"/>
          <p:cNvSpPr>
            <a:spLocks noGrp="1"/>
          </p:cNvSpPr>
          <p:nvPr>
            <p:ph idx="1"/>
          </p:nvPr>
        </p:nvSpPr>
        <p:spPr>
          <a:xfrm>
            <a:off x="0" y="476250"/>
            <a:ext cx="8964613" cy="6265863"/>
          </a:xfrm>
        </p:spPr>
        <p:txBody>
          <a:bodyPr vert="horz" wrap="square" lIns="91440" tIns="45720" rIns="91440" bIns="45720" anchor="t" anchorCtr="0"/>
          <a:p>
            <a:pPr eaLnBrk="1" hangingPunct="1">
              <a:lnSpc>
                <a:spcPts val="4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4</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NEG</a:t>
            </a:r>
            <a:r>
              <a:rPr kumimoji="1" lang="zh-CN" altLang="en-US" sz="2800" b="1" dirty="0">
                <a:latin typeface="+mn-lt"/>
                <a:ea typeface="宋体" panose="02010600030101010101" pitchFamily="2" charset="-122"/>
                <a:cs typeface="+mn-cs"/>
              </a:rPr>
              <a:t>求补指令</a:t>
            </a:r>
            <a:endParaRPr kumimoji="1" lang="zh-CN" altLang="en-US" sz="28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NEG  DEST</a:t>
            </a:r>
            <a:endParaRPr kumimoji="1" lang="en-US" altLang="zh-CN"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0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），即用零减去目的操作数，相减结果送回目的地址中；并按结果设置标志位</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PF</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en-US" altLang="zh-CN" sz="2400" b="1" dirty="0">
                <a:latin typeface="+mn-lt"/>
                <a:ea typeface="宋体" panose="02010600030101010101" pitchFamily="2" charset="-122"/>
                <a:cs typeface="+mn-cs"/>
              </a:rPr>
              <a:t>            NEG</a:t>
            </a:r>
            <a:r>
              <a:rPr kumimoji="1" lang="zh-CN" altLang="en-US" sz="2400" b="1" dirty="0">
                <a:latin typeface="+mn-lt"/>
                <a:ea typeface="宋体" panose="02010600030101010101" pitchFamily="2" charset="-122"/>
                <a:cs typeface="+mn-cs"/>
              </a:rPr>
              <a:t>指令属单操作数指令，操作数可以是字节、字或双字，且被当作补码表示的带符号数。</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如果字节操作数是</a:t>
            </a:r>
            <a:r>
              <a:rPr kumimoji="1" lang="zh-CN" altLang="en-US"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128</a:t>
            </a:r>
            <a:r>
              <a:rPr kumimoji="1" lang="zh-CN" altLang="en-US" sz="2400" b="1" dirty="0">
                <a:latin typeface="+mn-lt"/>
                <a:ea typeface="宋体" panose="02010600030101010101" pitchFamily="2" charset="-122"/>
                <a:cs typeface="+mn-cs"/>
              </a:rPr>
              <a:t>、字操作数是</a:t>
            </a:r>
            <a:r>
              <a:rPr kumimoji="1" lang="zh-CN" altLang="en-US"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32768</a:t>
            </a:r>
            <a:r>
              <a:rPr kumimoji="1" lang="zh-CN" altLang="en-US" sz="2400" b="1" dirty="0">
                <a:latin typeface="+mn-lt"/>
                <a:ea typeface="宋体" panose="02010600030101010101" pitchFamily="2" charset="-122"/>
                <a:cs typeface="+mn-cs"/>
              </a:rPr>
              <a:t>，在执行</a:t>
            </a:r>
            <a:r>
              <a:rPr kumimoji="1" lang="en-US" altLang="zh-CN" sz="2400" b="1" dirty="0">
                <a:latin typeface="+mn-lt"/>
                <a:ea typeface="宋体" panose="02010600030101010101" pitchFamily="2" charset="-122"/>
                <a:cs typeface="+mn-cs"/>
              </a:rPr>
              <a:t>NEG</a:t>
            </a:r>
            <a:r>
              <a:rPr kumimoji="1" lang="zh-CN" altLang="en-US" sz="2400" b="1" dirty="0">
                <a:latin typeface="+mn-lt"/>
                <a:ea typeface="宋体" panose="02010600030101010101" pitchFamily="2" charset="-122"/>
                <a:cs typeface="+mn-cs"/>
              </a:rPr>
              <a:t>指令后，操作数不变，但溢出标志</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。这是由于</a:t>
            </a:r>
            <a:r>
              <a:rPr kumimoji="1" lang="en-US" altLang="zh-CN" sz="2400" b="1" dirty="0">
                <a:latin typeface="+mn-lt"/>
                <a:ea typeface="宋体" panose="02010600030101010101" pitchFamily="2" charset="-122"/>
                <a:cs typeface="+mn-cs"/>
              </a:rPr>
              <a:t>+128</a:t>
            </a:r>
            <a:r>
              <a:rPr kumimoji="1" lang="zh-CN" altLang="en-US" sz="2400" b="1" dirty="0">
                <a:latin typeface="+mn-lt"/>
                <a:ea typeface="宋体" panose="02010600030101010101" pitchFamily="2" charset="-122"/>
                <a:cs typeface="+mn-cs"/>
              </a:rPr>
              <a:t>或 </a:t>
            </a:r>
            <a:r>
              <a:rPr kumimoji="1" lang="en-US" altLang="zh-CN" sz="2400" b="1" dirty="0">
                <a:latin typeface="+mn-lt"/>
                <a:ea typeface="宋体" panose="02010600030101010101" pitchFamily="2" charset="-122"/>
                <a:cs typeface="+mn-cs"/>
              </a:rPr>
              <a:t>+32768</a:t>
            </a:r>
            <a:r>
              <a:rPr kumimoji="1" lang="zh-CN" altLang="en-US" sz="2400" b="1" dirty="0">
                <a:latin typeface="+mn-lt"/>
                <a:ea typeface="宋体" panose="02010600030101010101" pitchFamily="2" charset="-122"/>
                <a:cs typeface="+mn-cs"/>
              </a:rPr>
              <a:t>超出了</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位或</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位带符号数的表示范围，即产生了溢出。如操作数为零，求负结果仍为零，则标志位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置</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；否则</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r>
              <a:rPr kumimoji="1" lang="zh-CN" altLang="en-US" sz="2800" b="1" dirty="0">
                <a:latin typeface="+mn-lt"/>
                <a:ea typeface="宋体" panose="02010600030101010101" pitchFamily="2" charset="-122"/>
                <a:cs typeface="+mn-cs"/>
              </a:rPr>
              <a:t> </a:t>
            </a:r>
            <a:endParaRPr kumimoji="1" lang="zh-CN" altLang="en-US" sz="28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7459" name="Rectangle 2"/>
          <p:cNvSpPr/>
          <p:nvPr/>
        </p:nvSpPr>
        <p:spPr>
          <a:xfrm>
            <a:off x="323850" y="2317750"/>
            <a:ext cx="7289800" cy="12001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9875" algn="ctr">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NEG    AL</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269875" algn="ctr">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NEG    BL</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147460" name="Rectangle 3"/>
          <p:cNvSpPr/>
          <p:nvPr/>
        </p:nvSpPr>
        <p:spPr>
          <a:xfrm>
            <a:off x="87313" y="407988"/>
            <a:ext cx="9056687" cy="17557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4-34】  </a:t>
            </a:r>
            <a:r>
              <a:rPr lang="zh-CN" altLang="en-US" sz="2400" b="1" dirty="0">
                <a:latin typeface="Times New Roman" panose="02020603050405020304" pitchFamily="18" charset="0"/>
                <a:ea typeface="宋体" panose="02010600030101010101" pitchFamily="2" charset="-122"/>
              </a:rPr>
              <a:t>设</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中存放一正数：</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AL</a:t>
            </a:r>
            <a:r>
              <a:rPr lang="zh-CN" altLang="en-US" sz="2400" b="1" dirty="0">
                <a:solidFill>
                  <a:srgbClr val="C00000"/>
                </a:solidFill>
                <a:latin typeface="Times New Roman" panose="02020603050405020304" pitchFamily="18" charset="0"/>
                <a:ea typeface="宋体" panose="02010600030101010101" pitchFamily="2" charset="-122"/>
              </a:rPr>
              <a:t>）</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C00000"/>
                </a:solidFill>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25H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00100101B</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BL</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中存放负数</a:t>
            </a:r>
            <a:r>
              <a:rPr lang="en-US" altLang="zh-CN" sz="2400" b="1" dirty="0">
                <a:latin typeface="Times New Roman" panose="02020603050405020304" pitchFamily="18" charset="0"/>
                <a:ea typeface="宋体" panose="02010600030101010101" pitchFamily="2" charset="-122"/>
              </a:rPr>
              <a:t>58H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的补码：</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BL</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C00000"/>
                </a:solidFill>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A8H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10101000B</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可用以下指令获得</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AL</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BL</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中数的负数：</a:t>
            </a:r>
            <a:endParaRPr lang="zh-CN" altLang="en-US" sz="2400"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2" name="矩形 1"/>
          <p:cNvSpPr/>
          <p:nvPr/>
        </p:nvSpPr>
        <p:spPr>
          <a:xfrm>
            <a:off x="538163" y="3522663"/>
            <a:ext cx="7848600" cy="2308225"/>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以上指令执行后：</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中为负数</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25H</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的补码</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DBH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11011011B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中则为正数：（</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58H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01011000B</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Tree>
  </p:cSld>
  <p:clrMapOvr>
    <a:masterClrMapping/>
  </p:clrMapOvr>
  <p:transition spd="slow">
    <p:zoom dir="in"/>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48483" name="Rectangle 2"/>
          <p:cNvSpPr>
            <a:spLocks noGrp="1"/>
          </p:cNvSpPr>
          <p:nvPr>
            <p:ph idx="1"/>
          </p:nvPr>
        </p:nvSpPr>
        <p:spPr>
          <a:xfrm>
            <a:off x="0" y="836613"/>
            <a:ext cx="8748713" cy="4176712"/>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5</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CMP</a:t>
            </a:r>
            <a:r>
              <a:rPr kumimoji="1" lang="zh-CN" altLang="en-US" sz="2800" b="1" dirty="0">
                <a:latin typeface="+mn-lt"/>
                <a:ea typeface="宋体" panose="02010600030101010101" pitchFamily="2" charset="-122"/>
                <a:cs typeface="+mn-cs"/>
              </a:rPr>
              <a:t>比较指令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CMP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），两个操作数相减后，仅按相减结果设置标志位</a:t>
            </a:r>
            <a:r>
              <a:rPr kumimoji="1" lang="en-US" altLang="zh-CN" sz="2400" b="1" dirty="0">
                <a:latin typeface="+mn-lt"/>
                <a:ea typeface="宋体" panose="02010600030101010101" pitchFamily="2" charset="-122"/>
                <a:cs typeface="+mn-cs"/>
              </a:rPr>
              <a:t>OF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PF</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，而不保留两数相减的差。</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CMP</a:t>
            </a:r>
            <a:r>
              <a:rPr kumimoji="1" lang="zh-CN" altLang="en-US" sz="2400" b="1" dirty="0">
                <a:solidFill>
                  <a:srgbClr val="C00000"/>
                </a:solidFill>
                <a:latin typeface="+mn-lt"/>
                <a:ea typeface="宋体" panose="02010600030101010101" pitchFamily="2" charset="-122"/>
                <a:cs typeface="+mn-cs"/>
              </a:rPr>
              <a:t>指令与</a:t>
            </a:r>
            <a:r>
              <a:rPr kumimoji="1" lang="en-US" altLang="zh-CN" sz="2400" b="1" dirty="0">
                <a:solidFill>
                  <a:srgbClr val="C00000"/>
                </a:solidFill>
                <a:latin typeface="+mn-lt"/>
                <a:ea typeface="宋体" panose="02010600030101010101" pitchFamily="2" charset="-122"/>
                <a:cs typeface="+mn-cs"/>
              </a:rPr>
              <a:t>SUB</a:t>
            </a:r>
            <a:r>
              <a:rPr kumimoji="1" lang="zh-CN" altLang="en-US" sz="2400" b="1" dirty="0">
                <a:solidFill>
                  <a:srgbClr val="C00000"/>
                </a:solidFill>
                <a:latin typeface="+mn-lt"/>
                <a:ea typeface="宋体" panose="02010600030101010101" pitchFamily="2" charset="-122"/>
                <a:cs typeface="+mn-cs"/>
              </a:rPr>
              <a:t>指令的不同之处：</a:t>
            </a:r>
            <a:r>
              <a:rPr kumimoji="1" lang="zh-CN" altLang="en-US" sz="2400" b="1" dirty="0">
                <a:latin typeface="+mn-lt"/>
                <a:ea typeface="宋体" panose="02010600030101010101" pitchFamily="2" charset="-122"/>
                <a:cs typeface="+mn-cs"/>
              </a:rPr>
              <a:t>运算结果不送回目的地址中。因此，</a:t>
            </a:r>
            <a:r>
              <a:rPr kumimoji="1" lang="en-US" altLang="zh-CN" sz="2400" b="1" dirty="0">
                <a:latin typeface="+mn-lt"/>
                <a:ea typeface="宋体" panose="02010600030101010101" pitchFamily="2" charset="-122"/>
                <a:cs typeface="+mn-cs"/>
              </a:rPr>
              <a:t>CMP</a:t>
            </a:r>
            <a:r>
              <a:rPr kumimoji="1" lang="zh-CN" altLang="en-US" sz="2400" b="1" dirty="0">
                <a:latin typeface="+mn-lt"/>
                <a:ea typeface="宋体" panose="02010600030101010101" pitchFamily="2" charset="-122"/>
                <a:cs typeface="+mn-cs"/>
              </a:rPr>
              <a:t>指令执行后，两个操作数都不变，只影响状态标志位。   </a:t>
            </a:r>
            <a:endParaRPr kumimoji="1" lang="en-US" altLang="zh-CN"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13667" name="Rectangle 2"/>
          <p:cNvSpPr>
            <a:spLocks noGrp="1" noChangeArrowheads="1"/>
          </p:cNvSpPr>
          <p:nvPr>
            <p:ph idx="1"/>
          </p:nvPr>
        </p:nvSpPr>
        <p:spPr>
          <a:xfrm>
            <a:off x="0" y="188595"/>
            <a:ext cx="8856980" cy="3354705"/>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CMP</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指令后往往跟着一个条件转移指令，根据比较结果产生不同的程序分支。例如：</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CMP    AL</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BL</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JZ      EQL</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CMP</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指令可利用所设标志位的状态来反映两个操作数的大小。</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 name="文本框 1"/>
          <p:cNvSpPr txBox="1"/>
          <p:nvPr/>
        </p:nvSpPr>
        <p:spPr>
          <a:xfrm>
            <a:off x="395605" y="3789045"/>
            <a:ext cx="8282305" cy="2528570"/>
          </a:xfrm>
          <a:prstGeom prst="rect">
            <a:avLst/>
          </a:prstGeom>
          <a:noFill/>
          <a:ln>
            <a:solidFill>
              <a:srgbClr val="000099"/>
            </a:solidFill>
          </a:ln>
        </p:spPr>
        <p:txBody>
          <a:bodyPr wrap="square" rtlCol="0" anchor="t">
            <a:spAutoFit/>
          </a:bodyPr>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kern="0" noProof="0" dirty="0" smtClean="0">
                <a:ln>
                  <a:noFill/>
                </a:ln>
                <a:solidFill>
                  <a:srgbClr val="C00000"/>
                </a:solidFill>
                <a:effectLst/>
                <a:uLnTx/>
                <a:uFillTx/>
                <a:latin typeface="+mn-lt"/>
                <a:ea typeface="+mn-ea"/>
                <a:sym typeface="+mn-ea"/>
              </a:rPr>
              <a:t>CMP</a:t>
            </a:r>
            <a:r>
              <a:rPr kumimoji="1" lang="zh-CN" altLang="en-US" kern="0" noProof="0" dirty="0" smtClean="0">
                <a:ln>
                  <a:noFill/>
                </a:ln>
                <a:solidFill>
                  <a:srgbClr val="C00000"/>
                </a:solidFill>
                <a:effectLst/>
                <a:uLnTx/>
                <a:uFillTx/>
                <a:latin typeface="+mn-lt"/>
                <a:ea typeface="+mn-ea"/>
                <a:sym typeface="+mn-ea"/>
              </a:rPr>
              <a:t>指令执行后：</a:t>
            </a:r>
            <a:endParaRPr kumimoji="1"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kern="0" noProof="0" dirty="0" smtClean="0">
                <a:ln>
                  <a:noFill/>
                </a:ln>
                <a:effectLst/>
                <a:uLnTx/>
                <a:uFillTx/>
                <a:latin typeface="+mn-lt"/>
                <a:ea typeface="+mn-ea"/>
                <a:sym typeface="+mn-ea"/>
              </a:rPr>
              <a:t>若</a:t>
            </a:r>
            <a:r>
              <a:rPr kumimoji="1" lang="en-US" altLang="zh-CN" kern="0" noProof="0" dirty="0" smtClean="0">
                <a:ln>
                  <a:noFill/>
                </a:ln>
                <a:effectLst/>
                <a:uLnTx/>
                <a:uFillTx/>
                <a:latin typeface="+mn-lt"/>
                <a:ea typeface="+mn-ea"/>
                <a:sym typeface="+mn-ea"/>
              </a:rPr>
              <a:t>ZF </a:t>
            </a:r>
            <a:r>
              <a:rPr kumimoji="1" lang="en-US" altLang="zh-CN" kern="0" noProof="0" dirty="0" smtClean="0">
                <a:ln>
                  <a:noFill/>
                </a:ln>
                <a:effectLst/>
                <a:uLnTx/>
                <a:uFillTx/>
                <a:latin typeface="+mn-lt"/>
                <a:ea typeface="+mn-ea"/>
                <a:sym typeface="Symbol" panose="05050102010706020507" pitchFamily="18" charset="2"/>
              </a:rPr>
              <a:t></a:t>
            </a:r>
            <a:r>
              <a:rPr kumimoji="1" lang="en-US" altLang="zh-CN" kern="0" noProof="0" dirty="0" smtClean="0">
                <a:ln>
                  <a:noFill/>
                </a:ln>
                <a:effectLst/>
                <a:uLnTx/>
                <a:uFillTx/>
                <a:latin typeface="+mn-lt"/>
                <a:ea typeface="+mn-ea"/>
                <a:sym typeface="+mn-ea"/>
              </a:rPr>
              <a:t> 1</a:t>
            </a:r>
            <a:r>
              <a:rPr kumimoji="1" lang="zh-CN" altLang="en-US" kern="0" noProof="0" dirty="0" smtClean="0">
                <a:ln>
                  <a:noFill/>
                </a:ln>
                <a:effectLst/>
                <a:uLnTx/>
                <a:uFillTx/>
                <a:latin typeface="+mn-lt"/>
                <a:ea typeface="+mn-ea"/>
                <a:sym typeface="+mn-ea"/>
              </a:rPr>
              <a:t>，表示（</a:t>
            </a:r>
            <a:r>
              <a:rPr kumimoji="1" lang="en-US" altLang="zh-CN" kern="0" noProof="0" dirty="0" smtClean="0">
                <a:ln>
                  <a:noFill/>
                </a:ln>
                <a:effectLst/>
                <a:uLnTx/>
                <a:uFillTx/>
                <a:latin typeface="+mn-lt"/>
                <a:ea typeface="+mn-ea"/>
                <a:sym typeface="+mn-ea"/>
              </a:rPr>
              <a:t>DEST</a:t>
            </a:r>
            <a:r>
              <a:rPr kumimoji="1" lang="zh-CN" altLang="en-US" kern="0" noProof="0" dirty="0" smtClean="0">
                <a:ln>
                  <a:noFill/>
                </a:ln>
                <a:effectLst/>
                <a:uLnTx/>
                <a:uFillTx/>
                <a:latin typeface="+mn-lt"/>
                <a:ea typeface="+mn-ea"/>
                <a:sym typeface="+mn-ea"/>
              </a:rPr>
              <a:t>）</a:t>
            </a:r>
            <a:r>
              <a:rPr kumimoji="1" lang="zh-CN" altLang="en-US" kern="0" noProof="0" dirty="0" smtClean="0">
                <a:ln>
                  <a:noFill/>
                </a:ln>
                <a:effectLst/>
                <a:uLnTx/>
                <a:uFillTx/>
                <a:latin typeface="+mn-lt"/>
                <a:ea typeface="+mn-ea"/>
                <a:sym typeface="Symbol" panose="05050102010706020507" pitchFamily="18" charset="2"/>
              </a:rPr>
              <a:t></a:t>
            </a:r>
            <a:r>
              <a:rPr kumimoji="1" lang="zh-CN" altLang="en-US" kern="0" noProof="0" dirty="0" smtClean="0">
                <a:ln>
                  <a:noFill/>
                </a:ln>
                <a:effectLst/>
                <a:uLnTx/>
                <a:uFillTx/>
                <a:latin typeface="+mn-lt"/>
                <a:ea typeface="+mn-ea"/>
                <a:sym typeface="+mn-ea"/>
              </a:rPr>
              <a:t>（</a:t>
            </a:r>
            <a:r>
              <a:rPr kumimoji="1" lang="en-US" altLang="zh-CN" kern="0" noProof="0" dirty="0" smtClean="0">
                <a:ln>
                  <a:noFill/>
                </a:ln>
                <a:effectLst/>
                <a:uLnTx/>
                <a:uFillTx/>
                <a:latin typeface="+mn-lt"/>
                <a:ea typeface="+mn-ea"/>
                <a:sym typeface="+mn-ea"/>
              </a:rPr>
              <a:t>SRC</a:t>
            </a:r>
            <a:r>
              <a:rPr kumimoji="1" lang="zh-CN" altLang="en-US" kern="0" noProof="0" dirty="0" smtClean="0">
                <a:ln>
                  <a:noFill/>
                </a:ln>
                <a:effectLst/>
                <a:uLnTx/>
                <a:uFillTx/>
                <a:latin typeface="+mn-lt"/>
                <a:ea typeface="+mn-ea"/>
                <a:sym typeface="+mn-ea"/>
              </a:rPr>
              <a:t>）。</a:t>
            </a:r>
            <a:endParaRPr kumimoji="1"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kern="0" noProof="0" dirty="0" smtClean="0">
                <a:ln>
                  <a:noFill/>
                </a:ln>
                <a:effectLst/>
                <a:uLnTx/>
                <a:uFillTx/>
                <a:latin typeface="+mn-lt"/>
                <a:ea typeface="+mn-ea"/>
                <a:sym typeface="+mn-ea"/>
              </a:rPr>
              <a:t>对于无符号数，若</a:t>
            </a:r>
            <a:r>
              <a:rPr kumimoji="1" lang="en-US" altLang="zh-CN" kern="0" noProof="0" dirty="0" smtClean="0">
                <a:ln>
                  <a:noFill/>
                </a:ln>
                <a:effectLst/>
                <a:uLnTx/>
                <a:uFillTx/>
                <a:latin typeface="+mn-lt"/>
                <a:ea typeface="+mn-ea"/>
                <a:sym typeface="+mn-ea"/>
              </a:rPr>
              <a:t>CF </a:t>
            </a:r>
            <a:r>
              <a:rPr kumimoji="1" lang="en-US" altLang="zh-CN" kern="0" noProof="0" dirty="0" smtClean="0">
                <a:ln>
                  <a:noFill/>
                </a:ln>
                <a:effectLst/>
                <a:uLnTx/>
                <a:uFillTx/>
                <a:latin typeface="+mn-lt"/>
                <a:ea typeface="+mn-ea"/>
                <a:sym typeface="Symbol" panose="05050102010706020507" pitchFamily="18" charset="2"/>
              </a:rPr>
              <a:t></a:t>
            </a:r>
            <a:r>
              <a:rPr kumimoji="1" lang="en-US" altLang="zh-CN" kern="0" noProof="0" dirty="0" smtClean="0">
                <a:ln>
                  <a:noFill/>
                </a:ln>
                <a:effectLst/>
                <a:uLnTx/>
                <a:uFillTx/>
                <a:latin typeface="+mn-lt"/>
                <a:ea typeface="+mn-ea"/>
                <a:sym typeface="+mn-ea"/>
              </a:rPr>
              <a:t> 0</a:t>
            </a:r>
            <a:r>
              <a:rPr kumimoji="1" lang="zh-CN" altLang="en-US" kern="0" noProof="0" dirty="0" smtClean="0">
                <a:ln>
                  <a:noFill/>
                </a:ln>
                <a:effectLst/>
                <a:uLnTx/>
                <a:uFillTx/>
                <a:latin typeface="+mn-lt"/>
                <a:ea typeface="+mn-ea"/>
                <a:sym typeface="+mn-ea"/>
              </a:rPr>
              <a:t>，表示（</a:t>
            </a:r>
            <a:r>
              <a:rPr kumimoji="1" lang="en-US" altLang="zh-CN" kern="0" noProof="0" dirty="0" smtClean="0">
                <a:ln>
                  <a:noFill/>
                </a:ln>
                <a:effectLst/>
                <a:uLnTx/>
                <a:uFillTx/>
                <a:latin typeface="+mn-lt"/>
                <a:ea typeface="+mn-ea"/>
                <a:sym typeface="+mn-ea"/>
              </a:rPr>
              <a:t>DEST</a:t>
            </a:r>
            <a:r>
              <a:rPr kumimoji="1" lang="zh-CN" altLang="en-US" kern="0" noProof="0" dirty="0" smtClean="0">
                <a:ln>
                  <a:noFill/>
                </a:ln>
                <a:effectLst/>
                <a:uLnTx/>
                <a:uFillTx/>
                <a:latin typeface="+mn-lt"/>
                <a:ea typeface="+mn-ea"/>
                <a:sym typeface="+mn-ea"/>
              </a:rPr>
              <a:t>）≥（</a:t>
            </a:r>
            <a:r>
              <a:rPr kumimoji="1" lang="en-US" altLang="zh-CN" kern="0" noProof="0" dirty="0" smtClean="0">
                <a:ln>
                  <a:noFill/>
                </a:ln>
                <a:effectLst/>
                <a:uLnTx/>
                <a:uFillTx/>
                <a:latin typeface="+mn-lt"/>
                <a:ea typeface="+mn-ea"/>
                <a:sym typeface="+mn-ea"/>
              </a:rPr>
              <a:t>SRC</a:t>
            </a:r>
            <a:r>
              <a:rPr kumimoji="1" lang="zh-CN" altLang="en-US" kern="0" noProof="0" dirty="0" smtClean="0">
                <a:ln>
                  <a:noFill/>
                </a:ln>
                <a:effectLst/>
                <a:uLnTx/>
                <a:uFillTx/>
                <a:latin typeface="+mn-lt"/>
                <a:ea typeface="+mn-ea"/>
                <a:sym typeface="+mn-ea"/>
              </a:rPr>
              <a:t>）；</a:t>
            </a:r>
            <a:endParaRPr kumimoji="1" lang="en-US" altLang="zh-CN"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kern="0" noProof="0" dirty="0">
                <a:ln>
                  <a:noFill/>
                </a:ln>
                <a:effectLst/>
                <a:uLnTx/>
                <a:uFillTx/>
                <a:latin typeface="+mn-lt"/>
                <a:ea typeface="+mn-ea"/>
                <a:sym typeface="+mn-ea"/>
              </a:rPr>
              <a:t> </a:t>
            </a:r>
            <a:r>
              <a:rPr kumimoji="1" lang="en-US" altLang="zh-CN" kern="0" noProof="0" dirty="0" smtClean="0">
                <a:ln>
                  <a:noFill/>
                </a:ln>
                <a:effectLst/>
                <a:uLnTx/>
                <a:uFillTx/>
                <a:latin typeface="+mn-lt"/>
                <a:ea typeface="+mn-ea"/>
                <a:sym typeface="+mn-ea"/>
              </a:rPr>
              <a:t>                                    </a:t>
            </a:r>
            <a:r>
              <a:rPr kumimoji="1" lang="zh-CN" altLang="en-US" kern="0" noProof="0" dirty="0" smtClean="0">
                <a:ln>
                  <a:noFill/>
                </a:ln>
                <a:effectLst/>
                <a:uLnTx/>
                <a:uFillTx/>
                <a:latin typeface="+mn-lt"/>
                <a:ea typeface="+mn-ea"/>
                <a:sym typeface="+mn-ea"/>
              </a:rPr>
              <a:t>若</a:t>
            </a:r>
            <a:r>
              <a:rPr kumimoji="1" lang="en-US" altLang="zh-CN" kern="0" noProof="0" dirty="0" smtClean="0">
                <a:ln>
                  <a:noFill/>
                </a:ln>
                <a:effectLst/>
                <a:uLnTx/>
                <a:uFillTx/>
                <a:latin typeface="+mn-lt"/>
                <a:ea typeface="+mn-ea"/>
                <a:sym typeface="+mn-ea"/>
              </a:rPr>
              <a:t>CF </a:t>
            </a:r>
            <a:r>
              <a:rPr kumimoji="1" lang="en-US" altLang="zh-CN" kern="0" noProof="0" dirty="0" smtClean="0">
                <a:ln>
                  <a:noFill/>
                </a:ln>
                <a:effectLst/>
                <a:uLnTx/>
                <a:uFillTx/>
                <a:latin typeface="+mn-lt"/>
                <a:ea typeface="+mn-ea"/>
                <a:sym typeface="Symbol" panose="05050102010706020507" pitchFamily="18" charset="2"/>
              </a:rPr>
              <a:t></a:t>
            </a:r>
            <a:r>
              <a:rPr kumimoji="1" lang="en-US" altLang="zh-CN" kern="0" noProof="0" dirty="0" smtClean="0">
                <a:ln>
                  <a:noFill/>
                </a:ln>
                <a:effectLst/>
                <a:uLnTx/>
                <a:uFillTx/>
                <a:latin typeface="+mn-lt"/>
                <a:ea typeface="+mn-ea"/>
                <a:sym typeface="+mn-ea"/>
              </a:rPr>
              <a:t> 1</a:t>
            </a:r>
            <a:r>
              <a:rPr kumimoji="1" lang="zh-CN" altLang="en-US" kern="0" noProof="0" dirty="0" smtClean="0">
                <a:ln>
                  <a:noFill/>
                </a:ln>
                <a:effectLst/>
                <a:uLnTx/>
                <a:uFillTx/>
                <a:latin typeface="+mn-lt"/>
                <a:ea typeface="+mn-ea"/>
                <a:sym typeface="+mn-ea"/>
              </a:rPr>
              <a:t>，则（</a:t>
            </a:r>
            <a:r>
              <a:rPr kumimoji="1" lang="en-US" altLang="zh-CN" kern="0" noProof="0" dirty="0" smtClean="0">
                <a:ln>
                  <a:noFill/>
                </a:ln>
                <a:effectLst/>
                <a:uLnTx/>
                <a:uFillTx/>
                <a:latin typeface="+mn-lt"/>
                <a:ea typeface="+mn-ea"/>
                <a:sym typeface="+mn-ea"/>
              </a:rPr>
              <a:t>DEST</a:t>
            </a:r>
            <a:r>
              <a:rPr kumimoji="1" lang="zh-CN" altLang="en-US" kern="0" noProof="0" dirty="0" smtClean="0">
                <a:ln>
                  <a:noFill/>
                </a:ln>
                <a:effectLst/>
                <a:uLnTx/>
                <a:uFillTx/>
                <a:latin typeface="+mn-lt"/>
                <a:ea typeface="+mn-ea"/>
                <a:sym typeface="+mn-ea"/>
              </a:rPr>
              <a:t>）＜（</a:t>
            </a:r>
            <a:r>
              <a:rPr kumimoji="1" lang="en-US" altLang="zh-CN" kern="0" noProof="0" dirty="0" smtClean="0">
                <a:ln>
                  <a:noFill/>
                </a:ln>
                <a:effectLst/>
                <a:uLnTx/>
                <a:uFillTx/>
                <a:latin typeface="+mn-lt"/>
                <a:ea typeface="+mn-ea"/>
                <a:sym typeface="+mn-ea"/>
              </a:rPr>
              <a:t>SRC</a:t>
            </a:r>
            <a:r>
              <a:rPr kumimoji="1" lang="zh-CN" altLang="en-US" kern="0" noProof="0" dirty="0" smtClean="0">
                <a:ln>
                  <a:noFill/>
                </a:ln>
                <a:effectLst/>
                <a:uLnTx/>
                <a:uFillTx/>
                <a:latin typeface="+mn-lt"/>
                <a:ea typeface="+mn-ea"/>
                <a:sym typeface="+mn-ea"/>
              </a:rPr>
              <a:t>）。</a:t>
            </a:r>
            <a:endParaRPr lang="zh-CN" altLang="en-US"/>
          </a:p>
        </p:txBody>
      </p:sp>
    </p:spTree>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411" name="Rectangle 2"/>
          <p:cNvSpPr>
            <a:spLocks noGrp="1" noChangeArrowheads="1"/>
          </p:cNvSpPr>
          <p:nvPr>
            <p:ph idx="1"/>
          </p:nvPr>
        </p:nvSpPr>
        <p:spPr>
          <a:xfrm>
            <a:off x="323850" y="549275"/>
            <a:ext cx="8496300" cy="59753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Monotype Sorts" pitchFamily="2" charset="2"/>
              <a:buNone/>
              <a:defRPr/>
            </a:pP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④ </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存储器管理部件</a:t>
            </a: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MMU</a:t>
            </a:r>
            <a:endParaRPr kumimoji="1" lang="zh-CN" altLang="en-US" sz="3200" b="0"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36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在</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80486</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中，</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存储器按段组织</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，以适应用户程序逻辑结构。段的大小可变，最大可达到</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4 GB</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。针对主存物理空间的组织，又将</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存储器划分为页</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每页大小均为</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4 KB</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MMU</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设置了</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分段部件与分页部件</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Wingdings" panose="05000000000000000000" pitchFamily="2" charset="2"/>
              <a:buChar char="l"/>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smtClean="0">
                <a:ln>
                  <a:noFill/>
                </a:ln>
                <a:solidFill>
                  <a:srgbClr val="000099"/>
                </a:solidFill>
                <a:effectLst/>
                <a:uLnTx/>
                <a:uFillTx/>
                <a:latin typeface="+mn-lt"/>
                <a:ea typeface="+mn-ea"/>
                <a:cs typeface="+mn-cs"/>
              </a:rPr>
              <a:t>分段部件</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按控制部件的要求计算有效地址，并且   将</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逻辑地址</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cs"/>
              </a:rPr>
              <a:t>由段基值</a:t>
            </a:r>
            <a:r>
              <a:rPr kumimoji="1" lang="en-US" altLang="zh-CN" sz="20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000" b="1" i="0" u="none" strike="noStrike" kern="0" cap="none" spc="0" normalizeH="0" baseline="0" noProof="0" dirty="0" smtClean="0">
                <a:ln>
                  <a:noFill/>
                </a:ln>
                <a:solidFill>
                  <a:schemeClr val="tx1"/>
                </a:solidFill>
                <a:effectLst/>
                <a:uLnTx/>
                <a:uFillTx/>
                <a:latin typeface="+mn-lt"/>
                <a:ea typeface="+mn-ea"/>
                <a:cs typeface="+mn-cs"/>
              </a:rPr>
              <a:t>段选择器和偏移地址组成）</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转换成线性地址</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，即：</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ts val="35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线性地址</a:t>
            </a: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段基址</a:t>
            </a: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有效地址</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（即偏移地址）</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
                <a:schemeClr val="tx1"/>
              </a:buClr>
              <a:buSzTx/>
              <a:buFont typeface="Wingdings" panose="05000000000000000000" pitchFamily="2" charset="2"/>
              <a:buChar char="l"/>
              <a:defRPr/>
            </a:pPr>
            <a:r>
              <a:rPr kumimoji="1" lang="zh-CN" altLang="en-GB" sz="24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smtClean="0">
                <a:ln>
                  <a:noFill/>
                </a:ln>
                <a:solidFill>
                  <a:srgbClr val="000099"/>
                </a:solidFill>
                <a:effectLst/>
                <a:uLnTx/>
                <a:uFillTx/>
                <a:latin typeface="+mn-lt"/>
                <a:ea typeface="+mn-ea"/>
                <a:cs typeface="+mn-cs"/>
              </a:rPr>
              <a:t>分页部件</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通过</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页变换</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将</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来自分段部件或指令预取部件的</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线性地址</a:t>
            </a:r>
            <a:r>
              <a:rPr kumimoji="1" lang="zh-CN" altLang="en-US" sz="2400" b="1" i="0" u="none" strike="noStrike" kern="0" cap="none" spc="0" normalizeH="0" baseline="0" noProof="0" dirty="0" smtClean="0">
                <a:ln>
                  <a:noFill/>
                </a:ln>
                <a:solidFill>
                  <a:srgbClr val="3333FF"/>
                </a:solidFill>
                <a:effectLst/>
                <a:uLnTx/>
                <a:uFillTx/>
                <a:latin typeface="+mn-lt"/>
                <a:ea typeface="+mn-ea"/>
                <a:cs typeface="+mn-cs"/>
              </a:rPr>
              <a:t>转换成</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主存的物理地址</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50531" name="Rectangle 2"/>
          <p:cNvSpPr>
            <a:spLocks noGrp="1"/>
          </p:cNvSpPr>
          <p:nvPr>
            <p:ph idx="1"/>
          </p:nvPr>
        </p:nvSpPr>
        <p:spPr>
          <a:xfrm>
            <a:off x="0" y="189230"/>
            <a:ext cx="9144000" cy="3109595"/>
          </a:xfrm>
        </p:spPr>
        <p:txBody>
          <a:bodyPr vert="horz" wrap="square" lIns="91440" tIns="45720" rIns="91440" bIns="45720" anchor="t" anchorCtr="0"/>
          <a:p>
            <a:pPr eaLnBrk="1" hangingPunct="1">
              <a:lnSpc>
                <a:spcPct val="110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6</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CMPXCHG</a:t>
            </a:r>
            <a:r>
              <a:rPr kumimoji="1" lang="zh-CN" altLang="en-US" sz="2800" b="1" dirty="0">
                <a:latin typeface="+mn-lt"/>
                <a:ea typeface="宋体" panose="02010600030101010101" pitchFamily="2" charset="-122"/>
                <a:cs typeface="+mn-cs"/>
              </a:rPr>
              <a:t>比较并交换指令</a:t>
            </a:r>
            <a:endParaRPr kumimoji="1" lang="zh-CN" altLang="en-US" sz="28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CMPXCHG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  </a:t>
            </a:r>
            <a:endParaRPr kumimoji="1" lang="zh-CN" altLang="en-US" sz="2400" b="1" dirty="0">
              <a:solidFill>
                <a:srgbClr val="C00000"/>
              </a:solidFill>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累加器</a:t>
            </a:r>
            <a:r>
              <a:rPr kumimoji="1" lang="en-US" altLang="zh-CN" sz="2400" b="1" dirty="0">
                <a:latin typeface="+mn-lt"/>
                <a:ea typeface="宋体" panose="02010600030101010101" pitchFamily="2" charset="-122"/>
                <a:cs typeface="+mn-cs"/>
              </a:rPr>
              <a:t>AC</a:t>
            </a:r>
            <a:r>
              <a:rPr kumimoji="1" lang="zh-CN" altLang="en-US" sz="2400" b="1" dirty="0">
                <a:latin typeface="+mn-lt"/>
                <a:ea typeface="宋体" panose="02010600030101010101" pitchFamily="2" charset="-122"/>
                <a:cs typeface="+mn-cs"/>
              </a:rPr>
              <a:t>与（</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）相比较，如果（</a:t>
            </a:r>
            <a:r>
              <a:rPr kumimoji="1" lang="en-US" altLang="zh-CN" sz="2400" b="1" dirty="0">
                <a:latin typeface="+mn-lt"/>
                <a:ea typeface="宋体" panose="02010600030101010101" pitchFamily="2" charset="-122"/>
                <a:cs typeface="+mn-cs"/>
              </a:rPr>
              <a:t>AC</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），则</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en-US" altLang="zh-CN" sz="2400" b="1" dirty="0">
                <a:latin typeface="+mn-lt"/>
                <a:ea typeface="宋体" panose="02010600030101010101" pitchFamily="2" charset="-122"/>
                <a:cs typeface="+mn-cs"/>
              </a:rPr>
              <a:t>                         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否则</a:t>
            </a:r>
            <a:r>
              <a:rPr kumimoji="1" lang="en-US" altLang="zh-CN" sz="2400" b="1" dirty="0">
                <a:latin typeface="+mn-lt"/>
                <a:ea typeface="宋体" panose="02010600030101010101" pitchFamily="2" charset="-122"/>
                <a:cs typeface="+mn-cs"/>
              </a:rPr>
              <a:t>         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0</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AC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p:txBody>
      </p:sp>
      <p:sp>
        <p:nvSpPr>
          <p:cNvPr id="2" name="文本框 1"/>
          <p:cNvSpPr txBox="1"/>
          <p:nvPr/>
        </p:nvSpPr>
        <p:spPr>
          <a:xfrm>
            <a:off x="611505" y="3500755"/>
            <a:ext cx="6892290" cy="2861310"/>
          </a:xfrm>
          <a:prstGeom prst="rect">
            <a:avLst/>
          </a:prstGeom>
          <a:noFill/>
        </p:spPr>
        <p:txBody>
          <a:bodyPr wrap="square" rtlCol="0" anchor="t">
            <a:spAutoFit/>
          </a:bodyPr>
          <a:p>
            <a:pPr eaLnBrk="1" hangingPunct="1">
              <a:lnSpc>
                <a:spcPct val="150000"/>
              </a:lnSpc>
              <a:buFont typeface="Monotype Sorts" pitchFamily="2" charset="2"/>
              <a:buNone/>
            </a:pPr>
            <a:r>
              <a:rPr kumimoji="1" lang="zh-CN" altLang="en-US" dirty="0">
                <a:solidFill>
                  <a:srgbClr val="C00000"/>
                </a:solidFill>
                <a:latin typeface="+mn-lt"/>
                <a:sym typeface="+mn-ea"/>
              </a:rPr>
              <a:t>该指令只能用于</a:t>
            </a:r>
            <a:r>
              <a:rPr kumimoji="1" lang="en-US" altLang="zh-CN" dirty="0">
                <a:solidFill>
                  <a:srgbClr val="C00000"/>
                </a:solidFill>
                <a:latin typeface="+mn-lt"/>
                <a:sym typeface="+mn-ea"/>
              </a:rPr>
              <a:t>80486</a:t>
            </a:r>
            <a:r>
              <a:rPr kumimoji="1" lang="zh-CN" altLang="en-US" dirty="0">
                <a:solidFill>
                  <a:srgbClr val="C00000"/>
                </a:solidFill>
                <a:latin typeface="+mn-lt"/>
                <a:sym typeface="+mn-ea"/>
              </a:rPr>
              <a:t>及其后继机型：</a:t>
            </a:r>
            <a:endParaRPr kumimoji="1" lang="en-US" altLang="zh-CN" b="1" dirty="0">
              <a:latin typeface="+mn-lt"/>
              <a:ea typeface="宋体" panose="02010600030101010101" pitchFamily="2" charset="-122"/>
              <a:cs typeface="+mn-cs"/>
            </a:endParaRPr>
          </a:p>
          <a:p>
            <a:pPr marL="342900" indent="-342900" eaLnBrk="1" hangingPunct="1">
              <a:lnSpc>
                <a:spcPct val="150000"/>
              </a:lnSpc>
              <a:buFont typeface="Arial" panose="020B0604020202020204" pitchFamily="34" charset="0"/>
              <a:buChar char="•"/>
            </a:pPr>
            <a:r>
              <a:rPr kumimoji="1" lang="zh-CN" altLang="en-US" dirty="0">
                <a:latin typeface="+mn-lt"/>
                <a:sym typeface="+mn-ea"/>
              </a:rPr>
              <a:t>累加器可为</a:t>
            </a:r>
            <a:r>
              <a:rPr kumimoji="1" lang="en-US" altLang="zh-CN" dirty="0">
                <a:latin typeface="+mn-lt"/>
                <a:sym typeface="+mn-ea"/>
              </a:rPr>
              <a:t>AL</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或</a:t>
            </a:r>
            <a:r>
              <a:rPr kumimoji="1" lang="en-US" altLang="zh-CN" dirty="0">
                <a:latin typeface="+mn-lt"/>
                <a:sym typeface="+mn-ea"/>
              </a:rPr>
              <a:t>EAX</a:t>
            </a:r>
            <a:r>
              <a:rPr kumimoji="1" lang="zh-CN" altLang="en-US" dirty="0">
                <a:latin typeface="+mn-lt"/>
                <a:sym typeface="+mn-ea"/>
              </a:rPr>
              <a:t>寄存器。</a:t>
            </a:r>
            <a:endParaRPr kumimoji="1" lang="en-US" altLang="zh-CN" b="1" dirty="0">
              <a:latin typeface="+mn-lt"/>
              <a:ea typeface="宋体" panose="02010600030101010101" pitchFamily="2" charset="-122"/>
              <a:cs typeface="+mn-cs"/>
            </a:endParaRPr>
          </a:p>
          <a:p>
            <a:pPr marL="342900" indent="-342900" eaLnBrk="1" hangingPunct="1">
              <a:lnSpc>
                <a:spcPct val="150000"/>
              </a:lnSpc>
              <a:buFont typeface="Arial" panose="020B0604020202020204" pitchFamily="34" charset="0"/>
              <a:buChar char="•"/>
            </a:pPr>
            <a:r>
              <a:rPr kumimoji="1" lang="en-US" altLang="zh-CN" dirty="0">
                <a:latin typeface="+mn-lt"/>
                <a:sym typeface="+mn-ea"/>
              </a:rPr>
              <a:t>SRC</a:t>
            </a:r>
            <a:r>
              <a:rPr kumimoji="1" lang="zh-CN" altLang="en-US" dirty="0">
                <a:latin typeface="+mn-lt"/>
                <a:sym typeface="+mn-ea"/>
              </a:rPr>
              <a:t>只能用</a:t>
            </a:r>
            <a:r>
              <a:rPr kumimoji="1" lang="en-US" altLang="zh-CN" dirty="0">
                <a:latin typeface="+mn-lt"/>
                <a:sym typeface="+mn-ea"/>
              </a:rPr>
              <a:t>8</a:t>
            </a:r>
            <a:r>
              <a:rPr kumimoji="1" lang="zh-CN" altLang="en-US" dirty="0">
                <a:latin typeface="+mn-lt"/>
                <a:sym typeface="+mn-ea"/>
              </a:rPr>
              <a:t>位、</a:t>
            </a:r>
            <a:r>
              <a:rPr kumimoji="1" lang="en-US" altLang="zh-CN" dirty="0">
                <a:latin typeface="+mn-lt"/>
                <a:sym typeface="+mn-ea"/>
              </a:rPr>
              <a:t>16</a:t>
            </a:r>
            <a:r>
              <a:rPr kumimoji="1" lang="zh-CN" altLang="en-US" dirty="0">
                <a:latin typeface="+mn-lt"/>
                <a:sym typeface="+mn-ea"/>
              </a:rPr>
              <a:t>位或</a:t>
            </a:r>
            <a:r>
              <a:rPr kumimoji="1" lang="en-US" altLang="zh-CN" dirty="0">
                <a:latin typeface="+mn-lt"/>
                <a:sym typeface="+mn-ea"/>
              </a:rPr>
              <a:t>32</a:t>
            </a:r>
            <a:r>
              <a:rPr kumimoji="1" lang="zh-CN" altLang="en-US" dirty="0">
                <a:latin typeface="+mn-lt"/>
                <a:sym typeface="+mn-ea"/>
              </a:rPr>
              <a:t>位寄存器。</a:t>
            </a:r>
            <a:endParaRPr kumimoji="1" lang="en-US" altLang="zh-CN" b="1" dirty="0">
              <a:latin typeface="+mn-lt"/>
              <a:ea typeface="宋体" panose="02010600030101010101" pitchFamily="2" charset="-122"/>
              <a:cs typeface="+mn-cs"/>
            </a:endParaRPr>
          </a:p>
          <a:p>
            <a:pPr marL="342900" indent="-342900" eaLnBrk="1" hangingPunct="1">
              <a:lnSpc>
                <a:spcPct val="150000"/>
              </a:lnSpc>
              <a:buFont typeface="Arial" panose="020B0604020202020204" pitchFamily="34" charset="0"/>
              <a:buChar char="•"/>
            </a:pPr>
            <a:r>
              <a:rPr kumimoji="1" lang="en-US" altLang="zh-CN" dirty="0">
                <a:latin typeface="+mn-lt"/>
                <a:sym typeface="+mn-ea"/>
              </a:rPr>
              <a:t>DEST</a:t>
            </a:r>
            <a:r>
              <a:rPr kumimoji="1" lang="zh-CN" altLang="en-US" dirty="0">
                <a:latin typeface="+mn-lt"/>
                <a:sym typeface="+mn-ea"/>
              </a:rPr>
              <a:t>则可用寄存器或任一种存储器寻址方式。</a:t>
            </a:r>
            <a:endParaRPr kumimoji="1" lang="en-US" altLang="zh-CN" b="1" dirty="0">
              <a:latin typeface="+mn-lt"/>
              <a:ea typeface="宋体" panose="02010600030101010101" pitchFamily="2" charset="-122"/>
              <a:cs typeface="+mn-cs"/>
            </a:endParaRPr>
          </a:p>
          <a:p>
            <a:pPr marL="342900" indent="-342900" eaLnBrk="1" hangingPunct="1">
              <a:lnSpc>
                <a:spcPct val="150000"/>
              </a:lnSpc>
              <a:buFont typeface="Arial" panose="020B0604020202020204" pitchFamily="34" charset="0"/>
              <a:buChar char="•"/>
            </a:pPr>
            <a:r>
              <a:rPr kumimoji="1" lang="zh-CN" altLang="en-US" dirty="0">
                <a:latin typeface="+mn-lt"/>
                <a:sym typeface="+mn-ea"/>
              </a:rPr>
              <a:t>对其他标志位的影响与</a:t>
            </a:r>
            <a:r>
              <a:rPr kumimoji="1" lang="en-US" altLang="zh-CN" dirty="0">
                <a:latin typeface="+mn-lt"/>
                <a:sym typeface="+mn-ea"/>
              </a:rPr>
              <a:t>CMP</a:t>
            </a:r>
            <a:r>
              <a:rPr kumimoji="1" lang="zh-CN" altLang="en-US" dirty="0">
                <a:latin typeface="+mn-lt"/>
                <a:sym typeface="+mn-ea"/>
              </a:rPr>
              <a:t>指令相同。</a:t>
            </a:r>
            <a:endParaRPr lang="zh-CN" altLang="en-US"/>
          </a:p>
        </p:txBody>
      </p:sp>
    </p:spTree>
  </p:cSld>
  <p:clrMapOvr>
    <a:masterClrMapping/>
  </p:clrMapOvr>
  <p:transition spd="slow">
    <p:zoom dir="in"/>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1555" name="Rectangle 2"/>
          <p:cNvSpPr>
            <a:spLocks noGrp="1"/>
          </p:cNvSpPr>
          <p:nvPr>
            <p:ph idx="1"/>
          </p:nvPr>
        </p:nvSpPr>
        <p:spPr>
          <a:xfrm>
            <a:off x="0" y="620713"/>
            <a:ext cx="9144000" cy="5903912"/>
          </a:xfrm>
        </p:spPr>
        <p:txBody>
          <a:bodyPr vert="horz" wrap="square" lIns="91440" tIns="45720" rIns="91440" bIns="45720" anchor="t" anchorCtr="0"/>
          <a:p>
            <a:pPr eaLnBrk="1" hangingPunct="1">
              <a:buFont typeface="Monotype Sorts" pitchFamily="2" charset="2"/>
              <a:buNone/>
            </a:pPr>
            <a:r>
              <a:rPr kumimoji="1" lang="en-US" altLang="zh-CN"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7</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CMPXCHG8B</a:t>
            </a:r>
            <a:r>
              <a:rPr kumimoji="1" lang="zh-CN" altLang="en-US" sz="2800" b="1" dirty="0">
                <a:latin typeface="+mn-lt"/>
                <a:ea typeface="宋体" panose="02010600030101010101" pitchFamily="2" charset="-122"/>
                <a:cs typeface="+mn-cs"/>
              </a:rPr>
              <a:t>比较并交换</a:t>
            </a:r>
            <a:r>
              <a:rPr kumimoji="1" lang="en-US" altLang="zh-CN" sz="2800" b="1" dirty="0">
                <a:latin typeface="+mn-lt"/>
                <a:ea typeface="宋体" panose="02010600030101010101" pitchFamily="2" charset="-122"/>
                <a:cs typeface="+mn-cs"/>
              </a:rPr>
              <a:t>8</a:t>
            </a:r>
            <a:r>
              <a:rPr kumimoji="1" lang="zh-CN" altLang="en-US" sz="2800" b="1" dirty="0">
                <a:latin typeface="+mn-lt"/>
                <a:ea typeface="宋体" panose="02010600030101010101" pitchFamily="2" charset="-122"/>
                <a:cs typeface="+mn-cs"/>
              </a:rPr>
              <a:t>字节指令</a:t>
            </a:r>
            <a:endParaRPr kumimoji="1" lang="zh-CN" altLang="en-US" sz="2800" b="1" dirty="0">
              <a:latin typeface="+mn-lt"/>
              <a:ea typeface="宋体" panose="02010600030101010101" pitchFamily="2" charset="-122"/>
              <a:cs typeface="+mn-cs"/>
            </a:endParaRPr>
          </a:p>
          <a:p>
            <a:pPr eaLnBrk="1" hangingPunct="1">
              <a:buFont typeface="Monotype Sorts" pitchFamily="2" charset="2"/>
              <a:buNone/>
            </a:pPr>
            <a:r>
              <a:rPr kumimoji="1" lang="zh-CN" altLang="en-US"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CMPXCHG8B  DEST</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endParaRPr kumimoji="1" lang="zh-CN" altLang="en-US" sz="2400" b="1" dirty="0">
              <a:solidFill>
                <a:srgbClr val="C00000"/>
              </a:solidFill>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3333FF"/>
                </a:solidFill>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EDX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与</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相比较，如果（</a:t>
            </a:r>
            <a:r>
              <a:rPr kumimoji="1" lang="en-US" altLang="zh-CN" sz="2400" b="1" dirty="0">
                <a:latin typeface="+mn-lt"/>
                <a:ea typeface="宋体" panose="02010600030101010101" pitchFamily="2" charset="-122"/>
                <a:cs typeface="+mn-cs"/>
              </a:rPr>
              <a:t>EDX</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则           </a:t>
            </a:r>
            <a:r>
              <a:rPr kumimoji="1" lang="en-US" altLang="zh-CN" sz="2400" b="1" dirty="0">
                <a:latin typeface="+mn-lt"/>
                <a:ea typeface="宋体" panose="02010600030101010101" pitchFamily="2" charset="-122"/>
                <a:cs typeface="+mn-cs"/>
              </a:rPr>
              <a:t>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ECX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EBX</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否则       </a:t>
            </a:r>
            <a:r>
              <a:rPr kumimoji="1" lang="en-US" altLang="zh-CN" sz="2400" b="1" dirty="0">
                <a:latin typeface="+mn-lt"/>
                <a:ea typeface="宋体" panose="02010600030101010101" pitchFamily="2" charset="-122"/>
                <a:cs typeface="+mn-cs"/>
              </a:rPr>
              <a:t>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EDX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EAX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endParaRPr kumimoji="1" lang="zh-CN" altLang="en-US"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 该指令只影响</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位，但不影响其他标志位。</a:t>
            </a:r>
            <a:endParaRPr kumimoji="1" lang="en-US" altLang="zh-CN"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该指令只能用于</a:t>
            </a:r>
            <a:r>
              <a:rPr kumimoji="1" lang="en-US" altLang="zh-CN" sz="2400" b="1" dirty="0">
                <a:latin typeface="+mn-lt"/>
                <a:ea typeface="宋体" panose="02010600030101010101" pitchFamily="2" charset="-122"/>
                <a:cs typeface="+mn-cs"/>
              </a:rPr>
              <a:t>Pentium</a:t>
            </a:r>
            <a:r>
              <a:rPr kumimoji="1" lang="zh-CN" altLang="en-US" sz="2400" b="1" dirty="0">
                <a:latin typeface="+mn-lt"/>
                <a:ea typeface="宋体" panose="02010600030101010101" pitchFamily="2" charset="-122"/>
                <a:cs typeface="+mn-cs"/>
              </a:rPr>
              <a:t>及其后继机型。</a:t>
            </a:r>
            <a:endParaRPr kumimoji="1" lang="en-US" altLang="zh-CN"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操作数均为</a:t>
            </a:r>
            <a:r>
              <a:rPr kumimoji="1" lang="en-US" altLang="zh-CN" sz="2400" b="1" dirty="0">
                <a:latin typeface="+mn-lt"/>
                <a:ea typeface="宋体" panose="02010600030101010101" pitchFamily="2" charset="-122"/>
                <a:cs typeface="+mn-cs"/>
              </a:rPr>
              <a:t>64</a:t>
            </a:r>
            <a:r>
              <a:rPr kumimoji="1" lang="zh-CN" altLang="en-US" sz="2400" b="1" dirty="0">
                <a:latin typeface="+mn-lt"/>
                <a:ea typeface="宋体" panose="02010600030101010101" pitchFamily="2" charset="-122"/>
                <a:cs typeface="+mn-cs"/>
              </a:rPr>
              <a:t>位数，目的操作数必须采用存储器寻址方式确定一个</a:t>
            </a:r>
            <a:r>
              <a:rPr kumimoji="1" lang="en-US" altLang="zh-CN" sz="2400" b="1" dirty="0">
                <a:latin typeface="+mn-lt"/>
                <a:ea typeface="宋体" panose="02010600030101010101" pitchFamily="2" charset="-122"/>
                <a:cs typeface="+mn-cs"/>
              </a:rPr>
              <a:t>64</a:t>
            </a:r>
            <a:r>
              <a:rPr kumimoji="1" lang="zh-CN" altLang="en-US" sz="2400" b="1" dirty="0">
                <a:latin typeface="+mn-lt"/>
                <a:ea typeface="宋体" panose="02010600030101010101" pitchFamily="2" charset="-122"/>
                <a:cs typeface="+mn-cs"/>
              </a:rPr>
              <a:t>位数。</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2579" name="Rectangle 2"/>
          <p:cNvSpPr>
            <a:spLocks noGrp="1"/>
          </p:cNvSpPr>
          <p:nvPr>
            <p:ph idx="1"/>
          </p:nvPr>
        </p:nvSpPr>
        <p:spPr>
          <a:xfrm>
            <a:off x="142875" y="44450"/>
            <a:ext cx="8964930" cy="1342390"/>
          </a:xfrm>
        </p:spPr>
        <p:txBody>
          <a:bodyPr vert="horz" wrap="square" lIns="91440" tIns="45720" rIns="91440" bIns="45720" anchor="t" anchorCtr="0"/>
          <a:p>
            <a:pPr eaLnBrk="1" hangingPunct="1">
              <a:buFont typeface="Monotype Sorts" pitchFamily="2" charset="2"/>
              <a:buNone/>
            </a:pPr>
            <a:r>
              <a:rPr kumimoji="1" lang="en-US" b="1" dirty="0">
                <a:latin typeface="+mn-lt"/>
                <a:ea typeface="宋体" panose="02010600030101010101" pitchFamily="2" charset="-122"/>
                <a:cs typeface="+mn-cs"/>
              </a:rPr>
              <a:t>3</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乘法运算指令</a:t>
            </a:r>
            <a:endParaRPr kumimoji="1" lang="zh-CN" altLang="en-US" b="1" dirty="0">
              <a:latin typeface="+mn-lt"/>
              <a:ea typeface="宋体" panose="02010600030101010101" pitchFamily="2" charset="-122"/>
              <a:cs typeface="+mn-cs"/>
            </a:endParaRPr>
          </a:p>
          <a:p>
            <a:pPr eaLnBrk="1" hangingPunct="1">
              <a:lnSpc>
                <a:spcPct val="85000"/>
              </a:lnSpc>
              <a:spcBef>
                <a:spcPts val="20"/>
              </a:spcBef>
              <a:spcAft>
                <a:spcPts val="0"/>
              </a:spcAft>
              <a:buFont typeface="Monotype Sorts" pitchFamily="2" charset="2"/>
              <a:buNone/>
            </a:pPr>
            <a:r>
              <a:rPr kumimoji="1" lang="en-US" altLang="zh-CN"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MUL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unsigned MULtiple</a:t>
            </a:r>
            <a:r>
              <a:rPr kumimoji="1" lang="zh-CN" altLang="en-US" sz="2400" b="1" dirty="0">
                <a:solidFill>
                  <a:srgbClr val="C00000"/>
                </a:solidFill>
                <a:latin typeface="+mn-lt"/>
                <a:ea typeface="宋体" panose="02010600030101010101" pitchFamily="2" charset="-122"/>
                <a:cs typeface="+mn-cs"/>
              </a:rPr>
              <a:t>） 无符号数乘法。</a:t>
            </a:r>
            <a:endParaRPr kumimoji="1" lang="zh-CN" altLang="en-US" sz="2400" b="1" dirty="0">
              <a:solidFill>
                <a:srgbClr val="C00000"/>
              </a:solidFill>
              <a:latin typeface="+mn-lt"/>
              <a:ea typeface="宋体" panose="02010600030101010101" pitchFamily="2" charset="-122"/>
              <a:cs typeface="+mn-cs"/>
            </a:endParaRPr>
          </a:p>
          <a:p>
            <a:pPr eaLnBrk="1" hangingPunct="1">
              <a:lnSpc>
                <a:spcPct val="85000"/>
              </a:lnSpc>
              <a:spcBef>
                <a:spcPts val="20"/>
              </a:spcBef>
              <a:spcAft>
                <a:spcPts val="0"/>
              </a:spcAft>
              <a:buFont typeface="Monotype Sorts" pitchFamily="2" charset="2"/>
              <a:buNone/>
            </a:pPr>
            <a:r>
              <a:rPr kumimoji="1" lang="en-US" altLang="zh-CN" sz="2400" b="1" dirty="0">
                <a:solidFill>
                  <a:srgbClr val="C00000"/>
                </a:solidFill>
                <a:latin typeface="+mn-lt"/>
                <a:ea typeface="宋体" panose="02010600030101010101" pitchFamily="2" charset="-122"/>
                <a:cs typeface="+mn-cs"/>
              </a:rPr>
              <a:t>           IMUL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sIgned MULtiple</a:t>
            </a:r>
            <a:r>
              <a:rPr kumimoji="1" lang="zh-CN" altLang="en-US" sz="2400" b="1" dirty="0">
                <a:solidFill>
                  <a:srgbClr val="C00000"/>
                </a:solidFill>
                <a:latin typeface="+mn-lt"/>
                <a:ea typeface="宋体" panose="02010600030101010101" pitchFamily="2" charset="-122"/>
                <a:cs typeface="+mn-cs"/>
              </a:rPr>
              <a:t>）    带符号数乘法。</a:t>
            </a:r>
            <a:endParaRPr kumimoji="1" lang="zh-CN" altLang="en-US" sz="2400" b="1" dirty="0">
              <a:solidFill>
                <a:srgbClr val="C00000"/>
              </a:solidFill>
              <a:latin typeface="+mn-lt"/>
              <a:ea typeface="宋体" panose="02010600030101010101" pitchFamily="2" charset="-122"/>
              <a:cs typeface="+mn-cs"/>
            </a:endParaRPr>
          </a:p>
        </p:txBody>
      </p:sp>
      <p:sp>
        <p:nvSpPr>
          <p:cNvPr id="152580" name="Rectangle 3"/>
          <p:cNvSpPr/>
          <p:nvPr/>
        </p:nvSpPr>
        <p:spPr>
          <a:xfrm>
            <a:off x="0" y="1556068"/>
            <a:ext cx="9144000" cy="27089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15000"/>
              </a:lnSpc>
              <a:spcBef>
                <a:spcPts val="0"/>
              </a:spcBef>
              <a:spcAft>
                <a:spcPts val="0"/>
              </a:spcAft>
              <a:buFontTx/>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MUL</a:t>
            </a:r>
            <a:r>
              <a:rPr lang="zh-CN" altLang="en-US" sz="2800" b="1" dirty="0">
                <a:latin typeface="Times New Roman" panose="02020603050405020304" pitchFamily="18" charset="0"/>
                <a:ea typeface="宋体" panose="02010600030101010101" pitchFamily="2" charset="-122"/>
              </a:rPr>
              <a:t>无符号数乘法指令</a:t>
            </a:r>
            <a:endParaRPr lang="zh-CN" altLang="en-US" sz="2800" b="1" dirty="0">
              <a:latin typeface="Times New Roman" panose="02020603050405020304" pitchFamily="18" charset="0"/>
              <a:ea typeface="宋体" panose="02010600030101010101" pitchFamily="2" charset="-122"/>
            </a:endParaRPr>
          </a:p>
          <a:p>
            <a:pPr marL="0" lvl="0" indent="0">
              <a:lnSpc>
                <a:spcPct val="115000"/>
              </a:lnSpc>
              <a:spcBef>
                <a:spcPts val="0"/>
              </a:spcBef>
              <a:spcAft>
                <a:spcPts val="0"/>
              </a:spcAft>
              <a:buFontTx/>
              <a:buNone/>
            </a:pPr>
            <a:r>
              <a:rPr lang="zh-CN" altLang="en-US" sz="2400" b="1" dirty="0">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指令格式：</a:t>
            </a:r>
            <a:r>
              <a:rPr lang="en-US" altLang="zh-CN" sz="2400" b="1" dirty="0">
                <a:latin typeface="Times New Roman" panose="02020603050405020304" pitchFamily="18" charset="0"/>
                <a:ea typeface="宋体" panose="02010600030101010101" pitchFamily="2" charset="-122"/>
              </a:rPr>
              <a:t>MUL  SRC</a:t>
            </a:r>
            <a:endParaRPr lang="en-US" altLang="zh-CN" sz="2400" b="1" dirty="0">
              <a:latin typeface="Times New Roman" panose="02020603050405020304" pitchFamily="18" charset="0"/>
              <a:ea typeface="宋体" panose="02010600030101010101" pitchFamily="2" charset="-122"/>
            </a:endParaRPr>
          </a:p>
          <a:p>
            <a:pPr marL="0" lvl="0" indent="0">
              <a:lnSpc>
                <a:spcPct val="115000"/>
              </a:lnSpc>
              <a:spcBef>
                <a:spcPts val="0"/>
              </a:spcBef>
              <a:spcAft>
                <a:spcPts val="0"/>
              </a:spcAft>
              <a:buFontTx/>
              <a:buNone/>
            </a:pPr>
            <a:r>
              <a:rPr lang="zh-CN" altLang="en-US" sz="2400" b="1" dirty="0">
                <a:solidFill>
                  <a:srgbClr val="C00000"/>
                </a:solidFill>
                <a:latin typeface="Times New Roman" panose="02020603050405020304" pitchFamily="18" charset="0"/>
                <a:ea typeface="宋体" panose="02010600030101010101" pitchFamily="2" charset="-122"/>
              </a:rPr>
              <a:t>      指令功能：</a:t>
            </a:r>
            <a:endParaRPr lang="zh-CN" altLang="en-US" sz="2400" b="1" dirty="0">
              <a:solidFill>
                <a:srgbClr val="C00000"/>
              </a:solidFill>
              <a:latin typeface="Times New Roman" panose="02020603050405020304" pitchFamily="18" charset="0"/>
              <a:ea typeface="宋体" panose="02010600030101010101" pitchFamily="2" charset="-122"/>
            </a:endParaRPr>
          </a:p>
          <a:p>
            <a:pPr marL="0" lvl="0" indent="0">
              <a:lnSpc>
                <a:spcPct val="115000"/>
              </a:lnSpc>
              <a:spcBef>
                <a:spcPts val="0"/>
              </a:spcBef>
              <a:spcAft>
                <a:spcPts val="0"/>
              </a:spcAft>
              <a:buFontTx/>
              <a:buNone/>
            </a:pPr>
            <a:r>
              <a:rPr lang="zh-CN" altLang="en-US" sz="2400" b="1" dirty="0">
                <a:latin typeface="Times New Roman" panose="02020603050405020304" pitchFamily="18" charset="0"/>
                <a:ea typeface="宋体" panose="02010600030101010101" pitchFamily="2" charset="-122"/>
              </a:rPr>
              <a:t>         字节操作数	  </a:t>
            </a:r>
            <a:r>
              <a:rPr lang="en-US" altLang="zh-CN" sz="2400" b="1" dirty="0">
                <a:latin typeface="Times New Roman" panose="02020603050405020304" pitchFamily="18" charset="0"/>
                <a:ea typeface="宋体" panose="02010600030101010101" pitchFamily="2" charset="-122"/>
              </a:rPr>
              <a:t>AX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SRC</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0" lvl="0" indent="0">
              <a:lnSpc>
                <a:spcPct val="115000"/>
              </a:lnSpc>
              <a:spcBef>
                <a:spcPts val="0"/>
              </a:spcBef>
              <a:spcAft>
                <a:spcPts val="0"/>
              </a:spcAft>
              <a:buFontTx/>
              <a:buNone/>
            </a:pPr>
            <a:r>
              <a:rPr lang="zh-CN" altLang="en-US" sz="2400" b="1" dirty="0">
                <a:latin typeface="Times New Roman" panose="02020603050405020304" pitchFamily="18" charset="0"/>
                <a:ea typeface="宋体" panose="02010600030101010101" pitchFamily="2" charset="-122"/>
              </a:rPr>
              <a:t>         字操作数	  </a:t>
            </a:r>
            <a:r>
              <a:rPr lang="en-US" altLang="zh-CN" sz="2400" b="1" dirty="0">
                <a:latin typeface="Times New Roman" panose="02020603050405020304" pitchFamily="18" charset="0"/>
                <a:ea typeface="宋体" panose="02010600030101010101" pitchFamily="2" charset="-122"/>
              </a:rPr>
              <a:t>DX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AX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SRC</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0" lvl="0" indent="0">
              <a:lnSpc>
                <a:spcPct val="115000"/>
              </a:lnSpc>
              <a:spcBef>
                <a:spcPts val="0"/>
              </a:spcBef>
              <a:spcAft>
                <a:spcPts val="0"/>
              </a:spcAft>
              <a:buFontTx/>
              <a:buNone/>
            </a:pPr>
            <a:r>
              <a:rPr lang="zh-CN" altLang="en-US" sz="2400" b="1" dirty="0">
                <a:latin typeface="Times New Roman" panose="02020603050405020304" pitchFamily="18" charset="0"/>
                <a:ea typeface="宋体" panose="02010600030101010101" pitchFamily="2" charset="-122"/>
              </a:rPr>
              <a:t>         双字操作数	  </a:t>
            </a:r>
            <a:r>
              <a:rPr lang="en-US" altLang="zh-CN" sz="2400" b="1" dirty="0">
                <a:latin typeface="Times New Roman" panose="02020603050405020304" pitchFamily="18" charset="0"/>
                <a:ea typeface="宋体" panose="02010600030101010101" pitchFamily="2" charset="-122"/>
              </a:rPr>
              <a:t>EDX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EAX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EAX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SRC</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152581" name="Rectangle 4"/>
          <p:cNvSpPr/>
          <p:nvPr/>
        </p:nvSpPr>
        <p:spPr>
          <a:xfrm>
            <a:off x="142875" y="4293235"/>
            <a:ext cx="8505190" cy="706755"/>
          </a:xfrm>
          <a:prstGeom prst="rect">
            <a:avLst/>
          </a:prstGeom>
          <a:noFill/>
          <a:ln w="9525">
            <a:noFill/>
          </a:ln>
        </p:spPr>
        <p:txBody>
          <a:bodyPr wrap="squar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SRC</a:t>
            </a:r>
            <a:r>
              <a:rPr lang="zh-CN" altLang="en-US" sz="2000" b="1" dirty="0">
                <a:latin typeface="Times New Roman" panose="02020603050405020304" pitchFamily="18" charset="0"/>
                <a:ea typeface="宋体" panose="02010600030101010101" pitchFamily="2" charset="-122"/>
              </a:rPr>
              <a:t>）只能在通用寄存器或存储单元中（不能是立即数）；而另一个操作数隐含在 </a:t>
            </a:r>
            <a:r>
              <a:rPr lang="en-US" altLang="zh-CN" sz="2000" b="1" dirty="0">
                <a:latin typeface="Times New Roman" panose="02020603050405020304" pitchFamily="18" charset="0"/>
                <a:ea typeface="宋体" panose="02010600030101010101" pitchFamily="2" charset="-122"/>
              </a:rPr>
              <a:t>AL</a:t>
            </a:r>
            <a:r>
              <a:rPr lang="zh-CN" altLang="en-US" sz="2000" b="1" dirty="0">
                <a:latin typeface="Times New Roman" panose="02020603050405020304" pitchFamily="18" charset="0"/>
                <a:ea typeface="宋体" panose="02010600030101010101" pitchFamily="2" charset="-122"/>
              </a:rPr>
              <a:t>（字节乘）、</a:t>
            </a:r>
            <a:r>
              <a:rPr lang="en-US" altLang="zh-CN" sz="2000" b="1" dirty="0">
                <a:latin typeface="Times New Roman" panose="02020603050405020304" pitchFamily="18" charset="0"/>
                <a:ea typeface="宋体" panose="02010600030101010101" pitchFamily="2" charset="-122"/>
              </a:rPr>
              <a:t>AX</a:t>
            </a:r>
            <a:r>
              <a:rPr lang="zh-CN" altLang="en-US" sz="2000" b="1" dirty="0">
                <a:latin typeface="Times New Roman" panose="02020603050405020304" pitchFamily="18" charset="0"/>
                <a:ea typeface="宋体" panose="02010600030101010101" pitchFamily="2" charset="-122"/>
              </a:rPr>
              <a:t>（字乘）或</a:t>
            </a:r>
            <a:r>
              <a:rPr lang="en-US" altLang="zh-CN" sz="2000" b="1" dirty="0">
                <a:latin typeface="Times New Roman" panose="02020603050405020304" pitchFamily="18" charset="0"/>
                <a:ea typeface="宋体" panose="02010600030101010101" pitchFamily="2" charset="-122"/>
              </a:rPr>
              <a:t>EAX</a:t>
            </a:r>
            <a:r>
              <a:rPr lang="zh-CN" altLang="en-US" sz="2000" b="1" dirty="0">
                <a:latin typeface="Times New Roman" panose="02020603050405020304" pitchFamily="18" charset="0"/>
                <a:ea typeface="宋体" panose="02010600030101010101" pitchFamily="2" charset="-122"/>
              </a:rPr>
              <a:t>（双字乘）寄存器中。 </a:t>
            </a:r>
            <a:endParaRPr lang="zh-CN" altLang="en-US" sz="2000" b="1" dirty="0">
              <a:latin typeface="Times New Roman" panose="02020603050405020304" pitchFamily="18" charset="0"/>
              <a:ea typeface="宋体" panose="02010600030101010101" pitchFamily="2" charset="-122"/>
            </a:endParaRPr>
          </a:p>
        </p:txBody>
      </p:sp>
      <p:sp>
        <p:nvSpPr>
          <p:cNvPr id="152582" name="Rectangle 5"/>
          <p:cNvSpPr/>
          <p:nvPr/>
        </p:nvSpPr>
        <p:spPr>
          <a:xfrm>
            <a:off x="-36830" y="5013325"/>
            <a:ext cx="9144000" cy="144526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dirty="0">
                <a:latin typeface="Times New Roman" panose="02020603050405020304" pitchFamily="18" charset="0"/>
                <a:ea typeface="宋体" panose="02010600030101010101" pitchFamily="2" charset="-122"/>
              </a:rPr>
              <a:t>      </a:t>
            </a:r>
            <a:r>
              <a:rPr lang="en-US" altLang="zh-CN" sz="2400" dirty="0">
                <a:solidFill>
                  <a:srgbClr val="C00000"/>
                </a:solidFill>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MUL</a:t>
            </a:r>
            <a:r>
              <a:rPr lang="zh-CN" altLang="en-US" sz="2400" b="1" dirty="0">
                <a:solidFill>
                  <a:srgbClr val="C00000"/>
                </a:solidFill>
                <a:latin typeface="Times New Roman" panose="02020603050405020304" pitchFamily="18" charset="0"/>
                <a:ea typeface="宋体" panose="02010600030101010101" pitchFamily="2" charset="-122"/>
              </a:rPr>
              <a:t>只影响</a:t>
            </a:r>
            <a:r>
              <a:rPr lang="en-US" altLang="zh-CN" sz="2400" b="1" dirty="0">
                <a:solidFill>
                  <a:srgbClr val="C00000"/>
                </a:solidFill>
                <a:latin typeface="Times New Roman" panose="02020603050405020304" pitchFamily="18" charset="0"/>
                <a:ea typeface="宋体" panose="02010600030101010101" pitchFamily="2" charset="-122"/>
              </a:rPr>
              <a:t>FR</a:t>
            </a:r>
            <a:r>
              <a:rPr lang="zh-CN" altLang="en-US" sz="2400" b="1" dirty="0">
                <a:solidFill>
                  <a:srgbClr val="C00000"/>
                </a:solidFill>
                <a:latin typeface="Times New Roman" panose="02020603050405020304" pitchFamily="18" charset="0"/>
                <a:ea typeface="宋体" panose="02010600030101010101" pitchFamily="2" charset="-122"/>
              </a:rPr>
              <a:t>中</a:t>
            </a:r>
            <a:r>
              <a:rPr lang="en-US" altLang="zh-CN" sz="2400" b="1" dirty="0">
                <a:solidFill>
                  <a:srgbClr val="C00000"/>
                </a:solidFill>
                <a:latin typeface="Times New Roman" panose="02020603050405020304" pitchFamily="18" charset="0"/>
                <a:ea typeface="宋体" panose="02010600030101010101" pitchFamily="2" charset="-122"/>
              </a:rPr>
              <a:t>CF</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OF</a:t>
            </a:r>
            <a:r>
              <a:rPr lang="zh-CN" altLang="en-US" sz="2400" b="1" dirty="0">
                <a:solidFill>
                  <a:srgbClr val="C00000"/>
                </a:solidFill>
                <a:latin typeface="Times New Roman" panose="02020603050405020304" pitchFamily="18" charset="0"/>
                <a:ea typeface="宋体" panose="02010600030101010101" pitchFamily="2" charset="-122"/>
              </a:rPr>
              <a:t>标志位：</a:t>
            </a:r>
            <a:endParaRPr lang="zh-CN" altLang="en-US" sz="2400"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sz="24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  MUL</a:t>
            </a:r>
            <a:r>
              <a:rPr lang="zh-CN" altLang="en-US" sz="2000" b="1" dirty="0">
                <a:latin typeface="Times New Roman" panose="02020603050405020304" pitchFamily="18" charset="0"/>
                <a:ea typeface="宋体" panose="02010600030101010101" pitchFamily="2" charset="-122"/>
              </a:rPr>
              <a:t>执行后，如果乘积的高一半为</a:t>
            </a:r>
            <a:r>
              <a:rPr lang="en-US"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，即</a:t>
            </a:r>
            <a:r>
              <a:rPr lang="en-US" altLang="zh-CN" sz="2000" b="1" dirty="0">
                <a:latin typeface="Times New Roman" panose="02020603050405020304" pitchFamily="18" charset="0"/>
                <a:ea typeface="宋体" panose="02010600030101010101" pitchFamily="2" charset="-122"/>
              </a:rPr>
              <a:t>AH</a:t>
            </a:r>
            <a:r>
              <a:rPr lang="zh-CN" altLang="en-US" sz="2000" b="1" dirty="0">
                <a:latin typeface="Times New Roman" panose="02020603050405020304" pitchFamily="18" charset="0"/>
                <a:ea typeface="宋体" panose="02010600030101010101" pitchFamily="2" charset="-122"/>
              </a:rPr>
              <a:t>（字节乘）、</a:t>
            </a:r>
            <a:r>
              <a:rPr lang="en-US" altLang="zh-CN" sz="2000" b="1" dirty="0">
                <a:latin typeface="Times New Roman" panose="02020603050405020304" pitchFamily="18" charset="0"/>
                <a:ea typeface="宋体" panose="02010600030101010101" pitchFamily="2" charset="-122"/>
              </a:rPr>
              <a:t>DX</a:t>
            </a:r>
            <a:r>
              <a:rPr lang="zh-CN" altLang="en-US" sz="2000" b="1" dirty="0">
                <a:latin typeface="Times New Roman" panose="02020603050405020304" pitchFamily="18" charset="0"/>
                <a:ea typeface="宋体" panose="02010600030101010101" pitchFamily="2" charset="-122"/>
              </a:rPr>
              <a:t>（字乘法）或</a:t>
            </a:r>
            <a:r>
              <a:rPr lang="en-US" altLang="zh-CN" sz="2000" b="1" dirty="0">
                <a:latin typeface="Times New Roman" panose="02020603050405020304" pitchFamily="18" charset="0"/>
                <a:ea typeface="宋体" panose="02010600030101010101" pitchFamily="2" charset="-122"/>
              </a:rPr>
              <a:t>EAX</a:t>
            </a:r>
            <a:r>
              <a:rPr lang="zh-CN" altLang="en-US" sz="2000" b="1" dirty="0">
                <a:latin typeface="Times New Roman" panose="02020603050405020304" pitchFamily="18" charset="0"/>
                <a:ea typeface="宋体" panose="02010600030101010101" pitchFamily="2" charset="-122"/>
              </a:rPr>
              <a:t>（双字乘）全为</a:t>
            </a:r>
            <a:r>
              <a:rPr lang="en-US" altLang="zh-CN" sz="2000" b="1" dirty="0">
                <a:latin typeface="Times New Roman" panose="02020603050405020304" pitchFamily="18" charset="0"/>
                <a:ea typeface="宋体" panose="02010600030101010101" pitchFamily="2" charset="-122"/>
              </a:rPr>
              <a:t>0</a:t>
            </a:r>
            <a:r>
              <a:rPr lang="zh-CN" altLang="en-US" sz="2000" b="1" dirty="0">
                <a:latin typeface="Times New Roman" panose="02020603050405020304" pitchFamily="18" charset="0"/>
                <a:ea typeface="宋体" panose="02010600030101010101" pitchFamily="2" charset="-122"/>
              </a:rPr>
              <a:t>，则</a:t>
            </a:r>
            <a:r>
              <a:rPr lang="en-US" altLang="zh-CN" sz="2000" b="1" dirty="0">
                <a:latin typeface="Times New Roman" panose="02020603050405020304" pitchFamily="18" charset="0"/>
                <a:ea typeface="宋体" panose="02010600030101010101" pitchFamily="2" charset="-122"/>
              </a:rPr>
              <a:t>CF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rPr>
              <a:t> 0</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和</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OF </a:t>
            </a:r>
            <a:r>
              <a:rPr lang="en-US" altLang="zh-CN" sz="2000" b="1" dirty="0">
                <a:latin typeface="Times New Roman" panose="02020603050405020304" pitchFamily="18" charset="0"/>
                <a:ea typeface="宋体" panose="02010600030101010101" pitchFamily="2" charset="-122"/>
              </a:rPr>
              <a:t> 0</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a:t>
            </a:r>
            <a:endParaRPr lang="zh-CN" altLang="en-US" sz="2000" b="1" dirty="0">
              <a:latin typeface="Times New Roman" panose="02020603050405020304" pitchFamily="18" charset="0"/>
              <a:ea typeface="宋体" panose="02010600030101010101" pitchFamily="2" charset="-122"/>
              <a:sym typeface="Symbol" panose="05050102010706020507" pitchFamily="18" charset="2"/>
            </a:endParaRPr>
          </a:p>
          <a:p>
            <a:pPr marL="0" lvl="0" indent="0">
              <a:spcBef>
                <a:spcPct val="0"/>
              </a:spcBef>
              <a:buFont typeface="Arial" panose="020B0604020202020204" pitchFamily="34" charset="0"/>
              <a:buNone/>
            </a:pPr>
            <a:r>
              <a:rPr lang="zh-CN" altLang="en-US" sz="20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             * </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否则，</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CF </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OF </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（表示</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AH</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DX</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或</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EDX</a:t>
            </a:r>
            <a:r>
              <a:rPr lang="zh-CN" altLang="en-US" sz="2000" b="1" dirty="0">
                <a:latin typeface="Times New Roman" panose="02020603050405020304" pitchFamily="18" charset="0"/>
                <a:ea typeface="宋体" panose="02010600030101010101" pitchFamily="2" charset="-122"/>
                <a:sym typeface="Symbol" panose="05050102010706020507" pitchFamily="18" charset="2"/>
              </a:rPr>
              <a:t>中有乘积的有效数字）。 </a:t>
            </a:r>
            <a:endParaRPr lang="zh-CN" altLang="en-US" sz="2000" b="1"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zoom dir="in"/>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3603" name="Rectangle 2"/>
          <p:cNvSpPr>
            <a:spLocks noGrp="1"/>
          </p:cNvSpPr>
          <p:nvPr>
            <p:ph idx="1"/>
          </p:nvPr>
        </p:nvSpPr>
        <p:spPr>
          <a:xfrm>
            <a:off x="0" y="476250"/>
            <a:ext cx="9144000" cy="6265863"/>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a:t>
            </a:r>
            <a:r>
              <a:rPr kumimoji="1" lang="en-US" altLang="zh-CN" sz="2800" b="1" kern="1200" dirty="0">
                <a:latin typeface="Times New Roman" panose="02020603050405020304" pitchFamily="18" charset="0"/>
                <a:ea typeface="宋体" panose="02010600030101010101" pitchFamily="2" charset="-122"/>
                <a:cs typeface="+mn-cs"/>
              </a:rPr>
              <a:t>IMUL带符号数乘法指令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kern="1200" dirty="0">
                <a:latin typeface="Times New Roman" panose="02020603050405020304" pitchFamily="18" charset="0"/>
                <a:ea typeface="宋体" panose="02010600030101010101" pitchFamily="2" charset="-122"/>
                <a:cs typeface="+mn-cs"/>
              </a:rPr>
              <a:t>IMUL  SRC</a:t>
            </a:r>
            <a:endParaRPr kumimoji="1" lang="en-US" altLang="zh-CN" sz="2400" b="1" kern="1200" dirty="0">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en-US" altLang="zh-CN" sz="2400" b="1" kern="1200" dirty="0">
                <a:latin typeface="Times New Roman" panose="02020603050405020304" pitchFamily="18" charset="0"/>
                <a:ea typeface="宋体" panose="02010600030101010101" pitchFamily="2" charset="-122"/>
                <a:cs typeface="+mn-cs"/>
              </a:rPr>
              <a:t>与MUL相同，但操作数和乘积必须是带符号数且用补码表示，而MUL的操作数和乘积均是无符</a:t>
            </a:r>
            <a:r>
              <a:rPr kumimoji="1" lang="zh-CN" altLang="en-US" sz="2400" b="1" dirty="0">
                <a:latin typeface="+mn-lt"/>
                <a:ea typeface="宋体" panose="02010600030101010101" pitchFamily="2" charset="-122"/>
                <a:cs typeface="+mn-cs"/>
              </a:rPr>
              <a:t>号数。</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执行</a:t>
            </a:r>
            <a:r>
              <a:rPr kumimoji="1" lang="en-US" altLang="zh-CN" sz="2400" b="1" dirty="0">
                <a:latin typeface="+mn-lt"/>
                <a:ea typeface="宋体" panose="02010600030101010101" pitchFamily="2" charset="-122"/>
                <a:cs typeface="+mn-cs"/>
              </a:rPr>
              <a:t>IMUL</a:t>
            </a:r>
            <a:r>
              <a:rPr kumimoji="1" lang="zh-CN" altLang="en-US" sz="2400" b="1" dirty="0">
                <a:latin typeface="+mn-lt"/>
                <a:ea typeface="宋体" panose="02010600030101010101" pitchFamily="2" charset="-122"/>
                <a:cs typeface="+mn-cs"/>
              </a:rPr>
              <a:t>指令后，如果</a:t>
            </a:r>
            <a:r>
              <a:rPr kumimoji="1" lang="zh-CN" altLang="en-US" sz="2400" b="1" dirty="0">
                <a:solidFill>
                  <a:srgbClr val="C00000"/>
                </a:solidFill>
                <a:latin typeface="+mn-lt"/>
                <a:ea typeface="宋体" panose="02010600030101010101" pitchFamily="2" charset="-122"/>
                <a:cs typeface="+mn-cs"/>
              </a:rPr>
              <a:t>乘积的高一半是低一半的符号扩展</a:t>
            </a:r>
            <a:r>
              <a:rPr kumimoji="1" lang="zh-CN" altLang="en-US" sz="2400" b="1" dirty="0">
                <a:latin typeface="+mn-lt"/>
                <a:ea typeface="宋体" panose="02010600030101010101" pitchFamily="2" charset="-122"/>
                <a:cs typeface="+mn-cs"/>
              </a:rPr>
              <a:t>，则</a:t>
            </a:r>
            <a:r>
              <a:rPr kumimoji="1" lang="en-US" altLang="zh-CN" sz="2400" b="1" dirty="0">
                <a:solidFill>
                  <a:srgbClr val="C00000"/>
                </a:solidFill>
                <a:latin typeface="+mn-lt"/>
                <a:ea typeface="宋体" panose="02010600030101010101" pitchFamily="2" charset="-122"/>
                <a:cs typeface="+mn-cs"/>
              </a:rPr>
              <a:t>CF</a:t>
            </a:r>
            <a:r>
              <a:rPr kumimoji="1" lang="zh-CN" altLang="en-US" sz="2400" b="1" dirty="0">
                <a:solidFill>
                  <a:srgbClr val="C00000"/>
                </a:solidFill>
                <a:latin typeface="+mn-lt"/>
                <a:ea typeface="宋体" panose="02010600030101010101" pitchFamily="2" charset="-122"/>
                <a:cs typeface="+mn-cs"/>
              </a:rPr>
              <a:t>和</a:t>
            </a:r>
            <a:r>
              <a:rPr kumimoji="1" lang="en-US" altLang="zh-CN" sz="2400" b="1" dirty="0">
                <a:solidFill>
                  <a:srgbClr val="C00000"/>
                </a:solidFill>
                <a:latin typeface="+mn-lt"/>
                <a:ea typeface="宋体" panose="02010600030101010101" pitchFamily="2" charset="-122"/>
                <a:cs typeface="+mn-cs"/>
              </a:rPr>
              <a:t>OF</a:t>
            </a:r>
            <a:r>
              <a:rPr kumimoji="1" lang="zh-CN" altLang="en-US" sz="2400" b="1" dirty="0">
                <a:solidFill>
                  <a:srgbClr val="C00000"/>
                </a:solidFill>
                <a:latin typeface="+mn-lt"/>
                <a:ea typeface="宋体" panose="02010600030101010101" pitchFamily="2" charset="-122"/>
                <a:cs typeface="+mn-cs"/>
              </a:rPr>
              <a:t>均为</a:t>
            </a:r>
            <a:r>
              <a:rPr kumimoji="1" lang="en-US" altLang="zh-CN" sz="2400" b="1" dirty="0">
                <a:solidFill>
                  <a:srgbClr val="C00000"/>
                </a:solidFill>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；否则均为</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例</a:t>
            </a:r>
            <a:r>
              <a:rPr kumimoji="1" lang="en-US" altLang="zh-CN" sz="2400" b="1" dirty="0">
                <a:latin typeface="+mn-lt"/>
                <a:ea typeface="宋体" panose="02010600030101010101" pitchFamily="2" charset="-122"/>
                <a:cs typeface="+mn-cs"/>
              </a:rPr>
              <a:t>4-35】  </a:t>
            </a:r>
            <a:r>
              <a:rPr kumimoji="1" lang="en-US" altLang="zh-CN" sz="2400" b="1" kern="1200" dirty="0">
                <a:latin typeface="Times New Roman" panose="02020603050405020304" pitchFamily="18" charset="0"/>
                <a:ea typeface="宋体" panose="02010600030101010101" pitchFamily="2" charset="-122"/>
                <a:cs typeface="+mn-cs"/>
              </a:rPr>
              <a:t>设（AL）</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0B4H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76D，（BL）</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11H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17D；</a:t>
            </a:r>
            <a:endParaRPr kumimoji="1" lang="en-US" altLang="zh-CN" sz="2400" b="1" kern="1200" dirty="0">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en-US" altLang="zh-CN" sz="2400" b="1" kern="1200" dirty="0">
                <a:latin typeface="Times New Roman" panose="02020603050405020304" pitchFamily="18" charset="0"/>
                <a:ea typeface="宋体" panose="02010600030101010101" pitchFamily="2" charset="-122"/>
                <a:cs typeface="+mn-cs"/>
              </a:rPr>
              <a:t>      </a:t>
            </a:r>
            <a:r>
              <a:rPr kumimoji="1" lang="en-US" altLang="zh-CN" sz="2400" b="1" kern="1200" dirty="0">
                <a:solidFill>
                  <a:srgbClr val="C00000"/>
                </a:solidFill>
                <a:latin typeface="Times New Roman" panose="02020603050405020304" pitchFamily="18" charset="0"/>
                <a:ea typeface="宋体" panose="02010600030101010101" pitchFamily="2" charset="-122"/>
                <a:cs typeface="+mn-cs"/>
              </a:rPr>
              <a:t>执行指令“IMUL  BL”后：</a:t>
            </a:r>
            <a:endParaRPr kumimoji="1" lang="en-US" altLang="zh-CN" sz="2400" b="1" kern="1200" dirty="0">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en-US" altLang="zh-CN" sz="2400" b="1" kern="1200" dirty="0">
                <a:latin typeface="Times New Roman" panose="02020603050405020304" pitchFamily="18" charset="0"/>
                <a:ea typeface="宋体" panose="02010600030101010101" pitchFamily="2" charset="-122"/>
                <a:cs typeface="+mn-cs"/>
              </a:rPr>
              <a:t>                  乘积为（AX）</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0FAF4H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1292D，CF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OF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a:t>
            </a:r>
            <a:endParaRPr kumimoji="1" lang="en-US" altLang="zh-CN" sz="2400" b="1" kern="1200" dirty="0">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en-US" altLang="zh-CN" sz="2400" b="1" kern="1200" dirty="0">
                <a:latin typeface="Times New Roman" panose="02020603050405020304" pitchFamily="18" charset="0"/>
                <a:ea typeface="宋体" panose="02010600030101010101" pitchFamily="2" charset="-122"/>
                <a:cs typeface="+mn-cs"/>
              </a:rPr>
              <a:t>   【例4-36】  设（AL）</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0AH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10D，（BL）</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11H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17D；</a:t>
            </a:r>
            <a:endParaRPr kumimoji="1" lang="en-US" altLang="zh-CN" sz="2400" b="1" kern="1200" dirty="0">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en-US" altLang="zh-CN" sz="2400" b="1" kern="1200" dirty="0">
                <a:latin typeface="Times New Roman" panose="02020603050405020304" pitchFamily="18" charset="0"/>
                <a:ea typeface="宋体" panose="02010600030101010101" pitchFamily="2" charset="-122"/>
                <a:cs typeface="+mn-cs"/>
              </a:rPr>
              <a:t>      </a:t>
            </a:r>
            <a:r>
              <a:rPr kumimoji="1" lang="en-US" altLang="zh-CN" sz="2400" b="1" kern="1200" dirty="0">
                <a:solidFill>
                  <a:srgbClr val="C00000"/>
                </a:solidFill>
                <a:latin typeface="Times New Roman" panose="02020603050405020304" pitchFamily="18" charset="0"/>
                <a:ea typeface="宋体" panose="02010600030101010101" pitchFamily="2" charset="-122"/>
                <a:cs typeface="+mn-cs"/>
              </a:rPr>
              <a:t>执行指令“MUL  BL“后：</a:t>
            </a:r>
            <a:endParaRPr kumimoji="1" lang="en-US" altLang="zh-CN" sz="2400" b="1" kern="1200" dirty="0">
              <a:solidFill>
                <a:srgbClr val="C00000"/>
              </a:solidFill>
              <a:latin typeface="Times New Roman" panose="02020603050405020304" pitchFamily="18" charset="0"/>
              <a:ea typeface="宋体" panose="02010600030101010101" pitchFamily="2" charset="-122"/>
              <a:cs typeface="+mn-cs"/>
            </a:endParaRPr>
          </a:p>
          <a:p>
            <a:pPr eaLnBrk="1" hangingPunct="1">
              <a:lnSpc>
                <a:spcPts val="3500"/>
              </a:lnSpc>
              <a:buFont typeface="Monotype Sorts" pitchFamily="2" charset="2"/>
              <a:buNone/>
            </a:pPr>
            <a:r>
              <a:rPr kumimoji="1" lang="en-US" altLang="zh-CN" sz="2400" b="1" kern="1200" dirty="0">
                <a:latin typeface="Times New Roman" panose="02020603050405020304" pitchFamily="18" charset="0"/>
                <a:ea typeface="宋体" panose="02010600030101010101" pitchFamily="2" charset="-122"/>
                <a:cs typeface="+mn-cs"/>
              </a:rPr>
              <a:t>                   乘积为（AX）</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00AAH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0170D，CF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OF </a:t>
            </a:r>
            <a:r>
              <a:rPr kumimoji="1" lang="en-US" altLang="zh-CN" sz="2400" b="1" kern="1200" dirty="0">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kern="1200" dirty="0">
                <a:latin typeface="Times New Roman" panose="02020603050405020304" pitchFamily="18" charset="0"/>
                <a:ea typeface="宋体" panose="02010600030101010101" pitchFamily="2" charset="-122"/>
                <a:cs typeface="+mn-cs"/>
              </a:rPr>
              <a:t> 0。</a:t>
            </a:r>
            <a:endParaRPr kumimoji="1" lang="en-US" altLang="zh-CN" sz="2400" b="1" kern="1200" dirty="0">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4627" name="Rectangle 2"/>
          <p:cNvSpPr>
            <a:spLocks noGrp="1"/>
          </p:cNvSpPr>
          <p:nvPr>
            <p:ph idx="1"/>
          </p:nvPr>
        </p:nvSpPr>
        <p:spPr>
          <a:xfrm>
            <a:off x="0" y="151130"/>
            <a:ext cx="9144000" cy="1488440"/>
          </a:xfrm>
        </p:spPr>
        <p:txBody>
          <a:bodyPr vert="horz" wrap="square" lIns="91440" tIns="45720" rIns="91440" bIns="45720" anchor="t" anchorCtr="0"/>
          <a:p>
            <a:pPr eaLnBrk="1" hangingPunct="1">
              <a:lnSpc>
                <a:spcPct val="90000"/>
              </a:lnSpc>
              <a:buFont typeface="Monotype Sorts" pitchFamily="2" charset="2"/>
              <a:buNone/>
            </a:pPr>
            <a:r>
              <a:rPr kumimoji="1" lang="en-US" b="1" dirty="0">
                <a:latin typeface="+mn-lt"/>
                <a:ea typeface="宋体" panose="02010600030101010101" pitchFamily="2" charset="-122"/>
                <a:cs typeface="+mn-cs"/>
              </a:rPr>
              <a:t>4</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除法运算指令</a:t>
            </a:r>
            <a:endParaRPr kumimoji="1" lang="zh-CN" altLang="en-US" sz="2800" b="1" dirty="0">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DIV</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unsigned DIVide</a:t>
            </a:r>
            <a:r>
              <a:rPr kumimoji="1" lang="zh-CN" altLang="en-US" sz="2400" b="1" dirty="0">
                <a:solidFill>
                  <a:srgbClr val="C00000"/>
                </a:solidFill>
                <a:latin typeface="+mn-lt"/>
                <a:ea typeface="宋体" panose="02010600030101010101" pitchFamily="2" charset="-122"/>
                <a:cs typeface="+mn-cs"/>
              </a:rPr>
              <a:t>）	无符号数除法。</a:t>
            </a:r>
            <a:endParaRPr kumimoji="1" lang="zh-CN" altLang="en-US" sz="2400" b="1" dirty="0">
              <a:solidFill>
                <a:srgbClr val="C00000"/>
              </a:solidFill>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IDIV</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sIgned DIVide</a:t>
            </a:r>
            <a:r>
              <a:rPr kumimoji="1" lang="zh-CN" altLang="en-US" sz="2400" b="1" dirty="0">
                <a:solidFill>
                  <a:srgbClr val="C00000"/>
                </a:solidFill>
                <a:latin typeface="+mn-lt"/>
                <a:ea typeface="宋体" panose="02010600030101010101" pitchFamily="2" charset="-122"/>
                <a:cs typeface="+mn-cs"/>
              </a:rPr>
              <a:t>）	带符号数除法。</a:t>
            </a:r>
            <a:endParaRPr kumimoji="1" lang="zh-CN" altLang="en-US" sz="2400" b="1" dirty="0">
              <a:solidFill>
                <a:srgbClr val="C00000"/>
              </a:solidFill>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latin typeface="+mn-lt"/>
                <a:ea typeface="宋体" panose="02010600030101010101" pitchFamily="2" charset="-122"/>
                <a:cs typeface="+mn-cs"/>
              </a:rPr>
              <a:t> </a:t>
            </a:r>
            <a:endParaRPr kumimoji="1" lang="zh-CN" altLang="en-US" sz="2000" b="1" dirty="0">
              <a:latin typeface="+mn-lt"/>
              <a:ea typeface="宋体" panose="02010600030101010101" pitchFamily="2" charset="-122"/>
              <a:cs typeface="+mn-cs"/>
            </a:endParaRPr>
          </a:p>
        </p:txBody>
      </p:sp>
      <p:sp>
        <p:nvSpPr>
          <p:cNvPr id="2" name="文本框 1"/>
          <p:cNvSpPr txBox="1"/>
          <p:nvPr/>
        </p:nvSpPr>
        <p:spPr>
          <a:xfrm>
            <a:off x="19050" y="1556385"/>
            <a:ext cx="9124950" cy="5255260"/>
          </a:xfrm>
          <a:prstGeom prst="rect">
            <a:avLst/>
          </a:prstGeom>
          <a:noFill/>
        </p:spPr>
        <p:txBody>
          <a:bodyPr wrap="square" rtlCol="0" anchor="t">
            <a:spAutoFit/>
          </a:bodyPr>
          <a:p>
            <a:pPr eaLnBrk="1" hangingPunct="1">
              <a:lnSpc>
                <a:spcPct val="115000"/>
              </a:lnSpc>
              <a:spcBef>
                <a:spcPts val="0"/>
              </a:spcBef>
              <a:spcAft>
                <a:spcPts val="0"/>
              </a:spcAft>
              <a:buFont typeface="Monotype Sorts" pitchFamily="2" charset="2"/>
              <a:buNone/>
            </a:pPr>
            <a:r>
              <a:rPr kumimoji="1" lang="en-US" altLang="zh-CN" dirty="0">
                <a:latin typeface="+mn-lt"/>
                <a:sym typeface="+mn-ea"/>
              </a:rPr>
              <a:t>  </a:t>
            </a:r>
            <a:r>
              <a:rPr kumimoji="1" lang="zh-CN" altLang="en-US" sz="2800" dirty="0">
                <a:latin typeface="+mn-lt"/>
                <a:sym typeface="+mn-ea"/>
              </a:rPr>
              <a:t>（</a:t>
            </a:r>
            <a:r>
              <a:rPr kumimoji="1" lang="en-US" altLang="zh-CN" sz="2800" dirty="0">
                <a:latin typeface="+mn-lt"/>
                <a:sym typeface="+mn-ea"/>
              </a:rPr>
              <a:t>1</a:t>
            </a:r>
            <a:r>
              <a:rPr kumimoji="1" lang="zh-CN" altLang="en-US" sz="2800" dirty="0">
                <a:latin typeface="+mn-lt"/>
                <a:sym typeface="+mn-ea"/>
              </a:rPr>
              <a:t>）</a:t>
            </a:r>
            <a:r>
              <a:rPr kumimoji="1" lang="en-US" altLang="zh-CN" sz="2800" dirty="0">
                <a:latin typeface="+mn-lt"/>
                <a:sym typeface="+mn-ea"/>
              </a:rPr>
              <a:t> DIV</a:t>
            </a:r>
            <a:r>
              <a:rPr kumimoji="1" lang="zh-CN" altLang="en-US" sz="2800" dirty="0">
                <a:latin typeface="+mn-lt"/>
                <a:sym typeface="+mn-ea"/>
              </a:rPr>
              <a:t>无符号数除法指令</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zh-CN" altLang="en-US" dirty="0">
                <a:solidFill>
                  <a:srgbClr val="C00000"/>
                </a:solidFill>
                <a:latin typeface="+mn-lt"/>
                <a:sym typeface="+mn-ea"/>
              </a:rPr>
              <a:t>             指令格式：</a:t>
            </a:r>
            <a:r>
              <a:rPr kumimoji="1" lang="en-US" altLang="zh-CN" dirty="0">
                <a:latin typeface="+mn-lt"/>
                <a:sym typeface="+mn-ea"/>
              </a:rPr>
              <a:t>DIV  SRC</a:t>
            </a:r>
            <a:endParaRPr kumimoji="1" lang="en-US" altLang="zh-CN"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zh-CN" altLang="en-US" dirty="0">
                <a:solidFill>
                  <a:srgbClr val="C00000"/>
                </a:solidFill>
                <a:latin typeface="+mn-lt"/>
                <a:sym typeface="+mn-ea"/>
              </a:rPr>
              <a:t>             指令功能：</a:t>
            </a:r>
            <a:r>
              <a:rPr kumimoji="1" lang="zh-CN" altLang="en-US" dirty="0">
                <a:latin typeface="+mn-lt"/>
                <a:sym typeface="+mn-ea"/>
              </a:rPr>
              <a:t>将隐含在</a:t>
            </a:r>
            <a:r>
              <a:rPr kumimoji="1" lang="en-US" altLang="zh-CN" dirty="0">
                <a:latin typeface="+mn-lt"/>
                <a:sym typeface="+mn-ea"/>
              </a:rPr>
              <a:t>AX</a:t>
            </a:r>
            <a:r>
              <a:rPr kumimoji="1" lang="zh-CN" altLang="en-US" dirty="0">
                <a:latin typeface="+mn-lt"/>
                <a:sym typeface="+mn-ea"/>
              </a:rPr>
              <a:t>（字节除）、</a:t>
            </a:r>
            <a:r>
              <a:rPr kumimoji="1" lang="en-US" altLang="zh-CN" dirty="0">
                <a:latin typeface="+mn-lt"/>
                <a:sym typeface="+mn-ea"/>
              </a:rPr>
              <a:t>DX</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（字除）或</a:t>
            </a:r>
            <a:r>
              <a:rPr kumimoji="1" lang="en-US" altLang="zh-CN" dirty="0">
                <a:latin typeface="+mn-lt"/>
                <a:sym typeface="+mn-ea"/>
              </a:rPr>
              <a:t>EDX</a:t>
            </a:r>
            <a:r>
              <a:rPr kumimoji="1" lang="zh-CN" altLang="en-US" dirty="0">
                <a:latin typeface="+mn-lt"/>
                <a:sym typeface="+mn-ea"/>
              </a:rPr>
              <a:t>：</a:t>
            </a:r>
            <a:r>
              <a:rPr kumimoji="1" lang="en-US" altLang="zh-CN" dirty="0">
                <a:latin typeface="+mn-lt"/>
                <a:sym typeface="+mn-ea"/>
              </a:rPr>
              <a:t>EAX</a:t>
            </a:r>
            <a:r>
              <a:rPr kumimoji="1" lang="zh-CN" altLang="en-US" dirty="0">
                <a:latin typeface="+mn-lt"/>
                <a:sym typeface="+mn-ea"/>
              </a:rPr>
              <a:t>（双字除）中的被除数除以除数（</a:t>
            </a:r>
            <a:r>
              <a:rPr kumimoji="1" lang="en-US" altLang="zh-CN" dirty="0">
                <a:latin typeface="+mn-lt"/>
                <a:sym typeface="+mn-ea"/>
              </a:rPr>
              <a:t>SRC</a:t>
            </a:r>
            <a:r>
              <a:rPr kumimoji="1" lang="zh-CN" altLang="en-US" dirty="0">
                <a:latin typeface="+mn-lt"/>
                <a:sym typeface="+mn-ea"/>
              </a:rPr>
              <a:t>），除后的商和余数送入隐含指定的寄存器中。</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zh-CN" altLang="en-US" dirty="0">
                <a:latin typeface="+mn-lt"/>
                <a:sym typeface="+mn-ea"/>
              </a:rPr>
              <a:t>             </a:t>
            </a:r>
            <a:r>
              <a:rPr kumimoji="1" lang="zh-CN" altLang="en-US" dirty="0">
                <a:solidFill>
                  <a:srgbClr val="C00000"/>
                </a:solidFill>
                <a:latin typeface="+mn-lt"/>
                <a:sym typeface="+mn-ea"/>
              </a:rPr>
              <a:t>字节操作：</a:t>
            </a:r>
            <a:r>
              <a:rPr kumimoji="1" lang="en-US" altLang="zh-CN" dirty="0">
                <a:latin typeface="+mn-lt"/>
                <a:sym typeface="+mn-ea"/>
              </a:rPr>
              <a:t>AL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）的商</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en-US" altLang="zh-CN" dirty="0">
                <a:latin typeface="+mn-lt"/>
                <a:sym typeface="+mn-ea"/>
              </a:rPr>
              <a:t>                                   AH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）的余数</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zh-CN" altLang="en-US" dirty="0">
                <a:latin typeface="+mn-lt"/>
                <a:sym typeface="+mn-ea"/>
              </a:rPr>
              <a:t>            </a:t>
            </a:r>
            <a:r>
              <a:rPr kumimoji="1" lang="zh-CN" altLang="en-US" dirty="0">
                <a:solidFill>
                  <a:srgbClr val="C00000"/>
                </a:solidFill>
                <a:latin typeface="+mn-lt"/>
                <a:sym typeface="+mn-ea"/>
              </a:rPr>
              <a:t> 字操作：</a:t>
            </a:r>
            <a:r>
              <a:rPr kumimoji="1" lang="en-US" altLang="zh-CN" dirty="0">
                <a:latin typeface="+mn-lt"/>
                <a:sym typeface="+mn-ea"/>
              </a:rPr>
              <a:t>AX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DX</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）的商</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en-US" altLang="zh-CN" dirty="0">
                <a:latin typeface="+mn-lt"/>
                <a:sym typeface="+mn-ea"/>
              </a:rPr>
              <a:t>                               DX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DX</a:t>
            </a:r>
            <a:r>
              <a:rPr kumimoji="1" lang="zh-CN" altLang="en-US" dirty="0">
                <a:latin typeface="+mn-lt"/>
                <a:sym typeface="+mn-ea"/>
              </a:rPr>
              <a:t>：</a:t>
            </a:r>
            <a:r>
              <a:rPr kumimoji="1" lang="en-US" altLang="zh-CN" dirty="0">
                <a:latin typeface="+mn-lt"/>
                <a:sym typeface="+mn-ea"/>
              </a:rPr>
              <a:t>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）的余数</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zh-CN" altLang="en-US" dirty="0">
                <a:latin typeface="+mn-lt"/>
                <a:sym typeface="+mn-ea"/>
              </a:rPr>
              <a:t>              </a:t>
            </a:r>
            <a:r>
              <a:rPr kumimoji="1" lang="zh-CN" altLang="en-US" dirty="0">
                <a:solidFill>
                  <a:srgbClr val="C00000"/>
                </a:solidFill>
                <a:latin typeface="+mn-lt"/>
                <a:sym typeface="+mn-ea"/>
              </a:rPr>
              <a:t>双字操作：</a:t>
            </a:r>
            <a:r>
              <a:rPr kumimoji="1" lang="en-US" altLang="zh-CN" dirty="0">
                <a:latin typeface="+mn-lt"/>
                <a:sym typeface="+mn-ea"/>
              </a:rPr>
              <a:t>EAX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EDX</a:t>
            </a:r>
            <a:r>
              <a:rPr kumimoji="1" lang="zh-CN" altLang="en-US" dirty="0">
                <a:latin typeface="+mn-lt"/>
                <a:sym typeface="+mn-ea"/>
              </a:rPr>
              <a:t>：</a:t>
            </a:r>
            <a:r>
              <a:rPr kumimoji="1" lang="en-US" altLang="zh-CN" dirty="0">
                <a:latin typeface="+mn-lt"/>
                <a:sym typeface="+mn-ea"/>
              </a:rPr>
              <a:t>EAX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）的商</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en-US" altLang="zh-CN" dirty="0">
                <a:latin typeface="+mn-lt"/>
                <a:sym typeface="+mn-ea"/>
              </a:rPr>
              <a:t>                                    EDX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EDX</a:t>
            </a:r>
            <a:r>
              <a:rPr kumimoji="1" lang="zh-CN" altLang="en-US" dirty="0">
                <a:latin typeface="+mn-lt"/>
                <a:sym typeface="+mn-ea"/>
              </a:rPr>
              <a:t>：</a:t>
            </a:r>
            <a:r>
              <a:rPr kumimoji="1" lang="en-US" altLang="zh-CN" dirty="0">
                <a:latin typeface="+mn-lt"/>
                <a:sym typeface="+mn-ea"/>
              </a:rPr>
              <a:t>EAX</a:t>
            </a:r>
            <a:r>
              <a:rPr kumimoji="1" lang="zh-CN" altLang="en-US" dirty="0">
                <a:latin typeface="+mn-lt"/>
                <a:sym typeface="+mn-ea"/>
              </a:rPr>
              <a:t>）</a:t>
            </a:r>
            <a:r>
              <a:rPr kumimoji="1" lang="en-US" altLang="zh-CN" dirty="0">
                <a:latin typeface="+mn-lt"/>
                <a:sym typeface="+mn-ea"/>
              </a:rPr>
              <a:t>/</a:t>
            </a:r>
            <a:r>
              <a:rPr kumimoji="1" lang="zh-CN" altLang="en-US" dirty="0">
                <a:latin typeface="+mn-lt"/>
                <a:sym typeface="+mn-ea"/>
              </a:rPr>
              <a:t>（  </a:t>
            </a:r>
            <a:r>
              <a:rPr kumimoji="1" lang="en-US" altLang="zh-CN" dirty="0">
                <a:latin typeface="+mn-lt"/>
                <a:sym typeface="+mn-ea"/>
              </a:rPr>
              <a:t>SRC</a:t>
            </a:r>
            <a:r>
              <a:rPr kumimoji="1" lang="zh-CN" altLang="en-US" dirty="0">
                <a:latin typeface="+mn-lt"/>
                <a:sym typeface="+mn-ea"/>
              </a:rPr>
              <a:t>）的余数</a:t>
            </a:r>
            <a:endParaRPr kumimoji="1" lang="zh-CN" altLang="en-US" b="1" dirty="0">
              <a:latin typeface="+mn-lt"/>
              <a:ea typeface="宋体" panose="02010600030101010101" pitchFamily="2" charset="-122"/>
              <a:cs typeface="+mn-cs"/>
            </a:endParaRPr>
          </a:p>
          <a:p>
            <a:pPr eaLnBrk="1" hangingPunct="1">
              <a:lnSpc>
                <a:spcPct val="115000"/>
              </a:lnSpc>
              <a:spcBef>
                <a:spcPts val="0"/>
              </a:spcBef>
              <a:spcAft>
                <a:spcPts val="0"/>
              </a:spcAft>
              <a:buFont typeface="Monotype Sorts" pitchFamily="2" charset="2"/>
              <a:buNone/>
            </a:pPr>
            <a:r>
              <a:rPr kumimoji="1" lang="en-US" altLang="zh-CN" dirty="0">
                <a:latin typeface="+mn-lt"/>
                <a:sym typeface="+mn-ea"/>
              </a:rPr>
              <a:t> DIV</a:t>
            </a:r>
            <a:r>
              <a:rPr kumimoji="1" lang="zh-CN" altLang="en-US" dirty="0">
                <a:latin typeface="+mn-lt"/>
                <a:sym typeface="+mn-ea"/>
              </a:rPr>
              <a:t>指令的被除数和除数必须是无符号数，商和余数也是无符号数。</a:t>
            </a:r>
            <a:endParaRPr lang="zh-CN" altLang="en-US"/>
          </a:p>
        </p:txBody>
      </p:sp>
    </p:spTree>
  </p:cSld>
  <p:clrMapOvr>
    <a:masterClrMapping/>
  </p:clrMapOvr>
  <p:transition spd="slow">
    <p:zoom dir="in"/>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5651" name="Rectangle 2"/>
          <p:cNvSpPr>
            <a:spLocks noGrp="1"/>
          </p:cNvSpPr>
          <p:nvPr>
            <p:ph idx="1"/>
          </p:nvPr>
        </p:nvSpPr>
        <p:spPr>
          <a:xfrm>
            <a:off x="223838" y="1125538"/>
            <a:ext cx="8524875" cy="3959225"/>
          </a:xfrm>
        </p:spPr>
        <p:txBody>
          <a:bodyPr vert="horz" wrap="square" lIns="91440" tIns="45720" rIns="91440" bIns="45720" anchor="t" anchorCtr="0"/>
          <a:p>
            <a:pPr eaLnBrk="1" hangingPunct="1">
              <a:lnSpc>
                <a:spcPct val="150000"/>
              </a:lnSpc>
              <a:buFont typeface="Monotype Sorts" pitchFamily="2" charset="2"/>
              <a:buNone/>
            </a:pPr>
            <a:r>
              <a:rPr kumimoji="1" lang="zh-CN" altLang="en-US" sz="2400"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DIV</a:t>
            </a:r>
            <a:r>
              <a:rPr kumimoji="1" lang="zh-CN" altLang="en-US" sz="2400" b="1" dirty="0">
                <a:latin typeface="+mn-lt"/>
                <a:ea typeface="宋体" panose="02010600030101010101" pitchFamily="2" charset="-122"/>
                <a:cs typeface="+mn-cs"/>
              </a:rPr>
              <a:t>指令对标志寄存器无有效标志结果。但是</a:t>
            </a:r>
            <a:r>
              <a:rPr kumimoji="1" lang="zh-CN" altLang="en-US" sz="2400" b="1" dirty="0">
                <a:solidFill>
                  <a:srgbClr val="C00000"/>
                </a:solidFill>
                <a:latin typeface="+mn-lt"/>
                <a:ea typeface="宋体" panose="02010600030101010101" pitchFamily="2" charset="-122"/>
                <a:cs typeface="+mn-cs"/>
              </a:rPr>
              <a:t>以下两种情况之一，将产生0型中断</a:t>
            </a:r>
            <a:r>
              <a:rPr kumimoji="1" lang="zh-CN" altLang="en-US" sz="2400" b="1" dirty="0">
                <a:latin typeface="+mn-lt"/>
                <a:ea typeface="宋体" panose="02010600030101010101" pitchFamily="2" charset="-122"/>
                <a:cs typeface="+mn-cs"/>
              </a:rPr>
              <a:t>（除法出错中断）转入除法出错中断处理：</a:t>
            </a:r>
            <a:endParaRPr kumimoji="1" lang="zh-CN" altLang="en-US" sz="2400" b="1" dirty="0">
              <a:latin typeface="+mn-lt"/>
              <a:ea typeface="宋体" panose="02010600030101010101" pitchFamily="2" charset="-122"/>
              <a:cs typeface="+mn-cs"/>
            </a:endParaRPr>
          </a:p>
          <a:p>
            <a:pPr algn="just" eaLnBrk="1" hangingPunct="1">
              <a:lnSpc>
                <a:spcPct val="150000"/>
              </a:lnSpc>
            </a:pPr>
            <a:r>
              <a:rPr kumimoji="1" lang="zh-CN" altLang="en-US" sz="2400" b="1" dirty="0">
                <a:latin typeface="+mn-lt"/>
                <a:ea typeface="宋体" panose="02010600030101010101" pitchFamily="2" charset="-122"/>
                <a:cs typeface="+mn-cs"/>
              </a:rPr>
              <a:t>除数为0，即（</a:t>
            </a:r>
            <a:r>
              <a:rPr kumimoji="1" lang="en-US" altLang="zh-CN" sz="2400" b="1" dirty="0">
                <a:latin typeface="+mn-lt"/>
                <a:ea typeface="宋体" panose="02010600030101010101" pitchFamily="2" charset="-122"/>
                <a:cs typeface="+mn-cs"/>
              </a:rPr>
              <a:t>SRC）= 0。</a:t>
            </a:r>
            <a:endParaRPr kumimoji="1" lang="en-US" altLang="zh-CN" sz="2400" b="1" dirty="0">
              <a:latin typeface="+mn-lt"/>
              <a:ea typeface="宋体" panose="02010600030101010101" pitchFamily="2" charset="-122"/>
              <a:cs typeface="+mn-cs"/>
            </a:endParaRPr>
          </a:p>
          <a:p>
            <a:pPr eaLnBrk="1" hangingPunct="1">
              <a:lnSpc>
                <a:spcPct val="150000"/>
              </a:lnSpc>
            </a:pPr>
            <a:r>
              <a:rPr kumimoji="1" lang="zh-CN" altLang="en-US" sz="2400" b="1" dirty="0">
                <a:latin typeface="+mn-lt"/>
                <a:ea typeface="宋体" panose="02010600030101010101" pitchFamily="2" charset="-122"/>
                <a:cs typeface="+mn-cs"/>
              </a:rPr>
              <a:t>商溢出，即（</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中的商＞0</a:t>
            </a:r>
            <a:r>
              <a:rPr kumimoji="1" lang="en-US" altLang="zh-CN" sz="2400" b="1" dirty="0">
                <a:latin typeface="+mn-lt"/>
                <a:ea typeface="宋体" panose="02010600030101010101" pitchFamily="2" charset="-122"/>
                <a:cs typeface="+mn-cs"/>
              </a:rPr>
              <a:t>FFH，（AX）</a:t>
            </a:r>
            <a:r>
              <a:rPr kumimoji="1" lang="zh-CN" altLang="en-US" sz="2400" b="1" dirty="0">
                <a:latin typeface="+mn-lt"/>
                <a:ea typeface="宋体" panose="02010600030101010101" pitchFamily="2" charset="-122"/>
                <a:cs typeface="+mn-cs"/>
              </a:rPr>
              <a:t>中的商＞0</a:t>
            </a:r>
            <a:r>
              <a:rPr kumimoji="1" lang="en-US" altLang="zh-CN" sz="2400" b="1" dirty="0">
                <a:latin typeface="+mn-lt"/>
                <a:ea typeface="宋体" panose="02010600030101010101" pitchFamily="2" charset="-122"/>
                <a:cs typeface="+mn-cs"/>
              </a:rPr>
              <a:t>FFFFH</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中的商＞0</a:t>
            </a:r>
            <a:r>
              <a:rPr kumimoji="1" lang="en-US" altLang="zh-CN" sz="2400" b="1" dirty="0">
                <a:latin typeface="+mn-lt"/>
                <a:ea typeface="宋体" panose="02010600030101010101" pitchFamily="2" charset="-122"/>
                <a:cs typeface="+mn-cs"/>
              </a:rPr>
              <a:t>FFFFFFFFH。 </a:t>
            </a:r>
            <a:endParaRPr kumimoji="1" lang="en-US" altLang="zh-CN"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 name="矩形 4"/>
          <p:cNvSpPr/>
          <p:nvPr/>
        </p:nvSpPr>
        <p:spPr>
          <a:xfrm>
            <a:off x="152400" y="404813"/>
            <a:ext cx="8785225" cy="6277610"/>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IDIV</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带符号数除法指令</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指令格式：</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IDIV  SRC</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指令功能：</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DIV</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相同，但操作数、商和余数必须是带符号数且用补码表示，余数的符号与被除数的符号相同。</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带符号数除法的商中：</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最大的正数商是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+127</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+32767</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7FFFH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或</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+65535</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FFFFFFFH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最小的负数商是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127</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32767</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8001H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或</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65535</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80000001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同</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DIV</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指令一样，</a:t>
            </a:r>
            <a:r>
              <a:rPr kumimoji="0"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当除数（</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SRC</a:t>
            </a:r>
            <a:r>
              <a:rPr kumimoji="0" lang="en-US" altLang="zh-CN"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 0</a:t>
            </a:r>
            <a:r>
              <a:rPr kumimoji="0"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或商超出上述的最大值或最小值时，均产生</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型中断</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7699" name="Rectangle 2"/>
          <p:cNvSpPr/>
          <p:nvPr/>
        </p:nvSpPr>
        <p:spPr>
          <a:xfrm>
            <a:off x="125413" y="531813"/>
            <a:ext cx="8893175" cy="17541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en-US" sz="2400"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由于除法指令的字节操作要求被除数为</a:t>
            </a:r>
            <a:r>
              <a:rPr lang="zh-CN" altLang="en-US" sz="2400" b="1" dirty="0">
                <a:latin typeface="Times New Roman" panose="02020603050405020304" pitchFamily="18" charset="0"/>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位，字操作要求被除数为</a:t>
            </a:r>
            <a:r>
              <a:rPr lang="zh-CN" altLang="en-US" sz="2400" b="1" dirty="0">
                <a:latin typeface="Times New Roman" panose="02020603050405020304" pitchFamily="18" charset="0"/>
                <a:ea typeface="宋体" panose="02010600030101010101" pitchFamily="2" charset="-122"/>
              </a:rPr>
              <a:t>32</a:t>
            </a:r>
            <a:r>
              <a:rPr lang="zh-CN" altLang="en-US" sz="2400" b="1" dirty="0">
                <a:latin typeface="宋体" panose="02010600030101010101" pitchFamily="2" charset="-122"/>
                <a:ea typeface="宋体" panose="02010600030101010101" pitchFamily="2" charset="-122"/>
              </a:rPr>
              <a:t>位，双字操作要求被除数为</a:t>
            </a:r>
            <a:r>
              <a:rPr lang="zh-CN" altLang="en-US" sz="2400" b="1" dirty="0">
                <a:latin typeface="Times New Roman" panose="02020603050405020304" pitchFamily="18" charset="0"/>
                <a:ea typeface="宋体" panose="02010600030101010101" pitchFamily="2" charset="-122"/>
              </a:rPr>
              <a:t>64</a:t>
            </a:r>
            <a:r>
              <a:rPr lang="zh-CN" altLang="en-US" sz="2400" b="1" dirty="0">
                <a:latin typeface="宋体" panose="02010600030101010101" pitchFamily="2" charset="-122"/>
                <a:ea typeface="宋体" panose="02010600030101010101" pitchFamily="2" charset="-122"/>
              </a:rPr>
              <a:t>位，因此往往需要用符号扩展的方法取得除法指令所需要的被除数格式。</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
        <p:nvSpPr>
          <p:cNvPr id="157700" name="Rectangle 3"/>
          <p:cNvSpPr/>
          <p:nvPr/>
        </p:nvSpPr>
        <p:spPr>
          <a:xfrm>
            <a:off x="233363" y="2222500"/>
            <a:ext cx="8677275" cy="39703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51180" algn="just">
              <a:lnSpc>
                <a:spcPct val="150000"/>
              </a:lnSpc>
              <a:spcBef>
                <a:spcPct val="0"/>
              </a:spcBef>
              <a:buFontTx/>
              <a:buNone/>
            </a:pPr>
            <a:r>
              <a:rPr lang="zh-CN" altLang="en-US" sz="2400" b="1" dirty="0">
                <a:latin typeface="宋体" panose="02010600030101010101" pitchFamily="2" charset="-122"/>
                <a:ea typeface="宋体" panose="02010600030101010101" pitchFamily="2" charset="-122"/>
              </a:rPr>
              <a:t>【例</a:t>
            </a:r>
            <a:r>
              <a:rPr lang="zh-CN" altLang="en-US" sz="2400" b="1" dirty="0">
                <a:latin typeface="宋体" panose="02010600030101010101" pitchFamily="2" charset="-122"/>
                <a:ea typeface="宋体" panose="02010600030101010101" pitchFamily="2" charset="-122"/>
              </a:rPr>
              <a:t>4-39</a:t>
            </a:r>
            <a:r>
              <a:rPr lang="zh-CN" altLang="en-US" sz="2400" b="1" dirty="0">
                <a:latin typeface="宋体" panose="02010600030101010101" pitchFamily="2" charset="-122"/>
                <a:ea typeface="宋体" panose="02010600030101010101" pitchFamily="2" charset="-122"/>
              </a:rPr>
              <a:t>】  两个8位带符号数分别放在</a:t>
            </a:r>
            <a:r>
              <a:rPr lang="en-US" altLang="zh-CN" sz="2400" b="1" dirty="0">
                <a:latin typeface="宋体" panose="02010600030101010101" pitchFamily="2" charset="-122"/>
                <a:ea typeface="宋体" panose="02010600030101010101" pitchFamily="2" charset="-122"/>
              </a:rPr>
              <a:t>BYTE1、BYTE2</a:t>
            </a:r>
            <a:r>
              <a:rPr lang="zh-CN" altLang="en-US" sz="2400" b="1" dirty="0">
                <a:latin typeface="宋体" panose="02010600030101010101" pitchFamily="2" charset="-122"/>
                <a:ea typeface="宋体" panose="02010600030101010101" pitchFamily="2" charset="-122"/>
              </a:rPr>
              <a:t>字节存储单元中，将</a:t>
            </a:r>
            <a:r>
              <a:rPr lang="en-US" altLang="zh-CN" sz="2400" b="1" dirty="0">
                <a:latin typeface="宋体" panose="02010600030101010101" pitchFamily="2" charset="-122"/>
                <a:ea typeface="宋体" panose="02010600030101010101" pitchFamily="2" charset="-122"/>
              </a:rPr>
              <a:t>BYTE1</a:t>
            </a:r>
            <a:r>
              <a:rPr lang="zh-CN" altLang="en-US" sz="2400" b="1" dirty="0">
                <a:latin typeface="宋体" panose="02010600030101010101" pitchFamily="2" charset="-122"/>
                <a:ea typeface="宋体" panose="02010600030101010101" pitchFamily="2" charset="-122"/>
              </a:rPr>
              <a:t>内容除以</a:t>
            </a:r>
            <a:r>
              <a:rPr lang="en-US" altLang="zh-CN" sz="2400" b="1" dirty="0">
                <a:latin typeface="宋体" panose="02010600030101010101" pitchFamily="2" charset="-122"/>
                <a:ea typeface="宋体" panose="02010600030101010101" pitchFamily="2" charset="-122"/>
              </a:rPr>
              <a:t>BYTE2</a:t>
            </a:r>
            <a:r>
              <a:rPr lang="zh-CN" altLang="en-US" sz="2400" b="1" dirty="0">
                <a:latin typeface="宋体" panose="02010600030101010101" pitchFamily="2" charset="-122"/>
                <a:ea typeface="宋体" panose="02010600030101010101" pitchFamily="2" charset="-122"/>
              </a:rPr>
              <a:t>内容，商放在</a:t>
            </a:r>
            <a:r>
              <a:rPr lang="en-US" altLang="zh-CN" sz="2400" b="1" dirty="0">
                <a:latin typeface="宋体" panose="02010600030101010101" pitchFamily="2" charset="-122"/>
                <a:ea typeface="宋体" panose="02010600030101010101" pitchFamily="2" charset="-122"/>
              </a:rPr>
              <a:t>QUOT</a:t>
            </a:r>
            <a:r>
              <a:rPr lang="zh-CN" altLang="en-US" sz="2400" b="1" dirty="0">
                <a:latin typeface="宋体" panose="02010600030101010101" pitchFamily="2" charset="-122"/>
                <a:ea typeface="宋体" panose="02010600030101010101" pitchFamily="2" charset="-122"/>
              </a:rPr>
              <a:t>字节单元中，可用以下指令实现：</a:t>
            </a:r>
            <a:endParaRPr lang="zh-CN" altLang="en-US" sz="2400" b="1" dirty="0">
              <a:latin typeface="宋体" panose="02010600030101010101" pitchFamily="2" charset="-122"/>
              <a:ea typeface="宋体" panose="02010600030101010101" pitchFamily="2" charset="-122"/>
            </a:endParaRPr>
          </a:p>
          <a:p>
            <a:pPr marL="0" lvl="0" indent="551180" algn="just">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MOV	AL，BYTE1</a:t>
            </a:r>
            <a:endParaRPr lang="en-US" altLang="zh-CN" sz="2400" b="1" dirty="0">
              <a:latin typeface="Times New Roman" panose="02020603050405020304" pitchFamily="18" charset="0"/>
              <a:ea typeface="宋体" panose="02010600030101010101" pitchFamily="2" charset="-122"/>
            </a:endParaRPr>
          </a:p>
          <a:p>
            <a:pPr marL="0" lvl="0" indent="551180" algn="just">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CBW</a:t>
            </a:r>
            <a:endParaRPr lang="en-US" altLang="zh-CN" sz="2400" b="1" dirty="0">
              <a:latin typeface="Times New Roman" panose="02020603050405020304" pitchFamily="18" charset="0"/>
              <a:ea typeface="宋体" panose="02010600030101010101" pitchFamily="2" charset="-122"/>
            </a:endParaRPr>
          </a:p>
          <a:p>
            <a:pPr marL="0" lvl="0" indent="551180" algn="just">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IDIV	BYTE2</a:t>
            </a:r>
            <a:endParaRPr lang="en-US" altLang="zh-CN" sz="2400" b="1" dirty="0">
              <a:latin typeface="Times New Roman" panose="02020603050405020304" pitchFamily="18" charset="0"/>
              <a:ea typeface="宋体" panose="02010600030101010101" pitchFamily="2" charset="-122"/>
            </a:endParaRPr>
          </a:p>
          <a:p>
            <a:pPr marL="0" lvl="0" indent="55118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MOV	QUOT，AL </a:t>
            </a:r>
            <a:endParaRPr lang="en-US"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灯片编号占位符 5"/>
          <p:cNvSpPr txBox="1">
            <a:spLocks noGrp="1"/>
          </p:cNvSpPr>
          <p:nvPr>
            <p:ph type="sldNum" sz="quarter" idx="12"/>
          </p:nvPr>
        </p:nvSpPr>
        <p:spPr>
          <a:xfrm>
            <a:off x="6535738" y="6478588"/>
            <a:ext cx="1905000" cy="457200"/>
          </a:xfrm>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58723" name="Rectangle 2"/>
          <p:cNvSpPr>
            <a:spLocks noGrp="1"/>
          </p:cNvSpPr>
          <p:nvPr>
            <p:ph idx="1"/>
          </p:nvPr>
        </p:nvSpPr>
        <p:spPr>
          <a:xfrm>
            <a:off x="0" y="115888"/>
            <a:ext cx="8964613" cy="4479925"/>
          </a:xfrm>
        </p:spPr>
        <p:txBody>
          <a:bodyPr vert="horz" wrap="square" lIns="91440" tIns="45720" rIns="91440" bIns="45720" anchor="t" anchorCtr="0"/>
          <a:p>
            <a:pPr eaLnBrk="1" hangingPunct="1">
              <a:lnSpc>
                <a:spcPts val="3500"/>
              </a:lnSpc>
              <a:buFont typeface="Monotype Sorts" pitchFamily="2" charset="2"/>
              <a:buNone/>
            </a:pPr>
            <a:r>
              <a:rPr kumimoji="1" lang="en-US" b="1" dirty="0">
                <a:latin typeface="+mn-lt"/>
                <a:ea typeface="宋体" panose="02010600030101010101" pitchFamily="2" charset="-122"/>
                <a:cs typeface="+mn-cs"/>
              </a:rPr>
              <a:t>5</a:t>
            </a:r>
            <a:r>
              <a:rPr kumimoji="1" lang="en-US" altLang="zh-CN" b="1" dirty="0">
                <a:latin typeface="+mn-lt"/>
                <a:ea typeface="宋体" panose="02010600030101010101" pitchFamily="2" charset="-122"/>
                <a:cs typeface="+mn-cs"/>
              </a:rPr>
              <a:t>.  BCD</a:t>
            </a:r>
            <a:r>
              <a:rPr kumimoji="1" lang="zh-CN" altLang="en-US" b="1" dirty="0">
                <a:latin typeface="+mn-lt"/>
                <a:ea typeface="宋体" panose="02010600030101010101" pitchFamily="2" charset="-122"/>
                <a:cs typeface="+mn-cs"/>
              </a:rPr>
              <a:t>码校正指令</a:t>
            </a:r>
            <a:endParaRPr kumimoji="1" lang="zh-CN" altLang="en-US"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80x86 </a:t>
            </a:r>
            <a:r>
              <a:rPr kumimoji="1" lang="zh-CN" altLang="en-US" sz="2400" b="1" dirty="0">
                <a:latin typeface="+mn-lt"/>
                <a:ea typeface="宋体" panose="02010600030101010101" pitchFamily="2" charset="-122"/>
                <a:cs typeface="+mn-cs"/>
              </a:rPr>
              <a:t>对用</a:t>
            </a:r>
            <a:r>
              <a:rPr kumimoji="1" lang="en-US" altLang="zh-CN" sz="2400" b="1" dirty="0">
                <a:latin typeface="+mn-lt"/>
                <a:ea typeface="宋体" panose="02010600030101010101" pitchFamily="2" charset="-122"/>
                <a:cs typeface="+mn-cs"/>
              </a:rPr>
              <a:t>BCD</a:t>
            </a:r>
            <a:r>
              <a:rPr kumimoji="1" lang="zh-CN" altLang="en-US" sz="2400" b="1" dirty="0">
                <a:latin typeface="+mn-lt"/>
                <a:ea typeface="宋体" panose="02010600030101010101" pitchFamily="2" charset="-122"/>
                <a:cs typeface="+mn-cs"/>
              </a:rPr>
              <a:t>码表示的十进制数进行运算所采用的方法是：</a:t>
            </a:r>
            <a:r>
              <a:rPr kumimoji="1" lang="zh-CN" altLang="en-US" sz="2400" b="1" dirty="0">
                <a:solidFill>
                  <a:srgbClr val="C00000"/>
                </a:solidFill>
                <a:latin typeface="+mn-lt"/>
                <a:ea typeface="宋体" panose="02010600030101010101" pitchFamily="2" charset="-122"/>
                <a:cs typeface="+mn-cs"/>
              </a:rPr>
              <a:t>先用二进制数的加、减、乘、除指令对</a:t>
            </a:r>
            <a:r>
              <a:rPr kumimoji="1" lang="en-US" altLang="zh-CN" sz="2400" b="1" dirty="0">
                <a:solidFill>
                  <a:srgbClr val="C00000"/>
                </a:solidFill>
                <a:latin typeface="+mn-lt"/>
                <a:ea typeface="宋体" panose="02010600030101010101" pitchFamily="2" charset="-122"/>
                <a:cs typeface="+mn-cs"/>
              </a:rPr>
              <a:t>BCD</a:t>
            </a:r>
            <a:r>
              <a:rPr kumimoji="1" lang="zh-CN" altLang="en-US" sz="2400" b="1" dirty="0">
                <a:solidFill>
                  <a:srgbClr val="C00000"/>
                </a:solidFill>
                <a:latin typeface="+mn-lt"/>
                <a:ea typeface="宋体" panose="02010600030101010101" pitchFamily="2" charset="-122"/>
                <a:cs typeface="+mn-cs"/>
              </a:rPr>
              <a:t>码进行运算，紧接着用</a:t>
            </a:r>
            <a:r>
              <a:rPr kumimoji="1" lang="en-US" altLang="zh-CN" sz="2400" b="1" dirty="0">
                <a:solidFill>
                  <a:srgbClr val="C00000"/>
                </a:solidFill>
                <a:latin typeface="+mn-lt"/>
                <a:ea typeface="宋体" panose="02010600030101010101" pitchFamily="2" charset="-122"/>
                <a:cs typeface="+mn-cs"/>
              </a:rPr>
              <a:t>BCD</a:t>
            </a:r>
            <a:r>
              <a:rPr kumimoji="1" lang="zh-CN" altLang="en-US" sz="2400" b="1" dirty="0">
                <a:solidFill>
                  <a:srgbClr val="C00000"/>
                </a:solidFill>
                <a:latin typeface="+mn-lt"/>
                <a:ea typeface="宋体" panose="02010600030101010101" pitchFamily="2" charset="-122"/>
                <a:cs typeface="+mn-cs"/>
              </a:rPr>
              <a:t>码校正指令对运算结果进行校正。</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80x86</a:t>
            </a:r>
            <a:r>
              <a:rPr kumimoji="1" lang="zh-CN" altLang="en-US" sz="2400" b="1" dirty="0">
                <a:latin typeface="+mn-lt"/>
                <a:ea typeface="宋体" panose="02010600030101010101" pitchFamily="2" charset="-122"/>
                <a:cs typeface="+mn-cs"/>
              </a:rPr>
              <a:t>指令系统把</a:t>
            </a:r>
            <a:r>
              <a:rPr kumimoji="1" lang="en-US" altLang="zh-CN" sz="2400" b="1" dirty="0">
                <a:latin typeface="+mn-lt"/>
                <a:ea typeface="宋体" panose="02010600030101010101" pitchFamily="2" charset="-122"/>
                <a:cs typeface="+mn-cs"/>
              </a:rPr>
              <a:t>BCD</a:t>
            </a:r>
            <a:r>
              <a:rPr kumimoji="1" lang="zh-CN" altLang="en-US" sz="2400" b="1" dirty="0">
                <a:latin typeface="+mn-lt"/>
                <a:ea typeface="宋体" panose="02010600030101010101" pitchFamily="2" charset="-122"/>
                <a:cs typeface="+mn-cs"/>
              </a:rPr>
              <a:t>码分为两种格式：</a:t>
            </a:r>
            <a:endParaRPr kumimoji="1" lang="en-US" altLang="zh-CN" sz="2400" b="1" dirty="0">
              <a:latin typeface="+mn-lt"/>
              <a:ea typeface="宋体" panose="02010600030101010101" pitchFamily="2" charset="-122"/>
              <a:cs typeface="+mn-cs"/>
            </a:endParaRPr>
          </a:p>
          <a:p>
            <a:pPr eaLnBrk="1" hangingPunct="1">
              <a:lnSpc>
                <a:spcPts val="3500"/>
              </a:lnSpc>
            </a:pPr>
            <a:r>
              <a:rPr kumimoji="1" lang="zh-CN" altLang="en-US" sz="2400" b="1" dirty="0">
                <a:solidFill>
                  <a:srgbClr val="C00000"/>
                </a:solidFill>
                <a:latin typeface="+mn-lt"/>
                <a:ea typeface="宋体" panose="02010600030101010101" pitchFamily="2" charset="-122"/>
                <a:cs typeface="+mn-cs"/>
              </a:rPr>
              <a:t>组合型</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PACKED</a:t>
            </a:r>
            <a:r>
              <a:rPr kumimoji="1" lang="zh-CN" altLang="en-US" sz="2400" b="1" dirty="0">
                <a:latin typeface="+mn-lt"/>
                <a:ea typeface="宋体" panose="02010600030101010101" pitchFamily="2" charset="-122"/>
                <a:cs typeface="+mn-cs"/>
              </a:rPr>
              <a:t>）</a:t>
            </a:r>
            <a:r>
              <a:rPr kumimoji="1" lang="zh-CN" altLang="zh-CN" sz="2400" b="1" dirty="0">
                <a:solidFill>
                  <a:srgbClr val="C00000"/>
                </a:solidFill>
                <a:latin typeface="+mn-lt"/>
                <a:ea typeface="宋体" panose="02010600030101010101" pitchFamily="2" charset="-122"/>
                <a:cs typeface="+mn-cs"/>
              </a:rPr>
              <a:t>如</a:t>
            </a:r>
            <a:r>
              <a:rPr kumimoji="1" lang="zh-CN" altLang="en-US" sz="2400" b="1" dirty="0">
                <a:solidFill>
                  <a:srgbClr val="C00000"/>
                </a:solidFill>
                <a:latin typeface="+mn-lt"/>
                <a:ea typeface="宋体" panose="02010600030101010101" pitchFamily="2" charset="-122"/>
                <a:cs typeface="+mn-cs"/>
              </a:rPr>
              <a:t>下</a:t>
            </a:r>
            <a:r>
              <a:rPr kumimoji="1" lang="zh-CN" altLang="zh-CN" sz="2400" b="1" dirty="0">
                <a:solidFill>
                  <a:srgbClr val="C00000"/>
                </a:solidFill>
                <a:latin typeface="+mn-lt"/>
                <a:ea typeface="宋体" panose="02010600030101010101" pitchFamily="2" charset="-122"/>
                <a:cs typeface="+mn-cs"/>
              </a:rPr>
              <a:t>图（</a:t>
            </a:r>
            <a:r>
              <a:rPr kumimoji="1" lang="en-US" altLang="zh-CN" sz="2400" b="1" dirty="0">
                <a:solidFill>
                  <a:srgbClr val="C00000"/>
                </a:solidFill>
                <a:latin typeface="+mn-lt"/>
                <a:ea typeface="宋体" panose="02010600030101010101" pitchFamily="2" charset="-122"/>
                <a:cs typeface="+mn-cs"/>
              </a:rPr>
              <a:t>a</a:t>
            </a:r>
            <a:r>
              <a:rPr kumimoji="1" lang="zh-CN" altLang="zh-CN" sz="2400" b="1" dirty="0">
                <a:solidFill>
                  <a:srgbClr val="C00000"/>
                </a:solidFill>
                <a:latin typeface="+mn-lt"/>
                <a:ea typeface="宋体" panose="02010600030101010101" pitchFamily="2" charset="-122"/>
                <a:cs typeface="+mn-cs"/>
              </a:rPr>
              <a:t>）所示，一字节表示两个</a:t>
            </a:r>
            <a:r>
              <a:rPr kumimoji="1" lang="en-US" altLang="zh-CN" sz="2400" b="1" dirty="0">
                <a:solidFill>
                  <a:srgbClr val="C00000"/>
                </a:solidFill>
                <a:latin typeface="+mn-lt"/>
                <a:ea typeface="宋体" panose="02010600030101010101" pitchFamily="2" charset="-122"/>
                <a:cs typeface="+mn-cs"/>
              </a:rPr>
              <a:t>BCD</a:t>
            </a:r>
            <a:r>
              <a:rPr kumimoji="1" lang="zh-CN" altLang="zh-CN" sz="2400" b="1" dirty="0">
                <a:solidFill>
                  <a:srgbClr val="C00000"/>
                </a:solidFill>
                <a:latin typeface="+mn-lt"/>
                <a:ea typeface="宋体" panose="02010600030101010101" pitchFamily="2" charset="-122"/>
                <a:cs typeface="+mn-cs"/>
              </a:rPr>
              <a:t>码，即两位十进制数。</a:t>
            </a:r>
            <a:endParaRPr kumimoji="1" lang="en-US" altLang="zh-CN" sz="2400" b="1" dirty="0">
              <a:solidFill>
                <a:srgbClr val="C00000"/>
              </a:solidFill>
              <a:latin typeface="+mn-lt"/>
              <a:ea typeface="宋体" panose="02010600030101010101" pitchFamily="2" charset="-122"/>
              <a:cs typeface="+mn-cs"/>
            </a:endParaRPr>
          </a:p>
          <a:p>
            <a:pPr eaLnBrk="1" hangingPunct="1">
              <a:lnSpc>
                <a:spcPts val="3500"/>
              </a:lnSpc>
            </a:pPr>
            <a:r>
              <a:rPr kumimoji="1" lang="zh-CN" altLang="en-US" sz="2400" b="1" dirty="0">
                <a:solidFill>
                  <a:srgbClr val="C00000"/>
                </a:solidFill>
                <a:latin typeface="+mn-lt"/>
                <a:ea typeface="宋体" panose="02010600030101010101" pitchFamily="2" charset="-122"/>
                <a:cs typeface="+mn-cs"/>
              </a:rPr>
              <a:t>非组合型</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UNPACKED</a:t>
            </a:r>
            <a:r>
              <a:rPr kumimoji="1" lang="zh-CN" altLang="en-US" sz="2400" b="1" dirty="0">
                <a:latin typeface="+mn-lt"/>
                <a:ea typeface="宋体" panose="02010600030101010101" pitchFamily="2" charset="-122"/>
                <a:cs typeface="+mn-cs"/>
              </a:rPr>
              <a:t>）</a:t>
            </a:r>
            <a:r>
              <a:rPr kumimoji="1" lang="zh-CN" altLang="zh-CN" sz="2400" b="1" dirty="0">
                <a:latin typeface="+mn-lt"/>
                <a:ea typeface="宋体" panose="02010600030101010101" pitchFamily="2" charset="-122"/>
                <a:cs typeface="+mn-cs"/>
              </a:rPr>
              <a:t>如</a:t>
            </a:r>
            <a:r>
              <a:rPr kumimoji="1" lang="zh-CN" altLang="en-US" sz="2400" b="1" dirty="0">
                <a:latin typeface="+mn-lt"/>
                <a:ea typeface="宋体" panose="02010600030101010101" pitchFamily="2" charset="-122"/>
                <a:cs typeface="+mn-cs"/>
              </a:rPr>
              <a:t>下</a:t>
            </a:r>
            <a:r>
              <a:rPr kumimoji="1" lang="zh-CN" altLang="zh-CN" sz="2400" b="1" dirty="0">
                <a:latin typeface="+mn-lt"/>
                <a:ea typeface="宋体" panose="02010600030101010101" pitchFamily="2" charset="-122"/>
                <a:cs typeface="+mn-cs"/>
              </a:rPr>
              <a:t>图（</a:t>
            </a:r>
            <a:r>
              <a:rPr kumimoji="1" lang="en-US" altLang="zh-CN" sz="2400" b="1" dirty="0">
                <a:latin typeface="+mn-lt"/>
                <a:ea typeface="宋体" panose="02010600030101010101" pitchFamily="2" charset="-122"/>
                <a:cs typeface="+mn-cs"/>
              </a:rPr>
              <a:t>b</a:t>
            </a:r>
            <a:r>
              <a:rPr kumimoji="1" lang="zh-CN" altLang="zh-CN" sz="2400" b="1" dirty="0">
                <a:latin typeface="+mn-lt"/>
                <a:ea typeface="宋体" panose="02010600030101010101" pitchFamily="2" charset="-122"/>
                <a:cs typeface="+mn-cs"/>
              </a:rPr>
              <a:t>），一字节的低</a:t>
            </a:r>
            <a:r>
              <a:rPr kumimoji="1" lang="en-US" altLang="zh-CN" sz="2400" b="1" dirty="0">
                <a:latin typeface="+mn-lt"/>
                <a:ea typeface="宋体" panose="02010600030101010101" pitchFamily="2" charset="-122"/>
                <a:cs typeface="+mn-cs"/>
              </a:rPr>
              <a:t>4</a:t>
            </a:r>
            <a:r>
              <a:rPr kumimoji="1" lang="zh-CN" altLang="zh-CN" sz="2400" b="1" dirty="0">
                <a:latin typeface="+mn-lt"/>
                <a:ea typeface="宋体" panose="02010600030101010101" pitchFamily="2" charset="-122"/>
                <a:cs typeface="+mn-cs"/>
              </a:rPr>
              <a:t>位表示一个</a:t>
            </a:r>
            <a:r>
              <a:rPr kumimoji="1" lang="en-US" altLang="zh-CN" sz="2400" b="1" dirty="0">
                <a:latin typeface="+mn-lt"/>
                <a:ea typeface="宋体" panose="02010600030101010101" pitchFamily="2" charset="-122"/>
                <a:cs typeface="+mn-cs"/>
              </a:rPr>
              <a:t>BCD</a:t>
            </a:r>
            <a:r>
              <a:rPr kumimoji="1" lang="zh-CN" altLang="zh-CN" sz="2400" b="1" dirty="0">
                <a:latin typeface="+mn-lt"/>
                <a:ea typeface="宋体" panose="02010600030101010101" pitchFamily="2" charset="-122"/>
                <a:cs typeface="+mn-cs"/>
              </a:rPr>
              <a:t>码</a:t>
            </a:r>
            <a:r>
              <a:rPr kumimoji="1" lang="zh-CN" altLang="en-US" sz="2400" b="1" dirty="0">
                <a:latin typeface="+mn-lt"/>
                <a:ea typeface="宋体" panose="02010600030101010101" pitchFamily="2" charset="-122"/>
                <a:cs typeface="+mn-cs"/>
              </a:rPr>
              <a:t>，即一位十进制数</a:t>
            </a:r>
            <a:r>
              <a:rPr kumimoji="1" lang="zh-CN" altLang="zh-CN" sz="2400" b="1" dirty="0">
                <a:latin typeface="+mn-lt"/>
                <a:ea typeface="宋体" panose="02010600030101010101" pitchFamily="2" charset="-122"/>
                <a:cs typeface="+mn-cs"/>
              </a:rPr>
              <a:t>；高</a:t>
            </a:r>
            <a:r>
              <a:rPr kumimoji="1" lang="en-US" altLang="zh-CN" sz="2400" b="1" dirty="0">
                <a:latin typeface="+mn-lt"/>
                <a:ea typeface="宋体" panose="02010600030101010101" pitchFamily="2" charset="-122"/>
                <a:cs typeface="+mn-cs"/>
              </a:rPr>
              <a:t>4</a:t>
            </a:r>
            <a:r>
              <a:rPr kumimoji="1" lang="zh-CN" altLang="zh-CN" sz="2400" b="1" dirty="0">
                <a:latin typeface="+mn-lt"/>
                <a:ea typeface="宋体" panose="02010600030101010101" pitchFamily="2" charset="-122"/>
                <a:cs typeface="+mn-cs"/>
              </a:rPr>
              <a:t>位通常为“</a:t>
            </a:r>
            <a:r>
              <a:rPr kumimoji="1" lang="en-US" altLang="zh-CN" sz="2400" b="1" dirty="0">
                <a:latin typeface="+mn-lt"/>
                <a:ea typeface="宋体" panose="02010600030101010101" pitchFamily="2" charset="-122"/>
                <a:cs typeface="+mn-cs"/>
              </a:rPr>
              <a:t>0000</a:t>
            </a:r>
            <a:r>
              <a:rPr kumimoji="1" lang="zh-CN" altLang="zh-CN"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0011</a:t>
            </a:r>
            <a:r>
              <a:rPr kumimoji="1" lang="zh-CN" altLang="zh-CN"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pic>
        <p:nvPicPr>
          <p:cNvPr id="158724" name="图片 5" descr="T444"/>
          <p:cNvPicPr>
            <a:picLocks noChangeAspect="1"/>
          </p:cNvPicPr>
          <p:nvPr/>
        </p:nvPicPr>
        <p:blipFill>
          <a:blip r:embed="rId1"/>
          <a:stretch>
            <a:fillRect/>
          </a:stretch>
        </p:blipFill>
        <p:spPr>
          <a:xfrm>
            <a:off x="134938" y="4740275"/>
            <a:ext cx="8713787" cy="1312863"/>
          </a:xfrm>
          <a:prstGeom prst="rect">
            <a:avLst/>
          </a:prstGeom>
          <a:noFill/>
          <a:ln w="9525">
            <a:noFill/>
          </a:ln>
        </p:spPr>
      </p:pic>
      <p:sp>
        <p:nvSpPr>
          <p:cNvPr id="158725" name="矩形 1"/>
          <p:cNvSpPr/>
          <p:nvPr/>
        </p:nvSpPr>
        <p:spPr>
          <a:xfrm>
            <a:off x="1071563" y="6251575"/>
            <a:ext cx="70373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a:t>
            </a:r>
            <a:r>
              <a:rPr lang="zh-CN" altLang="zh-CN" sz="2400" b="1" dirty="0">
                <a:latin typeface="Times New Roman" panose="02020603050405020304" pitchFamily="18" charset="0"/>
                <a:ea typeface="宋体" panose="02010600030101010101" pitchFamily="2" charset="-122"/>
              </a:rPr>
              <a:t>）组合型</a:t>
            </a:r>
            <a:r>
              <a:rPr lang="en-US" altLang="zh-CN" sz="2400" b="1" dirty="0">
                <a:latin typeface="Times New Roman" panose="02020603050405020304" pitchFamily="18" charset="0"/>
                <a:ea typeface="宋体" panose="02010600030101010101" pitchFamily="2" charset="-122"/>
              </a:rPr>
              <a:t>                                      </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a:t>
            </a:r>
            <a:r>
              <a:rPr lang="zh-CN" altLang="zh-CN" sz="2400" b="1" dirty="0">
                <a:latin typeface="Times New Roman" panose="02020603050405020304" pitchFamily="18" charset="0"/>
                <a:ea typeface="宋体" panose="02010600030101010101" pitchFamily="2" charset="-122"/>
              </a:rPr>
              <a:t>）非组合型</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5" name="矩形 4"/>
          <p:cNvSpPr/>
          <p:nvPr/>
        </p:nvSpPr>
        <p:spPr>
          <a:xfrm>
            <a:off x="107950" y="404495"/>
            <a:ext cx="8713470" cy="4061460"/>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）非组合型加法校正指令</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AAA</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ASCII Adjust for Addition</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指令格式：</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AAA</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     指令功能：</a:t>
            </a:r>
            <a:endPar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位的值 ≤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，且</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AF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，则将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中高</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位清零，</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AF</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CF</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置</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位的值＞</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，或</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AF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，则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1" lang="en-US" altLang="zh-CN" dirty="0">
                <a:latin typeface="+mn-lt"/>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+ 6</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AH </a:t>
            </a:r>
            <a:r>
              <a:rPr kumimoji="1" lang="en-US" altLang="zh-CN" dirty="0">
                <a:latin typeface="+mn-lt"/>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AH</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，且将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中高</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位清零，</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AF</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CF</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置</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435" name="Rectangle 2"/>
          <p:cNvSpPr>
            <a:spLocks noGrp="1"/>
          </p:cNvSpPr>
          <p:nvPr>
            <p:ph idx="1"/>
          </p:nvPr>
        </p:nvSpPr>
        <p:spPr>
          <a:xfrm>
            <a:off x="323850" y="765175"/>
            <a:ext cx="8569325" cy="4824413"/>
          </a:xfrm>
        </p:spPr>
        <p:txBody>
          <a:bodyPr vert="horz" wrap="square" lIns="91440" tIns="45720" rIns="91440" bIns="45720" anchor="t" anchorCtr="0"/>
          <a:p>
            <a:pPr eaLnBrk="1" hangingPunct="1">
              <a:lnSpc>
                <a:spcPct val="120000"/>
              </a:lnSpc>
            </a:pPr>
            <a:r>
              <a:rPr kumimoji="1" lang="zh-CN" altLang="en-US" sz="2800" b="1" dirty="0">
                <a:latin typeface="+mn-lt"/>
                <a:ea typeface="宋体" panose="02010600030101010101" pitchFamily="2" charset="-122"/>
                <a:cs typeface="+mn-cs"/>
              </a:rPr>
              <a:t>上述</a:t>
            </a:r>
            <a:r>
              <a:rPr kumimoji="1" lang="en-US" altLang="zh-CN" sz="2800" b="1" dirty="0">
                <a:latin typeface="+mn-lt"/>
                <a:ea typeface="宋体" panose="02010600030101010101" pitchFamily="2" charset="-122"/>
                <a:cs typeface="+mn-cs"/>
              </a:rPr>
              <a:t>9</a:t>
            </a:r>
            <a:r>
              <a:rPr kumimoji="1" lang="zh-CN" altLang="en-US" sz="2800" b="1" dirty="0">
                <a:latin typeface="+mn-lt"/>
                <a:ea typeface="宋体" panose="02010600030101010101" pitchFamily="2" charset="-122"/>
                <a:cs typeface="+mn-cs"/>
              </a:rPr>
              <a:t>个部件可以独立操作，也能与其他部件并行工作。</a:t>
            </a:r>
            <a:endParaRPr kumimoji="1" lang="en-US" altLang="zh-CN" sz="2800" b="1" dirty="0">
              <a:latin typeface="+mn-lt"/>
              <a:ea typeface="宋体" panose="02010600030101010101" pitchFamily="2" charset="-122"/>
              <a:cs typeface="+mn-cs"/>
            </a:endParaRPr>
          </a:p>
          <a:p>
            <a:pPr eaLnBrk="1" hangingPunct="1">
              <a:lnSpc>
                <a:spcPct val="120000"/>
              </a:lnSpc>
            </a:pPr>
            <a:r>
              <a:rPr kumimoji="1" lang="zh-CN" altLang="en-US" sz="2800" b="1" dirty="0">
                <a:latin typeface="+mn-lt"/>
                <a:ea typeface="宋体" panose="02010600030101010101" pitchFamily="2" charset="-122"/>
                <a:cs typeface="+mn-cs"/>
              </a:rPr>
              <a:t>在取指令和执行指令的过程中，每个部件都完成一部分功能，因此</a:t>
            </a:r>
            <a:r>
              <a:rPr kumimoji="1" lang="en-US" altLang="zh-CN" sz="2800" b="1" dirty="0">
                <a:latin typeface="+mn-lt"/>
                <a:ea typeface="宋体" panose="02010600030101010101" pitchFamily="2" charset="-122"/>
                <a:cs typeface="+mn-cs"/>
              </a:rPr>
              <a:t>80486</a:t>
            </a:r>
            <a:r>
              <a:rPr kumimoji="1" lang="zh-CN" altLang="en-US" sz="2800" b="1" dirty="0">
                <a:latin typeface="+mn-lt"/>
                <a:ea typeface="宋体" panose="02010600030101010101" pitchFamily="2" charset="-122"/>
                <a:cs typeface="+mn-cs"/>
              </a:rPr>
              <a:t>可以同时对不同指令进行操作。</a:t>
            </a:r>
            <a:endParaRPr kumimoji="1" lang="en-US" altLang="zh-CN" sz="2800" b="1" dirty="0">
              <a:latin typeface="+mn-lt"/>
              <a:ea typeface="宋体" panose="02010600030101010101" pitchFamily="2" charset="-122"/>
              <a:cs typeface="+mn-cs"/>
            </a:endParaRPr>
          </a:p>
          <a:p>
            <a:pPr eaLnBrk="1" hangingPunct="1">
              <a:lnSpc>
                <a:spcPct val="120000"/>
              </a:lnSpc>
            </a:pPr>
            <a:r>
              <a:rPr kumimoji="1" lang="en-US" altLang="zh-CN" sz="2800" b="1" dirty="0">
                <a:latin typeface="+mn-lt"/>
                <a:ea typeface="宋体" panose="02010600030101010101" pitchFamily="2" charset="-122"/>
                <a:cs typeface="+mn-cs"/>
              </a:rPr>
              <a:t>80486</a:t>
            </a:r>
            <a:r>
              <a:rPr kumimoji="1" lang="zh-CN" altLang="en-US" sz="2800" b="1" dirty="0">
                <a:latin typeface="+mn-lt"/>
                <a:ea typeface="宋体" panose="02010600030101010101" pitchFamily="2" charset="-122"/>
                <a:cs typeface="+mn-cs"/>
              </a:rPr>
              <a:t>具有</a:t>
            </a:r>
            <a:r>
              <a:rPr kumimoji="1" lang="en-US" altLang="zh-CN" sz="2800" b="1" dirty="0">
                <a:latin typeface="+mn-lt"/>
                <a:ea typeface="宋体" panose="02010600030101010101" pitchFamily="2" charset="-122"/>
                <a:cs typeface="+mn-cs"/>
              </a:rPr>
              <a:t>5</a:t>
            </a:r>
            <a:r>
              <a:rPr kumimoji="1" lang="zh-CN" altLang="en-US" sz="2800" b="1" dirty="0">
                <a:latin typeface="+mn-lt"/>
                <a:ea typeface="宋体" panose="02010600030101010101" pitchFamily="2" charset="-122"/>
                <a:cs typeface="+mn-cs"/>
              </a:rPr>
              <a:t>级流水线，使不同指令的操作重叠程度更高。使得一些常用指令的平均执行时间为一个时钟周期。尽管这些指令的读取、译码和执行实际上占用了多个时钟周期。</a:t>
            </a:r>
            <a:r>
              <a:rPr kumimoji="1" lang="zh-CN" altLang="en-US" sz="2800" dirty="0">
                <a:latin typeface="+mn-lt"/>
                <a:ea typeface="宋体" panose="02010600030101010101" pitchFamily="2" charset="-122"/>
                <a:cs typeface="+mn-cs"/>
              </a:rPr>
              <a:t> </a:t>
            </a:r>
            <a:endParaRPr kumimoji="1" lang="zh-CN" altLang="en-US" sz="2800" dirty="0">
              <a:latin typeface="+mn-lt"/>
              <a:ea typeface="宋体" panose="02010600030101010101" pitchFamily="2" charset="-122"/>
              <a:cs typeface="+mn-cs"/>
            </a:endParaRPr>
          </a:p>
        </p:txBody>
      </p:sp>
    </p:spTree>
  </p:cSld>
  <p:clrMapOvr>
    <a:masterClrMapping/>
  </p:clrMapOvr>
  <p:transition spd="slow">
    <p:zoom dir="in"/>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60771" name="Rectangle 2"/>
          <p:cNvSpPr/>
          <p:nvPr/>
        </p:nvSpPr>
        <p:spPr>
          <a:xfrm>
            <a:off x="230188" y="260350"/>
            <a:ext cx="8805862" cy="63754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51180" algn="just">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例：从键盘直接输入两个一位十进制数，然后相加，其结果放在</a:t>
            </a:r>
            <a:r>
              <a:rPr lang="en-US" altLang="zh-CN" sz="2400" b="1" dirty="0">
                <a:latin typeface="Times New Roman" panose="02020603050405020304" pitchFamily="18" charset="0"/>
                <a:ea typeface="宋体" panose="02010600030101010101" pitchFamily="2" charset="-122"/>
              </a:rPr>
              <a:t>AH</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中，实现这个操作的程序段如下：</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    AH，1	；</a:t>
            </a:r>
            <a:r>
              <a:rPr lang="zh-CN" altLang="en-US" sz="2400" b="1" dirty="0">
                <a:latin typeface="Times New Roman" panose="02020603050405020304" pitchFamily="18" charset="0"/>
                <a:ea typeface="宋体" panose="02010600030101010101" pitchFamily="2" charset="-122"/>
              </a:rPr>
              <a:t>从键盘输入一位十进制数到</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INT       21H</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    BL，AL</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MOV    AH，1	；</a:t>
            </a:r>
            <a:r>
              <a:rPr lang="zh-CN" altLang="en-US" sz="2400" b="1" dirty="0">
                <a:latin typeface="Times New Roman" panose="02020603050405020304" pitchFamily="18" charset="0"/>
                <a:ea typeface="宋体" panose="02010600030101010101" pitchFamily="2" charset="-122"/>
              </a:rPr>
              <a:t>从键盘输入另一个十进制数到</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INT       21H</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ADD     AL，BL</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AAA </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 typeface="Monotype Sorts" pitchFamily="2" charset="2"/>
              <a:buChar char="§"/>
            </a:pPr>
            <a:r>
              <a:rPr lang="zh-CN" altLang="en-US" sz="2400" b="1" dirty="0">
                <a:solidFill>
                  <a:srgbClr val="C00000"/>
                </a:solidFill>
                <a:latin typeface="宋体" panose="02010600030101010101" pitchFamily="2" charset="-122"/>
                <a:ea typeface="宋体" panose="02010600030101010101" pitchFamily="2" charset="-122"/>
              </a:rPr>
              <a:t>在执行</a:t>
            </a:r>
            <a:r>
              <a:rPr lang="en-US" altLang="zh-CN" sz="2400" b="1" dirty="0">
                <a:solidFill>
                  <a:srgbClr val="C00000"/>
                </a:solidFill>
                <a:latin typeface="Times New Roman" panose="02020603050405020304" pitchFamily="18" charset="0"/>
                <a:ea typeface="宋体" panose="02010600030101010101" pitchFamily="2" charset="-122"/>
              </a:rPr>
              <a:t>ADD</a:t>
            </a:r>
            <a:r>
              <a:rPr lang="zh-CN" altLang="en-US" sz="2400" b="1" dirty="0">
                <a:solidFill>
                  <a:srgbClr val="C00000"/>
                </a:solidFill>
                <a:latin typeface="宋体" panose="02010600030101010101" pitchFamily="2" charset="-122"/>
                <a:ea typeface="宋体" panose="02010600030101010101" pitchFamily="2" charset="-122"/>
              </a:rPr>
              <a:t>指令前，</a:t>
            </a:r>
            <a:r>
              <a:rPr lang="en-US" altLang="zh-CN" sz="2400" b="1" dirty="0">
                <a:latin typeface="Times New Roman" panose="02020603050405020304" pitchFamily="18" charset="0"/>
                <a:ea typeface="宋体" panose="02010600030101010101" pitchFamily="2" charset="-122"/>
              </a:rPr>
              <a:t>AL</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BL</a:t>
            </a:r>
            <a:r>
              <a:rPr lang="zh-CN" altLang="en-US" sz="2400" b="1" dirty="0">
                <a:latin typeface="宋体" panose="02010600030101010101" pitchFamily="2" charset="-122"/>
                <a:ea typeface="宋体" panose="02010600030101010101" pitchFamily="2" charset="-122"/>
              </a:rPr>
              <a:t>中都是一位非组合型</a:t>
            </a:r>
            <a:r>
              <a:rPr lang="en-US" altLang="zh-CN" sz="2400" b="1" dirty="0">
                <a:latin typeface="Times New Roman" panose="02020603050405020304" pitchFamily="18" charset="0"/>
                <a:ea typeface="宋体" panose="02010600030101010101" pitchFamily="2" charset="-122"/>
              </a:rPr>
              <a:t>BCD</a:t>
            </a:r>
            <a:r>
              <a:rPr lang="zh-CN" altLang="en-US" sz="2400" b="1" dirty="0">
                <a:latin typeface="宋体" panose="02010600030101010101" pitchFamily="2" charset="-122"/>
                <a:ea typeface="宋体" panose="02010600030101010101" pitchFamily="2" charset="-122"/>
              </a:rPr>
              <a:t>码（实际上是</a:t>
            </a:r>
            <a:r>
              <a:rPr lang="en-US" altLang="zh-CN" sz="2400" b="1" dirty="0">
                <a:latin typeface="Times New Roman" panose="02020603050405020304" pitchFamily="18" charset="0"/>
                <a:ea typeface="宋体" panose="02010600030101010101" pitchFamily="2" charset="-122"/>
              </a:rPr>
              <a:t>ASCII</a:t>
            </a:r>
            <a:r>
              <a:rPr lang="zh-CN" altLang="en-US" sz="2400" b="1" dirty="0">
                <a:latin typeface="宋体" panose="02010600030101010101" pitchFamily="2" charset="-122"/>
                <a:ea typeface="宋体" panose="02010600030101010101" pitchFamily="2" charset="-122"/>
              </a:rPr>
              <a:t>码表示的十进制数）。</a:t>
            </a:r>
            <a:endParaRPr lang="en-US" altLang="zh-CN" sz="2400" b="1" dirty="0">
              <a:latin typeface="宋体" panose="02010600030101010101" pitchFamily="2" charset="-122"/>
              <a:ea typeface="宋体" panose="02010600030101010101" pitchFamily="2" charset="-122"/>
            </a:endParaRPr>
          </a:p>
          <a:p>
            <a:pPr marL="0" lvl="0" indent="551180">
              <a:lnSpc>
                <a:spcPts val="3500"/>
              </a:lnSpc>
              <a:spcBef>
                <a:spcPct val="0"/>
              </a:spcBef>
              <a:buFont typeface="Monotype Sorts" pitchFamily="2" charset="2"/>
              <a:buChar char="§"/>
            </a:pPr>
            <a:r>
              <a:rPr lang="en-US" altLang="zh-CN" sz="2400" b="1" dirty="0">
                <a:solidFill>
                  <a:srgbClr val="C00000"/>
                </a:solidFill>
                <a:latin typeface="Times New Roman" panose="02020603050405020304" pitchFamily="18" charset="0"/>
                <a:ea typeface="宋体" panose="02010600030101010101" pitchFamily="2" charset="-122"/>
              </a:rPr>
              <a:t>ADD</a:t>
            </a:r>
            <a:r>
              <a:rPr lang="zh-CN" altLang="en-US" sz="2400" b="1" dirty="0">
                <a:solidFill>
                  <a:srgbClr val="C00000"/>
                </a:solidFill>
                <a:latin typeface="宋体" panose="02010600030101010101" pitchFamily="2" charset="-122"/>
                <a:ea typeface="宋体" panose="02010600030101010101" pitchFamily="2" charset="-122"/>
              </a:rPr>
              <a:t>执行两个非组合型</a:t>
            </a:r>
            <a:r>
              <a:rPr lang="en-US" altLang="zh-CN" sz="2400" b="1" dirty="0">
                <a:solidFill>
                  <a:srgbClr val="C00000"/>
                </a:solidFill>
                <a:latin typeface="Times New Roman" panose="02020603050405020304" pitchFamily="18" charset="0"/>
                <a:ea typeface="宋体" panose="02010600030101010101" pitchFamily="2" charset="-122"/>
              </a:rPr>
              <a:t>BCD</a:t>
            </a:r>
            <a:r>
              <a:rPr lang="zh-CN" altLang="en-US" sz="2400" b="1" dirty="0">
                <a:solidFill>
                  <a:srgbClr val="C00000"/>
                </a:solidFill>
                <a:latin typeface="宋体" panose="02010600030101010101" pitchFamily="2" charset="-122"/>
                <a:ea typeface="宋体" panose="02010600030101010101" pitchFamily="2" charset="-122"/>
              </a:rPr>
              <a:t>码相加后，</a:t>
            </a:r>
            <a:r>
              <a:rPr lang="zh-CN" altLang="en-US" sz="2400" b="1" dirty="0">
                <a:latin typeface="宋体" panose="02010600030101010101" pitchFamily="2" charset="-122"/>
                <a:ea typeface="宋体" panose="02010600030101010101" pitchFamily="2" charset="-122"/>
              </a:rPr>
              <a:t>再用</a:t>
            </a:r>
            <a:r>
              <a:rPr lang="en-US" altLang="zh-CN" sz="2400" b="1" dirty="0">
                <a:latin typeface="Times New Roman" panose="02020603050405020304" pitchFamily="18" charset="0"/>
                <a:ea typeface="宋体" panose="02010600030101010101" pitchFamily="2" charset="-122"/>
              </a:rPr>
              <a:t>AAA</a:t>
            </a:r>
            <a:r>
              <a:rPr lang="zh-CN" altLang="en-US" sz="2400" b="1" dirty="0">
                <a:latin typeface="宋体" panose="02010600030101010101" pitchFamily="2" charset="-122"/>
                <a:ea typeface="宋体" panose="02010600030101010101" pitchFamily="2" charset="-122"/>
              </a:rPr>
              <a:t>指令进行校正。这时</a:t>
            </a:r>
            <a:r>
              <a:rPr lang="en-US" altLang="zh-CN" sz="2400" b="1" dirty="0">
                <a:latin typeface="Times New Roman" panose="02020603050405020304" pitchFamily="18" charset="0"/>
                <a:ea typeface="宋体" panose="02010600030101010101" pitchFamily="2" charset="-122"/>
              </a:rPr>
              <a:t>AH</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r>
              <a:rPr lang="zh-CN" altLang="en-US" sz="2400" b="1" dirty="0">
                <a:latin typeface="宋体" panose="02010600030101010101" pitchFamily="2" charset="-122"/>
                <a:ea typeface="宋体" panose="02010600030101010101" pitchFamily="2" charset="-122"/>
              </a:rPr>
              <a:t>中分别保存十进制和数的高位和低位，且它们也分别是非组合型</a:t>
            </a:r>
            <a:r>
              <a:rPr lang="en-US" altLang="zh-CN" sz="2400" b="1" dirty="0">
                <a:latin typeface="Times New Roman" panose="02020603050405020304" pitchFamily="18" charset="0"/>
                <a:ea typeface="宋体" panose="02010600030101010101" pitchFamily="2" charset="-122"/>
              </a:rPr>
              <a:t>BCD</a:t>
            </a:r>
            <a:r>
              <a:rPr lang="zh-CN" altLang="en-US" sz="2400" b="1" dirty="0">
                <a:latin typeface="宋体" panose="02010600030101010101" pitchFamily="2" charset="-122"/>
                <a:ea typeface="宋体" panose="02010600030101010101" pitchFamily="2" charset="-122"/>
              </a:rPr>
              <a:t>码形式。</a:t>
            </a:r>
            <a:r>
              <a:rPr lang="zh-CN" altLang="en-US"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灯片编号占位符 1"/>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1795" name="矩形 2"/>
          <p:cNvSpPr/>
          <p:nvPr/>
        </p:nvSpPr>
        <p:spPr>
          <a:xfrm>
            <a:off x="179388" y="347663"/>
            <a:ext cx="85248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下面</a:t>
            </a:r>
            <a:r>
              <a:rPr lang="zh-CN" altLang="en-US" sz="2400" b="1" dirty="0">
                <a:latin typeface="Times New Roman" panose="02020603050405020304" pitchFamily="18" charset="0"/>
                <a:ea typeface="宋体" panose="02010600030101010101" pitchFamily="2" charset="-122"/>
              </a:rPr>
              <a:t>分两种情况</a:t>
            </a:r>
            <a:r>
              <a:rPr lang="zh-CN" altLang="zh-CN" sz="2400" b="1" dirty="0">
                <a:latin typeface="Times New Roman" panose="02020603050405020304" pitchFamily="18" charset="0"/>
                <a:ea typeface="宋体" panose="02010600030101010101" pitchFamily="2" charset="-122"/>
              </a:rPr>
              <a:t>说明执行</a:t>
            </a:r>
            <a:r>
              <a:rPr lang="en-US" altLang="zh-CN" sz="2400" b="1" dirty="0">
                <a:latin typeface="Times New Roman" panose="02020603050405020304" pitchFamily="18" charset="0"/>
                <a:ea typeface="宋体" panose="02010600030101010101" pitchFamily="2" charset="-122"/>
              </a:rPr>
              <a:t>AAA</a:t>
            </a:r>
            <a:r>
              <a:rPr lang="zh-CN" altLang="en-US" sz="2400" b="1" dirty="0">
                <a:latin typeface="Times New Roman" panose="02020603050405020304" pitchFamily="18" charset="0"/>
                <a:ea typeface="宋体" panose="02010600030101010101" pitchFamily="2" charset="-122"/>
              </a:rPr>
              <a:t>指令</a:t>
            </a:r>
            <a:r>
              <a:rPr lang="zh-CN" altLang="zh-CN" sz="2400" b="1" dirty="0">
                <a:latin typeface="Times New Roman" panose="02020603050405020304" pitchFamily="18" charset="0"/>
                <a:ea typeface="宋体" panose="02010600030101010101" pitchFamily="2" charset="-122"/>
              </a:rPr>
              <a:t>后能获得</a:t>
            </a:r>
            <a:r>
              <a:rPr lang="zh-CN" altLang="en-US" sz="2400" b="1" dirty="0">
                <a:latin typeface="Times New Roman" panose="02020603050405020304" pitchFamily="18" charset="0"/>
                <a:ea typeface="宋体" panose="02010600030101010101" pitchFamily="2" charset="-122"/>
              </a:rPr>
              <a:t>的</a:t>
            </a:r>
            <a:r>
              <a:rPr lang="zh-CN" altLang="zh-CN" sz="2400" b="1" dirty="0">
                <a:latin typeface="Times New Roman" panose="02020603050405020304" pitchFamily="18" charset="0"/>
                <a:ea typeface="宋体" panose="02010600030101010101" pitchFamily="2" charset="-122"/>
              </a:rPr>
              <a:t>正确结果。</a:t>
            </a:r>
            <a:endParaRPr lang="zh-CN" altLang="en-US" sz="2400" b="1" dirty="0">
              <a:latin typeface="Times New Roman" panose="02020603050405020304" pitchFamily="18" charset="0"/>
              <a:ea typeface="宋体" panose="02010600030101010101" pitchFamily="2" charset="-122"/>
            </a:endParaRPr>
          </a:p>
        </p:txBody>
      </p:sp>
      <p:sp>
        <p:nvSpPr>
          <p:cNvPr id="161796" name="矩形 3"/>
          <p:cNvSpPr/>
          <p:nvPr/>
        </p:nvSpPr>
        <p:spPr>
          <a:xfrm>
            <a:off x="300038" y="836613"/>
            <a:ext cx="7993062" cy="9906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Wingdings" panose="05000000000000000000" pitchFamily="2" charset="2"/>
              <a:buChar char="n"/>
            </a:pPr>
            <a:r>
              <a:rPr lang="zh-CN" altLang="zh-CN" sz="2800" b="1" dirty="0">
                <a:solidFill>
                  <a:srgbClr val="C00000"/>
                </a:solidFill>
                <a:latin typeface="Times New Roman" panose="02020603050405020304" pitchFamily="18" charset="0"/>
                <a:ea typeface="宋体" panose="02010600030101010101" pitchFamily="2" charset="-122"/>
              </a:rPr>
              <a:t>情况</a:t>
            </a:r>
            <a:r>
              <a:rPr lang="en-US" altLang="zh-CN" sz="2800" b="1" dirty="0">
                <a:solidFill>
                  <a:srgbClr val="C00000"/>
                </a:solidFill>
                <a:latin typeface="Times New Roman" panose="02020603050405020304" pitchFamily="18" charset="0"/>
                <a:ea typeface="宋体" panose="02010600030101010101" pitchFamily="2" charset="-122"/>
              </a:rPr>
              <a:t>1  </a:t>
            </a:r>
            <a:r>
              <a:rPr lang="zh-CN" altLang="zh-CN" sz="2400" b="1" dirty="0">
                <a:latin typeface="Times New Roman" panose="02020603050405020304" pitchFamily="18" charset="0"/>
                <a:ea typeface="宋体" panose="02010600030101010101" pitchFamily="2" charset="-122"/>
              </a:rPr>
              <a:t>设（</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342900" lvl="0" indent="-342900">
              <a:lnSpc>
                <a:spcPts val="35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执行</a:t>
            </a:r>
            <a:r>
              <a:rPr lang="en-US" altLang="zh-CN" sz="2400" b="1" dirty="0">
                <a:solidFill>
                  <a:srgbClr val="C00000"/>
                </a:solidFill>
                <a:latin typeface="Times New Roman" panose="02020603050405020304" pitchFamily="18" charset="0"/>
                <a:ea typeface="宋体" panose="02010600030101010101" pitchFamily="2" charset="-122"/>
              </a:rPr>
              <a:t>ADD</a:t>
            </a:r>
            <a:r>
              <a:rPr lang="zh-CN" altLang="zh-CN" sz="2400" b="1" dirty="0">
                <a:latin typeface="Times New Roman" panose="02020603050405020304" pitchFamily="18" charset="0"/>
                <a:ea typeface="宋体" panose="02010600030101010101" pitchFamily="2" charset="-122"/>
              </a:rPr>
              <a:t>指令：</a:t>
            </a:r>
            <a:endParaRPr lang="zh-CN" altLang="en-US" sz="2400" b="1" dirty="0">
              <a:latin typeface="Times New Roman" panose="02020603050405020304" pitchFamily="18" charset="0"/>
              <a:ea typeface="宋体" panose="02010600030101010101" pitchFamily="2" charset="-122"/>
            </a:endParaRPr>
          </a:p>
        </p:txBody>
      </p:sp>
      <p:pic>
        <p:nvPicPr>
          <p:cNvPr id="161797" name="图片 4" descr="4XF"/>
          <p:cNvPicPr>
            <a:picLocks noChangeAspect="1"/>
          </p:cNvPicPr>
          <p:nvPr/>
        </p:nvPicPr>
        <p:blipFill>
          <a:blip r:embed="rId1"/>
          <a:stretch>
            <a:fillRect/>
          </a:stretch>
        </p:blipFill>
        <p:spPr>
          <a:xfrm>
            <a:off x="2555875" y="1838325"/>
            <a:ext cx="3311525" cy="1385888"/>
          </a:xfrm>
          <a:prstGeom prst="rect">
            <a:avLst/>
          </a:prstGeom>
          <a:noFill/>
          <a:ln w="9525">
            <a:noFill/>
          </a:ln>
        </p:spPr>
      </p:pic>
      <p:sp>
        <p:nvSpPr>
          <p:cNvPr id="6" name="矩形 5"/>
          <p:cNvSpPr/>
          <p:nvPr/>
        </p:nvSpPr>
        <p:spPr>
          <a:xfrm>
            <a:off x="188913" y="3429000"/>
            <a:ext cx="8955088" cy="990600"/>
          </a:xfrm>
          <a:prstGeom prst="rect">
            <a:avLst/>
          </a:prstGeom>
        </p:spPr>
        <p:txBody>
          <a:bodyPr>
            <a:spAutoFit/>
          </a:bodyPr>
          <a:lstStyle/>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执行</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AAA</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指令：因为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3+5=8</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，且</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AF=0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则</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高</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位清零</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0 0 0 0 1 0 0 0       AL</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1799" name="Rectangle 2"/>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61800" name="对象 7"/>
          <p:cNvGraphicFramePr>
            <a:graphicFrameLocks noChangeAspect="1"/>
          </p:cNvGraphicFramePr>
          <p:nvPr/>
        </p:nvGraphicFramePr>
        <p:xfrm>
          <a:off x="5148263" y="4005263"/>
          <a:ext cx="465137" cy="334962"/>
        </p:xfrm>
        <a:graphic>
          <a:graphicData uri="http://schemas.openxmlformats.org/presentationml/2006/ole">
            <mc:AlternateContent xmlns:mc="http://schemas.openxmlformats.org/markup-compatibility/2006">
              <mc:Choice xmlns:v="urn:schemas-microsoft-com:vml" Requires="v">
                <p:oleObj spid="_x0000_s3077" name="" r:id="rId2" imgW="190500" imgH="152400" progId="Equation.3">
                  <p:embed/>
                </p:oleObj>
              </mc:Choice>
              <mc:Fallback>
                <p:oleObj name="" r:id="rId2" imgW="190500" imgH="152400" progId="Equation.3">
                  <p:embed/>
                  <p:pic>
                    <p:nvPicPr>
                      <p:cNvPr id="0" name="图片 3076"/>
                      <p:cNvPicPr/>
                      <p:nvPr/>
                    </p:nvPicPr>
                    <p:blipFill>
                      <a:blip r:embed="rId3"/>
                      <a:stretch>
                        <a:fillRect/>
                      </a:stretch>
                    </p:blipFill>
                    <p:spPr>
                      <a:xfrm>
                        <a:off x="5148263" y="4005263"/>
                        <a:ext cx="465137" cy="334962"/>
                      </a:xfrm>
                      <a:prstGeom prst="rect">
                        <a:avLst/>
                      </a:prstGeom>
                      <a:noFill/>
                      <a:ln w="38100">
                        <a:noFill/>
                        <a:miter/>
                      </a:ln>
                    </p:spPr>
                  </p:pic>
                </p:oleObj>
              </mc:Fallback>
            </mc:AlternateContent>
          </a:graphicData>
        </a:graphic>
      </p:graphicFrame>
      <p:sp>
        <p:nvSpPr>
          <p:cNvPr id="161801" name="矩形 8"/>
          <p:cNvSpPr/>
          <p:nvPr/>
        </p:nvSpPr>
        <p:spPr>
          <a:xfrm>
            <a:off x="207963" y="4643438"/>
            <a:ext cx="711041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AL</a:t>
            </a:r>
            <a:r>
              <a:rPr lang="zh-CN" altLang="zh-CN" sz="2400" b="1" dirty="0">
                <a:solidFill>
                  <a:srgbClr val="C00000"/>
                </a:solidFill>
                <a:latin typeface="Times New Roman" panose="02020603050405020304" pitchFamily="18" charset="0"/>
                <a:ea typeface="宋体" panose="02010600030101010101" pitchFamily="2" charset="-122"/>
              </a:rPr>
              <a:t>中为和数</a:t>
            </a:r>
            <a:r>
              <a:rPr lang="en-US" altLang="zh-CN" sz="2400" b="1" dirty="0">
                <a:solidFill>
                  <a:srgbClr val="C00000"/>
                </a:solidFill>
                <a:latin typeface="Times New Roman" panose="02020603050405020304" pitchFamily="18" charset="0"/>
                <a:ea typeface="宋体" panose="02010600030101010101" pitchFamily="2" charset="-122"/>
              </a:rPr>
              <a:t>8</a:t>
            </a:r>
            <a:r>
              <a:rPr lang="zh-CN" altLang="zh-CN" sz="2400" b="1" dirty="0">
                <a:solidFill>
                  <a:srgbClr val="C00000"/>
                </a:solidFill>
                <a:latin typeface="Times New Roman" panose="02020603050405020304" pitchFamily="18" charset="0"/>
                <a:ea typeface="宋体" panose="02010600030101010101" pitchFamily="2" charset="-122"/>
              </a:rPr>
              <a:t>的非组合</a:t>
            </a:r>
            <a:r>
              <a:rPr lang="en-US" altLang="zh-CN" sz="2400" b="1" dirty="0">
                <a:solidFill>
                  <a:srgbClr val="C00000"/>
                </a:solidFill>
                <a:latin typeface="Times New Roman" panose="02020603050405020304" pitchFamily="18" charset="0"/>
                <a:ea typeface="宋体" panose="02010600030101010101" pitchFamily="2" charset="-122"/>
              </a:rPr>
              <a:t>BCD</a:t>
            </a:r>
            <a:r>
              <a:rPr lang="zh-CN" altLang="zh-CN" sz="2400" b="1" dirty="0">
                <a:solidFill>
                  <a:srgbClr val="C00000"/>
                </a:solidFill>
                <a:latin typeface="Times New Roman" panose="02020603050405020304" pitchFamily="18" charset="0"/>
                <a:ea typeface="宋体" panose="02010600030101010101" pitchFamily="2" charset="-122"/>
              </a:rPr>
              <a:t>码：</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 08H</a:t>
            </a:r>
            <a:r>
              <a:rPr lang="zh-CN" altLang="zh-CN"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灯片编号占位符 1"/>
          <p:cNvSpPr txBox="1">
            <a:spLocks noGrp="1"/>
          </p:cNvSpPr>
          <p:nvPr>
            <p:ph type="sldNum" sz="quarter" idx="12"/>
          </p:nvPr>
        </p:nvSpPr>
        <p:spPr/>
        <p:txBody>
          <a:bodyPr/>
          <a:p>
            <a:pPr marL="0" indent="0" algn="r" eaLnBrk="1" hangingPunct="1">
              <a:lnSpc>
                <a:spcPts val="3500"/>
              </a:lnSpc>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2819" name="矩形 2"/>
          <p:cNvSpPr/>
          <p:nvPr/>
        </p:nvSpPr>
        <p:spPr>
          <a:xfrm>
            <a:off x="215900" y="188913"/>
            <a:ext cx="6696075" cy="9890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Wingdings" panose="05000000000000000000" pitchFamily="2" charset="2"/>
              <a:buChar char="n"/>
            </a:pPr>
            <a:r>
              <a:rPr lang="zh-CN" altLang="zh-CN" sz="2800" b="1" dirty="0">
                <a:solidFill>
                  <a:srgbClr val="C00000"/>
                </a:solidFill>
                <a:latin typeface="Times New Roman" panose="02020603050405020304" pitchFamily="18" charset="0"/>
                <a:ea typeface="宋体" panose="02010600030101010101" pitchFamily="2" charset="-122"/>
              </a:rPr>
              <a:t>情况</a:t>
            </a:r>
            <a:r>
              <a:rPr lang="en-US" altLang="zh-CN" sz="2800" b="1" dirty="0">
                <a:solidFill>
                  <a:srgbClr val="C00000"/>
                </a:solidFill>
                <a:latin typeface="Times New Roman" panose="02020603050405020304" pitchFamily="18" charset="0"/>
                <a:ea typeface="宋体" panose="02010600030101010101" pitchFamily="2" charset="-122"/>
              </a:rPr>
              <a:t>2    </a:t>
            </a:r>
            <a:r>
              <a:rPr lang="zh-CN" altLang="zh-CN" sz="2400" b="1" dirty="0">
                <a:latin typeface="Times New Roman" panose="02020603050405020304" pitchFamily="18" charset="0"/>
                <a:ea typeface="宋体" panose="02010600030101010101" pitchFamily="2" charset="-122"/>
              </a:rPr>
              <a:t>设（</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6</a:t>
            </a:r>
            <a:r>
              <a:rPr lang="zh-CN" altLang="zh-CN" sz="2400" b="1" dirty="0">
                <a:latin typeface="Times New Roman" panose="02020603050405020304" pitchFamily="18" charset="0"/>
                <a:ea typeface="宋体" panose="02010600030101010101" pitchFamily="2" charset="-122"/>
              </a:rPr>
              <a:t>’。</a:t>
            </a:r>
            <a:endParaRPr lang="zh-CN" altLang="zh-CN" sz="2400" b="1" dirty="0">
              <a:latin typeface="Times New Roman" panose="02020603050405020304" pitchFamily="18" charset="0"/>
              <a:ea typeface="宋体" panose="02010600030101010101" pitchFamily="2" charset="-122"/>
            </a:endParaRPr>
          </a:p>
          <a:p>
            <a:pPr marL="342900" lvl="0" indent="-342900">
              <a:lnSpc>
                <a:spcPts val="35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执行</a:t>
            </a:r>
            <a:r>
              <a:rPr lang="en-US" altLang="zh-CN" sz="2400" b="1" dirty="0">
                <a:solidFill>
                  <a:srgbClr val="C00000"/>
                </a:solidFill>
                <a:latin typeface="Times New Roman" panose="02020603050405020304" pitchFamily="18" charset="0"/>
                <a:ea typeface="宋体" panose="02010600030101010101" pitchFamily="2" charset="-122"/>
              </a:rPr>
              <a:t>ADD</a:t>
            </a:r>
            <a:r>
              <a:rPr lang="zh-CN" altLang="zh-CN" sz="2400" b="1" dirty="0">
                <a:latin typeface="Times New Roman" panose="02020603050405020304" pitchFamily="18" charset="0"/>
                <a:ea typeface="宋体" panose="02010600030101010101" pitchFamily="2" charset="-122"/>
              </a:rPr>
              <a:t>指令：</a:t>
            </a:r>
            <a:endParaRPr lang="zh-CN" altLang="en-US" sz="2400" b="1" dirty="0">
              <a:latin typeface="Times New Roman" panose="02020603050405020304" pitchFamily="18" charset="0"/>
              <a:ea typeface="宋体" panose="02010600030101010101" pitchFamily="2" charset="-122"/>
            </a:endParaRPr>
          </a:p>
        </p:txBody>
      </p:sp>
      <p:pic>
        <p:nvPicPr>
          <p:cNvPr id="162820" name="图片 3" descr="4XG"/>
          <p:cNvPicPr>
            <a:picLocks noChangeAspect="1"/>
          </p:cNvPicPr>
          <p:nvPr/>
        </p:nvPicPr>
        <p:blipFill>
          <a:blip r:embed="rId1"/>
          <a:stretch>
            <a:fillRect/>
          </a:stretch>
        </p:blipFill>
        <p:spPr>
          <a:xfrm>
            <a:off x="2268538" y="1150938"/>
            <a:ext cx="3671887" cy="1485900"/>
          </a:xfrm>
          <a:prstGeom prst="rect">
            <a:avLst/>
          </a:prstGeom>
          <a:noFill/>
          <a:ln w="9525">
            <a:noFill/>
          </a:ln>
        </p:spPr>
      </p:pic>
      <p:sp>
        <p:nvSpPr>
          <p:cNvPr id="5" name="矩形 4"/>
          <p:cNvSpPr/>
          <p:nvPr/>
        </p:nvSpPr>
        <p:spPr>
          <a:xfrm>
            <a:off x="215900" y="2868613"/>
            <a:ext cx="7451725" cy="1438275"/>
          </a:xfrm>
          <a:prstGeom prst="rect">
            <a:avLst/>
          </a:prstGeom>
        </p:spPr>
        <p:txBody>
          <a:bodyPr>
            <a:spAutoFit/>
          </a:bodyPr>
          <a:lstStyle/>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执行</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AAA</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指令：因为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8+6=14</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，所以执行校正：</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AL</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62822" name="图片 5" descr="4XH"/>
          <p:cNvPicPr>
            <a:picLocks noChangeAspect="1"/>
          </p:cNvPicPr>
          <p:nvPr/>
        </p:nvPicPr>
        <p:blipFill>
          <a:blip r:embed="rId2"/>
          <a:stretch>
            <a:fillRect/>
          </a:stretch>
        </p:blipFill>
        <p:spPr>
          <a:xfrm>
            <a:off x="1989138" y="3500438"/>
            <a:ext cx="3538537" cy="1281112"/>
          </a:xfrm>
          <a:prstGeom prst="rect">
            <a:avLst/>
          </a:prstGeom>
          <a:noFill/>
          <a:ln w="9525">
            <a:noFill/>
          </a:ln>
        </p:spPr>
      </p:pic>
      <p:sp>
        <p:nvSpPr>
          <p:cNvPr id="162823" name="Rectangle 1"/>
          <p:cNvSpPr/>
          <p:nvPr/>
        </p:nvSpPr>
        <p:spPr>
          <a:xfrm>
            <a:off x="0" y="4781550"/>
            <a:ext cx="7254875" cy="188753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9875">
              <a:lnSpc>
                <a:spcPts val="3500"/>
              </a:lnSpc>
              <a:spcBef>
                <a:spcPct val="0"/>
              </a:spcBef>
              <a:buFontTx/>
              <a:buNone/>
            </a:pPr>
            <a:r>
              <a:rPr lang="en-US" altLang="zh-CN" sz="2400" b="1" dirty="0">
                <a:solidFill>
                  <a:srgbClr val="000000"/>
                </a:solidFill>
                <a:latin typeface="Times New Roman" panose="02020603050405020304" pitchFamily="18" charset="0"/>
                <a:ea typeface="宋体" panose="02010600030101010101" pitchFamily="2" charset="-122"/>
              </a:rPr>
              <a:t>AL</a:t>
            </a:r>
            <a:r>
              <a:rPr lang="zh-CN" altLang="en-US" sz="2400" b="1" dirty="0">
                <a:solidFill>
                  <a:srgbClr val="000000"/>
                </a:solidFill>
                <a:latin typeface="Times New Roman" panose="02020603050405020304" pitchFamily="18" charset="0"/>
                <a:ea typeface="宋体" panose="02010600030101010101" pitchFamily="2" charset="-122"/>
              </a:rPr>
              <a:t>高</a:t>
            </a:r>
            <a:r>
              <a:rPr lang="en-US" altLang="zh-CN" sz="2400" b="1" dirty="0">
                <a:solidFill>
                  <a:srgbClr val="000000"/>
                </a:solidFill>
                <a:latin typeface="Times New Roman" panose="02020603050405020304" pitchFamily="18" charset="0"/>
                <a:ea typeface="宋体" panose="02010600030101010101" pitchFamily="2" charset="-122"/>
              </a:rPr>
              <a:t>4</a:t>
            </a:r>
            <a:r>
              <a:rPr lang="zh-CN" altLang="en-US" sz="2400" b="1" dirty="0">
                <a:solidFill>
                  <a:srgbClr val="000000"/>
                </a:solidFill>
                <a:latin typeface="Times New Roman" panose="02020603050405020304" pitchFamily="18" charset="0"/>
                <a:ea typeface="宋体" panose="02010600030101010101" pitchFamily="2" charset="-122"/>
              </a:rPr>
              <a:t>位清</a:t>
            </a:r>
            <a:r>
              <a:rPr lang="en-US" altLang="zh-CN" sz="2400" b="1" dirty="0">
                <a:solidFill>
                  <a:srgbClr val="000000"/>
                </a:solidFill>
                <a:latin typeface="Times New Roman" panose="02020603050405020304" pitchFamily="18" charset="0"/>
                <a:ea typeface="宋体" panose="02010600030101010101" pitchFamily="2" charset="-122"/>
              </a:rPr>
              <a:t>0</a:t>
            </a:r>
            <a:r>
              <a:rPr lang="zh-CN" altLang="en-US"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rPr>
              <a:t>0 0 0 0 0 1 0 0</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AL</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269875">
              <a:lnSpc>
                <a:spcPts val="3500"/>
              </a:lnSpc>
              <a:spcBef>
                <a:spcPct val="0"/>
              </a:spcBef>
              <a:buFontTx/>
              <a:buNone/>
            </a:pP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AH</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中加</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0 0 0 0 0 0 0 1</a:t>
            </a:r>
            <a:r>
              <a:rPr lang="en-US" altLang="zh-CN" sz="2400" b="1" dirty="0">
                <a:solidFill>
                  <a:srgbClr val="000000"/>
                </a:solidFill>
                <a:latin typeface="Times New Roman" panose="02020603050405020304" pitchFamily="18" charset="0"/>
                <a:ea typeface="宋体" panose="02010600030101010101" pitchFamily="2" charset="-122"/>
              </a:rPr>
              <a:t> AH</a:t>
            </a:r>
            <a:endPar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marL="0" lvl="0" indent="269875">
              <a:lnSpc>
                <a:spcPts val="3500"/>
              </a:lnSpc>
              <a:spcBef>
                <a:spcPct val="0"/>
              </a:spcBef>
              <a:buFontTx/>
              <a:buNone/>
            </a:pP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最后在</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AH</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AL</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中获得和数</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14</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的非组合型</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BCD</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码</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a:p>
            <a:pPr marL="0" lvl="0" indent="269875">
              <a:lnSpc>
                <a:spcPts val="3500"/>
              </a:lnSpc>
              <a:spcBef>
                <a:spcPct val="0"/>
              </a:spcBef>
              <a:buFontTx/>
              <a:buNone/>
            </a:pP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AH</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rPr>
              <a:t>01H</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AL</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rPr>
              <a:t>04H</a:t>
            </a:r>
            <a:r>
              <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 </a:t>
            </a:r>
            <a:endParaRPr lang="zh-CN" altLang="en-US" sz="24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zoom dir="in"/>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3843" name="Rectangle 2"/>
          <p:cNvSpPr>
            <a:spLocks noGrp="1"/>
          </p:cNvSpPr>
          <p:nvPr>
            <p:ph idx="1"/>
          </p:nvPr>
        </p:nvSpPr>
        <p:spPr>
          <a:xfrm>
            <a:off x="-15875" y="115888"/>
            <a:ext cx="9144000" cy="2565400"/>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）组合型加法校正指令</a:t>
            </a:r>
            <a:r>
              <a:rPr kumimoji="1" lang="en-US" altLang="zh-CN" sz="2800" b="1" dirty="0">
                <a:latin typeface="+mn-lt"/>
                <a:ea typeface="宋体" panose="02010600030101010101" pitchFamily="2" charset="-122"/>
                <a:cs typeface="+mn-cs"/>
              </a:rPr>
              <a:t>DAA</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Decimal Adjust for Addition</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DAA</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如果</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中低</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a:t>
            </a:r>
            <a:r>
              <a:rPr kumimoji="1" lang="en-US" altLang="zh-CN" sz="2400" b="1" dirty="0">
                <a:latin typeface="+mn-lt"/>
                <a:ea typeface="宋体" panose="02010600030101010101" pitchFamily="2" charset="-122"/>
                <a:cs typeface="+mn-cs"/>
              </a:rPr>
              <a:t>9</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AF=1</a:t>
            </a:r>
            <a:r>
              <a:rPr kumimoji="1" lang="zh-CN" altLang="en-US" sz="2400" b="1" dirty="0">
                <a:latin typeface="+mn-lt"/>
                <a:ea typeface="宋体" panose="02010600030101010101" pitchFamily="2" charset="-122"/>
                <a:cs typeface="+mn-cs"/>
              </a:rPr>
              <a:t>，则</a:t>
            </a:r>
            <a:r>
              <a:rPr kumimoji="1" lang="en-US" altLang="zh-CN" sz="2400" b="1" dirty="0">
                <a:latin typeface="+mn-lt"/>
                <a:ea typeface="宋体" panose="02010600030101010101" pitchFamily="2" charset="-122"/>
                <a:cs typeface="+mn-cs"/>
              </a:rPr>
              <a:t>AL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+ 6</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如果</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中高</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a:t>
            </a:r>
            <a:r>
              <a:rPr kumimoji="1" lang="en-US" altLang="zh-CN" sz="2400" b="1" dirty="0">
                <a:latin typeface="+mn-lt"/>
                <a:ea typeface="宋体" panose="02010600030101010101" pitchFamily="2" charset="-122"/>
                <a:cs typeface="+mn-cs"/>
              </a:rPr>
              <a:t>9</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CF=1</a:t>
            </a:r>
            <a:r>
              <a:rPr kumimoji="1" lang="zh-CN" altLang="en-US" sz="2400" b="1" dirty="0">
                <a:latin typeface="+mn-lt"/>
                <a:ea typeface="宋体" panose="02010600030101010101" pitchFamily="2" charset="-122"/>
                <a:cs typeface="+mn-cs"/>
              </a:rPr>
              <a:t>，则</a:t>
            </a:r>
            <a:r>
              <a:rPr kumimoji="1" lang="en-US" altLang="zh-CN" sz="2400" b="1" dirty="0">
                <a:latin typeface="+mn-lt"/>
                <a:ea typeface="宋体" panose="02010600030101010101" pitchFamily="2" charset="-122"/>
                <a:cs typeface="+mn-cs"/>
              </a:rPr>
              <a:t>AL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+ 60H</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sp>
        <p:nvSpPr>
          <p:cNvPr id="163844" name="Rectangle 3"/>
          <p:cNvSpPr/>
          <p:nvPr/>
        </p:nvSpPr>
        <p:spPr>
          <a:xfrm>
            <a:off x="0" y="2695575"/>
            <a:ext cx="9144000" cy="41624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51180">
              <a:lnSpc>
                <a:spcPts val="3200"/>
              </a:lnSpc>
              <a:spcBef>
                <a:spcPct val="0"/>
              </a:spcBef>
              <a:buFontTx/>
              <a:buNone/>
            </a:pPr>
            <a:r>
              <a:rPr lang="zh-CN" altLang="en-US" sz="2400" b="1" dirty="0">
                <a:latin typeface="宋体" panose="02010600030101010101" pitchFamily="2" charset="-122"/>
                <a:ea typeface="宋体" panose="02010600030101010101" pitchFamily="2" charset="-122"/>
              </a:rPr>
              <a:t>例：实现两个</a:t>
            </a:r>
            <a:r>
              <a:rPr lang="zh-CN" altLang="en-US"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位十进制数的加法4678+2556，结果存放在</a:t>
            </a:r>
            <a:r>
              <a:rPr lang="en-US" altLang="zh-CN" sz="2400" b="1" dirty="0">
                <a:latin typeface="宋体" panose="02010600030101010101" pitchFamily="2" charset="-122"/>
                <a:ea typeface="宋体" panose="02010600030101010101" pitchFamily="2" charset="-122"/>
              </a:rPr>
              <a:t>DX</a:t>
            </a:r>
            <a:r>
              <a:rPr lang="zh-CN" altLang="en-US" sz="2400" b="1" dirty="0">
                <a:latin typeface="宋体" panose="02010600030101010101" pitchFamily="2" charset="-122"/>
                <a:ea typeface="宋体" panose="02010600030101010101" pitchFamily="2" charset="-122"/>
              </a:rPr>
              <a:t>中，可编制如下程序段：</a:t>
            </a:r>
            <a:endParaRPr lang="zh-CN" altLang="en-US" sz="2400" b="1" dirty="0">
              <a:latin typeface="宋体" panose="02010600030101010101" pitchFamily="2" charset="-122"/>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MOV    AL，78H	；</a:t>
            </a:r>
            <a:r>
              <a:rPr lang="zh-CN" altLang="en-US" sz="2400" b="1" dirty="0">
                <a:latin typeface="Times New Roman" panose="02020603050405020304" pitchFamily="18" charset="0"/>
                <a:ea typeface="宋体" panose="02010600030101010101" pitchFamily="2" charset="-122"/>
              </a:rPr>
              <a:t>低字节</a:t>
            </a:r>
            <a:r>
              <a:rPr lang="en-US" altLang="zh-CN" sz="2400" b="1" dirty="0">
                <a:latin typeface="Times New Roman" panose="02020603050405020304" pitchFamily="18" charset="0"/>
                <a:ea typeface="宋体" panose="02010600030101010101" pitchFamily="2" charset="-122"/>
              </a:rPr>
              <a:t>BCD</a:t>
            </a:r>
            <a:r>
              <a:rPr lang="zh-CN" altLang="en-US" sz="2400" b="1" dirty="0">
                <a:latin typeface="Times New Roman" panose="02020603050405020304" pitchFamily="18" charset="0"/>
                <a:ea typeface="宋体" panose="02010600030101010101" pitchFamily="2" charset="-122"/>
              </a:rPr>
              <a:t>码相加</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ADD     AL，56H</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DAA			；</a:t>
            </a:r>
            <a:r>
              <a:rPr lang="zh-CN" altLang="en-US" sz="2400" b="1" dirty="0">
                <a:latin typeface="Times New Roman" panose="02020603050405020304" pitchFamily="18" charset="0"/>
                <a:ea typeface="宋体" panose="02010600030101010101" pitchFamily="2" charset="-122"/>
              </a:rPr>
              <a:t>低字节和数校正</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MOV    DL，AL</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MOV    AL，46H	；</a:t>
            </a:r>
            <a:r>
              <a:rPr lang="zh-CN" altLang="en-US" sz="2400" b="1" dirty="0">
                <a:latin typeface="Times New Roman" panose="02020603050405020304" pitchFamily="18" charset="0"/>
                <a:ea typeface="宋体" panose="02010600030101010101" pitchFamily="2" charset="-122"/>
              </a:rPr>
              <a:t>高字节</a:t>
            </a:r>
            <a:r>
              <a:rPr lang="en-US" altLang="zh-CN" sz="2400" b="1" dirty="0">
                <a:latin typeface="Times New Roman" panose="02020603050405020304" pitchFamily="18" charset="0"/>
                <a:ea typeface="宋体" panose="02010600030101010101" pitchFamily="2" charset="-122"/>
              </a:rPr>
              <a:t>BCD</a:t>
            </a:r>
            <a:r>
              <a:rPr lang="zh-CN" altLang="en-US" sz="2400" b="1" dirty="0">
                <a:latin typeface="Times New Roman" panose="02020603050405020304" pitchFamily="18" charset="0"/>
                <a:ea typeface="宋体" panose="02010600030101010101" pitchFamily="2" charset="-122"/>
              </a:rPr>
              <a:t>码相加</a:t>
            </a:r>
            <a:endParaRPr lang="zh-CN" altLang="en-US"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ADC     AL，25H</a:t>
            </a:r>
            <a:endParaRPr lang="en-US" altLang="zh-CN" sz="2400" b="1" dirty="0">
              <a:latin typeface="Times New Roman" panose="02020603050405020304" pitchFamily="18" charset="0"/>
              <a:ea typeface="宋体" panose="02010600030101010101" pitchFamily="2" charset="-122"/>
            </a:endParaRPr>
          </a:p>
          <a:p>
            <a:pPr marL="0" lvl="0" indent="551180" algn="just">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DAA			；</a:t>
            </a:r>
            <a:r>
              <a:rPr lang="zh-CN" altLang="en-US" sz="2400" b="1" dirty="0">
                <a:latin typeface="Times New Roman" panose="02020603050405020304" pitchFamily="18" charset="0"/>
                <a:ea typeface="宋体" panose="02010600030101010101" pitchFamily="2" charset="-122"/>
              </a:rPr>
              <a:t>高字节和数校正</a:t>
            </a:r>
            <a:endParaRPr lang="zh-CN" altLang="en-US" sz="2400" b="1" dirty="0">
              <a:latin typeface="Times New Roman" panose="02020603050405020304" pitchFamily="18" charset="0"/>
              <a:ea typeface="宋体" panose="02010600030101010101" pitchFamily="2" charset="-122"/>
            </a:endParaRPr>
          </a:p>
          <a:p>
            <a:pPr marL="0" lvl="0" indent="551180">
              <a:lnSpc>
                <a:spcPts val="3200"/>
              </a:lnSpc>
              <a:spcBef>
                <a:spcPct val="0"/>
              </a:spcBef>
              <a:buFontTx/>
              <a:buNone/>
            </a:pPr>
            <a:r>
              <a:rPr lang="en-US" altLang="zh-CN" sz="2400" b="1" dirty="0">
                <a:latin typeface="Times New Roman" panose="02020603050405020304" pitchFamily="18" charset="0"/>
                <a:ea typeface="宋体" panose="02010600030101010101" pitchFamily="2" charset="-122"/>
              </a:rPr>
              <a:t>MOV    DH，AL </a:t>
            </a:r>
            <a:endParaRPr lang="en-US"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4867" name="Rectangle 2"/>
          <p:cNvSpPr>
            <a:spLocks noGrp="1"/>
          </p:cNvSpPr>
          <p:nvPr>
            <p:ph idx="1"/>
          </p:nvPr>
        </p:nvSpPr>
        <p:spPr>
          <a:xfrm>
            <a:off x="0" y="116205"/>
            <a:ext cx="9144000" cy="3286760"/>
          </a:xfrm>
          <a:ln>
            <a:solidFill>
              <a:srgbClr val="C00000"/>
            </a:solidFill>
          </a:ln>
        </p:spPr>
        <p:txBody>
          <a:bodyPr vert="horz" wrap="square" lIns="91440" tIns="45720" rIns="91440" bIns="45720" anchor="t" anchorCtr="0"/>
          <a:p>
            <a:pPr eaLnBrk="1" latinLnBrk="0" hangingPunct="1">
              <a:lnSpc>
                <a:spcPts val="3700"/>
              </a:lnSpc>
              <a:buFont typeface="Monotype Sorts" pitchFamily="2" charset="2"/>
              <a:buNone/>
            </a:pPr>
            <a:r>
              <a:rPr kumimoji="1" lang="en-US" altLang="zh-CN" sz="2000"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3</a:t>
            </a:r>
            <a:r>
              <a:rPr kumimoji="1" lang="zh-CN" altLang="en-US" sz="2800" b="1" dirty="0">
                <a:latin typeface="+mn-lt"/>
                <a:ea typeface="宋体" panose="02010600030101010101" pitchFamily="2" charset="-122"/>
                <a:cs typeface="+mn-cs"/>
              </a:rPr>
              <a:t>）非组合型减法校正指令</a:t>
            </a:r>
            <a:r>
              <a:rPr kumimoji="1" lang="en-US" altLang="zh-CN" sz="2800" b="1" dirty="0">
                <a:latin typeface="+mn-lt"/>
                <a:ea typeface="宋体" panose="02010600030101010101" pitchFamily="2" charset="-122"/>
                <a:cs typeface="+mn-cs"/>
              </a:rPr>
              <a:t>AAS</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ASCII Adjust for Subtraction</a:t>
            </a:r>
            <a:r>
              <a:rPr kumimoji="1" lang="zh-CN" altLang="en-US" sz="2000" b="1" dirty="0">
                <a:latin typeface="+mn-lt"/>
                <a:ea typeface="宋体" panose="02010600030101010101" pitchFamily="2" charset="-122"/>
                <a:cs typeface="+mn-cs"/>
              </a:rPr>
              <a:t>）</a:t>
            </a:r>
            <a:endParaRPr kumimoji="1" lang="zh-CN" altLang="en-US" sz="2000" b="1" dirty="0">
              <a:latin typeface="+mn-lt"/>
              <a:ea typeface="宋体" panose="02010600030101010101" pitchFamily="2" charset="-122"/>
              <a:cs typeface="+mn-cs"/>
            </a:endParaRPr>
          </a:p>
          <a:p>
            <a:pPr eaLnBrk="1" latinLnBrk="0" hangingPunct="1">
              <a:lnSpc>
                <a:spcPts val="37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AAS</a:t>
            </a:r>
            <a:endParaRPr kumimoji="1" lang="en-US" altLang="zh-CN" sz="2400" b="1" dirty="0">
              <a:latin typeface="+mn-lt"/>
              <a:ea typeface="宋体" panose="02010600030101010101" pitchFamily="2" charset="-122"/>
              <a:cs typeface="+mn-cs"/>
            </a:endParaRPr>
          </a:p>
          <a:p>
            <a:pPr eaLnBrk="1" latinLnBrk="0" hangingPunct="1">
              <a:lnSpc>
                <a:spcPts val="37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endParaRPr kumimoji="1" lang="zh-CN" altLang="en-US" sz="2400" b="1" dirty="0">
              <a:solidFill>
                <a:srgbClr val="C00000"/>
              </a:solidFill>
              <a:latin typeface="+mn-lt"/>
              <a:ea typeface="宋体" panose="02010600030101010101" pitchFamily="2" charset="-122"/>
              <a:cs typeface="+mn-cs"/>
            </a:endParaRPr>
          </a:p>
          <a:p>
            <a:pPr eaLnBrk="1" latinLnBrk="0" hangingPunct="1">
              <a:lnSpc>
                <a:spcPts val="3700"/>
              </a:lnSpc>
            </a:pPr>
            <a:r>
              <a:rPr kumimoji="1" lang="zh-CN" altLang="en-US" sz="2400" b="1" dirty="0">
                <a:latin typeface="+mn-lt"/>
                <a:ea typeface="宋体" panose="02010600030101010101" pitchFamily="2" charset="-122"/>
                <a:cs typeface="+mn-cs"/>
              </a:rPr>
              <a:t>若</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中低</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位的值</a:t>
            </a:r>
            <a:r>
              <a:rPr kumimoji="1" lang="zh-CN" altLang="en-US"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9</a:t>
            </a:r>
            <a:r>
              <a:rPr kumimoji="1" lang="zh-CN" altLang="en-US" sz="2400" b="1" dirty="0">
                <a:latin typeface="+mn-lt"/>
                <a:ea typeface="宋体" panose="02010600030101010101" pitchFamily="2" charset="-122"/>
                <a:cs typeface="+mn-cs"/>
              </a:rPr>
              <a:t>，且</a:t>
            </a:r>
            <a:r>
              <a:rPr kumimoji="1" lang="en-US" altLang="zh-CN" sz="2400" b="1" dirty="0">
                <a:latin typeface="+mn-lt"/>
                <a:ea typeface="宋体" panose="02010600030101010101" pitchFamily="2" charset="-122"/>
                <a:cs typeface="+mn-cs"/>
              </a:rPr>
              <a:t>AF=0</a:t>
            </a:r>
            <a:r>
              <a:rPr kumimoji="1" lang="zh-CN" altLang="en-US" sz="2400" b="1" dirty="0">
                <a:latin typeface="+mn-lt"/>
                <a:ea typeface="宋体" panose="02010600030101010101" pitchFamily="2" charset="-122"/>
                <a:cs typeface="+mn-cs"/>
              </a:rPr>
              <a:t>，则将</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中高</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位清零，</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置</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latinLnBrk="0" hangingPunct="1">
              <a:lnSpc>
                <a:spcPts val="3700"/>
              </a:lnSpc>
            </a:pPr>
            <a:r>
              <a:rPr kumimoji="1" lang="zh-CN" altLang="en-US" sz="2400" b="1" dirty="0">
                <a:latin typeface="+mn-lt"/>
                <a:ea typeface="宋体" panose="02010600030101010101" pitchFamily="2" charset="-122"/>
                <a:cs typeface="+mn-cs"/>
              </a:rPr>
              <a:t>若</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中低</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a:t>
            </a:r>
            <a:r>
              <a:rPr kumimoji="1" lang="en-US" altLang="zh-CN" sz="2400" b="1" dirty="0">
                <a:latin typeface="+mn-lt"/>
                <a:ea typeface="宋体" panose="02010600030101010101" pitchFamily="2" charset="-122"/>
                <a:cs typeface="+mn-cs"/>
              </a:rPr>
              <a:t>9</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AF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，则</a:t>
            </a:r>
            <a:r>
              <a:rPr kumimoji="1" lang="en-US" altLang="zh-CN" sz="2400" b="1" dirty="0">
                <a:latin typeface="+mn-lt"/>
                <a:ea typeface="宋体" panose="02010600030101010101" pitchFamily="2" charset="-122"/>
                <a:cs typeface="+mn-cs"/>
              </a:rPr>
              <a:t>AL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6</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AH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AH</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，且将</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中高</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位清零，</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AF</a:t>
            </a:r>
            <a:r>
              <a:rPr kumimoji="1" lang="zh-CN" altLang="en-US" sz="2400" b="1" dirty="0">
                <a:latin typeface="+mn-lt"/>
                <a:ea typeface="宋体" panose="02010600030101010101" pitchFamily="2" charset="-122"/>
                <a:cs typeface="+mn-cs"/>
              </a:rPr>
              <a:t>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sp>
        <p:nvSpPr>
          <p:cNvPr id="2" name="文本框 1"/>
          <p:cNvSpPr txBox="1"/>
          <p:nvPr/>
        </p:nvSpPr>
        <p:spPr>
          <a:xfrm>
            <a:off x="35560" y="3644900"/>
            <a:ext cx="9078595" cy="2463800"/>
          </a:xfrm>
          <a:prstGeom prst="rect">
            <a:avLst/>
          </a:prstGeom>
          <a:noFill/>
          <a:ln>
            <a:solidFill>
              <a:srgbClr val="000099"/>
            </a:solidFill>
          </a:ln>
        </p:spPr>
        <p:txBody>
          <a:bodyPr wrap="square" rtlCol="0" anchor="t">
            <a:spAutoFit/>
          </a:bodyPr>
          <a:p>
            <a:pPr eaLnBrk="1" hangingPunct="1">
              <a:lnSpc>
                <a:spcPts val="3700"/>
              </a:lnSpc>
              <a:buFont typeface="Monotype Sorts" pitchFamily="2" charset="2"/>
              <a:buNone/>
            </a:pPr>
            <a:r>
              <a:rPr kumimoji="1" lang="zh-CN" altLang="en-US" sz="2800" dirty="0">
                <a:latin typeface="+mn-lt"/>
                <a:sym typeface="+mn-ea"/>
              </a:rPr>
              <a:t>（</a:t>
            </a:r>
            <a:r>
              <a:rPr kumimoji="1" lang="en-US" altLang="zh-CN" sz="2800" dirty="0">
                <a:latin typeface="+mn-lt"/>
                <a:sym typeface="+mn-ea"/>
              </a:rPr>
              <a:t>4</a:t>
            </a:r>
            <a:r>
              <a:rPr kumimoji="1" lang="zh-CN" altLang="en-US" sz="2800" dirty="0">
                <a:latin typeface="+mn-lt"/>
                <a:sym typeface="+mn-ea"/>
              </a:rPr>
              <a:t>）</a:t>
            </a:r>
            <a:r>
              <a:rPr kumimoji="1" lang="en-US" altLang="zh-CN" sz="2800" dirty="0">
                <a:latin typeface="+mn-lt"/>
                <a:sym typeface="+mn-ea"/>
              </a:rPr>
              <a:t> </a:t>
            </a:r>
            <a:r>
              <a:rPr kumimoji="1" lang="zh-CN" altLang="en-US" sz="2800" dirty="0">
                <a:latin typeface="+mn-lt"/>
                <a:sym typeface="+mn-ea"/>
              </a:rPr>
              <a:t>组合型减法校正指令</a:t>
            </a:r>
            <a:r>
              <a:rPr kumimoji="1" lang="en-US" altLang="zh-CN" sz="2800" dirty="0">
                <a:latin typeface="+mn-lt"/>
                <a:sym typeface="+mn-ea"/>
              </a:rPr>
              <a:t>DAS</a:t>
            </a:r>
            <a:r>
              <a:rPr kumimoji="1" lang="zh-CN" altLang="en-US" sz="2000" dirty="0">
                <a:latin typeface="+mn-lt"/>
                <a:sym typeface="+mn-ea"/>
              </a:rPr>
              <a:t>（</a:t>
            </a:r>
            <a:r>
              <a:rPr kumimoji="1" lang="en-US" altLang="zh-CN" sz="2000" dirty="0">
                <a:latin typeface="+mn-lt"/>
                <a:sym typeface="+mn-ea"/>
              </a:rPr>
              <a:t>Decimal Adjust for Subtraction</a:t>
            </a:r>
            <a:r>
              <a:rPr kumimoji="1" lang="zh-CN" altLang="en-US" sz="2000" dirty="0">
                <a:latin typeface="+mn-lt"/>
                <a:sym typeface="+mn-ea"/>
              </a:rPr>
              <a:t>）</a:t>
            </a:r>
            <a:endParaRPr kumimoji="1" lang="zh-CN" altLang="en-US" sz="2000" b="1" dirty="0">
              <a:latin typeface="+mn-lt"/>
              <a:ea typeface="宋体" panose="02010600030101010101" pitchFamily="2" charset="-122"/>
              <a:cs typeface="+mn-cs"/>
            </a:endParaRPr>
          </a:p>
          <a:p>
            <a:pPr eaLnBrk="1" hangingPunct="1">
              <a:lnSpc>
                <a:spcPts val="3700"/>
              </a:lnSpc>
              <a:buFont typeface="Monotype Sorts" pitchFamily="2" charset="2"/>
              <a:buNone/>
            </a:pPr>
            <a:r>
              <a:rPr kumimoji="1" lang="zh-CN" altLang="en-US" dirty="0">
                <a:solidFill>
                  <a:srgbClr val="C00000"/>
                </a:solidFill>
                <a:latin typeface="+mn-lt"/>
                <a:sym typeface="+mn-ea"/>
              </a:rPr>
              <a:t>    指令格式：</a:t>
            </a:r>
            <a:r>
              <a:rPr kumimoji="1" lang="en-US" altLang="zh-CN" dirty="0">
                <a:latin typeface="+mn-lt"/>
                <a:sym typeface="+mn-ea"/>
              </a:rPr>
              <a:t>DAS</a:t>
            </a:r>
            <a:endParaRPr kumimoji="1" lang="en-US" altLang="zh-CN" b="1" dirty="0">
              <a:latin typeface="+mn-lt"/>
              <a:ea typeface="宋体" panose="02010600030101010101" pitchFamily="2" charset="-122"/>
              <a:cs typeface="+mn-cs"/>
            </a:endParaRPr>
          </a:p>
          <a:p>
            <a:pPr eaLnBrk="1" hangingPunct="1">
              <a:lnSpc>
                <a:spcPts val="3700"/>
              </a:lnSpc>
              <a:buFont typeface="Monotype Sorts" pitchFamily="2" charset="2"/>
              <a:buNone/>
            </a:pPr>
            <a:r>
              <a:rPr kumimoji="1" lang="zh-CN" altLang="en-US" dirty="0">
                <a:solidFill>
                  <a:srgbClr val="C00000"/>
                </a:solidFill>
                <a:latin typeface="+mn-lt"/>
                <a:sym typeface="+mn-ea"/>
              </a:rPr>
              <a:t>    指令功能：</a:t>
            </a:r>
            <a:endParaRPr kumimoji="1" lang="zh-CN" altLang="en-US" b="1" dirty="0">
              <a:solidFill>
                <a:srgbClr val="C00000"/>
              </a:solidFill>
              <a:latin typeface="+mn-lt"/>
              <a:ea typeface="宋体" panose="02010600030101010101" pitchFamily="2" charset="-122"/>
              <a:cs typeface="+mn-cs"/>
            </a:endParaRPr>
          </a:p>
          <a:p>
            <a:pPr marL="342900" indent="-342900" eaLnBrk="1" hangingPunct="1">
              <a:lnSpc>
                <a:spcPts val="3700"/>
              </a:lnSpc>
              <a:buFont typeface="Arial" panose="020B0604020202020204" pitchFamily="34" charset="0"/>
              <a:buChar char="•"/>
            </a:pPr>
            <a:r>
              <a:rPr kumimoji="1" lang="zh-CN" altLang="en-US" dirty="0">
                <a:latin typeface="+mn-lt"/>
                <a:sym typeface="+mn-ea"/>
              </a:rPr>
              <a:t>若</a:t>
            </a:r>
            <a:r>
              <a:rPr kumimoji="1" lang="en-US" altLang="zh-CN" dirty="0">
                <a:latin typeface="+mn-lt"/>
                <a:sym typeface="+mn-ea"/>
              </a:rPr>
              <a:t>AL</a:t>
            </a:r>
            <a:r>
              <a:rPr kumimoji="1" lang="zh-CN" altLang="en-US" dirty="0">
                <a:latin typeface="+mn-lt"/>
                <a:sym typeface="+mn-ea"/>
              </a:rPr>
              <a:t>中低</a:t>
            </a:r>
            <a:r>
              <a:rPr kumimoji="1" lang="en-US" altLang="zh-CN" dirty="0">
                <a:latin typeface="+mn-lt"/>
                <a:sym typeface="+mn-ea"/>
              </a:rPr>
              <a:t>4</a:t>
            </a:r>
            <a:r>
              <a:rPr kumimoji="1" lang="zh-CN" altLang="en-US" dirty="0">
                <a:latin typeface="+mn-lt"/>
                <a:sym typeface="+mn-ea"/>
              </a:rPr>
              <a:t>位＞</a:t>
            </a:r>
            <a:r>
              <a:rPr kumimoji="1" lang="en-US" altLang="zh-CN" dirty="0">
                <a:latin typeface="+mn-lt"/>
                <a:sym typeface="+mn-ea"/>
              </a:rPr>
              <a:t>9</a:t>
            </a:r>
            <a:r>
              <a:rPr kumimoji="1" lang="zh-CN" altLang="en-US" dirty="0">
                <a:latin typeface="+mn-lt"/>
                <a:sym typeface="+mn-ea"/>
              </a:rPr>
              <a:t>或</a:t>
            </a:r>
            <a:r>
              <a:rPr kumimoji="1" lang="en-US" altLang="zh-CN" dirty="0">
                <a:latin typeface="+mn-lt"/>
                <a:sym typeface="+mn-ea"/>
              </a:rPr>
              <a:t>AF </a:t>
            </a:r>
            <a:r>
              <a:rPr kumimoji="1" lang="en-US" altLang="zh-CN" dirty="0">
                <a:latin typeface="+mn-lt"/>
                <a:sym typeface="Symbol" panose="05050102010706020507" pitchFamily="18" charset="2"/>
              </a:rPr>
              <a:t></a:t>
            </a:r>
            <a:r>
              <a:rPr kumimoji="1" lang="en-US" altLang="zh-CN" dirty="0">
                <a:latin typeface="+mn-lt"/>
                <a:sym typeface="+mn-ea"/>
              </a:rPr>
              <a:t> 1</a:t>
            </a:r>
            <a:r>
              <a:rPr kumimoji="1" lang="zh-CN" altLang="en-US" dirty="0">
                <a:latin typeface="+mn-lt"/>
                <a:sym typeface="+mn-ea"/>
              </a:rPr>
              <a:t>，则</a:t>
            </a:r>
            <a:r>
              <a:rPr kumimoji="1" lang="en-US" altLang="zh-CN" dirty="0">
                <a:latin typeface="+mn-lt"/>
                <a:sym typeface="+mn-ea"/>
              </a:rPr>
              <a:t>AL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AL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6</a:t>
            </a:r>
            <a:r>
              <a:rPr kumimoji="1" lang="zh-CN" altLang="en-US" dirty="0">
                <a:latin typeface="+mn-lt"/>
                <a:sym typeface="+mn-ea"/>
              </a:rPr>
              <a:t>，</a:t>
            </a:r>
            <a:r>
              <a:rPr kumimoji="1" lang="en-US" altLang="zh-CN" dirty="0">
                <a:latin typeface="+mn-lt"/>
                <a:sym typeface="+mn-ea"/>
              </a:rPr>
              <a:t>AF </a:t>
            </a:r>
            <a:r>
              <a:rPr kumimoji="1" lang="en-US" altLang="zh-CN" dirty="0">
                <a:latin typeface="+mn-lt"/>
                <a:sym typeface="Symbol" panose="05050102010706020507" pitchFamily="18" charset="2"/>
              </a:rPr>
              <a:t></a:t>
            </a:r>
            <a:r>
              <a:rPr kumimoji="1" lang="en-US" altLang="zh-CN" dirty="0">
                <a:latin typeface="+mn-lt"/>
                <a:sym typeface="+mn-ea"/>
              </a:rPr>
              <a:t> 1</a:t>
            </a:r>
            <a:r>
              <a:rPr kumimoji="1" lang="zh-CN" altLang="en-US" dirty="0">
                <a:latin typeface="+mn-lt"/>
                <a:sym typeface="+mn-ea"/>
              </a:rPr>
              <a:t>；</a:t>
            </a:r>
            <a:endParaRPr kumimoji="1" lang="zh-CN" altLang="en-US" b="1" dirty="0">
              <a:latin typeface="+mn-lt"/>
              <a:ea typeface="宋体" panose="02010600030101010101" pitchFamily="2" charset="-122"/>
              <a:cs typeface="+mn-cs"/>
            </a:endParaRPr>
          </a:p>
          <a:p>
            <a:pPr marL="342900" indent="-342900" eaLnBrk="1" hangingPunct="1">
              <a:lnSpc>
                <a:spcPts val="3700"/>
              </a:lnSpc>
              <a:buFont typeface="Arial" panose="020B0604020202020204" pitchFamily="34" charset="0"/>
              <a:buChar char="•"/>
            </a:pPr>
            <a:r>
              <a:rPr kumimoji="1" lang="zh-CN" altLang="en-US" dirty="0">
                <a:latin typeface="+mn-lt"/>
                <a:sym typeface="+mn-ea"/>
              </a:rPr>
              <a:t>若</a:t>
            </a:r>
            <a:r>
              <a:rPr kumimoji="1" lang="en-US" altLang="zh-CN" dirty="0">
                <a:latin typeface="+mn-lt"/>
                <a:sym typeface="+mn-ea"/>
              </a:rPr>
              <a:t>AL</a:t>
            </a:r>
            <a:r>
              <a:rPr kumimoji="1" lang="zh-CN" altLang="en-US" dirty="0">
                <a:latin typeface="+mn-lt"/>
                <a:sym typeface="+mn-ea"/>
              </a:rPr>
              <a:t>中高</a:t>
            </a:r>
            <a:r>
              <a:rPr kumimoji="1" lang="en-US" altLang="zh-CN" dirty="0">
                <a:latin typeface="+mn-lt"/>
                <a:sym typeface="+mn-ea"/>
              </a:rPr>
              <a:t>4</a:t>
            </a:r>
            <a:r>
              <a:rPr kumimoji="1" lang="zh-CN" altLang="en-US" dirty="0">
                <a:latin typeface="+mn-lt"/>
                <a:sym typeface="+mn-ea"/>
              </a:rPr>
              <a:t>位＞</a:t>
            </a:r>
            <a:r>
              <a:rPr kumimoji="1" lang="en-US" altLang="zh-CN" dirty="0">
                <a:latin typeface="+mn-lt"/>
                <a:sym typeface="+mn-ea"/>
              </a:rPr>
              <a:t>9</a:t>
            </a:r>
            <a:r>
              <a:rPr kumimoji="1" lang="zh-CN" altLang="en-US" dirty="0">
                <a:latin typeface="+mn-lt"/>
                <a:sym typeface="+mn-ea"/>
              </a:rPr>
              <a:t>或</a:t>
            </a:r>
            <a:r>
              <a:rPr kumimoji="1" lang="en-US" altLang="zh-CN" dirty="0">
                <a:latin typeface="+mn-lt"/>
                <a:sym typeface="+mn-ea"/>
              </a:rPr>
              <a:t>CF </a:t>
            </a:r>
            <a:r>
              <a:rPr kumimoji="1" lang="en-US" altLang="zh-CN" dirty="0">
                <a:latin typeface="+mn-lt"/>
                <a:sym typeface="Symbol" panose="05050102010706020507" pitchFamily="18" charset="2"/>
              </a:rPr>
              <a:t></a:t>
            </a:r>
            <a:r>
              <a:rPr kumimoji="1" lang="en-US" altLang="zh-CN" dirty="0">
                <a:latin typeface="+mn-lt"/>
                <a:sym typeface="+mn-ea"/>
              </a:rPr>
              <a:t> 1</a:t>
            </a:r>
            <a:r>
              <a:rPr kumimoji="1" lang="zh-CN" altLang="en-US" dirty="0">
                <a:latin typeface="+mn-lt"/>
                <a:sym typeface="+mn-ea"/>
              </a:rPr>
              <a:t>，则</a:t>
            </a:r>
            <a:r>
              <a:rPr kumimoji="1" lang="en-US" altLang="zh-CN" dirty="0">
                <a:latin typeface="+mn-lt"/>
                <a:sym typeface="+mn-ea"/>
              </a:rPr>
              <a:t>AL </a:t>
            </a:r>
            <a:r>
              <a:rPr kumimoji="1" lang="en-US" altLang="zh-CN" dirty="0">
                <a:latin typeface="+mn-lt"/>
                <a:sym typeface="Symbol" panose="05050102010706020507" pitchFamily="18" charset="2"/>
              </a:rPr>
              <a:t></a:t>
            </a:r>
            <a:r>
              <a:rPr kumimoji="1" lang="zh-CN" altLang="en-US" dirty="0">
                <a:latin typeface="+mn-lt"/>
                <a:sym typeface="+mn-ea"/>
              </a:rPr>
              <a:t>（</a:t>
            </a:r>
            <a:r>
              <a:rPr kumimoji="1" lang="en-US" altLang="zh-CN" dirty="0">
                <a:latin typeface="+mn-lt"/>
                <a:sym typeface="+mn-ea"/>
              </a:rPr>
              <a:t>AL</a:t>
            </a:r>
            <a:r>
              <a:rPr kumimoji="1" lang="zh-CN" altLang="en-US" dirty="0">
                <a:latin typeface="+mn-lt"/>
                <a:sym typeface="+mn-ea"/>
              </a:rPr>
              <a:t>）</a:t>
            </a:r>
            <a:r>
              <a:rPr kumimoji="1" lang="zh-CN" altLang="en-US" dirty="0">
                <a:latin typeface="+mn-lt"/>
                <a:sym typeface="Symbol" panose="05050102010706020507" pitchFamily="18" charset="2"/>
              </a:rPr>
              <a:t></a:t>
            </a:r>
            <a:r>
              <a:rPr kumimoji="1" lang="zh-CN" altLang="en-US" dirty="0">
                <a:latin typeface="+mn-lt"/>
                <a:sym typeface="+mn-ea"/>
              </a:rPr>
              <a:t> </a:t>
            </a:r>
            <a:r>
              <a:rPr kumimoji="1" lang="en-US" altLang="zh-CN" dirty="0">
                <a:latin typeface="+mn-lt"/>
                <a:sym typeface="+mn-ea"/>
              </a:rPr>
              <a:t>60H</a:t>
            </a:r>
            <a:r>
              <a:rPr kumimoji="1" lang="zh-CN" altLang="en-US" dirty="0">
                <a:latin typeface="+mn-lt"/>
                <a:sym typeface="+mn-ea"/>
              </a:rPr>
              <a:t>，</a:t>
            </a:r>
            <a:r>
              <a:rPr kumimoji="1" lang="en-US" altLang="zh-CN" dirty="0">
                <a:latin typeface="+mn-lt"/>
                <a:sym typeface="+mn-ea"/>
              </a:rPr>
              <a:t>CF </a:t>
            </a:r>
            <a:r>
              <a:rPr kumimoji="1" lang="en-US" altLang="zh-CN" dirty="0">
                <a:latin typeface="+mn-lt"/>
                <a:sym typeface="Symbol" panose="05050102010706020507" pitchFamily="18" charset="2"/>
              </a:rPr>
              <a:t></a:t>
            </a:r>
            <a:r>
              <a:rPr kumimoji="1" lang="en-US" altLang="zh-CN" dirty="0">
                <a:latin typeface="+mn-lt"/>
                <a:sym typeface="+mn-ea"/>
              </a:rPr>
              <a:t> 1</a:t>
            </a:r>
            <a:r>
              <a:rPr kumimoji="1" lang="zh-CN" altLang="en-US" dirty="0">
                <a:latin typeface="+mn-lt"/>
                <a:sym typeface="+mn-ea"/>
              </a:rPr>
              <a:t>。</a:t>
            </a:r>
            <a:endParaRPr lang="zh-CN" altLang="en-US"/>
          </a:p>
        </p:txBody>
      </p:sp>
    </p:spTree>
  </p:cSld>
  <p:clrMapOvr>
    <a:masterClrMapping/>
  </p:clrMapOvr>
  <p:transition spd="slow">
    <p:zoom dir="in"/>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5891" name="Rectangle 2"/>
          <p:cNvSpPr>
            <a:spLocks noGrp="1"/>
          </p:cNvSpPr>
          <p:nvPr>
            <p:ph idx="1"/>
          </p:nvPr>
        </p:nvSpPr>
        <p:spPr>
          <a:xfrm>
            <a:off x="11113" y="404813"/>
            <a:ext cx="8891587" cy="6192837"/>
          </a:xfrm>
        </p:spPr>
        <p:txBody>
          <a:bodyPr vert="horz" wrap="square" lIns="91440" tIns="45720" rIns="91440" bIns="45720" anchor="t" anchorCtr="0"/>
          <a:p>
            <a:pPr eaLnBrk="1" hangingPunct="1">
              <a:lnSpc>
                <a:spcPts val="3500"/>
              </a:lnSpc>
              <a:buFont typeface="Monotype Sorts" pitchFamily="2" charset="2"/>
              <a:buNone/>
            </a:pPr>
            <a:r>
              <a:rPr kumimoji="1" lang="en-US" altLang="zh-CN" sz="3600" b="1" dirty="0">
                <a:solidFill>
                  <a:srgbClr val="000000"/>
                </a:solidFill>
                <a:latin typeface="+mn-lt"/>
                <a:ea typeface="宋体" panose="02010600030101010101" pitchFamily="2" charset="-122"/>
                <a:cs typeface="+mn-cs"/>
              </a:rPr>
              <a:t>4.3.5  </a:t>
            </a:r>
            <a:r>
              <a:rPr kumimoji="1" lang="zh-CN" altLang="en-US" sz="3600" b="1" dirty="0">
                <a:solidFill>
                  <a:srgbClr val="000000"/>
                </a:solidFill>
                <a:latin typeface="+mn-lt"/>
                <a:ea typeface="宋体" panose="02010600030101010101" pitchFamily="2" charset="-122"/>
                <a:cs typeface="+mn-cs"/>
              </a:rPr>
              <a:t>逻辑类指令</a:t>
            </a:r>
            <a:endParaRPr kumimoji="1" lang="zh-CN" altLang="en-US" sz="3600" b="1" dirty="0">
              <a:solidFill>
                <a:srgbClr val="0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这类指令包括</a:t>
            </a:r>
            <a:r>
              <a:rPr kumimoji="1" lang="zh-CN" altLang="en-US" sz="2400" b="1" dirty="0">
                <a:solidFill>
                  <a:srgbClr val="C00000"/>
                </a:solidFill>
                <a:latin typeface="+mn-lt"/>
                <a:ea typeface="宋体" panose="02010600030101010101" pitchFamily="2" charset="-122"/>
                <a:cs typeface="+mn-cs"/>
              </a:rPr>
              <a:t>逻辑运算指令</a:t>
            </a:r>
            <a:r>
              <a:rPr kumimoji="1" lang="zh-CN" altLang="en-US" sz="2400" b="1" dirty="0">
                <a:latin typeface="+mn-lt"/>
                <a:ea typeface="宋体" panose="02010600030101010101" pitchFamily="2" charset="-122"/>
                <a:cs typeface="+mn-cs"/>
              </a:rPr>
              <a:t>、</a:t>
            </a:r>
            <a:r>
              <a:rPr kumimoji="1" lang="zh-CN" altLang="en-US" sz="2400" b="1" dirty="0">
                <a:solidFill>
                  <a:srgbClr val="C00000"/>
                </a:solidFill>
                <a:latin typeface="+mn-lt"/>
                <a:ea typeface="宋体" panose="02010600030101010101" pitchFamily="2" charset="-122"/>
                <a:cs typeface="+mn-cs"/>
              </a:rPr>
              <a:t>位测试指令</a:t>
            </a:r>
            <a:r>
              <a:rPr kumimoji="1" lang="zh-CN" altLang="en-US" sz="2400" b="1" dirty="0">
                <a:latin typeface="+mn-lt"/>
                <a:ea typeface="宋体" panose="02010600030101010101" pitchFamily="2" charset="-122"/>
                <a:cs typeface="+mn-cs"/>
              </a:rPr>
              <a:t>、</a:t>
            </a:r>
            <a:r>
              <a:rPr kumimoji="1" lang="zh-CN" altLang="en-US" sz="2400" b="1" dirty="0">
                <a:solidFill>
                  <a:srgbClr val="C00000"/>
                </a:solidFill>
                <a:latin typeface="+mn-lt"/>
                <a:ea typeface="宋体" panose="02010600030101010101" pitchFamily="2" charset="-122"/>
                <a:cs typeface="+mn-cs"/>
              </a:rPr>
              <a:t>位扫描指令</a:t>
            </a:r>
            <a:r>
              <a:rPr kumimoji="1" lang="zh-CN" altLang="en-US" sz="2400" b="1" dirty="0">
                <a:latin typeface="+mn-lt"/>
                <a:ea typeface="宋体" panose="02010600030101010101" pitchFamily="2" charset="-122"/>
                <a:cs typeface="+mn-cs"/>
              </a:rPr>
              <a:t>和</a:t>
            </a:r>
            <a:r>
              <a:rPr kumimoji="1" lang="zh-CN" altLang="en-US" sz="2400" b="1" dirty="0">
                <a:solidFill>
                  <a:srgbClr val="C00000"/>
                </a:solidFill>
                <a:latin typeface="+mn-lt"/>
                <a:ea typeface="宋体" panose="02010600030101010101" pitchFamily="2" charset="-122"/>
                <a:cs typeface="+mn-cs"/>
              </a:rPr>
              <a:t>移位指令</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b="1" dirty="0">
                <a:latin typeface="+mn-lt"/>
                <a:ea typeface="宋体" panose="02010600030101010101" pitchFamily="2" charset="-122"/>
                <a:cs typeface="+mn-cs"/>
              </a:rPr>
              <a:t>  </a:t>
            </a:r>
            <a:r>
              <a:rPr kumimoji="1" lang="en-US" b="1" dirty="0">
                <a:latin typeface="+mn-lt"/>
                <a:ea typeface="宋体" panose="02010600030101010101" pitchFamily="2" charset="-122"/>
                <a:cs typeface="+mn-cs"/>
              </a:rPr>
              <a:t>1</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逻辑运算指令</a:t>
            </a:r>
            <a:endParaRPr kumimoji="1" lang="zh-CN" altLang="en-US"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逻辑运算指令共有</a:t>
            </a:r>
            <a:r>
              <a:rPr kumimoji="1" lang="en-US" altLang="zh-CN" sz="2400" b="1" dirty="0">
                <a:latin typeface="+mn-lt"/>
                <a:ea typeface="宋体" panose="02010600030101010101" pitchFamily="2" charset="-122"/>
                <a:cs typeface="+mn-cs"/>
              </a:rPr>
              <a:t>5</a:t>
            </a:r>
            <a:r>
              <a:rPr kumimoji="1" lang="zh-CN" altLang="en-US" sz="2400" b="1" dirty="0">
                <a:latin typeface="+mn-lt"/>
                <a:ea typeface="宋体" panose="02010600030101010101" pitchFamily="2" charset="-122"/>
                <a:cs typeface="+mn-cs"/>
              </a:rPr>
              <a:t>条，其指令格式及功能分别如下：</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AND</a:t>
            </a:r>
            <a:r>
              <a:rPr kumimoji="1" lang="zh-CN" altLang="en-US" sz="2400" b="1" dirty="0">
                <a:solidFill>
                  <a:srgbClr val="0033CC"/>
                </a:solidFill>
                <a:latin typeface="+mn-lt"/>
                <a:ea typeface="宋体" panose="02010600030101010101" pitchFamily="2" charset="-122"/>
                <a:cs typeface="+mn-cs"/>
              </a:rPr>
              <a:t>逻辑与指令	</a:t>
            </a:r>
            <a:endParaRPr kumimoji="1" lang="zh-CN" altLang="en-US" sz="2400" b="1" dirty="0">
              <a:solidFill>
                <a:srgbClr val="0033CC"/>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AND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DEST</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OR</a:t>
            </a:r>
            <a:r>
              <a:rPr kumimoji="1" lang="zh-CN" altLang="en-US" sz="2400" b="1" dirty="0">
                <a:solidFill>
                  <a:srgbClr val="0033CC"/>
                </a:solidFill>
                <a:latin typeface="+mn-lt"/>
                <a:ea typeface="宋体" panose="02010600030101010101" pitchFamily="2" charset="-122"/>
                <a:cs typeface="+mn-cs"/>
              </a:rPr>
              <a:t>逻辑或指令</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OR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DEST</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66915" name="Rectangle 2"/>
          <p:cNvSpPr>
            <a:spLocks noGrp="1"/>
          </p:cNvSpPr>
          <p:nvPr>
            <p:ph idx="1"/>
          </p:nvPr>
        </p:nvSpPr>
        <p:spPr>
          <a:xfrm>
            <a:off x="47625" y="115888"/>
            <a:ext cx="8839200" cy="6742112"/>
          </a:xfrm>
        </p:spPr>
        <p:txBody>
          <a:bodyPr vert="horz" wrap="square" lIns="91440" tIns="45720" rIns="91440" bIns="45720" anchor="t" anchorCtr="0"/>
          <a:p>
            <a:pPr eaLnBrk="1" hangingPunct="1">
              <a:lnSpc>
                <a:spcPts val="3000"/>
              </a:lnSpc>
              <a:buFont typeface="Monotype Sorts" pitchFamily="2" charset="2"/>
              <a:buNone/>
            </a:pPr>
            <a:r>
              <a:rPr kumimoji="1" lang="en-US" altLang="zh-CN" sz="2400" dirty="0">
                <a:solidFill>
                  <a:srgbClr val="0033CC"/>
                </a:solidFill>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XOR</a:t>
            </a:r>
            <a:r>
              <a:rPr kumimoji="1" lang="zh-CN" altLang="en-US" sz="2400" b="1" dirty="0">
                <a:solidFill>
                  <a:srgbClr val="0033CC"/>
                </a:solidFill>
                <a:latin typeface="+mn-lt"/>
                <a:ea typeface="宋体" panose="02010600030101010101" pitchFamily="2" charset="-122"/>
                <a:cs typeface="+mn-cs"/>
              </a:rPr>
              <a:t>逻辑异或指令</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XOR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DEST</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  NOT</a:t>
            </a:r>
            <a:r>
              <a:rPr kumimoji="1" lang="zh-CN" altLang="en-US" sz="2400" b="1" dirty="0">
                <a:solidFill>
                  <a:srgbClr val="0033CC"/>
                </a:solidFill>
                <a:latin typeface="+mn-lt"/>
                <a:ea typeface="宋体" panose="02010600030101010101" pitchFamily="2" charset="-122"/>
                <a:cs typeface="+mn-cs"/>
              </a:rPr>
              <a:t>逻辑非指令</a:t>
            </a:r>
            <a:endParaRPr kumimoji="1" lang="zh-CN" altLang="en-US" sz="2400" b="1" dirty="0">
              <a:solidFill>
                <a:srgbClr val="0033CC"/>
              </a:solidFill>
              <a:latin typeface="+mn-lt"/>
              <a:ea typeface="宋体" panose="02010600030101010101" pitchFamily="2" charset="-122"/>
              <a:cs typeface="+mn-cs"/>
            </a:endParaRPr>
          </a:p>
          <a:p>
            <a:pPr algn="just"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NOT  DEST</a:t>
            </a:r>
            <a:endParaRPr kumimoji="1" lang="en-US" altLang="zh-CN" sz="2400" b="1" dirty="0">
              <a:latin typeface="+mn-lt"/>
              <a:ea typeface="宋体" panose="02010600030101010101" pitchFamily="2" charset="-122"/>
              <a:cs typeface="+mn-cs"/>
            </a:endParaRPr>
          </a:p>
          <a:p>
            <a:pPr algn="just"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DEST</a:t>
            </a:r>
            <a:r>
              <a:rPr kumimoji="1" lang="en-US" altLang="zh-CN"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rPr>
              <a:t>（DEST）</a:t>
            </a:r>
            <a:r>
              <a:rPr kumimoji="1" lang="en-US" altLang="zh-CN" sz="2400" b="1" dirty="0">
                <a:solidFill>
                  <a:srgbClr val="0033CC"/>
                </a:solidFill>
                <a:latin typeface="+mn-lt"/>
                <a:ea typeface="宋体" panose="02010600030101010101" pitchFamily="2" charset="-122"/>
                <a:cs typeface="+mn-cs"/>
              </a:rPr>
              <a:t> </a:t>
            </a:r>
            <a:endParaRPr kumimoji="1" lang="en-US" altLang="zh-CN" sz="2400" b="1" dirty="0">
              <a:latin typeface="+mn-lt"/>
              <a:ea typeface="宋体" panose="02010600030101010101" pitchFamily="2" charset="-122"/>
              <a:cs typeface="+mn-cs"/>
            </a:endParaRPr>
          </a:p>
          <a:p>
            <a:pPr algn="just" eaLnBrk="1" hangingPunct="1">
              <a:lnSpc>
                <a:spcPts val="30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 TEST</a:t>
            </a:r>
            <a:r>
              <a:rPr kumimoji="1" lang="zh-CN" altLang="en-US" sz="2400" b="1" dirty="0">
                <a:solidFill>
                  <a:srgbClr val="0033CC"/>
                </a:solidFill>
                <a:latin typeface="+mn-lt"/>
                <a:ea typeface="宋体" panose="02010600030101010101" pitchFamily="2" charset="-122"/>
                <a:cs typeface="+mn-cs"/>
              </a:rPr>
              <a:t>测试指令	</a:t>
            </a:r>
            <a:endParaRPr kumimoji="1" lang="zh-CN" altLang="en-US" sz="2400" b="1" dirty="0">
              <a:solidFill>
                <a:srgbClr val="0033CC"/>
              </a:solidFill>
              <a:latin typeface="+mn-lt"/>
              <a:ea typeface="宋体" panose="02010600030101010101" pitchFamily="2" charset="-122"/>
              <a:cs typeface="+mn-cs"/>
            </a:endParaRPr>
          </a:p>
          <a:p>
            <a:pPr algn="just"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指令格式：</a:t>
            </a:r>
            <a:r>
              <a:rPr kumimoji="1" lang="en-US" altLang="zh-CN" sz="2400" b="1" dirty="0">
                <a:latin typeface="+mn-lt"/>
                <a:ea typeface="宋体" panose="02010600030101010101" pitchFamily="2" charset="-122"/>
                <a:cs typeface="+mn-cs"/>
              </a:rPr>
              <a:t>TEST  DEST，SRC</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指令功能：（</a:t>
            </a:r>
            <a:r>
              <a:rPr kumimoji="1" lang="en-US" altLang="zh-CN" sz="2400" b="1" dirty="0">
                <a:latin typeface="+mn-lt"/>
                <a:ea typeface="宋体" panose="02010600030101010101" pitchFamily="2" charset="-122"/>
                <a:cs typeface="+mn-cs"/>
              </a:rPr>
              <a:t>SRC）∧（DEST）</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solidFill>
                  <a:srgbClr val="C00000"/>
                </a:solidFill>
                <a:latin typeface="宋体" panose="02010600030101010101" pitchFamily="2" charset="-122"/>
                <a:ea typeface="宋体" panose="02010600030101010101" pitchFamily="2" charset="-122"/>
                <a:cs typeface="+mn-cs"/>
              </a:rPr>
              <a:t>上述指令对操作数都是按位进行逻辑运算的：</a:t>
            </a:r>
            <a:endParaRPr kumimoji="1" lang="en-US" altLang="zh-CN" sz="2400" b="1" dirty="0">
              <a:solidFill>
                <a:srgbClr val="C00000"/>
              </a:solidFill>
              <a:latin typeface="宋体" panose="02010600030101010101" pitchFamily="2" charset="-122"/>
              <a:ea typeface="宋体" panose="02010600030101010101" pitchFamily="2" charset="-122"/>
              <a:cs typeface="+mn-cs"/>
            </a:endParaRPr>
          </a:p>
          <a:p>
            <a:pPr eaLnBrk="1" hangingPunct="1">
              <a:lnSpc>
                <a:spcPts val="3000"/>
              </a:lnSpc>
            </a:pPr>
            <a:r>
              <a:rPr kumimoji="1" lang="zh-CN" altLang="en-US" sz="2400" b="1" dirty="0">
                <a:latin typeface="宋体" panose="02010600030101010101" pitchFamily="2" charset="-122"/>
                <a:ea typeface="宋体" panose="02010600030101010101" pitchFamily="2" charset="-122"/>
                <a:cs typeface="+mn-cs"/>
              </a:rPr>
              <a:t>操作数可以是字节、字或双字。</a:t>
            </a:r>
            <a:endParaRPr kumimoji="1" lang="en-US" altLang="zh-CN" sz="2400" b="1" dirty="0">
              <a:latin typeface="宋体" panose="02010600030101010101" pitchFamily="2" charset="-122"/>
              <a:ea typeface="宋体" panose="02010600030101010101" pitchFamily="2" charset="-122"/>
              <a:cs typeface="+mn-cs"/>
            </a:endParaRPr>
          </a:p>
          <a:p>
            <a:pPr eaLnBrk="1" hangingPunct="1">
              <a:lnSpc>
                <a:spcPts val="3000"/>
              </a:lnSpc>
            </a:pPr>
            <a:r>
              <a:rPr kumimoji="1" lang="en-US" altLang="zh-CN" sz="2400" b="1" dirty="0">
                <a:solidFill>
                  <a:srgbClr val="C00000"/>
                </a:solidFill>
                <a:latin typeface="宋体" panose="02010600030101010101" pitchFamily="2" charset="-122"/>
                <a:ea typeface="宋体" panose="02010600030101010101" pitchFamily="2" charset="-122"/>
                <a:cs typeface="+mn-cs"/>
              </a:rPr>
              <a:t>NOT</a:t>
            </a:r>
            <a:r>
              <a:rPr kumimoji="1" lang="zh-CN" altLang="en-US" sz="2400" b="1" dirty="0">
                <a:latin typeface="宋体" panose="02010600030101010101" pitchFamily="2" charset="-122"/>
                <a:ea typeface="宋体" panose="02010600030101010101" pitchFamily="2" charset="-122"/>
                <a:cs typeface="+mn-cs"/>
              </a:rPr>
              <a:t>对标志位无影响。</a:t>
            </a:r>
            <a:r>
              <a:rPr kumimoji="1" lang="en-US" altLang="zh-CN" sz="2400" b="1" dirty="0">
                <a:solidFill>
                  <a:srgbClr val="C00000"/>
                </a:solidFill>
                <a:latin typeface="宋体" panose="02010600030101010101" pitchFamily="2" charset="-122"/>
                <a:ea typeface="宋体" panose="02010600030101010101" pitchFamily="2" charset="-122"/>
                <a:cs typeface="+mn-cs"/>
              </a:rPr>
              <a:t>AND</a:t>
            </a:r>
            <a:r>
              <a:rPr kumimoji="1" lang="zh-CN" altLang="en-US" sz="2400" b="1" dirty="0">
                <a:solidFill>
                  <a:srgbClr val="C00000"/>
                </a:solidFill>
                <a:latin typeface="宋体" panose="02010600030101010101" pitchFamily="2" charset="-122"/>
                <a:ea typeface="宋体" panose="02010600030101010101" pitchFamily="2" charset="-122"/>
                <a:cs typeface="+mn-cs"/>
              </a:rPr>
              <a:t>、</a:t>
            </a:r>
            <a:r>
              <a:rPr kumimoji="1" lang="en-US" altLang="zh-CN" sz="2400" b="1" dirty="0">
                <a:solidFill>
                  <a:srgbClr val="C00000"/>
                </a:solidFill>
                <a:latin typeface="宋体" panose="02010600030101010101" pitchFamily="2" charset="-122"/>
                <a:ea typeface="宋体" panose="02010600030101010101" pitchFamily="2" charset="-122"/>
                <a:cs typeface="+mn-cs"/>
              </a:rPr>
              <a:t>OR</a:t>
            </a:r>
            <a:r>
              <a:rPr kumimoji="1" lang="zh-CN" altLang="en-US" sz="2400" b="1" dirty="0">
                <a:solidFill>
                  <a:srgbClr val="C00000"/>
                </a:solidFill>
                <a:latin typeface="宋体" panose="02010600030101010101" pitchFamily="2" charset="-122"/>
                <a:ea typeface="宋体" panose="02010600030101010101" pitchFamily="2" charset="-122"/>
                <a:cs typeface="+mn-cs"/>
              </a:rPr>
              <a:t>、</a:t>
            </a:r>
            <a:r>
              <a:rPr kumimoji="1" lang="en-US" altLang="zh-CN" sz="2400" b="1" dirty="0">
                <a:solidFill>
                  <a:srgbClr val="C00000"/>
                </a:solidFill>
                <a:latin typeface="宋体" panose="02010600030101010101" pitchFamily="2" charset="-122"/>
                <a:ea typeface="宋体" panose="02010600030101010101" pitchFamily="2" charset="-122"/>
                <a:cs typeface="+mn-cs"/>
              </a:rPr>
              <a:t>XOR</a:t>
            </a:r>
            <a:r>
              <a:rPr kumimoji="1" lang="zh-CN" altLang="en-US" sz="2400" b="1" dirty="0">
                <a:solidFill>
                  <a:srgbClr val="C00000"/>
                </a:solidFill>
                <a:latin typeface="宋体" panose="02010600030101010101" pitchFamily="2" charset="-122"/>
                <a:ea typeface="宋体" panose="02010600030101010101" pitchFamily="2" charset="-122"/>
                <a:cs typeface="+mn-cs"/>
              </a:rPr>
              <a:t>、</a:t>
            </a:r>
            <a:r>
              <a:rPr kumimoji="1" lang="en-US" altLang="zh-CN" sz="2400" b="1" dirty="0">
                <a:solidFill>
                  <a:srgbClr val="C00000"/>
                </a:solidFill>
                <a:latin typeface="宋体" panose="02010600030101010101" pitchFamily="2" charset="-122"/>
                <a:ea typeface="宋体" panose="02010600030101010101" pitchFamily="2" charset="-122"/>
                <a:cs typeface="+mn-cs"/>
              </a:rPr>
              <a:t>TEST</a:t>
            </a:r>
            <a:r>
              <a:rPr kumimoji="1" lang="zh-CN" altLang="en-US" sz="2400" b="1" dirty="0">
                <a:solidFill>
                  <a:srgbClr val="C00000"/>
                </a:solidFill>
                <a:latin typeface="宋体" panose="02010600030101010101" pitchFamily="2" charset="-122"/>
                <a:ea typeface="宋体" panose="02010600030101010101" pitchFamily="2" charset="-122"/>
                <a:cs typeface="+mn-cs"/>
              </a:rPr>
              <a:t>指令</a:t>
            </a:r>
            <a:r>
              <a:rPr kumimoji="1" lang="zh-CN" altLang="en-US" sz="2400" b="1" dirty="0">
                <a:latin typeface="宋体" panose="02010600030101010101" pitchFamily="2" charset="-122"/>
                <a:ea typeface="宋体" panose="02010600030101010101" pitchFamily="2" charset="-122"/>
                <a:cs typeface="+mn-cs"/>
              </a:rPr>
              <a:t>影响的标志位是</a:t>
            </a:r>
            <a:r>
              <a:rPr kumimoji="1" lang="en-US" altLang="zh-CN" sz="2400" b="1" dirty="0">
                <a:latin typeface="宋体" panose="02010600030101010101" pitchFamily="2" charset="-122"/>
                <a:ea typeface="宋体" panose="02010600030101010101" pitchFamily="2" charset="-122"/>
                <a:cs typeface="+mn-cs"/>
              </a:rPr>
              <a:t>SF、ZF、PF，</a:t>
            </a:r>
            <a:r>
              <a:rPr kumimoji="1" lang="zh-CN" altLang="en-US" sz="2400" b="1" dirty="0">
                <a:latin typeface="宋体" panose="02010600030101010101" pitchFamily="2" charset="-122"/>
                <a:ea typeface="宋体" panose="02010600030101010101" pitchFamily="2" charset="-122"/>
                <a:cs typeface="+mn-cs"/>
              </a:rPr>
              <a:t>置</a:t>
            </a:r>
            <a:r>
              <a:rPr kumimoji="1" lang="en-US" altLang="zh-CN" sz="2400" b="1" dirty="0">
                <a:latin typeface="宋体" panose="02010600030101010101" pitchFamily="2" charset="-122"/>
                <a:ea typeface="宋体" panose="02010600030101010101" pitchFamily="2" charset="-122"/>
                <a:cs typeface="+mn-cs"/>
              </a:rPr>
              <a:t>CF、OF</a:t>
            </a:r>
            <a:r>
              <a:rPr kumimoji="1" lang="zh-CN" altLang="en-US" sz="2400" b="1" dirty="0">
                <a:latin typeface="宋体" panose="02010600030101010101" pitchFamily="2" charset="-122"/>
                <a:ea typeface="宋体" panose="02010600030101010101" pitchFamily="2" charset="-122"/>
                <a:cs typeface="+mn-cs"/>
              </a:rPr>
              <a:t>为0，</a:t>
            </a:r>
            <a:r>
              <a:rPr kumimoji="1" lang="en-US" altLang="zh-CN" sz="2400" b="1" dirty="0">
                <a:latin typeface="宋体" panose="02010600030101010101" pitchFamily="2" charset="-122"/>
                <a:ea typeface="宋体" panose="02010600030101010101" pitchFamily="2" charset="-122"/>
                <a:cs typeface="+mn-cs"/>
              </a:rPr>
              <a:t>AF</a:t>
            </a:r>
            <a:r>
              <a:rPr kumimoji="1" lang="zh-CN" altLang="en-US" sz="2400" b="1" dirty="0">
                <a:latin typeface="宋体" panose="02010600030101010101" pitchFamily="2" charset="-122"/>
                <a:ea typeface="宋体" panose="02010600030101010101" pitchFamily="2" charset="-122"/>
                <a:cs typeface="+mn-cs"/>
              </a:rPr>
              <a:t>不确定。</a:t>
            </a:r>
            <a:endParaRPr kumimoji="1" lang="en-US" altLang="zh-CN" sz="2400" b="1" dirty="0">
              <a:latin typeface="宋体" panose="02010600030101010101" pitchFamily="2" charset="-122"/>
              <a:ea typeface="宋体" panose="02010600030101010101" pitchFamily="2" charset="-122"/>
              <a:cs typeface="+mn-cs"/>
            </a:endParaRPr>
          </a:p>
          <a:p>
            <a:pPr eaLnBrk="1" hangingPunct="1">
              <a:lnSpc>
                <a:spcPts val="3000"/>
              </a:lnSpc>
            </a:pPr>
            <a:r>
              <a:rPr kumimoji="1" lang="en-US" altLang="zh-CN" sz="2400" b="1" dirty="0">
                <a:solidFill>
                  <a:srgbClr val="C00000"/>
                </a:solidFill>
                <a:latin typeface="宋体" panose="02010600030101010101" pitchFamily="2" charset="-122"/>
                <a:ea typeface="宋体" panose="02010600030101010101" pitchFamily="2" charset="-122"/>
                <a:cs typeface="+mn-cs"/>
              </a:rPr>
              <a:t>TEST</a:t>
            </a:r>
            <a:r>
              <a:rPr kumimoji="1" lang="zh-CN" altLang="en-US" sz="2400" b="1" dirty="0">
                <a:solidFill>
                  <a:srgbClr val="C00000"/>
                </a:solidFill>
                <a:latin typeface="宋体" panose="02010600030101010101" pitchFamily="2" charset="-122"/>
                <a:ea typeface="宋体" panose="02010600030101010101" pitchFamily="2" charset="-122"/>
                <a:cs typeface="+mn-cs"/>
              </a:rPr>
              <a:t>与</a:t>
            </a:r>
            <a:r>
              <a:rPr kumimoji="1" lang="en-US" altLang="zh-CN" sz="2400" b="1" dirty="0">
                <a:solidFill>
                  <a:srgbClr val="C00000"/>
                </a:solidFill>
                <a:latin typeface="宋体" panose="02010600030101010101" pitchFamily="2" charset="-122"/>
                <a:ea typeface="宋体" panose="02010600030101010101" pitchFamily="2" charset="-122"/>
                <a:cs typeface="+mn-cs"/>
              </a:rPr>
              <a:t>AND</a:t>
            </a:r>
            <a:r>
              <a:rPr kumimoji="1" lang="zh-CN" altLang="en-US" sz="2400" b="1" dirty="0">
                <a:solidFill>
                  <a:srgbClr val="C00000"/>
                </a:solidFill>
                <a:latin typeface="宋体" panose="02010600030101010101" pitchFamily="2" charset="-122"/>
                <a:ea typeface="宋体" panose="02010600030101010101" pitchFamily="2" charset="-122"/>
                <a:cs typeface="+mn-cs"/>
              </a:rPr>
              <a:t>的不同之处</a:t>
            </a:r>
            <a:r>
              <a:rPr kumimoji="1" lang="zh-CN" altLang="en-US" sz="2400" b="1" dirty="0">
                <a:latin typeface="宋体" panose="02010600030101010101" pitchFamily="2" charset="-122"/>
                <a:ea typeface="宋体" panose="02010600030101010101" pitchFamily="2" charset="-122"/>
                <a:cs typeface="+mn-cs"/>
              </a:rPr>
              <a:t>是，运算结果不送回目的地址中。因此</a:t>
            </a:r>
            <a:r>
              <a:rPr kumimoji="1" lang="en-US" altLang="zh-CN" sz="2400" b="1" dirty="0">
                <a:latin typeface="宋体" panose="02010600030101010101" pitchFamily="2" charset="-122"/>
                <a:ea typeface="宋体" panose="02010600030101010101" pitchFamily="2" charset="-122"/>
                <a:cs typeface="+mn-cs"/>
              </a:rPr>
              <a:t>TEST</a:t>
            </a:r>
            <a:r>
              <a:rPr kumimoji="1" lang="zh-CN" altLang="en-US" sz="2400" b="1" dirty="0">
                <a:latin typeface="宋体" panose="02010600030101010101" pitchFamily="2" charset="-122"/>
                <a:ea typeface="宋体" panose="02010600030101010101" pitchFamily="2" charset="-122"/>
                <a:cs typeface="+mn-cs"/>
              </a:rPr>
              <a:t>指令执行后，两个操作数都不变，只影响标志位。 </a:t>
            </a:r>
            <a:endParaRPr kumimoji="1" lang="zh-CN" altLang="en-US" sz="2400" b="1" dirty="0">
              <a:latin typeface="宋体" panose="02010600030101010101" pitchFamily="2" charset="-122"/>
              <a:ea typeface="宋体" panose="02010600030101010101" pitchFamily="2" charset="-122"/>
              <a:cs typeface="+mn-cs"/>
            </a:endParaRPr>
          </a:p>
        </p:txBody>
      </p:sp>
      <p:sp>
        <p:nvSpPr>
          <p:cNvPr id="166916" name="Line 3"/>
          <p:cNvSpPr/>
          <p:nvPr/>
        </p:nvSpPr>
        <p:spPr>
          <a:xfrm>
            <a:off x="3400425" y="2420938"/>
            <a:ext cx="1066800" cy="0"/>
          </a:xfrm>
          <a:prstGeom prst="line">
            <a:avLst/>
          </a:prstGeom>
          <a:ln w="28575" cap="flat" cmpd="sng">
            <a:solidFill>
              <a:schemeClr val="tx1"/>
            </a:solidFill>
            <a:prstDash val="solid"/>
            <a:headEnd type="none" w="med" len="med"/>
            <a:tailEnd type="none" w="med" len="med"/>
          </a:ln>
        </p:spPr>
      </p:sp>
    </p:spTree>
  </p:cSld>
  <p:clrMapOvr>
    <a:masterClrMapping/>
  </p:clrMapOvr>
  <p:transition spd="slow">
    <p:zoom dir="in"/>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67939" name="矩形 4"/>
          <p:cNvSpPr/>
          <p:nvPr/>
        </p:nvSpPr>
        <p:spPr>
          <a:xfrm>
            <a:off x="301625" y="692150"/>
            <a:ext cx="8569325" cy="1130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zh-CN" sz="2400" b="1" dirty="0">
                <a:latin typeface="Times New Roman" panose="02020603050405020304" pitchFamily="18" charset="0"/>
                <a:ea typeface="宋体" panose="02010600030101010101" pitchFamily="2" charset="-122"/>
              </a:rPr>
              <a:t>例如：设（</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10100101B</a:t>
            </a:r>
            <a:r>
              <a:rPr lang="zh-CN" altLang="zh-CN" sz="2400" b="1" dirty="0">
                <a:latin typeface="Times New Roman" panose="02020603050405020304" pitchFamily="18" charset="0"/>
                <a:ea typeface="宋体" panose="02010600030101010101" pitchFamily="2" charset="-122"/>
              </a:rPr>
              <a:t>，指令“</a:t>
            </a:r>
            <a:r>
              <a:rPr lang="en-US" altLang="zh-CN" sz="2400" b="1" dirty="0">
                <a:latin typeface="Times New Roman" panose="02020603050405020304" pitchFamily="18" charset="0"/>
                <a:ea typeface="宋体" panose="02010600030101010101" pitchFamily="2" charset="-122"/>
              </a:rPr>
              <a:t>AND  AL</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0FH</a:t>
            </a:r>
            <a:r>
              <a:rPr lang="zh-CN" altLang="zh-CN" sz="2400" b="1" dirty="0">
                <a:latin typeface="Times New Roman" panose="02020603050405020304" pitchFamily="18" charset="0"/>
                <a:ea typeface="宋体" panose="02010600030101010101" pitchFamily="2" charset="-122"/>
              </a:rPr>
              <a:t>”的逻辑与运算过程如下：</a:t>
            </a:r>
            <a:endParaRPr lang="zh-CN" altLang="en-US" sz="2400" b="1" dirty="0">
              <a:latin typeface="Times New Roman" panose="02020603050405020304" pitchFamily="18" charset="0"/>
              <a:ea typeface="宋体" panose="02010600030101010101" pitchFamily="2" charset="-122"/>
            </a:endParaRPr>
          </a:p>
        </p:txBody>
      </p:sp>
      <p:pic>
        <p:nvPicPr>
          <p:cNvPr id="167940" name="图片 5" descr="4XE"/>
          <p:cNvPicPr>
            <a:picLocks noChangeAspect="1"/>
          </p:cNvPicPr>
          <p:nvPr/>
        </p:nvPicPr>
        <p:blipFill>
          <a:blip r:embed="rId1"/>
          <a:stretch>
            <a:fillRect/>
          </a:stretch>
        </p:blipFill>
        <p:spPr>
          <a:xfrm>
            <a:off x="1636713" y="1989138"/>
            <a:ext cx="5832475" cy="1296987"/>
          </a:xfrm>
          <a:prstGeom prst="rect">
            <a:avLst/>
          </a:prstGeom>
          <a:noFill/>
          <a:ln w="9525">
            <a:noFill/>
          </a:ln>
        </p:spPr>
      </p:pic>
      <p:sp>
        <p:nvSpPr>
          <p:cNvPr id="167941" name="矩形 6"/>
          <p:cNvSpPr/>
          <p:nvPr/>
        </p:nvSpPr>
        <p:spPr>
          <a:xfrm>
            <a:off x="301625" y="3716338"/>
            <a:ext cx="8158163" cy="16843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ct val="1500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其标志位：</a:t>
            </a:r>
            <a:r>
              <a:rPr lang="en-US" altLang="zh-CN" sz="2400" b="1" dirty="0">
                <a:latin typeface="Times New Roman" panose="02020603050405020304" pitchFamily="18" charset="0"/>
                <a:ea typeface="宋体" panose="02010600030101010101" pitchFamily="2" charset="-122"/>
              </a:rPr>
              <a:t>SF = 0</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ZF = 0</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PF = 1</a:t>
            </a:r>
            <a:r>
              <a:rPr lang="zh-CN"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marL="342900" lvl="0" indent="-342900">
              <a:lnSpc>
                <a:spcPct val="1500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其执行结果表明，立即数</a:t>
            </a:r>
            <a:r>
              <a:rPr lang="en-US" altLang="zh-CN" sz="2400" b="1" dirty="0">
                <a:latin typeface="Times New Roman" panose="02020603050405020304" pitchFamily="18" charset="0"/>
                <a:ea typeface="宋体" panose="02010600030101010101" pitchFamily="2" charset="-122"/>
              </a:rPr>
              <a:t>0FH</a:t>
            </a:r>
            <a:r>
              <a:rPr lang="zh-CN" altLang="zh-CN" sz="2400" b="1" dirty="0">
                <a:latin typeface="Times New Roman" panose="02020603050405020304" pitchFamily="18" charset="0"/>
                <a:ea typeface="宋体" panose="02010600030101010101" pitchFamily="2" charset="-122"/>
              </a:rPr>
              <a:t>与</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内容进行逻辑与运算可将</a:t>
            </a:r>
            <a:r>
              <a:rPr lang="en-US" altLang="zh-CN" sz="2400" b="1" dirty="0">
                <a:latin typeface="Times New Roman" panose="02020603050405020304" pitchFamily="18" charset="0"/>
                <a:ea typeface="宋体" panose="02010600030101010101" pitchFamily="2" charset="-122"/>
              </a:rPr>
              <a:t>AL</a:t>
            </a:r>
            <a:r>
              <a:rPr lang="zh-CN" altLang="zh-CN" sz="2400" b="1" dirty="0">
                <a:latin typeface="Times New Roman" panose="02020603050405020304" pitchFamily="18" charset="0"/>
                <a:ea typeface="宋体" panose="02010600030101010101" pitchFamily="2" charset="-122"/>
              </a:rPr>
              <a:t>中的低</a:t>
            </a:r>
            <a:r>
              <a:rPr lang="en-US" altLang="zh-CN" sz="2400" b="1" dirty="0">
                <a:latin typeface="Times New Roman" panose="02020603050405020304" pitchFamily="18" charset="0"/>
                <a:ea typeface="宋体" panose="02010600030101010101" pitchFamily="2" charset="-122"/>
              </a:rPr>
              <a:t>4</a:t>
            </a:r>
            <a:r>
              <a:rPr lang="zh-CN" altLang="zh-CN" sz="2400" b="1" dirty="0">
                <a:latin typeface="Times New Roman" panose="02020603050405020304" pitchFamily="18" charset="0"/>
                <a:ea typeface="宋体" panose="02010600030101010101" pitchFamily="2" charset="-122"/>
              </a:rPr>
              <a:t>位分离出来。</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68963" name="Rectangle 2"/>
          <p:cNvSpPr/>
          <p:nvPr/>
        </p:nvSpPr>
        <p:spPr>
          <a:xfrm>
            <a:off x="-107950" y="381000"/>
            <a:ext cx="9396413" cy="62960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51180">
              <a:lnSpc>
                <a:spcPts val="3500"/>
              </a:lnSpc>
              <a:spcBef>
                <a:spcPct val="0"/>
              </a:spcBef>
              <a:buFontTx/>
              <a:buNone/>
            </a:pPr>
            <a:r>
              <a:rPr lang="zh-CN" altLang="en-US" sz="2400" b="1" dirty="0">
                <a:solidFill>
                  <a:srgbClr val="C00000"/>
                </a:solidFill>
                <a:latin typeface="Times New Roman" panose="02020603050405020304" pitchFamily="18" charset="0"/>
                <a:ea typeface="宋体" panose="02010600030101010101" pitchFamily="2" charset="-122"/>
              </a:rPr>
              <a:t>逻辑运算指令常用于对操作数的某些位进行分离、组合或设置。</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例如：</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AND	AL</a:t>
            </a:r>
            <a:r>
              <a:rPr lang="en-US" altLang="zh-CN" sz="2400" b="1" dirty="0">
                <a:latin typeface="Times New Roman" panose="02020603050405020304" pitchFamily="18" charset="0"/>
                <a:ea typeface="宋体" panose="02010600030101010101" pitchFamily="2" charset="-122"/>
              </a:rPr>
              <a:t>，0F0H	；</a:t>
            </a:r>
            <a:r>
              <a:rPr lang="zh-CN" altLang="en-US" sz="2400" b="1" dirty="0">
                <a:latin typeface="Times New Roman" panose="02020603050405020304" pitchFamily="18" charset="0"/>
                <a:ea typeface="宋体" panose="02010600030101010101" pitchFamily="2" charset="-122"/>
              </a:rPr>
              <a:t>分离出</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中的高4位</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OR	AL，80H	；</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中最高位置1</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XOR	AX，AX	；</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AX</a:t>
            </a:r>
            <a:r>
              <a:rPr lang="zh-CN" altLang="en-US" sz="2400" b="1" dirty="0">
                <a:latin typeface="Times New Roman" panose="02020603050405020304" pitchFamily="18" charset="0"/>
                <a:ea typeface="宋体" panose="02010600030101010101" pitchFamily="2" charset="-122"/>
              </a:rPr>
              <a:t>内容清零</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XOR	AL，01H	；</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中最低位变反</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例：可用以下程序段实现将标志寄存器的第8位</a:t>
            </a:r>
            <a:r>
              <a:rPr lang="en-US" altLang="zh-CN" sz="2400" b="1" dirty="0">
                <a:latin typeface="Times New Roman" panose="02020603050405020304" pitchFamily="18" charset="0"/>
                <a:ea typeface="宋体" panose="02010600030101010101" pitchFamily="2" charset="-122"/>
              </a:rPr>
              <a:t>TF</a:t>
            </a:r>
            <a:r>
              <a:rPr lang="zh-CN" altLang="en-US" sz="2400" b="1" dirty="0">
                <a:latin typeface="Times New Roman" panose="02020603050405020304" pitchFamily="18" charset="0"/>
                <a:ea typeface="宋体" panose="02010600030101010101" pitchFamily="2" charset="-122"/>
              </a:rPr>
              <a:t>位置1。</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PUSHF</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POP	AX</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OR	AX，100H</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PUSH	AX</a:t>
            </a:r>
            <a:endParaRPr lang="en-US" altLang="zh-CN"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POPF</a:t>
            </a:r>
            <a:endParaRPr lang="en-US" altLang="zh-CN" sz="2400" b="1" dirty="0">
              <a:latin typeface="Times New Roman" panose="02020603050405020304" pitchFamily="18" charset="0"/>
              <a:ea typeface="宋体" panose="02010600030101010101" pitchFamily="2" charset="-122"/>
            </a:endParaRPr>
          </a:p>
          <a:p>
            <a:pPr marL="0" lvl="0" indent="551180">
              <a:spcBef>
                <a:spcPct val="0"/>
              </a:spcBef>
              <a:buFontTx/>
              <a:buNone/>
            </a:pPr>
            <a:endParaRPr lang="en-US"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69987" name="Rectangle 2"/>
          <p:cNvSpPr>
            <a:spLocks noGrp="1"/>
          </p:cNvSpPr>
          <p:nvPr>
            <p:ph idx="1"/>
          </p:nvPr>
        </p:nvSpPr>
        <p:spPr>
          <a:xfrm>
            <a:off x="0" y="228600"/>
            <a:ext cx="9144000" cy="6400800"/>
          </a:xfrm>
        </p:spPr>
        <p:txBody>
          <a:bodyPr vert="horz" wrap="square" lIns="91440" tIns="45720" rIns="91440" bIns="45720" anchor="t" anchorCtr="0"/>
          <a:p>
            <a:pPr eaLnBrk="1" hangingPunct="1">
              <a:buFont typeface="Monotype Sorts" pitchFamily="2" charset="2"/>
              <a:buNone/>
            </a:pPr>
            <a:r>
              <a:rPr kumimoji="1" lang="en-US" b="1" dirty="0">
                <a:latin typeface="+mn-lt"/>
                <a:ea typeface="宋体" panose="02010600030101010101" pitchFamily="2" charset="-122"/>
                <a:cs typeface="+mn-cs"/>
              </a:rPr>
              <a:t>2</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位测试指令</a:t>
            </a:r>
            <a:endParaRPr kumimoji="1" lang="zh-CN" altLang="en-US" sz="28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80386</a:t>
            </a:r>
            <a:r>
              <a:rPr kumimoji="1" lang="zh-CN" altLang="en-US" sz="2400" b="1" dirty="0">
                <a:latin typeface="+mn-lt"/>
                <a:ea typeface="宋体" panose="02010600030101010101" pitchFamily="2" charset="-122"/>
                <a:cs typeface="+mn-cs"/>
              </a:rPr>
              <a:t>及其后继机型增加了本组指令。</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BT</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Test</a:t>
            </a:r>
            <a:r>
              <a:rPr kumimoji="1" lang="zh-CN" altLang="en-US" sz="2400" b="1" dirty="0">
                <a:solidFill>
                  <a:srgbClr val="0033CC"/>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位测试。</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0033CC"/>
                </a:solidFill>
                <a:latin typeface="+mn-lt"/>
                <a:ea typeface="宋体" panose="02010600030101010101" pitchFamily="2" charset="-122"/>
                <a:cs typeface="+mn-cs"/>
              </a:rPr>
              <a:t>         BTS</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Test and Set</a:t>
            </a:r>
            <a:r>
              <a:rPr kumimoji="1" lang="zh-CN" altLang="en-US" sz="2400" b="1" dirty="0">
                <a:solidFill>
                  <a:srgbClr val="0033CC"/>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位测试并置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0033CC"/>
                </a:solidFill>
                <a:latin typeface="+mn-lt"/>
                <a:ea typeface="宋体" panose="02010600030101010101" pitchFamily="2" charset="-122"/>
                <a:cs typeface="+mn-cs"/>
              </a:rPr>
              <a:t>         BTR</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Test and Reset</a:t>
            </a:r>
            <a:r>
              <a:rPr kumimoji="1" lang="zh-CN" altLang="en-US" sz="2400" b="1" dirty="0">
                <a:solidFill>
                  <a:srgbClr val="0033CC"/>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位测试并置</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0033CC"/>
                </a:solidFill>
                <a:latin typeface="+mn-lt"/>
                <a:ea typeface="宋体" panose="02010600030101010101" pitchFamily="2" charset="-122"/>
                <a:cs typeface="+mn-cs"/>
              </a:rPr>
              <a:t>         BTC</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Test and Complement</a:t>
            </a:r>
            <a:r>
              <a:rPr kumimoji="1" lang="zh-CN" altLang="en-US" sz="2400" b="1" dirty="0">
                <a:solidFill>
                  <a:srgbClr val="0033CC"/>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位测试并变反。</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800" b="1"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BT</a:t>
            </a:r>
            <a:r>
              <a:rPr kumimoji="1" lang="zh-CN" altLang="en-US" sz="2800" b="1" dirty="0">
                <a:latin typeface="+mn-lt"/>
                <a:ea typeface="宋体" panose="02010600030101010101" pitchFamily="2" charset="-122"/>
                <a:cs typeface="+mn-cs"/>
              </a:rPr>
              <a:t>位测试指令</a:t>
            </a:r>
            <a:endParaRPr kumimoji="1" lang="zh-CN" altLang="en-US" sz="28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BT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把目的操作数中由源操作数（</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）所指定位的值送往标志位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800"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BTS</a:t>
            </a:r>
            <a:r>
              <a:rPr kumimoji="1" lang="zh-CN" altLang="en-US" sz="2800" b="1" dirty="0">
                <a:latin typeface="+mn-lt"/>
                <a:ea typeface="宋体" panose="02010600030101010101" pitchFamily="2" charset="-122"/>
                <a:cs typeface="+mn-cs"/>
              </a:rPr>
              <a:t>位测试并置</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指令</a:t>
            </a:r>
            <a:endParaRPr kumimoji="1" lang="zh-CN" altLang="en-US" sz="28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BTS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a:t>
            </a:r>
            <a:r>
              <a:rPr kumimoji="1" lang="zh-CN" altLang="en-US" sz="2400" b="1" dirty="0">
                <a:latin typeface="+mn-lt"/>
                <a:ea typeface="宋体" panose="02010600030101010101" pitchFamily="2" charset="-122"/>
                <a:cs typeface="+mn-cs"/>
              </a:rPr>
              <a:t>把目的操作数中由源操作数（</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）所指定位的值送往标志位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，并将目的操作数中的该位置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459" name="Rectangle 2"/>
          <p:cNvSpPr>
            <a:spLocks noGrp="1"/>
          </p:cNvSpPr>
          <p:nvPr>
            <p:ph idx="1"/>
          </p:nvPr>
        </p:nvSpPr>
        <p:spPr>
          <a:xfrm>
            <a:off x="395288" y="620713"/>
            <a:ext cx="8229600" cy="5113337"/>
          </a:xfrm>
        </p:spPr>
        <p:txBody>
          <a:bodyPr vert="horz" wrap="square" lIns="91440" tIns="45720" rIns="91440" bIns="45720" anchor="t" anchorCtr="0"/>
          <a:p>
            <a:pPr algn="just" eaLnBrk="1" hangingPunct="1">
              <a:buFont typeface="Monotype Sorts" pitchFamily="2" charset="2"/>
              <a:buNone/>
            </a:pPr>
            <a:r>
              <a:rPr kumimoji="1" lang="en-US" altLang="zh-CN" sz="3600" b="1" dirty="0">
                <a:solidFill>
                  <a:srgbClr val="000000"/>
                </a:solidFill>
                <a:latin typeface="+mn-lt"/>
                <a:ea typeface="宋体" panose="02010600030101010101" pitchFamily="2" charset="-122"/>
                <a:cs typeface="+mn-cs"/>
              </a:rPr>
              <a:t>4.1.3  Pentium</a:t>
            </a:r>
            <a:r>
              <a:rPr kumimoji="1" lang="zh-CN" altLang="en-US" sz="3600" b="1" dirty="0">
                <a:solidFill>
                  <a:srgbClr val="000000"/>
                </a:solidFill>
                <a:latin typeface="+mn-lt"/>
                <a:ea typeface="宋体" panose="02010600030101010101" pitchFamily="2" charset="-122"/>
                <a:cs typeface="+mn-cs"/>
              </a:rPr>
              <a:t>系列</a:t>
            </a:r>
            <a:r>
              <a:rPr kumimoji="1" lang="en-US" altLang="zh-CN" sz="3600" b="1" dirty="0">
                <a:solidFill>
                  <a:srgbClr val="000000"/>
                </a:solidFill>
                <a:latin typeface="+mn-lt"/>
                <a:ea typeface="宋体" panose="02010600030101010101" pitchFamily="2" charset="-122"/>
                <a:cs typeface="+mn-cs"/>
              </a:rPr>
              <a:t>CPU</a:t>
            </a:r>
            <a:endParaRPr kumimoji="1" lang="en-US" altLang="zh-CN" sz="3600" b="1" dirty="0">
              <a:solidFill>
                <a:srgbClr val="000000"/>
              </a:solidFill>
              <a:latin typeface="+mn-lt"/>
              <a:ea typeface="宋体" panose="02010600030101010101" pitchFamily="2" charset="-122"/>
              <a:cs typeface="+mn-cs"/>
            </a:endParaRPr>
          </a:p>
          <a:p>
            <a:pPr algn="just" eaLnBrk="1" hangingPunct="1">
              <a:buFont typeface="Monotype Sorts" pitchFamily="2" charset="2"/>
              <a:buNone/>
            </a:pPr>
            <a:r>
              <a:rPr kumimoji="1" lang="en-US" altLang="zh-CN" b="1" dirty="0">
                <a:solidFill>
                  <a:srgbClr val="000000"/>
                </a:solidFill>
                <a:latin typeface="+mn-lt"/>
                <a:ea typeface="宋体" panose="02010600030101010101" pitchFamily="2" charset="-122"/>
                <a:cs typeface="+mn-cs"/>
              </a:rPr>
              <a:t>1</a:t>
            </a:r>
            <a:r>
              <a:rPr kumimoji="1" lang="zh-CN" altLang="en-US" b="1" dirty="0">
                <a:solidFill>
                  <a:srgbClr val="000000"/>
                </a:solidFill>
                <a:latin typeface="+mn-lt"/>
                <a:ea typeface="宋体" panose="02010600030101010101" pitchFamily="2" charset="-122"/>
                <a:cs typeface="+mn-cs"/>
              </a:rPr>
              <a:t>．</a:t>
            </a:r>
            <a:r>
              <a:rPr kumimoji="1" lang="en-US" altLang="zh-CN" b="1" dirty="0">
                <a:solidFill>
                  <a:srgbClr val="000000"/>
                </a:solidFill>
                <a:latin typeface="+mn-lt"/>
                <a:ea typeface="宋体" panose="02010600030101010101" pitchFamily="2" charset="-122"/>
                <a:cs typeface="+mn-cs"/>
              </a:rPr>
              <a:t>Pentium CPU</a:t>
            </a:r>
            <a:r>
              <a:rPr kumimoji="1" lang="en-US" altLang="zh-CN" b="1" dirty="0">
                <a:latin typeface="+mn-lt"/>
                <a:ea typeface="宋体" panose="02010600030101010101" pitchFamily="2" charset="-122"/>
                <a:cs typeface="+mn-cs"/>
              </a:rPr>
              <a:t> </a:t>
            </a:r>
            <a:endParaRPr kumimoji="1" lang="en-US" altLang="zh-CN" b="1" dirty="0">
              <a:latin typeface="+mn-lt"/>
              <a:ea typeface="宋体" panose="02010600030101010101" pitchFamily="2" charset="-122"/>
              <a:cs typeface="+mn-cs"/>
            </a:endParaRPr>
          </a:p>
          <a:p>
            <a:pPr eaLnBrk="1" hangingPunct="1">
              <a:buFont typeface="Monotype Sorts" pitchFamily="2" charset="2"/>
              <a:buNone/>
            </a:pPr>
            <a:r>
              <a:rPr kumimoji="1" lang="zh-CN" altLang="en-US" sz="2800" b="1" dirty="0">
                <a:latin typeface="+mn-lt"/>
                <a:ea typeface="宋体" panose="02010600030101010101" pitchFamily="2" charset="-122"/>
                <a:cs typeface="+mn-cs"/>
              </a:rPr>
              <a:t>    （</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）概述</a:t>
            </a:r>
            <a:endParaRPr kumimoji="1" lang="zh-CN" altLang="en-US" sz="28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Pentium CPU</a:t>
            </a:r>
            <a:r>
              <a:rPr kumimoji="1" lang="zh-CN" altLang="en-US" sz="2400" b="1" dirty="0">
                <a:latin typeface="+mn-lt"/>
                <a:ea typeface="宋体" panose="02010600030101010101" pitchFamily="2" charset="-122"/>
                <a:cs typeface="+mn-cs"/>
              </a:rPr>
              <a:t>是</a:t>
            </a:r>
            <a:r>
              <a:rPr kumimoji="1" lang="en-US" altLang="zh-CN" sz="2400" b="1" dirty="0">
                <a:latin typeface="+mn-lt"/>
                <a:ea typeface="宋体" panose="02010600030101010101" pitchFamily="2" charset="-122"/>
                <a:cs typeface="+mn-cs"/>
              </a:rPr>
              <a:t>Intel 80x86</a:t>
            </a:r>
            <a:r>
              <a:rPr kumimoji="1" lang="zh-CN" altLang="en-US" sz="2400" b="1" dirty="0">
                <a:latin typeface="+mn-lt"/>
                <a:ea typeface="宋体" panose="02010600030101010101" pitchFamily="2" charset="-122"/>
                <a:cs typeface="+mn-cs"/>
              </a:rPr>
              <a:t>系列微处理器的第五代产品，其性能比它的前一代产品又有较大的提高，但它仍保持与</a:t>
            </a:r>
            <a:r>
              <a:rPr kumimoji="1" lang="en-US" altLang="zh-CN" sz="2400" b="1" dirty="0">
                <a:latin typeface="+mn-lt"/>
                <a:ea typeface="宋体" panose="02010600030101010101" pitchFamily="2" charset="-122"/>
                <a:cs typeface="+mn-cs"/>
              </a:rPr>
              <a:t>Intel 8086</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80286</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80486</a:t>
            </a:r>
            <a:r>
              <a:rPr kumimoji="1" lang="zh-CN" altLang="en-US" sz="2400" b="1" dirty="0">
                <a:latin typeface="+mn-lt"/>
                <a:ea typeface="宋体" panose="02010600030101010101" pitchFamily="2" charset="-122"/>
                <a:cs typeface="+mn-cs"/>
              </a:rPr>
              <a:t>兼容。</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8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Pentium CPU</a:t>
            </a:r>
            <a:r>
              <a:rPr kumimoji="1" lang="zh-CN" altLang="en-US" sz="2400" b="1" dirty="0">
                <a:latin typeface="+mn-lt"/>
                <a:ea typeface="宋体" panose="02010600030101010101" pitchFamily="2" charset="-122"/>
                <a:cs typeface="+mn-cs"/>
              </a:rPr>
              <a:t>能实现</a:t>
            </a:r>
            <a:r>
              <a:rPr kumimoji="1" lang="en-US" altLang="zh-CN" sz="2400" b="1" dirty="0">
                <a:latin typeface="+mn-lt"/>
                <a:ea typeface="宋体" panose="02010600030101010101" pitchFamily="2" charset="-122"/>
                <a:cs typeface="+mn-cs"/>
              </a:rPr>
              <a:t>PC</a:t>
            </a:r>
            <a:r>
              <a:rPr kumimoji="1" lang="zh-CN" altLang="en-US" sz="2400" b="1" dirty="0">
                <a:latin typeface="+mn-lt"/>
                <a:ea typeface="宋体" panose="02010600030101010101" pitchFamily="2" charset="-122"/>
                <a:cs typeface="+mn-cs"/>
              </a:rPr>
              <a:t>机系统的能耗与安全管理。</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Pentium CPU</a:t>
            </a:r>
            <a:r>
              <a:rPr kumimoji="1" lang="zh-CN" altLang="en-US" sz="2400" b="1" dirty="0">
                <a:latin typeface="+mn-lt"/>
                <a:ea typeface="宋体" panose="02010600030101010101" pitchFamily="2" charset="-122"/>
                <a:cs typeface="+mn-cs"/>
              </a:rPr>
              <a:t>采用超标量体系结构、集成浮点部件、</a:t>
            </a:r>
            <a:r>
              <a:rPr kumimoji="1" lang="en-US" altLang="zh-CN" sz="2400" b="1" dirty="0">
                <a:latin typeface="+mn-lt"/>
                <a:ea typeface="宋体" panose="02010600030101010101" pitchFamily="2" charset="-122"/>
                <a:cs typeface="+mn-cs"/>
              </a:rPr>
              <a:t>64</a:t>
            </a:r>
            <a:r>
              <a:rPr kumimoji="1" lang="zh-CN" altLang="en-US" sz="2400" b="1" dirty="0">
                <a:latin typeface="+mn-lt"/>
                <a:ea typeface="宋体" panose="02010600030101010101" pitchFamily="2" charset="-122"/>
                <a:cs typeface="+mn-cs"/>
              </a:rPr>
              <a:t>位数据总线、指令动态转移预测、回写（写</a:t>
            </a:r>
            <a:r>
              <a:rPr kumimoji="1" lang="zh-CN" altLang="en-US" sz="2400" b="1" dirty="0">
                <a:latin typeface="+mn-lt"/>
                <a:ea typeface="宋体" panose="02010600030101010101" pitchFamily="2" charset="-122"/>
                <a:cs typeface="+mn-cs"/>
              </a:rPr>
              <a:t>回）数据高速缓存、错误检测与报告等技术。</a:t>
            </a:r>
            <a:endParaRPr kumimoji="1" lang="zh-CN" altLang="en-US" sz="2800" b="1" dirty="0">
              <a:solidFill>
                <a:srgbClr val="000000"/>
              </a:solidFill>
              <a:latin typeface="+mn-lt"/>
              <a:ea typeface="宋体" panose="02010600030101010101" pitchFamily="2" charset="-122"/>
              <a:cs typeface="+mn-cs"/>
            </a:endParaRPr>
          </a:p>
        </p:txBody>
      </p:sp>
    </p:spTree>
  </p:cSld>
  <p:clrMapOvr>
    <a:masterClrMapping/>
  </p:clrMapOvr>
  <p:transition spd="slow">
    <p:zoom dir="in"/>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1011" name="Rectangle 2"/>
          <p:cNvSpPr>
            <a:spLocks noGrp="1"/>
          </p:cNvSpPr>
          <p:nvPr>
            <p:ph idx="1"/>
          </p:nvPr>
        </p:nvSpPr>
        <p:spPr>
          <a:xfrm>
            <a:off x="0" y="116205"/>
            <a:ext cx="9144000" cy="4701540"/>
          </a:xfrm>
        </p:spPr>
        <p:txBody>
          <a:bodyPr vert="horz" wrap="square" lIns="91440" tIns="45720" rIns="91440" bIns="45720" anchor="t" anchorCtr="0"/>
          <a:p>
            <a:pPr eaLnBrk="1" hangingPunct="1">
              <a:lnSpc>
                <a:spcPts val="3500"/>
              </a:lnSpc>
              <a:buFont typeface="Monotype Sorts" pitchFamily="2" charset="2"/>
              <a:buNone/>
            </a:pPr>
            <a:r>
              <a:rPr kumimoji="1" lang="en-US" altLang="zh-CN" dirty="0">
                <a:latin typeface="+mn-lt"/>
                <a:ea typeface="宋体" panose="02010600030101010101" pitchFamily="2" charset="-122"/>
                <a:cs typeface="+mn-cs"/>
              </a:rPr>
              <a:t> </a:t>
            </a:r>
            <a:r>
              <a:rPr kumimoji="1" lang="zh-CN" altLang="en-US" dirty="0">
                <a:latin typeface="+mn-lt"/>
                <a:ea typeface="宋体" panose="02010600030101010101" pitchFamily="2" charset="-122"/>
                <a:cs typeface="+mn-cs"/>
              </a:rPr>
              <a:t>（</a:t>
            </a:r>
            <a:r>
              <a:rPr kumimoji="1" lang="en-US" altLang="zh-CN" dirty="0">
                <a:latin typeface="+mn-lt"/>
                <a:ea typeface="宋体" panose="02010600030101010101" pitchFamily="2" charset="-122"/>
                <a:cs typeface="+mn-cs"/>
              </a:rPr>
              <a:t>3</a:t>
            </a:r>
            <a:r>
              <a:rPr kumimoji="1" lang="zh-CN" altLang="en-US"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BTR</a:t>
            </a:r>
            <a:r>
              <a:rPr kumimoji="1" lang="zh-CN" altLang="en-US" sz="2800" b="1" dirty="0">
                <a:latin typeface="+mn-lt"/>
                <a:ea typeface="宋体" panose="02010600030101010101" pitchFamily="2" charset="-122"/>
                <a:cs typeface="+mn-cs"/>
              </a:rPr>
              <a:t>位测试并置</a:t>
            </a:r>
            <a:r>
              <a:rPr kumimoji="1" lang="en-US" altLang="zh-CN" sz="2800" b="1" dirty="0">
                <a:latin typeface="+mn-lt"/>
                <a:ea typeface="宋体" panose="02010600030101010101" pitchFamily="2" charset="-122"/>
                <a:cs typeface="+mn-cs"/>
              </a:rPr>
              <a:t>0</a:t>
            </a:r>
            <a:r>
              <a:rPr kumimoji="1" lang="zh-CN" altLang="en-US" sz="2800" b="1" dirty="0">
                <a:latin typeface="+mn-lt"/>
                <a:ea typeface="宋体" panose="02010600030101010101" pitchFamily="2" charset="-122"/>
                <a:cs typeface="+mn-cs"/>
              </a:rPr>
              <a:t>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solidFill>
                  <a:srgbClr val="C00000"/>
                </a:solidFill>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BTR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把目的操作数中由（</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）所指定位的值送往标志位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，并将目的操作数中的该位置</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800" b="1"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4</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BTC</a:t>
            </a:r>
            <a:r>
              <a:rPr kumimoji="1" lang="zh-CN" altLang="en-US" sz="2800" b="1" dirty="0">
                <a:latin typeface="+mn-lt"/>
                <a:ea typeface="宋体" panose="02010600030101010101" pitchFamily="2" charset="-122"/>
                <a:cs typeface="+mn-cs"/>
              </a:rPr>
              <a:t>位测试并变反指令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BTC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指令功能：</a:t>
            </a:r>
            <a:r>
              <a:rPr kumimoji="1" lang="zh-CN" altLang="en-US" sz="2400" b="1" dirty="0">
                <a:latin typeface="+mn-lt"/>
                <a:ea typeface="宋体" panose="02010600030101010101" pitchFamily="2" charset="-122"/>
                <a:cs typeface="+mn-cs"/>
              </a:rPr>
              <a:t>把目的操作数中由（</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）所指定位的值送往标志位</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，并将目的操作数中的该位变反。</a:t>
            </a:r>
            <a:endParaRPr kumimoji="1" lang="zh-CN" altLang="en-US" sz="2400" b="1" dirty="0">
              <a:latin typeface="+mn-lt"/>
              <a:ea typeface="宋体" panose="02010600030101010101" pitchFamily="2" charset="-122"/>
              <a:cs typeface="+mn-cs"/>
            </a:endParaRPr>
          </a:p>
          <a:p>
            <a:pPr algn="just" eaLnBrk="1" hangingPunct="1">
              <a:lnSpc>
                <a:spcPct val="100000"/>
              </a:lnSpc>
              <a:buFont typeface="Monotype Sorts" pitchFamily="2" charset="2"/>
              <a:buNone/>
            </a:pPr>
            <a:r>
              <a:rPr kumimoji="1" lang="zh-CN" altLang="en-US" sz="2400" b="1" dirty="0">
                <a:latin typeface="宋体" panose="02010600030101010101" pitchFamily="2" charset="-122"/>
                <a:ea typeface="宋体" panose="02010600030101010101" pitchFamily="2" charset="-122"/>
                <a:cs typeface="+mn-cs"/>
              </a:rPr>
              <a:t>    </a:t>
            </a:r>
            <a:r>
              <a:rPr kumimoji="1" lang="en-US" altLang="zh-CN" sz="2400" b="1" dirty="0">
                <a:latin typeface="宋体" panose="02010600030101010101" pitchFamily="2" charset="-122"/>
                <a:ea typeface="宋体" panose="02010600030101010101" pitchFamily="2" charset="-122"/>
                <a:cs typeface="+mn-cs"/>
              </a:rPr>
              <a:t>  </a:t>
            </a:r>
            <a:r>
              <a:rPr kumimoji="1" lang="zh-CN" altLang="en-US" sz="2000" b="1" dirty="0">
                <a:solidFill>
                  <a:srgbClr val="C00000"/>
                </a:solidFill>
                <a:latin typeface="宋体" panose="02010600030101010101" pitchFamily="2" charset="-122"/>
                <a:ea typeface="宋体" panose="02010600030101010101" pitchFamily="2" charset="-122"/>
                <a:cs typeface="+mn-cs"/>
              </a:rPr>
              <a:t>位测试指令影响</a:t>
            </a:r>
            <a:r>
              <a:rPr kumimoji="1" lang="en-US" altLang="zh-CN" sz="2000" b="1" dirty="0">
                <a:solidFill>
                  <a:srgbClr val="C00000"/>
                </a:solidFill>
                <a:latin typeface="宋体" panose="02010600030101010101" pitchFamily="2" charset="-122"/>
                <a:ea typeface="宋体" panose="02010600030101010101" pitchFamily="2" charset="-122"/>
                <a:cs typeface="+mn-cs"/>
              </a:rPr>
              <a:t>CF</a:t>
            </a:r>
            <a:r>
              <a:rPr kumimoji="1" lang="zh-CN" altLang="en-US" sz="2000" b="1" dirty="0">
                <a:solidFill>
                  <a:srgbClr val="C00000"/>
                </a:solidFill>
                <a:latin typeface="宋体" panose="02010600030101010101" pitchFamily="2" charset="-122"/>
                <a:ea typeface="宋体" panose="02010600030101010101" pitchFamily="2" charset="-122"/>
                <a:cs typeface="+mn-cs"/>
              </a:rPr>
              <a:t>值，其他标志位则无定义。</a:t>
            </a:r>
            <a:r>
              <a:rPr kumimoji="1" lang="zh-CN" altLang="en-US" sz="2000" b="1" dirty="0">
                <a:solidFill>
                  <a:schemeClr val="tx1"/>
                </a:solidFill>
                <a:latin typeface="宋体" panose="02010600030101010101" pitchFamily="2" charset="-122"/>
                <a:ea typeface="宋体" panose="02010600030101010101" pitchFamily="2" charset="-122"/>
                <a:cs typeface="+mn-cs"/>
              </a:rPr>
              <a:t>位</a:t>
            </a:r>
            <a:r>
              <a:rPr kumimoji="1" lang="zh-CN" altLang="en-US" sz="2000" b="1" dirty="0">
                <a:solidFill>
                  <a:schemeClr val="tx1"/>
                </a:solidFill>
                <a:latin typeface="宋体" panose="02010600030101010101" pitchFamily="2" charset="-122"/>
                <a:ea typeface="宋体" panose="02010600030101010101" pitchFamily="2" charset="-122"/>
                <a:cs typeface="+mn-cs"/>
              </a:rPr>
              <a:t>测试指令的</a:t>
            </a:r>
            <a:r>
              <a:rPr kumimoji="1" lang="en-US" altLang="zh-CN" sz="2000" b="1" dirty="0">
                <a:solidFill>
                  <a:srgbClr val="C00000"/>
                </a:solidFill>
                <a:latin typeface="宋体" panose="02010600030101010101" pitchFamily="2" charset="-122"/>
                <a:ea typeface="宋体" panose="02010600030101010101" pitchFamily="2" charset="-122"/>
                <a:cs typeface="+mn-cs"/>
              </a:rPr>
              <a:t>SRC</a:t>
            </a:r>
            <a:r>
              <a:rPr kumimoji="1" lang="zh-CN" altLang="en-US" sz="2000" b="1" dirty="0">
                <a:solidFill>
                  <a:schemeClr val="tx1"/>
                </a:solidFill>
                <a:latin typeface="宋体" panose="02010600030101010101" pitchFamily="2" charset="-122"/>
                <a:ea typeface="宋体" panose="02010600030101010101" pitchFamily="2" charset="-122"/>
                <a:cs typeface="+mn-cs"/>
              </a:rPr>
              <a:t>可采用</a:t>
            </a:r>
            <a:r>
              <a:rPr kumimoji="1" lang="zh-CN" altLang="en-US" sz="2000" b="1" dirty="0">
                <a:solidFill>
                  <a:srgbClr val="C00000"/>
                </a:solidFill>
                <a:latin typeface="宋体" panose="02010600030101010101" pitchFamily="2" charset="-122"/>
                <a:ea typeface="宋体" panose="02010600030101010101" pitchFamily="2" charset="-122"/>
                <a:cs typeface="+mn-cs"/>
              </a:rPr>
              <a:t>寄存器</a:t>
            </a:r>
            <a:r>
              <a:rPr kumimoji="1" lang="zh-CN" altLang="en-US" sz="2000" b="1" dirty="0">
                <a:solidFill>
                  <a:schemeClr val="tx1"/>
                </a:solidFill>
                <a:latin typeface="宋体" panose="02010600030101010101" pitchFamily="2" charset="-122"/>
                <a:ea typeface="宋体" panose="02010600030101010101" pitchFamily="2" charset="-122"/>
                <a:cs typeface="+mn-cs"/>
              </a:rPr>
              <a:t>或</a:t>
            </a:r>
            <a:r>
              <a:rPr kumimoji="1" lang="zh-CN" altLang="en-US" sz="2000" b="1" dirty="0">
                <a:solidFill>
                  <a:srgbClr val="C00000"/>
                </a:solidFill>
                <a:latin typeface="宋体" panose="02010600030101010101" pitchFamily="2" charset="-122"/>
                <a:ea typeface="宋体" panose="02010600030101010101" pitchFamily="2" charset="-122"/>
                <a:cs typeface="+mn-cs"/>
              </a:rPr>
              <a:t>立即数寻址方式。</a:t>
            </a:r>
            <a:r>
              <a:rPr kumimoji="1" lang="en-US" altLang="zh-CN" sz="2000" b="1" dirty="0">
                <a:solidFill>
                  <a:srgbClr val="C00000"/>
                </a:solidFill>
                <a:latin typeface="宋体" panose="02010600030101010101" pitchFamily="2" charset="-122"/>
                <a:ea typeface="宋体" panose="02010600030101010101" pitchFamily="2" charset="-122"/>
                <a:cs typeface="+mn-cs"/>
              </a:rPr>
              <a:t>DEST</a:t>
            </a:r>
            <a:r>
              <a:rPr kumimoji="1" lang="zh-CN" altLang="en-US" sz="2000" b="1" dirty="0">
                <a:solidFill>
                  <a:schemeClr val="tx1"/>
                </a:solidFill>
                <a:latin typeface="宋体" panose="02010600030101010101" pitchFamily="2" charset="-122"/>
                <a:ea typeface="宋体" panose="02010600030101010101" pitchFamily="2" charset="-122"/>
                <a:cs typeface="+mn-cs"/>
              </a:rPr>
              <a:t>可采用</a:t>
            </a:r>
            <a:r>
              <a:rPr kumimoji="1" lang="zh-CN" altLang="en-US" sz="2000" b="1" dirty="0">
                <a:solidFill>
                  <a:srgbClr val="C00000"/>
                </a:solidFill>
                <a:latin typeface="宋体" panose="02010600030101010101" pitchFamily="2" charset="-122"/>
                <a:ea typeface="宋体" panose="02010600030101010101" pitchFamily="2" charset="-122"/>
                <a:cs typeface="+mn-cs"/>
              </a:rPr>
              <a:t>除立即数以外任意一种寻址方式。</a:t>
            </a:r>
            <a:endParaRPr kumimoji="1" lang="zh-CN" altLang="en-US" sz="2000" b="1" dirty="0">
              <a:solidFill>
                <a:srgbClr val="C00000"/>
              </a:solidFill>
              <a:latin typeface="宋体" panose="02010600030101010101" pitchFamily="2" charset="-122"/>
              <a:ea typeface="宋体" panose="02010600030101010101" pitchFamily="2" charset="-122"/>
              <a:cs typeface="+mn-cs"/>
            </a:endParaRPr>
          </a:p>
        </p:txBody>
      </p:sp>
      <p:sp>
        <p:nvSpPr>
          <p:cNvPr id="2" name="矩形 1"/>
          <p:cNvSpPr/>
          <p:nvPr/>
        </p:nvSpPr>
        <p:spPr>
          <a:xfrm>
            <a:off x="251143" y="5013325"/>
            <a:ext cx="8929688" cy="1754188"/>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指令</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BT   AX</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 </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测试</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AX</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寄存器的位</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如指令执行前（</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AX</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1234H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则指令执行后（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CF</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如指令执行前（</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AX</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1224H</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则指令执行后（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CF</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0</a:t>
            </a:r>
            <a:r>
              <a:rPr kumimoji="0"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2035" name="Rectangle 2"/>
          <p:cNvSpPr>
            <a:spLocks noGrp="1"/>
          </p:cNvSpPr>
          <p:nvPr>
            <p:ph idx="1"/>
          </p:nvPr>
        </p:nvSpPr>
        <p:spPr>
          <a:xfrm>
            <a:off x="-1587" y="620713"/>
            <a:ext cx="9144000" cy="5394325"/>
          </a:xfrm>
        </p:spPr>
        <p:txBody>
          <a:bodyPr vert="horz" wrap="square" lIns="91440" tIns="45720" rIns="91440" bIns="45720" anchor="t" anchorCtr="0"/>
          <a:p>
            <a:pPr eaLnBrk="1" hangingPunct="1">
              <a:lnSpc>
                <a:spcPts val="3600"/>
              </a:lnSpc>
              <a:buFont typeface="Monotype Sorts" pitchFamily="2" charset="2"/>
              <a:buNone/>
            </a:pPr>
            <a:r>
              <a:rPr kumimoji="1" lang="en-US" b="1" dirty="0">
                <a:latin typeface="+mn-lt"/>
                <a:ea typeface="宋体" panose="02010600030101010101" pitchFamily="2" charset="-122"/>
                <a:cs typeface="+mn-cs"/>
              </a:rPr>
              <a:t> 3</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位扫描</a:t>
            </a:r>
            <a:r>
              <a:rPr kumimoji="1" lang="zh-CN" altLang="en-US" b="1" dirty="0">
                <a:latin typeface="+mn-lt"/>
                <a:ea typeface="宋体" panose="02010600030101010101" pitchFamily="2" charset="-122"/>
                <a:cs typeface="+mn-cs"/>
              </a:rPr>
              <a:t>指令</a:t>
            </a:r>
            <a:endParaRPr kumimoji="1" lang="zh-CN" altLang="en-US"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en-US" altLang="zh-CN" sz="2400" b="1" dirty="0">
                <a:latin typeface="+mn-lt"/>
                <a:ea typeface="宋体" panose="02010600030101010101" pitchFamily="2" charset="-122"/>
                <a:cs typeface="+mn-cs"/>
              </a:rPr>
              <a:t>      80386</a:t>
            </a:r>
            <a:r>
              <a:rPr kumimoji="1" lang="zh-CN" altLang="en-US" sz="2400" b="1" dirty="0">
                <a:latin typeface="+mn-lt"/>
                <a:ea typeface="宋体" panose="02010600030101010101" pitchFamily="2" charset="-122"/>
                <a:cs typeface="+mn-cs"/>
              </a:rPr>
              <a:t>及其后继机型增加了本组指令。</a:t>
            </a:r>
            <a:endParaRPr kumimoji="1" lang="zh-CN" altLang="en-US" sz="2400"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BSF</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Scan Forward</a:t>
            </a:r>
            <a:r>
              <a:rPr kumimoji="1" lang="zh-CN" altLang="en-US" sz="2400" b="1" dirty="0">
                <a:solidFill>
                  <a:srgbClr val="0033CC"/>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正向位扫描。</a:t>
            </a:r>
            <a:endParaRPr kumimoji="1" lang="zh-CN" altLang="en-US" sz="2400"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0033CC"/>
                </a:solidFill>
                <a:latin typeface="+mn-lt"/>
                <a:ea typeface="宋体" panose="02010600030101010101" pitchFamily="2" charset="-122"/>
                <a:cs typeface="+mn-cs"/>
              </a:rPr>
              <a:t>BSR</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Bit Scan Reverse</a:t>
            </a:r>
            <a:r>
              <a:rPr kumimoji="1" lang="zh-CN" altLang="en-US" sz="2400" b="1" dirty="0">
                <a:solidFill>
                  <a:srgbClr val="0033CC"/>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反向位扫描。</a:t>
            </a:r>
            <a:endParaRPr kumimoji="1" lang="zh-CN" altLang="en-US" sz="2400"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BSF</a:t>
            </a:r>
            <a:r>
              <a:rPr kumimoji="1" lang="zh-CN" altLang="en-US" sz="2800" b="1" dirty="0">
                <a:latin typeface="+mn-lt"/>
                <a:ea typeface="宋体" panose="02010600030101010101" pitchFamily="2" charset="-122"/>
                <a:cs typeface="+mn-cs"/>
              </a:rPr>
              <a:t>正向位扫描指令</a:t>
            </a:r>
            <a:endParaRPr kumimoji="1" lang="zh-CN" altLang="en-US" sz="2800"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BSF  REG</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6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指令从位</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开始自右向左扫描源操作数（</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），目的是检索第一个为</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的位。如遇到第一个为</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的位则将</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位置</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，并把该位的位置装入目的寄存器中；如源操作数为</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，则将</a:t>
            </a:r>
            <a:r>
              <a:rPr kumimoji="1" lang="en-US" altLang="zh-CN" sz="2400" b="1" dirty="0">
                <a:latin typeface="+mn-lt"/>
                <a:ea typeface="宋体" panose="02010600030101010101" pitchFamily="2" charset="-122"/>
                <a:cs typeface="+mn-cs"/>
              </a:rPr>
              <a:t>ZF</a:t>
            </a:r>
            <a:r>
              <a:rPr kumimoji="1" lang="zh-CN" altLang="en-US" sz="2400" b="1" dirty="0">
                <a:latin typeface="+mn-lt"/>
                <a:ea typeface="宋体" panose="02010600030101010101" pitchFamily="2" charset="-122"/>
                <a:cs typeface="+mn-cs"/>
              </a:rPr>
              <a:t>位置</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，目的寄存器无定义。</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173059" name="Rectangle 2"/>
          <p:cNvSpPr>
            <a:spLocks noGrp="1"/>
          </p:cNvSpPr>
          <p:nvPr>
            <p:ph idx="1"/>
          </p:nvPr>
        </p:nvSpPr>
        <p:spPr>
          <a:xfrm>
            <a:off x="-17462" y="404813"/>
            <a:ext cx="9144000" cy="5943600"/>
          </a:xfrm>
        </p:spPr>
        <p:txBody>
          <a:bodyPr vert="horz" wrap="square" lIns="91440" tIns="45720" rIns="91440" bIns="45720" anchor="t" anchorCtr="0"/>
          <a:p>
            <a:pPr eaLnBrk="1" hangingPunct="1">
              <a:lnSpc>
                <a:spcPts val="3500"/>
              </a:lnSpc>
              <a:buFont typeface="Monotype Sorts" pitchFamily="2" charset="2"/>
              <a:buNone/>
            </a:pPr>
            <a:r>
              <a:rPr kumimoji="1" lang="en-US" altLang="zh-CN" sz="2000"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2</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BSR</a:t>
            </a:r>
            <a:r>
              <a:rPr kumimoji="1" lang="zh-CN" altLang="en-US" sz="2800" b="1" dirty="0">
                <a:latin typeface="+mn-lt"/>
                <a:ea typeface="宋体" panose="02010600030101010101" pitchFamily="2" charset="-122"/>
                <a:cs typeface="+mn-cs"/>
              </a:rPr>
              <a:t>反向位扫描指令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0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BSR  REG</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SRC</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指令从最高位开始自左向右扫描源操作数（</a:t>
            </a:r>
            <a:r>
              <a:rPr kumimoji="1" lang="en-US" altLang="zh-CN" sz="2400" b="1" dirty="0">
                <a:latin typeface="+mn-lt"/>
                <a:ea typeface="宋体" panose="02010600030101010101" pitchFamily="2" charset="-122"/>
                <a:cs typeface="+mn-cs"/>
              </a:rPr>
              <a:t>SRC</a:t>
            </a:r>
            <a:r>
              <a:rPr kumimoji="1" lang="zh-CN" altLang="en-US" sz="2400" b="1" dirty="0">
                <a:latin typeface="+mn-lt"/>
                <a:ea typeface="宋体" panose="02010600030101010101" pitchFamily="2" charset="-122"/>
                <a:cs typeface="+mn-cs"/>
              </a:rPr>
              <a:t>），目的是检索第一个为</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的位。该指令除方向与</a:t>
            </a:r>
            <a:r>
              <a:rPr kumimoji="1" lang="en-US" altLang="zh-CN" sz="2400" b="1" dirty="0">
                <a:latin typeface="+mn-lt"/>
                <a:ea typeface="宋体" panose="02010600030101010101" pitchFamily="2" charset="-122"/>
                <a:cs typeface="+mn-cs"/>
              </a:rPr>
              <a:t>BSF</a:t>
            </a:r>
            <a:r>
              <a:rPr kumimoji="1" lang="zh-CN" altLang="en-US" sz="2400" b="1" dirty="0">
                <a:latin typeface="+mn-lt"/>
                <a:ea typeface="宋体" panose="02010600030101010101" pitchFamily="2" charset="-122"/>
                <a:cs typeface="+mn-cs"/>
              </a:rPr>
              <a:t>相反外，其他规定均与</a:t>
            </a:r>
            <a:r>
              <a:rPr kumimoji="1" lang="en-US" altLang="zh-CN" sz="2400" b="1" dirty="0">
                <a:latin typeface="+mn-lt"/>
                <a:ea typeface="宋体" panose="02010600030101010101" pitchFamily="2" charset="-122"/>
                <a:cs typeface="+mn-cs"/>
              </a:rPr>
              <a:t>BSF</a:t>
            </a:r>
            <a:r>
              <a:rPr kumimoji="1" lang="zh-CN" altLang="en-US" sz="2400" b="1" dirty="0">
                <a:latin typeface="+mn-lt"/>
                <a:ea typeface="宋体" panose="02010600030101010101" pitchFamily="2" charset="-122"/>
                <a:cs typeface="+mn-cs"/>
              </a:rPr>
              <a:t>相同。因此它们之间的差别是</a:t>
            </a:r>
            <a:r>
              <a:rPr kumimoji="1" lang="en-US" altLang="zh-CN" sz="2400" b="1" dirty="0">
                <a:latin typeface="+mn-lt"/>
                <a:ea typeface="宋体" panose="02010600030101010101" pitchFamily="2" charset="-122"/>
                <a:cs typeface="+mn-cs"/>
              </a:rPr>
              <a:t>BSF</a:t>
            </a:r>
            <a:r>
              <a:rPr kumimoji="1" lang="zh-CN" altLang="en-US" sz="2400" b="1" dirty="0">
                <a:latin typeface="+mn-lt"/>
                <a:ea typeface="宋体" panose="02010600030101010101" pitchFamily="2" charset="-122"/>
                <a:cs typeface="+mn-cs"/>
              </a:rPr>
              <a:t>指令检索从低位开始第一个出现的</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，而</a:t>
            </a:r>
            <a:r>
              <a:rPr kumimoji="1" lang="en-US" altLang="zh-CN" sz="2400" b="1" dirty="0">
                <a:latin typeface="+mn-lt"/>
                <a:ea typeface="宋体" panose="02010600030101010101" pitchFamily="2" charset="-122"/>
                <a:cs typeface="+mn-cs"/>
              </a:rPr>
              <a:t>BSR</a:t>
            </a:r>
            <a:r>
              <a:rPr kumimoji="1" lang="zh-CN" altLang="en-US" sz="2400" b="1" dirty="0">
                <a:latin typeface="+mn-lt"/>
                <a:ea typeface="宋体" panose="02010600030101010101" pitchFamily="2" charset="-122"/>
                <a:cs typeface="+mn-cs"/>
              </a:rPr>
              <a:t>则检索从高位开始第一个出现的</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algn="just"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【例4-43】  </a:t>
            </a:r>
            <a:r>
              <a:rPr kumimoji="1" lang="en-US" altLang="zh-CN" sz="2400" b="1" dirty="0">
                <a:latin typeface="+mn-lt"/>
                <a:ea typeface="宋体" panose="02010600030101010101" pitchFamily="2" charset="-122"/>
                <a:cs typeface="+mn-cs"/>
              </a:rPr>
              <a:t>BSF  ECX，EAX</a:t>
            </a:r>
            <a:endParaRPr kumimoji="1" lang="en-US" altLang="zh-CN" sz="2400" b="1" dirty="0">
              <a:latin typeface="+mn-lt"/>
              <a:ea typeface="宋体" panose="02010600030101010101" pitchFamily="2" charset="-122"/>
              <a:cs typeface="+mn-cs"/>
            </a:endParaRPr>
          </a:p>
          <a:p>
            <a:pPr algn="just"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BSR  EDX，EAX</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如指令执行前（</a:t>
            </a:r>
            <a:r>
              <a:rPr kumimoji="1" lang="en-US" altLang="zh-CN" sz="2400" b="1" dirty="0">
                <a:latin typeface="+mn-lt"/>
                <a:ea typeface="宋体" panose="02010600030101010101" pitchFamily="2" charset="-122"/>
                <a:cs typeface="+mn-cs"/>
              </a:rPr>
              <a:t>EAX）= 30000000H，</a:t>
            </a:r>
            <a:r>
              <a:rPr kumimoji="1" lang="zh-CN" altLang="en-US" sz="2400" b="1" dirty="0">
                <a:latin typeface="+mn-lt"/>
                <a:ea typeface="宋体" panose="02010600030101010101" pitchFamily="2" charset="-122"/>
                <a:cs typeface="+mn-cs"/>
              </a:rPr>
              <a:t>则该数中有两个1位并出现于位位置为29和28处。</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latin typeface="+mn-lt"/>
                <a:ea typeface="宋体" panose="02010600030101010101" pitchFamily="2" charset="-122"/>
                <a:cs typeface="+mn-cs"/>
              </a:rPr>
              <a:t>BSF</a:t>
            </a:r>
            <a:r>
              <a:rPr kumimoji="1" lang="zh-CN" altLang="en-US" sz="2400" b="1" dirty="0">
                <a:latin typeface="+mn-lt"/>
                <a:ea typeface="宋体" panose="02010600030101010101" pitchFamily="2" charset="-122"/>
                <a:cs typeface="+mn-cs"/>
              </a:rPr>
              <a:t>执行后，（</a:t>
            </a:r>
            <a:r>
              <a:rPr kumimoji="1" lang="en-US" altLang="zh-CN" sz="2400" b="1" dirty="0">
                <a:latin typeface="+mn-lt"/>
                <a:ea typeface="宋体" panose="02010600030101010101" pitchFamily="2" charset="-122"/>
                <a:cs typeface="+mn-cs"/>
              </a:rPr>
              <a:t>ECX）= 28D ，ZF</a:t>
            </a:r>
            <a:r>
              <a:rPr kumimoji="1" lang="zh-CN" altLang="en-US" sz="2400" b="1" dirty="0">
                <a:latin typeface="+mn-lt"/>
                <a:ea typeface="宋体" panose="02010600030101010101" pitchFamily="2" charset="-122"/>
                <a:cs typeface="+mn-cs"/>
              </a:rPr>
              <a:t>位为0 </a:t>
            </a:r>
            <a:r>
              <a:rPr kumimoji="1" lang="en-US" altLang="zh-CN" sz="2400" b="1" dirty="0">
                <a:latin typeface="+mn-lt"/>
                <a:ea typeface="宋体" panose="02010600030101010101" pitchFamily="2" charset="-122"/>
                <a:cs typeface="+mn-cs"/>
              </a:rPr>
              <a:t>；</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latin typeface="+mn-lt"/>
                <a:ea typeface="宋体" panose="02010600030101010101" pitchFamily="2" charset="-122"/>
                <a:cs typeface="+mn-cs"/>
              </a:rPr>
              <a:t>BSR</a:t>
            </a:r>
            <a:r>
              <a:rPr kumimoji="1" lang="zh-CN" altLang="en-US" sz="2400" b="1" dirty="0">
                <a:latin typeface="+mn-lt"/>
                <a:ea typeface="宋体" panose="02010600030101010101" pitchFamily="2" charset="-122"/>
                <a:cs typeface="+mn-cs"/>
              </a:rPr>
              <a:t>执行后，（</a:t>
            </a:r>
            <a:r>
              <a:rPr kumimoji="1" lang="en-US" altLang="zh-CN" sz="2400" b="1" dirty="0">
                <a:latin typeface="+mn-lt"/>
                <a:ea typeface="宋体" panose="02010600030101010101" pitchFamily="2" charset="-122"/>
                <a:cs typeface="+mn-cs"/>
              </a:rPr>
              <a:t>EDX）= 29D，ZF</a:t>
            </a:r>
            <a:r>
              <a:rPr kumimoji="1" lang="zh-CN" altLang="en-US" sz="2400" b="1" dirty="0">
                <a:latin typeface="+mn-lt"/>
                <a:ea typeface="宋体" panose="02010600030101010101" pitchFamily="2" charset="-122"/>
                <a:cs typeface="+mn-cs"/>
              </a:rPr>
              <a:t>位为0。 </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4083" name="Rectangle 2"/>
          <p:cNvSpPr>
            <a:spLocks noGrp="1"/>
          </p:cNvSpPr>
          <p:nvPr>
            <p:ph idx="1"/>
          </p:nvPr>
        </p:nvSpPr>
        <p:spPr>
          <a:xfrm>
            <a:off x="-180975" y="112395"/>
            <a:ext cx="9144000" cy="6632575"/>
          </a:xfrm>
        </p:spPr>
        <p:txBody>
          <a:bodyPr vert="horz" wrap="square" lIns="91440" tIns="45720" rIns="91440" bIns="45720" anchor="t" anchorCtr="0"/>
          <a:p>
            <a:pPr eaLnBrk="1" hangingPunct="1">
              <a:lnSpc>
                <a:spcPts val="3200"/>
              </a:lnSpc>
              <a:buFont typeface="Monotype Sorts" pitchFamily="2" charset="2"/>
              <a:buNone/>
            </a:pPr>
            <a:r>
              <a:rPr kumimoji="1" lang="en-US" b="1" dirty="0">
                <a:latin typeface="+mn-lt"/>
                <a:ea typeface="宋体" panose="02010600030101010101" pitchFamily="2" charset="-122"/>
                <a:cs typeface="+mn-cs"/>
              </a:rPr>
              <a:t>   4</a:t>
            </a:r>
            <a:r>
              <a:rPr kumimoji="1" lang="en-US" altLang="zh-CN" b="1" dirty="0">
                <a:latin typeface="+mn-lt"/>
                <a:ea typeface="宋体" panose="02010600030101010101" pitchFamily="2" charset="-122"/>
                <a:cs typeface="+mn-cs"/>
              </a:rPr>
              <a:t>.  </a:t>
            </a:r>
            <a:r>
              <a:rPr kumimoji="1" lang="zh-CN" altLang="en-US" b="1" dirty="0">
                <a:latin typeface="+mn-lt"/>
                <a:ea typeface="宋体" panose="02010600030101010101" pitchFamily="2" charset="-122"/>
                <a:cs typeface="+mn-cs"/>
              </a:rPr>
              <a:t>移位指令</a:t>
            </a:r>
            <a:endParaRPr kumimoji="1" lang="zh-CN" altLang="en-US" b="1" dirty="0">
              <a:latin typeface="+mn-lt"/>
              <a:ea typeface="宋体" panose="02010600030101010101" pitchFamily="2" charset="-122"/>
              <a:cs typeface="+mn-cs"/>
            </a:endParaRPr>
          </a:p>
          <a:p>
            <a:pPr eaLnBrk="1" hangingPunct="1">
              <a:lnSpc>
                <a:spcPts val="3200"/>
              </a:lnSpc>
              <a:buFont typeface="Monotype Sorts" pitchFamily="2" charset="2"/>
              <a:buNone/>
            </a:pPr>
            <a:r>
              <a:rPr kumimoji="1" lang="zh-CN" altLang="en-US" sz="2400"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移位指令可</a:t>
            </a:r>
            <a:r>
              <a:rPr kumimoji="1" lang="zh-CN" altLang="en-US" sz="2400" b="1" dirty="0">
                <a:solidFill>
                  <a:srgbClr val="C00000"/>
                </a:solidFill>
                <a:latin typeface="+mn-lt"/>
                <a:ea typeface="宋体" panose="02010600030101010101" pitchFamily="2" charset="-122"/>
                <a:cs typeface="+mn-cs"/>
              </a:rPr>
              <a:t>按操作数的个数</a:t>
            </a:r>
            <a:r>
              <a:rPr kumimoji="1" lang="zh-CN" altLang="en-US" sz="2400" b="1" dirty="0">
                <a:latin typeface="+mn-lt"/>
                <a:ea typeface="宋体" panose="02010600030101010101" pitchFamily="2" charset="-122"/>
                <a:cs typeface="+mn-cs"/>
              </a:rPr>
              <a:t>分为</a:t>
            </a:r>
            <a:r>
              <a:rPr kumimoji="1" lang="zh-CN" altLang="en-US" sz="2400" b="1" dirty="0">
                <a:solidFill>
                  <a:srgbClr val="C00000"/>
                </a:solidFill>
                <a:latin typeface="+mn-lt"/>
                <a:ea typeface="宋体" panose="02010600030101010101" pitchFamily="2" charset="-122"/>
                <a:cs typeface="+mn-cs"/>
              </a:rPr>
              <a:t>单操作数移位指令</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条）和</a:t>
            </a:r>
            <a:r>
              <a:rPr kumimoji="1" lang="zh-CN" altLang="en-US" sz="2400" b="1" dirty="0">
                <a:solidFill>
                  <a:srgbClr val="C00000"/>
                </a:solidFill>
                <a:latin typeface="+mn-lt"/>
                <a:ea typeface="宋体" panose="02010600030101010101" pitchFamily="2" charset="-122"/>
                <a:cs typeface="+mn-cs"/>
              </a:rPr>
              <a:t>双操作数移位指令</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2</a:t>
            </a:r>
            <a:r>
              <a:rPr kumimoji="1" lang="zh-CN" altLang="en-US" sz="2400" b="1" dirty="0">
                <a:latin typeface="+mn-lt"/>
                <a:ea typeface="宋体" panose="02010600030101010101" pitchFamily="2" charset="-122"/>
                <a:cs typeface="+mn-cs"/>
              </a:rPr>
              <a:t>条）。</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及其后继机型增加的双精度移位指令就是双操作数移位指令。</a:t>
            </a:r>
            <a:endParaRPr kumimoji="1" lang="zh-CN" altLang="en-US" sz="2400" b="1" dirty="0">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SHL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SHift logical Left</a:t>
            </a:r>
            <a:r>
              <a:rPr kumimoji="1" lang="zh-CN" altLang="en-US" sz="2400" b="1" dirty="0">
                <a:solidFill>
                  <a:srgbClr val="C00000"/>
                </a:solidFill>
                <a:latin typeface="+mn-lt"/>
                <a:ea typeface="宋体" panose="02010600030101010101" pitchFamily="2" charset="-122"/>
                <a:cs typeface="+mn-cs"/>
              </a:rPr>
              <a:t>）    逻辑左移。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SAL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Shift Arithmetic Left</a:t>
            </a:r>
            <a:r>
              <a:rPr kumimoji="1" lang="zh-CN" altLang="en-US" sz="2400" b="1" dirty="0">
                <a:solidFill>
                  <a:srgbClr val="C00000"/>
                </a:solidFill>
                <a:latin typeface="+mn-lt"/>
                <a:ea typeface="宋体" panose="02010600030101010101" pitchFamily="2" charset="-122"/>
                <a:cs typeface="+mn-cs"/>
              </a:rPr>
              <a:t>）    算术左移。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SHR</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SHift logical Right</a:t>
            </a:r>
            <a:r>
              <a:rPr kumimoji="1" lang="zh-CN" altLang="en-US" sz="2400" b="1" dirty="0">
                <a:solidFill>
                  <a:srgbClr val="C00000"/>
                </a:solidFill>
                <a:latin typeface="+mn-lt"/>
                <a:ea typeface="宋体" panose="02010600030101010101" pitchFamily="2" charset="-122"/>
                <a:cs typeface="+mn-cs"/>
              </a:rPr>
              <a:t>）    逻辑右移。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SAR</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Shift Arithmetic Right</a:t>
            </a:r>
            <a:r>
              <a:rPr kumimoji="1" lang="zh-CN" altLang="en-US" sz="2400" b="1" dirty="0">
                <a:solidFill>
                  <a:srgbClr val="C00000"/>
                </a:solidFill>
                <a:latin typeface="+mn-lt"/>
                <a:ea typeface="宋体" panose="02010600030101010101" pitchFamily="2" charset="-122"/>
                <a:cs typeface="+mn-cs"/>
              </a:rPr>
              <a:t>）    算术右移。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ROL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ROtate Left</a:t>
            </a:r>
            <a:r>
              <a:rPr kumimoji="1" lang="zh-CN" altLang="en-US" sz="2400" b="1" dirty="0">
                <a:solidFill>
                  <a:srgbClr val="C00000"/>
                </a:solidFill>
                <a:latin typeface="+mn-lt"/>
                <a:ea typeface="宋体" panose="02010600030101010101" pitchFamily="2" charset="-122"/>
                <a:cs typeface="+mn-cs"/>
              </a:rPr>
              <a:t>）    循环左移。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ROR</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ROtate Right</a:t>
            </a:r>
            <a:r>
              <a:rPr kumimoji="1" lang="zh-CN" altLang="en-US" sz="2400" b="1" dirty="0">
                <a:solidFill>
                  <a:srgbClr val="C00000"/>
                </a:solidFill>
                <a:latin typeface="+mn-lt"/>
                <a:ea typeface="宋体" panose="02010600030101010101" pitchFamily="2" charset="-122"/>
                <a:cs typeface="+mn-cs"/>
              </a:rPr>
              <a:t>）    循环右移。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RCL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Rotate Left through Carry</a:t>
            </a:r>
            <a:r>
              <a:rPr kumimoji="1" lang="zh-CN" altLang="en-US" sz="2400" b="1" dirty="0">
                <a:solidFill>
                  <a:srgbClr val="C00000"/>
                </a:solidFill>
                <a:latin typeface="+mn-lt"/>
                <a:ea typeface="宋体" panose="02010600030101010101" pitchFamily="2" charset="-122"/>
                <a:cs typeface="+mn-cs"/>
              </a:rPr>
              <a:t>）    带进位循环左移。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RCR</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Rotate Right through Carry</a:t>
            </a:r>
            <a:r>
              <a:rPr kumimoji="1" lang="zh-CN" altLang="en-US" sz="2400" b="1" dirty="0">
                <a:solidFill>
                  <a:srgbClr val="C00000"/>
                </a:solidFill>
                <a:latin typeface="+mn-lt"/>
                <a:ea typeface="宋体" panose="02010600030101010101" pitchFamily="2" charset="-122"/>
                <a:cs typeface="+mn-cs"/>
              </a:rPr>
              <a:t>）  带进位循环右移。</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       SHLD</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SHift Left Double</a:t>
            </a:r>
            <a:r>
              <a:rPr kumimoji="1" lang="zh-CN" altLang="en-US" sz="2400" b="1" dirty="0">
                <a:solidFill>
                  <a:srgbClr val="0033CC"/>
                </a:solidFill>
                <a:latin typeface="+mn-lt"/>
                <a:ea typeface="宋体" panose="02010600030101010101" pitchFamily="2" charset="-122"/>
                <a:cs typeface="+mn-cs"/>
              </a:rPr>
              <a:t>）    双精度左移。</a:t>
            </a:r>
            <a:endParaRPr kumimoji="1" lang="zh-CN" altLang="en-US" sz="2400" b="1" dirty="0">
              <a:solidFill>
                <a:srgbClr val="0033CC"/>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       SHRD</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SHift Right Double</a:t>
            </a:r>
            <a:r>
              <a:rPr kumimoji="1" lang="zh-CN" altLang="en-US" sz="2400" b="1" dirty="0">
                <a:solidFill>
                  <a:srgbClr val="0033CC"/>
                </a:solidFill>
                <a:latin typeface="+mn-lt"/>
                <a:ea typeface="宋体" panose="02010600030101010101" pitchFamily="2" charset="-122"/>
                <a:cs typeface="+mn-cs"/>
              </a:rPr>
              <a:t>）    双精度右移。</a:t>
            </a:r>
            <a:endParaRPr kumimoji="1" lang="zh-CN" altLang="en-US" sz="2400" b="1" dirty="0">
              <a:solidFill>
                <a:srgbClr val="0033CC"/>
              </a:solidFill>
              <a:latin typeface="+mn-lt"/>
              <a:ea typeface="宋体" panose="02010600030101010101" pitchFamily="2" charset="-122"/>
              <a:cs typeface="+mn-cs"/>
            </a:endParaRPr>
          </a:p>
        </p:txBody>
      </p:sp>
      <p:sp>
        <p:nvSpPr>
          <p:cNvPr id="174084" name="右大括号 1"/>
          <p:cNvSpPr/>
          <p:nvPr/>
        </p:nvSpPr>
        <p:spPr>
          <a:xfrm>
            <a:off x="7596188" y="1844675"/>
            <a:ext cx="647700" cy="3671888"/>
          </a:xfrm>
          <a:prstGeom prst="rightBrace">
            <a:avLst>
              <a:gd name="adj1" fmla="val 8346"/>
              <a:gd name="adj2" fmla="val 51889"/>
            </a:avLst>
          </a:prstGeom>
          <a:noFill/>
          <a:ln w="2857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174085" name="TextBox 2"/>
          <p:cNvSpPr txBox="1"/>
          <p:nvPr/>
        </p:nvSpPr>
        <p:spPr>
          <a:xfrm>
            <a:off x="7975600" y="2111375"/>
            <a:ext cx="11684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8</a:t>
            </a:r>
            <a:r>
              <a:rPr lang="zh-CN" altLang="en-US" sz="2400" b="1" dirty="0">
                <a:latin typeface="Times New Roman" panose="02020603050405020304" pitchFamily="18" charset="0"/>
                <a:ea typeface="宋体" panose="02010600030101010101" pitchFamily="2" charset="-122"/>
              </a:rPr>
              <a:t>条单操作数移位</a:t>
            </a:r>
            <a:endParaRPr lang="en-US" altLang="zh-CN" sz="2400" b="1" dirty="0">
              <a:latin typeface="Times New Roman" panose="02020603050405020304" pitchFamily="18" charset="0"/>
              <a:ea typeface="宋体" panose="02010600030101010101" pitchFamily="2" charset="-122"/>
            </a:endParaRPr>
          </a:p>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指令</a:t>
            </a:r>
            <a:endParaRPr lang="zh-CN" altLang="en-US" sz="2400" b="1" dirty="0">
              <a:latin typeface="Times New Roman" panose="02020603050405020304" pitchFamily="18" charset="0"/>
              <a:ea typeface="宋体" panose="02010600030101010101" pitchFamily="2" charset="-122"/>
            </a:endParaRPr>
          </a:p>
        </p:txBody>
      </p:sp>
      <p:sp>
        <p:nvSpPr>
          <p:cNvPr id="174086" name="右大括号 3"/>
          <p:cNvSpPr/>
          <p:nvPr/>
        </p:nvSpPr>
        <p:spPr>
          <a:xfrm>
            <a:off x="5940425" y="5805488"/>
            <a:ext cx="576263" cy="719137"/>
          </a:xfrm>
          <a:prstGeom prst="rightBrace">
            <a:avLst>
              <a:gd name="adj1" fmla="val 8319"/>
              <a:gd name="adj2" fmla="val 50000"/>
            </a:avLst>
          </a:prstGeom>
          <a:noFill/>
          <a:ln w="2857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174087" name="矩形 4"/>
          <p:cNvSpPr/>
          <p:nvPr/>
        </p:nvSpPr>
        <p:spPr>
          <a:xfrm>
            <a:off x="6648450" y="5805488"/>
            <a:ext cx="1885950" cy="8302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条双操作数</a:t>
            </a:r>
            <a:endParaRPr lang="en-US" altLang="zh-CN" sz="2400" b="1" dirty="0">
              <a:latin typeface="Times New Roman" panose="02020603050405020304" pitchFamily="18" charset="0"/>
              <a:ea typeface="宋体" panose="02010600030101010101" pitchFamily="2" charset="-122"/>
            </a:endParaRPr>
          </a:p>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移位指令</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5107" name="Rectangle 2"/>
          <p:cNvSpPr>
            <a:spLocks noGrp="1"/>
          </p:cNvSpPr>
          <p:nvPr>
            <p:ph idx="1"/>
          </p:nvPr>
        </p:nvSpPr>
        <p:spPr>
          <a:xfrm>
            <a:off x="0" y="304800"/>
            <a:ext cx="9144000" cy="5803900"/>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 </a:t>
            </a:r>
            <a:r>
              <a:rPr kumimoji="1" lang="zh-CN" altLang="en-US" sz="2800" b="1" dirty="0">
                <a:latin typeface="+mn-lt"/>
                <a:ea typeface="宋体" panose="02010600030101010101" pitchFamily="2" charset="-122"/>
                <a:cs typeface="+mn-cs"/>
              </a:rPr>
              <a:t>单操作数移位指令</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宋体" panose="02010600030101010101" pitchFamily="2" charset="-122"/>
                <a:ea typeface="宋体" panose="02010600030101010101" pitchFamily="2" charset="-122"/>
                <a:cs typeface="+mn-cs"/>
              </a:rPr>
              <a:t>      单</a:t>
            </a:r>
            <a:r>
              <a:rPr kumimoji="1" lang="zh-CN" altLang="en-US" sz="2400" b="1" dirty="0">
                <a:latin typeface="宋体" panose="02010600030101010101" pitchFamily="2" charset="-122"/>
                <a:ea typeface="宋体" panose="02010600030101010101" pitchFamily="2" charset="-122"/>
                <a:cs typeface="+mn-cs"/>
              </a:rPr>
              <a:t>操作数移位指令</a:t>
            </a:r>
            <a:r>
              <a:rPr kumimoji="1" lang="zh-CN" altLang="en-US" sz="2400" b="1" dirty="0">
                <a:latin typeface="+mn-lt"/>
                <a:ea typeface="宋体" panose="02010600030101010101" pitchFamily="2" charset="-122"/>
                <a:cs typeface="+mn-cs"/>
              </a:rPr>
              <a:t>8</a:t>
            </a:r>
            <a:r>
              <a:rPr kumimoji="1" lang="zh-CN" altLang="en-US" sz="2400" b="1" dirty="0">
                <a:latin typeface="宋体" panose="02010600030101010101" pitchFamily="2" charset="-122"/>
                <a:ea typeface="宋体" panose="02010600030101010101" pitchFamily="2" charset="-122"/>
                <a:cs typeface="+mn-cs"/>
              </a:rPr>
              <a:t>条，可以对</a:t>
            </a:r>
            <a:r>
              <a:rPr kumimoji="1" lang="zh-CN" altLang="en-US" sz="2400" b="1" dirty="0">
                <a:solidFill>
                  <a:srgbClr val="C00000"/>
                </a:solidFill>
                <a:latin typeface="宋体" panose="02010600030101010101" pitchFamily="2" charset="-122"/>
                <a:ea typeface="宋体" panose="02010600030101010101" pitchFamily="2" charset="-122"/>
                <a:cs typeface="+mn-cs"/>
              </a:rPr>
              <a:t>通用寄存器或存储单元</a:t>
            </a:r>
            <a:r>
              <a:rPr kumimoji="1" lang="zh-CN" altLang="en-US" sz="2400" b="1" dirty="0">
                <a:latin typeface="宋体" panose="02010600030101010101" pitchFamily="2" charset="-122"/>
                <a:ea typeface="宋体" panose="02010600030101010101" pitchFamily="2" charset="-122"/>
                <a:cs typeface="+mn-cs"/>
              </a:rPr>
              <a:t>中的操作数进行指定移位，即一次可只移一位或按</a:t>
            </a:r>
            <a:r>
              <a:rPr kumimoji="1" lang="en-US" altLang="zh-CN" sz="2400" b="1" dirty="0">
                <a:solidFill>
                  <a:srgbClr val="C00000"/>
                </a:solidFill>
                <a:latin typeface="+mn-lt"/>
                <a:ea typeface="宋体" panose="02010600030101010101" pitchFamily="2" charset="-122"/>
                <a:cs typeface="+mn-cs"/>
              </a:rPr>
              <a:t>CL</a:t>
            </a:r>
            <a:r>
              <a:rPr kumimoji="1" lang="zh-CN" altLang="en-US" sz="2400" b="1" dirty="0">
                <a:latin typeface="宋体" panose="02010600030101010101" pitchFamily="2" charset="-122"/>
                <a:ea typeface="宋体" panose="02010600030101010101" pitchFamily="2" charset="-122"/>
                <a:cs typeface="+mn-cs"/>
              </a:rPr>
              <a:t>中的内容规定移位次数（位数）。这</a:t>
            </a:r>
            <a:r>
              <a:rPr kumimoji="1" lang="zh-CN" altLang="en-US" sz="2400" b="1" dirty="0">
                <a:latin typeface="+mn-lt"/>
                <a:ea typeface="宋体" panose="02010600030101010101" pitchFamily="2" charset="-122"/>
                <a:cs typeface="+mn-cs"/>
              </a:rPr>
              <a:t>8</a:t>
            </a:r>
            <a:r>
              <a:rPr kumimoji="1" lang="zh-CN" altLang="en-US" sz="2400" b="1" dirty="0">
                <a:latin typeface="宋体" panose="02010600030101010101" pitchFamily="2" charset="-122"/>
                <a:ea typeface="宋体" panose="02010600030101010101" pitchFamily="2" charset="-122"/>
                <a:cs typeface="+mn-cs"/>
              </a:rPr>
              <a:t>条指令有如下共同点：</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具有相同的指令格式    </a:t>
            </a:r>
            <a:r>
              <a:rPr kumimoji="1" lang="en-US" altLang="zh-CN" sz="2400" b="1" dirty="0">
                <a:solidFill>
                  <a:srgbClr val="C00000"/>
                </a:solidFill>
                <a:latin typeface="+mn-lt"/>
                <a:ea typeface="宋体" panose="02010600030101010101" pitchFamily="2" charset="-122"/>
                <a:cs typeface="+mn-cs"/>
              </a:rPr>
              <a:t>OPR  DEST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COUNT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pPr>
            <a:r>
              <a:rPr kumimoji="1" lang="zh-CN" altLang="en-US" sz="2400" b="1" dirty="0">
                <a:latin typeface="+mn-lt"/>
                <a:ea typeface="宋体" panose="02010600030101010101" pitchFamily="2" charset="-122"/>
                <a:cs typeface="+mn-cs"/>
              </a:rPr>
              <a:t>每条指令都是单操作数指令，即只需一个操作数</a:t>
            </a:r>
            <a:r>
              <a:rPr kumimoji="1" lang="en-US" altLang="zh-CN" sz="2400" b="1" dirty="0">
                <a:solidFill>
                  <a:srgbClr val="C00000"/>
                </a:solidFill>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pP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只能是</a:t>
            </a:r>
            <a:r>
              <a:rPr kumimoji="1" lang="en-US" altLang="zh-CN" sz="2400" b="1" dirty="0">
                <a:latin typeface="+mn-lt"/>
                <a:ea typeface="宋体" panose="02010600030101010101" pitchFamily="2" charset="-122"/>
                <a:cs typeface="+mn-cs"/>
              </a:rPr>
              <a:t>8/16/32</a:t>
            </a:r>
            <a:r>
              <a:rPr kumimoji="1" lang="zh-CN" altLang="en-US" sz="2400" b="1" dirty="0">
                <a:latin typeface="+mn-lt"/>
                <a:ea typeface="宋体" panose="02010600030101010101" pitchFamily="2" charset="-122"/>
                <a:cs typeface="+mn-cs"/>
              </a:rPr>
              <a:t>位通用寄存器或存储器操作数，不能是立即数。但只有</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及其后继机型才能使用</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位操作数。</a:t>
            </a:r>
            <a:endParaRPr kumimoji="1" lang="zh-CN" altLang="en-US" sz="2400" b="1" dirty="0">
              <a:latin typeface="+mn-lt"/>
              <a:ea typeface="宋体" panose="02010600030101010101" pitchFamily="2" charset="-122"/>
              <a:cs typeface="+mn-cs"/>
            </a:endParaRPr>
          </a:p>
          <a:p>
            <a:pPr eaLnBrk="1" hangingPunct="1">
              <a:lnSpc>
                <a:spcPts val="3500"/>
              </a:lnSpc>
            </a:pPr>
            <a:r>
              <a:rPr kumimoji="1" lang="en-US" altLang="zh-CN" sz="2400" b="1" dirty="0">
                <a:latin typeface="+mn-lt"/>
                <a:ea typeface="宋体" panose="02010600030101010101" pitchFamily="2" charset="-122"/>
                <a:cs typeface="+mn-cs"/>
              </a:rPr>
              <a:t>COUNT</a:t>
            </a:r>
            <a:r>
              <a:rPr kumimoji="1" lang="zh-CN" altLang="en-US" sz="2400" b="1" dirty="0">
                <a:latin typeface="+mn-lt"/>
                <a:ea typeface="宋体" panose="02010600030101010101" pitchFamily="2" charset="-122"/>
                <a:cs typeface="+mn-cs"/>
              </a:rPr>
              <a:t>表示移位次数 ：对于</a:t>
            </a:r>
            <a:r>
              <a:rPr kumimoji="1" lang="en-US" altLang="zh-CN" sz="2400" b="1" dirty="0">
                <a:latin typeface="+mn-lt"/>
                <a:ea typeface="宋体" panose="02010600030101010101" pitchFamily="2" charset="-122"/>
                <a:cs typeface="+mn-cs"/>
              </a:rPr>
              <a:t>8086/80286</a:t>
            </a:r>
            <a:r>
              <a:rPr kumimoji="1" lang="zh-CN" altLang="en-US" sz="2400" b="1" dirty="0">
                <a:latin typeface="+mn-lt"/>
                <a:ea typeface="宋体" panose="02010600030101010101" pitchFamily="2" charset="-122"/>
                <a:cs typeface="+mn-cs"/>
              </a:rPr>
              <a:t>，移位一次，</a:t>
            </a:r>
            <a:r>
              <a:rPr kumimoji="1" lang="en-US" altLang="zh-CN" sz="2400" b="1" dirty="0">
                <a:latin typeface="+mn-lt"/>
                <a:ea typeface="宋体" panose="02010600030101010101" pitchFamily="2" charset="-122"/>
                <a:cs typeface="+mn-cs"/>
              </a:rPr>
              <a:t>COUNT</a:t>
            </a:r>
            <a:r>
              <a:rPr kumimoji="1" lang="zh-CN" altLang="en-US" sz="2400" b="1" dirty="0">
                <a:latin typeface="+mn-lt"/>
                <a:ea typeface="宋体" panose="02010600030101010101" pitchFamily="2" charset="-122"/>
                <a:cs typeface="+mn-cs"/>
              </a:rPr>
              <a:t>可用常数</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替代；移位多次，则必须用</a:t>
            </a:r>
            <a:r>
              <a:rPr kumimoji="1" lang="en-US" altLang="zh-CN" sz="2400" b="1" dirty="0">
                <a:latin typeface="+mn-lt"/>
                <a:ea typeface="宋体" panose="02010600030101010101" pitchFamily="2" charset="-122"/>
                <a:cs typeface="+mn-cs"/>
              </a:rPr>
              <a:t>CL</a:t>
            </a:r>
            <a:r>
              <a:rPr kumimoji="1" lang="zh-CN" altLang="en-US" sz="2400" b="1" dirty="0">
                <a:latin typeface="+mn-lt"/>
                <a:ea typeface="宋体" panose="02010600030101010101" pitchFamily="2" charset="-122"/>
                <a:cs typeface="+mn-cs"/>
              </a:rPr>
              <a:t>替代，</a:t>
            </a:r>
            <a:r>
              <a:rPr kumimoji="1" lang="en-US" altLang="zh-CN" sz="2400" b="1" dirty="0">
                <a:latin typeface="+mn-lt"/>
                <a:ea typeface="宋体" panose="02010600030101010101" pitchFamily="2" charset="-122"/>
                <a:cs typeface="+mn-cs"/>
              </a:rPr>
              <a:t>CL</a:t>
            </a:r>
            <a:r>
              <a:rPr kumimoji="1" lang="zh-CN" altLang="en-US" sz="2400" b="1" dirty="0">
                <a:latin typeface="+mn-lt"/>
                <a:ea typeface="宋体" panose="02010600030101010101" pitchFamily="2" charset="-122"/>
                <a:cs typeface="+mn-cs"/>
              </a:rPr>
              <a:t>中存放移位次数。对于</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a:t>
            </a:r>
            <a:r>
              <a:rPr kumimoji="1" lang="en-US" altLang="zh-CN" sz="2400" b="1" dirty="0">
                <a:latin typeface="+mn-lt"/>
                <a:ea typeface="宋体" panose="02010600030101010101" pitchFamily="2" charset="-122"/>
                <a:cs typeface="+mn-cs"/>
              </a:rPr>
              <a:t>COUNT</a:t>
            </a:r>
            <a:r>
              <a:rPr kumimoji="1" lang="zh-CN" altLang="en-US" sz="2400" b="1" dirty="0">
                <a:latin typeface="+mn-lt"/>
                <a:ea typeface="宋体" panose="02010600030101010101" pitchFamily="2" charset="-122"/>
                <a:cs typeface="+mn-cs"/>
              </a:rPr>
              <a:t>还可以是</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位立即数，可指定</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31</a:t>
            </a:r>
            <a:r>
              <a:rPr kumimoji="1" lang="zh-CN" altLang="en-US" sz="2400" b="1" dirty="0">
                <a:latin typeface="+mn-lt"/>
                <a:ea typeface="宋体" panose="02010600030101010101" pitchFamily="2" charset="-122"/>
                <a:cs typeface="+mn-cs"/>
              </a:rPr>
              <a:t>的移位次数。</a:t>
            </a:r>
            <a:endParaRPr kumimoji="1" lang="zh-CN" altLang="en-US" sz="2400" b="1" dirty="0">
              <a:latin typeface="+mn-lt"/>
              <a:ea typeface="宋体" panose="02010600030101010101" pitchFamily="2" charset="-122"/>
              <a:cs typeface="+mn-cs"/>
            </a:endParaRPr>
          </a:p>
        </p:txBody>
      </p:sp>
      <p:sp>
        <p:nvSpPr>
          <p:cNvPr id="175108" name="矩形 1"/>
          <p:cNvSpPr/>
          <p:nvPr/>
        </p:nvSpPr>
        <p:spPr>
          <a:xfrm>
            <a:off x="20638" y="6108700"/>
            <a:ext cx="92884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solidFill>
                  <a:srgbClr val="C00000"/>
                </a:solidFill>
                <a:latin typeface="宋体" panose="02010600030101010101" pitchFamily="2" charset="-122"/>
                <a:ea typeface="宋体" panose="02010600030101010101" pitchFamily="2" charset="-122"/>
              </a:rPr>
              <a:t>移位指令可分为：</a:t>
            </a:r>
            <a:r>
              <a:rPr lang="zh-CN" altLang="en-US" sz="2400" b="1" dirty="0">
                <a:solidFill>
                  <a:srgbClr val="3333FF"/>
                </a:solidFill>
                <a:latin typeface="宋体" panose="02010600030101010101" pitchFamily="2" charset="-122"/>
                <a:ea typeface="宋体" panose="02010600030101010101" pitchFamily="2" charset="-122"/>
              </a:rPr>
              <a:t>算术移位</a:t>
            </a:r>
            <a:r>
              <a:rPr lang="zh-CN" altLang="en-US" sz="2400" b="1" dirty="0">
                <a:latin typeface="宋体" panose="02010600030101010101" pitchFamily="2" charset="-122"/>
                <a:ea typeface="宋体" panose="02010600030101010101" pitchFamily="2" charset="-122"/>
              </a:rPr>
              <a:t>指令、</a:t>
            </a:r>
            <a:r>
              <a:rPr lang="zh-CN" altLang="en-US" sz="2400" b="1" dirty="0">
                <a:solidFill>
                  <a:srgbClr val="3333FF"/>
                </a:solidFill>
                <a:latin typeface="宋体" panose="02010600030101010101" pitchFamily="2" charset="-122"/>
                <a:ea typeface="宋体" panose="02010600030101010101" pitchFamily="2" charset="-122"/>
              </a:rPr>
              <a:t>逻辑移位</a:t>
            </a:r>
            <a:r>
              <a:rPr lang="zh-CN" altLang="en-US" sz="2400" b="1" dirty="0">
                <a:latin typeface="宋体" panose="02010600030101010101" pitchFamily="2" charset="-122"/>
                <a:ea typeface="宋体" panose="02010600030101010101" pitchFamily="2" charset="-122"/>
              </a:rPr>
              <a:t>指令和</a:t>
            </a:r>
            <a:r>
              <a:rPr lang="zh-CN" altLang="en-US" sz="2400" b="1" dirty="0">
                <a:solidFill>
                  <a:srgbClr val="3333FF"/>
                </a:solidFill>
                <a:latin typeface="宋体" panose="02010600030101010101" pitchFamily="2" charset="-122"/>
                <a:ea typeface="宋体" panose="02010600030101010101" pitchFamily="2" charset="-122"/>
              </a:rPr>
              <a:t>循环移位</a:t>
            </a:r>
            <a:r>
              <a:rPr lang="zh-CN" altLang="en-US" sz="2400" b="1" dirty="0">
                <a:latin typeface="宋体" panose="02010600030101010101" pitchFamily="2" charset="-122"/>
                <a:ea typeface="宋体" panose="02010600030101010101" pitchFamily="2" charset="-122"/>
              </a:rPr>
              <a:t>指令。</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6131" name="Rectangle 2"/>
          <p:cNvSpPr>
            <a:spLocks noGrp="1"/>
          </p:cNvSpPr>
          <p:nvPr>
            <p:ph type="body" sz="half" idx="1"/>
          </p:nvPr>
        </p:nvSpPr>
        <p:spPr>
          <a:xfrm>
            <a:off x="0" y="0"/>
            <a:ext cx="9144000" cy="4365625"/>
          </a:xfrm>
        </p:spPr>
        <p:txBody>
          <a:bodyPr vert="horz" wrap="square" lIns="91440" tIns="45720" rIns="91440" bIns="45720" anchor="t" anchorCtr="0"/>
          <a:p>
            <a:pPr eaLnBrk="1" hangingPunct="1">
              <a:lnSpc>
                <a:spcPts val="3500"/>
              </a:lnSpc>
              <a:buClrTx/>
              <a:buSzTx/>
              <a:buFont typeface="Monotype Sorts" pitchFamily="2" charset="2"/>
              <a:buNone/>
            </a:pPr>
            <a:r>
              <a:rPr lang="en-US" altLang="zh-CN" sz="2800" b="1" dirty="0">
                <a:latin typeface="Calibri" panose="020F0502020204030204" pitchFamily="34" charset="0"/>
                <a:ea typeface="宋体" panose="02010600030101010101" pitchFamily="2" charset="-122"/>
              </a:rPr>
              <a:t>①</a:t>
            </a:r>
            <a:r>
              <a:rPr lang="en-US" altLang="zh-CN" sz="2800" b="1" dirty="0">
                <a:ea typeface="宋体" panose="02010600030101010101" pitchFamily="2" charset="-122"/>
              </a:rPr>
              <a:t> </a:t>
            </a:r>
            <a:r>
              <a:rPr lang="zh-CN" altLang="en-US" sz="2800" b="1" dirty="0">
                <a:ea typeface="宋体" panose="02010600030101010101" pitchFamily="2" charset="-122"/>
              </a:rPr>
              <a:t>算术移位指令</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指令格式：</a:t>
            </a:r>
            <a:r>
              <a:rPr lang="zh-CN" altLang="en-US" sz="2400" b="1" dirty="0">
                <a:ea typeface="宋体" panose="02010600030101010101" pitchFamily="2" charset="-122"/>
              </a:rPr>
              <a:t>算术左移指令	</a:t>
            </a:r>
            <a:r>
              <a:rPr lang="en-US" altLang="zh-CN" sz="2400" b="1" dirty="0">
                <a:ea typeface="宋体" panose="02010600030101010101" pitchFamily="2" charset="-122"/>
              </a:rPr>
              <a:t>SAL   DEST</a:t>
            </a:r>
            <a:r>
              <a:rPr lang="zh-CN" altLang="en-US" sz="2400" b="1" dirty="0">
                <a:ea typeface="宋体" panose="02010600030101010101" pitchFamily="2" charset="-122"/>
              </a:rPr>
              <a:t>，</a:t>
            </a:r>
            <a:r>
              <a:rPr lang="en-US" altLang="zh-CN" sz="2400" b="1" dirty="0">
                <a:ea typeface="宋体" panose="02010600030101010101" pitchFamily="2" charset="-122"/>
              </a:rPr>
              <a:t>COUNT  </a:t>
            </a:r>
            <a:endParaRPr lang="en-US" altLang="zh-CN"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算术右移指令	</a:t>
            </a:r>
            <a:r>
              <a:rPr lang="en-US" altLang="zh-CN" sz="2400" b="1" dirty="0">
                <a:ea typeface="宋体" panose="02010600030101010101" pitchFamily="2" charset="-122"/>
              </a:rPr>
              <a:t>SAR   DEST</a:t>
            </a:r>
            <a:r>
              <a:rPr lang="zh-CN" altLang="en-US" sz="2400" b="1" dirty="0">
                <a:ea typeface="宋体" panose="02010600030101010101" pitchFamily="2" charset="-122"/>
              </a:rPr>
              <a:t>，</a:t>
            </a:r>
            <a:r>
              <a:rPr lang="en-US" altLang="zh-CN" sz="2400" b="1" dirty="0">
                <a:ea typeface="宋体" panose="02010600030101010101" pitchFamily="2" charset="-122"/>
              </a:rPr>
              <a:t>COUNT</a:t>
            </a:r>
            <a:endParaRPr lang="en-US" altLang="zh-CN"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指令功能：</a:t>
            </a:r>
            <a:endParaRPr lang="en-US" altLang="zh-CN" sz="2400" b="1" dirty="0">
              <a:solidFill>
                <a:srgbClr val="C00000"/>
              </a:solidFill>
              <a:ea typeface="宋体" panose="02010600030101010101" pitchFamily="2" charset="-122"/>
            </a:endParaRPr>
          </a:p>
          <a:p>
            <a:pPr eaLnBrk="1" hangingPunct="1">
              <a:lnSpc>
                <a:spcPts val="3500"/>
              </a:lnSpc>
              <a:buClrTx/>
              <a:buSzTx/>
              <a:buFont typeface="Monotype Sorts" pitchFamily="2" charset="2"/>
            </a:pPr>
            <a:r>
              <a:rPr lang="en-US" altLang="zh-CN" sz="2400" b="1" dirty="0">
                <a:solidFill>
                  <a:srgbClr val="3333FF"/>
                </a:solidFill>
                <a:ea typeface="宋体" panose="02010600030101010101" pitchFamily="2" charset="-122"/>
              </a:rPr>
              <a:t>SAL</a:t>
            </a:r>
            <a:r>
              <a:rPr lang="zh-CN" altLang="en-US" sz="2400" b="1" dirty="0">
                <a:ea typeface="宋体" panose="02010600030101010101" pitchFamily="2" charset="-122"/>
              </a:rPr>
              <a:t>指令将</a:t>
            </a:r>
            <a:r>
              <a:rPr lang="en-US" altLang="zh-CN" sz="2400" b="1" dirty="0">
                <a:ea typeface="宋体" panose="02010600030101010101" pitchFamily="2" charset="-122"/>
              </a:rPr>
              <a:t>DEST</a:t>
            </a:r>
            <a:r>
              <a:rPr lang="zh-CN" altLang="en-US" sz="2400" b="1" dirty="0">
                <a:ea typeface="宋体" panose="02010600030101010101" pitchFamily="2" charset="-122"/>
              </a:rPr>
              <a:t>指定的</a:t>
            </a:r>
            <a:r>
              <a:rPr lang="en-US" altLang="zh-CN" sz="2400" b="1" dirty="0">
                <a:ea typeface="宋体" panose="02010600030101010101" pitchFamily="2" charset="-122"/>
              </a:rPr>
              <a:t>8/16/32</a:t>
            </a:r>
            <a:r>
              <a:rPr lang="zh-CN" altLang="en-US" sz="2400" b="1" dirty="0">
                <a:ea typeface="宋体" panose="02010600030101010101" pitchFamily="2" charset="-122"/>
              </a:rPr>
              <a:t>位操作数左移</a:t>
            </a:r>
            <a:r>
              <a:rPr lang="en-US" altLang="zh-CN" sz="2400" b="1" dirty="0">
                <a:ea typeface="宋体" panose="02010600030101010101" pitchFamily="2" charset="-122"/>
              </a:rPr>
              <a:t>COUNT</a:t>
            </a:r>
            <a:r>
              <a:rPr lang="zh-CN" altLang="en-US" sz="2400" b="1" dirty="0">
                <a:ea typeface="宋体" panose="02010600030101010101" pitchFamily="2" charset="-122"/>
              </a:rPr>
              <a:t>次。最高位移入</a:t>
            </a:r>
            <a:r>
              <a:rPr lang="en-US" altLang="zh-CN" sz="2400" b="1" dirty="0">
                <a:ea typeface="宋体" panose="02010600030101010101" pitchFamily="2" charset="-122"/>
              </a:rPr>
              <a:t>CF</a:t>
            </a:r>
            <a:r>
              <a:rPr lang="zh-CN" altLang="en-US" sz="2400" b="1" dirty="0">
                <a:ea typeface="宋体" panose="02010600030101010101" pitchFamily="2" charset="-122"/>
              </a:rPr>
              <a:t>中，最低位补</a:t>
            </a:r>
            <a:r>
              <a:rPr lang="en-US" altLang="zh-CN" sz="2400" b="1" dirty="0">
                <a:ea typeface="宋体" panose="02010600030101010101" pitchFamily="2" charset="-122"/>
              </a:rPr>
              <a:t>0</a:t>
            </a:r>
            <a:r>
              <a:rPr lang="zh-CN" altLang="en-US" sz="2400" b="1" dirty="0">
                <a:ea typeface="宋体" panose="02010600030101010101" pitchFamily="2" charset="-122"/>
              </a:rPr>
              <a:t>，移位操作如图（</a:t>
            </a:r>
            <a:r>
              <a:rPr lang="en-US" altLang="zh-CN" sz="2400" b="1" dirty="0">
                <a:ea typeface="宋体" panose="02010600030101010101" pitchFamily="2" charset="-122"/>
              </a:rPr>
              <a:t>a</a:t>
            </a:r>
            <a:r>
              <a:rPr lang="zh-CN" altLang="en-US" sz="2400" b="1" dirty="0">
                <a:ea typeface="宋体" panose="02010600030101010101" pitchFamily="2" charset="-122"/>
              </a:rPr>
              <a:t>）。</a:t>
            </a:r>
            <a:endParaRPr lang="en-US" altLang="zh-CN" sz="2400" b="1" dirty="0">
              <a:ea typeface="宋体" panose="02010600030101010101" pitchFamily="2" charset="-122"/>
            </a:endParaRPr>
          </a:p>
          <a:p>
            <a:pPr eaLnBrk="1" hangingPunct="1">
              <a:lnSpc>
                <a:spcPts val="3500"/>
              </a:lnSpc>
              <a:buClrTx/>
              <a:buSzTx/>
              <a:buFont typeface="Monotype Sorts" pitchFamily="2" charset="2"/>
            </a:pPr>
            <a:r>
              <a:rPr lang="en-US" altLang="zh-CN" sz="2400" b="1" dirty="0">
                <a:solidFill>
                  <a:srgbClr val="3333FF"/>
                </a:solidFill>
                <a:ea typeface="宋体" panose="02010600030101010101" pitchFamily="2" charset="-122"/>
              </a:rPr>
              <a:t>SAR</a:t>
            </a:r>
            <a:r>
              <a:rPr lang="zh-CN" altLang="en-US" sz="2400" b="1" dirty="0">
                <a:ea typeface="宋体" panose="02010600030101010101" pitchFamily="2" charset="-122"/>
              </a:rPr>
              <a:t>指令将</a:t>
            </a:r>
            <a:r>
              <a:rPr lang="en-US" altLang="zh-CN" sz="2400" b="1" dirty="0">
                <a:ea typeface="宋体" panose="02010600030101010101" pitchFamily="2" charset="-122"/>
              </a:rPr>
              <a:t>DEST</a:t>
            </a:r>
            <a:r>
              <a:rPr lang="zh-CN" altLang="en-US" sz="2400" b="1" dirty="0">
                <a:ea typeface="宋体" panose="02010600030101010101" pitchFamily="2" charset="-122"/>
              </a:rPr>
              <a:t>指定的</a:t>
            </a:r>
            <a:r>
              <a:rPr lang="en-US" altLang="zh-CN" sz="2400" b="1" dirty="0">
                <a:ea typeface="宋体" panose="02010600030101010101" pitchFamily="2" charset="-122"/>
              </a:rPr>
              <a:t>8/16/32</a:t>
            </a:r>
            <a:r>
              <a:rPr lang="zh-CN" altLang="en-US" sz="2400" b="1" dirty="0">
                <a:ea typeface="宋体" panose="02010600030101010101" pitchFamily="2" charset="-122"/>
              </a:rPr>
              <a:t>位操作数右移</a:t>
            </a:r>
            <a:r>
              <a:rPr lang="en-US" altLang="zh-CN" sz="2400" b="1" dirty="0">
                <a:ea typeface="宋体" panose="02010600030101010101" pitchFamily="2" charset="-122"/>
              </a:rPr>
              <a:t>COUNT</a:t>
            </a:r>
            <a:r>
              <a:rPr lang="zh-CN" altLang="en-US" sz="2400" b="1" dirty="0">
                <a:ea typeface="宋体" panose="02010600030101010101" pitchFamily="2" charset="-122"/>
              </a:rPr>
              <a:t>次。右移时，最高符号位保持不变，连同符号位依次右移，最低位移入</a:t>
            </a:r>
            <a:r>
              <a:rPr lang="en-US" altLang="zh-CN" sz="2400" b="1" dirty="0">
                <a:ea typeface="宋体" panose="02010600030101010101" pitchFamily="2" charset="-122"/>
              </a:rPr>
              <a:t>CF</a:t>
            </a:r>
            <a:r>
              <a:rPr lang="zh-CN" altLang="en-US" sz="2400" b="1" dirty="0">
                <a:ea typeface="宋体" panose="02010600030101010101" pitchFamily="2" charset="-122"/>
              </a:rPr>
              <a:t>中，如图（</a:t>
            </a:r>
            <a:r>
              <a:rPr lang="en-US" altLang="zh-CN" sz="2400" b="1" dirty="0">
                <a:ea typeface="宋体" panose="02010600030101010101" pitchFamily="2" charset="-122"/>
              </a:rPr>
              <a:t>b</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pic>
        <p:nvPicPr>
          <p:cNvPr id="176132" name="Picture 3" descr="4x43"/>
          <p:cNvPicPr>
            <a:picLocks noChangeAspect="1"/>
          </p:cNvPicPr>
          <p:nvPr>
            <p:ph sz="half" idx="2"/>
          </p:nvPr>
        </p:nvPicPr>
        <p:blipFill>
          <a:blip r:embed="rId1"/>
          <a:srcRect/>
          <a:stretch>
            <a:fillRect/>
          </a:stretch>
        </p:blipFill>
        <p:spPr>
          <a:xfrm>
            <a:off x="0" y="4365625"/>
            <a:ext cx="9144000" cy="2362200"/>
          </a:xfrm>
        </p:spPr>
      </p:pic>
    </p:spTree>
  </p:cSld>
  <p:clrMapOvr>
    <a:masterClrMapping/>
  </p:clrMapOvr>
  <p:transition spd="slow">
    <p:zoom dir="in"/>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7155" name="Rectangle 2"/>
          <p:cNvSpPr/>
          <p:nvPr/>
        </p:nvSpPr>
        <p:spPr>
          <a:xfrm>
            <a:off x="23813" y="549275"/>
            <a:ext cx="8964612" cy="59277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33400" algn="just" defTabSz="914400">
              <a:lnSpc>
                <a:spcPts val="3500"/>
              </a:lnSpc>
              <a:spcBef>
                <a:spcPct val="0"/>
              </a:spcBef>
              <a:buFontTx/>
              <a:buNone/>
              <a:tabLst>
                <a:tab pos="1600200" algn="l"/>
              </a:tabLst>
            </a:pPr>
            <a:r>
              <a:rPr lang="zh-CN" altLang="en-US" sz="2400" b="1" dirty="0">
                <a:latin typeface="宋体" panose="02010600030101010101" pitchFamily="2" charset="-122"/>
                <a:ea typeface="宋体" panose="02010600030101010101" pitchFamily="2" charset="-122"/>
              </a:rPr>
              <a:t> </a:t>
            </a:r>
            <a:r>
              <a:rPr lang="zh-CN" altLang="en-US" sz="2400" b="1" dirty="0">
                <a:solidFill>
                  <a:srgbClr val="C00000"/>
                </a:solidFill>
                <a:latin typeface="宋体" panose="02010600030101010101" pitchFamily="2" charset="-122"/>
                <a:ea typeface="宋体" panose="02010600030101010101" pitchFamily="2" charset="-122"/>
              </a:rPr>
              <a:t>算术移位</a:t>
            </a:r>
            <a:r>
              <a:rPr lang="zh-CN" altLang="en-US" sz="2400" b="1" dirty="0">
                <a:latin typeface="宋体" panose="02010600030101010101" pitchFamily="2" charset="-122"/>
                <a:ea typeface="宋体" panose="02010600030101010101" pitchFamily="2" charset="-122"/>
              </a:rPr>
              <a:t>指令主要用于</a:t>
            </a:r>
            <a:r>
              <a:rPr lang="zh-CN" altLang="en-US" sz="2400" b="1" dirty="0">
                <a:solidFill>
                  <a:srgbClr val="C00000"/>
                </a:solidFill>
                <a:latin typeface="宋体" panose="02010600030101010101" pitchFamily="2" charset="-122"/>
                <a:ea typeface="宋体" panose="02010600030101010101" pitchFamily="2" charset="-122"/>
              </a:rPr>
              <a:t>对带符号数的移位</a:t>
            </a:r>
            <a:r>
              <a:rPr lang="zh-CN" altLang="en-US" sz="2400" b="1" dirty="0">
                <a:latin typeface="宋体" panose="02010600030101010101" pitchFamily="2" charset="-122"/>
                <a:ea typeface="宋体" panose="02010600030101010101" pitchFamily="2" charset="-122"/>
              </a:rPr>
              <a:t>，左移一位相当于乘</a:t>
            </a:r>
            <a:r>
              <a:rPr lang="zh-CN" altLang="en-US" sz="2400" b="1" dirty="0">
                <a:latin typeface="Times New Roman" panose="02020603050405020304" pitchFamily="18" charset="0"/>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；右移一位相当于除</a:t>
            </a:r>
            <a:r>
              <a:rPr lang="zh-CN" altLang="en-US" sz="2400" b="1" dirty="0">
                <a:latin typeface="Times New Roman" panose="02020603050405020304" pitchFamily="18" charset="0"/>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。算术移位后应保持该数的符号不变。</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marL="0" lvl="0" indent="533400" algn="just" defTabSz="914400">
              <a:lnSpc>
                <a:spcPts val="3500"/>
              </a:lnSpc>
              <a:spcBef>
                <a:spcPct val="0"/>
              </a:spcBef>
              <a:buFontTx/>
              <a:buNone/>
              <a:tabLst>
                <a:tab pos="1600200" algn="l"/>
              </a:tabLst>
            </a:pPr>
            <a:r>
              <a:rPr lang="zh-CN" altLang="en-US" sz="2400" b="1" dirty="0">
                <a:latin typeface="Times New Roman" panose="02020603050405020304" pitchFamily="18" charset="0"/>
                <a:ea typeface="宋体" panose="02010600030101010101" pitchFamily="2" charset="-122"/>
              </a:rPr>
              <a:t>例：（</a:t>
            </a:r>
            <a:r>
              <a:rPr lang="en-US" altLang="zh-CN" sz="2400" b="1" dirty="0">
                <a:latin typeface="Times New Roman" panose="02020603050405020304" pitchFamily="18" charset="0"/>
                <a:ea typeface="宋体" panose="02010600030101010101" pitchFamily="2" charset="-122"/>
              </a:rPr>
              <a:t>AL</a:t>
            </a:r>
            <a:r>
              <a:rPr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11000001B</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63</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的补码），（</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BL）</a:t>
            </a:r>
            <a:r>
              <a:rPr lang="en-US" altLang="zh-CN" sz="2400" b="1" dirty="0">
                <a:latin typeface="Times New Roman" panose="02020603050405020304" pitchFamily="18" charset="0"/>
                <a:ea typeface="宋体" panose="02010600030101010101" pitchFamily="2" charset="-122"/>
              </a:rPr>
              <a:t> 10111111B</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负数</a:t>
            </a:r>
            <a:r>
              <a:rPr lang="zh-CN" altLang="en-US" sz="2400" b="1" dirty="0">
                <a:latin typeface="Times New Roman" panose="02020603050405020304" pitchFamily="18" charset="0"/>
                <a:ea typeface="宋体" panose="02010600030101010101" pitchFamily="2" charset="-122"/>
              </a:rPr>
              <a:t>65</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的补码）。以下指令将</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AL、BL</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中的数左移一位：</a:t>
            </a:r>
            <a:endParaRPr lang="zh-CN" altLang="en-US"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gn="just" defTabSz="914400">
              <a:lnSpc>
                <a:spcPts val="3500"/>
              </a:lnSpc>
              <a:spcBef>
                <a:spcPct val="0"/>
              </a:spcBef>
              <a:buFontTx/>
              <a:buNone/>
              <a:tabLst>
                <a:tab pos="1600200" algn="l"/>
              </a:tabLst>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	SAL    AL，1</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gn="just" defTabSz="914400">
              <a:lnSpc>
                <a:spcPts val="3500"/>
              </a:lnSpc>
              <a:spcBef>
                <a:spcPct val="0"/>
              </a:spcBef>
              <a:buFontTx/>
              <a:buNone/>
              <a:tabLst>
                <a:tab pos="1600200" algn="l"/>
              </a:tabLst>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	SAL    BL，1	</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gn="just" defTabSz="914400">
              <a:lnSpc>
                <a:spcPts val="3500"/>
              </a:lnSpc>
              <a:spcBef>
                <a:spcPct val="0"/>
              </a:spcBef>
              <a:buFontTx/>
              <a:buNone/>
              <a:tabLst>
                <a:tab pos="1600200" algn="l"/>
              </a:tabLst>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以上指令执行后：</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gn="just" defTabSz="914400">
              <a:lnSpc>
                <a:spcPts val="3500"/>
              </a:lnSpc>
              <a:spcBef>
                <a:spcPct val="0"/>
              </a:spcBef>
              <a:buFont typeface="Monotype Sorts" pitchFamily="2" charset="2"/>
              <a:buChar char="§"/>
              <a:tabLst>
                <a:tab pos="1600200" algn="l"/>
              </a:tabLst>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AL）</a:t>
            </a:r>
            <a:r>
              <a:rPr lang="en-US" altLang="zh-CN" sz="2400" b="1" dirty="0">
                <a:latin typeface="Times New Roman" panose="02020603050405020304" pitchFamily="18" charset="0"/>
                <a:ea typeface="宋体" panose="02010600030101010101" pitchFamily="2" charset="-122"/>
              </a:rPr>
              <a:t> 10000010B</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即</a:t>
            </a:r>
            <a:r>
              <a:rPr lang="zh-CN" altLang="en-US" sz="2400" b="1" dirty="0">
                <a:latin typeface="Times New Roman" panose="02020603050405020304" pitchFamily="18" charset="0"/>
                <a:ea typeface="宋体" panose="02010600030101010101" pitchFamily="2" charset="-122"/>
              </a:rPr>
              <a:t>126</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的补码，不溢出</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OF </a:t>
            </a:r>
            <a:r>
              <a:rPr lang="en-US" altLang="zh-CN" sz="2400" b="1" dirty="0">
                <a:latin typeface="Times New Roman" panose="02020603050405020304" pitchFamily="18" charset="0"/>
                <a:ea typeface="宋体" panose="02010600030101010101" pitchFamily="2" charset="-122"/>
              </a:rPr>
              <a:t> 0</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结果符合倍增关系；</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gn="just" defTabSz="914400">
              <a:lnSpc>
                <a:spcPts val="3500"/>
              </a:lnSpc>
              <a:spcBef>
                <a:spcPct val="0"/>
              </a:spcBef>
              <a:buFont typeface="Monotype Sorts" pitchFamily="2" charset="2"/>
              <a:buChar char="§"/>
              <a:tabLst>
                <a:tab pos="1600200" algn="l"/>
              </a:tabLst>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而（</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BL）</a:t>
            </a:r>
            <a:r>
              <a:rPr lang="en-US" altLang="zh-CN" sz="2400" b="1" dirty="0">
                <a:latin typeface="Times New Roman" panose="02020603050405020304" pitchFamily="18" charset="0"/>
                <a:ea typeface="宋体" panose="02010600030101010101" pitchFamily="2" charset="-122"/>
              </a:rPr>
              <a:t> 01111110B</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左移后发生溢出，则</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OF </a:t>
            </a:r>
            <a:r>
              <a:rPr lang="en-US" altLang="zh-CN" sz="2400" b="1" dirty="0">
                <a:latin typeface="Times New Roman" panose="02020603050405020304" pitchFamily="18" charset="0"/>
                <a:ea typeface="宋体" panose="02010600030101010101" pitchFamily="2" charset="-122"/>
              </a:rPr>
              <a:t> 1</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因此</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BL</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内容不再符合倍增关系。</a:t>
            </a:r>
            <a:endParaRPr lang="zh-CN" altLang="en-US"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defTabSz="914400">
              <a:lnSpc>
                <a:spcPts val="3500"/>
              </a:lnSpc>
              <a:spcBef>
                <a:spcPct val="0"/>
              </a:spcBef>
              <a:buFontTx/>
              <a:buNone/>
              <a:tabLst>
                <a:tab pos="1600200" algn="l"/>
              </a:tabLst>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 通常算术移位指令用于实现</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带符号数的简单乘除运算</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，其</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执行时间比用乘除指令短</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得多。 </a:t>
            </a:r>
            <a:endParaRPr lang="zh-CN" altLang="en-US" sz="2400" b="1"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zoom dir="in"/>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8179" name="Rectangle 2"/>
          <p:cNvSpPr>
            <a:spLocks noGrp="1"/>
          </p:cNvSpPr>
          <p:nvPr>
            <p:ph type="body" sz="half" idx="1"/>
          </p:nvPr>
        </p:nvSpPr>
        <p:spPr>
          <a:xfrm>
            <a:off x="0" y="620713"/>
            <a:ext cx="9144000" cy="3744912"/>
          </a:xfrm>
        </p:spPr>
        <p:txBody>
          <a:bodyPr vert="horz" wrap="square" lIns="91440" tIns="45720" rIns="91440" bIns="45720" anchor="t" anchorCtr="0"/>
          <a:p>
            <a:pPr eaLnBrk="1" hangingPunct="1">
              <a:lnSpc>
                <a:spcPts val="3500"/>
              </a:lnSpc>
              <a:buClrTx/>
              <a:buSzTx/>
              <a:buFont typeface="Monotype Sorts" pitchFamily="2" charset="2"/>
              <a:buNone/>
            </a:pPr>
            <a:r>
              <a:rPr lang="en-US" altLang="zh-CN" sz="2800" dirty="0">
                <a:ea typeface="宋体" panose="02010600030101010101" pitchFamily="2" charset="-122"/>
              </a:rPr>
              <a:t> </a:t>
            </a:r>
            <a:r>
              <a:rPr lang="en-US" altLang="zh-CN" sz="2800" dirty="0">
                <a:latin typeface="Calibri" panose="020F0502020204030204" pitchFamily="34" charset="0"/>
                <a:ea typeface="宋体" panose="02010600030101010101" pitchFamily="2" charset="-122"/>
              </a:rPr>
              <a:t>② </a:t>
            </a:r>
            <a:r>
              <a:rPr lang="zh-CN" altLang="en-US" sz="2800" b="1" dirty="0">
                <a:ea typeface="宋体" panose="02010600030101010101" pitchFamily="2" charset="-122"/>
              </a:rPr>
              <a:t>逻辑移位指令</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指令格式：</a:t>
            </a:r>
            <a:r>
              <a:rPr lang="zh-CN" altLang="en-US" sz="2400" b="1" dirty="0">
                <a:ea typeface="宋体" panose="02010600030101010101" pitchFamily="2" charset="-122"/>
              </a:rPr>
              <a:t>逻辑左移指令    </a:t>
            </a:r>
            <a:r>
              <a:rPr lang="en-US" altLang="zh-CN" sz="2400" b="1" dirty="0">
                <a:ea typeface="宋体" panose="02010600030101010101" pitchFamily="2" charset="-122"/>
              </a:rPr>
              <a:t>SHL   DEST</a:t>
            </a:r>
            <a:r>
              <a:rPr lang="zh-CN" altLang="en-US" sz="2400" b="1" dirty="0">
                <a:ea typeface="宋体" panose="02010600030101010101" pitchFamily="2" charset="-122"/>
              </a:rPr>
              <a:t>，</a:t>
            </a:r>
            <a:r>
              <a:rPr lang="en-US" altLang="zh-CN" sz="2400" b="1" dirty="0">
                <a:ea typeface="宋体" panose="02010600030101010101" pitchFamily="2" charset="-122"/>
              </a:rPr>
              <a:t>COUNT</a:t>
            </a:r>
            <a:endParaRPr lang="en-US" altLang="zh-CN"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逻辑右移指令    </a:t>
            </a:r>
            <a:r>
              <a:rPr lang="en-US" altLang="zh-CN" sz="2400" b="1" dirty="0">
                <a:ea typeface="宋体" panose="02010600030101010101" pitchFamily="2" charset="-122"/>
              </a:rPr>
              <a:t>SHR   DEST</a:t>
            </a:r>
            <a:r>
              <a:rPr lang="zh-CN" altLang="en-US" sz="2400" b="1" dirty="0">
                <a:ea typeface="宋体" panose="02010600030101010101" pitchFamily="2" charset="-122"/>
              </a:rPr>
              <a:t>，</a:t>
            </a:r>
            <a:r>
              <a:rPr lang="en-US" altLang="zh-CN" sz="2400" b="1" dirty="0">
                <a:ea typeface="宋体" panose="02010600030101010101" pitchFamily="2" charset="-122"/>
              </a:rPr>
              <a:t>COUNT</a:t>
            </a:r>
            <a:endParaRPr lang="en-US" altLang="zh-CN"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指令功能：</a:t>
            </a:r>
            <a:r>
              <a:rPr lang="zh-CN" altLang="en-US" sz="2400" b="1" dirty="0">
                <a:ea typeface="宋体" panose="02010600030101010101" pitchFamily="2" charset="-122"/>
              </a:rPr>
              <a:t>将</a:t>
            </a:r>
            <a:r>
              <a:rPr lang="en-US" altLang="zh-CN" sz="2400" b="1" dirty="0">
                <a:ea typeface="宋体" panose="02010600030101010101" pitchFamily="2" charset="-122"/>
              </a:rPr>
              <a:t>DEST</a:t>
            </a:r>
            <a:r>
              <a:rPr lang="zh-CN" altLang="en-US" sz="2400" b="1" dirty="0">
                <a:ea typeface="宋体" panose="02010600030101010101" pitchFamily="2" charset="-122"/>
              </a:rPr>
              <a:t>指定的</a:t>
            </a:r>
            <a:r>
              <a:rPr lang="en-US" altLang="zh-CN" sz="2400" b="1" dirty="0">
                <a:ea typeface="宋体" panose="02010600030101010101" pitchFamily="2" charset="-122"/>
              </a:rPr>
              <a:t>8/16/32</a:t>
            </a:r>
            <a:r>
              <a:rPr lang="zh-CN" altLang="en-US" sz="2400" b="1" dirty="0">
                <a:ea typeface="宋体" panose="02010600030101010101" pitchFamily="2" charset="-122"/>
              </a:rPr>
              <a:t>位寄存器或存储器操作数移位</a:t>
            </a:r>
            <a:r>
              <a:rPr lang="en-US" altLang="zh-CN" sz="2400" b="1" dirty="0">
                <a:ea typeface="宋体" panose="02010600030101010101" pitchFamily="2" charset="-122"/>
              </a:rPr>
              <a:t>COUNT</a:t>
            </a:r>
            <a:r>
              <a:rPr lang="zh-CN" altLang="en-US" sz="2400" b="1" dirty="0">
                <a:ea typeface="宋体" panose="02010600030101010101" pitchFamily="2" charset="-122"/>
              </a:rPr>
              <a:t>次。</a:t>
            </a:r>
            <a:endParaRPr lang="zh-CN" altLang="en-US" sz="2400" b="1" dirty="0">
              <a:ea typeface="宋体" panose="02010600030101010101" pitchFamily="2" charset="-122"/>
            </a:endParaRPr>
          </a:p>
          <a:p>
            <a:pPr eaLnBrk="1" hangingPunct="1">
              <a:lnSpc>
                <a:spcPts val="3500"/>
              </a:lnSpc>
              <a:buClrTx/>
              <a:buSzTx/>
              <a:buFont typeface="Monotype Sorts" pitchFamily="2" charset="2"/>
            </a:pPr>
            <a:r>
              <a:rPr lang="en-US" altLang="zh-CN" sz="2400" b="1" dirty="0">
                <a:ea typeface="宋体" panose="02010600030101010101" pitchFamily="2" charset="-122"/>
              </a:rPr>
              <a:t> </a:t>
            </a:r>
            <a:r>
              <a:rPr lang="en-US" altLang="zh-CN" sz="2400" b="1" dirty="0">
                <a:solidFill>
                  <a:srgbClr val="0033CC"/>
                </a:solidFill>
                <a:ea typeface="宋体" panose="02010600030101010101" pitchFamily="2" charset="-122"/>
              </a:rPr>
              <a:t>SHL</a:t>
            </a:r>
            <a:r>
              <a:rPr lang="zh-CN" altLang="en-US" sz="2400" b="1" dirty="0">
                <a:ea typeface="宋体" panose="02010600030101010101" pitchFamily="2" charset="-122"/>
              </a:rPr>
              <a:t>将操作数左移，最高位移入</a:t>
            </a:r>
            <a:r>
              <a:rPr lang="en-US" altLang="zh-CN" sz="2400" b="1" dirty="0">
                <a:ea typeface="宋体" panose="02010600030101010101" pitchFamily="2" charset="-122"/>
              </a:rPr>
              <a:t>CF</a:t>
            </a:r>
            <a:r>
              <a:rPr lang="zh-CN" altLang="en-US" sz="2400" b="1" dirty="0">
                <a:ea typeface="宋体" panose="02010600030101010101" pitchFamily="2" charset="-122"/>
              </a:rPr>
              <a:t>中，最低位补</a:t>
            </a:r>
            <a:r>
              <a:rPr lang="en-US" altLang="zh-CN" sz="2400" b="1" dirty="0">
                <a:ea typeface="宋体" panose="02010600030101010101" pitchFamily="2" charset="-122"/>
              </a:rPr>
              <a:t>0</a:t>
            </a:r>
            <a:r>
              <a:rPr lang="zh-CN" altLang="en-US" sz="2400" b="1" dirty="0">
                <a:ea typeface="宋体" panose="02010600030101010101" pitchFamily="2" charset="-122"/>
              </a:rPr>
              <a:t>，如图（</a:t>
            </a:r>
            <a:r>
              <a:rPr lang="en-US" altLang="zh-CN" sz="2400" b="1" dirty="0">
                <a:ea typeface="宋体" panose="02010600030101010101" pitchFamily="2" charset="-122"/>
              </a:rPr>
              <a:t>a</a:t>
            </a:r>
            <a:r>
              <a:rPr lang="zh-CN" altLang="en-US" sz="2400" b="1" dirty="0">
                <a:ea typeface="宋体" panose="02010600030101010101" pitchFamily="2" charset="-122"/>
              </a:rPr>
              <a:t>）。</a:t>
            </a:r>
            <a:endParaRPr lang="en-US" altLang="zh-CN" sz="2400" b="1" dirty="0">
              <a:ea typeface="宋体" panose="02010600030101010101" pitchFamily="2" charset="-122"/>
            </a:endParaRPr>
          </a:p>
          <a:p>
            <a:pPr eaLnBrk="1" hangingPunct="1">
              <a:lnSpc>
                <a:spcPts val="3500"/>
              </a:lnSpc>
              <a:buClrTx/>
              <a:buSzTx/>
              <a:buFont typeface="Monotype Sorts" pitchFamily="2" charset="2"/>
            </a:pPr>
            <a:r>
              <a:rPr lang="en-US" altLang="zh-CN" sz="2400" b="1" dirty="0">
                <a:ea typeface="宋体" panose="02010600030101010101" pitchFamily="2" charset="-122"/>
              </a:rPr>
              <a:t> </a:t>
            </a:r>
            <a:r>
              <a:rPr lang="en-US" altLang="zh-CN" sz="2400" b="1" dirty="0">
                <a:solidFill>
                  <a:srgbClr val="0033CC"/>
                </a:solidFill>
                <a:ea typeface="宋体" panose="02010600030101010101" pitchFamily="2" charset="-122"/>
              </a:rPr>
              <a:t>SHR</a:t>
            </a:r>
            <a:r>
              <a:rPr lang="zh-CN" altLang="en-US" sz="2400" b="1" dirty="0">
                <a:ea typeface="宋体" panose="02010600030101010101" pitchFamily="2" charset="-122"/>
              </a:rPr>
              <a:t>将操作数右移，最低位移入</a:t>
            </a:r>
            <a:r>
              <a:rPr lang="en-US" altLang="zh-CN" sz="2400" b="1" dirty="0">
                <a:ea typeface="宋体" panose="02010600030101010101" pitchFamily="2" charset="-122"/>
              </a:rPr>
              <a:t>CF</a:t>
            </a:r>
            <a:r>
              <a:rPr lang="zh-CN" altLang="en-US" sz="2400" b="1" dirty="0">
                <a:ea typeface="宋体" panose="02010600030101010101" pitchFamily="2" charset="-122"/>
              </a:rPr>
              <a:t>中，最高位补</a:t>
            </a:r>
            <a:r>
              <a:rPr lang="en-US" altLang="zh-CN" sz="2400" b="1" dirty="0">
                <a:ea typeface="宋体" panose="02010600030101010101" pitchFamily="2" charset="-122"/>
              </a:rPr>
              <a:t>0</a:t>
            </a:r>
            <a:r>
              <a:rPr lang="zh-CN" altLang="en-US" sz="2400" b="1" dirty="0">
                <a:ea typeface="宋体" panose="02010600030101010101" pitchFamily="2" charset="-122"/>
              </a:rPr>
              <a:t>，如图（</a:t>
            </a:r>
            <a:r>
              <a:rPr lang="en-US" altLang="zh-CN" sz="2400" b="1" dirty="0">
                <a:ea typeface="宋体" panose="02010600030101010101" pitchFamily="2" charset="-122"/>
              </a:rPr>
              <a:t>b</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pic>
        <p:nvPicPr>
          <p:cNvPr id="178180" name="Picture 3" descr="4x44"/>
          <p:cNvPicPr>
            <a:picLocks noChangeAspect="1"/>
          </p:cNvPicPr>
          <p:nvPr>
            <p:ph sz="half" idx="2"/>
          </p:nvPr>
        </p:nvPicPr>
        <p:blipFill>
          <a:blip r:embed="rId1"/>
          <a:srcRect/>
          <a:stretch>
            <a:fillRect/>
          </a:stretch>
        </p:blipFill>
        <p:spPr>
          <a:xfrm>
            <a:off x="228600" y="4797425"/>
            <a:ext cx="8915400" cy="1224915"/>
          </a:xfrm>
        </p:spPr>
      </p:pic>
    </p:spTree>
  </p:cSld>
  <p:clrMapOvr>
    <a:masterClrMapping/>
  </p:clrMapOvr>
  <p:transition spd="slow">
    <p:zoom dir="in"/>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79203" name="Rectangle 2"/>
          <p:cNvSpPr>
            <a:spLocks noGrp="1"/>
          </p:cNvSpPr>
          <p:nvPr>
            <p:ph idx="1"/>
          </p:nvPr>
        </p:nvSpPr>
        <p:spPr>
          <a:xfrm>
            <a:off x="0" y="0"/>
            <a:ext cx="9144000" cy="6629400"/>
          </a:xfrm>
        </p:spPr>
        <p:txBody>
          <a:bodyPr vert="horz" wrap="square" lIns="91440" tIns="45720" rIns="91440" bIns="45720" anchor="t" anchorCtr="0"/>
          <a:p>
            <a:pPr eaLnBrk="1" hangingPunct="1">
              <a:lnSpc>
                <a:spcPct val="110000"/>
              </a:lnSpc>
              <a:buFont typeface="Monotype Sorts" pitchFamily="2" charset="2"/>
              <a:buNone/>
            </a:pPr>
            <a:r>
              <a:rPr kumimoji="1" lang="en-US" altLang="zh-CN" sz="2800" b="1" dirty="0">
                <a:latin typeface="Calibri" panose="020F0502020204030204" pitchFamily="34" charset="0"/>
                <a:ea typeface="宋体" panose="02010600030101010101" pitchFamily="2" charset="-122"/>
                <a:cs typeface="+mn-cs"/>
              </a:rPr>
              <a:t>③ </a:t>
            </a:r>
            <a:r>
              <a:rPr kumimoji="1" lang="zh-CN" altLang="en-US" sz="2800" b="1" dirty="0">
                <a:latin typeface="+mn-lt"/>
                <a:ea typeface="宋体" panose="02010600030101010101" pitchFamily="2" charset="-122"/>
                <a:cs typeface="+mn-cs"/>
              </a:rPr>
              <a:t>循环移位指令</a:t>
            </a:r>
            <a:endParaRPr kumimoji="1" lang="zh-CN" altLang="en-US" sz="28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   指令格式：</a:t>
            </a:r>
            <a:endParaRPr kumimoji="1" lang="zh-CN" altLang="en-US" sz="2400" b="1" dirty="0">
              <a:solidFill>
                <a:srgbClr val="C00000"/>
              </a:solidFill>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solidFill>
                  <a:srgbClr val="3333FF"/>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循环左移指令      </a:t>
            </a:r>
            <a:r>
              <a:rPr kumimoji="1" lang="en-US" altLang="zh-CN" sz="2400" b="1" dirty="0">
                <a:latin typeface="+mn-lt"/>
                <a:ea typeface="宋体" panose="02010600030101010101" pitchFamily="2" charset="-122"/>
                <a:cs typeface="+mn-cs"/>
              </a:rPr>
              <a:t>ROL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COUNT</a:t>
            </a:r>
            <a:endParaRPr kumimoji="1" lang="en-US" altLang="zh-CN"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循环右移指令	    </a:t>
            </a:r>
            <a:r>
              <a:rPr kumimoji="1" lang="en-US" altLang="zh-CN" sz="2400" b="1" dirty="0">
                <a:latin typeface="+mn-lt"/>
                <a:ea typeface="宋体" panose="02010600030101010101" pitchFamily="2" charset="-122"/>
                <a:cs typeface="+mn-cs"/>
              </a:rPr>
              <a:t>ROR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COUNT</a:t>
            </a:r>
            <a:endParaRPr kumimoji="1" lang="en-US" altLang="zh-CN"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带进位循环左移指令    </a:t>
            </a:r>
            <a:r>
              <a:rPr kumimoji="1" lang="en-US" altLang="zh-CN" sz="2400" b="1" dirty="0">
                <a:latin typeface="+mn-lt"/>
                <a:ea typeface="宋体" panose="02010600030101010101" pitchFamily="2" charset="-122"/>
                <a:cs typeface="+mn-cs"/>
              </a:rPr>
              <a:t>RCL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COUNT</a:t>
            </a:r>
            <a:endParaRPr kumimoji="1" lang="en-US" altLang="zh-CN"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带进位循环右移指令    </a:t>
            </a:r>
            <a:r>
              <a:rPr kumimoji="1" lang="en-US" altLang="zh-CN" sz="2400" b="1" dirty="0">
                <a:latin typeface="+mn-lt"/>
                <a:ea typeface="宋体" panose="02010600030101010101" pitchFamily="2" charset="-122"/>
                <a:cs typeface="+mn-cs"/>
              </a:rPr>
              <a:t>RCR    DEST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COUNT</a:t>
            </a:r>
            <a:endParaRPr kumimoji="1" lang="en-US" altLang="zh-CN"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    指令功能：</a:t>
            </a:r>
            <a:r>
              <a:rPr kumimoji="1" lang="zh-CN" altLang="en-US" sz="2400" b="1" dirty="0">
                <a:latin typeface="+mn-lt"/>
                <a:ea typeface="宋体" panose="02010600030101010101" pitchFamily="2" charset="-122"/>
                <a:cs typeface="+mn-cs"/>
              </a:rPr>
              <a:t>将</a:t>
            </a:r>
            <a:r>
              <a:rPr kumimoji="1" lang="en-US" altLang="zh-CN" sz="2400" b="1" dirty="0">
                <a:latin typeface="+mn-lt"/>
                <a:ea typeface="宋体" panose="02010600030101010101" pitchFamily="2" charset="-122"/>
                <a:cs typeface="+mn-cs"/>
              </a:rPr>
              <a:t>DEST</a:t>
            </a:r>
            <a:r>
              <a:rPr kumimoji="1" lang="zh-CN" altLang="en-US" sz="2400" b="1" dirty="0">
                <a:latin typeface="+mn-lt"/>
                <a:ea typeface="宋体" panose="02010600030101010101" pitchFamily="2" charset="-122"/>
                <a:cs typeface="+mn-cs"/>
              </a:rPr>
              <a:t>指定的</a:t>
            </a:r>
            <a:r>
              <a:rPr kumimoji="1" lang="en-US" altLang="zh-CN" sz="2400" b="1" dirty="0">
                <a:latin typeface="+mn-lt"/>
                <a:ea typeface="宋体" panose="02010600030101010101" pitchFamily="2" charset="-122"/>
                <a:cs typeface="+mn-cs"/>
              </a:rPr>
              <a:t>8/16/32</a:t>
            </a:r>
            <a:r>
              <a:rPr kumimoji="1" lang="zh-CN" altLang="en-US" sz="2400" b="1" dirty="0">
                <a:latin typeface="+mn-lt"/>
                <a:ea typeface="宋体" panose="02010600030101010101" pitchFamily="2" charset="-122"/>
                <a:cs typeface="+mn-cs"/>
              </a:rPr>
              <a:t>位寄存器或存储器操作数移位</a:t>
            </a:r>
            <a:r>
              <a:rPr kumimoji="1" lang="en-US" altLang="zh-CN" sz="2400" b="1" dirty="0">
                <a:latin typeface="+mn-lt"/>
                <a:ea typeface="宋体" panose="02010600030101010101" pitchFamily="2" charset="-122"/>
                <a:cs typeface="+mn-cs"/>
              </a:rPr>
              <a:t>COUNT</a:t>
            </a:r>
            <a:r>
              <a:rPr kumimoji="1" lang="zh-CN" altLang="en-US" sz="2400" b="1" dirty="0">
                <a:latin typeface="+mn-lt"/>
                <a:ea typeface="宋体" panose="02010600030101010101" pitchFamily="2" charset="-122"/>
                <a:cs typeface="+mn-cs"/>
              </a:rPr>
              <a:t>次。</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3333FF"/>
                </a:solidFill>
                <a:latin typeface="+mn-lt"/>
                <a:ea typeface="宋体" panose="02010600030101010101" pitchFamily="2" charset="-122"/>
                <a:cs typeface="+mn-cs"/>
              </a:rPr>
              <a:t>ROL / ROR</a:t>
            </a: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实现将操作数循环左移</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右移。</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3333FF"/>
                </a:solidFill>
                <a:latin typeface="+mn-lt"/>
                <a:ea typeface="宋体" panose="02010600030101010101" pitchFamily="2" charset="-122"/>
                <a:cs typeface="+mn-cs"/>
              </a:rPr>
              <a:t>RCL / RCR</a:t>
            </a: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实现将操作数和</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一起循环左移</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右移。</a:t>
            </a:r>
            <a:endParaRPr kumimoji="1" lang="zh-CN" altLang="en-US" sz="2400" b="1" dirty="0">
              <a:latin typeface="+mn-lt"/>
              <a:ea typeface="宋体" panose="02010600030101010101" pitchFamily="2" charset="-122"/>
              <a:cs typeface="+mn-cs"/>
            </a:endParaRPr>
          </a:p>
          <a:p>
            <a:pPr eaLnBrk="1" hangingPunct="1">
              <a:lnSpc>
                <a:spcPct val="110000"/>
              </a:lnSpc>
              <a:buFont typeface="Monotype Sorts" pitchFamily="2" charset="2"/>
              <a:buNone/>
            </a:pPr>
            <a:r>
              <a:rPr kumimoji="1" lang="zh-CN" altLang="en-US" sz="2400" b="1" dirty="0">
                <a:latin typeface="宋体" panose="02010600030101010101" pitchFamily="2" charset="-122"/>
                <a:ea typeface="宋体" panose="02010600030101010101" pitchFamily="2" charset="-122"/>
                <a:cs typeface="+mn-cs"/>
              </a:rPr>
              <a:t>  </a:t>
            </a:r>
            <a:r>
              <a:rPr kumimoji="1" lang="zh-CN" altLang="en-US" sz="2400" b="1" dirty="0">
                <a:solidFill>
                  <a:srgbClr val="C00000"/>
                </a:solidFill>
                <a:latin typeface="宋体" panose="02010600030101010101" pitchFamily="2" charset="-122"/>
                <a:ea typeface="宋体" panose="02010600030101010101" pitchFamily="2" charset="-122"/>
                <a:cs typeface="+mn-cs"/>
              </a:rPr>
              <a:t>受影响的状态标志位：</a:t>
            </a:r>
            <a:r>
              <a:rPr kumimoji="1" lang="en-US" altLang="zh-CN" sz="2400" b="1" dirty="0">
                <a:latin typeface="+mn-lt"/>
                <a:ea typeface="宋体" panose="02010600030101010101" pitchFamily="2" charset="-122"/>
                <a:cs typeface="+mn-cs"/>
              </a:rPr>
              <a:t>CF</a:t>
            </a:r>
            <a:r>
              <a:rPr kumimoji="1" lang="en-US" altLang="zh-CN" sz="2400" b="1" dirty="0">
                <a:latin typeface="宋体" panose="02010600030101010101" pitchFamily="2" charset="-122"/>
                <a:ea typeface="宋体" panose="02010600030101010101" pitchFamily="2" charset="-122"/>
                <a:cs typeface="+mn-cs"/>
              </a:rPr>
              <a:t>、</a:t>
            </a:r>
            <a:r>
              <a:rPr kumimoji="1" lang="en-US" altLang="zh-CN" sz="2400" b="1" dirty="0">
                <a:latin typeface="+mn-lt"/>
                <a:ea typeface="宋体" panose="02010600030101010101" pitchFamily="2" charset="-122"/>
                <a:cs typeface="+mn-cs"/>
              </a:rPr>
              <a:t>OF</a:t>
            </a:r>
            <a:r>
              <a:rPr kumimoji="1" lang="en-US" altLang="zh-CN" sz="2400" b="1" dirty="0">
                <a:latin typeface="宋体" panose="02010600030101010101" pitchFamily="2" charset="-122"/>
                <a:ea typeface="宋体" panose="02010600030101010101" pitchFamily="2" charset="-122"/>
                <a:cs typeface="+mn-cs"/>
              </a:rPr>
              <a:t>。</a:t>
            </a:r>
            <a:r>
              <a:rPr kumimoji="1" lang="en-US" altLang="zh-CN" sz="2400" b="1" dirty="0">
                <a:latin typeface="+mn-lt"/>
                <a:ea typeface="宋体" panose="02010600030101010101" pitchFamily="2" charset="-122"/>
                <a:cs typeface="+mn-cs"/>
              </a:rPr>
              <a:t>CF</a:t>
            </a:r>
            <a:r>
              <a:rPr kumimoji="1" lang="zh-CN" altLang="en-US" sz="2400" b="1" dirty="0">
                <a:latin typeface="宋体" panose="02010600030101010101" pitchFamily="2" charset="-122"/>
                <a:ea typeface="宋体" panose="02010600030101010101" pitchFamily="2" charset="-122"/>
                <a:cs typeface="+mn-cs"/>
              </a:rPr>
              <a:t>存放每次移出的位。</a:t>
            </a:r>
            <a:endParaRPr kumimoji="1" lang="en-US" altLang="zh-CN" sz="2400" b="1" dirty="0">
              <a:latin typeface="宋体" panose="02010600030101010101" pitchFamily="2" charset="-122"/>
              <a:ea typeface="宋体" panose="02010600030101010101" pitchFamily="2" charset="-122"/>
              <a:cs typeface="+mn-cs"/>
            </a:endParaRPr>
          </a:p>
          <a:p>
            <a:pPr eaLnBrk="1" hangingPunct="1">
              <a:lnSpc>
                <a:spcPct val="110000"/>
              </a:lnSpc>
            </a:pPr>
            <a:r>
              <a:rPr kumimoji="1" lang="zh-CN" altLang="en-US" sz="2400" b="1" dirty="0">
                <a:latin typeface="宋体" panose="02010600030101010101" pitchFamily="2" charset="-122"/>
                <a:ea typeface="宋体" panose="02010600030101010101" pitchFamily="2" charset="-122"/>
                <a:cs typeface="+mn-cs"/>
              </a:rPr>
              <a:t>如果移位指令只移一位，且移位前后操作数的符号位发生变化，则将</a:t>
            </a:r>
            <a:r>
              <a:rPr kumimoji="1" lang="en-US" altLang="zh-CN" sz="2400" b="1" dirty="0">
                <a:latin typeface="+mn-lt"/>
                <a:ea typeface="宋体" panose="02010600030101010101" pitchFamily="2" charset="-122"/>
                <a:cs typeface="+mn-cs"/>
              </a:rPr>
              <a:t>OF</a:t>
            </a:r>
            <a:r>
              <a:rPr kumimoji="1" lang="zh-CN" altLang="en-US" sz="2400" b="1" dirty="0">
                <a:latin typeface="宋体" panose="02010600030101010101" pitchFamily="2" charset="-122"/>
                <a:ea typeface="宋体" panose="02010600030101010101" pitchFamily="2" charset="-122"/>
                <a:cs typeface="+mn-cs"/>
              </a:rPr>
              <a:t>置</a:t>
            </a:r>
            <a:r>
              <a:rPr kumimoji="1" lang="zh-CN" altLang="en-US" sz="2400" b="1" dirty="0">
                <a:latin typeface="+mn-lt"/>
                <a:ea typeface="宋体" panose="02010600030101010101" pitchFamily="2" charset="-122"/>
                <a:cs typeface="+mn-cs"/>
              </a:rPr>
              <a:t>1</a:t>
            </a:r>
            <a:r>
              <a:rPr kumimoji="1" lang="zh-CN" altLang="en-US" sz="2400" b="1" dirty="0">
                <a:latin typeface="宋体" panose="02010600030101010101" pitchFamily="2" charset="-122"/>
                <a:ea typeface="宋体" panose="02010600030101010101" pitchFamily="2" charset="-122"/>
                <a:cs typeface="+mn-cs"/>
              </a:rPr>
              <a:t>；否则</a:t>
            </a:r>
            <a:r>
              <a:rPr kumimoji="1" lang="en-US" altLang="zh-CN" sz="2400" b="1" dirty="0">
                <a:latin typeface="+mn-lt"/>
                <a:ea typeface="宋体" panose="02010600030101010101" pitchFamily="2" charset="-122"/>
                <a:cs typeface="+mn-cs"/>
              </a:rPr>
              <a:t>OF</a:t>
            </a:r>
            <a:r>
              <a:rPr kumimoji="1" lang="zh-CN" altLang="en-US" sz="2400" b="1" dirty="0">
                <a:latin typeface="宋体" panose="02010600030101010101" pitchFamily="2" charset="-122"/>
                <a:ea typeface="宋体" panose="02010600030101010101" pitchFamily="2" charset="-122"/>
                <a:cs typeface="+mn-cs"/>
              </a:rPr>
              <a:t>置</a:t>
            </a:r>
            <a:r>
              <a:rPr kumimoji="1" lang="zh-CN" altLang="en-US" sz="2400" b="1" dirty="0">
                <a:latin typeface="+mn-lt"/>
                <a:ea typeface="宋体" panose="02010600030101010101" pitchFamily="2" charset="-122"/>
                <a:cs typeface="+mn-cs"/>
              </a:rPr>
              <a:t>0</a:t>
            </a:r>
            <a:r>
              <a:rPr kumimoji="1" lang="zh-CN" altLang="en-US" sz="2400" b="1" dirty="0">
                <a:latin typeface="宋体" panose="02010600030101010101" pitchFamily="2" charset="-122"/>
                <a:ea typeface="宋体" panose="02010600030101010101" pitchFamily="2" charset="-122"/>
                <a:cs typeface="+mn-cs"/>
              </a:rPr>
              <a:t>。</a:t>
            </a:r>
            <a:endParaRPr kumimoji="1" lang="en-US" altLang="zh-CN" sz="2400" b="1" dirty="0">
              <a:latin typeface="宋体" panose="02010600030101010101" pitchFamily="2" charset="-122"/>
              <a:ea typeface="宋体" panose="02010600030101010101" pitchFamily="2" charset="-122"/>
              <a:cs typeface="+mn-cs"/>
            </a:endParaRPr>
          </a:p>
          <a:p>
            <a:pPr eaLnBrk="1" hangingPunct="1">
              <a:lnSpc>
                <a:spcPct val="110000"/>
              </a:lnSpc>
            </a:pPr>
            <a:r>
              <a:rPr kumimoji="1" lang="zh-CN" altLang="en-US" sz="2400" b="1" dirty="0">
                <a:latin typeface="宋体" panose="02010600030101010101" pitchFamily="2" charset="-122"/>
                <a:ea typeface="宋体" panose="02010600030101010101" pitchFamily="2" charset="-122"/>
                <a:cs typeface="+mn-cs"/>
              </a:rPr>
              <a:t>如移位次数大于</a:t>
            </a:r>
            <a:r>
              <a:rPr kumimoji="1" lang="zh-CN" altLang="en-US" sz="2400" b="1" dirty="0">
                <a:latin typeface="+mn-lt"/>
                <a:ea typeface="宋体" panose="02010600030101010101" pitchFamily="2" charset="-122"/>
                <a:cs typeface="+mn-cs"/>
              </a:rPr>
              <a:t>1</a:t>
            </a:r>
            <a:r>
              <a:rPr kumimoji="1" lang="zh-CN" altLang="en-US" sz="2400" b="1" dirty="0">
                <a:latin typeface="宋体" panose="02010600030101010101" pitchFamily="2" charset="-122"/>
                <a:ea typeface="宋体" panose="02010600030101010101" pitchFamily="2" charset="-122"/>
                <a:cs typeface="+mn-cs"/>
              </a:rPr>
              <a:t>，则</a:t>
            </a:r>
            <a:r>
              <a:rPr kumimoji="1" lang="en-US" altLang="zh-CN" sz="2400" b="1" dirty="0">
                <a:latin typeface="+mn-lt"/>
                <a:ea typeface="宋体" panose="02010600030101010101" pitchFamily="2" charset="-122"/>
                <a:cs typeface="+mn-cs"/>
              </a:rPr>
              <a:t>OF</a:t>
            </a:r>
            <a:r>
              <a:rPr kumimoji="1" lang="zh-CN" altLang="en-US" sz="2400" b="1" dirty="0">
                <a:latin typeface="宋体" panose="02010600030101010101" pitchFamily="2" charset="-122"/>
                <a:ea typeface="宋体" panose="02010600030101010101" pitchFamily="2" charset="-122"/>
                <a:cs typeface="+mn-cs"/>
              </a:rPr>
              <a:t>不确定。</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0227" name="Rectangle 2"/>
          <p:cNvSpPr/>
          <p:nvPr/>
        </p:nvSpPr>
        <p:spPr>
          <a:xfrm>
            <a:off x="0" y="3048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FontTx/>
              <a:buNone/>
            </a:pPr>
            <a:r>
              <a:rPr lang="zh-CN" altLang="en-US" sz="2400" b="1" dirty="0">
                <a:latin typeface="宋体" panose="02010600030101010101" pitchFamily="2" charset="-122"/>
                <a:ea typeface="宋体" panose="02010600030101010101" pitchFamily="2" charset="-122"/>
              </a:rPr>
              <a:t>循环移位指令的移位操作如下图所示：</a:t>
            </a:r>
            <a:endParaRPr lang="zh-CN" altLang="en-US" sz="2400" b="1" dirty="0">
              <a:latin typeface="Times New Roman" panose="02020603050405020304" pitchFamily="18" charset="0"/>
              <a:ea typeface="宋体" panose="02010600030101010101" pitchFamily="2" charset="-122"/>
            </a:endParaRPr>
          </a:p>
        </p:txBody>
      </p:sp>
      <p:pic>
        <p:nvPicPr>
          <p:cNvPr id="180228" name="Picture 3" descr="4x45"/>
          <p:cNvPicPr>
            <a:picLocks noChangeAspect="1"/>
          </p:cNvPicPr>
          <p:nvPr/>
        </p:nvPicPr>
        <p:blipFill>
          <a:blip r:embed="rId1"/>
          <a:stretch>
            <a:fillRect/>
          </a:stretch>
        </p:blipFill>
        <p:spPr>
          <a:xfrm>
            <a:off x="0" y="1066800"/>
            <a:ext cx="9144000" cy="2877185"/>
          </a:xfrm>
          <a:prstGeom prst="rect">
            <a:avLst/>
          </a:prstGeom>
          <a:noFill/>
          <a:ln w="9525">
            <a:noFill/>
          </a:ln>
        </p:spPr>
      </p:pic>
      <p:sp>
        <p:nvSpPr>
          <p:cNvPr id="180229" name="Rectangle 4"/>
          <p:cNvSpPr/>
          <p:nvPr/>
        </p:nvSpPr>
        <p:spPr>
          <a:xfrm>
            <a:off x="107950" y="4867275"/>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latin typeface="宋体" panose="02010600030101010101" pitchFamily="2" charset="-122"/>
                <a:ea typeface="宋体" panose="02010600030101010101" pitchFamily="2" charset="-122"/>
              </a:rPr>
              <a:t>当多字节或多字数据进行移位时，常用到带进位循环移位指令。</a:t>
            </a:r>
            <a:r>
              <a:rPr lang="zh-CN" altLang="en-US" sz="10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0483" name="Rectangle 2"/>
          <p:cNvSpPr>
            <a:spLocks noGrp="1"/>
          </p:cNvSpPr>
          <p:nvPr>
            <p:ph type="body" sz="half" idx="1"/>
          </p:nvPr>
        </p:nvSpPr>
        <p:spPr>
          <a:xfrm>
            <a:off x="0" y="115888"/>
            <a:ext cx="7451725" cy="576262"/>
          </a:xfrm>
        </p:spPr>
        <p:txBody>
          <a:bodyPr vert="horz" wrap="square" lIns="91440" tIns="45720" rIns="91440" bIns="45720" anchor="t" anchorCtr="0"/>
          <a:p>
            <a:pPr eaLnBrk="1" hangingPunct="1">
              <a:buClrTx/>
              <a:buSzTx/>
              <a:buFont typeface="Monotype Sorts" pitchFamily="2" charset="2"/>
              <a:buNone/>
            </a:pPr>
            <a:r>
              <a:rPr lang="zh-CN" altLang="en-US" sz="2800" b="1" dirty="0">
                <a:ea typeface="宋体" panose="02010600030101010101" pitchFamily="2" charset="-122"/>
              </a:rPr>
              <a:t>（</a:t>
            </a:r>
            <a:r>
              <a:rPr lang="en-US" altLang="zh-CN" sz="2800" b="1" dirty="0">
                <a:ea typeface="宋体" panose="02010600030101010101" pitchFamily="2" charset="-122"/>
              </a:rPr>
              <a:t>2</a:t>
            </a:r>
            <a:r>
              <a:rPr lang="zh-CN" altLang="en-US" sz="2800" b="1" dirty="0">
                <a:ea typeface="宋体" panose="02010600030101010101" pitchFamily="2" charset="-122"/>
              </a:rPr>
              <a:t>）</a:t>
            </a:r>
            <a:r>
              <a:rPr lang="en-US" altLang="zh-CN" sz="2800" b="1" dirty="0">
                <a:ea typeface="宋体" panose="02010600030101010101" pitchFamily="2" charset="-122"/>
              </a:rPr>
              <a:t>Pentium CPU</a:t>
            </a:r>
            <a:r>
              <a:rPr lang="zh-CN" altLang="en-US" sz="2800" b="1" dirty="0">
                <a:ea typeface="宋体" panose="02010600030101010101" pitchFamily="2" charset="-122"/>
              </a:rPr>
              <a:t>的功能结构如下图所示：</a:t>
            </a:r>
            <a:endParaRPr lang="zh-CN" altLang="en-US" sz="2800" b="1" dirty="0">
              <a:ea typeface="宋体" panose="02010600030101010101" pitchFamily="2" charset="-122"/>
            </a:endParaRPr>
          </a:p>
        </p:txBody>
      </p:sp>
      <p:pic>
        <p:nvPicPr>
          <p:cNvPr id="20484" name="Picture 3" descr="4x05"/>
          <p:cNvPicPr>
            <a:picLocks noChangeAspect="1"/>
          </p:cNvPicPr>
          <p:nvPr>
            <p:ph sz="half" idx="2"/>
          </p:nvPr>
        </p:nvPicPr>
        <p:blipFill>
          <a:blip r:embed="rId1"/>
          <a:srcRect/>
          <a:stretch>
            <a:fillRect/>
          </a:stretch>
        </p:blipFill>
        <p:spPr>
          <a:xfrm>
            <a:off x="0" y="620713"/>
            <a:ext cx="9144000" cy="6237287"/>
          </a:xfrm>
        </p:spPr>
      </p:pic>
      <p:cxnSp>
        <p:nvCxnSpPr>
          <p:cNvPr id="20485" name="直接连接符 6"/>
          <p:cNvCxnSpPr/>
          <p:nvPr/>
        </p:nvCxnSpPr>
        <p:spPr>
          <a:xfrm>
            <a:off x="4787900" y="1989138"/>
            <a:ext cx="0" cy="0"/>
          </a:xfrm>
          <a:prstGeom prst="line">
            <a:avLst/>
          </a:prstGeom>
          <a:ln w="9525" cap="flat" cmpd="sng">
            <a:solidFill>
              <a:schemeClr val="tx1"/>
            </a:solidFill>
            <a:prstDash val="solid"/>
            <a:headEnd type="none" w="med" len="med"/>
            <a:tailEnd type="none" w="med" len="med"/>
          </a:ln>
        </p:spPr>
      </p:cxnSp>
      <p:cxnSp>
        <p:nvCxnSpPr>
          <p:cNvPr id="20486" name="直接连接符 8"/>
          <p:cNvCxnSpPr/>
          <p:nvPr/>
        </p:nvCxnSpPr>
        <p:spPr>
          <a:xfrm>
            <a:off x="4787900" y="1989138"/>
            <a:ext cx="0" cy="0"/>
          </a:xfrm>
          <a:prstGeom prst="line">
            <a:avLst/>
          </a:prstGeom>
          <a:ln w="9525" cap="flat" cmpd="sng">
            <a:solidFill>
              <a:schemeClr val="tx1"/>
            </a:solidFill>
            <a:prstDash val="solid"/>
            <a:headEnd type="none" w="med" len="med"/>
            <a:tailEnd type="none" w="med" len="med"/>
          </a:ln>
        </p:spPr>
      </p:cxnSp>
      <p:cxnSp>
        <p:nvCxnSpPr>
          <p:cNvPr id="20487" name="直接箭头连接符 12"/>
          <p:cNvCxnSpPr/>
          <p:nvPr/>
        </p:nvCxnSpPr>
        <p:spPr>
          <a:xfrm>
            <a:off x="5364163" y="1700213"/>
            <a:ext cx="0" cy="288925"/>
          </a:xfrm>
          <a:prstGeom prst="straightConnector1">
            <a:avLst/>
          </a:prstGeom>
          <a:ln w="19050" cap="flat" cmpd="sng">
            <a:solidFill>
              <a:schemeClr val="tx1"/>
            </a:solidFill>
            <a:prstDash val="solid"/>
            <a:headEnd type="none" w="med" len="med"/>
            <a:tailEnd type="arrow" w="med" len="med"/>
          </a:ln>
        </p:spPr>
      </p:cxnSp>
      <p:sp>
        <p:nvSpPr>
          <p:cNvPr id="2" name="文本框 1"/>
          <p:cNvSpPr txBox="1"/>
          <p:nvPr/>
        </p:nvSpPr>
        <p:spPr>
          <a:xfrm>
            <a:off x="755650" y="6165215"/>
            <a:ext cx="1259205" cy="306705"/>
          </a:xfrm>
          <a:prstGeom prst="rect">
            <a:avLst/>
          </a:prstGeom>
          <a:solidFill>
            <a:schemeClr val="bg1"/>
          </a:solidFill>
        </p:spPr>
        <p:txBody>
          <a:bodyPr wrap="square" rtlCol="0">
            <a:spAutoFit/>
          </a:bodyPr>
          <a:p>
            <a:r>
              <a:rPr lang="en-US" altLang="zh-CN" sz="1400"/>
              <a:t>64</a:t>
            </a:r>
            <a:r>
              <a:rPr lang="zh-CN" altLang="en-US" sz="1400"/>
              <a:t>位数据总线</a:t>
            </a:r>
            <a:endParaRPr lang="zh-CN" altLang="en-US" sz="1400"/>
          </a:p>
        </p:txBody>
      </p:sp>
    </p:spTree>
  </p:cSld>
  <p:clrMapOvr>
    <a:masterClrMapping/>
  </p:clrMapOvr>
  <p:transition spd="slow">
    <p:zoom dir="in"/>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1251" name="Rectangle 2"/>
          <p:cNvSpPr/>
          <p:nvPr/>
        </p:nvSpPr>
        <p:spPr>
          <a:xfrm>
            <a:off x="125413" y="22225"/>
            <a:ext cx="8893175" cy="49847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33400" algn="just">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例：由3个</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位的字构成的一个无符号数从高位到低位依次存放在</a:t>
            </a:r>
            <a:r>
              <a:rPr lang="en-US" altLang="zh-CN" sz="2400" b="1" dirty="0">
                <a:latin typeface="Times New Roman" panose="02020603050405020304" pitchFamily="18" charset="0"/>
                <a:ea typeface="宋体" panose="02010600030101010101" pitchFamily="2" charset="-122"/>
              </a:rPr>
              <a:t>M+4，M+2，M</a:t>
            </a:r>
            <a:r>
              <a:rPr lang="zh-CN" altLang="en-US" sz="2400" b="1" dirty="0">
                <a:latin typeface="Times New Roman" panose="02020603050405020304" pitchFamily="18" charset="0"/>
                <a:ea typeface="宋体" panose="02010600030101010101" pitchFamily="2" charset="-122"/>
              </a:rPr>
              <a:t>字单元中，若要将该数</a:t>
            </a:r>
            <a:r>
              <a:rPr lang="zh-CN" altLang="en-US" sz="2400" b="1" dirty="0">
                <a:solidFill>
                  <a:srgbClr val="3333FF"/>
                </a:solidFill>
                <a:latin typeface="Times New Roman" panose="02020603050405020304" pitchFamily="18" charset="0"/>
                <a:ea typeface="宋体" panose="02010600030101010101" pitchFamily="2" charset="-122"/>
              </a:rPr>
              <a:t>右移</a:t>
            </a:r>
            <a:r>
              <a:rPr lang="zh-CN" altLang="en-US" sz="2400" b="1" dirty="0">
                <a:latin typeface="Times New Roman" panose="02020603050405020304" pitchFamily="18" charset="0"/>
                <a:ea typeface="宋体" panose="02010600030101010101" pitchFamily="2" charset="-122"/>
              </a:rPr>
              <a:t>一位，则可用以下程序段实现：</a:t>
            </a:r>
            <a:endParaRPr lang="zh-CN" altLang="en-US" sz="2400" b="1" dirty="0">
              <a:latin typeface="Times New Roman" panose="02020603050405020304" pitchFamily="18" charset="0"/>
              <a:ea typeface="宋体" panose="02010600030101010101" pitchFamily="2" charset="-122"/>
            </a:endParaRPr>
          </a:p>
          <a:p>
            <a:pPr marL="0" lvl="0" indent="53340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SHR    M+4，1</a:t>
            </a:r>
            <a:endParaRPr lang="en-US" altLang="zh-CN" sz="2400" b="1" dirty="0">
              <a:latin typeface="Times New Roman" panose="02020603050405020304" pitchFamily="18" charset="0"/>
              <a:ea typeface="宋体" panose="02010600030101010101" pitchFamily="2" charset="-122"/>
            </a:endParaRPr>
          </a:p>
          <a:p>
            <a:pPr marL="0" lvl="0" indent="53340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RCR    M+2，1</a:t>
            </a:r>
            <a:endParaRPr lang="en-US" altLang="zh-CN" sz="2400" b="1" dirty="0">
              <a:latin typeface="Times New Roman" panose="02020603050405020304" pitchFamily="18" charset="0"/>
              <a:ea typeface="宋体" panose="02010600030101010101" pitchFamily="2" charset="-122"/>
            </a:endParaRPr>
          </a:p>
          <a:p>
            <a:pPr marL="0" lvl="0" indent="533400" algn="just">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RCR    M，1</a:t>
            </a:r>
            <a:endParaRPr lang="en-US" altLang="zh-CN" sz="2400" b="1" dirty="0">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如下图所示，</a:t>
            </a:r>
            <a:r>
              <a:rPr lang="en-US" altLang="zh-CN" sz="2400" b="1" dirty="0">
                <a:latin typeface="Times New Roman" panose="02020603050405020304" pitchFamily="18" charset="0"/>
                <a:ea typeface="宋体" panose="02010600030101010101" pitchFamily="2" charset="-122"/>
              </a:rPr>
              <a:t>SHR</a:t>
            </a:r>
            <a:r>
              <a:rPr lang="zh-CN" altLang="en-US" sz="2400" b="1" dirty="0">
                <a:latin typeface="Times New Roman" panose="02020603050405020304" pitchFamily="18" charset="0"/>
                <a:ea typeface="宋体" panose="02010600030101010101" pitchFamily="2" charset="-122"/>
              </a:rPr>
              <a:t>指令将</a:t>
            </a:r>
            <a:r>
              <a:rPr lang="en-US" altLang="zh-CN" sz="2400" b="1" dirty="0">
                <a:latin typeface="Times New Roman" panose="02020603050405020304" pitchFamily="18" charset="0"/>
                <a:ea typeface="宋体" panose="02010600030101010101" pitchFamily="2" charset="-122"/>
              </a:rPr>
              <a:t>M+4</a:t>
            </a:r>
            <a:r>
              <a:rPr lang="zh-CN" altLang="en-US" sz="2400" b="1" dirty="0">
                <a:latin typeface="Times New Roman" panose="02020603050405020304" pitchFamily="18" charset="0"/>
                <a:ea typeface="宋体" panose="02010600030101010101" pitchFamily="2" charset="-122"/>
              </a:rPr>
              <a:t>字单元的最低位移至</a:t>
            </a:r>
            <a:r>
              <a:rPr lang="en-US" altLang="zh-CN" sz="2400" b="1" dirty="0">
                <a:latin typeface="Times New Roman" panose="02020603050405020304" pitchFamily="18" charset="0"/>
                <a:ea typeface="宋体" panose="02010600030101010101" pitchFamily="2" charset="-122"/>
              </a:rPr>
              <a:t>CF</a:t>
            </a:r>
            <a:r>
              <a:rPr lang="zh-CN" altLang="en-US" sz="2400" b="1" dirty="0">
                <a:latin typeface="Times New Roman" panose="02020603050405020304" pitchFamily="18" charset="0"/>
                <a:ea typeface="宋体" panose="02010600030101010101" pitchFamily="2" charset="-122"/>
              </a:rPr>
              <a:t>中。第2条指令</a:t>
            </a:r>
            <a:r>
              <a:rPr lang="en-US" altLang="zh-CN" sz="2400" b="1" dirty="0">
                <a:latin typeface="Times New Roman" panose="02020603050405020304" pitchFamily="18" charset="0"/>
                <a:ea typeface="宋体" panose="02010600030101010101" pitchFamily="2" charset="-122"/>
              </a:rPr>
              <a:t>RCR</a:t>
            </a:r>
            <a:r>
              <a:rPr lang="zh-CN" altLang="en-US" sz="2400" b="1" dirty="0">
                <a:latin typeface="Times New Roman" panose="02020603050405020304" pitchFamily="18" charset="0"/>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CF</a:t>
            </a:r>
            <a:r>
              <a:rPr lang="zh-CN" altLang="en-US" sz="2400" b="1" dirty="0">
                <a:latin typeface="Times New Roman" panose="02020603050405020304" pitchFamily="18" charset="0"/>
                <a:ea typeface="宋体" panose="02010600030101010101" pitchFamily="2" charset="-122"/>
              </a:rPr>
              <a:t>与</a:t>
            </a:r>
            <a:r>
              <a:rPr lang="en-US" altLang="zh-CN" sz="2400" b="1" dirty="0">
                <a:latin typeface="Times New Roman" panose="02020603050405020304" pitchFamily="18" charset="0"/>
                <a:ea typeface="宋体" panose="02010600030101010101" pitchFamily="2" charset="-122"/>
              </a:rPr>
              <a:t>M+2</a:t>
            </a:r>
            <a:r>
              <a:rPr lang="zh-CN" altLang="en-US" sz="2400" b="1" dirty="0">
                <a:latin typeface="Times New Roman" panose="02020603050405020304" pitchFamily="18" charset="0"/>
                <a:ea typeface="宋体" panose="02010600030101010101" pitchFamily="2" charset="-122"/>
              </a:rPr>
              <a:t>字单元构成一个17位的数进行一次循环右移，将</a:t>
            </a:r>
            <a:r>
              <a:rPr lang="en-US" altLang="zh-CN" sz="2400" b="1" dirty="0">
                <a:latin typeface="Times New Roman" panose="02020603050405020304" pitchFamily="18" charset="0"/>
                <a:ea typeface="宋体" panose="02010600030101010101" pitchFamily="2" charset="-122"/>
              </a:rPr>
              <a:t>M+4</a:t>
            </a:r>
            <a:r>
              <a:rPr lang="zh-CN" altLang="en-US" sz="2400" b="1" dirty="0">
                <a:latin typeface="Times New Roman" panose="02020603050405020304" pitchFamily="18" charset="0"/>
                <a:ea typeface="宋体" panose="02010600030101010101" pitchFamily="2" charset="-122"/>
              </a:rPr>
              <a:t>单元右移出的位通过</a:t>
            </a:r>
            <a:r>
              <a:rPr lang="en-US" altLang="zh-CN" sz="2400" b="1" dirty="0">
                <a:latin typeface="Times New Roman" panose="02020603050405020304" pitchFamily="18" charset="0"/>
                <a:ea typeface="宋体" panose="02010600030101010101" pitchFamily="2" charset="-122"/>
              </a:rPr>
              <a:t>CF</a:t>
            </a:r>
            <a:r>
              <a:rPr lang="zh-CN" altLang="en-US" sz="2400" b="1" dirty="0">
                <a:latin typeface="Times New Roman" panose="02020603050405020304" pitchFamily="18" charset="0"/>
                <a:ea typeface="宋体" panose="02010600030101010101" pitchFamily="2" charset="-122"/>
              </a:rPr>
              <a:t>移至</a:t>
            </a:r>
            <a:r>
              <a:rPr lang="en-US" altLang="zh-CN" sz="2400" b="1" dirty="0">
                <a:latin typeface="Times New Roman" panose="02020603050405020304" pitchFamily="18" charset="0"/>
                <a:ea typeface="宋体" panose="02010600030101010101" pitchFamily="2" charset="-122"/>
              </a:rPr>
              <a:t>M+2</a:t>
            </a:r>
            <a:r>
              <a:rPr lang="zh-CN" altLang="en-US" sz="2400" b="1" dirty="0">
                <a:latin typeface="Times New Roman" panose="02020603050405020304" pitchFamily="18" charset="0"/>
                <a:ea typeface="宋体" panose="02010600030101010101" pitchFamily="2" charset="-122"/>
              </a:rPr>
              <a:t>单元的最高位，而</a:t>
            </a:r>
            <a:r>
              <a:rPr lang="en-US" altLang="zh-CN" sz="2400" b="1" dirty="0">
                <a:latin typeface="Times New Roman" panose="02020603050405020304" pitchFamily="18" charset="0"/>
                <a:ea typeface="宋体" panose="02010600030101010101" pitchFamily="2" charset="-122"/>
              </a:rPr>
              <a:t>M+2</a:t>
            </a:r>
            <a:r>
              <a:rPr lang="zh-CN" altLang="en-US" sz="2400" b="1" dirty="0">
                <a:latin typeface="Times New Roman" panose="02020603050405020304" pitchFamily="18" charset="0"/>
                <a:ea typeface="宋体" panose="02010600030101010101" pitchFamily="2" charset="-122"/>
              </a:rPr>
              <a:t>中的最低位又移至</a:t>
            </a:r>
            <a:r>
              <a:rPr lang="en-US" altLang="zh-CN" sz="2400" b="1" dirty="0">
                <a:latin typeface="Times New Roman" panose="02020603050405020304" pitchFamily="18" charset="0"/>
                <a:ea typeface="宋体" panose="02010600030101010101" pitchFamily="2" charset="-122"/>
              </a:rPr>
              <a:t>CF。</a:t>
            </a:r>
            <a:r>
              <a:rPr lang="zh-CN" altLang="en-US" sz="2400" b="1" dirty="0">
                <a:latin typeface="Times New Roman" panose="02020603050405020304" pitchFamily="18" charset="0"/>
                <a:ea typeface="宋体" panose="02010600030101010101" pitchFamily="2" charset="-122"/>
              </a:rPr>
              <a:t>在第3条指令执行后，就完成将3个字的数右移一位。 </a:t>
            </a:r>
            <a:endParaRPr lang="zh-CN" altLang="en-US" sz="2400" b="1" dirty="0">
              <a:latin typeface="Times New Roman" panose="02020603050405020304" pitchFamily="18" charset="0"/>
              <a:ea typeface="宋体" panose="02010600030101010101" pitchFamily="2" charset="-122"/>
            </a:endParaRPr>
          </a:p>
        </p:txBody>
      </p:sp>
      <p:pic>
        <p:nvPicPr>
          <p:cNvPr id="181253" name="Picture 4" descr="4x46"/>
          <p:cNvPicPr>
            <a:picLocks noChangeAspect="1"/>
          </p:cNvPicPr>
          <p:nvPr/>
        </p:nvPicPr>
        <p:blipFill>
          <a:blip r:embed="rId1"/>
          <a:stretch>
            <a:fillRect/>
          </a:stretch>
        </p:blipFill>
        <p:spPr>
          <a:xfrm>
            <a:off x="0" y="5006975"/>
            <a:ext cx="9144000" cy="1524000"/>
          </a:xfrm>
          <a:prstGeom prst="rect">
            <a:avLst/>
          </a:prstGeom>
          <a:noFill/>
          <a:ln w="9525">
            <a:noFill/>
          </a:ln>
        </p:spPr>
      </p:pic>
    </p:spTree>
  </p:cSld>
  <p:clrMapOvr>
    <a:masterClrMapping/>
  </p:clrMapOvr>
  <p:transition spd="slow">
    <p:zoom dir="in"/>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2275" name="Rectangle 2"/>
          <p:cNvSpPr>
            <a:spLocks noGrp="1"/>
          </p:cNvSpPr>
          <p:nvPr>
            <p:ph type="body" sz="half" idx="1"/>
          </p:nvPr>
        </p:nvSpPr>
        <p:spPr>
          <a:xfrm>
            <a:off x="0" y="228600"/>
            <a:ext cx="9144000" cy="3560763"/>
          </a:xfrm>
        </p:spPr>
        <p:txBody>
          <a:bodyPr vert="horz" wrap="square" lIns="91440" tIns="45720" rIns="91440" bIns="45720" anchor="t" anchorCtr="0"/>
          <a:p>
            <a:pPr eaLnBrk="1" hangingPunct="1">
              <a:lnSpc>
                <a:spcPct val="90000"/>
              </a:lnSpc>
              <a:buClrTx/>
              <a:buSzTx/>
              <a:buFont typeface="Monotype Sorts" pitchFamily="2" charset="2"/>
              <a:buNone/>
            </a:pPr>
            <a:r>
              <a:rPr lang="zh-CN" altLang="en-US" sz="2800" b="1" dirty="0">
                <a:ea typeface="宋体" panose="02010600030101010101" pitchFamily="2" charset="-122"/>
              </a:rPr>
              <a:t>（</a:t>
            </a:r>
            <a:r>
              <a:rPr lang="en-US" altLang="zh-CN" sz="2800" b="1" dirty="0">
                <a:ea typeface="宋体" panose="02010600030101010101" pitchFamily="2" charset="-122"/>
              </a:rPr>
              <a:t>2</a:t>
            </a:r>
            <a:r>
              <a:rPr lang="zh-CN" altLang="en-US" sz="2800" b="1" dirty="0">
                <a:ea typeface="宋体" panose="02010600030101010101" pitchFamily="2" charset="-122"/>
              </a:rPr>
              <a:t>）双操作数移位指令</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en-US" altLang="zh-CN" sz="2400" b="1" dirty="0">
                <a:ea typeface="宋体" panose="02010600030101010101" pitchFamily="2" charset="-122"/>
              </a:rPr>
              <a:t>     80386</a:t>
            </a:r>
            <a:r>
              <a:rPr lang="zh-CN" altLang="en-US" sz="2400" b="1" dirty="0">
                <a:ea typeface="宋体" panose="02010600030101010101" pitchFamily="2" charset="-122"/>
              </a:rPr>
              <a:t>及其后继机型可以使用本组指令。</a:t>
            </a:r>
            <a:endParaRPr lang="zh-CN" altLang="en-US" sz="2400" b="1" dirty="0">
              <a:ea typeface="宋体" panose="02010600030101010101" pitchFamily="2" charset="-122"/>
            </a:endParaRPr>
          </a:p>
          <a:p>
            <a:pPr eaLnBrk="1" hangingPunct="1">
              <a:lnSpc>
                <a:spcPts val="3500"/>
              </a:lnSpc>
              <a:buClrTx/>
              <a:buSzTx/>
              <a:buFont typeface="Monotype Sorts" pitchFamily="2" charset="2"/>
              <a:buNone/>
            </a:pPr>
            <a:r>
              <a:rPr lang="en-US" altLang="zh-CN" sz="2800" b="1" dirty="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① </a:t>
            </a:r>
            <a:r>
              <a:rPr lang="en-US" altLang="zh-CN" sz="2800" b="1" dirty="0">
                <a:solidFill>
                  <a:srgbClr val="0033CC"/>
                </a:solidFill>
                <a:ea typeface="宋体" panose="02010600030101010101" pitchFamily="2" charset="-122"/>
              </a:rPr>
              <a:t>SHLD</a:t>
            </a:r>
            <a:r>
              <a:rPr lang="zh-CN" altLang="en-US" sz="2800" b="1" dirty="0">
                <a:solidFill>
                  <a:srgbClr val="0033CC"/>
                </a:solidFill>
                <a:ea typeface="宋体" panose="02010600030101010101" pitchFamily="2" charset="-122"/>
              </a:rPr>
              <a:t>双精度左移指令</a:t>
            </a:r>
            <a:endParaRPr lang="zh-CN" altLang="en-US" sz="2800" b="1" dirty="0">
              <a:solidFill>
                <a:srgbClr val="0033CC"/>
              </a:solidFill>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指令格式</a:t>
            </a:r>
            <a:r>
              <a:rPr lang="zh-CN" altLang="en-US" sz="2400" b="1" dirty="0">
                <a:ea typeface="宋体" panose="02010600030101010101" pitchFamily="2" charset="-122"/>
              </a:rPr>
              <a:t>：</a:t>
            </a:r>
            <a:r>
              <a:rPr lang="en-US" altLang="zh-CN" sz="2400" b="1" dirty="0">
                <a:ea typeface="宋体" panose="02010600030101010101" pitchFamily="2" charset="-122"/>
              </a:rPr>
              <a:t>SHLD  DEST</a:t>
            </a:r>
            <a:r>
              <a:rPr lang="zh-CN" altLang="en-US" sz="2400" b="1" dirty="0">
                <a:ea typeface="宋体" panose="02010600030101010101" pitchFamily="2" charset="-122"/>
              </a:rPr>
              <a:t>，</a:t>
            </a:r>
            <a:r>
              <a:rPr lang="en-US" altLang="zh-CN" sz="2400" b="1" dirty="0">
                <a:ea typeface="宋体" panose="02010600030101010101" pitchFamily="2" charset="-122"/>
              </a:rPr>
              <a:t>SRC</a:t>
            </a:r>
            <a:r>
              <a:rPr lang="zh-CN" altLang="en-US" sz="2400" b="1" dirty="0">
                <a:ea typeface="宋体" panose="02010600030101010101" pitchFamily="2" charset="-122"/>
              </a:rPr>
              <a:t>，</a:t>
            </a:r>
            <a:r>
              <a:rPr lang="en-US" altLang="zh-CN" sz="2400" b="1" dirty="0">
                <a:ea typeface="宋体" panose="02010600030101010101" pitchFamily="2" charset="-122"/>
              </a:rPr>
              <a:t>COUNT</a:t>
            </a:r>
            <a:endParaRPr lang="en-US" altLang="zh-CN"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solidFill>
                  <a:srgbClr val="C00000"/>
                </a:solidFill>
                <a:ea typeface="宋体" panose="02010600030101010101" pitchFamily="2" charset="-122"/>
              </a:rPr>
              <a:t>           指令功能</a:t>
            </a:r>
            <a:r>
              <a:rPr lang="zh-CN" altLang="en-US" sz="2400" b="1" dirty="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将</a:t>
            </a:r>
            <a:r>
              <a:rPr lang="en-US" altLang="zh-CN" sz="2400" b="1" dirty="0">
                <a:ea typeface="宋体" panose="02010600030101010101" pitchFamily="2" charset="-122"/>
              </a:rPr>
              <a:t>DEST</a:t>
            </a:r>
            <a:r>
              <a:rPr lang="zh-CN" altLang="en-US" sz="2400" b="1" dirty="0">
                <a:latin typeface="宋体" panose="02010600030101010101" pitchFamily="2" charset="-122"/>
                <a:ea typeface="宋体" panose="02010600030101010101" pitchFamily="2" charset="-122"/>
              </a:rPr>
              <a:t>指定的</a:t>
            </a:r>
            <a:r>
              <a:rPr lang="zh-CN" altLang="en-US" sz="2400" b="1" dirty="0">
                <a:ea typeface="宋体" panose="02010600030101010101" pitchFamily="2" charset="-122"/>
              </a:rPr>
              <a:t>8/16/32</a:t>
            </a:r>
            <a:r>
              <a:rPr lang="zh-CN" altLang="en-US" sz="2400" b="1" dirty="0">
                <a:latin typeface="宋体" panose="02010600030101010101" pitchFamily="2" charset="-122"/>
                <a:ea typeface="宋体" panose="02010600030101010101" pitchFamily="2" charset="-122"/>
              </a:rPr>
              <a:t>位寄存器或存储器操作数左移</a:t>
            </a:r>
            <a:r>
              <a:rPr lang="en-US" altLang="zh-CN" sz="2400" b="1" dirty="0">
                <a:ea typeface="宋体" panose="02010600030101010101" pitchFamily="2" charset="-122"/>
              </a:rPr>
              <a:t>COUNT</a:t>
            </a:r>
            <a:r>
              <a:rPr lang="zh-CN" altLang="en-US" sz="2400" b="1" dirty="0">
                <a:latin typeface="宋体" panose="02010600030101010101" pitchFamily="2" charset="-122"/>
                <a:ea typeface="宋体" panose="02010600030101010101" pitchFamily="2" charset="-122"/>
              </a:rPr>
              <a:t>次，同时将</a:t>
            </a:r>
            <a:r>
              <a:rPr lang="en-US" altLang="zh-CN" sz="2400" b="1" dirty="0">
                <a:solidFill>
                  <a:srgbClr val="3333FF"/>
                </a:solidFill>
                <a:latin typeface="宋体" panose="02010600030101010101" pitchFamily="2" charset="-122"/>
                <a:ea typeface="宋体" panose="02010600030101010101" pitchFamily="2" charset="-122"/>
              </a:rPr>
              <a:t>SRC</a:t>
            </a:r>
            <a:r>
              <a:rPr lang="zh-CN" altLang="en-US" sz="2400" b="1" dirty="0">
                <a:latin typeface="宋体" panose="02010600030101010101" pitchFamily="2" charset="-122"/>
                <a:ea typeface="宋体" panose="02010600030101010101" pitchFamily="2" charset="-122"/>
              </a:rPr>
              <a:t>指定寄存器</a:t>
            </a:r>
            <a:r>
              <a:rPr lang="en-US" altLang="zh-CN" sz="2400" b="1" dirty="0">
                <a:solidFill>
                  <a:srgbClr val="3333FF"/>
                </a:solidFill>
                <a:latin typeface="宋体" panose="02010600030101010101" pitchFamily="2" charset="-122"/>
                <a:ea typeface="宋体" panose="02010600030101010101" pitchFamily="2" charset="-122"/>
              </a:rPr>
              <a:t>REG</a:t>
            </a:r>
            <a:r>
              <a:rPr lang="zh-CN" altLang="en-US" sz="2400" b="1" dirty="0">
                <a:latin typeface="宋体" panose="02010600030101010101" pitchFamily="2" charset="-122"/>
                <a:ea typeface="宋体" panose="02010600030101010101" pitchFamily="2" charset="-122"/>
              </a:rPr>
              <a:t>的高位依次左移到</a:t>
            </a:r>
            <a:r>
              <a:rPr lang="en-US" altLang="zh-CN" sz="2400" b="1" dirty="0">
                <a:latin typeface="宋体" panose="02010600030101010101" pitchFamily="2" charset="-122"/>
                <a:ea typeface="宋体" panose="02010600030101010101" pitchFamily="2" charset="-122"/>
              </a:rPr>
              <a:t>DEST</a:t>
            </a:r>
            <a:r>
              <a:rPr lang="zh-CN" altLang="en-US" sz="2400" b="1" dirty="0">
                <a:latin typeface="宋体" panose="02010600030101010101" pitchFamily="2" charset="-122"/>
                <a:ea typeface="宋体" panose="02010600030101010101" pitchFamily="2" charset="-122"/>
              </a:rPr>
              <a:t>的低位中，且</a:t>
            </a:r>
            <a:r>
              <a:rPr lang="en-US" altLang="zh-CN" sz="2400" b="1" dirty="0">
                <a:solidFill>
                  <a:srgbClr val="C00000"/>
                </a:solidFill>
                <a:latin typeface="宋体" panose="02010600030101010101" pitchFamily="2" charset="-122"/>
                <a:ea typeface="宋体" panose="02010600030101010101" pitchFamily="2" charset="-122"/>
              </a:rPr>
              <a:t>SRC</a:t>
            </a:r>
            <a:r>
              <a:rPr lang="zh-CN" altLang="en-US" sz="2400" b="1" dirty="0">
                <a:solidFill>
                  <a:srgbClr val="C00000"/>
                </a:solidFill>
                <a:latin typeface="宋体" panose="02010600030101010101" pitchFamily="2" charset="-122"/>
                <a:ea typeface="宋体" panose="02010600030101010101" pitchFamily="2" charset="-122"/>
              </a:rPr>
              <a:t>内容保持不变</a:t>
            </a:r>
            <a:r>
              <a:rPr lang="zh-CN" altLang="en-US" sz="2400" b="1" dirty="0">
                <a:latin typeface="宋体" panose="02010600030101010101" pitchFamily="2" charset="-122"/>
                <a:ea typeface="宋体" panose="02010600030101010101" pitchFamily="2" charset="-122"/>
              </a:rPr>
              <a:t>。如图（</a:t>
            </a:r>
            <a:r>
              <a:rPr lang="en-US" altLang="zh-CN" sz="2400" b="1" dirty="0">
                <a:latin typeface="宋体" panose="02010600030101010101" pitchFamily="2" charset="-122"/>
                <a:ea typeface="宋体" panose="02010600030101010101" pitchFamily="2" charset="-122"/>
              </a:rPr>
              <a:t>a）</a:t>
            </a:r>
            <a:r>
              <a:rPr lang="zh-CN" altLang="en-US" sz="2400" b="1" dirty="0">
                <a:latin typeface="宋体" panose="02010600030101010101" pitchFamily="2" charset="-122"/>
                <a:ea typeface="宋体" panose="02010600030101010101" pitchFamily="2" charset="-122"/>
              </a:rPr>
              <a:t>所示。</a:t>
            </a:r>
            <a:r>
              <a:rPr lang="zh-CN" altLang="en-US" sz="2400" b="1" dirty="0">
                <a:ea typeface="宋体" panose="02010600030101010101" pitchFamily="2" charset="-122"/>
              </a:rPr>
              <a:t> </a:t>
            </a:r>
            <a:r>
              <a:rPr lang="en-US" altLang="zh-CN" sz="2400" b="1" dirty="0">
                <a:ea typeface="宋体" panose="02010600030101010101" pitchFamily="2" charset="-122"/>
              </a:rPr>
              <a:t>    </a:t>
            </a:r>
            <a:endParaRPr lang="zh-CN" altLang="en-US" sz="2400" b="1" dirty="0">
              <a:ea typeface="宋体" panose="02010600030101010101" pitchFamily="2" charset="-122"/>
            </a:endParaRPr>
          </a:p>
        </p:txBody>
      </p:sp>
      <p:pic>
        <p:nvPicPr>
          <p:cNvPr id="182276" name="Picture 3" descr="4x47"/>
          <p:cNvPicPr>
            <a:picLocks noChangeAspect="1"/>
          </p:cNvPicPr>
          <p:nvPr>
            <p:ph sz="half" idx="2"/>
          </p:nvPr>
        </p:nvPicPr>
        <p:blipFill>
          <a:blip r:embed="rId1"/>
          <a:srcRect r="51073"/>
          <a:stretch>
            <a:fillRect/>
          </a:stretch>
        </p:blipFill>
        <p:spPr>
          <a:xfrm>
            <a:off x="1331913" y="3860800"/>
            <a:ext cx="6553200" cy="2736850"/>
          </a:xfrm>
        </p:spPr>
      </p:pic>
    </p:spTree>
  </p:cSld>
  <p:clrMapOvr>
    <a:masterClrMapping/>
  </p:clrMapOvr>
  <p:transition spd="slow">
    <p:zoom dir="in"/>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灯片编号占位符 4"/>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183299" name="矩形 5"/>
          <p:cNvSpPr/>
          <p:nvPr/>
        </p:nvSpPr>
        <p:spPr>
          <a:xfrm>
            <a:off x="250825" y="476250"/>
            <a:ext cx="8281988" cy="233553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None/>
            </a:pPr>
            <a:r>
              <a:rPr lang="en-US" altLang="zh-CN" sz="2800" b="1" dirty="0">
                <a:latin typeface="Calibri" panose="020F0502020204030204" pitchFamily="34" charset="0"/>
                <a:ea typeface="宋体" panose="02010600030101010101" pitchFamily="2" charset="-122"/>
              </a:rPr>
              <a:t>② </a:t>
            </a:r>
            <a:r>
              <a:rPr lang="en-US" altLang="zh-CN" sz="2800" b="1" dirty="0">
                <a:solidFill>
                  <a:srgbClr val="0033CC"/>
                </a:solidFill>
                <a:latin typeface="Times New Roman" panose="02020603050405020304" pitchFamily="18" charset="0"/>
                <a:ea typeface="宋体" panose="02010600030101010101" pitchFamily="2" charset="-122"/>
              </a:rPr>
              <a:t>SHRD</a:t>
            </a:r>
            <a:r>
              <a:rPr lang="zh-CN" altLang="en-US" sz="2800" b="1" dirty="0">
                <a:solidFill>
                  <a:srgbClr val="0033CC"/>
                </a:solidFill>
                <a:latin typeface="Times New Roman" panose="02020603050405020304" pitchFamily="18" charset="0"/>
                <a:ea typeface="宋体" panose="02010600030101010101" pitchFamily="2" charset="-122"/>
              </a:rPr>
              <a:t>双精度右移指令</a:t>
            </a:r>
            <a:endParaRPr lang="zh-CN" altLang="en-US" sz="2800" b="1" dirty="0">
              <a:solidFill>
                <a:srgbClr val="0033CC"/>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r>
              <a:rPr lang="zh-CN" altLang="en-US" sz="2400" b="1" dirty="0">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指令格式：</a:t>
            </a:r>
            <a:r>
              <a:rPr lang="en-US" altLang="zh-CN" sz="2400" b="1" dirty="0">
                <a:latin typeface="Times New Roman" panose="02020603050405020304" pitchFamily="18" charset="0"/>
                <a:ea typeface="宋体" panose="02010600030101010101" pitchFamily="2" charset="-122"/>
              </a:rPr>
              <a:t>SHRD  DEST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SRC</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COUNT</a:t>
            </a:r>
            <a:endParaRPr lang="en-US" altLang="zh-CN" sz="2400" b="1" dirty="0">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r>
              <a:rPr lang="zh-CN" altLang="en-US" sz="2400" b="1" dirty="0">
                <a:solidFill>
                  <a:srgbClr val="C00000"/>
                </a:solidFill>
                <a:latin typeface="Times New Roman" panose="02020603050405020304" pitchFamily="18" charset="0"/>
                <a:ea typeface="宋体" panose="02010600030101010101" pitchFamily="2" charset="-122"/>
              </a:rPr>
              <a:t>           指令功能：</a:t>
            </a:r>
            <a:r>
              <a:rPr lang="zh-CN" altLang="en-US" sz="2400" b="1" dirty="0">
                <a:latin typeface="宋体" panose="02010600030101010101" pitchFamily="2" charset="-122"/>
                <a:ea typeface="宋体" panose="02010600030101010101" pitchFamily="2" charset="-122"/>
              </a:rPr>
              <a:t>将</a:t>
            </a:r>
            <a:r>
              <a:rPr lang="en-US" altLang="zh-CN" sz="2400" b="1" dirty="0">
                <a:latin typeface="Times New Roman" panose="02020603050405020304" pitchFamily="18" charset="0"/>
                <a:ea typeface="宋体" panose="02010600030101010101" pitchFamily="2" charset="-122"/>
              </a:rPr>
              <a:t>DEST</a:t>
            </a:r>
            <a:r>
              <a:rPr lang="zh-CN" altLang="en-US" sz="2400" b="1" dirty="0">
                <a:latin typeface="宋体" panose="02010600030101010101" pitchFamily="2" charset="-122"/>
                <a:ea typeface="宋体" panose="02010600030101010101" pitchFamily="2" charset="-122"/>
              </a:rPr>
              <a:t>指定的</a:t>
            </a:r>
            <a:r>
              <a:rPr lang="zh-CN" altLang="en-US" sz="2400" b="1" dirty="0">
                <a:latin typeface="Times New Roman" panose="02020603050405020304" pitchFamily="18" charset="0"/>
                <a:ea typeface="宋体" panose="02010600030101010101" pitchFamily="2" charset="-122"/>
              </a:rPr>
              <a:t>8/16/32</a:t>
            </a:r>
            <a:r>
              <a:rPr lang="zh-CN" altLang="en-US" sz="2400" b="1" dirty="0">
                <a:latin typeface="宋体" panose="02010600030101010101" pitchFamily="2" charset="-122"/>
                <a:ea typeface="宋体" panose="02010600030101010101" pitchFamily="2" charset="-122"/>
              </a:rPr>
              <a:t>位寄存器或存储器操作数右移</a:t>
            </a:r>
            <a:r>
              <a:rPr lang="en-US" altLang="zh-CN" sz="2400" b="1" dirty="0">
                <a:latin typeface="Times New Roman" panose="02020603050405020304" pitchFamily="18" charset="0"/>
                <a:ea typeface="宋体" panose="02010600030101010101" pitchFamily="2" charset="-122"/>
              </a:rPr>
              <a:t>COUNT</a:t>
            </a:r>
            <a:r>
              <a:rPr lang="zh-CN" altLang="en-US" sz="2400" b="1" dirty="0">
                <a:latin typeface="宋体" panose="02010600030101010101" pitchFamily="2" charset="-122"/>
                <a:ea typeface="宋体" panose="02010600030101010101" pitchFamily="2" charset="-122"/>
              </a:rPr>
              <a:t>次，同时将</a:t>
            </a:r>
            <a:r>
              <a:rPr lang="en-US" altLang="zh-CN" sz="2400" b="1" dirty="0">
                <a:solidFill>
                  <a:srgbClr val="3333FF"/>
                </a:solidFill>
                <a:latin typeface="宋体" panose="02010600030101010101" pitchFamily="2" charset="-122"/>
                <a:ea typeface="宋体" panose="02010600030101010101" pitchFamily="2" charset="-122"/>
              </a:rPr>
              <a:t>SRC</a:t>
            </a:r>
            <a:r>
              <a:rPr lang="zh-CN" altLang="en-US" sz="2400" b="1" dirty="0">
                <a:latin typeface="宋体" panose="02010600030101010101" pitchFamily="2" charset="-122"/>
                <a:ea typeface="宋体" panose="02010600030101010101" pitchFamily="2" charset="-122"/>
              </a:rPr>
              <a:t>指定寄存器</a:t>
            </a:r>
            <a:r>
              <a:rPr lang="en-US" altLang="zh-CN" sz="2400" b="1" dirty="0">
                <a:solidFill>
                  <a:srgbClr val="3333FF"/>
                </a:solidFill>
                <a:latin typeface="宋体" panose="02010600030101010101" pitchFamily="2" charset="-122"/>
                <a:ea typeface="宋体" panose="02010600030101010101" pitchFamily="2" charset="-122"/>
              </a:rPr>
              <a:t>REG</a:t>
            </a:r>
            <a:r>
              <a:rPr lang="zh-CN" altLang="en-US" sz="2400" b="1" dirty="0">
                <a:latin typeface="宋体" panose="02010600030101010101" pitchFamily="2" charset="-122"/>
                <a:ea typeface="宋体" panose="02010600030101010101" pitchFamily="2" charset="-122"/>
              </a:rPr>
              <a:t>的低位依次右移到</a:t>
            </a:r>
            <a:r>
              <a:rPr lang="en-US" altLang="zh-CN" sz="2400" b="1" dirty="0">
                <a:latin typeface="宋体" panose="02010600030101010101" pitchFamily="2" charset="-122"/>
                <a:ea typeface="宋体" panose="02010600030101010101" pitchFamily="2" charset="-122"/>
              </a:rPr>
              <a:t>DEST</a:t>
            </a:r>
            <a:r>
              <a:rPr lang="zh-CN" altLang="en-US" sz="2400" b="1" dirty="0">
                <a:latin typeface="宋体" panose="02010600030101010101" pitchFamily="2" charset="-122"/>
                <a:ea typeface="宋体" panose="02010600030101010101" pitchFamily="2" charset="-122"/>
              </a:rPr>
              <a:t>的高位中，且</a:t>
            </a:r>
            <a:r>
              <a:rPr lang="en-US" altLang="zh-CN" sz="2400" b="1" dirty="0">
                <a:solidFill>
                  <a:srgbClr val="C00000"/>
                </a:solidFill>
                <a:latin typeface="宋体" panose="02010600030101010101" pitchFamily="2" charset="-122"/>
                <a:ea typeface="宋体" panose="02010600030101010101" pitchFamily="2" charset="-122"/>
              </a:rPr>
              <a:t>SRC</a:t>
            </a:r>
            <a:r>
              <a:rPr lang="zh-CN" altLang="en-US" sz="2400" b="1" dirty="0">
                <a:solidFill>
                  <a:srgbClr val="C00000"/>
                </a:solidFill>
                <a:latin typeface="宋体" panose="02010600030101010101" pitchFamily="2" charset="-122"/>
                <a:ea typeface="宋体" panose="02010600030101010101" pitchFamily="2" charset="-122"/>
              </a:rPr>
              <a:t>内容保持不变</a:t>
            </a:r>
            <a:r>
              <a:rPr lang="zh-CN" altLang="en-US" sz="2400" b="1" dirty="0">
                <a:latin typeface="宋体" panose="02010600030101010101" pitchFamily="2" charset="-122"/>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如图（</a:t>
            </a:r>
            <a:r>
              <a:rPr lang="en-US" altLang="zh-CN" sz="2400" b="1"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）所示。</a:t>
            </a:r>
            <a:endParaRPr lang="zh-CN" altLang="en-US" sz="2400" b="1" dirty="0">
              <a:latin typeface="Times New Roman" panose="02020603050405020304" pitchFamily="18" charset="0"/>
              <a:ea typeface="宋体" panose="02010600030101010101" pitchFamily="2" charset="-122"/>
            </a:endParaRPr>
          </a:p>
        </p:txBody>
      </p:sp>
      <p:pic>
        <p:nvPicPr>
          <p:cNvPr id="183300" name="Picture 3" descr="4x47"/>
          <p:cNvPicPr>
            <a:picLocks noChangeAspect="1"/>
          </p:cNvPicPr>
          <p:nvPr>
            <p:ph sz="half" idx="2"/>
          </p:nvPr>
        </p:nvPicPr>
        <p:blipFill>
          <a:blip r:embed="rId1"/>
          <a:srcRect l="51607"/>
          <a:stretch>
            <a:fillRect/>
          </a:stretch>
        </p:blipFill>
        <p:spPr>
          <a:xfrm>
            <a:off x="971550" y="3068638"/>
            <a:ext cx="6696075" cy="2808287"/>
          </a:xfrm>
        </p:spPr>
      </p:pic>
    </p:spTree>
  </p:cSld>
  <p:clrMapOvr>
    <a:masterClrMapping/>
  </p:clrMapOvr>
  <p:transition spd="slow">
    <p:zoom dir="in"/>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灯片编号占位符 4"/>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6" name="Rectangle 2"/>
          <p:cNvSpPr>
            <a:spLocks noChangeArrowheads="1"/>
          </p:cNvSpPr>
          <p:nvPr/>
        </p:nvSpPr>
        <p:spPr bwMode="auto">
          <a:xfrm>
            <a:off x="179388" y="4437063"/>
            <a:ext cx="88201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4-48</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SHLD  EBX，ECX，16</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如指令</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执行前</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EBX）</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12345678H</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，（ECX）</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13572468H</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则指令</a:t>
            </a:r>
            <a:r>
              <a:rPr kumimoji="0" lang="zh-CN" altLang="en-US" sz="24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执行后</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EBX）</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56781357H</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，（ECX）</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13572468H</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，CF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0</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7" name="Rectangle 3"/>
          <p:cNvSpPr>
            <a:spLocks noChangeArrowheads="1"/>
          </p:cNvSpPr>
          <p:nvPr/>
        </p:nvSpPr>
        <p:spPr bwMode="auto">
          <a:xfrm>
            <a:off x="179388" y="549275"/>
            <a:ext cx="8820150" cy="368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双操作数移位指令：</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其中</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DEST</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可以用除立即数以外的任一种寻址方式指定字或双字操作数。</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SRC</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则只能使用寄存器寻址方式指定与目的操作数相同长度的字或双字。</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COUNT</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用来指定移位次数，它可以是一个</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位的立即数，也可以是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CL</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用其内容存放移位次数。移位次数的范围应为</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，对于大于</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31</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的数，机器则自动取模</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的值来取代。</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6371" name="Rectangle 2"/>
          <p:cNvSpPr>
            <a:spLocks noGrp="1"/>
          </p:cNvSpPr>
          <p:nvPr>
            <p:ph idx="1"/>
          </p:nvPr>
        </p:nvSpPr>
        <p:spPr>
          <a:xfrm>
            <a:off x="25400" y="333375"/>
            <a:ext cx="9396413" cy="6119813"/>
          </a:xfrm>
        </p:spPr>
        <p:txBody>
          <a:bodyPr vert="horz" wrap="square" lIns="91440" tIns="45720" rIns="91440" bIns="45720" anchor="t" anchorCtr="0"/>
          <a:p>
            <a:pPr eaLnBrk="1" hangingPunct="1">
              <a:lnSpc>
                <a:spcPts val="3500"/>
              </a:lnSpc>
              <a:buFont typeface="Monotype Sorts" pitchFamily="2" charset="2"/>
              <a:buNone/>
            </a:pPr>
            <a:r>
              <a:rPr kumimoji="1" lang="en-US" sz="3600" b="1" dirty="0">
                <a:latin typeface="+mn-lt"/>
                <a:ea typeface="宋体" panose="02010600030101010101" pitchFamily="2" charset="-122"/>
                <a:cs typeface="+mn-cs"/>
              </a:rPr>
              <a:t> 4.3.5 </a:t>
            </a:r>
            <a:r>
              <a:rPr kumimoji="1" lang="zh-CN" altLang="en-US" sz="3600" b="1" dirty="0">
                <a:latin typeface="+mn-lt"/>
                <a:ea typeface="宋体" panose="02010600030101010101" pitchFamily="2" charset="-122"/>
                <a:cs typeface="+mn-cs"/>
              </a:rPr>
              <a:t>串操作类指令</a:t>
            </a:r>
            <a:endParaRPr kumimoji="1" lang="zh-CN" altLang="en-US" sz="36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8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 LODS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LOaD from String</a:t>
            </a:r>
            <a:r>
              <a:rPr kumimoji="1" lang="zh-CN" altLang="en-US" sz="2400" b="1" dirty="0">
                <a:solidFill>
                  <a:srgbClr val="C00000"/>
                </a:solidFill>
                <a:latin typeface="+mn-lt"/>
                <a:ea typeface="宋体" panose="02010600030101010101" pitchFamily="2" charset="-122"/>
                <a:cs typeface="+mn-cs"/>
              </a:rPr>
              <a:t>）	取串。</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STOS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STOre into String</a:t>
            </a:r>
            <a:r>
              <a:rPr kumimoji="1" lang="zh-CN" altLang="en-US" sz="2400" b="1" dirty="0">
                <a:solidFill>
                  <a:srgbClr val="C00000"/>
                </a:solidFill>
                <a:latin typeface="+mn-lt"/>
                <a:ea typeface="宋体" panose="02010600030101010101" pitchFamily="2" charset="-122"/>
                <a:cs typeface="+mn-cs"/>
              </a:rPr>
              <a:t>）	存串。</a:t>
            </a:r>
            <a:endParaRPr kumimoji="1" lang="en-US" altLang="zh-CN"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MOVe String</a:t>
            </a:r>
            <a:r>
              <a:rPr kumimoji="1" lang="zh-CN" altLang="en-US" sz="2400" b="1" dirty="0">
                <a:solidFill>
                  <a:srgbClr val="C00000"/>
                </a:solidFill>
                <a:latin typeface="+mn-lt"/>
                <a:ea typeface="宋体" panose="02010600030101010101" pitchFamily="2" charset="-122"/>
                <a:cs typeface="+mn-cs"/>
              </a:rPr>
              <a:t>）		串传送。</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CMPS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CoMPare String</a:t>
            </a:r>
            <a:r>
              <a:rPr kumimoji="1" lang="zh-CN" altLang="en-US" sz="2400" b="1" dirty="0">
                <a:solidFill>
                  <a:srgbClr val="C00000"/>
                </a:solidFill>
                <a:latin typeface="+mn-lt"/>
                <a:ea typeface="宋体" panose="02010600030101010101" pitchFamily="2" charset="-122"/>
                <a:cs typeface="+mn-cs"/>
              </a:rPr>
              <a:t>）	串比较。</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SCAS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SCAn String</a:t>
            </a:r>
            <a:r>
              <a:rPr kumimoji="1" lang="zh-CN" altLang="en-US" sz="2400" b="1" dirty="0">
                <a:solidFill>
                  <a:srgbClr val="C00000"/>
                </a:solidFill>
                <a:latin typeface="+mn-lt"/>
                <a:ea typeface="宋体" panose="02010600030101010101" pitchFamily="2" charset="-122"/>
                <a:cs typeface="+mn-cs"/>
              </a:rPr>
              <a:t>）		串扫描。</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INS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INput from port to String</a:t>
            </a:r>
            <a:r>
              <a:rPr kumimoji="1" lang="zh-CN" altLang="en-US" sz="2400" b="1" dirty="0">
                <a:solidFill>
                  <a:srgbClr val="C00000"/>
                </a:solidFill>
                <a:latin typeface="+mn-lt"/>
                <a:ea typeface="宋体" panose="02010600030101010101" pitchFamily="2" charset="-122"/>
                <a:cs typeface="+mn-cs"/>
              </a:rPr>
              <a:t>）串输入。</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OUTS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OUTput String to port</a:t>
            </a:r>
            <a:r>
              <a:rPr kumimoji="1" lang="zh-CN" altLang="en-US" sz="2400" b="1" dirty="0">
                <a:solidFill>
                  <a:srgbClr val="C00000"/>
                </a:solidFill>
                <a:latin typeface="+mn-lt"/>
                <a:ea typeface="宋体" panose="02010600030101010101" pitchFamily="2" charset="-122"/>
                <a:cs typeface="+mn-cs"/>
              </a:rPr>
              <a:t>）	串输出。</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与上述基本指令配合使用的前缀有：</a:t>
            </a:r>
            <a:endParaRPr kumimoji="1" lang="en-US" altLang="zh-CN"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REP</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REPeat</a:t>
            </a:r>
            <a:r>
              <a:rPr kumimoji="1" lang="zh-CN" altLang="en-US" sz="2400" b="1" dirty="0">
                <a:solidFill>
                  <a:srgbClr val="0033CC"/>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重复。</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REPE/REPZ</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REPeat while Equal/Zero</a:t>
            </a:r>
            <a:r>
              <a:rPr kumimoji="1" lang="zh-CN" altLang="en-US" sz="2400" b="1" dirty="0">
                <a:solidFill>
                  <a:srgbClr val="0033CC"/>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相等</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为零则重复。</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REPNE/REPNZ</a:t>
            </a:r>
            <a:r>
              <a:rPr kumimoji="1" lang="zh-CN" altLang="en-US" sz="2400" b="1" dirty="0">
                <a:solidFill>
                  <a:srgbClr val="0033CC"/>
                </a:solidFill>
                <a:latin typeface="+mn-lt"/>
                <a:ea typeface="宋体" panose="02010600030101010101" pitchFamily="2" charset="-122"/>
                <a:cs typeface="+mn-cs"/>
              </a:rPr>
              <a:t>（</a:t>
            </a:r>
            <a:r>
              <a:rPr kumimoji="1" lang="en-US" altLang="zh-CN" sz="2400" b="1" dirty="0">
                <a:solidFill>
                  <a:srgbClr val="0033CC"/>
                </a:solidFill>
                <a:latin typeface="+mn-lt"/>
                <a:ea typeface="宋体" panose="02010600030101010101" pitchFamily="2" charset="-122"/>
                <a:cs typeface="+mn-cs"/>
              </a:rPr>
              <a:t>REPeat while Not Equal/Not Zero</a:t>
            </a:r>
            <a:r>
              <a:rPr kumimoji="1" lang="zh-CN" altLang="en-US" sz="2400" b="1" dirty="0">
                <a:solidFill>
                  <a:srgbClr val="0033CC"/>
                </a:solidFill>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不相等</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不为零重复。</a:t>
            </a:r>
            <a:endParaRPr kumimoji="1" lang="zh-CN" altLang="en-US" sz="2000" b="1" dirty="0">
              <a:latin typeface="+mn-lt"/>
              <a:ea typeface="宋体" panose="02010600030101010101" pitchFamily="2" charset="-122"/>
              <a:cs typeface="+mn-cs"/>
            </a:endParaRPr>
          </a:p>
        </p:txBody>
      </p:sp>
    </p:spTree>
  </p:cSld>
  <p:clrMapOvr>
    <a:masterClrMapping/>
  </p:clrMapOvr>
  <p:transition spd="slow">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7395" name="Rectangle 2"/>
          <p:cNvSpPr>
            <a:spLocks noGrp="1"/>
          </p:cNvSpPr>
          <p:nvPr>
            <p:ph idx="1"/>
          </p:nvPr>
        </p:nvSpPr>
        <p:spPr>
          <a:xfrm>
            <a:off x="35560" y="404495"/>
            <a:ext cx="9144000" cy="6293485"/>
          </a:xfrm>
        </p:spPr>
        <p:txBody>
          <a:bodyPr vert="horz" wrap="square" lIns="91440" tIns="45720" rIns="91440" bIns="45720" anchor="t" anchorCtr="0"/>
          <a:p>
            <a:pPr eaLnBrk="1" hangingPunct="1">
              <a:lnSpc>
                <a:spcPct val="80000"/>
              </a:lnSpc>
              <a:buFont typeface="Monotype Sorts" pitchFamily="2" charset="2"/>
              <a:buNone/>
            </a:pPr>
            <a:r>
              <a:rPr kumimoji="1" lang="en-US" altLang="zh-CN" b="1" dirty="0">
                <a:latin typeface="+mn-lt"/>
                <a:ea typeface="宋体" panose="02010600030101010101" pitchFamily="2" charset="-122"/>
                <a:cs typeface="+mn-cs"/>
              </a:rPr>
              <a:t> 1.  </a:t>
            </a:r>
            <a:r>
              <a:rPr kumimoji="1" lang="zh-CN" altLang="en-US" b="1" dirty="0">
                <a:latin typeface="+mn-lt"/>
                <a:ea typeface="宋体" panose="02010600030101010101" pitchFamily="2" charset="-122"/>
                <a:cs typeface="+mn-cs"/>
              </a:rPr>
              <a:t>取串指令（</a:t>
            </a:r>
            <a:r>
              <a:rPr kumimoji="1" lang="en-US" altLang="zh-CN" b="1" dirty="0">
                <a:latin typeface="+mn-lt"/>
                <a:ea typeface="宋体" panose="02010600030101010101" pitchFamily="2" charset="-122"/>
                <a:cs typeface="+mn-cs"/>
              </a:rPr>
              <a:t>Load String</a:t>
            </a:r>
            <a:r>
              <a:rPr kumimoji="1" lang="zh-CN" altLang="en-US" b="1" dirty="0">
                <a:latin typeface="+mn-lt"/>
                <a:ea typeface="宋体" panose="02010600030101010101" pitchFamily="2" charset="-122"/>
                <a:cs typeface="+mn-cs"/>
              </a:rPr>
              <a:t>）</a:t>
            </a:r>
            <a:endParaRPr kumimoji="1" lang="zh-CN" altLang="en-US"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指令格式：  </a:t>
            </a:r>
            <a:r>
              <a:rPr kumimoji="1" lang="en-US" altLang="zh-CN" sz="2400" b="1" dirty="0">
                <a:latin typeface="+mn-lt"/>
                <a:ea typeface="宋体" panose="02010600030101010101" pitchFamily="2" charset="-122"/>
                <a:cs typeface="+mn-cs"/>
              </a:rPr>
              <a:t>LODS      </a:t>
            </a:r>
            <a:r>
              <a:rPr kumimoji="1" lang="zh-CN" altLang="en-US" sz="2400" b="1" dirty="0">
                <a:latin typeface="+mn-lt"/>
                <a:ea typeface="宋体" panose="02010600030101010101" pitchFamily="2" charset="-122"/>
                <a:cs typeface="+mn-cs"/>
              </a:rPr>
              <a:t>源串</a:t>
            </a:r>
            <a:endParaRPr kumimoji="1" lang="zh-CN" altLang="en-US" sz="2400"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en-US" altLang="zh-CN" sz="2400" b="1" dirty="0">
                <a:latin typeface="+mn-lt"/>
                <a:ea typeface="宋体" panose="02010600030101010101" pitchFamily="2" charset="-122"/>
                <a:cs typeface="+mn-cs"/>
              </a:rPr>
              <a:t>                        LODSB </a:t>
            </a:r>
            <a:r>
              <a:rPr kumimoji="1" lang="zh-CN" altLang="en-US" sz="2400" b="1" dirty="0">
                <a:latin typeface="+mn-lt"/>
                <a:ea typeface="宋体" panose="02010600030101010101" pitchFamily="2" charset="-122"/>
                <a:cs typeface="+mn-cs"/>
              </a:rPr>
              <a:t>；	取字节串</a:t>
            </a:r>
            <a:endParaRPr kumimoji="1" lang="zh-CN" altLang="en-US" sz="2400"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LODSW </a:t>
            </a:r>
            <a:r>
              <a:rPr kumimoji="1" lang="zh-CN" altLang="en-US" sz="2400" b="1" dirty="0">
                <a:solidFill>
                  <a:srgbClr val="C00000"/>
                </a:solidFill>
                <a:latin typeface="+mn-lt"/>
                <a:ea typeface="宋体" panose="02010600030101010101" pitchFamily="2" charset="-122"/>
                <a:cs typeface="+mn-cs"/>
              </a:rPr>
              <a:t>；	取字串</a:t>
            </a:r>
            <a:endParaRPr kumimoji="1" lang="zh-CN" altLang="en-US" sz="2400" b="1" dirty="0">
              <a:solidFill>
                <a:srgbClr val="C00000"/>
              </a:solidFill>
              <a:latin typeface="+mn-lt"/>
              <a:ea typeface="宋体" panose="02010600030101010101" pitchFamily="2" charset="-122"/>
              <a:cs typeface="+mn-cs"/>
            </a:endParaRPr>
          </a:p>
          <a:p>
            <a:pPr eaLnBrk="1" hangingPunct="1">
              <a:lnSpc>
                <a:spcPct val="80000"/>
              </a:lnSpc>
              <a:buFont typeface="Monotype Sorts" pitchFamily="2" charset="2"/>
              <a:buNone/>
            </a:pPr>
            <a:r>
              <a:rPr kumimoji="1" lang="en-US" altLang="zh-CN" sz="2400" b="1" dirty="0">
                <a:latin typeface="+mn-lt"/>
                <a:ea typeface="宋体" panose="02010600030101010101" pitchFamily="2" charset="-122"/>
                <a:cs typeface="+mn-cs"/>
              </a:rPr>
              <a:t>                        LODSD </a:t>
            </a:r>
            <a:r>
              <a:rPr kumimoji="1" lang="zh-CN" altLang="en-US" sz="2400" b="1" dirty="0">
                <a:latin typeface="+mn-lt"/>
                <a:ea typeface="宋体" panose="02010600030101010101" pitchFamily="2" charset="-122"/>
                <a:cs typeface="+mn-cs"/>
              </a:rPr>
              <a:t>；	取双字串（</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及其后继机型可用）</a:t>
            </a:r>
            <a:endParaRPr kumimoji="1" lang="zh-CN" altLang="en-US" sz="2400"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zh-CN" altLang="en-US" sz="2400" b="1" dirty="0">
                <a:latin typeface="+mn-lt"/>
                <a:ea typeface="宋体" panose="02010600030101010101" pitchFamily="2" charset="-122"/>
                <a:cs typeface="+mn-cs"/>
              </a:rPr>
              <a:t>    字节操作	</a:t>
            </a:r>
            <a:r>
              <a:rPr kumimoji="1" lang="en-US" altLang="zh-CN" sz="2400" b="1" dirty="0">
                <a:latin typeface="+mn-lt"/>
                <a:ea typeface="宋体" panose="02010600030101010101" pitchFamily="2" charset="-122"/>
                <a:cs typeface="+mn-cs"/>
              </a:rPr>
              <a:t>AL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DS :</a:t>
            </a:r>
            <a:r>
              <a:rPr kumimoji="1" lang="zh-CN" altLang="en-US" sz="2400" b="1" dirty="0">
                <a:latin typeface="+mn-lt"/>
                <a:ea typeface="宋体" panose="02010600030101010101" pitchFamily="2" charset="-122"/>
                <a:cs typeface="+mn-cs"/>
                <a:sym typeface="Wingdings" panose="05000000000000000000" pitchFamily="2" charset="2"/>
              </a:rPr>
              <a:t> </a:t>
            </a:r>
            <a:r>
              <a:rPr kumimoji="1" lang="en-US" altLang="zh-CN" sz="2400" b="1" dirty="0">
                <a:latin typeface="+mn-lt"/>
                <a:ea typeface="宋体" panose="02010600030101010101" pitchFamily="2" charset="-122"/>
                <a:cs typeface="+mn-cs"/>
                <a:sym typeface="Wingdings" panose="05000000000000000000" pitchFamily="2" charset="2"/>
              </a:rPr>
              <a:t>(</a:t>
            </a:r>
            <a:r>
              <a:rPr kumimoji="1" lang="en-US" altLang="zh-CN" sz="2400" b="1" dirty="0">
                <a:latin typeface="+mn-lt"/>
                <a:ea typeface="宋体" panose="02010600030101010101" pitchFamily="2" charset="-122"/>
                <a:cs typeface="+mn-cs"/>
              </a:rPr>
              <a:t>SI/ESI ) )</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endParaRPr kumimoji="1" lang="en-US" altLang="zh-CN" sz="2400" b="1" dirty="0">
              <a:latin typeface="+mn-lt"/>
              <a:ea typeface="宋体" panose="02010600030101010101" pitchFamily="2" charset="-122"/>
              <a:cs typeface="+mn-cs"/>
            </a:endParaRPr>
          </a:p>
          <a:p>
            <a:pPr eaLnBrk="1" hangingPunct="1">
              <a:lnSpc>
                <a:spcPct val="800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字操作	</a:t>
            </a:r>
            <a:r>
              <a:rPr kumimoji="1" lang="en-US" altLang="zh-CN" sz="2400" b="1" dirty="0">
                <a:solidFill>
                  <a:srgbClr val="C00000"/>
                </a:solidFill>
                <a:latin typeface="+mn-lt"/>
                <a:ea typeface="宋体" panose="02010600030101010101" pitchFamily="2" charset="-122"/>
                <a:cs typeface="+mn-cs"/>
              </a:rPr>
              <a:t>AX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DS: (SI/ESI ) )</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SI/ESI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SI/ESI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endParaRPr kumimoji="1" lang="en-US" altLang="zh-CN" sz="2400" b="1" dirty="0">
              <a:solidFill>
                <a:srgbClr val="C00000"/>
              </a:solidFill>
              <a:latin typeface="+mn-lt"/>
              <a:ea typeface="宋体" panose="02010600030101010101" pitchFamily="2" charset="-122"/>
              <a:cs typeface="+mn-cs"/>
            </a:endParaRPr>
          </a:p>
          <a:p>
            <a:pPr eaLnBrk="1" hangingPunct="1">
              <a:lnSpc>
                <a:spcPct val="800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双字操作	</a:t>
            </a:r>
            <a:r>
              <a:rPr kumimoji="1" lang="en-US" altLang="zh-CN" sz="2400" b="1" dirty="0">
                <a:latin typeface="+mn-lt"/>
                <a:ea typeface="宋体" panose="02010600030101010101" pitchFamily="2" charset="-122"/>
                <a:cs typeface="+mn-cs"/>
              </a:rPr>
              <a:t>EAX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DS: ( SI/ESI ) )</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 取</a:t>
            </a:r>
            <a:r>
              <a:rPr kumimoji="1" lang="zh-CN" altLang="en-US" sz="2400" b="1" dirty="0">
                <a:latin typeface="+mn-lt"/>
                <a:ea typeface="宋体" panose="02010600030101010101" pitchFamily="2" charset="-122"/>
                <a:cs typeface="+mn-cs"/>
              </a:rPr>
              <a:t>串指令把</a:t>
            </a:r>
            <a:r>
              <a:rPr kumimoji="1" lang="zh-CN" altLang="en-US" sz="2400" b="1" dirty="0">
                <a:solidFill>
                  <a:srgbClr val="C00000"/>
                </a:solidFill>
                <a:latin typeface="+mn-lt"/>
                <a:ea typeface="宋体" panose="02010600030101010101" pitchFamily="2" charset="-122"/>
                <a:cs typeface="+mn-cs"/>
              </a:rPr>
              <a:t>源变址寄存器 </a:t>
            </a:r>
            <a:r>
              <a:rPr kumimoji="1" lang="en-US" altLang="zh-CN" sz="2400" b="1" dirty="0">
                <a:solidFill>
                  <a:srgbClr val="C00000"/>
                </a:solidFill>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指向的数据段某单元（字节</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字</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双字）的内容送到</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AX</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中，</a:t>
            </a:r>
            <a:endParaRPr kumimoji="1" lang="en-US" altLang="zh-CN" sz="2400" b="1" dirty="0">
              <a:latin typeface="+mn-lt"/>
              <a:ea typeface="宋体" panose="02010600030101010101" pitchFamily="2" charset="-122"/>
              <a:cs typeface="+mn-cs"/>
            </a:endParaRPr>
          </a:p>
          <a:p>
            <a:pPr eaLnBrk="1" hangingPunct="1"/>
            <a:r>
              <a:rPr kumimoji="1" lang="zh-CN" altLang="en-US" sz="2400" b="1" dirty="0">
                <a:latin typeface="+mn-lt"/>
                <a:ea typeface="宋体" panose="02010600030101010101" pitchFamily="2" charset="-122"/>
                <a:cs typeface="+mn-cs"/>
              </a:rPr>
              <a:t>根据方向标志</a:t>
            </a:r>
            <a:r>
              <a:rPr kumimoji="1" lang="en-US" altLang="zh-CN" sz="2400" b="1" dirty="0">
                <a:latin typeface="+mn-lt"/>
                <a:ea typeface="宋体" panose="02010600030101010101" pitchFamily="2" charset="-122"/>
                <a:cs typeface="+mn-cs"/>
              </a:rPr>
              <a:t>DF</a:t>
            </a:r>
            <a:r>
              <a:rPr kumimoji="1" lang="zh-CN" altLang="en-US" sz="2400" b="1" dirty="0">
                <a:latin typeface="+mn-lt"/>
                <a:ea typeface="宋体" panose="02010600030101010101" pitchFamily="2" charset="-122"/>
                <a:cs typeface="+mn-cs"/>
              </a:rPr>
              <a:t>和数据类型（字节</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字</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双字）修改源变址寄存器的内容。若</a:t>
            </a:r>
            <a:r>
              <a:rPr kumimoji="1" lang="en-US" altLang="zh-CN" sz="2400" b="1" dirty="0">
                <a:solidFill>
                  <a:srgbClr val="C00000"/>
                </a:solidFill>
                <a:latin typeface="+mn-lt"/>
                <a:ea typeface="宋体" panose="02010600030101010101" pitchFamily="2" charset="-122"/>
                <a:cs typeface="+mn-cs"/>
              </a:rPr>
              <a:t>DF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0</a:t>
            </a:r>
            <a:r>
              <a:rPr kumimoji="1" lang="zh-CN" altLang="en-US" sz="2400" b="1" dirty="0">
                <a:latin typeface="+mn-lt"/>
                <a:ea typeface="宋体" panose="02010600030101010101" pitchFamily="2" charset="-122"/>
                <a:cs typeface="+mn-cs"/>
              </a:rPr>
              <a:t>，则修改</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内容用“</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 若</a:t>
            </a:r>
            <a:r>
              <a:rPr kumimoji="1" lang="en-US" altLang="zh-CN" sz="2400" b="1" dirty="0">
                <a:latin typeface="+mn-lt"/>
                <a:ea typeface="宋体" panose="02010600030101010101" pitchFamily="2" charset="-122"/>
                <a:cs typeface="+mn-cs"/>
              </a:rPr>
              <a:t>DF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，则修改</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内容用“</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a:t>
            </a:r>
            <a:endParaRPr kumimoji="1" lang="en-US" altLang="zh-CN" sz="2400" b="1" dirty="0">
              <a:latin typeface="+mn-lt"/>
              <a:ea typeface="宋体" panose="02010600030101010101" pitchFamily="2" charset="-122"/>
              <a:cs typeface="+mn-cs"/>
            </a:endParaRPr>
          </a:p>
          <a:p>
            <a:pPr eaLnBrk="1" hangingPunct="1"/>
            <a:r>
              <a:rPr kumimoji="1" lang="en-US" altLang="zh-CN" sz="2400" b="1" dirty="0">
                <a:latin typeface="+mn-lt"/>
                <a:ea typeface="宋体" panose="02010600030101010101" pitchFamily="2" charset="-122"/>
                <a:cs typeface="+mn-cs"/>
              </a:rPr>
              <a:t>LODS</a:t>
            </a:r>
            <a:r>
              <a:rPr kumimoji="1" lang="zh-CN" altLang="en-US" sz="2400" b="1" dirty="0">
                <a:latin typeface="+mn-lt"/>
                <a:ea typeface="宋体" panose="02010600030101010101" pitchFamily="2" charset="-122"/>
                <a:cs typeface="+mn-cs"/>
              </a:rPr>
              <a:t>采用</a:t>
            </a:r>
            <a:r>
              <a:rPr kumimoji="1" lang="en-US" altLang="zh-CN" sz="2400" b="1" dirty="0">
                <a:solidFill>
                  <a:srgbClr val="C00000"/>
                </a:solidFill>
                <a:latin typeface="+mn-lt"/>
                <a:ea typeface="宋体" panose="02010600030101010101" pitchFamily="2" charset="-122"/>
                <a:cs typeface="+mn-cs"/>
              </a:rPr>
              <a:t>16</a:t>
            </a:r>
            <a:r>
              <a:rPr kumimoji="1" lang="zh-CN" altLang="en-US" sz="2400" b="1" dirty="0">
                <a:solidFill>
                  <a:srgbClr val="C00000"/>
                </a:solidFill>
                <a:latin typeface="+mn-lt"/>
                <a:ea typeface="宋体" panose="02010600030101010101" pitchFamily="2" charset="-122"/>
                <a:cs typeface="+mn-cs"/>
              </a:rPr>
              <a:t>位</a:t>
            </a:r>
            <a:r>
              <a:rPr kumimoji="1" lang="zh-CN" altLang="en-US" sz="2400" b="1" dirty="0">
                <a:latin typeface="+mn-lt"/>
                <a:ea typeface="宋体" panose="02010600030101010101" pitchFamily="2" charset="-122"/>
                <a:cs typeface="+mn-cs"/>
              </a:rPr>
              <a:t>寻址源变址寄存器只能使用</a:t>
            </a:r>
            <a:r>
              <a:rPr kumimoji="1" lang="en-US" altLang="zh-CN" sz="2400" b="1" dirty="0">
                <a:solidFill>
                  <a:srgbClr val="C00000"/>
                </a:solidFill>
                <a:latin typeface="+mn-lt"/>
                <a:ea typeface="宋体" panose="02010600030101010101" pitchFamily="2" charset="-122"/>
                <a:cs typeface="+mn-cs"/>
              </a:rPr>
              <a:t>SI</a:t>
            </a:r>
            <a:r>
              <a:rPr kumimoji="1" lang="zh-CN" altLang="en-US" sz="2400" b="1" dirty="0">
                <a:latin typeface="+mn-lt"/>
                <a:ea typeface="宋体" panose="02010600030101010101" pitchFamily="2" charset="-122"/>
                <a:cs typeface="+mn-cs"/>
              </a:rPr>
              <a:t>；如采用</a:t>
            </a:r>
            <a:r>
              <a:rPr kumimoji="1" lang="en-US" altLang="zh-CN" sz="2400" b="1" dirty="0">
                <a:solidFill>
                  <a:srgbClr val="C00000"/>
                </a:solidFill>
                <a:latin typeface="+mn-lt"/>
                <a:ea typeface="宋体" panose="02010600030101010101" pitchFamily="2" charset="-122"/>
                <a:cs typeface="+mn-cs"/>
              </a:rPr>
              <a:t>32</a:t>
            </a:r>
            <a:r>
              <a:rPr kumimoji="1" lang="zh-CN" altLang="en-US" sz="2400" b="1" dirty="0">
                <a:solidFill>
                  <a:srgbClr val="C00000"/>
                </a:solidFill>
                <a:latin typeface="+mn-lt"/>
                <a:ea typeface="宋体" panose="02010600030101010101" pitchFamily="2" charset="-122"/>
                <a:cs typeface="+mn-cs"/>
              </a:rPr>
              <a:t>位</a:t>
            </a:r>
            <a:r>
              <a:rPr kumimoji="1" lang="zh-CN" altLang="en-US" sz="2400" b="1" dirty="0">
                <a:latin typeface="+mn-lt"/>
                <a:ea typeface="宋体" panose="02010600030101010101" pitchFamily="2" charset="-122"/>
                <a:cs typeface="+mn-cs"/>
              </a:rPr>
              <a:t>寻址，源变址寄存器只能使用</a:t>
            </a:r>
            <a:r>
              <a:rPr kumimoji="1" lang="en-US" altLang="zh-CN" sz="2400" b="1" dirty="0">
                <a:solidFill>
                  <a:srgbClr val="C00000"/>
                </a:solidFill>
                <a:latin typeface="+mn-lt"/>
                <a:ea typeface="宋体" panose="02010600030101010101" pitchFamily="2" charset="-122"/>
                <a:cs typeface="+mn-cs"/>
              </a:rPr>
              <a:t>ESI</a:t>
            </a:r>
            <a:r>
              <a:rPr kumimoji="1" lang="zh-CN" altLang="en-US" sz="2400" b="1" dirty="0">
                <a:latin typeface="+mn-lt"/>
                <a:ea typeface="宋体" panose="02010600030101010101" pitchFamily="2" charset="-122"/>
                <a:cs typeface="+mn-cs"/>
              </a:rPr>
              <a:t>。该指令不影响标志位。</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endParaRPr kumimoji="1" lang="zh-CN" altLang="en-US" dirty="0">
              <a:latin typeface="+mn-lt"/>
              <a:ea typeface="宋体" panose="02010600030101010101" pitchFamily="2" charset="-122"/>
              <a:cs typeface="+mn-cs"/>
            </a:endParaRPr>
          </a:p>
        </p:txBody>
      </p:sp>
      <p:sp>
        <p:nvSpPr>
          <p:cNvPr id="187396" name="Rectangle 3"/>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7397" name="Object 4"/>
          <p:cNvGraphicFramePr>
            <a:graphicFrameLocks noChangeAspect="1"/>
          </p:cNvGraphicFramePr>
          <p:nvPr/>
        </p:nvGraphicFramePr>
        <p:xfrm>
          <a:off x="7236460" y="3041650"/>
          <a:ext cx="293688" cy="360363"/>
        </p:xfrm>
        <a:graphic>
          <a:graphicData uri="http://schemas.openxmlformats.org/presentationml/2006/ole">
            <mc:AlternateContent xmlns:mc="http://schemas.openxmlformats.org/markup-compatibility/2006">
              <mc:Choice xmlns:v="urn:schemas-microsoft-com:vml" Requires="v">
                <p:oleObj spid="_x0000_s3089" name="" r:id="rId1" imgW="127000" imgH="139700" progId="Equation.DSMT4">
                  <p:embed/>
                </p:oleObj>
              </mc:Choice>
              <mc:Fallback>
                <p:oleObj name="" r:id="rId1" imgW="127000" imgH="139700" progId="Equation.DSMT4">
                  <p:embed/>
                  <p:pic>
                    <p:nvPicPr>
                      <p:cNvPr id="0" name="图片 3088"/>
                      <p:cNvPicPr/>
                      <p:nvPr/>
                    </p:nvPicPr>
                    <p:blipFill>
                      <a:blip r:embed="rId2"/>
                      <a:stretch>
                        <a:fillRect/>
                      </a:stretch>
                    </p:blipFill>
                    <p:spPr>
                      <a:xfrm>
                        <a:off x="7236460" y="3041650"/>
                        <a:ext cx="293688" cy="360363"/>
                      </a:xfrm>
                      <a:prstGeom prst="rect">
                        <a:avLst/>
                      </a:prstGeom>
                      <a:noFill/>
                      <a:ln w="38100">
                        <a:noFill/>
                        <a:miter/>
                      </a:ln>
                    </p:spPr>
                  </p:pic>
                </p:oleObj>
              </mc:Fallback>
            </mc:AlternateContent>
          </a:graphicData>
        </a:graphic>
      </p:graphicFrame>
      <p:sp>
        <p:nvSpPr>
          <p:cNvPr id="187398" name="Rectangle 5"/>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187399" name="Rectangle 7"/>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7400" name="Object 8"/>
          <p:cNvGraphicFramePr>
            <a:graphicFrameLocks noChangeAspect="1"/>
          </p:cNvGraphicFramePr>
          <p:nvPr/>
        </p:nvGraphicFramePr>
        <p:xfrm>
          <a:off x="7308850" y="2708275"/>
          <a:ext cx="292100" cy="360363"/>
        </p:xfrm>
        <a:graphic>
          <a:graphicData uri="http://schemas.openxmlformats.org/presentationml/2006/ole">
            <mc:AlternateContent xmlns:mc="http://schemas.openxmlformats.org/markup-compatibility/2006">
              <mc:Choice xmlns:v="urn:schemas-microsoft-com:vml" Requires="v">
                <p:oleObj spid="_x0000_s3091" name="" r:id="rId3" imgW="127000" imgH="139700" progId="Equation.DSMT4">
                  <p:embed/>
                </p:oleObj>
              </mc:Choice>
              <mc:Fallback>
                <p:oleObj name="" r:id="rId3" imgW="127000" imgH="139700" progId="Equation.DSMT4">
                  <p:embed/>
                  <p:pic>
                    <p:nvPicPr>
                      <p:cNvPr id="0" name="图片 3090"/>
                      <p:cNvPicPr/>
                      <p:nvPr/>
                    </p:nvPicPr>
                    <p:blipFill>
                      <a:blip r:embed="rId2"/>
                      <a:stretch>
                        <a:fillRect/>
                      </a:stretch>
                    </p:blipFill>
                    <p:spPr>
                      <a:xfrm>
                        <a:off x="7308850" y="2708275"/>
                        <a:ext cx="292100" cy="360363"/>
                      </a:xfrm>
                      <a:prstGeom prst="rect">
                        <a:avLst/>
                      </a:prstGeom>
                      <a:noFill/>
                      <a:ln w="38100">
                        <a:noFill/>
                        <a:miter/>
                      </a:ln>
                    </p:spPr>
                  </p:pic>
                </p:oleObj>
              </mc:Fallback>
            </mc:AlternateContent>
          </a:graphicData>
        </a:graphic>
      </p:graphicFrame>
      <p:graphicFrame>
        <p:nvGraphicFramePr>
          <p:cNvPr id="187401" name="对象 1"/>
          <p:cNvGraphicFramePr>
            <a:graphicFrameLocks noChangeAspect="1"/>
          </p:cNvGraphicFramePr>
          <p:nvPr/>
        </p:nvGraphicFramePr>
        <p:xfrm>
          <a:off x="7524750" y="3402013"/>
          <a:ext cx="293688" cy="358775"/>
        </p:xfrm>
        <a:graphic>
          <a:graphicData uri="http://schemas.openxmlformats.org/presentationml/2006/ole">
            <mc:AlternateContent xmlns:mc="http://schemas.openxmlformats.org/markup-compatibility/2006">
              <mc:Choice xmlns:v="urn:schemas-microsoft-com:vml" Requires="v">
                <p:oleObj spid="_x0000_s3092" name="" r:id="rId4" imgW="127000" imgH="139700" progId="Equation.DSMT4">
                  <p:embed/>
                </p:oleObj>
              </mc:Choice>
              <mc:Fallback>
                <p:oleObj name="" r:id="rId4" imgW="127000" imgH="139700" progId="Equation.DSMT4">
                  <p:embed/>
                  <p:pic>
                    <p:nvPicPr>
                      <p:cNvPr id="0" name="图片 3091"/>
                      <p:cNvPicPr/>
                      <p:nvPr/>
                    </p:nvPicPr>
                    <p:blipFill>
                      <a:blip r:embed="rId2"/>
                      <a:stretch>
                        <a:fillRect/>
                      </a:stretch>
                    </p:blipFill>
                    <p:spPr>
                      <a:xfrm>
                        <a:off x="7524750" y="3402013"/>
                        <a:ext cx="293688" cy="358775"/>
                      </a:xfrm>
                      <a:prstGeom prst="rect">
                        <a:avLst/>
                      </a:prstGeom>
                      <a:noFill/>
                      <a:ln w="38100">
                        <a:noFill/>
                        <a:miter/>
                      </a:ln>
                    </p:spPr>
                  </p:pic>
                </p:oleObj>
              </mc:Fallback>
            </mc:AlternateContent>
          </a:graphicData>
        </a:graphic>
      </p:graphicFrame>
    </p:spTree>
  </p:cSld>
  <p:clrMapOvr>
    <a:masterClrMapping/>
  </p:clrMapOvr>
  <p:transition spd="slow">
    <p:zoom dir="in"/>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8419" name="Rectangle 2"/>
          <p:cNvSpPr>
            <a:spLocks noGrp="1"/>
          </p:cNvSpPr>
          <p:nvPr>
            <p:ph idx="1"/>
          </p:nvPr>
        </p:nvSpPr>
        <p:spPr>
          <a:xfrm>
            <a:off x="-127000" y="404813"/>
            <a:ext cx="9396413" cy="6119812"/>
          </a:xfrm>
        </p:spPr>
        <p:txBody>
          <a:bodyPr vert="horz" wrap="square" lIns="91440" tIns="45720" rIns="91440" bIns="45720" anchor="t" anchorCtr="0"/>
          <a:p>
            <a:pPr eaLnBrk="1" hangingPunct="1">
              <a:lnSpc>
                <a:spcPts val="3500"/>
              </a:lnSpc>
              <a:buFont typeface="Monotype Sorts" pitchFamily="2" charset="2"/>
              <a:buNone/>
            </a:pPr>
            <a:r>
              <a:rPr kumimoji="1" lang="en-US" b="1" dirty="0">
                <a:latin typeface="+mn-lt"/>
                <a:ea typeface="宋体" panose="02010600030101010101" pitchFamily="2" charset="-122"/>
                <a:cs typeface="+mn-cs"/>
              </a:rPr>
              <a:t>  2.  </a:t>
            </a:r>
            <a:r>
              <a:rPr kumimoji="1" lang="zh-CN" altLang="en-US" b="1" dirty="0">
                <a:latin typeface="+mn-lt"/>
                <a:ea typeface="宋体" panose="02010600030101010101" pitchFamily="2" charset="-122"/>
                <a:cs typeface="+mn-cs"/>
              </a:rPr>
              <a:t>存串指令（</a:t>
            </a:r>
            <a:r>
              <a:rPr kumimoji="1" lang="en-US" altLang="zh-CN" b="1" dirty="0">
                <a:latin typeface="+mn-lt"/>
                <a:ea typeface="宋体" panose="02010600030101010101" pitchFamily="2" charset="-122"/>
                <a:cs typeface="+mn-cs"/>
              </a:rPr>
              <a:t>Store String</a:t>
            </a:r>
            <a:r>
              <a:rPr kumimoji="1" lang="zh-CN" altLang="en-US" b="1" dirty="0">
                <a:latin typeface="+mn-lt"/>
                <a:ea typeface="宋体" panose="02010600030101010101" pitchFamily="2" charset="-122"/>
                <a:cs typeface="+mn-cs"/>
              </a:rPr>
              <a:t>）</a:t>
            </a:r>
            <a:endParaRPr kumimoji="1" lang="zh-CN" altLang="en-US"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STOS    </a:t>
            </a:r>
            <a:r>
              <a:rPr kumimoji="1" lang="zh-CN" altLang="en-US" sz="2400" b="1" dirty="0">
                <a:latin typeface="+mn-lt"/>
                <a:ea typeface="宋体" panose="02010600030101010101" pitchFamily="2" charset="-122"/>
                <a:cs typeface="+mn-cs"/>
              </a:rPr>
              <a:t>目的串</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STOSB	</a:t>
            </a:r>
            <a:r>
              <a:rPr kumimoji="1" lang="zh-CN" altLang="en-US" sz="2400" b="1" dirty="0">
                <a:latin typeface="+mn-lt"/>
                <a:ea typeface="宋体" panose="02010600030101010101" pitchFamily="2" charset="-122"/>
                <a:cs typeface="+mn-cs"/>
              </a:rPr>
              <a:t>；存字节串</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STOSW	</a:t>
            </a:r>
            <a:r>
              <a:rPr kumimoji="1" lang="zh-CN" altLang="en-US" sz="2400" b="1" dirty="0">
                <a:solidFill>
                  <a:srgbClr val="C00000"/>
                </a:solidFill>
                <a:latin typeface="+mn-lt"/>
                <a:ea typeface="宋体" panose="02010600030101010101" pitchFamily="2" charset="-122"/>
                <a:cs typeface="+mn-cs"/>
              </a:rPr>
              <a:t>；存字串</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STOSD	</a:t>
            </a:r>
            <a:r>
              <a:rPr kumimoji="1" lang="zh-CN" altLang="en-US" sz="2400" b="1" dirty="0">
                <a:latin typeface="+mn-lt"/>
                <a:ea typeface="宋体" panose="02010600030101010101" pitchFamily="2" charset="-122"/>
                <a:cs typeface="+mn-cs"/>
              </a:rPr>
              <a:t>；存双字串（</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及后继机型可用）</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字节操作	 </a:t>
            </a:r>
            <a:r>
              <a:rPr kumimoji="1" lang="en-US" altLang="zh-CN" sz="2400" b="1" dirty="0">
                <a:latin typeface="+mn-lt"/>
                <a:ea typeface="宋体" panose="02010600030101010101" pitchFamily="2" charset="-122"/>
                <a:cs typeface="+mn-cs"/>
              </a:rPr>
              <a:t>ES : ( DI/EDI ) </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字操作	</a:t>
            </a:r>
            <a:r>
              <a:rPr kumimoji="1" lang="en-US" altLang="zh-CN" sz="2400" b="1" dirty="0">
                <a:solidFill>
                  <a:srgbClr val="C00000"/>
                </a:solidFill>
                <a:latin typeface="+mn-lt"/>
                <a:ea typeface="宋体" panose="02010600030101010101" pitchFamily="2" charset="-122"/>
                <a:cs typeface="+mn-cs"/>
              </a:rPr>
              <a:t> ES : ( DI/EDI ) </a:t>
            </a:r>
            <a:r>
              <a:rPr kumimoji="1" lang="zh-CN" altLang="en-US"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AX</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endParaRPr kumimoji="1" lang="en-US" altLang="zh-CN"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双字操作      </a:t>
            </a:r>
            <a:r>
              <a:rPr kumimoji="1" lang="en-US" altLang="zh-CN" sz="2400" b="1" dirty="0">
                <a:latin typeface="+mn-lt"/>
                <a:ea typeface="宋体" panose="02010600030101010101" pitchFamily="2" charset="-122"/>
                <a:cs typeface="+mn-cs"/>
              </a:rPr>
              <a:t>ES : ( DI/EDI ) </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该指令把</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AX</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EAX</a:t>
            </a:r>
            <a:r>
              <a:rPr kumimoji="1" lang="zh-CN" altLang="en-US" sz="2400" b="1" dirty="0">
                <a:latin typeface="+mn-lt"/>
                <a:ea typeface="宋体" panose="02010600030101010101" pitchFamily="2" charset="-122"/>
                <a:cs typeface="+mn-cs"/>
              </a:rPr>
              <a:t>的内容存入由目的变址寄存器指向的附加段的某个单元中，并根据</a:t>
            </a:r>
            <a:r>
              <a:rPr kumimoji="1" lang="en-US" altLang="zh-CN" sz="2400" b="1" dirty="0">
                <a:latin typeface="+mn-lt"/>
                <a:ea typeface="宋体" panose="02010600030101010101" pitchFamily="2" charset="-122"/>
                <a:cs typeface="+mn-cs"/>
              </a:rPr>
              <a:t>DF</a:t>
            </a:r>
            <a:r>
              <a:rPr kumimoji="1" lang="zh-CN" altLang="en-US" sz="2400" b="1" dirty="0">
                <a:latin typeface="+mn-lt"/>
                <a:ea typeface="宋体" panose="02010600030101010101" pitchFamily="2" charset="-122"/>
                <a:cs typeface="+mn-cs"/>
              </a:rPr>
              <a:t>的值及数据类型修改目的变址寄存器的内容。该指令不影响标志位。</a:t>
            </a:r>
            <a:r>
              <a:rPr kumimoji="1" lang="zh-CN" altLang="en-US" sz="2400" dirty="0">
                <a:latin typeface="+mn-lt"/>
                <a:ea typeface="宋体" panose="02010600030101010101" pitchFamily="2" charset="-122"/>
                <a:cs typeface="+mn-cs"/>
              </a:rPr>
              <a:t> </a:t>
            </a:r>
            <a:endParaRPr kumimoji="1" lang="zh-CN" altLang="en-US" sz="2400" dirty="0">
              <a:latin typeface="+mn-lt"/>
              <a:ea typeface="宋体" panose="02010600030101010101" pitchFamily="2" charset="-122"/>
              <a:cs typeface="+mn-cs"/>
            </a:endParaRPr>
          </a:p>
        </p:txBody>
      </p:sp>
      <p:sp>
        <p:nvSpPr>
          <p:cNvPr id="188420" name="Rectangle 3"/>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8421" name="Object 4"/>
          <p:cNvGraphicFramePr>
            <a:graphicFrameLocks noChangeAspect="1"/>
          </p:cNvGraphicFramePr>
          <p:nvPr/>
        </p:nvGraphicFramePr>
        <p:xfrm>
          <a:off x="7885113" y="4652963"/>
          <a:ext cx="292100" cy="360362"/>
        </p:xfrm>
        <a:graphic>
          <a:graphicData uri="http://schemas.openxmlformats.org/presentationml/2006/ole">
            <mc:AlternateContent xmlns:mc="http://schemas.openxmlformats.org/markup-compatibility/2006">
              <mc:Choice xmlns:v="urn:schemas-microsoft-com:vml" Requires="v">
                <p:oleObj spid="_x0000_s3093" name="" r:id="rId1" imgW="127000" imgH="139700" progId="Equation.DSMT4">
                  <p:embed/>
                </p:oleObj>
              </mc:Choice>
              <mc:Fallback>
                <p:oleObj name="" r:id="rId1" imgW="127000" imgH="139700" progId="Equation.DSMT4">
                  <p:embed/>
                  <p:pic>
                    <p:nvPicPr>
                      <p:cNvPr id="0" name="图片 3092"/>
                      <p:cNvPicPr/>
                      <p:nvPr/>
                    </p:nvPicPr>
                    <p:blipFill>
                      <a:blip r:embed="rId2"/>
                      <a:stretch>
                        <a:fillRect/>
                      </a:stretch>
                    </p:blipFill>
                    <p:spPr>
                      <a:xfrm>
                        <a:off x="7885113" y="4652963"/>
                        <a:ext cx="292100" cy="360362"/>
                      </a:xfrm>
                      <a:prstGeom prst="rect">
                        <a:avLst/>
                      </a:prstGeom>
                      <a:noFill/>
                      <a:ln w="38100">
                        <a:noFill/>
                        <a:miter/>
                      </a:ln>
                    </p:spPr>
                  </p:pic>
                </p:oleObj>
              </mc:Fallback>
            </mc:AlternateContent>
          </a:graphicData>
        </a:graphic>
      </p:graphicFrame>
      <p:sp>
        <p:nvSpPr>
          <p:cNvPr id="188422" name="Rectangle 5"/>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8423" name="Object 6"/>
          <p:cNvGraphicFramePr>
            <a:graphicFrameLocks noChangeAspect="1"/>
          </p:cNvGraphicFramePr>
          <p:nvPr/>
        </p:nvGraphicFramePr>
        <p:xfrm>
          <a:off x="7667625" y="4076700"/>
          <a:ext cx="292100" cy="360363"/>
        </p:xfrm>
        <a:graphic>
          <a:graphicData uri="http://schemas.openxmlformats.org/presentationml/2006/ole">
            <mc:AlternateContent xmlns:mc="http://schemas.openxmlformats.org/markup-compatibility/2006">
              <mc:Choice xmlns:v="urn:schemas-microsoft-com:vml" Requires="v">
                <p:oleObj spid="_x0000_s3094" name="" r:id="rId3" imgW="127000" imgH="139700" progId="Equation.DSMT4">
                  <p:embed/>
                </p:oleObj>
              </mc:Choice>
              <mc:Fallback>
                <p:oleObj name="" r:id="rId3" imgW="127000" imgH="139700" progId="Equation.DSMT4">
                  <p:embed/>
                  <p:pic>
                    <p:nvPicPr>
                      <p:cNvPr id="0" name="图片 3093"/>
                      <p:cNvPicPr/>
                      <p:nvPr/>
                    </p:nvPicPr>
                    <p:blipFill>
                      <a:blip r:embed="rId2"/>
                      <a:stretch>
                        <a:fillRect/>
                      </a:stretch>
                    </p:blipFill>
                    <p:spPr>
                      <a:xfrm>
                        <a:off x="7667625" y="4076700"/>
                        <a:ext cx="292100" cy="360363"/>
                      </a:xfrm>
                      <a:prstGeom prst="rect">
                        <a:avLst/>
                      </a:prstGeom>
                      <a:noFill/>
                      <a:ln w="38100">
                        <a:noFill/>
                        <a:miter/>
                      </a:ln>
                    </p:spPr>
                  </p:pic>
                </p:oleObj>
              </mc:Fallback>
            </mc:AlternateContent>
          </a:graphicData>
        </a:graphic>
      </p:graphicFrame>
      <p:sp>
        <p:nvSpPr>
          <p:cNvPr id="188424" name="Rectangle 7"/>
          <p:cNvSpPr/>
          <p:nvPr/>
        </p:nvSpPr>
        <p:spPr>
          <a:xfrm>
            <a:off x="0" y="33528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8425" name="Object 8"/>
          <p:cNvGraphicFramePr>
            <a:graphicFrameLocks noChangeAspect="1"/>
          </p:cNvGraphicFramePr>
          <p:nvPr/>
        </p:nvGraphicFramePr>
        <p:xfrm>
          <a:off x="7667625" y="3644900"/>
          <a:ext cx="292100" cy="358775"/>
        </p:xfrm>
        <a:graphic>
          <a:graphicData uri="http://schemas.openxmlformats.org/presentationml/2006/ole">
            <mc:AlternateContent xmlns:mc="http://schemas.openxmlformats.org/markup-compatibility/2006">
              <mc:Choice xmlns:v="urn:schemas-microsoft-com:vml" Requires="v">
                <p:oleObj spid="_x0000_s3090" name="" r:id="rId4" imgW="127000" imgH="139700" progId="Equation.DSMT4">
                  <p:embed/>
                </p:oleObj>
              </mc:Choice>
              <mc:Fallback>
                <p:oleObj name="" r:id="rId4" imgW="127000" imgH="139700" progId="Equation.DSMT4">
                  <p:embed/>
                  <p:pic>
                    <p:nvPicPr>
                      <p:cNvPr id="0" name="图片 3089"/>
                      <p:cNvPicPr/>
                      <p:nvPr/>
                    </p:nvPicPr>
                    <p:blipFill>
                      <a:blip r:embed="rId2"/>
                      <a:stretch>
                        <a:fillRect/>
                      </a:stretch>
                    </p:blipFill>
                    <p:spPr>
                      <a:xfrm>
                        <a:off x="7667625" y="3644900"/>
                        <a:ext cx="292100" cy="358775"/>
                      </a:xfrm>
                      <a:prstGeom prst="rect">
                        <a:avLst/>
                      </a:prstGeom>
                      <a:noFill/>
                      <a:ln w="38100">
                        <a:noFill/>
                        <a:miter/>
                      </a:ln>
                    </p:spPr>
                  </p:pic>
                </p:oleObj>
              </mc:Fallback>
            </mc:AlternateContent>
          </a:graphicData>
        </a:graphic>
      </p:graphicFrame>
    </p:spTree>
  </p:cSld>
  <p:clrMapOvr>
    <a:masterClrMapping/>
  </p:clrMapOvr>
  <p:transition spd="slow">
    <p:zoom dir="in"/>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89443" name="Rectangle 2"/>
          <p:cNvSpPr>
            <a:spLocks noGrp="1"/>
          </p:cNvSpPr>
          <p:nvPr>
            <p:ph idx="1"/>
          </p:nvPr>
        </p:nvSpPr>
        <p:spPr>
          <a:xfrm>
            <a:off x="0" y="0"/>
            <a:ext cx="8964930" cy="5382260"/>
          </a:xfrm>
        </p:spPr>
        <p:txBody>
          <a:bodyPr vert="horz" wrap="square" lIns="91440" tIns="45720" rIns="91440" bIns="45720" anchor="t" anchorCtr="0"/>
          <a:p>
            <a:pPr eaLnBrk="1" hangingPunct="1">
              <a:lnSpc>
                <a:spcPct val="90000"/>
              </a:lnSpc>
              <a:buFont typeface="Monotype Sorts" pitchFamily="2" charset="2"/>
              <a:buNone/>
            </a:pPr>
            <a:r>
              <a:rPr kumimoji="1" lang="en-US" altLang="zh-CN" b="1" dirty="0">
                <a:latin typeface="+mn-lt"/>
                <a:ea typeface="宋体" panose="02010600030101010101" pitchFamily="2" charset="-122"/>
                <a:cs typeface="+mn-cs"/>
              </a:rPr>
              <a:t> 3.  </a:t>
            </a:r>
            <a:r>
              <a:rPr kumimoji="1" lang="zh-CN" altLang="en-US" b="1" dirty="0">
                <a:latin typeface="+mn-lt"/>
                <a:ea typeface="宋体" panose="02010600030101010101" pitchFamily="2" charset="-122"/>
                <a:cs typeface="+mn-cs"/>
              </a:rPr>
              <a:t>串传送指令（</a:t>
            </a:r>
            <a:r>
              <a:rPr kumimoji="1" lang="en-US" altLang="zh-CN" b="1" dirty="0">
                <a:latin typeface="+mn-lt"/>
                <a:ea typeface="宋体" panose="02010600030101010101" pitchFamily="2" charset="-122"/>
                <a:cs typeface="+mn-cs"/>
              </a:rPr>
              <a:t>Move String</a:t>
            </a:r>
            <a:r>
              <a:rPr kumimoji="1" lang="zh-CN" altLang="en-US" b="1" dirty="0">
                <a:latin typeface="+mn-lt"/>
                <a:ea typeface="宋体" panose="02010600030101010101" pitchFamily="2" charset="-122"/>
                <a:cs typeface="+mn-cs"/>
              </a:rPr>
              <a:t>）</a:t>
            </a:r>
            <a:endParaRPr kumimoji="1" lang="zh-CN" altLang="en-US" b="1" dirty="0">
              <a:latin typeface="+mn-lt"/>
              <a:ea typeface="宋体" panose="02010600030101010101" pitchFamily="2" charset="-122"/>
              <a:cs typeface="+mn-cs"/>
            </a:endParaRPr>
          </a:p>
          <a:p>
            <a:pPr eaLnBrk="1" hangingPunct="1">
              <a:lnSpc>
                <a:spcPct val="9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MOVS         </a:t>
            </a:r>
            <a:r>
              <a:rPr kumimoji="1" lang="zh-CN" altLang="en-US" sz="2400" b="1" dirty="0">
                <a:latin typeface="+mn-lt"/>
                <a:ea typeface="宋体" panose="02010600030101010101" pitchFamily="2" charset="-122"/>
                <a:cs typeface="+mn-cs"/>
              </a:rPr>
              <a:t>目的串，源串</a:t>
            </a:r>
            <a:endParaRPr kumimoji="1" lang="zh-CN" altLang="en-US" sz="2400" b="1" dirty="0">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latin typeface="+mn-lt"/>
                <a:ea typeface="宋体" panose="02010600030101010101" pitchFamily="2" charset="-122"/>
                <a:cs typeface="+mn-cs"/>
              </a:rPr>
              <a:t>                        MOVSB	</a:t>
            </a:r>
            <a:r>
              <a:rPr kumimoji="1" lang="zh-CN" altLang="en-US" sz="2400" b="1" dirty="0">
                <a:latin typeface="+mn-lt"/>
                <a:ea typeface="宋体" panose="02010600030101010101" pitchFamily="2" charset="-122"/>
                <a:cs typeface="+mn-cs"/>
              </a:rPr>
              <a:t>；字节串传送</a:t>
            </a:r>
            <a:endParaRPr kumimoji="1" lang="zh-CN" altLang="en-US" sz="2400" b="1" dirty="0">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MOVSW	</a:t>
            </a:r>
            <a:r>
              <a:rPr kumimoji="1" lang="zh-CN" altLang="en-US" sz="2400" b="1" dirty="0">
                <a:solidFill>
                  <a:srgbClr val="C00000"/>
                </a:solidFill>
                <a:latin typeface="+mn-lt"/>
                <a:ea typeface="宋体" panose="02010600030101010101" pitchFamily="2" charset="-122"/>
                <a:cs typeface="+mn-cs"/>
              </a:rPr>
              <a:t>；字串传送</a:t>
            </a:r>
            <a:endParaRPr kumimoji="1" lang="zh-CN" altLang="en-US" sz="2400" b="1" dirty="0">
              <a:solidFill>
                <a:srgbClr val="C00000"/>
              </a:solidFill>
              <a:latin typeface="+mn-lt"/>
              <a:ea typeface="宋体" panose="02010600030101010101" pitchFamily="2" charset="-122"/>
              <a:cs typeface="+mn-cs"/>
            </a:endParaRPr>
          </a:p>
          <a:p>
            <a:pPr eaLnBrk="1" hangingPunct="1">
              <a:lnSpc>
                <a:spcPct val="90000"/>
              </a:lnSpc>
              <a:buFont typeface="Monotype Sorts" pitchFamily="2" charset="2"/>
              <a:buNone/>
            </a:pPr>
            <a:r>
              <a:rPr kumimoji="1" lang="en-US" altLang="zh-CN" sz="2400" b="1" dirty="0">
                <a:latin typeface="+mn-lt"/>
                <a:ea typeface="宋体" panose="02010600030101010101" pitchFamily="2" charset="-122"/>
                <a:cs typeface="+mn-cs"/>
              </a:rPr>
              <a:t>                        MOVSD	</a:t>
            </a:r>
            <a:r>
              <a:rPr kumimoji="1" lang="zh-CN" altLang="en-US" sz="2400" b="1" dirty="0">
                <a:latin typeface="+mn-lt"/>
                <a:ea typeface="宋体" panose="02010600030101010101" pitchFamily="2" charset="-122"/>
                <a:cs typeface="+mn-cs"/>
              </a:rPr>
              <a:t>；双字串传送（</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及后继机型可用）</a:t>
            </a:r>
            <a:endParaRPr kumimoji="1" lang="zh-CN" altLang="en-US" sz="2400" b="1" dirty="0">
              <a:latin typeface="+mn-lt"/>
              <a:ea typeface="宋体" panose="02010600030101010101" pitchFamily="2" charset="-122"/>
              <a:cs typeface="+mn-cs"/>
            </a:endParaRPr>
          </a:p>
          <a:p>
            <a:pPr eaLnBrk="1" hangingPunct="1">
              <a:lnSpc>
                <a:spcPct val="9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指令功能：</a:t>
            </a:r>
            <a:endParaRPr kumimoji="1" lang="zh-CN" altLang="en-US" sz="2400" b="1" dirty="0">
              <a:solidFill>
                <a:srgbClr val="0033CC"/>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zh-CN" altLang="en-US" sz="2400" b="1" dirty="0">
                <a:latin typeface="+mn-lt"/>
                <a:ea typeface="宋体" panose="02010600030101010101" pitchFamily="2" charset="-122"/>
                <a:cs typeface="+mn-cs"/>
              </a:rPr>
              <a:t>    字节操作	</a:t>
            </a:r>
            <a:r>
              <a:rPr kumimoji="1" lang="en-US" altLang="zh-CN" sz="2400" b="1" dirty="0">
                <a:latin typeface="+mn-lt"/>
                <a:ea typeface="宋体" panose="02010600030101010101" pitchFamily="2" charset="-122"/>
                <a:cs typeface="+mn-cs"/>
              </a:rPr>
              <a:t> ES : ( DI/EDI ) </a:t>
            </a:r>
            <a:r>
              <a:rPr kumimoji="1" lang="zh-CN" altLang="en-US"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rPr>
              <a:t>DS :</a:t>
            </a:r>
            <a:r>
              <a:rPr kumimoji="1" lang="zh-CN" altLang="en-US" sz="2400" b="1" dirty="0">
                <a:latin typeface="+mn-lt"/>
                <a:ea typeface="宋体" panose="02010600030101010101" pitchFamily="2" charset="-122"/>
                <a:cs typeface="+mn-cs"/>
                <a:sym typeface="Wingdings" panose="05000000000000000000" pitchFamily="2" charset="2"/>
              </a:rPr>
              <a:t> </a:t>
            </a:r>
            <a:r>
              <a:rPr kumimoji="1" lang="en-US" altLang="zh-CN" sz="2400" b="1" dirty="0">
                <a:latin typeface="+mn-lt"/>
                <a:ea typeface="宋体" panose="02010600030101010101" pitchFamily="2" charset="-122"/>
                <a:cs typeface="+mn-cs"/>
                <a:sym typeface="Wingdings" panose="05000000000000000000" pitchFamily="2" charset="2"/>
              </a:rPr>
              <a:t>(</a:t>
            </a:r>
            <a:r>
              <a:rPr kumimoji="1" lang="en-US" altLang="zh-CN" sz="2400" b="1" dirty="0">
                <a:latin typeface="+mn-lt"/>
                <a:ea typeface="宋体" panose="02010600030101010101" pitchFamily="2" charset="-122"/>
                <a:cs typeface="+mn-cs"/>
              </a:rPr>
              <a:t>SI/ESI ) ) 			  		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endParaRPr kumimoji="1" lang="en-US" altLang="zh-CN" sz="2400" b="1" dirty="0">
              <a:latin typeface="+mn-lt"/>
              <a:ea typeface="宋体" panose="02010600030101010101" pitchFamily="2" charset="-122"/>
              <a:cs typeface="+mn-cs"/>
            </a:endParaRPr>
          </a:p>
          <a:p>
            <a:pPr eaLnBrk="1" hangingPunct="1">
              <a:lnSpc>
                <a:spcPts val="3200"/>
              </a:lnSpc>
              <a:buFont typeface="Monotype Sorts" pitchFamily="2" charset="2"/>
              <a:buNone/>
            </a:pPr>
            <a:r>
              <a:rPr kumimoji="1" lang="zh-CN" altLang="en-US" sz="2400" b="1" dirty="0">
                <a:latin typeface="+mn-lt"/>
                <a:ea typeface="宋体" panose="02010600030101010101" pitchFamily="2" charset="-122"/>
                <a:cs typeface="+mn-cs"/>
              </a:rPr>
              <a:t>       字操作	</a:t>
            </a:r>
            <a:r>
              <a:rPr kumimoji="1" lang="en-US" altLang="zh-CN" sz="2400" b="1" dirty="0">
                <a:solidFill>
                  <a:srgbClr val="C00000"/>
                </a:solidFill>
                <a:latin typeface="+mn-lt"/>
                <a:ea typeface="宋体" panose="02010600030101010101" pitchFamily="2" charset="-122"/>
                <a:cs typeface="+mn-cs"/>
              </a:rPr>
              <a:t> ES : ( DI/EDI ) </a:t>
            </a:r>
            <a:r>
              <a:rPr kumimoji="1" lang="zh-CN" altLang="en-US" sz="2400" b="1" dirty="0">
                <a:solidFill>
                  <a:srgbClr val="C00000"/>
                </a:solidFill>
                <a:latin typeface="+mn-lt"/>
                <a:ea typeface="宋体" panose="02010600030101010101" pitchFamily="2" charset="-122"/>
                <a:cs typeface="+mn-cs"/>
                <a:sym typeface="Symbol" panose="05050102010706020507" pitchFamily="18" charset="2"/>
              </a:rPr>
              <a:t>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 </a:t>
            </a:r>
            <a:r>
              <a:rPr kumimoji="1" lang="en-US" altLang="zh-CN" sz="2400" b="1" dirty="0">
                <a:solidFill>
                  <a:srgbClr val="C00000"/>
                </a:solidFill>
                <a:latin typeface="+mn-lt"/>
                <a:ea typeface="宋体" panose="02010600030101010101" pitchFamily="2" charset="-122"/>
                <a:cs typeface="+mn-cs"/>
              </a:rPr>
              <a:t>DS :</a:t>
            </a:r>
            <a:r>
              <a:rPr kumimoji="1" lang="zh-CN" altLang="en-US" sz="2400" b="1" dirty="0">
                <a:solidFill>
                  <a:srgbClr val="C00000"/>
                </a:solidFill>
                <a:latin typeface="+mn-lt"/>
                <a:ea typeface="宋体" panose="02010600030101010101" pitchFamily="2" charset="-122"/>
                <a:cs typeface="+mn-cs"/>
                <a:sym typeface="Wingdings" panose="05000000000000000000" pitchFamily="2" charset="2"/>
              </a:rPr>
              <a:t> </a:t>
            </a:r>
            <a:r>
              <a:rPr kumimoji="1" lang="en-US" altLang="zh-CN" sz="2400" b="1" dirty="0">
                <a:solidFill>
                  <a:srgbClr val="C00000"/>
                </a:solidFill>
                <a:latin typeface="+mn-lt"/>
                <a:ea typeface="宋体" panose="02010600030101010101" pitchFamily="2" charset="-122"/>
                <a:cs typeface="+mn-cs"/>
                <a:sym typeface="Wingdings" panose="05000000000000000000" pitchFamily="2" charset="2"/>
              </a:rPr>
              <a:t>(</a:t>
            </a:r>
            <a:r>
              <a:rPr kumimoji="1" lang="en-US" altLang="zh-CN" sz="2400" b="1" dirty="0">
                <a:solidFill>
                  <a:srgbClr val="C00000"/>
                </a:solidFill>
                <a:latin typeface="+mn-lt"/>
                <a:ea typeface="宋体" panose="02010600030101010101" pitchFamily="2" charset="-122"/>
                <a:cs typeface="+mn-cs"/>
              </a:rPr>
              <a:t>SI/ESI ) ) </a:t>
            </a:r>
            <a:endParaRPr kumimoji="1" lang="zh-CN" altLang="en-US"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SI/ESI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SI/ESI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endParaRPr kumimoji="1" lang="en-US" altLang="zh-CN" sz="2400" b="1" dirty="0">
              <a:solidFill>
                <a:srgbClr val="C00000"/>
              </a:solidFill>
              <a:latin typeface="+mn-lt"/>
              <a:ea typeface="宋体" panose="02010600030101010101" pitchFamily="2" charset="-122"/>
              <a:cs typeface="+mn-cs"/>
            </a:endParaRPr>
          </a:p>
          <a:p>
            <a:pPr eaLnBrk="1" hangingPunct="1">
              <a:lnSpc>
                <a:spcPts val="3200"/>
              </a:lnSpc>
              <a:buFont typeface="Monotype Sorts" pitchFamily="2" charset="2"/>
              <a:buNone/>
            </a:pPr>
            <a:r>
              <a:rPr kumimoji="1" lang="zh-CN" altLang="en-US" sz="2400" b="1" dirty="0">
                <a:latin typeface="+mn-lt"/>
                <a:ea typeface="宋体" panose="02010600030101010101" pitchFamily="2" charset="-122"/>
                <a:cs typeface="+mn-cs"/>
              </a:rPr>
              <a:t>    双字操作	</a:t>
            </a:r>
            <a:r>
              <a:rPr kumimoji="1" lang="en-US" altLang="zh-CN" sz="2400" b="1" dirty="0">
                <a:latin typeface="+mn-lt"/>
                <a:ea typeface="宋体" panose="02010600030101010101" pitchFamily="2" charset="-122"/>
                <a:cs typeface="+mn-cs"/>
              </a:rPr>
              <a:t> ES : ( DI/EDI ) </a:t>
            </a:r>
            <a:r>
              <a:rPr kumimoji="1" lang="zh-CN" altLang="en-US"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rPr>
              <a:t>DS :</a:t>
            </a:r>
            <a:r>
              <a:rPr kumimoji="1" lang="zh-CN" altLang="en-US" sz="2400" b="1" dirty="0">
                <a:latin typeface="+mn-lt"/>
                <a:ea typeface="宋体" panose="02010600030101010101" pitchFamily="2" charset="-122"/>
                <a:cs typeface="+mn-cs"/>
                <a:sym typeface="Wingdings" panose="05000000000000000000" pitchFamily="2" charset="2"/>
              </a:rPr>
              <a:t> </a:t>
            </a:r>
            <a:r>
              <a:rPr kumimoji="1" lang="en-US" altLang="zh-CN" sz="2400" b="1" dirty="0">
                <a:latin typeface="+mn-lt"/>
                <a:ea typeface="宋体" panose="02010600030101010101" pitchFamily="2" charset="-122"/>
                <a:cs typeface="+mn-cs"/>
                <a:sym typeface="Wingdings" panose="05000000000000000000" pitchFamily="2" charset="2"/>
              </a:rPr>
              <a:t>(</a:t>
            </a:r>
            <a:r>
              <a:rPr kumimoji="1" lang="en-US" altLang="zh-CN" sz="2400" b="1" dirty="0">
                <a:latin typeface="+mn-lt"/>
                <a:ea typeface="宋体" panose="02010600030101010101" pitchFamily="2" charset="-122"/>
                <a:cs typeface="+mn-cs"/>
              </a:rPr>
              <a:t>SI/ESI ) ) 			   		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            </a:t>
            </a:r>
            <a:endParaRPr kumimoji="1" lang="zh-CN" altLang="en-US" sz="2000" b="1" dirty="0">
              <a:latin typeface="+mn-lt"/>
              <a:ea typeface="宋体" panose="02010600030101010101" pitchFamily="2" charset="-122"/>
              <a:cs typeface="+mn-cs"/>
            </a:endParaRPr>
          </a:p>
        </p:txBody>
      </p:sp>
      <p:sp>
        <p:nvSpPr>
          <p:cNvPr id="189444" name="Rectangle 3"/>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45" name="Object 4"/>
          <p:cNvGraphicFramePr>
            <a:graphicFrameLocks noChangeAspect="1"/>
          </p:cNvGraphicFramePr>
          <p:nvPr/>
        </p:nvGraphicFramePr>
        <p:xfrm>
          <a:off x="4228783" y="3013393"/>
          <a:ext cx="312737" cy="360362"/>
        </p:xfrm>
        <a:graphic>
          <a:graphicData uri="http://schemas.openxmlformats.org/presentationml/2006/ole">
            <mc:AlternateContent xmlns:mc="http://schemas.openxmlformats.org/markup-compatibility/2006">
              <mc:Choice xmlns:v="urn:schemas-microsoft-com:vml" Requires="v">
                <p:oleObj spid="_x0000_s3095" name="" r:id="rId1" imgW="127000" imgH="139700" progId="Equation.DSMT4">
                  <p:embed/>
                </p:oleObj>
              </mc:Choice>
              <mc:Fallback>
                <p:oleObj name="" r:id="rId1" imgW="127000" imgH="139700" progId="Equation.DSMT4">
                  <p:embed/>
                  <p:pic>
                    <p:nvPicPr>
                      <p:cNvPr id="0" name="图片 3094"/>
                      <p:cNvPicPr/>
                      <p:nvPr/>
                    </p:nvPicPr>
                    <p:blipFill>
                      <a:blip r:embed="rId2"/>
                      <a:stretch>
                        <a:fillRect/>
                      </a:stretch>
                    </p:blipFill>
                    <p:spPr>
                      <a:xfrm>
                        <a:off x="4228783" y="3013393"/>
                        <a:ext cx="312737" cy="360362"/>
                      </a:xfrm>
                      <a:prstGeom prst="rect">
                        <a:avLst/>
                      </a:prstGeom>
                      <a:noFill/>
                      <a:ln w="38100">
                        <a:noFill/>
                        <a:miter/>
                      </a:ln>
                    </p:spPr>
                  </p:pic>
                </p:oleObj>
              </mc:Fallback>
            </mc:AlternateContent>
          </a:graphicData>
        </a:graphic>
      </p:graphicFrame>
      <p:sp>
        <p:nvSpPr>
          <p:cNvPr id="189446" name="Rectangle 5"/>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47" name="Object 6"/>
          <p:cNvGraphicFramePr>
            <a:graphicFrameLocks noChangeAspect="1"/>
          </p:cNvGraphicFramePr>
          <p:nvPr/>
        </p:nvGraphicFramePr>
        <p:xfrm>
          <a:off x="7524433" y="3023235"/>
          <a:ext cx="249237" cy="287338"/>
        </p:xfrm>
        <a:graphic>
          <a:graphicData uri="http://schemas.openxmlformats.org/presentationml/2006/ole">
            <mc:AlternateContent xmlns:mc="http://schemas.openxmlformats.org/markup-compatibility/2006">
              <mc:Choice xmlns:v="urn:schemas-microsoft-com:vml" Requires="v">
                <p:oleObj spid="_x0000_s3097" name="" r:id="rId3" imgW="127000" imgH="139700" progId="Equation.DSMT4">
                  <p:embed/>
                </p:oleObj>
              </mc:Choice>
              <mc:Fallback>
                <p:oleObj name="" r:id="rId3" imgW="127000" imgH="139700" progId="Equation.DSMT4">
                  <p:embed/>
                  <p:pic>
                    <p:nvPicPr>
                      <p:cNvPr id="0" name="图片 3096"/>
                      <p:cNvPicPr/>
                      <p:nvPr/>
                    </p:nvPicPr>
                    <p:blipFill>
                      <a:blip r:embed="rId2"/>
                      <a:stretch>
                        <a:fillRect/>
                      </a:stretch>
                    </p:blipFill>
                    <p:spPr>
                      <a:xfrm>
                        <a:off x="7524433" y="3023235"/>
                        <a:ext cx="249237" cy="287338"/>
                      </a:xfrm>
                      <a:prstGeom prst="rect">
                        <a:avLst/>
                      </a:prstGeom>
                      <a:noFill/>
                      <a:ln w="38100">
                        <a:noFill/>
                        <a:miter/>
                      </a:ln>
                    </p:spPr>
                  </p:pic>
                </p:oleObj>
              </mc:Fallback>
            </mc:AlternateContent>
          </a:graphicData>
        </a:graphic>
      </p:graphicFrame>
      <p:sp>
        <p:nvSpPr>
          <p:cNvPr id="189448" name="Rectangle 7"/>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49" name="Object 8"/>
          <p:cNvGraphicFramePr>
            <a:graphicFrameLocks noChangeAspect="1"/>
          </p:cNvGraphicFramePr>
          <p:nvPr/>
        </p:nvGraphicFramePr>
        <p:xfrm>
          <a:off x="4229100" y="3933190"/>
          <a:ext cx="312738" cy="360363"/>
        </p:xfrm>
        <a:graphic>
          <a:graphicData uri="http://schemas.openxmlformats.org/presentationml/2006/ole">
            <mc:AlternateContent xmlns:mc="http://schemas.openxmlformats.org/markup-compatibility/2006">
              <mc:Choice xmlns:v="urn:schemas-microsoft-com:vml" Requires="v">
                <p:oleObj spid="_x0000_s3098" name="" r:id="rId4" imgW="127000" imgH="139700" progId="Equation.DSMT4">
                  <p:embed/>
                </p:oleObj>
              </mc:Choice>
              <mc:Fallback>
                <p:oleObj name="" r:id="rId4" imgW="127000" imgH="139700" progId="Equation.DSMT4">
                  <p:embed/>
                  <p:pic>
                    <p:nvPicPr>
                      <p:cNvPr id="0" name="图片 3097"/>
                      <p:cNvPicPr/>
                      <p:nvPr/>
                    </p:nvPicPr>
                    <p:blipFill>
                      <a:blip r:embed="rId2"/>
                      <a:stretch>
                        <a:fillRect/>
                      </a:stretch>
                    </p:blipFill>
                    <p:spPr>
                      <a:xfrm>
                        <a:off x="4229100" y="3933190"/>
                        <a:ext cx="312738" cy="360363"/>
                      </a:xfrm>
                      <a:prstGeom prst="rect">
                        <a:avLst/>
                      </a:prstGeom>
                      <a:noFill/>
                      <a:ln w="38100">
                        <a:noFill/>
                        <a:miter/>
                      </a:ln>
                    </p:spPr>
                  </p:pic>
                </p:oleObj>
              </mc:Fallback>
            </mc:AlternateContent>
          </a:graphicData>
        </a:graphic>
      </p:graphicFrame>
      <p:sp>
        <p:nvSpPr>
          <p:cNvPr id="189450" name="Rectangle 9"/>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51" name="Object 10"/>
          <p:cNvGraphicFramePr>
            <a:graphicFrameLocks noChangeAspect="1"/>
          </p:cNvGraphicFramePr>
          <p:nvPr/>
        </p:nvGraphicFramePr>
        <p:xfrm>
          <a:off x="7524433" y="3933190"/>
          <a:ext cx="312737" cy="360363"/>
        </p:xfrm>
        <a:graphic>
          <a:graphicData uri="http://schemas.openxmlformats.org/presentationml/2006/ole">
            <mc:AlternateContent xmlns:mc="http://schemas.openxmlformats.org/markup-compatibility/2006">
              <mc:Choice xmlns:v="urn:schemas-microsoft-com:vml" Requires="v">
                <p:oleObj spid="_x0000_s3096" name="" r:id="rId5" imgW="127000" imgH="139700" progId="Equation.DSMT4">
                  <p:embed/>
                </p:oleObj>
              </mc:Choice>
              <mc:Fallback>
                <p:oleObj name="" r:id="rId5" imgW="127000" imgH="139700" progId="Equation.DSMT4">
                  <p:embed/>
                  <p:pic>
                    <p:nvPicPr>
                      <p:cNvPr id="0" name="图片 3095"/>
                      <p:cNvPicPr/>
                      <p:nvPr/>
                    </p:nvPicPr>
                    <p:blipFill>
                      <a:blip r:embed="rId2"/>
                      <a:stretch>
                        <a:fillRect/>
                      </a:stretch>
                    </p:blipFill>
                    <p:spPr>
                      <a:xfrm>
                        <a:off x="7524433" y="3933190"/>
                        <a:ext cx="312737" cy="360363"/>
                      </a:xfrm>
                      <a:prstGeom prst="rect">
                        <a:avLst/>
                      </a:prstGeom>
                      <a:noFill/>
                      <a:ln w="38100">
                        <a:noFill/>
                        <a:miter/>
                      </a:ln>
                    </p:spPr>
                  </p:pic>
                </p:oleObj>
              </mc:Fallback>
            </mc:AlternateContent>
          </a:graphicData>
        </a:graphic>
      </p:graphicFrame>
      <p:sp>
        <p:nvSpPr>
          <p:cNvPr id="189452" name="Rectangle 11"/>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53" name="Object 12"/>
          <p:cNvGraphicFramePr>
            <a:graphicFrameLocks noChangeAspect="1"/>
          </p:cNvGraphicFramePr>
          <p:nvPr/>
        </p:nvGraphicFramePr>
        <p:xfrm>
          <a:off x="4211638" y="4869180"/>
          <a:ext cx="312737" cy="360363"/>
        </p:xfrm>
        <a:graphic>
          <a:graphicData uri="http://schemas.openxmlformats.org/presentationml/2006/ole">
            <mc:AlternateContent xmlns:mc="http://schemas.openxmlformats.org/markup-compatibility/2006">
              <mc:Choice xmlns:v="urn:schemas-microsoft-com:vml" Requires="v">
                <p:oleObj spid="_x0000_s3083" name="" r:id="rId6" imgW="127000" imgH="139700" progId="Equation.DSMT4">
                  <p:embed/>
                </p:oleObj>
              </mc:Choice>
              <mc:Fallback>
                <p:oleObj name="" r:id="rId6" imgW="127000" imgH="139700" progId="Equation.DSMT4">
                  <p:embed/>
                  <p:pic>
                    <p:nvPicPr>
                      <p:cNvPr id="0" name="图片 3082"/>
                      <p:cNvPicPr/>
                      <p:nvPr/>
                    </p:nvPicPr>
                    <p:blipFill>
                      <a:blip r:embed="rId2"/>
                      <a:stretch>
                        <a:fillRect/>
                      </a:stretch>
                    </p:blipFill>
                    <p:spPr>
                      <a:xfrm>
                        <a:off x="4211638" y="4869180"/>
                        <a:ext cx="312737" cy="360363"/>
                      </a:xfrm>
                      <a:prstGeom prst="rect">
                        <a:avLst/>
                      </a:prstGeom>
                      <a:noFill/>
                      <a:ln w="38100">
                        <a:noFill/>
                        <a:miter/>
                      </a:ln>
                    </p:spPr>
                  </p:pic>
                </p:oleObj>
              </mc:Fallback>
            </mc:AlternateContent>
          </a:graphicData>
        </a:graphic>
      </p:graphicFrame>
      <p:sp>
        <p:nvSpPr>
          <p:cNvPr id="189454" name="Rectangle 13"/>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89455" name="Object 14"/>
          <p:cNvGraphicFramePr>
            <a:graphicFrameLocks noChangeAspect="1"/>
          </p:cNvGraphicFramePr>
          <p:nvPr/>
        </p:nvGraphicFramePr>
        <p:xfrm>
          <a:off x="7492683" y="4869180"/>
          <a:ext cx="312737" cy="360363"/>
        </p:xfrm>
        <a:graphic>
          <a:graphicData uri="http://schemas.openxmlformats.org/presentationml/2006/ole">
            <mc:AlternateContent xmlns:mc="http://schemas.openxmlformats.org/markup-compatibility/2006">
              <mc:Choice xmlns:v="urn:schemas-microsoft-com:vml" Requires="v">
                <p:oleObj spid="_x0000_s3081" name="" r:id="rId7" imgW="127000" imgH="139700" progId="Equation.DSMT4">
                  <p:embed/>
                </p:oleObj>
              </mc:Choice>
              <mc:Fallback>
                <p:oleObj name="" r:id="rId7" imgW="127000" imgH="139700" progId="Equation.DSMT4">
                  <p:embed/>
                  <p:pic>
                    <p:nvPicPr>
                      <p:cNvPr id="0" name="图片 3080"/>
                      <p:cNvPicPr/>
                      <p:nvPr/>
                    </p:nvPicPr>
                    <p:blipFill>
                      <a:blip r:embed="rId2"/>
                      <a:stretch>
                        <a:fillRect/>
                      </a:stretch>
                    </p:blipFill>
                    <p:spPr>
                      <a:xfrm>
                        <a:off x="7492683" y="4869180"/>
                        <a:ext cx="312737" cy="360363"/>
                      </a:xfrm>
                      <a:prstGeom prst="rect">
                        <a:avLst/>
                      </a:prstGeom>
                      <a:noFill/>
                      <a:ln w="38100">
                        <a:noFill/>
                        <a:miter/>
                      </a:ln>
                    </p:spPr>
                  </p:pic>
                </p:oleObj>
              </mc:Fallback>
            </mc:AlternateContent>
          </a:graphicData>
        </a:graphic>
      </p:graphicFrame>
      <p:sp>
        <p:nvSpPr>
          <p:cNvPr id="2" name="文本框 1"/>
          <p:cNvSpPr txBox="1"/>
          <p:nvPr/>
        </p:nvSpPr>
        <p:spPr>
          <a:xfrm>
            <a:off x="323850" y="5373370"/>
            <a:ext cx="8564245" cy="1445260"/>
          </a:xfrm>
          <a:prstGeom prst="rect">
            <a:avLst/>
          </a:prstGeom>
          <a:noFill/>
        </p:spPr>
        <p:txBody>
          <a:bodyPr wrap="square" rtlCol="0" anchor="t">
            <a:spAutoFit/>
          </a:bodyPr>
          <a:p>
            <a:pPr>
              <a:lnSpc>
                <a:spcPct val="110000"/>
              </a:lnSpc>
              <a:spcBef>
                <a:spcPts val="0"/>
              </a:spcBef>
              <a:spcAft>
                <a:spcPts val="0"/>
              </a:spcAft>
            </a:pPr>
            <a:r>
              <a:rPr kumimoji="1" lang="en-US" altLang="zh-CN" sz="2000" dirty="0">
                <a:latin typeface="+mn-lt"/>
                <a:sym typeface="+mn-ea"/>
              </a:rPr>
              <a:t>          MOVS</a:t>
            </a:r>
            <a:r>
              <a:rPr kumimoji="1" lang="zh-CN" altLang="en-US" sz="2000" dirty="0">
                <a:latin typeface="+mn-lt"/>
                <a:sym typeface="+mn-ea"/>
              </a:rPr>
              <a:t>指令把由</a:t>
            </a:r>
            <a:r>
              <a:rPr kumimoji="1" lang="zh-CN" altLang="en-US" sz="2000" dirty="0">
                <a:solidFill>
                  <a:srgbClr val="C00000"/>
                </a:solidFill>
                <a:latin typeface="+mn-lt"/>
                <a:sym typeface="+mn-ea"/>
              </a:rPr>
              <a:t>源变址寄存器</a:t>
            </a:r>
            <a:r>
              <a:rPr kumimoji="1" lang="en-US" altLang="zh-CN" sz="2000" dirty="0">
                <a:solidFill>
                  <a:srgbClr val="C00000"/>
                </a:solidFill>
                <a:latin typeface="+mn-lt"/>
                <a:sym typeface="+mn-ea"/>
              </a:rPr>
              <a:t>SI/ESI</a:t>
            </a:r>
            <a:r>
              <a:rPr kumimoji="1" lang="zh-CN" altLang="en-US" sz="2000" dirty="0">
                <a:latin typeface="+mn-lt"/>
                <a:sym typeface="+mn-ea"/>
              </a:rPr>
              <a:t>指向的数据段的一个字节</a:t>
            </a:r>
            <a:r>
              <a:rPr kumimoji="1" lang="en-US" altLang="zh-CN" sz="2000" dirty="0">
                <a:latin typeface="+mn-lt"/>
                <a:sym typeface="+mn-ea"/>
              </a:rPr>
              <a:t>/</a:t>
            </a:r>
            <a:r>
              <a:rPr kumimoji="1" lang="zh-CN" altLang="en-US" sz="2000" dirty="0">
                <a:latin typeface="+mn-lt"/>
                <a:sym typeface="+mn-ea"/>
              </a:rPr>
              <a:t>字</a:t>
            </a:r>
            <a:r>
              <a:rPr kumimoji="1" lang="en-US" altLang="zh-CN" sz="2000" dirty="0">
                <a:latin typeface="+mn-lt"/>
                <a:sym typeface="+mn-ea"/>
              </a:rPr>
              <a:t>/</a:t>
            </a:r>
            <a:r>
              <a:rPr kumimoji="1" lang="zh-CN" altLang="en-US" sz="2000" dirty="0">
                <a:latin typeface="+mn-lt"/>
                <a:sym typeface="+mn-ea"/>
              </a:rPr>
              <a:t>双字传送到</a:t>
            </a:r>
            <a:r>
              <a:rPr kumimoji="1" lang="zh-CN" altLang="en-US" sz="2000" dirty="0">
                <a:solidFill>
                  <a:srgbClr val="C00000"/>
                </a:solidFill>
                <a:latin typeface="+mn-lt"/>
                <a:sym typeface="+mn-ea"/>
              </a:rPr>
              <a:t>目的变址寄存器</a:t>
            </a:r>
            <a:r>
              <a:rPr kumimoji="1" lang="en-US" altLang="zh-CN" sz="2000" dirty="0">
                <a:solidFill>
                  <a:srgbClr val="C00000"/>
                </a:solidFill>
                <a:latin typeface="+mn-lt"/>
                <a:sym typeface="+mn-ea"/>
              </a:rPr>
              <a:t>DI/EDI</a:t>
            </a:r>
            <a:r>
              <a:rPr kumimoji="1" lang="zh-CN" altLang="en-US" sz="2000" dirty="0">
                <a:latin typeface="+mn-lt"/>
                <a:sym typeface="+mn-ea"/>
              </a:rPr>
              <a:t>指向的附加段的一个字节</a:t>
            </a:r>
            <a:r>
              <a:rPr kumimoji="1" lang="en-US" altLang="zh-CN" sz="2000" dirty="0">
                <a:latin typeface="+mn-lt"/>
                <a:sym typeface="+mn-ea"/>
              </a:rPr>
              <a:t>/</a:t>
            </a:r>
            <a:r>
              <a:rPr kumimoji="1" lang="zh-CN" altLang="en-US" sz="2000" dirty="0">
                <a:latin typeface="+mn-lt"/>
                <a:sym typeface="+mn-ea"/>
              </a:rPr>
              <a:t>字</a:t>
            </a:r>
            <a:r>
              <a:rPr kumimoji="1" lang="en-US" altLang="zh-CN" sz="2000" dirty="0">
                <a:latin typeface="+mn-lt"/>
                <a:sym typeface="+mn-ea"/>
              </a:rPr>
              <a:t>/</a:t>
            </a:r>
            <a:r>
              <a:rPr kumimoji="1" lang="zh-CN" altLang="en-US" sz="2000" dirty="0">
                <a:latin typeface="+mn-lt"/>
                <a:sym typeface="+mn-ea"/>
              </a:rPr>
              <a:t>双字单元中去，同时根据方向标志</a:t>
            </a:r>
            <a:r>
              <a:rPr kumimoji="1" lang="en-US" altLang="zh-CN" sz="2000" dirty="0">
                <a:latin typeface="+mn-lt"/>
                <a:sym typeface="+mn-ea"/>
              </a:rPr>
              <a:t>DF</a:t>
            </a:r>
            <a:r>
              <a:rPr kumimoji="1" lang="zh-CN" altLang="en-US" sz="2000" dirty="0">
                <a:latin typeface="+mn-lt"/>
                <a:sym typeface="+mn-ea"/>
              </a:rPr>
              <a:t>及数据类型</a:t>
            </a:r>
            <a:r>
              <a:rPr kumimoji="1" lang="zh-CN" altLang="en-US" sz="2000" dirty="0">
                <a:solidFill>
                  <a:srgbClr val="C00000"/>
                </a:solidFill>
                <a:latin typeface="+mn-lt"/>
                <a:sym typeface="+mn-ea"/>
              </a:rPr>
              <a:t>修改</a:t>
            </a:r>
            <a:r>
              <a:rPr kumimoji="1" lang="zh-CN" altLang="en-US" sz="2000" dirty="0">
                <a:latin typeface="+mn-lt"/>
                <a:sym typeface="+mn-ea"/>
              </a:rPr>
              <a:t>源变址寄存器和目的变址寄存器的内容。该指令不影响标志位。</a:t>
            </a:r>
            <a:endParaRPr lang="zh-CN" altLang="en-US" sz="2000"/>
          </a:p>
        </p:txBody>
      </p:sp>
    </p:spTree>
  </p:cSld>
  <p:clrMapOvr>
    <a:masterClrMapping/>
  </p:clrMapOvr>
  <p:transition spd="slow">
    <p:zoom dir="in"/>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0467" name="Rectangle 2"/>
          <p:cNvSpPr>
            <a:spLocks noGrp="1"/>
          </p:cNvSpPr>
          <p:nvPr>
            <p:ph idx="1"/>
          </p:nvPr>
        </p:nvSpPr>
        <p:spPr>
          <a:xfrm>
            <a:off x="-36195" y="188595"/>
            <a:ext cx="9144000" cy="6556375"/>
          </a:xfrm>
        </p:spPr>
        <p:txBody>
          <a:bodyPr vert="horz" wrap="square" lIns="91440" tIns="45720" rIns="91440" bIns="45720" anchor="t" anchorCtr="0"/>
          <a:p>
            <a:pPr eaLnBrk="1" hangingPunct="1">
              <a:lnSpc>
                <a:spcPct val="80000"/>
              </a:lnSpc>
              <a:buFont typeface="Monotype Sorts" pitchFamily="2" charset="2"/>
              <a:buNone/>
            </a:pPr>
            <a:r>
              <a:rPr kumimoji="1" lang="en-US" b="1" dirty="0">
                <a:latin typeface="+mn-lt"/>
                <a:ea typeface="宋体" panose="02010600030101010101" pitchFamily="2" charset="-122"/>
                <a:cs typeface="+mn-cs"/>
              </a:rPr>
              <a:t>4.  </a:t>
            </a:r>
            <a:r>
              <a:rPr kumimoji="1" lang="zh-CN" altLang="en-US" b="1" dirty="0">
                <a:latin typeface="+mn-lt"/>
                <a:ea typeface="宋体" panose="02010600030101010101" pitchFamily="2" charset="-122"/>
                <a:cs typeface="+mn-cs"/>
              </a:rPr>
              <a:t>串比较指令</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Compare String</a:t>
            </a:r>
            <a:r>
              <a:rPr kumimoji="1" lang="zh-CN" altLang="en-US" sz="2800" b="1" dirty="0">
                <a:latin typeface="+mn-lt"/>
                <a:ea typeface="宋体" panose="02010600030101010101" pitchFamily="2" charset="-122"/>
                <a:cs typeface="+mn-cs"/>
              </a:rPr>
              <a:t>）</a:t>
            </a:r>
            <a:endParaRPr kumimoji="1" lang="zh-CN" altLang="en-US" sz="28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指令格式：</a:t>
            </a:r>
            <a:r>
              <a:rPr kumimoji="1" lang="en-US" altLang="zh-CN" sz="2400" b="1" dirty="0">
                <a:latin typeface="+mn-lt"/>
                <a:ea typeface="宋体" panose="02010600030101010101" pitchFamily="2" charset="-122"/>
                <a:cs typeface="+mn-cs"/>
              </a:rPr>
              <a:t>CMPS   </a:t>
            </a:r>
            <a:r>
              <a:rPr kumimoji="1" lang="zh-CN" altLang="en-US" sz="2400" b="1" dirty="0">
                <a:latin typeface="+mn-lt"/>
                <a:ea typeface="宋体" panose="02010600030101010101" pitchFamily="2" charset="-122"/>
                <a:cs typeface="+mn-cs"/>
              </a:rPr>
              <a:t>目的串，源串</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CMPSB	</a:t>
            </a:r>
            <a:r>
              <a:rPr kumimoji="1" lang="zh-CN" altLang="en-US" sz="2400" b="1" dirty="0">
                <a:latin typeface="+mn-lt"/>
                <a:ea typeface="宋体" panose="02010600030101010101" pitchFamily="2" charset="-122"/>
                <a:cs typeface="+mn-cs"/>
              </a:rPr>
              <a:t>；字节串比较</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CMPSW    </a:t>
            </a:r>
            <a:r>
              <a:rPr kumimoji="1" lang="zh-CN" altLang="en-US" sz="2400" b="1" dirty="0">
                <a:solidFill>
                  <a:srgbClr val="C00000"/>
                </a:solidFill>
                <a:latin typeface="+mn-lt"/>
                <a:ea typeface="宋体" panose="02010600030101010101" pitchFamily="2" charset="-122"/>
                <a:cs typeface="+mn-cs"/>
              </a:rPr>
              <a:t>；字串比较</a:t>
            </a:r>
            <a:endParaRPr kumimoji="1" lang="zh-CN" altLang="en-US" sz="2400" b="1" dirty="0">
              <a:solidFill>
                <a:srgbClr val="C00000"/>
              </a:solidFill>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CMPSD	</a:t>
            </a:r>
            <a:r>
              <a:rPr kumimoji="1" lang="zh-CN" altLang="en-US" sz="2400" b="1" dirty="0">
                <a:latin typeface="+mn-lt"/>
                <a:ea typeface="宋体" panose="02010600030101010101" pitchFamily="2" charset="-122"/>
                <a:cs typeface="+mn-cs"/>
              </a:rPr>
              <a:t>；双字串比较（</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及其后继机型可用）</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字节操作    </a:t>
            </a:r>
            <a:r>
              <a:rPr kumimoji="1" lang="en-US" altLang="zh-CN" sz="2400" b="1" dirty="0">
                <a:latin typeface="+mn-lt"/>
                <a:ea typeface="宋体" panose="02010600030101010101" pitchFamily="2" charset="-122"/>
                <a:cs typeface="+mn-cs"/>
              </a:rPr>
              <a:t>( DS : ( SI/ESI ) )</a:t>
            </a:r>
            <a:r>
              <a:rPr kumimoji="1" lang="zh-CN" altLang="en-US"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rPr>
              <a:t>ES : ( DI/EDI ) )</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                   字操作     </a:t>
            </a:r>
            <a:r>
              <a:rPr kumimoji="1" lang="en-US" altLang="zh-CN" sz="2400" b="1" dirty="0">
                <a:solidFill>
                  <a:srgbClr val="C00000"/>
                </a:solidFill>
                <a:latin typeface="+mn-lt"/>
                <a:ea typeface="宋体" panose="02010600030101010101" pitchFamily="2" charset="-122"/>
                <a:cs typeface="+mn-cs"/>
              </a:rPr>
              <a:t>( DS : ( SI/ESI ) )</a:t>
            </a:r>
            <a:r>
              <a:rPr kumimoji="1" lang="zh-CN" altLang="en-US" sz="2400" b="1" dirty="0">
                <a:solidFill>
                  <a:srgbClr val="C00000"/>
                </a:solidFill>
                <a:latin typeface="+mn-lt"/>
                <a:ea typeface="宋体" panose="02010600030101010101" pitchFamily="2" charset="-122"/>
                <a:cs typeface="+mn-cs"/>
                <a:sym typeface="Symbol" panose="05050102010706020507" pitchFamily="18" charset="2"/>
              </a:rPr>
              <a:t>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 </a:t>
            </a:r>
            <a:r>
              <a:rPr kumimoji="1" lang="en-US" altLang="zh-CN" sz="2400" b="1" dirty="0">
                <a:solidFill>
                  <a:srgbClr val="C00000"/>
                </a:solidFill>
                <a:latin typeface="+mn-lt"/>
                <a:ea typeface="宋体" panose="02010600030101010101" pitchFamily="2" charset="-122"/>
                <a:cs typeface="+mn-cs"/>
              </a:rPr>
              <a:t>ES : ( DI/EDI ) )</a:t>
            </a:r>
            <a:endParaRPr kumimoji="1" lang="zh-CN" altLang="en-US" sz="2400" b="1" dirty="0">
              <a:solidFill>
                <a:srgbClr val="C00000"/>
              </a:solidFill>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SI/ESI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SI/ESI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DI/EDI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2</a:t>
            </a:r>
            <a:endParaRPr kumimoji="1" lang="en-US" altLang="zh-CN" sz="2400" b="1" dirty="0">
              <a:solidFill>
                <a:srgbClr val="C00000"/>
              </a:solidFill>
              <a:latin typeface="+mn-lt"/>
              <a:ea typeface="宋体" panose="02010600030101010101" pitchFamily="2" charset="-122"/>
              <a:cs typeface="+mn-cs"/>
            </a:endParaRPr>
          </a:p>
          <a:p>
            <a:pPr eaLnBrk="1" hangingPunct="1">
              <a:lnSpc>
                <a:spcPts val="30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双字操作   </a:t>
            </a:r>
            <a:r>
              <a:rPr kumimoji="1" lang="en-US" altLang="zh-CN" sz="2400" b="1" dirty="0">
                <a:latin typeface="+mn-lt"/>
                <a:ea typeface="宋体" panose="02010600030101010101" pitchFamily="2" charset="-122"/>
                <a:cs typeface="+mn-cs"/>
              </a:rPr>
              <a:t>( DS : ( SI/ESI ) )</a:t>
            </a:r>
            <a:r>
              <a:rPr kumimoji="1" lang="zh-CN" altLang="en-US"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sym typeface="Symbol" panose="05050102010706020507" pitchFamily="18" charset="2"/>
              </a:rPr>
              <a:t>( </a:t>
            </a:r>
            <a:r>
              <a:rPr kumimoji="1" lang="en-US" altLang="zh-CN" sz="2400" b="1" dirty="0">
                <a:latin typeface="+mn-lt"/>
                <a:ea typeface="宋体" panose="02010600030101010101" pitchFamily="2" charset="-122"/>
                <a:cs typeface="+mn-cs"/>
              </a:rPr>
              <a:t>ES : ( DI/EDI ) )</a:t>
            </a:r>
            <a:endParaRPr kumimoji="1" lang="zh-CN" altLang="en-US"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SI/ESI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SI/ESI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000" b="1" dirty="0">
                <a:latin typeface="+mn-lt"/>
                <a:ea typeface="宋体" panose="02010600030101010101" pitchFamily="2" charset="-122"/>
                <a:cs typeface="+mn-cs"/>
              </a:rPr>
              <a:t> CMPS</a:t>
            </a:r>
            <a:r>
              <a:rPr kumimoji="1" lang="zh-CN" altLang="en-US" sz="2000" b="1" dirty="0">
                <a:latin typeface="+mn-lt"/>
                <a:ea typeface="宋体" panose="02010600030101010101" pitchFamily="2" charset="-122"/>
                <a:cs typeface="+mn-cs"/>
              </a:rPr>
              <a:t>比较源串和目的串中的一个字节</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字</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双字。即：将</a:t>
            </a:r>
            <a:r>
              <a:rPr kumimoji="1" lang="en-US" altLang="zh-CN" sz="2000" b="1" dirty="0">
                <a:latin typeface="+mn-lt"/>
                <a:ea typeface="宋体" panose="02010600030101010101" pitchFamily="2" charset="-122"/>
                <a:cs typeface="+mn-cs"/>
              </a:rPr>
              <a:t>SI/ESI</a:t>
            </a:r>
            <a:r>
              <a:rPr kumimoji="1" lang="zh-CN" altLang="en-US" sz="2000" b="1" dirty="0">
                <a:latin typeface="+mn-lt"/>
                <a:ea typeface="宋体" panose="02010600030101010101" pitchFamily="2" charset="-122"/>
                <a:cs typeface="+mn-cs"/>
              </a:rPr>
              <a:t>指向数据段的一个字节</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字</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双字减去</a:t>
            </a:r>
            <a:r>
              <a:rPr kumimoji="1" lang="en-US" altLang="zh-CN" sz="2000" b="1" dirty="0">
                <a:latin typeface="+mn-lt"/>
                <a:ea typeface="宋体" panose="02010600030101010101" pitchFamily="2" charset="-122"/>
                <a:cs typeface="+mn-cs"/>
              </a:rPr>
              <a:t>DI/EDI</a:t>
            </a:r>
            <a:r>
              <a:rPr kumimoji="1" lang="zh-CN" altLang="en-US" sz="2000" b="1" dirty="0">
                <a:latin typeface="+mn-lt"/>
                <a:ea typeface="宋体" panose="02010600030101010101" pitchFamily="2" charset="-122"/>
                <a:cs typeface="+mn-cs"/>
              </a:rPr>
              <a:t>指向附加段的一个字节</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字</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双字</a:t>
            </a:r>
            <a:r>
              <a:rPr kumimoji="1" lang="en-US" altLang="zh-CN" sz="2000" b="1" dirty="0">
                <a:latin typeface="+mn-lt"/>
                <a:ea typeface="宋体" panose="02010600030101010101" pitchFamily="2" charset="-122"/>
                <a:cs typeface="+mn-cs"/>
              </a:rPr>
              <a:t> </a:t>
            </a:r>
            <a:r>
              <a:rPr kumimoji="1" lang="zh-CN" altLang="en-US" sz="2000" b="1" dirty="0">
                <a:latin typeface="+mn-lt"/>
                <a:ea typeface="宋体" panose="02010600030101010101" pitchFamily="2" charset="-122"/>
                <a:cs typeface="+mn-cs"/>
              </a:rPr>
              <a:t>。不保留相减结果，但设置</a:t>
            </a:r>
            <a:r>
              <a:rPr kumimoji="1" lang="en-US" altLang="zh-CN" sz="2000" b="1" dirty="0">
                <a:latin typeface="+mn-lt"/>
                <a:ea typeface="宋体" panose="02010600030101010101" pitchFamily="2" charset="-122"/>
                <a:cs typeface="+mn-cs"/>
              </a:rPr>
              <a:t>OF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SF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ZF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AF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PF</a:t>
            </a:r>
            <a:r>
              <a:rPr kumimoji="1" lang="zh-CN" altLang="en-US" sz="2000" b="1" dirty="0">
                <a:latin typeface="+mn-lt"/>
                <a:ea typeface="宋体" panose="02010600030101010101" pitchFamily="2" charset="-122"/>
                <a:cs typeface="+mn-cs"/>
              </a:rPr>
              <a:t>和</a:t>
            </a:r>
            <a:r>
              <a:rPr kumimoji="1" lang="en-US" altLang="zh-CN" sz="2000" b="1" dirty="0">
                <a:latin typeface="+mn-lt"/>
                <a:ea typeface="宋体" panose="02010600030101010101" pitchFamily="2" charset="-122"/>
                <a:cs typeface="+mn-cs"/>
              </a:rPr>
              <a:t>CF</a:t>
            </a:r>
            <a:r>
              <a:rPr kumimoji="1" lang="zh-CN" altLang="en-US" sz="2000" b="1" dirty="0">
                <a:latin typeface="+mn-lt"/>
                <a:ea typeface="宋体" panose="02010600030101010101" pitchFamily="2" charset="-122"/>
                <a:cs typeface="+mn-cs"/>
              </a:rPr>
              <a:t>。每比较一次，根据</a:t>
            </a:r>
            <a:r>
              <a:rPr kumimoji="1" lang="en-US" altLang="zh-CN" sz="2000" b="1" dirty="0">
                <a:latin typeface="+mn-lt"/>
                <a:ea typeface="宋体" panose="02010600030101010101" pitchFamily="2" charset="-122"/>
                <a:cs typeface="+mn-cs"/>
              </a:rPr>
              <a:t>DF</a:t>
            </a:r>
            <a:r>
              <a:rPr kumimoji="1" lang="zh-CN" altLang="en-US" sz="2000" b="1" dirty="0">
                <a:latin typeface="+mn-lt"/>
                <a:ea typeface="宋体" panose="02010600030101010101" pitchFamily="2" charset="-122"/>
                <a:cs typeface="+mn-cs"/>
              </a:rPr>
              <a:t>及数据类型修改</a:t>
            </a:r>
            <a:r>
              <a:rPr kumimoji="1" lang="en-US" altLang="zh-CN" sz="2000" b="1" dirty="0">
                <a:latin typeface="+mn-lt"/>
                <a:ea typeface="宋体" panose="02010600030101010101" pitchFamily="2" charset="-122"/>
                <a:cs typeface="+mn-cs"/>
              </a:rPr>
              <a:t>SI/EDI</a:t>
            </a:r>
            <a:r>
              <a:rPr kumimoji="1" lang="zh-CN" altLang="en-US" sz="2000" b="1" dirty="0">
                <a:latin typeface="+mn-lt"/>
                <a:ea typeface="宋体" panose="02010600030101010101" pitchFamily="2" charset="-122"/>
                <a:cs typeface="+mn-cs"/>
              </a:rPr>
              <a:t>和</a:t>
            </a:r>
            <a:r>
              <a:rPr kumimoji="1" lang="en-US" altLang="zh-CN" sz="2000" b="1" dirty="0">
                <a:latin typeface="+mn-lt"/>
                <a:ea typeface="宋体" panose="02010600030101010101" pitchFamily="2" charset="-122"/>
                <a:cs typeface="+mn-cs"/>
              </a:rPr>
              <a:t>DI/EDI</a:t>
            </a:r>
            <a:r>
              <a:rPr kumimoji="1" lang="zh-CN" altLang="en-US" sz="2000" b="1" dirty="0">
                <a:latin typeface="+mn-lt"/>
                <a:ea typeface="宋体" panose="02010600030101010101" pitchFamily="2" charset="-122"/>
                <a:cs typeface="+mn-cs"/>
              </a:rPr>
              <a:t>。</a:t>
            </a:r>
            <a:endParaRPr kumimoji="1" lang="zh-CN" altLang="en-US" sz="2000" b="1" dirty="0">
              <a:latin typeface="+mn-lt"/>
              <a:ea typeface="宋体" panose="02010600030101010101" pitchFamily="2" charset="-122"/>
              <a:cs typeface="+mn-cs"/>
            </a:endParaRPr>
          </a:p>
        </p:txBody>
      </p:sp>
      <p:sp>
        <p:nvSpPr>
          <p:cNvPr id="190468" name="Rectangle 3"/>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69" name="Object 4"/>
          <p:cNvGraphicFramePr>
            <a:graphicFrameLocks noChangeAspect="1"/>
          </p:cNvGraphicFramePr>
          <p:nvPr/>
        </p:nvGraphicFramePr>
        <p:xfrm>
          <a:off x="8316913" y="4581525"/>
          <a:ext cx="311150" cy="358775"/>
        </p:xfrm>
        <a:graphic>
          <a:graphicData uri="http://schemas.openxmlformats.org/presentationml/2006/ole">
            <mc:AlternateContent xmlns:mc="http://schemas.openxmlformats.org/markup-compatibility/2006">
              <mc:Choice xmlns:v="urn:schemas-microsoft-com:vml" Requires="v">
                <p:oleObj spid="_x0000_s3080" name="" r:id="rId1" imgW="127000" imgH="139700" progId="Equation.DSMT4">
                  <p:embed/>
                </p:oleObj>
              </mc:Choice>
              <mc:Fallback>
                <p:oleObj name="" r:id="rId1" imgW="127000" imgH="139700" progId="Equation.DSMT4">
                  <p:embed/>
                  <p:pic>
                    <p:nvPicPr>
                      <p:cNvPr id="0" name="图片 3079"/>
                      <p:cNvPicPr/>
                      <p:nvPr/>
                    </p:nvPicPr>
                    <p:blipFill>
                      <a:blip r:embed="rId2"/>
                      <a:stretch>
                        <a:fillRect/>
                      </a:stretch>
                    </p:blipFill>
                    <p:spPr>
                      <a:xfrm>
                        <a:off x="8316913" y="4581525"/>
                        <a:ext cx="311150" cy="358775"/>
                      </a:xfrm>
                      <a:prstGeom prst="rect">
                        <a:avLst/>
                      </a:prstGeom>
                      <a:noFill/>
                      <a:ln w="38100">
                        <a:noFill/>
                        <a:miter/>
                      </a:ln>
                    </p:spPr>
                  </p:pic>
                </p:oleObj>
              </mc:Fallback>
            </mc:AlternateContent>
          </a:graphicData>
        </a:graphic>
      </p:graphicFrame>
      <p:sp>
        <p:nvSpPr>
          <p:cNvPr id="190470" name="Rectangle 5"/>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71" name="Object 6"/>
          <p:cNvGraphicFramePr>
            <a:graphicFrameLocks noChangeAspect="1"/>
          </p:cNvGraphicFramePr>
          <p:nvPr/>
        </p:nvGraphicFramePr>
        <p:xfrm>
          <a:off x="5148263" y="2781300"/>
          <a:ext cx="311150" cy="358775"/>
        </p:xfrm>
        <a:graphic>
          <a:graphicData uri="http://schemas.openxmlformats.org/presentationml/2006/ole">
            <mc:AlternateContent xmlns:mc="http://schemas.openxmlformats.org/markup-compatibility/2006">
              <mc:Choice xmlns:v="urn:schemas-microsoft-com:vml" Requires="v">
                <p:oleObj spid="_x0000_s3082" name="" r:id="rId3" imgW="127000" imgH="139700" progId="Equation.DSMT4">
                  <p:embed/>
                </p:oleObj>
              </mc:Choice>
              <mc:Fallback>
                <p:oleObj name="" r:id="rId3" imgW="127000" imgH="139700" progId="Equation.DSMT4">
                  <p:embed/>
                  <p:pic>
                    <p:nvPicPr>
                      <p:cNvPr id="0" name="图片 3081"/>
                      <p:cNvPicPr/>
                      <p:nvPr/>
                    </p:nvPicPr>
                    <p:blipFill>
                      <a:blip r:embed="rId2"/>
                      <a:stretch>
                        <a:fillRect/>
                      </a:stretch>
                    </p:blipFill>
                    <p:spPr>
                      <a:xfrm>
                        <a:off x="5148263" y="2781300"/>
                        <a:ext cx="311150" cy="358775"/>
                      </a:xfrm>
                      <a:prstGeom prst="rect">
                        <a:avLst/>
                      </a:prstGeom>
                      <a:noFill/>
                      <a:ln w="38100">
                        <a:noFill/>
                        <a:miter/>
                      </a:ln>
                    </p:spPr>
                  </p:pic>
                </p:oleObj>
              </mc:Fallback>
            </mc:AlternateContent>
          </a:graphicData>
        </a:graphic>
      </p:graphicFrame>
      <p:sp>
        <p:nvSpPr>
          <p:cNvPr id="190472" name="Rectangle 7"/>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73" name="Object 8"/>
          <p:cNvGraphicFramePr>
            <a:graphicFrameLocks noChangeAspect="1"/>
          </p:cNvGraphicFramePr>
          <p:nvPr/>
        </p:nvGraphicFramePr>
        <p:xfrm>
          <a:off x="5076825" y="4581525"/>
          <a:ext cx="312738" cy="360363"/>
        </p:xfrm>
        <a:graphic>
          <a:graphicData uri="http://schemas.openxmlformats.org/presentationml/2006/ole">
            <mc:AlternateContent xmlns:mc="http://schemas.openxmlformats.org/markup-compatibility/2006">
              <mc:Choice xmlns:v="urn:schemas-microsoft-com:vml" Requires="v">
                <p:oleObj spid="_x0000_s3084" name="" r:id="rId4" imgW="127000" imgH="139700" progId="Equation.DSMT4">
                  <p:embed/>
                </p:oleObj>
              </mc:Choice>
              <mc:Fallback>
                <p:oleObj name="" r:id="rId4" imgW="127000" imgH="139700" progId="Equation.DSMT4">
                  <p:embed/>
                  <p:pic>
                    <p:nvPicPr>
                      <p:cNvPr id="0" name="图片 3083"/>
                      <p:cNvPicPr/>
                      <p:nvPr/>
                    </p:nvPicPr>
                    <p:blipFill>
                      <a:blip r:embed="rId2"/>
                      <a:stretch>
                        <a:fillRect/>
                      </a:stretch>
                    </p:blipFill>
                    <p:spPr>
                      <a:xfrm>
                        <a:off x="5076825" y="4581525"/>
                        <a:ext cx="312738" cy="360363"/>
                      </a:xfrm>
                      <a:prstGeom prst="rect">
                        <a:avLst/>
                      </a:prstGeom>
                      <a:noFill/>
                      <a:ln w="38100">
                        <a:noFill/>
                        <a:miter/>
                      </a:ln>
                    </p:spPr>
                  </p:pic>
                </p:oleObj>
              </mc:Fallback>
            </mc:AlternateContent>
          </a:graphicData>
        </a:graphic>
      </p:graphicFrame>
      <p:sp>
        <p:nvSpPr>
          <p:cNvPr id="190474" name="Rectangle 9"/>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75" name="Object 10"/>
          <p:cNvGraphicFramePr>
            <a:graphicFrameLocks noChangeAspect="1"/>
          </p:cNvGraphicFramePr>
          <p:nvPr/>
        </p:nvGraphicFramePr>
        <p:xfrm>
          <a:off x="8388350" y="2781300"/>
          <a:ext cx="311150" cy="358775"/>
        </p:xfrm>
        <a:graphic>
          <a:graphicData uri="http://schemas.openxmlformats.org/presentationml/2006/ole">
            <mc:AlternateContent xmlns:mc="http://schemas.openxmlformats.org/markup-compatibility/2006">
              <mc:Choice xmlns:v="urn:schemas-microsoft-com:vml" Requires="v">
                <p:oleObj spid="_x0000_s3078" name="" r:id="rId5" imgW="127000" imgH="139700" progId="Equation.DSMT4">
                  <p:embed/>
                </p:oleObj>
              </mc:Choice>
              <mc:Fallback>
                <p:oleObj name="" r:id="rId5" imgW="127000" imgH="139700" progId="Equation.DSMT4">
                  <p:embed/>
                  <p:pic>
                    <p:nvPicPr>
                      <p:cNvPr id="0" name="图片 3077"/>
                      <p:cNvPicPr/>
                      <p:nvPr/>
                    </p:nvPicPr>
                    <p:blipFill>
                      <a:blip r:embed="rId2"/>
                      <a:stretch>
                        <a:fillRect/>
                      </a:stretch>
                    </p:blipFill>
                    <p:spPr>
                      <a:xfrm>
                        <a:off x="8388350" y="2781300"/>
                        <a:ext cx="311150" cy="358775"/>
                      </a:xfrm>
                      <a:prstGeom prst="rect">
                        <a:avLst/>
                      </a:prstGeom>
                      <a:noFill/>
                      <a:ln w="38100">
                        <a:noFill/>
                        <a:miter/>
                      </a:ln>
                    </p:spPr>
                  </p:pic>
                </p:oleObj>
              </mc:Fallback>
            </mc:AlternateContent>
          </a:graphicData>
        </a:graphic>
      </p:graphicFrame>
      <p:sp>
        <p:nvSpPr>
          <p:cNvPr id="190476" name="Rectangle 11"/>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77" name="Object 12"/>
          <p:cNvGraphicFramePr>
            <a:graphicFrameLocks noChangeAspect="1"/>
          </p:cNvGraphicFramePr>
          <p:nvPr/>
        </p:nvGraphicFramePr>
        <p:xfrm>
          <a:off x="5219700" y="3644900"/>
          <a:ext cx="311150" cy="358775"/>
        </p:xfrm>
        <a:graphic>
          <a:graphicData uri="http://schemas.openxmlformats.org/presentationml/2006/ole">
            <mc:AlternateContent xmlns:mc="http://schemas.openxmlformats.org/markup-compatibility/2006">
              <mc:Choice xmlns:v="urn:schemas-microsoft-com:vml" Requires="v">
                <p:oleObj spid="_x0000_s3079" name="" r:id="rId6" imgW="127000" imgH="139700" progId="Equation.DSMT4">
                  <p:embed/>
                </p:oleObj>
              </mc:Choice>
              <mc:Fallback>
                <p:oleObj name="" r:id="rId6" imgW="127000" imgH="139700" progId="Equation.DSMT4">
                  <p:embed/>
                  <p:pic>
                    <p:nvPicPr>
                      <p:cNvPr id="0" name="图片 3078"/>
                      <p:cNvPicPr/>
                      <p:nvPr/>
                    </p:nvPicPr>
                    <p:blipFill>
                      <a:blip r:embed="rId2"/>
                      <a:stretch>
                        <a:fillRect/>
                      </a:stretch>
                    </p:blipFill>
                    <p:spPr>
                      <a:xfrm>
                        <a:off x="5219700" y="3644900"/>
                        <a:ext cx="311150" cy="358775"/>
                      </a:xfrm>
                      <a:prstGeom prst="rect">
                        <a:avLst/>
                      </a:prstGeom>
                      <a:noFill/>
                      <a:ln w="38100">
                        <a:noFill/>
                        <a:miter/>
                      </a:ln>
                    </p:spPr>
                  </p:pic>
                </p:oleObj>
              </mc:Fallback>
            </mc:AlternateContent>
          </a:graphicData>
        </a:graphic>
      </p:graphicFrame>
      <p:sp>
        <p:nvSpPr>
          <p:cNvPr id="190478" name="Rectangle 13"/>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0479" name="Object 14"/>
          <p:cNvGraphicFramePr>
            <a:graphicFrameLocks noChangeAspect="1"/>
          </p:cNvGraphicFramePr>
          <p:nvPr/>
        </p:nvGraphicFramePr>
        <p:xfrm>
          <a:off x="8459788" y="3644900"/>
          <a:ext cx="311150" cy="358775"/>
        </p:xfrm>
        <a:graphic>
          <a:graphicData uri="http://schemas.openxmlformats.org/presentationml/2006/ole">
            <mc:AlternateContent xmlns:mc="http://schemas.openxmlformats.org/markup-compatibility/2006">
              <mc:Choice xmlns:v="urn:schemas-microsoft-com:vml" Requires="v">
                <p:oleObj spid="_x0000_s3086" name="" r:id="rId7" imgW="127000" imgH="139700" progId="Equation.DSMT4">
                  <p:embed/>
                </p:oleObj>
              </mc:Choice>
              <mc:Fallback>
                <p:oleObj name="" r:id="rId7" imgW="127000" imgH="139700" progId="Equation.DSMT4">
                  <p:embed/>
                  <p:pic>
                    <p:nvPicPr>
                      <p:cNvPr id="0" name="图片 3085"/>
                      <p:cNvPicPr/>
                      <p:nvPr/>
                    </p:nvPicPr>
                    <p:blipFill>
                      <a:blip r:embed="rId2"/>
                      <a:stretch>
                        <a:fillRect/>
                      </a:stretch>
                    </p:blipFill>
                    <p:spPr>
                      <a:xfrm>
                        <a:off x="8459788" y="3644900"/>
                        <a:ext cx="311150" cy="358775"/>
                      </a:xfrm>
                      <a:prstGeom prst="rect">
                        <a:avLst/>
                      </a:prstGeom>
                      <a:noFill/>
                      <a:ln w="38100">
                        <a:noFill/>
                        <a:miter/>
                      </a:ln>
                    </p:spPr>
                  </p:pic>
                </p:oleObj>
              </mc:Fallback>
            </mc:AlternateContent>
          </a:graphicData>
        </a:graphic>
      </p:graphicFrame>
    </p:spTree>
  </p:cSld>
  <p:clrMapOvr>
    <a:masterClrMapping/>
  </p:clrMapOvr>
  <p:transition spd="slow">
    <p:zoom dir="in"/>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1491" name="Rectangle 2"/>
          <p:cNvSpPr>
            <a:spLocks noGrp="1"/>
          </p:cNvSpPr>
          <p:nvPr>
            <p:ph idx="1"/>
          </p:nvPr>
        </p:nvSpPr>
        <p:spPr>
          <a:xfrm>
            <a:off x="-36195" y="105410"/>
            <a:ext cx="9144000" cy="6647180"/>
          </a:xfrm>
        </p:spPr>
        <p:txBody>
          <a:bodyPr vert="horz" wrap="square" lIns="91440" tIns="45720" rIns="91440" bIns="45720" anchor="t" anchorCtr="0"/>
          <a:p>
            <a:pPr eaLnBrk="1" hangingPunct="1">
              <a:lnSpc>
                <a:spcPts val="2900"/>
              </a:lnSpc>
              <a:buFont typeface="Monotype Sorts" pitchFamily="2" charset="2"/>
              <a:buNone/>
            </a:pPr>
            <a:r>
              <a:rPr kumimoji="1" lang="en-US" b="1" dirty="0">
                <a:latin typeface="+mn-lt"/>
                <a:ea typeface="宋体" panose="02010600030101010101" pitchFamily="2" charset="-122"/>
                <a:cs typeface="+mn-cs"/>
              </a:rPr>
              <a:t>5.  </a:t>
            </a:r>
            <a:r>
              <a:rPr kumimoji="1" lang="zh-CN" altLang="en-US" b="1" dirty="0">
                <a:latin typeface="+mn-lt"/>
                <a:ea typeface="宋体" panose="02010600030101010101" pitchFamily="2" charset="-122"/>
                <a:cs typeface="+mn-cs"/>
              </a:rPr>
              <a:t>串搜索指令</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Scan String</a:t>
            </a:r>
            <a:r>
              <a:rPr kumimoji="1" lang="zh-CN" altLang="en-US" sz="2800" b="1" dirty="0">
                <a:latin typeface="+mn-lt"/>
                <a:ea typeface="宋体" panose="02010600030101010101" pitchFamily="2" charset="-122"/>
                <a:cs typeface="+mn-cs"/>
              </a:rPr>
              <a:t>）</a:t>
            </a:r>
            <a:endParaRPr kumimoji="1" lang="zh-CN" altLang="en-US" sz="28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0033CC"/>
                </a:solidFill>
                <a:latin typeface="+mn-lt"/>
                <a:ea typeface="宋体" panose="02010600030101010101" pitchFamily="2" charset="-122"/>
                <a:cs typeface="+mn-cs"/>
              </a:rPr>
              <a:t>指令格式：</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SCAS         </a:t>
            </a:r>
            <a:r>
              <a:rPr kumimoji="1" lang="zh-CN" altLang="en-US" sz="2400" b="1" dirty="0">
                <a:latin typeface="+mn-lt"/>
                <a:ea typeface="宋体" panose="02010600030101010101" pitchFamily="2" charset="-122"/>
                <a:cs typeface="+mn-cs"/>
              </a:rPr>
              <a:t>目的串</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SCASB	</a:t>
            </a:r>
            <a:r>
              <a:rPr kumimoji="1" lang="zh-CN" altLang="en-US" sz="2400" b="1" dirty="0">
                <a:latin typeface="+mn-lt"/>
                <a:ea typeface="宋体" panose="02010600030101010101" pitchFamily="2" charset="-122"/>
                <a:cs typeface="+mn-cs"/>
              </a:rPr>
              <a:t>；字节串搜索</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SCASW	</a:t>
            </a:r>
            <a:r>
              <a:rPr kumimoji="1" lang="zh-CN" altLang="en-US" sz="2400" b="1" dirty="0">
                <a:latin typeface="+mn-lt"/>
                <a:ea typeface="宋体" panose="02010600030101010101" pitchFamily="2" charset="-122"/>
                <a:cs typeface="+mn-cs"/>
              </a:rPr>
              <a:t>；字串搜索</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SCASD	</a:t>
            </a:r>
            <a:r>
              <a:rPr kumimoji="1" lang="zh-CN" altLang="en-US" sz="2400" b="1" dirty="0">
                <a:latin typeface="+mn-lt"/>
                <a:ea typeface="宋体" panose="02010600030101010101" pitchFamily="2" charset="-122"/>
                <a:cs typeface="+mn-cs"/>
              </a:rPr>
              <a:t>；双字串搜索</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指令功能：</a:t>
            </a:r>
            <a:endParaRPr kumimoji="1" lang="zh-CN" altLang="en-US" sz="2400" b="1" dirty="0">
              <a:solidFill>
                <a:srgbClr val="0033CC"/>
              </a:solidFill>
              <a:latin typeface="+mn-lt"/>
              <a:ea typeface="宋体" panose="02010600030101010101" pitchFamily="2" charset="-122"/>
              <a:cs typeface="+mn-cs"/>
            </a:endParaRPr>
          </a:p>
          <a:p>
            <a:pPr eaLnBrk="1" hangingPunct="1">
              <a:lnSpc>
                <a:spcPts val="29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字节操作</a:t>
            </a:r>
            <a:r>
              <a:rPr kumimoji="1" lang="zh-CN" altLang="en-US" sz="2400" b="1" dirty="0">
                <a:solidFill>
                  <a:srgbClr val="0033CC"/>
                </a:solidFill>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AL ) </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ES</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 DI/EDI ) ) </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1</a:t>
            </a:r>
            <a:endParaRPr kumimoji="1" lang="en-US" altLang="zh-CN"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字操作</a:t>
            </a:r>
            <a:r>
              <a:rPr kumimoji="1" lang="zh-CN" altLang="en-US" sz="2400" b="1" dirty="0">
                <a:solidFill>
                  <a:srgbClr val="0033CC"/>
                </a:solidFill>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AX ) </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ES</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 DI/EDI ) ) </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2</a:t>
            </a:r>
            <a:endParaRPr kumimoji="1" lang="en-US" altLang="zh-CN"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zh-CN" altLang="en-US" sz="2400" b="1" dirty="0">
                <a:solidFill>
                  <a:srgbClr val="0033CC"/>
                </a:solidFill>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双字操作	</a:t>
            </a:r>
            <a:r>
              <a:rPr kumimoji="1" lang="en-US" altLang="zh-CN" sz="2400" b="1" dirty="0">
                <a:latin typeface="+mn-lt"/>
                <a:ea typeface="宋体" panose="02010600030101010101" pitchFamily="2" charset="-122"/>
                <a:cs typeface="+mn-cs"/>
              </a:rPr>
              <a:t>( EAX ) </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ES</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 DI/EDI ) ) </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2900"/>
              </a:lnSpc>
              <a:buFont typeface="Monotype Sorts" pitchFamily="2" charset="2"/>
              <a:buNone/>
            </a:pPr>
            <a:r>
              <a:rPr kumimoji="1" lang="en-US" altLang="zh-CN" sz="2400" b="1" dirty="0">
                <a:latin typeface="+mn-lt"/>
                <a:ea typeface="宋体" panose="02010600030101010101" pitchFamily="2" charset="-122"/>
                <a:cs typeface="+mn-cs"/>
              </a:rPr>
              <a:t>			  DI/EDI </a:t>
            </a:r>
            <a:r>
              <a:rPr kumimoji="1" lang="en-US" altLang="zh-CN"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DI/EDI</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4</a:t>
            </a:r>
            <a:endParaRPr kumimoji="1" lang="en-US" altLang="zh-CN" sz="2400" b="1" dirty="0">
              <a:latin typeface="+mn-lt"/>
              <a:ea typeface="宋体" panose="02010600030101010101" pitchFamily="2" charset="-122"/>
              <a:cs typeface="+mn-cs"/>
            </a:endParaRPr>
          </a:p>
          <a:p>
            <a:pPr eaLnBrk="1" hangingPunct="1">
              <a:lnSpc>
                <a:spcPts val="3000"/>
              </a:lnSpc>
              <a:buFont typeface="Monotype Sorts" pitchFamily="2" charset="2"/>
              <a:buNone/>
            </a:pPr>
            <a:r>
              <a:rPr kumimoji="1" lang="en-US" altLang="zh-CN" sz="2400" b="1" dirty="0">
                <a:latin typeface="+mn-lt"/>
                <a:ea typeface="宋体" panose="02010600030101010101" pitchFamily="2" charset="-122"/>
                <a:cs typeface="+mn-cs"/>
              </a:rPr>
              <a:t>          </a:t>
            </a:r>
            <a:r>
              <a:rPr kumimoji="1" lang="en-US" altLang="zh-CN" sz="2000" b="1" dirty="0">
                <a:latin typeface="+mn-lt"/>
                <a:ea typeface="宋体" panose="02010600030101010101" pitchFamily="2" charset="-122"/>
                <a:cs typeface="+mn-cs"/>
              </a:rPr>
              <a:t> SCAS</a:t>
            </a:r>
            <a:r>
              <a:rPr kumimoji="1" lang="zh-CN" altLang="en-US" sz="2000" b="1" dirty="0">
                <a:latin typeface="+mn-lt"/>
                <a:ea typeface="宋体" panose="02010600030101010101" pitchFamily="2" charset="-122"/>
                <a:cs typeface="+mn-cs"/>
              </a:rPr>
              <a:t>指令在目的串中查找</a:t>
            </a:r>
            <a:r>
              <a:rPr kumimoji="1" lang="en-US" altLang="zh-CN" sz="2000" b="1" dirty="0">
                <a:latin typeface="+mn-lt"/>
                <a:ea typeface="宋体" panose="02010600030101010101" pitchFamily="2" charset="-122"/>
                <a:cs typeface="+mn-cs"/>
              </a:rPr>
              <a:t>AL/AX/EAX</a:t>
            </a:r>
            <a:r>
              <a:rPr kumimoji="1" lang="zh-CN" altLang="en-US" sz="2000" b="1" dirty="0">
                <a:latin typeface="+mn-lt"/>
                <a:ea typeface="宋体" panose="02010600030101010101" pitchFamily="2" charset="-122"/>
                <a:cs typeface="+mn-cs"/>
              </a:rPr>
              <a:t>指定的内容，即：用</a:t>
            </a:r>
            <a:r>
              <a:rPr kumimoji="1" lang="en-US" altLang="zh-CN" sz="2000" b="1" dirty="0">
                <a:latin typeface="+mn-lt"/>
                <a:ea typeface="宋体" panose="02010600030101010101" pitchFamily="2" charset="-122"/>
                <a:cs typeface="+mn-cs"/>
              </a:rPr>
              <a:t>AL/AX/EAX</a:t>
            </a:r>
            <a:r>
              <a:rPr kumimoji="1" lang="zh-CN" altLang="en-US" sz="2000" b="1" dirty="0">
                <a:latin typeface="+mn-lt"/>
                <a:ea typeface="宋体" panose="02010600030101010101" pitchFamily="2" charset="-122"/>
                <a:cs typeface="+mn-cs"/>
              </a:rPr>
              <a:t>的内容减去</a:t>
            </a:r>
            <a:r>
              <a:rPr kumimoji="1" lang="en-US" altLang="zh-CN" sz="2000" b="1" dirty="0">
                <a:latin typeface="+mn-lt"/>
                <a:ea typeface="宋体" panose="02010600030101010101" pitchFamily="2" charset="-122"/>
                <a:cs typeface="+mn-cs"/>
              </a:rPr>
              <a:t>DI/EDI</a:t>
            </a:r>
            <a:r>
              <a:rPr kumimoji="1" lang="zh-CN" altLang="en-US" sz="2000" b="1" dirty="0">
                <a:latin typeface="+mn-lt"/>
                <a:ea typeface="宋体" panose="02010600030101010101" pitchFamily="2" charset="-122"/>
                <a:cs typeface="+mn-cs"/>
              </a:rPr>
              <a:t>指向附加段的一个字节</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字</a:t>
            </a:r>
            <a:r>
              <a:rPr kumimoji="1" lang="en-US" altLang="zh-CN" sz="2000" b="1" dirty="0">
                <a:latin typeface="+mn-lt"/>
                <a:ea typeface="宋体" panose="02010600030101010101" pitchFamily="2" charset="-122"/>
                <a:cs typeface="+mn-cs"/>
              </a:rPr>
              <a:t>/</a:t>
            </a:r>
            <a:r>
              <a:rPr kumimoji="1" lang="zh-CN" altLang="en-US" sz="2000" b="1" dirty="0">
                <a:latin typeface="+mn-lt"/>
                <a:ea typeface="宋体" panose="02010600030101010101" pitchFamily="2" charset="-122"/>
                <a:cs typeface="+mn-cs"/>
              </a:rPr>
              <a:t>双字，不保留相减结果，但设置</a:t>
            </a:r>
            <a:r>
              <a:rPr kumimoji="1" lang="en-US" altLang="zh-CN" sz="2000" b="1" dirty="0">
                <a:latin typeface="+mn-lt"/>
                <a:ea typeface="宋体" panose="02010600030101010101" pitchFamily="2" charset="-122"/>
                <a:cs typeface="+mn-cs"/>
              </a:rPr>
              <a:t>OF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SF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ZF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AF</a:t>
            </a:r>
            <a:r>
              <a:rPr kumimoji="1" lang="zh-CN" altLang="en-US" sz="2000" b="1" dirty="0">
                <a:latin typeface="+mn-lt"/>
                <a:ea typeface="宋体" panose="02010600030101010101" pitchFamily="2" charset="-122"/>
                <a:cs typeface="+mn-cs"/>
              </a:rPr>
              <a:t>、</a:t>
            </a:r>
            <a:r>
              <a:rPr kumimoji="1" lang="en-US" altLang="zh-CN" sz="2000" b="1" dirty="0">
                <a:latin typeface="+mn-lt"/>
                <a:ea typeface="宋体" panose="02010600030101010101" pitchFamily="2" charset="-122"/>
                <a:cs typeface="+mn-cs"/>
              </a:rPr>
              <a:t>PF</a:t>
            </a:r>
            <a:r>
              <a:rPr kumimoji="1" lang="zh-CN" altLang="en-US" sz="2000" b="1" dirty="0">
                <a:latin typeface="+mn-lt"/>
                <a:ea typeface="宋体" panose="02010600030101010101" pitchFamily="2" charset="-122"/>
                <a:cs typeface="+mn-cs"/>
              </a:rPr>
              <a:t>和</a:t>
            </a:r>
            <a:r>
              <a:rPr kumimoji="1" lang="en-US" altLang="zh-CN" sz="2000" b="1" dirty="0">
                <a:latin typeface="+mn-lt"/>
                <a:ea typeface="宋体" panose="02010600030101010101" pitchFamily="2" charset="-122"/>
                <a:cs typeface="+mn-cs"/>
              </a:rPr>
              <a:t>CF</a:t>
            </a:r>
            <a:r>
              <a:rPr kumimoji="1" lang="zh-CN" altLang="en-US" sz="2000" b="1" dirty="0">
                <a:latin typeface="+mn-lt"/>
                <a:ea typeface="宋体" panose="02010600030101010101" pitchFamily="2" charset="-122"/>
                <a:cs typeface="+mn-cs"/>
              </a:rPr>
              <a:t>。每查找一次，根据</a:t>
            </a:r>
            <a:r>
              <a:rPr kumimoji="1" lang="en-US" altLang="zh-CN" sz="2000" b="1" dirty="0">
                <a:latin typeface="+mn-lt"/>
                <a:ea typeface="宋体" panose="02010600030101010101" pitchFamily="2" charset="-122"/>
                <a:cs typeface="+mn-cs"/>
              </a:rPr>
              <a:t>DF</a:t>
            </a:r>
            <a:r>
              <a:rPr kumimoji="1" lang="zh-CN" altLang="en-US" sz="2000" b="1" dirty="0">
                <a:latin typeface="+mn-lt"/>
                <a:ea typeface="宋体" panose="02010600030101010101" pitchFamily="2" charset="-122"/>
                <a:cs typeface="+mn-cs"/>
              </a:rPr>
              <a:t>及数据类型修改</a:t>
            </a:r>
            <a:r>
              <a:rPr kumimoji="1" lang="en-US" altLang="zh-CN" sz="2000" b="1" dirty="0">
                <a:latin typeface="+mn-lt"/>
                <a:ea typeface="宋体" panose="02010600030101010101" pitchFamily="2" charset="-122"/>
                <a:cs typeface="+mn-cs"/>
              </a:rPr>
              <a:t>DI/EDI</a:t>
            </a:r>
            <a:r>
              <a:rPr kumimoji="1" lang="zh-CN" altLang="en-US" sz="2000" b="1" dirty="0">
                <a:latin typeface="+mn-lt"/>
                <a:ea typeface="宋体" panose="02010600030101010101" pitchFamily="2" charset="-122"/>
                <a:cs typeface="+mn-cs"/>
              </a:rPr>
              <a:t>中的地址。</a:t>
            </a:r>
            <a:r>
              <a:rPr kumimoji="1" lang="zh-CN" altLang="en-US" sz="2000" dirty="0">
                <a:latin typeface="+mn-lt"/>
                <a:ea typeface="宋体" panose="02010600030101010101" pitchFamily="2" charset="-122"/>
                <a:cs typeface="+mn-cs"/>
              </a:rPr>
              <a:t> </a:t>
            </a:r>
            <a:endParaRPr kumimoji="1" lang="zh-CN" altLang="en-US" sz="2000" dirty="0">
              <a:latin typeface="+mn-lt"/>
              <a:ea typeface="宋体" panose="02010600030101010101" pitchFamily="2" charset="-122"/>
              <a:cs typeface="+mn-cs"/>
            </a:endParaRPr>
          </a:p>
        </p:txBody>
      </p:sp>
      <p:sp>
        <p:nvSpPr>
          <p:cNvPr id="191492" name="Rectangle 3"/>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1493" name="Object 4"/>
          <p:cNvGraphicFramePr>
            <a:graphicFrameLocks noChangeAspect="1"/>
          </p:cNvGraphicFramePr>
          <p:nvPr/>
        </p:nvGraphicFramePr>
        <p:xfrm>
          <a:off x="4572000" y="3141663"/>
          <a:ext cx="311150" cy="358775"/>
        </p:xfrm>
        <a:graphic>
          <a:graphicData uri="http://schemas.openxmlformats.org/presentationml/2006/ole">
            <mc:AlternateContent xmlns:mc="http://schemas.openxmlformats.org/markup-compatibility/2006">
              <mc:Choice xmlns:v="urn:schemas-microsoft-com:vml" Requires="v">
                <p:oleObj spid="_x0000_s3085" name="" r:id="rId1" imgW="127000" imgH="139700" progId="Equation.DSMT4">
                  <p:embed/>
                </p:oleObj>
              </mc:Choice>
              <mc:Fallback>
                <p:oleObj name="" r:id="rId1" imgW="127000" imgH="139700" progId="Equation.DSMT4">
                  <p:embed/>
                  <p:pic>
                    <p:nvPicPr>
                      <p:cNvPr id="0" name="图片 3084"/>
                      <p:cNvPicPr/>
                      <p:nvPr/>
                    </p:nvPicPr>
                    <p:blipFill>
                      <a:blip r:embed="rId2"/>
                      <a:stretch>
                        <a:fillRect/>
                      </a:stretch>
                    </p:blipFill>
                    <p:spPr>
                      <a:xfrm>
                        <a:off x="4572000" y="3141663"/>
                        <a:ext cx="311150" cy="358775"/>
                      </a:xfrm>
                      <a:prstGeom prst="rect">
                        <a:avLst/>
                      </a:prstGeom>
                      <a:noFill/>
                      <a:ln w="38100">
                        <a:noFill/>
                        <a:miter/>
                      </a:ln>
                    </p:spPr>
                  </p:pic>
                </p:oleObj>
              </mc:Fallback>
            </mc:AlternateContent>
          </a:graphicData>
        </a:graphic>
      </p:graphicFrame>
      <p:sp>
        <p:nvSpPr>
          <p:cNvPr id="191494" name="Rectangle 5"/>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1495" name="Object 6"/>
          <p:cNvGraphicFramePr>
            <a:graphicFrameLocks noChangeAspect="1"/>
          </p:cNvGraphicFramePr>
          <p:nvPr/>
        </p:nvGraphicFramePr>
        <p:xfrm>
          <a:off x="4572000" y="4005263"/>
          <a:ext cx="311150" cy="358775"/>
        </p:xfrm>
        <a:graphic>
          <a:graphicData uri="http://schemas.openxmlformats.org/presentationml/2006/ole">
            <mc:AlternateContent xmlns:mc="http://schemas.openxmlformats.org/markup-compatibility/2006">
              <mc:Choice xmlns:v="urn:schemas-microsoft-com:vml" Requires="v">
                <p:oleObj spid="_x0000_s3088" name="" r:id="rId3" imgW="127000" imgH="139700" progId="Equation.DSMT4">
                  <p:embed/>
                </p:oleObj>
              </mc:Choice>
              <mc:Fallback>
                <p:oleObj name="" r:id="rId3" imgW="127000" imgH="139700" progId="Equation.DSMT4">
                  <p:embed/>
                  <p:pic>
                    <p:nvPicPr>
                      <p:cNvPr id="0" name="图片 3087"/>
                      <p:cNvPicPr/>
                      <p:nvPr/>
                    </p:nvPicPr>
                    <p:blipFill>
                      <a:blip r:embed="rId2"/>
                      <a:stretch>
                        <a:fillRect/>
                      </a:stretch>
                    </p:blipFill>
                    <p:spPr>
                      <a:xfrm>
                        <a:off x="4572000" y="4005263"/>
                        <a:ext cx="311150" cy="358775"/>
                      </a:xfrm>
                      <a:prstGeom prst="rect">
                        <a:avLst/>
                      </a:prstGeom>
                      <a:noFill/>
                      <a:ln w="38100">
                        <a:noFill/>
                        <a:miter/>
                      </a:ln>
                    </p:spPr>
                  </p:pic>
                </p:oleObj>
              </mc:Fallback>
            </mc:AlternateContent>
          </a:graphicData>
        </a:graphic>
      </p:graphicFrame>
      <p:sp>
        <p:nvSpPr>
          <p:cNvPr id="191496" name="Rectangle 7"/>
          <p:cNvSpPr/>
          <p:nvPr/>
        </p:nvSpPr>
        <p:spPr>
          <a:xfrm>
            <a:off x="0" y="33575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graphicFrame>
        <p:nvGraphicFramePr>
          <p:cNvPr id="191497" name="Object 8"/>
          <p:cNvGraphicFramePr>
            <a:graphicFrameLocks noChangeAspect="1"/>
          </p:cNvGraphicFramePr>
          <p:nvPr/>
        </p:nvGraphicFramePr>
        <p:xfrm>
          <a:off x="4572000" y="4868863"/>
          <a:ext cx="311150" cy="358775"/>
        </p:xfrm>
        <a:graphic>
          <a:graphicData uri="http://schemas.openxmlformats.org/presentationml/2006/ole">
            <mc:AlternateContent xmlns:mc="http://schemas.openxmlformats.org/markup-compatibility/2006">
              <mc:Choice xmlns:v="urn:schemas-microsoft-com:vml" Requires="v">
                <p:oleObj spid="_x0000_s3087" name="" r:id="rId4" imgW="127000" imgH="139700" progId="Equation.DSMT4">
                  <p:embed/>
                </p:oleObj>
              </mc:Choice>
              <mc:Fallback>
                <p:oleObj name="" r:id="rId4" imgW="127000" imgH="139700" progId="Equation.DSMT4">
                  <p:embed/>
                  <p:pic>
                    <p:nvPicPr>
                      <p:cNvPr id="0" name="图片 3086"/>
                      <p:cNvPicPr/>
                      <p:nvPr/>
                    </p:nvPicPr>
                    <p:blipFill>
                      <a:blip r:embed="rId2"/>
                      <a:stretch>
                        <a:fillRect/>
                      </a:stretch>
                    </p:blipFill>
                    <p:spPr>
                      <a:xfrm>
                        <a:off x="4572000" y="4868863"/>
                        <a:ext cx="311150" cy="358775"/>
                      </a:xfrm>
                      <a:prstGeom prst="rect">
                        <a:avLst/>
                      </a:prstGeom>
                      <a:noFill/>
                      <a:ln w="38100">
                        <a:noFill/>
                        <a:miter/>
                      </a:ln>
                    </p:spPr>
                  </p:pic>
                </p:oleObj>
              </mc:Fallback>
            </mc:AlternateContent>
          </a:graphicData>
        </a:graphic>
      </p:graphicFrame>
    </p:spTree>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1507" name="Rectangle 2"/>
          <p:cNvSpPr>
            <a:spLocks noGrp="1" noChangeArrowheads="1"/>
          </p:cNvSpPr>
          <p:nvPr>
            <p:ph idx="1"/>
          </p:nvPr>
        </p:nvSpPr>
        <p:spPr>
          <a:xfrm>
            <a:off x="0" y="115888"/>
            <a:ext cx="8820150" cy="3313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sz="3200" b="0" i="0" u="none" strike="noStrike" kern="0" cap="none" spc="0" normalizeH="0" baseline="0" noProof="0" dirty="0" smtClean="0">
                <a:ln>
                  <a:noFill/>
                </a:ln>
                <a:solidFill>
                  <a:srgbClr val="C00000"/>
                </a:solidFill>
                <a:effectLst/>
                <a:uLnTx/>
                <a:uFillTx/>
                <a:latin typeface="+mn-ea"/>
                <a:ea typeface="+mn-ea"/>
                <a:cs typeface="+mn-cs"/>
              </a:rPr>
              <a:t> </a:t>
            </a:r>
            <a:r>
              <a:rPr kumimoji="1" lang="en-US" altLang="zh-CN" sz="2800" b="1" i="0" u="none" strike="noStrike" kern="0" cap="none" spc="0" normalizeH="0" baseline="0" noProof="0" dirty="0" smtClean="0">
                <a:ln>
                  <a:noFill/>
                </a:ln>
                <a:solidFill>
                  <a:srgbClr val="C00000"/>
                </a:solidFill>
                <a:effectLst/>
                <a:uLnTx/>
                <a:uFillTx/>
                <a:latin typeface="+mn-ea"/>
                <a:ea typeface="+mn-ea"/>
                <a:cs typeface="+mn-cs"/>
              </a:rPr>
              <a:t>① </a:t>
            </a:r>
            <a:r>
              <a:rPr kumimoji="1" lang="zh-CN" altLang="en-US" sz="2800" b="1" i="0" u="none" strike="noStrike" kern="0" cap="none" spc="0" normalizeH="0" baseline="0" noProof="0" dirty="0" smtClean="0">
                <a:ln>
                  <a:noFill/>
                </a:ln>
                <a:solidFill>
                  <a:srgbClr val="C00000"/>
                </a:solidFill>
                <a:effectLst/>
                <a:uLnTx/>
                <a:uFillTx/>
                <a:latin typeface="+mn-ea"/>
                <a:ea typeface="+mn-ea"/>
                <a:cs typeface="+mn-cs"/>
              </a:rPr>
              <a:t>超标量体系结构</a:t>
            </a:r>
            <a:endParaRPr kumimoji="1" lang="zh-CN" altLang="en-US" sz="28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Pentium CPU</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具有</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三条</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指令执行流水线：两条独立的整数指令流水线（</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U</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流水线和</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V</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流水线）与一条浮点指令流水线。</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两条整数指令流水线都拥有独立的算术逻辑运算部件、地址生成逻辑和高速数据缓存接口</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每一个时钟周期可以同时执行两条简单指令，因而相对同一频率下工作的</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80486</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来说，其性能几乎提高了</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1</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倍。</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将一次同时执行多条指令的处理器结构称为</a:t>
            </a:r>
            <a:r>
              <a:rPr kumimoji="1" lang="zh-CN" altLang="en-US" sz="2400" b="1" i="0" u="none" strike="noStrike" kern="0" cap="none" spc="0" normalizeH="0" baseline="0" noProof="0" dirty="0" smtClean="0">
                <a:ln>
                  <a:noFill/>
                </a:ln>
                <a:solidFill>
                  <a:srgbClr val="6600FF"/>
                </a:solidFill>
                <a:effectLst/>
                <a:uLnTx/>
                <a:uFillTx/>
                <a:latin typeface="+mn-lt"/>
                <a:ea typeface="+mn-ea"/>
                <a:cs typeface="+mn-cs"/>
              </a:rPr>
              <a:t>超标量体系结构</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1508" name="Rectangle 3"/>
          <p:cNvSpPr>
            <a:spLocks noChangeArrowheads="1"/>
          </p:cNvSpPr>
          <p:nvPr/>
        </p:nvSpPr>
        <p:spPr bwMode="auto">
          <a:xfrm>
            <a:off x="107950" y="3716338"/>
            <a:ext cx="8893175" cy="266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342900" marR="0" lvl="0" indent="-342900" algn="l" defTabSz="914400" rtl="0" eaLnBrk="1" fontAlgn="base" latinLnBrk="0" hangingPunct="1">
              <a:lnSpc>
                <a:spcPct val="100000"/>
              </a:lnSpc>
              <a:spcBef>
                <a:spcPct val="20000"/>
              </a:spcBef>
              <a:spcAft>
                <a:spcPct val="0"/>
              </a:spcAft>
              <a:buClr>
                <a:schemeClr val="bg2"/>
              </a:buClr>
              <a:buSzTx/>
              <a:buFont typeface="Monotype Sorts" pitchFamily="2" charset="2"/>
              <a:buNone/>
              <a:defRPr/>
            </a:pPr>
            <a:r>
              <a:rPr kumimoji="1" lang="en-US" altLang="zh-CN" sz="2800" b="0" i="0" u="none" strike="noStrike" kern="1200" cap="none" spc="0" normalizeH="0" baseline="0" noProof="0" dirty="0" smtClean="0">
                <a:ln>
                  <a:noFill/>
                </a:ln>
                <a:solidFill>
                  <a:srgbClr val="C00000"/>
                </a:solidFill>
                <a:effectLst/>
                <a:uLnTx/>
                <a:uFillTx/>
                <a:latin typeface="+mn-ea"/>
                <a:ea typeface="+mn-ea"/>
                <a:cs typeface="+mn-cs"/>
              </a:rPr>
              <a:t> </a:t>
            </a:r>
            <a:r>
              <a:rPr kumimoji="1" lang="en-US" altLang="zh-CN" sz="2800" b="1" i="0" u="none" strike="noStrike" kern="1200" cap="none" spc="0" normalizeH="0" baseline="0" noProof="0" dirty="0" smtClean="0">
                <a:ln>
                  <a:noFill/>
                </a:ln>
                <a:solidFill>
                  <a:srgbClr val="C00000"/>
                </a:solidFill>
                <a:effectLst/>
                <a:uLnTx/>
                <a:uFillTx/>
                <a:latin typeface="+mn-ea"/>
                <a:ea typeface="+mn-ea"/>
                <a:cs typeface="+mn-cs"/>
              </a:rPr>
              <a:t>② </a:t>
            </a:r>
            <a:r>
              <a:rPr kumimoji="1" lang="zh-CN" altLang="en-US" sz="2800" b="1" i="0" u="none" strike="noStrike" kern="1200" cap="none" spc="0" normalizeH="0" baseline="0" noProof="0" dirty="0" smtClean="0">
                <a:ln>
                  <a:noFill/>
                </a:ln>
                <a:solidFill>
                  <a:srgbClr val="C00000"/>
                </a:solidFill>
                <a:effectLst/>
                <a:uLnTx/>
                <a:uFillTx/>
                <a:latin typeface="+mn-ea"/>
                <a:ea typeface="+mn-ea"/>
                <a:cs typeface="+mn-cs"/>
              </a:rPr>
              <a:t>浮点指令流水线与浮点指令部件</a:t>
            </a:r>
            <a:endParaRPr kumimoji="1" lang="zh-CN" altLang="en-US" sz="2800" b="1" i="0" u="none" strike="noStrike" kern="120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浮点指令流水线有</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级，实际上它是</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U</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流水线的扩充。</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U</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流水线的前</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级用来准备一条浮点指令，浮点部件中的后</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级执行特定的浮点运算操作并报告执行错误。</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在浮点部件中，对常用的浮点指令（加、减、除）采用专用硬件电路执行，而不像其他指令由微码来执行。因此，大多数浮点指令都可以在一个时钟周期内完成运算操作。</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2515" name="Rectangle 2"/>
          <p:cNvSpPr>
            <a:spLocks noGrp="1"/>
          </p:cNvSpPr>
          <p:nvPr>
            <p:ph idx="1"/>
          </p:nvPr>
        </p:nvSpPr>
        <p:spPr>
          <a:xfrm>
            <a:off x="0" y="404813"/>
            <a:ext cx="9144000" cy="6191250"/>
          </a:xfrm>
        </p:spPr>
        <p:txBody>
          <a:bodyPr vert="horz" wrap="square" lIns="91440" tIns="45720" rIns="91440" bIns="45720" anchor="t" anchorCtr="0"/>
          <a:p>
            <a:pPr eaLnBrk="1" hangingPunct="1">
              <a:lnSpc>
                <a:spcPts val="3500"/>
              </a:lnSpc>
              <a:buFont typeface="Monotype Sorts" pitchFamily="2" charset="2"/>
              <a:buNone/>
            </a:pPr>
            <a:r>
              <a:rPr kumimoji="1" lang="en-US" b="1" dirty="0">
                <a:latin typeface="+mn-lt"/>
                <a:ea typeface="宋体" panose="02010600030101010101" pitchFamily="2" charset="-122"/>
                <a:cs typeface="+mn-cs"/>
              </a:rPr>
              <a:t>6.  </a:t>
            </a:r>
            <a:r>
              <a:rPr kumimoji="1" lang="zh-CN" altLang="en-US" b="1" dirty="0">
                <a:latin typeface="+mn-lt"/>
                <a:ea typeface="宋体" panose="02010600030101010101" pitchFamily="2" charset="-122"/>
                <a:cs typeface="+mn-cs"/>
              </a:rPr>
              <a:t>重复前缀指令</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Repeat</a:t>
            </a:r>
            <a:r>
              <a:rPr kumimoji="1" lang="zh-CN" altLang="en-US" sz="2800" b="1" dirty="0">
                <a:latin typeface="+mn-lt"/>
                <a:ea typeface="宋体" panose="02010600030101010101" pitchFamily="2" charset="-122"/>
                <a:cs typeface="+mn-cs"/>
              </a:rPr>
              <a:t>）</a:t>
            </a:r>
            <a:endParaRPr kumimoji="1" lang="zh-CN" altLang="en-US" sz="28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重复前缀指令共有</a:t>
            </a:r>
            <a:r>
              <a:rPr kumimoji="1" lang="en-US" altLang="zh-CN" sz="2400" b="1" dirty="0">
                <a:latin typeface="+mn-lt"/>
                <a:ea typeface="宋体" panose="02010600030101010101" pitchFamily="2" charset="-122"/>
                <a:cs typeface="+mn-cs"/>
              </a:rPr>
              <a:t>3</a:t>
            </a:r>
            <a:r>
              <a:rPr kumimoji="1" lang="zh-CN" altLang="en-US" sz="2400" b="1" dirty="0">
                <a:latin typeface="+mn-lt"/>
                <a:ea typeface="宋体" panose="02010600030101010101" pitchFamily="2" charset="-122"/>
                <a:cs typeface="+mn-cs"/>
              </a:rPr>
              <a:t>条。</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1</a:t>
            </a:r>
            <a:r>
              <a:rPr kumimoji="1" lang="zh-CN" altLang="en-US" sz="2800" b="1" dirty="0">
                <a:solidFill>
                  <a:srgbClr val="C00000"/>
                </a:solidFill>
                <a:latin typeface="+mn-lt"/>
                <a:ea typeface="宋体" panose="02010600030101010101" pitchFamily="2" charset="-122"/>
                <a:cs typeface="+mn-cs"/>
              </a:rPr>
              <a:t>） RE</a:t>
            </a:r>
            <a:r>
              <a:rPr kumimoji="1" lang="en-US" altLang="zh-CN" sz="2800" b="1" dirty="0">
                <a:solidFill>
                  <a:srgbClr val="C00000"/>
                </a:solidFill>
                <a:latin typeface="+mn-lt"/>
                <a:ea typeface="宋体" panose="02010600030101010101" pitchFamily="2" charset="-122"/>
                <a:cs typeface="+mn-cs"/>
              </a:rPr>
              <a:t>P</a:t>
            </a:r>
            <a:r>
              <a:rPr kumimoji="1" lang="zh-CN" altLang="en-US" sz="2800" b="1" dirty="0">
                <a:solidFill>
                  <a:srgbClr val="C00000"/>
                </a:solidFill>
                <a:latin typeface="+mn-lt"/>
                <a:ea typeface="宋体" panose="02010600030101010101" pitchFamily="2" charset="-122"/>
                <a:cs typeface="+mn-cs"/>
              </a:rPr>
              <a:t>指令格式：</a:t>
            </a:r>
            <a:r>
              <a:rPr kumimoji="1" lang="en-US" altLang="zh-CN" sz="2800" b="1" dirty="0">
                <a:solidFill>
                  <a:srgbClr val="C00000"/>
                </a:solidFill>
                <a:latin typeface="+mn-lt"/>
                <a:ea typeface="宋体" panose="02010600030101010101" pitchFamily="2" charset="-122"/>
                <a:cs typeface="+mn-cs"/>
              </a:rPr>
              <a:t>REP  string primitive</a:t>
            </a:r>
            <a:endParaRPr kumimoji="1" lang="en-US" altLang="zh-CN" sz="28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其中</a:t>
            </a:r>
            <a:r>
              <a:rPr kumimoji="1" lang="en-US" altLang="zh-CN" sz="2400" b="1" dirty="0">
                <a:latin typeface="+mn-lt"/>
                <a:ea typeface="宋体" panose="02010600030101010101" pitchFamily="2" charset="-122"/>
                <a:cs typeface="+mn-cs"/>
              </a:rPr>
              <a:t>string primitive</a:t>
            </a:r>
            <a:r>
              <a:rPr kumimoji="1" lang="zh-CN" altLang="en-US" sz="2400" b="1" dirty="0">
                <a:latin typeface="+mn-lt"/>
                <a:ea typeface="宋体" panose="02010600030101010101" pitchFamily="2" charset="-122"/>
                <a:cs typeface="+mn-cs"/>
              </a:rPr>
              <a:t>可为</a:t>
            </a:r>
            <a:r>
              <a:rPr kumimoji="1" lang="en-US" altLang="zh-CN" sz="2400" b="1" dirty="0">
                <a:latin typeface="+mn-lt"/>
                <a:ea typeface="宋体" panose="02010600030101010101" pitchFamily="2" charset="-122"/>
                <a:cs typeface="+mn-cs"/>
              </a:rPr>
              <a:t>MOVS</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STOS</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LODS</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INS</a:t>
            </a:r>
            <a:r>
              <a:rPr kumimoji="1" lang="zh-CN" altLang="en-US" sz="2400" b="1" dirty="0">
                <a:latin typeface="+mn-lt"/>
                <a:ea typeface="宋体" panose="02010600030101010101" pitchFamily="2" charset="-122"/>
                <a:cs typeface="+mn-cs"/>
              </a:rPr>
              <a:t>和</a:t>
            </a:r>
            <a:r>
              <a:rPr kumimoji="1" lang="en-US" altLang="zh-CN" sz="2400" b="1" dirty="0">
                <a:latin typeface="+mn-lt"/>
                <a:ea typeface="宋体" panose="02010600030101010101" pitchFamily="2" charset="-122"/>
                <a:cs typeface="+mn-cs"/>
              </a:rPr>
              <a:t>OUTS</a:t>
            </a:r>
            <a:r>
              <a:rPr kumimoji="1" lang="zh-CN" altLang="en-US" sz="2400" b="1" dirty="0">
                <a:latin typeface="+mn-lt"/>
                <a:ea typeface="宋体" panose="02010600030101010101" pitchFamily="2" charset="-122"/>
                <a:cs typeface="+mn-cs"/>
              </a:rPr>
              <a:t>指令。</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endParaRPr kumimoji="1" lang="zh-CN" altLang="en-US" sz="24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0033CC"/>
                </a:solidFill>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a.  </a:t>
            </a:r>
            <a:r>
              <a:rPr kumimoji="1" lang="zh-CN" altLang="en-US" sz="2400" b="1" dirty="0">
                <a:latin typeface="+mn-lt"/>
                <a:ea typeface="宋体" panose="02010600030101010101" pitchFamily="2" charset="-122"/>
                <a:cs typeface="+mn-cs"/>
              </a:rPr>
              <a:t>如（</a:t>
            </a:r>
            <a:r>
              <a:rPr kumimoji="1" lang="en-US" altLang="zh-CN" sz="2400" b="1" dirty="0">
                <a:latin typeface="+mn-lt"/>
                <a:ea typeface="宋体" panose="02010600030101010101" pitchFamily="2" charset="-122"/>
                <a:cs typeface="+mn-cs"/>
              </a:rPr>
              <a:t>CX/ECX</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，则退出</a:t>
            </a:r>
            <a:r>
              <a:rPr kumimoji="1" lang="en-US" altLang="zh-CN" sz="2400" b="1" dirty="0">
                <a:latin typeface="+mn-lt"/>
                <a:ea typeface="宋体" panose="02010600030101010101" pitchFamily="2" charset="-122"/>
                <a:cs typeface="+mn-cs"/>
              </a:rPr>
              <a:t>REP</a:t>
            </a:r>
            <a:r>
              <a:rPr kumimoji="1" lang="zh-CN" altLang="en-US" sz="2400" b="1" dirty="0">
                <a:latin typeface="+mn-lt"/>
                <a:ea typeface="宋体" panose="02010600030101010101" pitchFamily="2" charset="-122"/>
                <a:cs typeface="+mn-cs"/>
              </a:rPr>
              <a:t>，否则往下执行；</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b.</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CX/ECX </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CX/ECX</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c.  </a:t>
            </a:r>
            <a:r>
              <a:rPr kumimoji="1" lang="zh-CN" altLang="en-US" sz="2400" b="1" dirty="0">
                <a:latin typeface="+mn-lt"/>
                <a:ea typeface="宋体" panose="02010600030101010101" pitchFamily="2" charset="-122"/>
                <a:cs typeface="+mn-cs"/>
              </a:rPr>
              <a:t>执行其后的串指令；</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  </a:t>
            </a:r>
            <a:r>
              <a:rPr kumimoji="1" lang="zh-CN" altLang="en-US" sz="2400" b="1" dirty="0">
                <a:latin typeface="+mn-lt"/>
                <a:ea typeface="宋体" panose="02010600030101010101" pitchFamily="2" charset="-122"/>
                <a:cs typeface="+mn-cs"/>
              </a:rPr>
              <a:t>重复</a:t>
            </a:r>
            <a:r>
              <a:rPr kumimoji="1" lang="en-US" altLang="zh-CN" sz="2400" b="1" dirty="0">
                <a:latin typeface="+mn-lt"/>
                <a:ea typeface="宋体" panose="02010600030101010101" pitchFamily="2" charset="-122"/>
                <a:cs typeface="+mn-cs"/>
              </a:rPr>
              <a:t>a</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c</a:t>
            </a:r>
            <a:r>
              <a:rPr kumimoji="1" lang="zh-CN" altLang="en-US" sz="2400" b="1" dirty="0">
                <a:latin typeface="+mn-lt"/>
                <a:ea typeface="宋体" panose="02010600030101010101" pitchFamily="2" charset="-122"/>
                <a:cs typeface="+mn-cs"/>
              </a:rPr>
              <a:t>步骤。</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该指令中：如</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位寻址，使用</a:t>
            </a:r>
            <a:r>
              <a:rPr kumimoji="1" lang="en-US" altLang="zh-CN" sz="2400" b="1" dirty="0">
                <a:latin typeface="+mn-lt"/>
                <a:ea typeface="宋体" panose="02010600030101010101" pitchFamily="2" charset="-122"/>
                <a:cs typeface="+mn-cs"/>
              </a:rPr>
              <a:t>CX</a:t>
            </a:r>
            <a:r>
              <a:rPr kumimoji="1" lang="zh-CN" altLang="en-US" sz="2400" b="1" dirty="0">
                <a:latin typeface="+mn-lt"/>
                <a:ea typeface="宋体" panose="02010600030101010101" pitchFamily="2" charset="-122"/>
                <a:cs typeface="+mn-cs"/>
              </a:rPr>
              <a:t>作为计数器；</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如</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位寻址，用</a:t>
            </a:r>
            <a:r>
              <a:rPr kumimoji="1" lang="en-US" altLang="zh-CN" sz="2400" b="1" dirty="0">
                <a:latin typeface="+mn-lt"/>
                <a:ea typeface="宋体" panose="02010600030101010101" pitchFamily="2" charset="-122"/>
                <a:cs typeface="+mn-cs"/>
              </a:rPr>
              <a:t>ECX</a:t>
            </a:r>
            <a:r>
              <a:rPr kumimoji="1" lang="zh-CN" altLang="en-US" sz="2400" b="1" dirty="0">
                <a:latin typeface="+mn-lt"/>
                <a:ea typeface="宋体" panose="02010600030101010101" pitchFamily="2" charset="-122"/>
                <a:cs typeface="+mn-cs"/>
              </a:rPr>
              <a:t>作为计数器。 </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3539" name="Rectangle 2"/>
          <p:cNvSpPr/>
          <p:nvPr/>
        </p:nvSpPr>
        <p:spPr>
          <a:xfrm>
            <a:off x="33338" y="620713"/>
            <a:ext cx="9144000" cy="14376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800" b="1" dirty="0">
                <a:solidFill>
                  <a:srgbClr val="C00000"/>
                </a:solidFill>
                <a:latin typeface="Times New Roman" panose="02020603050405020304" pitchFamily="18" charset="0"/>
                <a:ea typeface="宋体" panose="02010600030101010101" pitchFamily="2" charset="-122"/>
              </a:rPr>
              <a:t>（</a:t>
            </a:r>
            <a:r>
              <a:rPr lang="en-US" altLang="zh-CN" sz="2800" b="1" dirty="0">
                <a:solidFill>
                  <a:srgbClr val="C00000"/>
                </a:solidFill>
                <a:latin typeface="Times New Roman" panose="02020603050405020304" pitchFamily="18" charset="0"/>
                <a:ea typeface="宋体" panose="02010600030101010101" pitchFamily="2" charset="-122"/>
              </a:rPr>
              <a:t>2</a:t>
            </a:r>
            <a:r>
              <a:rPr lang="zh-CN" altLang="en-US" sz="2800" b="1" dirty="0">
                <a:solidFill>
                  <a:srgbClr val="C00000"/>
                </a:solidFill>
                <a:latin typeface="Times New Roman" panose="02020603050405020304" pitchFamily="18" charset="0"/>
                <a:ea typeface="宋体" panose="02010600030101010101" pitchFamily="2" charset="-122"/>
              </a:rPr>
              <a:t>）</a:t>
            </a:r>
            <a:r>
              <a:rPr lang="en-US" altLang="zh-CN" sz="2800" b="1" dirty="0">
                <a:solidFill>
                  <a:srgbClr val="C00000"/>
                </a:solidFill>
                <a:latin typeface="Times New Roman" panose="02020603050405020304" pitchFamily="18" charset="0"/>
                <a:ea typeface="宋体" panose="02010600030101010101" pitchFamily="2" charset="-122"/>
              </a:rPr>
              <a:t>REPE</a:t>
            </a:r>
            <a:r>
              <a:rPr lang="zh-CN" altLang="en-US" sz="2800" b="1" dirty="0">
                <a:solidFill>
                  <a:srgbClr val="C00000"/>
                </a:solidFill>
                <a:latin typeface="Times New Roman" panose="02020603050405020304" pitchFamily="18" charset="0"/>
                <a:ea typeface="宋体" panose="02010600030101010101" pitchFamily="2" charset="-122"/>
              </a:rPr>
              <a:t>指令格式：</a:t>
            </a:r>
            <a:r>
              <a:rPr lang="en-US" altLang="zh-CN" sz="2800" b="1" dirty="0">
                <a:solidFill>
                  <a:srgbClr val="C00000"/>
                </a:solidFill>
                <a:latin typeface="Times New Roman" panose="02020603050405020304" pitchFamily="18" charset="0"/>
                <a:ea typeface="宋体" panose="02010600030101010101" pitchFamily="2" charset="-122"/>
              </a:rPr>
              <a:t>REPE    string primitive</a:t>
            </a:r>
            <a:endParaRPr lang="en-US" altLang="zh-CN" sz="28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solidFill>
                  <a:srgbClr val="C00000"/>
                </a:solidFill>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 </a:t>
            </a:r>
            <a:r>
              <a:rPr lang="zh-CN" altLang="en-US" sz="2800" b="1" dirty="0">
                <a:solidFill>
                  <a:srgbClr val="C00000"/>
                </a:solidFill>
                <a:latin typeface="Times New Roman" panose="02020603050405020304" pitchFamily="18" charset="0"/>
                <a:ea typeface="宋体" panose="02010600030101010101" pitchFamily="2" charset="-122"/>
              </a:rPr>
              <a:t>或  </a:t>
            </a:r>
            <a:r>
              <a:rPr lang="en-US" altLang="zh-CN" sz="2800" b="1" dirty="0">
                <a:solidFill>
                  <a:srgbClr val="C00000"/>
                </a:solidFill>
                <a:latin typeface="Times New Roman" panose="02020603050405020304" pitchFamily="18" charset="0"/>
                <a:ea typeface="宋体" panose="02010600030101010101" pitchFamily="2" charset="-122"/>
              </a:rPr>
              <a:t>  REPZ	    string primitive</a:t>
            </a:r>
            <a:endParaRPr lang="en-US" altLang="zh-CN" sz="28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其中</a:t>
            </a:r>
            <a:r>
              <a:rPr lang="en-US" altLang="zh-CN" sz="2400" b="1" dirty="0">
                <a:solidFill>
                  <a:srgbClr val="C00000"/>
                </a:solidFill>
                <a:latin typeface="Times New Roman" panose="02020603050405020304" pitchFamily="18" charset="0"/>
                <a:ea typeface="宋体" panose="02010600030101010101" pitchFamily="2" charset="-122"/>
              </a:rPr>
              <a:t>string primitive</a:t>
            </a:r>
            <a:r>
              <a:rPr lang="zh-CN" altLang="en-US" sz="2400" b="1" dirty="0">
                <a:latin typeface="Times New Roman" panose="02020603050405020304" pitchFamily="18" charset="0"/>
                <a:ea typeface="宋体" panose="02010600030101010101" pitchFamily="2" charset="-122"/>
              </a:rPr>
              <a:t>可为</a:t>
            </a:r>
            <a:r>
              <a:rPr lang="en-US" altLang="zh-CN" sz="2400" b="1" dirty="0">
                <a:solidFill>
                  <a:srgbClr val="C00000"/>
                </a:solidFill>
                <a:latin typeface="Times New Roman" panose="02020603050405020304" pitchFamily="18" charset="0"/>
                <a:ea typeface="宋体" panose="02010600030101010101" pitchFamily="2" charset="-122"/>
              </a:rPr>
              <a:t>CMPS</a:t>
            </a:r>
            <a:r>
              <a:rPr lang="zh-CN" altLang="en-US" sz="2400" b="1" dirty="0">
                <a:latin typeface="Times New Roman" panose="02020603050405020304" pitchFamily="18" charset="0"/>
                <a:ea typeface="宋体" panose="02010600030101010101" pitchFamily="2" charset="-122"/>
              </a:rPr>
              <a:t>和</a:t>
            </a:r>
            <a:r>
              <a:rPr lang="en-US" altLang="zh-CN" sz="2400" b="1" dirty="0">
                <a:solidFill>
                  <a:srgbClr val="C00000"/>
                </a:solidFill>
                <a:latin typeface="Times New Roman" panose="02020603050405020304" pitchFamily="18" charset="0"/>
                <a:ea typeface="宋体" panose="02010600030101010101" pitchFamily="2" charset="-122"/>
              </a:rPr>
              <a:t>SCAS</a:t>
            </a:r>
            <a:r>
              <a:rPr lang="zh-CN" altLang="en-US" sz="2400" b="1" dirty="0">
                <a:latin typeface="Times New Roman" panose="02020603050405020304" pitchFamily="18" charset="0"/>
                <a:ea typeface="宋体" panose="02010600030101010101" pitchFamily="2" charset="-122"/>
              </a:rPr>
              <a:t>指令。</a:t>
            </a:r>
            <a:endParaRPr lang="zh-CN" altLang="en-US" sz="2400" b="1" dirty="0">
              <a:latin typeface="Times New Roman" panose="02020603050405020304" pitchFamily="18" charset="0"/>
              <a:ea typeface="宋体" panose="02010600030101010101" pitchFamily="2" charset="-122"/>
            </a:endParaRPr>
          </a:p>
        </p:txBody>
      </p:sp>
      <p:sp>
        <p:nvSpPr>
          <p:cNvPr id="193540" name="Rectangle 3"/>
          <p:cNvSpPr/>
          <p:nvPr/>
        </p:nvSpPr>
        <p:spPr>
          <a:xfrm>
            <a:off x="33338" y="2043113"/>
            <a:ext cx="9144000" cy="4130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solidFill>
                  <a:srgbClr val="0033CC"/>
                </a:solidFill>
                <a:latin typeface="Times New Roman" panose="02020603050405020304" pitchFamily="18" charset="0"/>
                <a:ea typeface="宋体" panose="02010600030101010101" pitchFamily="2" charset="-122"/>
              </a:rPr>
              <a:t>      指令功能：</a:t>
            </a:r>
            <a:endParaRPr lang="zh-CN" altLang="en-US" sz="2400" b="1" dirty="0">
              <a:solidFill>
                <a:srgbClr val="0033CC"/>
              </a:solidFill>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solidFill>
                  <a:srgbClr val="0033CC"/>
                </a:solidFill>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a.  </a:t>
            </a:r>
            <a:r>
              <a:rPr lang="zh-CN" altLang="en-US" sz="2400" b="1" dirty="0">
                <a:latin typeface="Times New Roman" panose="02020603050405020304" pitchFamily="18" charset="0"/>
                <a:ea typeface="宋体" panose="02010600030101010101" pitchFamily="2" charset="-122"/>
              </a:rPr>
              <a:t>如（</a:t>
            </a:r>
            <a:r>
              <a:rPr lang="en-US" altLang="zh-CN" sz="2400" b="1" dirty="0">
                <a:latin typeface="Times New Roman" panose="02020603050405020304" pitchFamily="18" charset="0"/>
                <a:ea typeface="宋体" panose="02010600030101010101" pitchFamily="2" charset="-122"/>
              </a:rPr>
              <a:t>CX/ECX</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或</a:t>
            </a:r>
            <a:r>
              <a:rPr lang="en-US" altLang="zh-CN" sz="2400" b="1" dirty="0">
                <a:latin typeface="Times New Roman" panose="02020603050405020304" pitchFamily="18" charset="0"/>
                <a:ea typeface="宋体" panose="02010600030101010101" pitchFamily="2" charset="-122"/>
              </a:rPr>
              <a:t>ZF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0</a:t>
            </a:r>
            <a:r>
              <a:rPr lang="zh-CN" altLang="en-US" sz="2400" b="1" dirty="0">
                <a:latin typeface="Times New Roman" panose="02020603050405020304" pitchFamily="18" charset="0"/>
                <a:ea typeface="宋体" panose="02010600030101010101" pitchFamily="2" charset="-122"/>
              </a:rPr>
              <a:t>时退出，否则往下执行； </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b.</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CX/ECX </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CX/ECX</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c.  </a:t>
            </a:r>
            <a:r>
              <a:rPr lang="zh-CN" altLang="en-US" sz="2400" b="1" dirty="0">
                <a:latin typeface="Times New Roman" panose="02020603050405020304" pitchFamily="18" charset="0"/>
                <a:ea typeface="宋体" panose="02010600030101010101" pitchFamily="2" charset="-122"/>
              </a:rPr>
              <a:t>执行其后的串指令；</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d.  </a:t>
            </a:r>
            <a:r>
              <a:rPr lang="zh-CN" altLang="en-US" sz="2400" b="1" dirty="0">
                <a:latin typeface="Times New Roman" panose="02020603050405020304" pitchFamily="18" charset="0"/>
                <a:ea typeface="宋体" panose="02010600030101010101" pitchFamily="2" charset="-122"/>
              </a:rPr>
              <a:t>重复</a:t>
            </a:r>
            <a:r>
              <a:rPr lang="en-US" altLang="zh-CN" sz="2400" b="1" dirty="0">
                <a:latin typeface="Times New Roman" panose="02020603050405020304" pitchFamily="18" charset="0"/>
                <a:ea typeface="宋体" panose="02010600030101010101" pitchFamily="2" charset="-122"/>
              </a:rPr>
              <a:t>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a:t>
            </a:r>
            <a:r>
              <a:rPr lang="zh-CN" altLang="en-US" sz="2400" b="1" dirty="0">
                <a:latin typeface="Times New Roman" panose="02020603050405020304" pitchFamily="18" charset="0"/>
                <a:ea typeface="宋体" panose="02010600030101010101" pitchFamily="2" charset="-122"/>
              </a:rPr>
              <a:t>步骤。</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有关计数寄存器的规定和</a:t>
            </a:r>
            <a:r>
              <a:rPr lang="en-US" altLang="zh-CN" sz="2400" b="1" dirty="0">
                <a:latin typeface="Times New Roman" panose="02020603050405020304" pitchFamily="18" charset="0"/>
                <a:ea typeface="宋体" panose="02010600030101010101" pitchFamily="2" charset="-122"/>
              </a:rPr>
              <a:t>REP</a:t>
            </a:r>
            <a:r>
              <a:rPr lang="zh-CN" altLang="en-US" sz="2400" b="1" dirty="0">
                <a:latin typeface="Times New Roman" panose="02020603050405020304" pitchFamily="18" charset="0"/>
                <a:ea typeface="宋体" panose="02010600030101010101" pitchFamily="2" charset="-122"/>
              </a:rPr>
              <a:t>相同。与</a:t>
            </a:r>
            <a:r>
              <a:rPr lang="en-US" altLang="zh-CN" sz="2400" b="1" dirty="0">
                <a:latin typeface="Times New Roman" panose="02020603050405020304" pitchFamily="18" charset="0"/>
                <a:ea typeface="宋体" panose="02010600030101010101" pitchFamily="2" charset="-122"/>
              </a:rPr>
              <a:t>REP</a:t>
            </a:r>
            <a:r>
              <a:rPr lang="zh-CN" altLang="en-US" sz="2400" b="1" dirty="0">
                <a:latin typeface="Times New Roman" panose="02020603050405020304" pitchFamily="18" charset="0"/>
                <a:ea typeface="宋体" panose="02010600030101010101" pitchFamily="2" charset="-122"/>
              </a:rPr>
              <a:t>相比，除满足</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CX/ECX</a:t>
            </a:r>
            <a:r>
              <a:rPr lang="zh-CN" altLang="en-US"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的条件可结束操作外，还增加了</a:t>
            </a:r>
            <a:r>
              <a:rPr lang="en-US" altLang="zh-CN" sz="2400" b="1" dirty="0">
                <a:latin typeface="Times New Roman" panose="02020603050405020304" pitchFamily="18" charset="0"/>
                <a:ea typeface="宋体" panose="02010600030101010101" pitchFamily="2" charset="-122"/>
              </a:rPr>
              <a:t>ZF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0</a:t>
            </a:r>
            <a:r>
              <a:rPr lang="zh-CN" altLang="en-US" sz="2400" b="1" dirty="0">
                <a:latin typeface="Times New Roman" panose="02020603050405020304" pitchFamily="18" charset="0"/>
                <a:ea typeface="宋体" panose="02010600030101010101" pitchFamily="2" charset="-122"/>
              </a:rPr>
              <a:t>的条件。</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即，在每次比较时，只要两数相等（即</a:t>
            </a:r>
            <a:r>
              <a:rPr lang="en-US" altLang="zh-CN" sz="2400" b="1" dirty="0">
                <a:latin typeface="Times New Roman" panose="02020603050405020304" pitchFamily="18" charset="0"/>
                <a:ea typeface="宋体" panose="02010600030101010101" pitchFamily="2" charset="-122"/>
              </a:rPr>
              <a:t>ZF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1</a:t>
            </a:r>
            <a:r>
              <a:rPr lang="zh-CN" altLang="en-US" sz="2400" b="1" dirty="0">
                <a:latin typeface="Times New Roman" panose="02020603050405020304" pitchFamily="18" charset="0"/>
                <a:ea typeface="宋体" panose="02010600030101010101" pitchFamily="2" charset="-122"/>
              </a:rPr>
              <a:t>）就继续比较；如果遇到两数不相等时（即</a:t>
            </a:r>
            <a:r>
              <a:rPr lang="en-US" altLang="zh-CN" sz="2400" b="1" dirty="0">
                <a:latin typeface="Times New Roman" panose="02020603050405020304" pitchFamily="18" charset="0"/>
                <a:ea typeface="宋体" panose="02010600030101010101" pitchFamily="2" charset="-122"/>
              </a:rPr>
              <a:t>ZF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0</a:t>
            </a:r>
            <a:r>
              <a:rPr lang="zh-CN" altLang="en-US" sz="2400" b="1" dirty="0">
                <a:latin typeface="Times New Roman" panose="02020603050405020304" pitchFamily="18" charset="0"/>
                <a:ea typeface="宋体" panose="02010600030101010101" pitchFamily="2" charset="-122"/>
              </a:rPr>
              <a:t>）就提前结束操作。</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4563" name="Rectangle 2"/>
          <p:cNvSpPr>
            <a:spLocks noGrp="1"/>
          </p:cNvSpPr>
          <p:nvPr>
            <p:ph idx="1"/>
          </p:nvPr>
        </p:nvSpPr>
        <p:spPr>
          <a:xfrm>
            <a:off x="0" y="765175"/>
            <a:ext cx="9144000" cy="4032250"/>
          </a:xfrm>
        </p:spPr>
        <p:txBody>
          <a:bodyPr vert="horz" wrap="square" lIns="91440" tIns="45720" rIns="91440" bIns="45720" anchor="t" anchorCtr="0"/>
          <a:p>
            <a:pPr eaLnBrk="1" hangingPunct="1">
              <a:lnSpc>
                <a:spcPts val="3500"/>
              </a:lnSpc>
              <a:buFont typeface="Monotype Sorts" pitchFamily="2" charset="2"/>
              <a:buNone/>
            </a:pP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3</a:t>
            </a:r>
            <a:r>
              <a:rPr kumimoji="1" lang="zh-CN" altLang="en-US" sz="2800" b="1" dirty="0">
                <a:solidFill>
                  <a:srgbClr val="C00000"/>
                </a:solidFill>
                <a:latin typeface="+mn-lt"/>
                <a:ea typeface="宋体" panose="02010600030101010101" pitchFamily="2" charset="-122"/>
                <a:cs typeface="+mn-cs"/>
              </a:rPr>
              <a:t>）</a:t>
            </a:r>
            <a:r>
              <a:rPr kumimoji="1" lang="en-US" altLang="zh-CN" sz="2800" b="1" dirty="0">
                <a:solidFill>
                  <a:srgbClr val="C00000"/>
                </a:solidFill>
                <a:latin typeface="+mn-lt"/>
                <a:ea typeface="宋体" panose="02010600030101010101" pitchFamily="2" charset="-122"/>
                <a:cs typeface="+mn-cs"/>
              </a:rPr>
              <a:t>REPNE</a:t>
            </a:r>
            <a:r>
              <a:rPr kumimoji="1" lang="zh-CN" altLang="en-US" sz="2800" b="1" dirty="0">
                <a:solidFill>
                  <a:srgbClr val="C00000"/>
                </a:solidFill>
                <a:latin typeface="+mn-lt"/>
                <a:ea typeface="宋体" panose="02010600030101010101" pitchFamily="2" charset="-122"/>
                <a:cs typeface="+mn-cs"/>
              </a:rPr>
              <a:t>指令格式：</a:t>
            </a:r>
            <a:r>
              <a:rPr kumimoji="1" lang="en-US" altLang="zh-CN" sz="2800" b="1" dirty="0">
                <a:solidFill>
                  <a:srgbClr val="C00000"/>
                </a:solidFill>
                <a:latin typeface="+mn-lt"/>
                <a:ea typeface="宋体" panose="02010600030101010101" pitchFamily="2" charset="-122"/>
                <a:cs typeface="+mn-cs"/>
              </a:rPr>
              <a:t>REPNE    string primitive</a:t>
            </a:r>
            <a:endParaRPr kumimoji="1" lang="en-US" altLang="zh-CN" sz="28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800" b="1" dirty="0">
                <a:solidFill>
                  <a:srgbClr val="C00000"/>
                </a:solidFill>
                <a:latin typeface="+mn-lt"/>
                <a:ea typeface="宋体" panose="02010600030101010101" pitchFamily="2" charset="-122"/>
                <a:cs typeface="+mn-cs"/>
              </a:rPr>
              <a:t>                                 </a:t>
            </a:r>
            <a:r>
              <a:rPr kumimoji="1" lang="zh-CN" altLang="en-US" sz="2800" b="1" dirty="0">
                <a:solidFill>
                  <a:srgbClr val="C00000"/>
                </a:solidFill>
                <a:latin typeface="+mn-lt"/>
                <a:ea typeface="宋体" panose="02010600030101010101" pitchFamily="2" charset="-122"/>
                <a:cs typeface="+mn-cs"/>
              </a:rPr>
              <a:t>或 </a:t>
            </a:r>
            <a:r>
              <a:rPr kumimoji="1" lang="en-US" altLang="zh-CN" sz="2800" b="1" dirty="0">
                <a:solidFill>
                  <a:srgbClr val="C00000"/>
                </a:solidFill>
                <a:latin typeface="+mn-lt"/>
                <a:ea typeface="宋体" panose="02010600030101010101" pitchFamily="2" charset="-122"/>
                <a:cs typeface="+mn-cs"/>
              </a:rPr>
              <a:t>      </a:t>
            </a:r>
            <a:r>
              <a:rPr kumimoji="1" lang="zh-CN" altLang="en-US" sz="2800" b="1" dirty="0">
                <a:solidFill>
                  <a:srgbClr val="C00000"/>
                </a:solidFill>
                <a:latin typeface="+mn-lt"/>
                <a:ea typeface="宋体" panose="02010600030101010101" pitchFamily="2" charset="-122"/>
                <a:cs typeface="+mn-cs"/>
              </a:rPr>
              <a:t> </a:t>
            </a:r>
            <a:r>
              <a:rPr kumimoji="1" lang="en-US" altLang="zh-CN" sz="2800" b="1" dirty="0">
                <a:solidFill>
                  <a:srgbClr val="C00000"/>
                </a:solidFill>
                <a:latin typeface="+mn-lt"/>
                <a:ea typeface="宋体" panose="02010600030101010101" pitchFamily="2" charset="-122"/>
                <a:cs typeface="+mn-cs"/>
              </a:rPr>
              <a:t>REPNZ    string primitive</a:t>
            </a:r>
            <a:endParaRPr kumimoji="1" lang="en-US" altLang="zh-CN" sz="2800" b="1" dirty="0">
              <a:solidFill>
                <a:srgbClr val="C00000"/>
              </a:solidFill>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8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指令功能：</a:t>
            </a:r>
            <a:r>
              <a:rPr kumimoji="1" lang="zh-CN" altLang="en-US" sz="2400" b="1" dirty="0">
                <a:latin typeface="+mn-lt"/>
                <a:ea typeface="宋体" panose="02010600030101010101" pitchFamily="2" charset="-122"/>
                <a:cs typeface="+mn-cs"/>
              </a:rPr>
              <a:t>除退出条件为（</a:t>
            </a:r>
            <a:r>
              <a:rPr kumimoji="1" lang="en-US" altLang="zh-CN" sz="2400" b="1" dirty="0">
                <a:latin typeface="+mn-lt"/>
                <a:ea typeface="宋体" panose="02010600030101010101" pitchFamily="2" charset="-122"/>
                <a:cs typeface="+mn-cs"/>
              </a:rPr>
              <a:t>CX/ECX</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1</a:t>
            </a:r>
            <a:r>
              <a:rPr kumimoji="1" lang="zh-CN" altLang="en-US" sz="2400" b="1" dirty="0">
                <a:latin typeface="+mn-lt"/>
                <a:ea typeface="宋体" panose="02010600030101010101" pitchFamily="2" charset="-122"/>
                <a:cs typeface="+mn-cs"/>
              </a:rPr>
              <a:t>外，其他操作与</a:t>
            </a:r>
            <a:r>
              <a:rPr kumimoji="1" lang="en-US" altLang="zh-CN" sz="2400" b="1" dirty="0">
                <a:latin typeface="+mn-lt"/>
                <a:ea typeface="宋体" panose="02010600030101010101" pitchFamily="2" charset="-122"/>
                <a:cs typeface="+mn-cs"/>
              </a:rPr>
              <a:t>REPE</a:t>
            </a:r>
            <a:r>
              <a:rPr kumimoji="1" lang="zh-CN" altLang="en-US" sz="2400" b="1" dirty="0">
                <a:latin typeface="+mn-lt"/>
                <a:ea typeface="宋体" panose="02010600030101010101" pitchFamily="2" charset="-122"/>
                <a:cs typeface="+mn-cs"/>
              </a:rPr>
              <a:t>完全相同。即，在每次比较时，只要两数比较的结果不相等（即</a:t>
            </a:r>
            <a:r>
              <a:rPr kumimoji="1" lang="en-US" altLang="zh-CN" sz="2400" b="1" dirty="0">
                <a:latin typeface="+mn-lt"/>
                <a:ea typeface="宋体" panose="02010600030101010101" pitchFamily="2" charset="-122"/>
                <a:cs typeface="+mn-cs"/>
              </a:rPr>
              <a:t>ZF </a:t>
            </a:r>
            <a:r>
              <a:rPr kumimoji="1" lang="en-US" altLang="zh-CN" sz="2400" b="1" dirty="0">
                <a:latin typeface="+mn-lt"/>
                <a:ea typeface="宋体" panose="02010600030101010101" pitchFamily="2" charset="-122"/>
                <a:cs typeface="+mn-cs"/>
                <a:sym typeface="Symbol" panose="05050102010706020507" pitchFamily="18" charset="2"/>
              </a:rPr>
              <a:t></a:t>
            </a:r>
            <a:r>
              <a:rPr kumimoji="1" lang="en-US" altLang="zh-CN" sz="2400" b="1" dirty="0">
                <a:latin typeface="+mn-lt"/>
                <a:ea typeface="宋体" panose="02010600030101010101" pitchFamily="2" charset="-122"/>
                <a:cs typeface="+mn-cs"/>
              </a:rPr>
              <a:t> 0</a:t>
            </a:r>
            <a:r>
              <a:rPr kumimoji="1" lang="zh-CN" altLang="en-US" sz="2400" b="1" dirty="0">
                <a:latin typeface="+mn-lt"/>
                <a:ea typeface="宋体" panose="02010600030101010101" pitchFamily="2" charset="-122"/>
                <a:cs typeface="+mn-cs"/>
              </a:rPr>
              <a:t>），就继续执行串处理指令；如某次两数比较相等或（</a:t>
            </a:r>
            <a:r>
              <a:rPr kumimoji="1" lang="en-US" altLang="zh-CN" sz="2400" b="1" dirty="0">
                <a:latin typeface="+mn-lt"/>
                <a:ea typeface="宋体" panose="02010600030101010101" pitchFamily="2" charset="-122"/>
                <a:cs typeface="+mn-cs"/>
              </a:rPr>
              <a:t>CX/ECX</a:t>
            </a:r>
            <a:r>
              <a:rPr kumimoji="1" lang="zh-CN" altLang="en-US"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sym typeface="Symbol" panose="05050102010706020507" pitchFamily="18" charset="2"/>
              </a:rPr>
              <a:t></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，就结束操</a:t>
            </a:r>
            <a:r>
              <a:rPr kumimoji="1" lang="zh-CN" altLang="en-US" sz="2400" dirty="0">
                <a:latin typeface="+mn-lt"/>
                <a:ea typeface="宋体" panose="02010600030101010101" pitchFamily="2" charset="-122"/>
                <a:cs typeface="+mn-cs"/>
              </a:rPr>
              <a:t>作。</a:t>
            </a:r>
            <a:endParaRPr kumimoji="1" lang="zh-CN" altLang="en-US" sz="2400" dirty="0">
              <a:latin typeface="+mn-lt"/>
              <a:ea typeface="宋体" panose="02010600030101010101" pitchFamily="2" charset="-122"/>
              <a:cs typeface="+mn-cs"/>
            </a:endParaRPr>
          </a:p>
        </p:txBody>
      </p:sp>
    </p:spTree>
  </p:cSld>
  <p:clrMapOvr>
    <a:masterClrMapping/>
  </p:clrMapOvr>
  <p:transition spd="slow">
    <p:zoom dir="in"/>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5587" name="Rectangle 2"/>
          <p:cNvSpPr/>
          <p:nvPr/>
        </p:nvSpPr>
        <p:spPr>
          <a:xfrm>
            <a:off x="195263" y="128588"/>
            <a:ext cx="8964612" cy="4130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3340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例如：</a:t>
            </a:r>
            <a:r>
              <a:rPr lang="en-US" altLang="zh-CN" sz="2400" b="1" dirty="0">
                <a:solidFill>
                  <a:srgbClr val="C00000"/>
                </a:solidFill>
                <a:latin typeface="Times New Roman" panose="02020603050405020304" pitchFamily="18" charset="0"/>
                <a:ea typeface="宋体" panose="02010600030101010101" pitchFamily="2" charset="-122"/>
              </a:rPr>
              <a:t>REP  MOVSB</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在执行这条指令之前，假设</a:t>
            </a:r>
            <a:r>
              <a:rPr lang="en-US" altLang="zh-CN" sz="2400" b="1" dirty="0">
                <a:latin typeface="Times New Roman" panose="02020603050405020304" pitchFamily="18" charset="0"/>
                <a:ea typeface="宋体" panose="02010600030101010101" pitchFamily="2" charset="-122"/>
              </a:rPr>
              <a:t>DF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 0</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SI</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0020H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DI</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0100H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CX</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0030H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。那么，这条带有重复前缀的串传送指令，将把数据段从</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0020H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开始的</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30H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个字节传送到当前附加段以</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0100H</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为起始地址的存储区中。如果不用串操作指令，上述传送操作就需编制如下程序段：</a:t>
            </a:r>
            <a:endParaRPr lang="zh-CN" altLang="en-US"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MOV	  SI</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0020H</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	          MOV	  DI</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0100H</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	          MOV	  CX</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0030H</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p:txBody>
      </p:sp>
      <p:sp>
        <p:nvSpPr>
          <p:cNvPr id="195588" name="Freeform 3"/>
          <p:cNvSpPr/>
          <p:nvPr/>
        </p:nvSpPr>
        <p:spPr>
          <a:xfrm>
            <a:off x="5281613" y="4460875"/>
            <a:ext cx="498475" cy="1849438"/>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20" h="1100">
                <a:moveTo>
                  <a:pt x="0" y="0"/>
                </a:moveTo>
                <a:cubicBezTo>
                  <a:pt x="50" y="25"/>
                  <a:pt x="100" y="50"/>
                  <a:pt x="120" y="120"/>
                </a:cubicBezTo>
                <a:cubicBezTo>
                  <a:pt x="140" y="190"/>
                  <a:pt x="103" y="357"/>
                  <a:pt x="120" y="420"/>
                </a:cubicBezTo>
                <a:cubicBezTo>
                  <a:pt x="137" y="483"/>
                  <a:pt x="220" y="473"/>
                  <a:pt x="220" y="500"/>
                </a:cubicBezTo>
                <a:cubicBezTo>
                  <a:pt x="220" y="527"/>
                  <a:pt x="137" y="507"/>
                  <a:pt x="120" y="580"/>
                </a:cubicBezTo>
                <a:cubicBezTo>
                  <a:pt x="103" y="653"/>
                  <a:pt x="137" y="853"/>
                  <a:pt x="120" y="940"/>
                </a:cubicBezTo>
                <a:cubicBezTo>
                  <a:pt x="103" y="1027"/>
                  <a:pt x="37" y="1073"/>
                  <a:pt x="20" y="110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95589" name="Rectangle 4"/>
          <p:cNvSpPr/>
          <p:nvPr/>
        </p:nvSpPr>
        <p:spPr>
          <a:xfrm>
            <a:off x="195263" y="4217988"/>
            <a:ext cx="6108700" cy="23368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LOP</a:t>
            </a: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MOV	   AL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[SI]</a:t>
            </a:r>
            <a:endParaRPr lang="en-US" altLang="zh-CN" sz="2400" b="1" dirty="0">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MOV	    ES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[DI]</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endParaRPr lang="en-US" altLang="zh-CN" sz="2400" b="1" dirty="0">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INC	    SI			     </a:t>
            </a:r>
            <a:endParaRPr lang="en-US" altLang="zh-CN" sz="2400" b="1" dirty="0">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INC	    DI</a:t>
            </a:r>
            <a:endParaRPr lang="en-US" altLang="zh-CN" sz="2400" b="1" dirty="0">
              <a:latin typeface="Times New Roman" panose="02020603050405020304" pitchFamily="18" charset="0"/>
              <a:ea typeface="宋体" panose="02010600030101010101" pitchFamily="2" charset="-122"/>
            </a:endParaRPr>
          </a:p>
          <a:p>
            <a:pPr marL="0" lvl="0" indent="53340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LOOP	    LOP</a:t>
            </a:r>
            <a:endParaRPr lang="en-US" altLang="zh-CN" sz="2400" b="1" dirty="0">
              <a:latin typeface="Times New Roman" panose="02020603050405020304" pitchFamily="18" charset="0"/>
              <a:ea typeface="宋体" panose="02010600030101010101" pitchFamily="2" charset="-122"/>
            </a:endParaRPr>
          </a:p>
        </p:txBody>
      </p:sp>
      <p:sp>
        <p:nvSpPr>
          <p:cNvPr id="195590" name="矩形 1"/>
          <p:cNvSpPr/>
          <p:nvPr/>
        </p:nvSpPr>
        <p:spPr>
          <a:xfrm>
            <a:off x="5940425" y="5154613"/>
            <a:ext cx="20653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REP  MOVSB</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196611" name="Picture 2" descr="4x48"/>
          <p:cNvPicPr>
            <a:picLocks noChangeAspect="1"/>
          </p:cNvPicPr>
          <p:nvPr/>
        </p:nvPicPr>
        <p:blipFill>
          <a:blip r:embed="rId1"/>
          <a:srcRect l="1552" r="56102"/>
          <a:stretch>
            <a:fillRect/>
          </a:stretch>
        </p:blipFill>
        <p:spPr>
          <a:xfrm>
            <a:off x="4572000" y="115888"/>
            <a:ext cx="4356100" cy="6680200"/>
          </a:xfrm>
          <a:prstGeom prst="rect">
            <a:avLst/>
          </a:prstGeom>
          <a:noFill/>
          <a:ln w="9525">
            <a:noFill/>
          </a:ln>
        </p:spPr>
      </p:pic>
      <p:sp>
        <p:nvSpPr>
          <p:cNvPr id="196612" name="Rectangle 3"/>
          <p:cNvSpPr/>
          <p:nvPr/>
        </p:nvSpPr>
        <p:spPr>
          <a:xfrm>
            <a:off x="0" y="333375"/>
            <a:ext cx="4572000" cy="457962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例：要求从一个字符串中查找一个指定的字符，可用指令</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en-US" altLang="zh-CN" sz="2400" b="1" dirty="0">
                <a:solidFill>
                  <a:srgbClr val="C00000"/>
                </a:solidFill>
                <a:latin typeface="Times New Roman" panose="02020603050405020304" pitchFamily="18" charset="0"/>
                <a:ea typeface="宋体" panose="02010600030101010101" pitchFamily="2" charset="-122"/>
              </a:rPr>
              <a:t>REPNZ   SCASB</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右图表示了预置的情况。</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从图中可以看出，（</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）中指定的字符为</a:t>
            </a:r>
            <a:r>
              <a:rPr lang="en-US" altLang="zh-CN" sz="2400" b="1" dirty="0">
                <a:latin typeface="Times New Roman" panose="02020603050405020304" pitchFamily="18" charset="0"/>
                <a:ea typeface="宋体" panose="02010600030101010101" pitchFamily="2" charset="-122"/>
              </a:rPr>
              <a:t>space</a:t>
            </a:r>
            <a:r>
              <a:rPr lang="zh-CN" altLang="en-US" sz="2400" b="1" dirty="0">
                <a:latin typeface="Times New Roman" panose="02020603050405020304" pitchFamily="18" charset="0"/>
                <a:ea typeface="宋体" panose="02010600030101010101" pitchFamily="2" charset="-122"/>
              </a:rPr>
              <a:t>（空格），其</a:t>
            </a:r>
            <a:r>
              <a:rPr lang="en-US" altLang="zh-CN" sz="2400" b="1" dirty="0">
                <a:latin typeface="Times New Roman" panose="02020603050405020304" pitchFamily="18" charset="0"/>
                <a:ea typeface="宋体" panose="02010600030101010101" pitchFamily="2" charset="-122"/>
              </a:rPr>
              <a:t>ASCII</a:t>
            </a:r>
            <a:r>
              <a:rPr lang="zh-CN" altLang="en-US" sz="2400" b="1" dirty="0">
                <a:latin typeface="Times New Roman" panose="02020603050405020304" pitchFamily="18" charset="0"/>
                <a:ea typeface="宋体" panose="02010600030101010101" pitchFamily="2" charset="-122"/>
              </a:rPr>
              <a:t>码为</a:t>
            </a:r>
            <a:r>
              <a:rPr lang="en-US" altLang="zh-CN" sz="2400" b="1" dirty="0">
                <a:latin typeface="Times New Roman" panose="02020603050405020304" pitchFamily="18" charset="0"/>
                <a:ea typeface="宋体" panose="02010600030101010101" pitchFamily="2" charset="-122"/>
              </a:rPr>
              <a:t>20H</a:t>
            </a:r>
            <a:r>
              <a:rPr lang="zh-CN" altLang="en-US" sz="2400" b="1" dirty="0">
                <a:latin typeface="Times New Roman" panose="02020603050405020304" pitchFamily="18" charset="0"/>
                <a:ea typeface="宋体" panose="02010600030101010101" pitchFamily="2" charset="-122"/>
              </a:rPr>
              <a:t>。 </a:t>
            </a:r>
            <a:endParaRPr lang="en-US" altLang="zh-CN"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开始比较时，因（</a:t>
            </a:r>
            <a:r>
              <a:rPr lang="en-US" altLang="zh-CN" sz="2400" b="1" dirty="0">
                <a:latin typeface="Times New Roman" panose="02020603050405020304" pitchFamily="18" charset="0"/>
                <a:ea typeface="宋体" panose="02010600030101010101" pitchFamily="2" charset="-122"/>
              </a:rPr>
              <a:t>DI</a:t>
            </a:r>
            <a:r>
              <a:rPr lang="zh-CN" altLang="en-US" sz="2400" b="1" dirty="0">
                <a:latin typeface="Times New Roman" panose="02020603050405020304" pitchFamily="18" charset="0"/>
                <a:ea typeface="宋体" panose="02010600030101010101" pitchFamily="2" charset="-122"/>
              </a:rPr>
              <a:t>）指定的字符与（</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）不符合而不断往下比较。</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灯片编号占位符 1"/>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pic>
        <p:nvPicPr>
          <p:cNvPr id="197635" name="Picture 2" descr="4x48"/>
          <p:cNvPicPr>
            <a:picLocks noChangeAspect="1"/>
          </p:cNvPicPr>
          <p:nvPr/>
        </p:nvPicPr>
        <p:blipFill>
          <a:blip r:embed="rId1"/>
          <a:srcRect l="58928"/>
          <a:stretch>
            <a:fillRect/>
          </a:stretch>
        </p:blipFill>
        <p:spPr>
          <a:xfrm>
            <a:off x="5219700" y="115888"/>
            <a:ext cx="3924300" cy="6742112"/>
          </a:xfrm>
          <a:prstGeom prst="rect">
            <a:avLst/>
          </a:prstGeom>
          <a:noFill/>
          <a:ln w="9525">
            <a:noFill/>
          </a:ln>
        </p:spPr>
      </p:pic>
      <p:sp>
        <p:nvSpPr>
          <p:cNvPr id="4" name="Rectangle 4"/>
          <p:cNvSpPr>
            <a:spLocks noChangeArrowheads="1"/>
          </p:cNvSpPr>
          <p:nvPr/>
        </p:nvSpPr>
        <p:spPr bwMode="auto">
          <a:xfrm>
            <a:off x="0" y="180975"/>
            <a:ext cx="5076825"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右图是</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AL</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）中指定字符找到后</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的情况。</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当（</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1508H</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时，比较结果相符，因此</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ZF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1</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，在修改（</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）值后指令停止比较而提前结束：</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此时（</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）是相匹配字符的下一个字符地址；</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CX</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）是剩下还未比较的字符个数。</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所以根据（</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）和（</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CX</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）的值可以很方便地找到所需查找的字符的位置。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Tree>
  </p:cSld>
  <p:clrMapOvr>
    <a:masterClrMapping/>
  </p:clrMapOvr>
  <p:transition spd="slow">
    <p:zoom dir="in"/>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8659" name="Rectangle 2"/>
          <p:cNvSpPr>
            <a:spLocks noGrp="1"/>
          </p:cNvSpPr>
          <p:nvPr>
            <p:ph idx="1"/>
          </p:nvPr>
        </p:nvSpPr>
        <p:spPr>
          <a:xfrm>
            <a:off x="87630" y="188595"/>
            <a:ext cx="8968740" cy="6399530"/>
          </a:xfrm>
        </p:spPr>
        <p:txBody>
          <a:bodyPr vert="horz" wrap="square" lIns="91440" tIns="45720" rIns="91440" bIns="45720" anchor="t" anchorCtr="0"/>
          <a:p>
            <a:pPr eaLnBrk="1" hangingPunct="1">
              <a:lnSpc>
                <a:spcPts val="3500"/>
              </a:lnSpc>
              <a:buFont typeface="Monotype Sorts" pitchFamily="2" charset="2"/>
              <a:buNone/>
            </a:pPr>
            <a:r>
              <a:rPr kumimoji="1" lang="en-US" altLang="zh-CN" sz="3600" b="1" dirty="0">
                <a:solidFill>
                  <a:srgbClr val="000000"/>
                </a:solidFill>
                <a:latin typeface="+mn-lt"/>
                <a:ea typeface="宋体" panose="02010600030101010101" pitchFamily="2" charset="-122"/>
                <a:cs typeface="+mn-cs"/>
              </a:rPr>
              <a:t> 4.3.6</a:t>
            </a:r>
            <a:r>
              <a:rPr kumimoji="1" lang="zh-CN" altLang="en-US" sz="3600" b="1" dirty="0">
                <a:solidFill>
                  <a:srgbClr val="000000"/>
                </a:solidFill>
                <a:latin typeface="+mn-lt"/>
                <a:ea typeface="宋体" panose="02010600030101010101" pitchFamily="2" charset="-122"/>
                <a:cs typeface="+mn-cs"/>
              </a:rPr>
              <a:t>处理机控制类指令</a:t>
            </a:r>
            <a:endParaRPr kumimoji="1" lang="zh-CN" altLang="en-US" sz="3600" b="1" dirty="0">
              <a:solidFill>
                <a:srgbClr val="0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b="1" dirty="0">
                <a:latin typeface="+mn-lt"/>
                <a:ea typeface="宋体" panose="02010600030101010101" pitchFamily="2" charset="-122"/>
                <a:cs typeface="+mn-cs"/>
              </a:rPr>
              <a:t>   1.  </a:t>
            </a:r>
            <a:r>
              <a:rPr kumimoji="1" lang="zh-CN" altLang="en-US" b="1" dirty="0">
                <a:latin typeface="+mn-lt"/>
                <a:ea typeface="宋体" panose="02010600030101010101" pitchFamily="2" charset="-122"/>
                <a:cs typeface="+mn-cs"/>
              </a:rPr>
              <a:t>标志位操作指令</a:t>
            </a:r>
            <a:endParaRPr kumimoji="1" lang="zh-CN" altLang="en-US" b="1" dirty="0">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8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80x86</a:t>
            </a:r>
            <a:r>
              <a:rPr kumimoji="1" lang="zh-CN" altLang="en-US" sz="2400" b="1" dirty="0">
                <a:latin typeface="+mn-lt"/>
                <a:ea typeface="宋体" panose="02010600030101010101" pitchFamily="2" charset="-122"/>
                <a:cs typeface="+mn-cs"/>
              </a:rPr>
              <a:t>提供了一组</a:t>
            </a:r>
            <a:r>
              <a:rPr kumimoji="1" lang="zh-CN" altLang="en-US" sz="2400" b="1" dirty="0">
                <a:solidFill>
                  <a:srgbClr val="C00000"/>
                </a:solidFill>
                <a:latin typeface="+mn-lt"/>
                <a:ea typeface="宋体" panose="02010600030101010101" pitchFamily="2" charset="-122"/>
                <a:cs typeface="+mn-cs"/>
              </a:rPr>
              <a:t>设置或清除标志位</a:t>
            </a:r>
            <a:r>
              <a:rPr kumimoji="1" lang="zh-CN" altLang="en-US" sz="2400" b="1" dirty="0">
                <a:latin typeface="+mn-lt"/>
                <a:ea typeface="宋体" panose="02010600030101010101" pitchFamily="2" charset="-122"/>
                <a:cs typeface="+mn-cs"/>
              </a:rPr>
              <a:t>的</a:t>
            </a:r>
            <a:r>
              <a:rPr kumimoji="1" lang="zh-CN" altLang="en-US" sz="2400" b="1" dirty="0">
                <a:solidFill>
                  <a:srgbClr val="C00000"/>
                </a:solidFill>
                <a:latin typeface="+mn-lt"/>
                <a:ea typeface="宋体" panose="02010600030101010101" pitchFamily="2" charset="-122"/>
                <a:cs typeface="+mn-cs"/>
              </a:rPr>
              <a:t>无操作数指令</a:t>
            </a:r>
            <a:r>
              <a:rPr kumimoji="1" lang="zh-CN" altLang="en-US" sz="2400" b="1" dirty="0">
                <a:latin typeface="+mn-lt"/>
                <a:ea typeface="宋体" panose="02010600030101010101" pitchFamily="2" charset="-122"/>
                <a:cs typeface="+mn-cs"/>
              </a:rPr>
              <a:t>，指令隐含指出操作数在某个标志位上。它们</a:t>
            </a:r>
            <a:r>
              <a:rPr kumimoji="1" lang="zh-CN" altLang="en-US" sz="2400" b="1" dirty="0">
                <a:solidFill>
                  <a:srgbClr val="C00000"/>
                </a:solidFill>
                <a:latin typeface="+mn-lt"/>
                <a:ea typeface="宋体" panose="02010600030101010101" pitchFamily="2" charset="-122"/>
                <a:cs typeface="+mn-cs"/>
              </a:rPr>
              <a:t>只影响本指令指定的标志</a:t>
            </a:r>
            <a:r>
              <a:rPr kumimoji="1" lang="zh-CN" altLang="en-US" sz="2400" b="1" dirty="0">
                <a:latin typeface="+mn-lt"/>
                <a:ea typeface="宋体" panose="02010600030101010101" pitchFamily="2" charset="-122"/>
                <a:cs typeface="+mn-cs"/>
              </a:rPr>
              <a:t>，</a:t>
            </a:r>
            <a:r>
              <a:rPr kumimoji="1" lang="zh-CN" altLang="en-US" sz="2400" b="1" dirty="0">
                <a:solidFill>
                  <a:srgbClr val="C00000"/>
                </a:solidFill>
                <a:latin typeface="+mn-lt"/>
                <a:ea typeface="宋体" panose="02010600030101010101" pitchFamily="2" charset="-122"/>
                <a:cs typeface="+mn-cs"/>
              </a:rPr>
              <a:t>不影响其他标志位</a:t>
            </a:r>
            <a:r>
              <a:rPr kumimoji="1" lang="zh-CN" altLang="en-US" sz="2400" b="1" dirty="0">
                <a:latin typeface="+mn-lt"/>
                <a:ea typeface="宋体" panose="02010600030101010101" pitchFamily="2" charset="-122"/>
                <a:cs typeface="+mn-cs"/>
              </a:rPr>
              <a:t>。能直接操作的标志位有</a:t>
            </a:r>
            <a:r>
              <a:rPr kumimoji="1" lang="en-US" altLang="zh-CN" sz="2400" b="1" dirty="0">
                <a:latin typeface="+mn-lt"/>
                <a:ea typeface="宋体" panose="02010600030101010101" pitchFamily="2" charset="-122"/>
                <a:cs typeface="+mn-cs"/>
              </a:rPr>
              <a:t>CF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IF</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DF</a:t>
            </a:r>
            <a:r>
              <a:rPr kumimoji="1" lang="zh-CN" altLang="en-US" sz="2400" b="1" dirty="0">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① </a:t>
            </a:r>
            <a:r>
              <a:rPr kumimoji="1" lang="zh-CN" altLang="en-US" sz="2400" b="1" dirty="0">
                <a:latin typeface="+mn-lt"/>
                <a:ea typeface="宋体" panose="02010600030101010101" pitchFamily="2" charset="-122"/>
                <a:cs typeface="+mn-cs"/>
              </a:rPr>
              <a:t>清除进位标志指令（</a:t>
            </a:r>
            <a:r>
              <a:rPr kumimoji="1" lang="en-US" altLang="zh-CN" sz="2400" b="1" dirty="0">
                <a:latin typeface="+mn-lt"/>
                <a:ea typeface="宋体" panose="02010600030101010101" pitchFamily="2" charset="-122"/>
                <a:cs typeface="+mn-cs"/>
              </a:rPr>
              <a:t>CLear Carry flag</a:t>
            </a:r>
            <a:r>
              <a:rPr kumimoji="1" lang="zh-CN" altLang="en-US" sz="2400" b="1" dirty="0">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CLC</a:t>
            </a:r>
            <a:r>
              <a:rPr kumimoji="1" lang="zh-CN" altLang="en-US" sz="2400" b="1" dirty="0">
                <a:solidFill>
                  <a:srgbClr val="C00000"/>
                </a:solidFill>
                <a:latin typeface="+mn-lt"/>
                <a:ea typeface="宋体" panose="02010600030101010101" pitchFamily="2" charset="-122"/>
                <a:cs typeface="+mn-cs"/>
              </a:rPr>
              <a:t>；置</a:t>
            </a:r>
            <a:r>
              <a:rPr kumimoji="1" lang="en-US" altLang="zh-CN" sz="2400" b="1" dirty="0">
                <a:solidFill>
                  <a:srgbClr val="C00000"/>
                </a:solidFill>
                <a:latin typeface="+mn-lt"/>
                <a:ea typeface="宋体" panose="02010600030101010101" pitchFamily="2" charset="-122"/>
                <a:cs typeface="+mn-cs"/>
              </a:rPr>
              <a:t>CF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0</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② </a:t>
            </a:r>
            <a:r>
              <a:rPr kumimoji="1" lang="zh-CN" altLang="en-US" sz="2400" b="1" dirty="0">
                <a:latin typeface="+mn-lt"/>
                <a:ea typeface="宋体" panose="02010600030101010101" pitchFamily="2" charset="-122"/>
                <a:cs typeface="+mn-cs"/>
              </a:rPr>
              <a:t>进位标志置位指令（</a:t>
            </a:r>
            <a:r>
              <a:rPr kumimoji="1" lang="en-US" altLang="zh-CN" sz="2400" b="1" dirty="0">
                <a:latin typeface="+mn-lt"/>
                <a:ea typeface="宋体" panose="02010600030101010101" pitchFamily="2" charset="-122"/>
                <a:cs typeface="+mn-cs"/>
              </a:rPr>
              <a:t>SeT Carry flag</a:t>
            </a:r>
            <a:r>
              <a:rPr kumimoji="1" lang="zh-CN" altLang="en-US"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STC</a:t>
            </a:r>
            <a:r>
              <a:rPr kumimoji="1" lang="zh-CN" altLang="en-US" sz="2400" b="1" dirty="0">
                <a:solidFill>
                  <a:srgbClr val="C00000"/>
                </a:solidFill>
                <a:latin typeface="+mn-lt"/>
                <a:ea typeface="宋体" panose="02010600030101010101" pitchFamily="2" charset="-122"/>
                <a:cs typeface="+mn-cs"/>
              </a:rPr>
              <a:t>；置</a:t>
            </a:r>
            <a:r>
              <a:rPr kumimoji="1" lang="en-US" altLang="zh-CN" sz="2400" b="1" dirty="0">
                <a:solidFill>
                  <a:srgbClr val="C00000"/>
                </a:solidFill>
                <a:latin typeface="+mn-lt"/>
                <a:ea typeface="宋体" panose="02010600030101010101" pitchFamily="2" charset="-122"/>
                <a:cs typeface="+mn-cs"/>
              </a:rPr>
              <a:t>CF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1</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③ </a:t>
            </a:r>
            <a:r>
              <a:rPr kumimoji="1" lang="zh-CN" altLang="en-US" sz="2400" b="1" dirty="0">
                <a:latin typeface="+mn-lt"/>
                <a:ea typeface="宋体" panose="02010600030101010101" pitchFamily="2" charset="-122"/>
                <a:cs typeface="+mn-cs"/>
              </a:rPr>
              <a:t>进位标志取反指令（</a:t>
            </a:r>
            <a:r>
              <a:rPr kumimoji="1" lang="en-US" altLang="zh-CN" sz="2400" b="1" dirty="0">
                <a:latin typeface="+mn-lt"/>
                <a:ea typeface="宋体" panose="02010600030101010101" pitchFamily="2" charset="-122"/>
                <a:cs typeface="+mn-cs"/>
              </a:rPr>
              <a:t>CoMplement Carry flag</a:t>
            </a:r>
            <a:r>
              <a:rPr kumimoji="1" lang="zh-CN" altLang="en-US" sz="2400" b="1" dirty="0">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CMC</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CF</a:t>
            </a:r>
            <a:r>
              <a:rPr kumimoji="1" lang="zh-CN" altLang="en-US" sz="2400" b="1" dirty="0">
                <a:solidFill>
                  <a:srgbClr val="C00000"/>
                </a:solidFill>
                <a:latin typeface="+mn-lt"/>
                <a:ea typeface="宋体" panose="02010600030101010101" pitchFamily="2" charset="-122"/>
                <a:cs typeface="+mn-cs"/>
              </a:rPr>
              <a:t>取反。</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④ </a:t>
            </a:r>
            <a:r>
              <a:rPr kumimoji="1" lang="zh-CN" altLang="en-US" sz="2400" b="1" dirty="0">
                <a:latin typeface="+mn-lt"/>
                <a:ea typeface="宋体" panose="02010600030101010101" pitchFamily="2" charset="-122"/>
                <a:cs typeface="+mn-cs"/>
              </a:rPr>
              <a:t>清除方向标志指令（</a:t>
            </a:r>
            <a:r>
              <a:rPr kumimoji="1" lang="en-US" altLang="zh-CN" sz="2400" b="1" dirty="0">
                <a:latin typeface="+mn-lt"/>
                <a:ea typeface="宋体" panose="02010600030101010101" pitchFamily="2" charset="-122"/>
                <a:cs typeface="+mn-cs"/>
              </a:rPr>
              <a:t>CLear Direction flag</a:t>
            </a:r>
            <a:r>
              <a:rPr kumimoji="1" lang="zh-CN" altLang="en-US"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CLD</a:t>
            </a:r>
            <a:r>
              <a:rPr kumimoji="1" lang="zh-CN" altLang="en-US" sz="2400" b="1" dirty="0">
                <a:solidFill>
                  <a:srgbClr val="C00000"/>
                </a:solidFill>
                <a:latin typeface="+mn-lt"/>
                <a:ea typeface="宋体" panose="02010600030101010101" pitchFamily="2" charset="-122"/>
                <a:cs typeface="+mn-cs"/>
              </a:rPr>
              <a:t>；置</a:t>
            </a:r>
            <a:r>
              <a:rPr kumimoji="1" lang="en-US" altLang="zh-CN" sz="2400" b="1" dirty="0">
                <a:solidFill>
                  <a:srgbClr val="C00000"/>
                </a:solidFill>
                <a:latin typeface="+mn-lt"/>
                <a:ea typeface="宋体" panose="02010600030101010101" pitchFamily="2" charset="-122"/>
                <a:cs typeface="+mn-cs"/>
              </a:rPr>
              <a:t>DF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0</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⑤ </a:t>
            </a:r>
            <a:r>
              <a:rPr kumimoji="1" lang="zh-CN" altLang="en-US" sz="2400" b="1" dirty="0">
                <a:latin typeface="+mn-lt"/>
                <a:ea typeface="宋体" panose="02010600030101010101" pitchFamily="2" charset="-122"/>
                <a:cs typeface="+mn-cs"/>
              </a:rPr>
              <a:t>方向标志置位指令（</a:t>
            </a:r>
            <a:r>
              <a:rPr kumimoji="1" lang="en-US" altLang="zh-CN" sz="2400" b="1" dirty="0">
                <a:latin typeface="+mn-lt"/>
                <a:ea typeface="宋体" panose="02010600030101010101" pitchFamily="2" charset="-122"/>
                <a:cs typeface="+mn-cs"/>
              </a:rPr>
              <a:t>SeT Direction flag</a:t>
            </a:r>
            <a:r>
              <a:rPr kumimoji="1" lang="zh-CN" altLang="en-US"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STD</a:t>
            </a:r>
            <a:r>
              <a:rPr kumimoji="1" lang="zh-CN" altLang="en-US" sz="2400" b="1" dirty="0">
                <a:solidFill>
                  <a:srgbClr val="C00000"/>
                </a:solidFill>
                <a:latin typeface="+mn-lt"/>
                <a:ea typeface="宋体" panose="02010600030101010101" pitchFamily="2" charset="-122"/>
                <a:cs typeface="+mn-cs"/>
              </a:rPr>
              <a:t>；置</a:t>
            </a:r>
            <a:r>
              <a:rPr kumimoji="1" lang="en-US" altLang="zh-CN" sz="2400" b="1" dirty="0">
                <a:solidFill>
                  <a:srgbClr val="C00000"/>
                </a:solidFill>
                <a:latin typeface="+mn-lt"/>
                <a:ea typeface="宋体" panose="02010600030101010101" pitchFamily="2" charset="-122"/>
                <a:cs typeface="+mn-cs"/>
              </a:rPr>
              <a:t>DF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1</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⑥ </a:t>
            </a:r>
            <a:r>
              <a:rPr kumimoji="1" lang="zh-CN" altLang="en-US" sz="2400" b="1" dirty="0">
                <a:latin typeface="+mn-lt"/>
                <a:ea typeface="宋体" panose="02010600030101010101" pitchFamily="2" charset="-122"/>
                <a:cs typeface="+mn-cs"/>
              </a:rPr>
              <a:t>清除中断标志指令（</a:t>
            </a:r>
            <a:r>
              <a:rPr kumimoji="1" lang="en-US" altLang="zh-CN" sz="2400" b="1" dirty="0">
                <a:latin typeface="+mn-lt"/>
                <a:ea typeface="宋体" panose="02010600030101010101" pitchFamily="2" charset="-122"/>
                <a:cs typeface="+mn-cs"/>
              </a:rPr>
              <a:t>CLear Interrupt-enable flag</a:t>
            </a:r>
            <a:r>
              <a:rPr kumimoji="1" lang="zh-CN" altLang="en-US" sz="2400" b="1" dirty="0">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CLI  </a:t>
            </a:r>
            <a:r>
              <a:rPr kumimoji="1" lang="zh-CN" altLang="en-US" sz="2400" b="1" dirty="0">
                <a:solidFill>
                  <a:srgbClr val="C00000"/>
                </a:solidFill>
                <a:latin typeface="+mn-lt"/>
                <a:ea typeface="宋体" panose="02010600030101010101" pitchFamily="2" charset="-122"/>
                <a:cs typeface="+mn-cs"/>
              </a:rPr>
              <a:t>； 置</a:t>
            </a:r>
            <a:r>
              <a:rPr kumimoji="1" lang="en-US" altLang="zh-CN" sz="2400" b="1" dirty="0">
                <a:solidFill>
                  <a:srgbClr val="C00000"/>
                </a:solidFill>
                <a:latin typeface="+mn-lt"/>
                <a:ea typeface="宋体" panose="02010600030101010101" pitchFamily="2" charset="-122"/>
                <a:cs typeface="+mn-cs"/>
              </a:rPr>
              <a:t>IF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0</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solidFill>
                <a:srgbClr val="C00000"/>
              </a:solidFill>
              <a:latin typeface="+mn-lt"/>
              <a:ea typeface="宋体" panose="02010600030101010101" pitchFamily="2" charset="-122"/>
              <a:cs typeface="+mn-cs"/>
            </a:endParaRPr>
          </a:p>
          <a:p>
            <a:pPr eaLnBrk="1" hangingPunct="1">
              <a:lnSpc>
                <a:spcPct val="140000"/>
              </a:lnSpc>
              <a:spcBef>
                <a:spcPts val="20"/>
              </a:spcBef>
              <a:spcAft>
                <a:spcPts val="0"/>
              </a:spcAft>
              <a:buFont typeface="Monotype Sorts" pitchFamily="2" charset="2"/>
              <a:buNone/>
            </a:pPr>
            <a:r>
              <a:rPr kumimoji="1" lang="en-US" altLang="zh-CN" sz="2400" b="1" dirty="0">
                <a:latin typeface="+mn-lt"/>
                <a:ea typeface="宋体" panose="02010600030101010101" pitchFamily="2" charset="-122"/>
                <a:cs typeface="+mn-cs"/>
              </a:rPr>
              <a:t>⑦ </a:t>
            </a:r>
            <a:r>
              <a:rPr kumimoji="1" lang="zh-CN" altLang="en-US" sz="2400" b="1" dirty="0">
                <a:latin typeface="+mn-lt"/>
                <a:ea typeface="宋体" panose="02010600030101010101" pitchFamily="2" charset="-122"/>
                <a:cs typeface="+mn-cs"/>
              </a:rPr>
              <a:t>中断标志置位指令（</a:t>
            </a:r>
            <a:r>
              <a:rPr kumimoji="1" lang="en-US" altLang="zh-CN" sz="2400" b="1" dirty="0">
                <a:latin typeface="+mn-lt"/>
                <a:ea typeface="宋体" panose="02010600030101010101" pitchFamily="2" charset="-122"/>
                <a:cs typeface="+mn-cs"/>
              </a:rPr>
              <a:t>SeT Interrupt-enable flag</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STI   </a:t>
            </a:r>
            <a:r>
              <a:rPr kumimoji="1" lang="zh-CN" altLang="en-US" sz="2400" b="1" dirty="0">
                <a:solidFill>
                  <a:srgbClr val="C00000"/>
                </a:solidFill>
                <a:latin typeface="+mn-lt"/>
                <a:ea typeface="宋体" panose="02010600030101010101" pitchFamily="2" charset="-122"/>
                <a:cs typeface="+mn-cs"/>
              </a:rPr>
              <a:t>；  置</a:t>
            </a:r>
            <a:r>
              <a:rPr kumimoji="1" lang="en-US" altLang="zh-CN" sz="2400" b="1" dirty="0">
                <a:solidFill>
                  <a:srgbClr val="C00000"/>
                </a:solidFill>
                <a:latin typeface="+mn-lt"/>
                <a:ea typeface="宋体" panose="02010600030101010101" pitchFamily="2" charset="-122"/>
                <a:cs typeface="+mn-cs"/>
              </a:rPr>
              <a:t>IF </a:t>
            </a:r>
            <a:r>
              <a:rPr kumimoji="1" lang="en-US" altLang="zh-CN" sz="2400" b="1" dirty="0">
                <a:solidFill>
                  <a:srgbClr val="C00000"/>
                </a:solidFill>
                <a:latin typeface="+mn-lt"/>
                <a:ea typeface="宋体" panose="02010600030101010101" pitchFamily="2" charset="-122"/>
                <a:cs typeface="+mn-cs"/>
                <a:sym typeface="Symbol" panose="05050102010706020507" pitchFamily="18" charset="2"/>
              </a:rPr>
              <a:t></a:t>
            </a:r>
            <a:r>
              <a:rPr kumimoji="1" lang="en-US" altLang="zh-CN" sz="2400" b="1" dirty="0">
                <a:solidFill>
                  <a:srgbClr val="C00000"/>
                </a:solidFill>
                <a:latin typeface="+mn-lt"/>
                <a:ea typeface="宋体" panose="02010600030101010101" pitchFamily="2" charset="-122"/>
                <a:cs typeface="+mn-cs"/>
              </a:rPr>
              <a:t> 1</a:t>
            </a:r>
            <a:r>
              <a:rPr kumimoji="1" lang="zh-CN" altLang="en-US" sz="2400" b="1" dirty="0">
                <a:solidFill>
                  <a:srgbClr val="C00000"/>
                </a:solidFill>
                <a:latin typeface="+mn-lt"/>
                <a:ea typeface="宋体" panose="02010600030101010101" pitchFamily="2" charset="-122"/>
                <a:cs typeface="+mn-cs"/>
              </a:rPr>
              <a:t>。</a:t>
            </a:r>
            <a:endParaRPr kumimoji="1" lang="zh-CN" altLang="en-US" sz="2400" b="1" dirty="0">
              <a:latin typeface="+mn-lt"/>
              <a:ea typeface="宋体" panose="02010600030101010101" pitchFamily="2" charset="-122"/>
              <a:cs typeface="+mn-cs"/>
            </a:endParaRPr>
          </a:p>
        </p:txBody>
      </p:sp>
    </p:spTree>
  </p:cSld>
  <p:clrMapOvr>
    <a:masterClrMapping/>
  </p:clrMapOvr>
  <p:transition spd="slow">
    <p:zoom dir="in"/>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99683" name="Rectangle 2"/>
          <p:cNvSpPr>
            <a:spLocks noGrp="1"/>
          </p:cNvSpPr>
          <p:nvPr>
            <p:ph idx="1"/>
          </p:nvPr>
        </p:nvSpPr>
        <p:spPr>
          <a:xfrm>
            <a:off x="179388" y="333375"/>
            <a:ext cx="7772400" cy="6264275"/>
          </a:xfrm>
        </p:spPr>
        <p:txBody>
          <a:bodyPr vert="horz" wrap="square" lIns="91440" tIns="45720" rIns="91440" bIns="45720" anchor="t" anchorCtr="0"/>
          <a:p>
            <a:pPr eaLnBrk="1" hangingPunct="1">
              <a:lnSpc>
                <a:spcPct val="90000"/>
              </a:lnSpc>
              <a:buFont typeface="Monotype Sorts" pitchFamily="2" charset="2"/>
              <a:buNone/>
            </a:pPr>
            <a:r>
              <a:rPr kumimoji="1" lang="en-US" b="1" dirty="0">
                <a:latin typeface="+mn-lt"/>
                <a:ea typeface="宋体" panose="02010600030101010101" pitchFamily="2" charset="-122"/>
                <a:cs typeface="+mn-cs"/>
              </a:rPr>
              <a:t>2.  </a:t>
            </a:r>
            <a:r>
              <a:rPr kumimoji="1" lang="zh-CN" altLang="en-US" b="1" dirty="0">
                <a:latin typeface="+mn-lt"/>
                <a:ea typeface="宋体" panose="02010600030101010101" pitchFamily="2" charset="-122"/>
                <a:cs typeface="+mn-cs"/>
              </a:rPr>
              <a:t>其他处理机控制指令</a:t>
            </a:r>
            <a:endParaRPr kumimoji="1" lang="zh-CN" altLang="en-US"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800" b="1" dirty="0">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NOP</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NoOPeration</a:t>
            </a:r>
            <a:r>
              <a:rPr kumimoji="1" lang="zh-CN" altLang="en-US" sz="2400" b="1" dirty="0">
                <a:solidFill>
                  <a:srgbClr val="C00000"/>
                </a:solidFill>
                <a:latin typeface="+mn-lt"/>
                <a:ea typeface="宋体" panose="02010600030101010101" pitchFamily="2" charset="-122"/>
                <a:cs typeface="+mn-cs"/>
              </a:rPr>
              <a:t>）无操作</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HLT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HmLT</a:t>
            </a:r>
            <a:r>
              <a:rPr kumimoji="1" lang="zh-CN" altLang="en-US" sz="2400" b="1" dirty="0">
                <a:solidFill>
                  <a:srgbClr val="C00000"/>
                </a:solidFill>
                <a:latin typeface="+mn-lt"/>
                <a:ea typeface="宋体" panose="02010600030101010101" pitchFamily="2" charset="-122"/>
                <a:cs typeface="+mn-cs"/>
              </a:rPr>
              <a:t>）	停机</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ESC</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ESCape</a:t>
            </a:r>
            <a:r>
              <a:rPr kumimoji="1" lang="zh-CN" altLang="en-US" sz="2400" b="1" dirty="0">
                <a:solidFill>
                  <a:srgbClr val="C00000"/>
                </a:solidFill>
                <a:latin typeface="+mn-lt"/>
                <a:ea typeface="宋体" panose="02010600030101010101" pitchFamily="2" charset="-122"/>
                <a:cs typeface="+mn-cs"/>
              </a:rPr>
              <a:t>）	换码</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WAIT</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WAIT</a:t>
            </a:r>
            <a:r>
              <a:rPr kumimoji="1" lang="zh-CN" altLang="en-US" sz="2400" b="1" dirty="0">
                <a:solidFill>
                  <a:srgbClr val="C00000"/>
                </a:solidFill>
                <a:latin typeface="+mn-lt"/>
                <a:ea typeface="宋体" panose="02010600030101010101" pitchFamily="2" charset="-122"/>
                <a:cs typeface="+mn-cs"/>
              </a:rPr>
              <a:t>）	等待</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LOCK</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LOCK</a:t>
            </a:r>
            <a:r>
              <a:rPr kumimoji="1" lang="zh-CN" altLang="en-US" sz="2400" b="1" dirty="0">
                <a:solidFill>
                  <a:srgbClr val="C00000"/>
                </a:solidFill>
                <a:latin typeface="+mn-lt"/>
                <a:ea typeface="宋体" panose="02010600030101010101" pitchFamily="2" charset="-122"/>
                <a:cs typeface="+mn-cs"/>
              </a:rPr>
              <a:t>）	封锁</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BOUND</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BOUND</a:t>
            </a:r>
            <a:r>
              <a:rPr kumimoji="1" lang="zh-CN" altLang="en-US" sz="2400" b="1" dirty="0">
                <a:solidFill>
                  <a:srgbClr val="C00000"/>
                </a:solidFill>
                <a:latin typeface="+mn-lt"/>
                <a:ea typeface="宋体" panose="02010600030101010101" pitchFamily="2" charset="-122"/>
                <a:cs typeface="+mn-cs"/>
              </a:rPr>
              <a:t>）	界限</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ENTER</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ENTER</a:t>
            </a:r>
            <a:r>
              <a:rPr kumimoji="1" lang="zh-CN" altLang="en-US" sz="2400" b="1" dirty="0">
                <a:solidFill>
                  <a:srgbClr val="C00000"/>
                </a:solidFill>
                <a:latin typeface="+mn-lt"/>
                <a:ea typeface="宋体" panose="02010600030101010101" pitchFamily="2" charset="-122"/>
                <a:cs typeface="+mn-cs"/>
              </a:rPr>
              <a:t>）	建立堆栈</a:t>
            </a:r>
            <a:r>
              <a:rPr kumimoji="1" lang="zh-CN" altLang="en-US" sz="2400" b="1" dirty="0">
                <a:solidFill>
                  <a:srgbClr val="C00000"/>
                </a:solidFill>
                <a:latin typeface="+mn-lt"/>
                <a:ea typeface="宋体" panose="02010600030101010101" pitchFamily="2" charset="-122"/>
                <a:cs typeface="+mn-cs"/>
              </a:rPr>
              <a:t>区。</a:t>
            </a:r>
            <a:endParaRPr kumimoji="1" lang="zh-CN" altLang="en-US"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LEAVE</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LEAVE</a:t>
            </a:r>
            <a:r>
              <a:rPr kumimoji="1" lang="zh-CN" altLang="en-US" sz="2400" b="1" dirty="0">
                <a:solidFill>
                  <a:srgbClr val="C00000"/>
                </a:solidFill>
                <a:latin typeface="+mn-lt"/>
                <a:ea typeface="宋体" panose="02010600030101010101" pitchFamily="2" charset="-122"/>
                <a:cs typeface="+mn-cs"/>
              </a:rPr>
              <a:t>）	释放堆栈</a:t>
            </a:r>
            <a:r>
              <a:rPr kumimoji="1" lang="zh-CN" altLang="en-US" sz="2400" b="1" dirty="0">
                <a:solidFill>
                  <a:srgbClr val="C00000"/>
                </a:solidFill>
                <a:latin typeface="+mn-lt"/>
                <a:ea typeface="宋体" panose="02010600030101010101" pitchFamily="2" charset="-122"/>
                <a:cs typeface="+mn-cs"/>
              </a:rPr>
              <a:t>区</a:t>
            </a:r>
            <a:endParaRPr kumimoji="1" lang="zh-CN" altLang="en-US" sz="2400" b="1" dirty="0">
              <a:solidFill>
                <a:srgbClr val="C00000"/>
              </a:solidFill>
              <a:latin typeface="+mn-lt"/>
              <a:ea typeface="宋体" panose="02010600030101010101" pitchFamily="2" charset="-122"/>
              <a:cs typeface="+mn-cs"/>
            </a:endParaRPr>
          </a:p>
        </p:txBody>
      </p:sp>
    </p:spTree>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4099" name="Rectangle 4"/>
          <p:cNvSpPr/>
          <p:nvPr/>
        </p:nvSpPr>
        <p:spPr>
          <a:xfrm>
            <a:off x="684213" y="1268413"/>
            <a:ext cx="7632700" cy="381508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4400" b="1" dirty="0">
                <a:solidFill>
                  <a:srgbClr val="000000"/>
                </a:solidFill>
                <a:latin typeface="Times New Roman" panose="02020603050405020304" pitchFamily="18" charset="0"/>
                <a:ea typeface="宋体" panose="02010600030101010101" pitchFamily="2" charset="-122"/>
              </a:rPr>
              <a:t>本章主要内容：</a:t>
            </a:r>
            <a:endParaRPr lang="zh-CN" altLang="en-US" sz="4400" b="1" dirty="0">
              <a:solidFill>
                <a:srgbClr val="000000"/>
              </a:solidFill>
              <a:latin typeface="Times New Roman" panose="02020603050405020304" pitchFamily="18" charset="0"/>
              <a:ea typeface="宋体" panose="02010600030101010101" pitchFamily="2" charset="-122"/>
            </a:endParaRPr>
          </a:p>
          <a:p>
            <a:pPr marL="0" lvl="0" indent="0">
              <a:lnSpc>
                <a:spcPct val="165000"/>
              </a:lnSpc>
              <a:spcBef>
                <a:spcPct val="0"/>
              </a:spcBef>
              <a:buFontTx/>
              <a:buNone/>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sz="4000" b="1" dirty="0">
                <a:solidFill>
                  <a:srgbClr val="000000"/>
                </a:solidFill>
                <a:latin typeface="Times New Roman" panose="02020603050405020304" pitchFamily="18" charset="0"/>
                <a:ea typeface="宋体" panose="02010600030101010101" pitchFamily="2" charset="-122"/>
              </a:rPr>
              <a:t>4.1  80x86 CPU</a:t>
            </a:r>
            <a:endParaRPr lang="zh-CN" altLang="en-US" sz="4000" b="1" dirty="0">
              <a:solidFill>
                <a:srgbClr val="000000"/>
              </a:solidFill>
              <a:latin typeface="Times New Roman" panose="02020603050405020304" pitchFamily="18" charset="0"/>
              <a:ea typeface="宋体" panose="02010600030101010101" pitchFamily="2" charset="-122"/>
            </a:endParaRPr>
          </a:p>
          <a:p>
            <a:pPr marL="0" lvl="0" indent="0">
              <a:lnSpc>
                <a:spcPct val="165000"/>
              </a:lnSpc>
              <a:spcBef>
                <a:spcPct val="0"/>
              </a:spcBef>
              <a:buFontTx/>
              <a:buNone/>
            </a:pPr>
            <a:r>
              <a:rPr lang="zh-CN" altLang="en-US" sz="4000" b="1" dirty="0">
                <a:solidFill>
                  <a:srgbClr val="000000"/>
                </a:solidFill>
                <a:latin typeface="Times New Roman" panose="02020603050405020304" pitchFamily="18" charset="0"/>
                <a:ea typeface="宋体" panose="02010600030101010101" pitchFamily="2" charset="-122"/>
              </a:rPr>
              <a:t>     </a:t>
            </a:r>
            <a:r>
              <a:rPr lang="en-US" altLang="zh-CN" sz="4000" b="1" dirty="0">
                <a:solidFill>
                  <a:srgbClr val="000000"/>
                </a:solidFill>
                <a:latin typeface="Times New Roman" panose="02020603050405020304" pitchFamily="18" charset="0"/>
                <a:ea typeface="宋体" panose="02010600030101010101" pitchFamily="2" charset="-122"/>
              </a:rPr>
              <a:t>4.2  CPU</a:t>
            </a:r>
            <a:r>
              <a:rPr lang="zh-CN" altLang="en-US" sz="4000" b="1" dirty="0">
                <a:solidFill>
                  <a:srgbClr val="000000"/>
                </a:solidFill>
                <a:latin typeface="Times New Roman" panose="02020603050405020304" pitchFamily="18" charset="0"/>
                <a:ea typeface="宋体" panose="02010600030101010101" pitchFamily="2" charset="-122"/>
              </a:rPr>
              <a:t>的寄存器和主存储器</a:t>
            </a:r>
            <a:endParaRPr lang="zh-CN" altLang="en-US" sz="4000" b="1" dirty="0">
              <a:solidFill>
                <a:srgbClr val="000000"/>
              </a:solidFill>
              <a:latin typeface="Times New Roman" panose="02020603050405020304" pitchFamily="18" charset="0"/>
              <a:ea typeface="宋体" panose="02010600030101010101" pitchFamily="2" charset="-122"/>
            </a:endParaRPr>
          </a:p>
          <a:p>
            <a:pPr marL="0" lvl="0" indent="0">
              <a:lnSpc>
                <a:spcPct val="165000"/>
              </a:lnSpc>
              <a:spcBef>
                <a:spcPct val="0"/>
              </a:spcBef>
              <a:buFontTx/>
              <a:buNone/>
            </a:pPr>
            <a:r>
              <a:rPr lang="en-US" altLang="zh-CN" sz="4000" b="1" dirty="0">
                <a:solidFill>
                  <a:srgbClr val="000000"/>
                </a:solidFill>
                <a:latin typeface="Times New Roman" panose="02020603050405020304" pitchFamily="18" charset="0"/>
                <a:ea typeface="宋体" panose="02010600030101010101" pitchFamily="2" charset="-122"/>
              </a:rPr>
              <a:t>     4.3  80x86</a:t>
            </a:r>
            <a:r>
              <a:rPr lang="zh-CN" altLang="en-US" sz="4000" b="1" dirty="0">
                <a:solidFill>
                  <a:srgbClr val="000000"/>
                </a:solidFill>
                <a:latin typeface="Times New Roman" panose="02020603050405020304" pitchFamily="18" charset="0"/>
                <a:ea typeface="宋体" panose="02010600030101010101" pitchFamily="2" charset="-122"/>
              </a:rPr>
              <a:t>指令系统</a:t>
            </a:r>
            <a:endParaRPr lang="zh-CN" altLang="en-US" sz="40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2531" name="Rectangle 2"/>
          <p:cNvSpPr>
            <a:spLocks noGrp="1" noChangeArrowheads="1"/>
          </p:cNvSpPr>
          <p:nvPr>
            <p:ph idx="1"/>
          </p:nvPr>
        </p:nvSpPr>
        <p:spPr>
          <a:xfrm>
            <a:off x="323850" y="333375"/>
            <a:ext cx="8518525" cy="61658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 typeface="Monotype Sorts" pitchFamily="2" charset="2"/>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③ </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指令转移预测部件</a:t>
            </a:r>
            <a:endParaRPr kumimoji="1" lang="zh-CN" altLang="en-US" sz="2800" b="1" i="0" u="none" strike="noStrike" kern="0" cap="none" spc="0" normalizeH="0" baseline="0" noProof="0" dirty="0" smtClean="0">
              <a:ln>
                <a:noFill/>
              </a:ln>
              <a:solidFill>
                <a:srgbClr val="C00000"/>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Pentium </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用一个的</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1KB</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转移目标缓冲器</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BTB</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预测指令转移。</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BTB</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记录正在执行的程序最近所发生的几次转移情况。</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将进入流水线的新指令与</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BTB</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有关转移信息进行比较，以确定是否将再次执行转移。由于程序局部性原则，指令的执行历史会经常重复，因而使转移预测部件在大多数情况下的预测是正确的，</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以提高微处理器性能。</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Monotype Sorts" pitchFamily="2" charset="2"/>
              <a:buNone/>
              <a:defRPr/>
            </a:pPr>
            <a:r>
              <a:rPr kumimoji="1" lang="en-US" altLang="zh-CN" sz="2800" b="1" i="0" u="none" strike="noStrike" kern="0" cap="none" spc="0" normalizeH="0" baseline="0" noProof="0" dirty="0" smtClean="0">
                <a:ln>
                  <a:noFill/>
                </a:ln>
                <a:solidFill>
                  <a:srgbClr val="C00000"/>
                </a:solidFill>
                <a:effectLst/>
                <a:uLnTx/>
                <a:uFillTx/>
                <a:latin typeface="+mn-ea"/>
                <a:ea typeface="+mn-ea"/>
                <a:cs typeface="+mn-cs"/>
              </a:rPr>
              <a:t>④ </a:t>
            </a:r>
            <a:r>
              <a:rPr kumimoji="1" lang="zh-CN" altLang="en-US" sz="2800" b="1" i="0" u="none" strike="noStrike" kern="0" cap="none" spc="0" normalizeH="0" baseline="0" noProof="0" dirty="0" smtClean="0">
                <a:ln>
                  <a:noFill/>
                </a:ln>
                <a:solidFill>
                  <a:srgbClr val="C00000"/>
                </a:solidFill>
                <a:effectLst/>
                <a:uLnTx/>
                <a:uFillTx/>
                <a:latin typeface="+mn-ea"/>
                <a:ea typeface="+mn-ea"/>
                <a:cs typeface="+mn-cs"/>
              </a:rPr>
              <a:t>数据和指令高速缓存</a:t>
            </a:r>
            <a:endParaRPr kumimoji="1" lang="zh-CN" altLang="en-US" sz="28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Pentium</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芯片内部有两个</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Cache</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8KB</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的数据</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Cache</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8KB</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的指令</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Cache</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，它们可以并行操作。</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分离的高速缓存结构可减少</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指令预取</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和</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数据操作之间可能发生的冲突</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，提高微处理器的信息存取速度。</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3555" name="Rectangle 2"/>
          <p:cNvSpPr>
            <a:spLocks noGrp="1" noChangeArrowheads="1"/>
          </p:cNvSpPr>
          <p:nvPr>
            <p:ph idx="1"/>
          </p:nvPr>
        </p:nvSpPr>
        <p:spPr>
          <a:xfrm>
            <a:off x="0" y="260350"/>
            <a:ext cx="9036050" cy="16557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  </a:t>
            </a:r>
            <a:r>
              <a:rPr kumimoji="1" lang="en-US" sz="3200" b="1" i="0" u="none" strike="noStrike" kern="0" cap="none" spc="0" normalizeH="0" baseline="0" noProof="0" dirty="0" smtClean="0">
                <a:ln>
                  <a:noFill/>
                </a:ln>
                <a:solidFill>
                  <a:srgbClr val="000000"/>
                </a:solidFill>
                <a:effectLst/>
                <a:uLnTx/>
                <a:uFillTx/>
                <a:latin typeface="+mn-ea"/>
                <a:ea typeface="+mn-ea"/>
                <a:cs typeface="+mn-cs"/>
              </a:rPr>
              <a:t>2</a:t>
            </a:r>
            <a:r>
              <a:rPr kumimoji="1" lang="zh-CN" altLang="en-US" sz="3200" b="1" i="0" u="none" strike="noStrike" kern="0" cap="none" spc="0" normalizeH="0" baseline="0" noProof="0" dirty="0" smtClean="0">
                <a:ln>
                  <a:noFill/>
                </a:ln>
                <a:solidFill>
                  <a:srgbClr val="000000"/>
                </a:solidFill>
                <a:effectLst/>
                <a:uLnTx/>
                <a:uFillTx/>
                <a:latin typeface="+mn-ea"/>
                <a:ea typeface="+mn-ea"/>
                <a:cs typeface="+mn-cs"/>
              </a:rPr>
              <a:t>、</a:t>
            </a:r>
            <a:r>
              <a:rPr kumimoji="1" lang="en-US" altLang="zh-CN" sz="3200" b="1" i="0" u="none" strike="noStrike" kern="0" cap="none" spc="0" normalizeH="0" baseline="0" noProof="0" dirty="0" smtClean="0">
                <a:ln>
                  <a:noFill/>
                </a:ln>
                <a:solidFill>
                  <a:srgbClr val="000000"/>
                </a:solidFill>
                <a:effectLst/>
                <a:uLnTx/>
                <a:uFillTx/>
                <a:latin typeface="+mn-ea"/>
                <a:ea typeface="+mn-ea"/>
                <a:cs typeface="+mn-cs"/>
              </a:rPr>
              <a:t>Pentium Pro CPU</a:t>
            </a:r>
            <a:endParaRPr kumimoji="1" lang="en-US" altLang="zh-CN" sz="3200" b="1" i="0" u="none" strike="noStrike" kern="0" cap="none" spc="0" normalizeH="0" baseline="0" noProof="0" dirty="0" smtClean="0">
              <a:ln>
                <a:noFill/>
              </a:ln>
              <a:solidFill>
                <a:srgbClr val="000000"/>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Pentium Pro 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即</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，是</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Intel</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公司继</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Pentium</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之后于</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1995</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年推出的又一种新型高性能奔腾微处理器。</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3556" name="Rectangle 3"/>
          <p:cNvSpPr/>
          <p:nvPr/>
        </p:nvSpPr>
        <p:spPr>
          <a:xfrm>
            <a:off x="261938" y="1844675"/>
            <a:ext cx="8558212" cy="4132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800" b="1" dirty="0">
                <a:solidFill>
                  <a:srgbClr val="C00000"/>
                </a:solidFill>
                <a:latin typeface="Times New Roman" panose="02020603050405020304" pitchFamily="18" charset="0"/>
                <a:ea typeface="宋体" panose="02010600030101010101" pitchFamily="2" charset="-122"/>
              </a:rPr>
              <a:t>Pentium Pro CPU</a:t>
            </a:r>
            <a:r>
              <a:rPr lang="zh-CN" altLang="en-US" sz="2800" b="1" dirty="0">
                <a:solidFill>
                  <a:srgbClr val="C00000"/>
                </a:solidFill>
                <a:latin typeface="Times New Roman" panose="02020603050405020304" pitchFamily="18" charset="0"/>
                <a:ea typeface="宋体" panose="02010600030101010101" pitchFamily="2" charset="-122"/>
              </a:rPr>
              <a:t>主要特点如下</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）三路超标量微结构，</a:t>
            </a:r>
            <a:r>
              <a:rPr lang="en-US" altLang="zh-CN" sz="2400" b="1" dirty="0">
                <a:latin typeface="Times New Roman" panose="02020603050405020304" pitchFamily="18" charset="0"/>
                <a:ea typeface="宋体" panose="02010600030101010101" pitchFamily="2" charset="-122"/>
              </a:rPr>
              <a:t>14</a:t>
            </a:r>
            <a:r>
              <a:rPr lang="zh-CN" altLang="en-US" sz="2400" b="1" dirty="0">
                <a:latin typeface="Times New Roman" panose="02020603050405020304" pitchFamily="18" charset="0"/>
                <a:ea typeface="宋体" panose="02010600030101010101" pitchFamily="2" charset="-122"/>
              </a:rPr>
              <a:t>级超流水线，使一个时钟周期内可同时执行三条简单指令。</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个并行处理单元：两个整数运算部件，一个装入部件，一个存储部件，一个浮点运算部件（</a:t>
            </a:r>
            <a:r>
              <a:rPr lang="en-US" altLang="zh-CN" sz="2400" b="1" dirty="0">
                <a:latin typeface="Times New Roman" panose="02020603050405020304" pitchFamily="18" charset="0"/>
                <a:ea typeface="宋体" panose="02010600030101010101" pitchFamily="2" charset="-122"/>
              </a:rPr>
              <a:t>FPU</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 KB</a:t>
            </a:r>
            <a:r>
              <a:rPr lang="zh-CN" altLang="en-US" sz="2400" b="1" dirty="0">
                <a:latin typeface="Times New Roman" panose="02020603050405020304" pitchFamily="18" charset="0"/>
                <a:ea typeface="宋体" panose="02010600030101010101" pitchFamily="2" charset="-122"/>
              </a:rPr>
              <a:t>两路组相关指令高速缓存，</a:t>
            </a:r>
            <a:r>
              <a:rPr lang="en-US" altLang="zh-CN" sz="2400" b="1" dirty="0">
                <a:latin typeface="Times New Roman" panose="02020603050405020304" pitchFamily="18" charset="0"/>
                <a:ea typeface="宋体" panose="02010600030101010101" pitchFamily="2" charset="-122"/>
              </a:rPr>
              <a:t>8 KB</a:t>
            </a:r>
            <a:r>
              <a:rPr lang="zh-CN" altLang="en-US" sz="2400" b="1" dirty="0">
                <a:latin typeface="Times New Roman" panose="02020603050405020304" pitchFamily="18" charset="0"/>
                <a:ea typeface="宋体" panose="02010600030101010101" pitchFamily="2" charset="-122"/>
              </a:rPr>
              <a:t>四路组相联数据高速缓存。</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256 KB </a:t>
            </a:r>
            <a:r>
              <a:rPr lang="zh-CN" altLang="en-US" sz="2400" b="1" dirty="0">
                <a:latin typeface="Times New Roman" panose="02020603050405020304" pitchFamily="18" charset="0"/>
                <a:ea typeface="宋体" panose="02010600030101010101" pitchFamily="2" charset="-122"/>
              </a:rPr>
              <a:t>二级高速缓存采用全速总线与微处理器相联。</a:t>
            </a:r>
            <a:endParaRPr lang="zh-CN" altLang="en-US" sz="2400" b="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）乱序执行，动态分支预测和推测执行。</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4579" name="Rectangle 2"/>
          <p:cNvSpPr>
            <a:spLocks noGrp="1" noChangeArrowheads="1"/>
          </p:cNvSpPr>
          <p:nvPr>
            <p:ph idx="1"/>
          </p:nvPr>
        </p:nvSpPr>
        <p:spPr>
          <a:xfrm>
            <a:off x="250825" y="31750"/>
            <a:ext cx="8569325" cy="6597650"/>
          </a:xfrm>
        </p:spPr>
        <p:txBody>
          <a:bodyPr vert="horz" wrap="square" lIns="91440" tIns="45720" rIns="91440" bIns="45720" numCol="1" anchor="t" anchorCtr="0" compatLnSpc="1"/>
          <a:lstStyle/>
          <a:p>
            <a:pPr marL="342900" marR="0" lvl="0" indent="-342900" algn="just" defTabSz="914400" rtl="0" eaLnBrk="1" fontAlgn="base" latinLnBrk="0" hangingPunct="1">
              <a:lnSpc>
                <a:spcPct val="80000"/>
              </a:lnSpc>
              <a:spcBef>
                <a:spcPct val="20000"/>
              </a:spcBef>
              <a:spcAft>
                <a:spcPct val="0"/>
              </a:spcAft>
              <a:buClrTx/>
              <a:buSzTx/>
              <a:buFont typeface="Monotype Sorts" pitchFamily="2" charset="2"/>
              <a:buNone/>
              <a:defRPr/>
            </a:pPr>
            <a:r>
              <a:rPr kumimoji="1" lang="en-US" sz="3200" b="1" i="0" u="none" strike="noStrike" kern="0" cap="none" spc="0" normalizeH="0" baseline="0" noProof="0" dirty="0" smtClean="0">
                <a:ln>
                  <a:noFill/>
                </a:ln>
                <a:solidFill>
                  <a:srgbClr val="000000"/>
                </a:solidFill>
                <a:effectLst/>
                <a:uLnTx/>
                <a:uFillTx/>
                <a:latin typeface="+mn-ea"/>
                <a:ea typeface="+mn-ea"/>
                <a:cs typeface="+mn-cs"/>
              </a:rPr>
              <a:t>3</a:t>
            </a:r>
            <a:r>
              <a:rPr kumimoji="1" lang="zh-CN" altLang="en-US" sz="3200" b="1" i="0" u="none" strike="noStrike" kern="0" cap="none" spc="0" normalizeH="0" baseline="0" noProof="0" dirty="0" smtClean="0">
                <a:ln>
                  <a:noFill/>
                </a:ln>
                <a:solidFill>
                  <a:srgbClr val="000000"/>
                </a:solidFill>
                <a:effectLst/>
                <a:uLnTx/>
                <a:uFillTx/>
                <a:latin typeface="+mn-ea"/>
                <a:ea typeface="+mn-ea"/>
                <a:cs typeface="+mn-cs"/>
              </a:rPr>
              <a:t>、</a:t>
            </a:r>
            <a:r>
              <a:rPr kumimoji="1" lang="en-US" altLang="zh-CN" sz="3200" b="1" i="0" u="none" strike="noStrike" kern="0" cap="none" spc="0" normalizeH="0" baseline="0" noProof="0" dirty="0" err="1" smtClean="0">
                <a:ln>
                  <a:noFill/>
                </a:ln>
                <a:solidFill>
                  <a:srgbClr val="000000"/>
                </a:solidFill>
                <a:effectLst/>
                <a:uLnTx/>
                <a:uFillTx/>
                <a:latin typeface="+mn-ea"/>
                <a:ea typeface="+mn-ea"/>
                <a:cs typeface="+mn-cs"/>
              </a:rPr>
              <a:t>PentiumⅡ</a:t>
            </a:r>
            <a:r>
              <a:rPr kumimoji="1" lang="en-US" altLang="zh-CN" sz="3200" b="1" i="0" u="none" strike="noStrike" kern="0" cap="none" spc="0" normalizeH="0" baseline="0" noProof="0" dirty="0" smtClean="0">
                <a:ln>
                  <a:noFill/>
                </a:ln>
                <a:solidFill>
                  <a:srgbClr val="000000"/>
                </a:solidFill>
                <a:effectLst/>
                <a:uLnTx/>
                <a:uFillTx/>
                <a:latin typeface="+mn-ea"/>
                <a:ea typeface="+mn-ea"/>
                <a:cs typeface="+mn-cs"/>
              </a:rPr>
              <a:t> CPU</a:t>
            </a:r>
            <a:endParaRPr kumimoji="1" lang="en-US" altLang="zh-CN" sz="3200" b="1" i="0" u="none" strike="noStrike" kern="0" cap="none" spc="0" normalizeH="0" baseline="0" noProof="0" dirty="0" smtClean="0">
              <a:ln>
                <a:noFill/>
              </a:ln>
              <a:solidFill>
                <a:srgbClr val="000000"/>
              </a:solidFill>
              <a:effectLst/>
              <a:uLnTx/>
              <a:uFillTx/>
              <a:latin typeface="+mn-ea"/>
              <a:ea typeface="+mn-ea"/>
              <a:cs typeface="+mn-cs"/>
            </a:endParaRPr>
          </a:p>
          <a:p>
            <a:pPr marL="342900" marR="0" lvl="0" indent="-342900" algn="just"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800" b="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(1)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概述</a:t>
            </a:r>
            <a:endParaRPr kumimoji="1" lang="en-US" altLang="zh-CN"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PentiumⅡ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采用了与</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Pentium Pro 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相同的核心结构。增加了对多媒体的支持和对</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位代码优化，它能够同时处理两条</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MMX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多媒体指令。</a:t>
            </a:r>
            <a:endParaRPr kumimoji="1" lang="en-US" altLang="zh-CN" sz="20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1800" b="1" i="0" u="none" strike="noStrike" kern="0" cap="none" spc="0" normalizeH="0" baseline="0" noProof="0" dirty="0" smtClean="0">
                <a:ln>
                  <a:noFill/>
                </a:ln>
                <a:solidFill>
                  <a:srgbClr val="C00000"/>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rgbClr val="C00000"/>
                </a:solidFill>
                <a:effectLst/>
                <a:uLnTx/>
                <a:uFillTx/>
                <a:latin typeface="+mn-ea"/>
                <a:ea typeface="+mn-ea"/>
                <a:cs typeface="+mn-cs"/>
              </a:rPr>
              <a:t>PentiumⅡ</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的</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特点：</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①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多重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跳转分支预测</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②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数据流分析</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。分析哪一条指令依赖于其他指令的结果或数据，根据分析结果来重排指令。即，乱序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执行指令。</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③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指令</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推测</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执行</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按分支预测</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方向，乱序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执行预测的</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指令</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序列，并</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把结果</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暂存起来。</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如果预测</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正确，将结果写</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到寄存器或存储器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中；</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如果预测错误，则废弃已经执行的指令序列，从另一个分支处重新开始执行。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④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采用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Intel MMX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技术。它包括</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57</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条增强的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MMX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指令，可处理视频、声频及图像数据。</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4"/>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25603" name="Picture 2" descr="4X06"/>
          <p:cNvPicPr>
            <a:picLocks noChangeAspect="1"/>
          </p:cNvPicPr>
          <p:nvPr>
            <p:ph/>
          </p:nvPr>
        </p:nvPicPr>
        <p:blipFill>
          <a:blip r:embed="rId1"/>
          <a:srcRect/>
          <a:stretch>
            <a:fillRect/>
          </a:stretch>
        </p:blipFill>
        <p:spPr>
          <a:xfrm>
            <a:off x="755650" y="620713"/>
            <a:ext cx="7777163" cy="6237287"/>
          </a:xfrm>
        </p:spPr>
      </p:pic>
      <p:sp>
        <p:nvSpPr>
          <p:cNvPr id="25604" name="Rectangle 3"/>
          <p:cNvSpPr/>
          <p:nvPr/>
        </p:nvSpPr>
        <p:spPr>
          <a:xfrm>
            <a:off x="0" y="0"/>
            <a:ext cx="4578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bg2"/>
              </a:buClr>
              <a:buNone/>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PentiumⅡ CPU</a:t>
            </a:r>
            <a:r>
              <a:rPr lang="zh-CN" altLang="en-US" sz="2400" b="1" dirty="0">
                <a:latin typeface="Times New Roman" panose="02020603050405020304" pitchFamily="18" charset="0"/>
                <a:ea typeface="宋体" panose="02010600030101010101" pitchFamily="2" charset="-122"/>
              </a:rPr>
              <a:t>的内部结构</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6627" name="Rectangle 2"/>
          <p:cNvSpPr>
            <a:spLocks noGrp="1"/>
          </p:cNvSpPr>
          <p:nvPr>
            <p:ph type="body" sz="half" idx="1"/>
          </p:nvPr>
        </p:nvSpPr>
        <p:spPr>
          <a:xfrm>
            <a:off x="31750" y="188913"/>
            <a:ext cx="4038600" cy="1800225"/>
          </a:xfrm>
        </p:spPr>
        <p:txBody>
          <a:bodyPr vert="horz" wrap="square" lIns="91440" tIns="45720" rIns="91440" bIns="45720" anchor="t" anchorCtr="0"/>
          <a:p>
            <a:pPr eaLnBrk="1" hangingPunct="1">
              <a:lnSpc>
                <a:spcPct val="150000"/>
              </a:lnSpc>
              <a:buClrTx/>
              <a:buSzTx/>
              <a:buFont typeface="Monotype Sorts" pitchFamily="2" charset="2"/>
              <a:buNone/>
            </a:pPr>
            <a:r>
              <a:rPr lang="en-US" altLang="zh-CN" sz="2400" dirty="0">
                <a:ea typeface="宋体" panose="02010600030101010101" pitchFamily="2" charset="-122"/>
              </a:rPr>
              <a:t>      </a:t>
            </a:r>
            <a:r>
              <a:rPr lang="en-US" altLang="zh-CN" sz="2400" b="1" dirty="0">
                <a:ea typeface="宋体" panose="02010600030101010101" pitchFamily="2" charset="-122"/>
              </a:rPr>
              <a:t>PⅡ</a:t>
            </a:r>
            <a:r>
              <a:rPr lang="zh-CN" altLang="en-US" sz="2400" b="1" dirty="0">
                <a:ea typeface="宋体" panose="02010600030101010101" pitchFamily="2" charset="-122"/>
              </a:rPr>
              <a:t>有</a:t>
            </a:r>
            <a:r>
              <a:rPr lang="en-US" altLang="zh-CN" sz="2400" b="1" dirty="0">
                <a:ea typeface="宋体" panose="02010600030101010101" pitchFamily="2" charset="-122"/>
              </a:rPr>
              <a:t>3</a:t>
            </a:r>
            <a:r>
              <a:rPr lang="zh-CN" altLang="en-US" sz="2400" b="1" dirty="0">
                <a:ea typeface="宋体" panose="02010600030101010101" pitchFamily="2" charset="-122"/>
              </a:rPr>
              <a:t>条指令流水线，每条指令流水线共有</a:t>
            </a:r>
            <a:r>
              <a:rPr lang="en-US" altLang="zh-CN" sz="2400" b="1" dirty="0">
                <a:ea typeface="宋体" panose="02010600030101010101" pitchFamily="2" charset="-122"/>
              </a:rPr>
              <a:t>14</a:t>
            </a:r>
            <a:r>
              <a:rPr lang="zh-CN" altLang="en-US" sz="2400" b="1" dirty="0">
                <a:ea typeface="宋体" panose="02010600030101010101" pitchFamily="2" charset="-122"/>
              </a:rPr>
              <a:t>级如右图所示：</a:t>
            </a:r>
            <a:r>
              <a:rPr lang="zh-CN" altLang="en-US" sz="2800" dirty="0">
                <a:ea typeface="宋体" panose="02010600030101010101" pitchFamily="2" charset="-122"/>
              </a:rPr>
              <a:t>  </a:t>
            </a:r>
            <a:endParaRPr lang="zh-CN" altLang="en-US" sz="2800" dirty="0">
              <a:ea typeface="宋体" panose="02010600030101010101" pitchFamily="2" charset="-122"/>
            </a:endParaRPr>
          </a:p>
        </p:txBody>
      </p:sp>
      <p:pic>
        <p:nvPicPr>
          <p:cNvPr id="26628" name="Picture 3" descr="4X07"/>
          <p:cNvPicPr>
            <a:picLocks noChangeAspect="1"/>
          </p:cNvPicPr>
          <p:nvPr>
            <p:ph sz="half" idx="2"/>
          </p:nvPr>
        </p:nvPicPr>
        <p:blipFill>
          <a:blip r:embed="rId1"/>
          <a:srcRect/>
          <a:stretch>
            <a:fillRect/>
          </a:stretch>
        </p:blipFill>
        <p:spPr>
          <a:xfrm>
            <a:off x="4356100" y="836613"/>
            <a:ext cx="4787900" cy="5329237"/>
          </a:xfrm>
        </p:spPr>
      </p:pic>
      <p:sp>
        <p:nvSpPr>
          <p:cNvPr id="26629" name="Text Box 6"/>
          <p:cNvSpPr txBox="1"/>
          <p:nvPr/>
        </p:nvSpPr>
        <p:spPr>
          <a:xfrm>
            <a:off x="611188" y="2460625"/>
            <a:ext cx="3024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FontTx/>
              <a:buNone/>
            </a:pPr>
            <a:endParaRPr lang="zh-CN" altLang="zh-CN" sz="2400" b="1" dirty="0">
              <a:latin typeface="Times New Roman" panose="02020603050405020304" pitchFamily="18" charset="0"/>
              <a:ea typeface="黑体" panose="02010609060101010101" pitchFamily="49" charset="-122"/>
            </a:endParaRPr>
          </a:p>
        </p:txBody>
      </p:sp>
      <p:sp>
        <p:nvSpPr>
          <p:cNvPr id="6" name="Text Box 7"/>
          <p:cNvSpPr txBox="1">
            <a:spLocks noChangeArrowheads="1"/>
          </p:cNvSpPr>
          <p:nvPr/>
        </p:nvSpPr>
        <p:spPr bwMode="auto">
          <a:xfrm>
            <a:off x="334963" y="2060575"/>
            <a:ext cx="36004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lr>
                <a:schemeClr val="accent2"/>
              </a:buClr>
              <a:buSzPct val="80000"/>
              <a:buFont typeface="Wingdings" panose="05000000000000000000" pitchFamily="2" charset="2"/>
              <a:buChar char="l"/>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tx1"/>
              </a:buClr>
              <a:buSzPct val="90000"/>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accent1"/>
              </a:buClr>
              <a:buSzPct val="60000"/>
              <a:buFont typeface="Wingdings" panose="05000000000000000000" pitchFamily="2" charset="2"/>
              <a:buChar char="l"/>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tx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50000"/>
              </a:spcBef>
              <a:spcAft>
                <a:spcPct val="0"/>
              </a:spcAft>
              <a:buClrTx/>
              <a:buSzTx/>
              <a:buFontTx/>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指令流水线的</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11</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级都是推测执行。如推测正确，</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12</a:t>
            </a:r>
            <a:r>
              <a:rPr kumimoji="1" lang="zh-CN" altLang="en-US"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 </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13</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级将暂存结果写入寄存器或存储器；否则，废弃</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 </a:t>
            </a:r>
            <a:r>
              <a:rPr kumimoji="1" lang="en-US" altLang="zh-CN" sz="2400" b="1" i="0" u="none" strike="noStrike" kern="1200" cap="none" spc="0" normalizeH="0" baseline="0" noProof="0" dirty="0" smtClean="0">
                <a:ln>
                  <a:noFill/>
                </a:ln>
                <a:solidFill>
                  <a:schemeClr val="tx1"/>
                </a:solidFill>
                <a:effectLst/>
                <a:uLnTx/>
                <a:uFillTx/>
                <a:latin typeface="+mn-ea"/>
                <a:ea typeface="+mn-ea"/>
                <a:cs typeface="+mn-cs"/>
              </a:rPr>
              <a:t>11</a:t>
            </a:r>
            <a:r>
              <a:rPr kumimoji="1" lang="zh-CN" altLang="en-US" sz="2400" b="1" i="0" u="none" strike="noStrike" kern="1200" cap="none" spc="0" normalizeH="0" baseline="0" noProof="0" dirty="0" smtClean="0">
                <a:ln>
                  <a:noFill/>
                </a:ln>
                <a:solidFill>
                  <a:schemeClr val="tx1"/>
                </a:solidFill>
                <a:effectLst/>
                <a:uLnTx/>
                <a:uFillTx/>
                <a:latin typeface="+mn-ea"/>
                <a:ea typeface="+mn-ea"/>
                <a:cs typeface="+mn-cs"/>
              </a:rPr>
              <a:t>级流水线上已经执行的指令。</a:t>
            </a:r>
            <a:r>
              <a:rPr kumimoji="1" lang="zh-CN" altLang="en-US"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从另一个分支处重新开始执行。</a:t>
            </a:r>
            <a:r>
              <a:rPr kumimoji="1" lang="en-US" altLang="zh-CN"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 </a:t>
            </a:r>
            <a:endParaRPr kumimoji="1" lang="zh-CN" altLang="en-US"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7651" name="Rectangle 2"/>
          <p:cNvSpPr>
            <a:spLocks noGrp="1" noChangeArrowheads="1"/>
          </p:cNvSpPr>
          <p:nvPr>
            <p:ph idx="1"/>
          </p:nvPr>
        </p:nvSpPr>
        <p:spPr>
          <a:xfrm>
            <a:off x="179388" y="404813"/>
            <a:ext cx="8445500" cy="6192838"/>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PⅡ</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在体系结构上较以前的处理器有很大变化，</a:t>
            </a:r>
            <a:r>
              <a:rPr kumimoji="1" lang="zh-CN" altLang="en-US" sz="2400" b="1" i="0" u="none" strike="noStrike" kern="0" cap="none" spc="0" normalizeH="0" baseline="0" noProof="0" dirty="0" smtClean="0">
                <a:ln>
                  <a:noFill/>
                </a:ln>
                <a:solidFill>
                  <a:srgbClr val="FF0000"/>
                </a:solidFill>
                <a:effectLst/>
                <a:uLnTx/>
                <a:uFillTx/>
                <a:latin typeface="+mn-ea"/>
                <a:ea typeface="+mn-ea"/>
                <a:cs typeface="+mn-cs"/>
              </a:rPr>
              <a:t>一个最明显的技术特征就是其核心完全采用</a:t>
            </a:r>
            <a:r>
              <a:rPr kumimoji="1" lang="en-US" altLang="zh-CN" sz="2400" b="1" i="0" u="none" strike="noStrike" kern="0" cap="none" spc="0" normalizeH="0" baseline="0" noProof="0" dirty="0" smtClean="0">
                <a:ln>
                  <a:noFill/>
                </a:ln>
                <a:solidFill>
                  <a:srgbClr val="FF0000"/>
                </a:solidFill>
                <a:effectLst/>
                <a:uLnTx/>
                <a:uFillTx/>
                <a:latin typeface="+mn-ea"/>
                <a:ea typeface="+mn-ea"/>
                <a:cs typeface="+mn-cs"/>
              </a:rPr>
              <a:t>RISC</a:t>
            </a:r>
            <a:r>
              <a:rPr kumimoji="1" lang="zh-CN" altLang="en-US" sz="2400" b="1" i="0" u="none" strike="noStrike" kern="0" cap="none" spc="0" normalizeH="0" baseline="0" noProof="0" dirty="0" smtClean="0">
                <a:ln>
                  <a:noFill/>
                </a:ln>
                <a:solidFill>
                  <a:srgbClr val="FF0000"/>
                </a:solidFill>
                <a:effectLst/>
                <a:uLnTx/>
                <a:uFillTx/>
                <a:latin typeface="+mn-ea"/>
                <a:ea typeface="+mn-ea"/>
                <a:cs typeface="+mn-cs"/>
              </a:rPr>
              <a:t>微结构，</a:t>
            </a:r>
            <a:r>
              <a:rPr kumimoji="1" lang="zh-CN" altLang="en-US" sz="2400" b="1" i="0" u="none" strike="noStrike" kern="0" cap="none" spc="0" normalizeH="0" baseline="0" noProof="0" dirty="0" smtClean="0">
                <a:ln>
                  <a:noFill/>
                </a:ln>
                <a:solidFill>
                  <a:srgbClr val="000099"/>
                </a:solidFill>
                <a:effectLst/>
                <a:uLnTx/>
                <a:uFillTx/>
                <a:latin typeface="+mn-ea"/>
                <a:ea typeface="+mn-ea"/>
                <a:cs typeface="+mn-cs"/>
              </a:rPr>
              <a:t>为了保持与</a:t>
            </a:r>
            <a:r>
              <a:rPr kumimoji="1" lang="en-US" altLang="zh-CN" sz="2400" b="1" i="0" u="none" strike="noStrike" kern="0" cap="none" spc="0" normalizeH="0" baseline="0" noProof="0" dirty="0" smtClean="0">
                <a:ln>
                  <a:noFill/>
                </a:ln>
                <a:solidFill>
                  <a:srgbClr val="000099"/>
                </a:solidFill>
                <a:effectLst/>
                <a:uLnTx/>
                <a:uFillTx/>
                <a:latin typeface="+mn-ea"/>
                <a:ea typeface="+mn-ea"/>
                <a:cs typeface="+mn-cs"/>
              </a:rPr>
              <a:t>80x86</a:t>
            </a:r>
            <a:r>
              <a:rPr kumimoji="1" lang="zh-CN" altLang="en-US" sz="2400" b="1" i="0" u="none" strike="noStrike" kern="0" cap="none" spc="0" normalizeH="0" baseline="0" noProof="0" dirty="0" smtClean="0">
                <a:ln>
                  <a:noFill/>
                </a:ln>
                <a:solidFill>
                  <a:srgbClr val="000099"/>
                </a:solidFill>
                <a:effectLst/>
                <a:uLnTx/>
                <a:uFillTx/>
                <a:latin typeface="+mn-ea"/>
                <a:ea typeface="+mn-ea"/>
                <a:cs typeface="+mn-cs"/>
              </a:rPr>
              <a:t>其他处理器兼容，仍继续采用</a:t>
            </a:r>
            <a:r>
              <a:rPr kumimoji="1" lang="en-US" altLang="zh-CN" sz="2400" b="1" i="0" u="none" strike="noStrike" kern="0" cap="none" spc="0" normalizeH="0" baseline="0" noProof="0" dirty="0" smtClean="0">
                <a:ln>
                  <a:noFill/>
                </a:ln>
                <a:solidFill>
                  <a:srgbClr val="000099"/>
                </a:solidFill>
                <a:effectLst/>
                <a:uLnTx/>
                <a:uFillTx/>
                <a:latin typeface="+mn-ea"/>
                <a:ea typeface="+mn-ea"/>
                <a:cs typeface="+mn-cs"/>
              </a:rPr>
              <a:t>CISC</a:t>
            </a:r>
            <a:r>
              <a:rPr kumimoji="1" lang="zh-CN" altLang="en-US" sz="2400" b="1" i="0" u="none" strike="noStrike" kern="0" cap="none" spc="0" normalizeH="0" baseline="0" noProof="0" dirty="0" smtClean="0">
                <a:ln>
                  <a:noFill/>
                </a:ln>
                <a:solidFill>
                  <a:srgbClr val="000099"/>
                </a:solidFill>
                <a:effectLst/>
                <a:uLnTx/>
                <a:uFillTx/>
                <a:latin typeface="+mn-ea"/>
                <a:ea typeface="+mn-ea"/>
                <a:cs typeface="+mn-cs"/>
              </a:rPr>
              <a:t>指令集，因此内部增加了</a:t>
            </a:r>
            <a:r>
              <a:rPr kumimoji="1" lang="en-US" altLang="zh-CN" sz="2400" b="1" i="0" u="none" strike="noStrike" kern="0" cap="none" spc="0" normalizeH="0" baseline="0" noProof="0" dirty="0" smtClean="0">
                <a:ln>
                  <a:noFill/>
                </a:ln>
                <a:solidFill>
                  <a:srgbClr val="000099"/>
                </a:solidFill>
                <a:effectLst/>
                <a:uLnTx/>
                <a:uFillTx/>
                <a:latin typeface="+mn-ea"/>
                <a:ea typeface="+mn-ea"/>
                <a:cs typeface="+mn-cs"/>
              </a:rPr>
              <a:t>RISC</a:t>
            </a:r>
            <a:r>
              <a:rPr kumimoji="1" lang="zh-CN" altLang="en-US" sz="2400" b="1" i="0" u="none" strike="noStrike" kern="0" cap="none" spc="0" normalizeH="0" baseline="0" noProof="0" dirty="0" smtClean="0">
                <a:ln>
                  <a:noFill/>
                </a:ln>
                <a:solidFill>
                  <a:srgbClr val="000099"/>
                </a:solidFill>
                <a:effectLst/>
                <a:uLnTx/>
                <a:uFillTx/>
                <a:latin typeface="+mn-ea"/>
                <a:ea typeface="+mn-ea"/>
                <a:cs typeface="+mn-cs"/>
              </a:rPr>
              <a:t>与</a:t>
            </a:r>
            <a:r>
              <a:rPr kumimoji="1" lang="en-US" altLang="zh-CN" sz="2400" b="1" i="0" u="none" strike="noStrike" kern="0" cap="none" spc="0" normalizeH="0" baseline="0" noProof="0" dirty="0" smtClean="0">
                <a:ln>
                  <a:noFill/>
                </a:ln>
                <a:solidFill>
                  <a:srgbClr val="000099"/>
                </a:solidFill>
                <a:effectLst/>
                <a:uLnTx/>
                <a:uFillTx/>
                <a:latin typeface="+mn-ea"/>
                <a:ea typeface="+mn-ea"/>
                <a:cs typeface="+mn-cs"/>
              </a:rPr>
              <a:t>CISC</a:t>
            </a:r>
            <a:r>
              <a:rPr kumimoji="1" lang="zh-CN" altLang="en-US" sz="2400" b="1" i="0" u="none" strike="noStrike" kern="0" cap="none" spc="0" normalizeH="0" baseline="0" noProof="0" dirty="0" smtClean="0">
                <a:ln>
                  <a:noFill/>
                </a:ln>
                <a:solidFill>
                  <a:srgbClr val="000099"/>
                </a:solidFill>
                <a:effectLst/>
                <a:uLnTx/>
                <a:uFillTx/>
                <a:latin typeface="+mn-ea"/>
                <a:ea typeface="+mn-ea"/>
                <a:cs typeface="+mn-cs"/>
              </a:rPr>
              <a:t>之间的转换硬件。</a:t>
            </a:r>
            <a:endParaRPr kumimoji="1" lang="zh-CN" altLang="en-US" sz="2400" b="1" i="0" u="none" strike="noStrike" kern="0" cap="none" spc="0" normalizeH="0" baseline="0" noProof="0" dirty="0" smtClean="0">
              <a:ln>
                <a:noFill/>
              </a:ln>
              <a:solidFill>
                <a:srgbClr val="000099"/>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rgbClr val="6600FF"/>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与</a:t>
            </a:r>
            <a:r>
              <a:rPr lang="zh-CN" altLang="en-US" sz="2400" b="1" noProof="0" dirty="0" smtClean="0">
                <a:ln>
                  <a:noFill/>
                </a:ln>
                <a:effectLst/>
                <a:uLnTx/>
                <a:uFillTx/>
                <a:sym typeface="+mn-ea"/>
              </a:rPr>
              <a:t> </a:t>
            </a:r>
            <a:r>
              <a:rPr lang="en-US" altLang="zh-CN" sz="2400" b="1" noProof="0" dirty="0" smtClean="0">
                <a:ln>
                  <a:noFill/>
                </a:ln>
                <a:effectLst/>
                <a:uLnTx/>
                <a:uFillTx/>
                <a:latin typeface="+mn-ea"/>
                <a:sym typeface="+mn-ea"/>
              </a:rPr>
              <a:t>Pentium Pro</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一样采用*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BE7</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BE0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作为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个存储体的选择信号对存储器的访问加以控制。它们在非流水线的地址方式下需要两个时钟周期进行总线操作，在</a:t>
            </a:r>
            <a:r>
              <a:rPr lang="zh-CN" altLang="en-US" sz="2400" b="1" noProof="0" dirty="0" smtClean="0">
                <a:ln>
                  <a:noFill/>
                </a:ln>
                <a:effectLst/>
                <a:uLnTx/>
                <a:uFillTx/>
                <a:sym typeface="+mn-ea"/>
              </a:rPr>
              <a:t> </a:t>
            </a:r>
            <a:r>
              <a:rPr lang="en-US" altLang="zh-CN" sz="2400" b="1" noProof="0" dirty="0" smtClean="0">
                <a:ln>
                  <a:noFill/>
                </a:ln>
                <a:effectLst/>
                <a:uLnTx/>
                <a:uFillTx/>
                <a:latin typeface="+mn-ea"/>
                <a:sym typeface="+mn-ea"/>
              </a:rPr>
              <a:t>Pentium Pro</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和早期</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系统中，系统总线的速度为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66 MHz</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，主频为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250 MHz</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，以后的</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PentiumⅡ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系统总线速度提高到</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100 MHz</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0"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4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8675" name="Rectangle 2"/>
          <p:cNvSpPr>
            <a:spLocks noGrp="1" noChangeArrowheads="1"/>
          </p:cNvSpPr>
          <p:nvPr>
            <p:ph idx="1"/>
          </p:nvPr>
        </p:nvSpPr>
        <p:spPr>
          <a:xfrm>
            <a:off x="107950" y="244475"/>
            <a:ext cx="8712200" cy="659765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3</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）操作模式</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PentiumⅡ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具有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种操作模式：</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实模式、虚拟</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8086</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模式和保护模式。</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及后继机型都具有这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种模式。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Arial" panose="020B0604020202020204" pitchFamily="34" charset="0"/>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实模式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下，所有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8088/8086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之后增加的新特性都被关闭，这时</a:t>
            </a:r>
            <a:r>
              <a:rPr kumimoji="1" lang="en-US" altLang="zh-CN" sz="2400" b="1" i="0" u="none" strike="noStrike" kern="0" cap="none" spc="0" normalizeH="0" baseline="0" noProof="0" dirty="0" err="1" smtClean="0">
                <a:ln>
                  <a:noFill/>
                </a:ln>
                <a:solidFill>
                  <a:schemeClr val="tx1"/>
                </a:solidFill>
                <a:effectLst/>
                <a:uLnTx/>
                <a:uFillTx/>
                <a:latin typeface="+mn-ea"/>
                <a:ea typeface="+mn-ea"/>
                <a:cs typeface="+mn-cs"/>
              </a:rPr>
              <a:t>PentiumⅡ</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就像一台单纯的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8088/8086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一样运行。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虚拟</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8086</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模式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下，可以用一种受保护的方式来运行老的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8088/8086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程序。</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保护模式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下，有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种可用的特权级别，它们由程序状态字中的对应位控制。</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第</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级相当于别的计算机中的内核模式，它可以完全控制计算机，因而只由操作系统使用。</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第</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级用于运行用户程序，它阻塞用户程序对某些特殊的关键指令和控制寄存器的访问</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第</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级和第</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级很少使用。</a:t>
            </a:r>
            <a:endParaRPr kumimoji="1" lang="zh-CN" altLang="en-US" sz="24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29699" name="Rectangle 2"/>
          <p:cNvSpPr>
            <a:spLocks noGrp="1"/>
          </p:cNvSpPr>
          <p:nvPr>
            <p:ph idx="1"/>
          </p:nvPr>
        </p:nvSpPr>
        <p:spPr>
          <a:xfrm>
            <a:off x="611188" y="1052513"/>
            <a:ext cx="8229600" cy="5184775"/>
          </a:xfrm>
        </p:spPr>
        <p:txBody>
          <a:bodyPr vert="horz" wrap="square" lIns="91440" tIns="45720" rIns="91440" bIns="45720" anchor="t" anchorCtr="0"/>
          <a:p>
            <a:pPr algn="just" eaLnBrk="1" hangingPunct="1">
              <a:buFont typeface="Monotype Sorts" pitchFamily="2" charset="2"/>
              <a:buNone/>
            </a:pPr>
            <a:r>
              <a:rPr kumimoji="1" lang="en-US" altLang="zh-CN" sz="3600" b="1" dirty="0">
                <a:solidFill>
                  <a:srgbClr val="000000"/>
                </a:solidFill>
                <a:latin typeface="+mn-lt"/>
                <a:ea typeface="宋体" panose="02010600030101010101" pitchFamily="2" charset="-122"/>
                <a:cs typeface="+mn-cs"/>
              </a:rPr>
              <a:t>4.2.1   80x86 CPU</a:t>
            </a:r>
            <a:r>
              <a:rPr kumimoji="1" lang="zh-CN" altLang="en-US" sz="3600" b="1" dirty="0">
                <a:solidFill>
                  <a:srgbClr val="000000"/>
                </a:solidFill>
                <a:latin typeface="+mn-lt"/>
                <a:ea typeface="宋体" panose="02010600030101010101" pitchFamily="2" charset="-122"/>
                <a:cs typeface="+mn-cs"/>
              </a:rPr>
              <a:t>的寄存器</a:t>
            </a:r>
            <a:endParaRPr kumimoji="1" lang="zh-CN" altLang="en-US" sz="3600" b="1" dirty="0">
              <a:solidFill>
                <a:srgbClr val="000000"/>
              </a:solidFill>
              <a:latin typeface="+mn-lt"/>
              <a:ea typeface="宋体" panose="02010600030101010101" pitchFamily="2" charset="-122"/>
              <a:cs typeface="+mn-cs"/>
            </a:endParaRPr>
          </a:p>
          <a:p>
            <a:pPr algn="just" eaLnBrk="1" hangingPunct="1">
              <a:buFont typeface="Monotype Sorts" pitchFamily="2" charset="2"/>
              <a:buNone/>
            </a:pPr>
            <a:r>
              <a:rPr kumimoji="1" lang="en-US" altLang="zh-CN" sz="2400" b="1" dirty="0">
                <a:solidFill>
                  <a:srgbClr val="000000"/>
                </a:solidFill>
                <a:latin typeface="+mn-lt"/>
                <a:ea typeface="宋体" panose="02010600030101010101" pitchFamily="2" charset="-122"/>
                <a:cs typeface="+mn-cs"/>
              </a:rPr>
              <a:t>    </a:t>
            </a:r>
            <a:endParaRPr kumimoji="1" lang="en-US" altLang="zh-CN" sz="2400" b="1" dirty="0">
              <a:solidFill>
                <a:srgbClr val="000000"/>
              </a:solidFill>
              <a:latin typeface="+mn-lt"/>
              <a:ea typeface="宋体" panose="02010600030101010101" pitchFamily="2" charset="-122"/>
              <a:cs typeface="+mn-cs"/>
            </a:endParaRPr>
          </a:p>
          <a:p>
            <a:pPr algn="just" eaLnBrk="1" hangingPunct="1">
              <a:buFont typeface="Monotype Sorts" pitchFamily="2" charset="2"/>
              <a:buNone/>
            </a:pPr>
            <a:r>
              <a:rPr kumimoji="1" lang="en-US" altLang="zh-CN" sz="2800" b="1" dirty="0">
                <a:solidFill>
                  <a:srgbClr val="000000"/>
                </a:solidFill>
                <a:latin typeface="+mn-lt"/>
                <a:ea typeface="宋体" panose="02010600030101010101" pitchFamily="2" charset="-122"/>
                <a:cs typeface="+mn-cs"/>
              </a:rPr>
              <a:t> </a:t>
            </a:r>
            <a:r>
              <a:rPr kumimoji="1" lang="en-US" altLang="zh-CN" b="1" dirty="0">
                <a:solidFill>
                  <a:srgbClr val="000000"/>
                </a:solidFill>
                <a:latin typeface="+mn-lt"/>
                <a:ea typeface="宋体" panose="02010600030101010101" pitchFamily="2" charset="-122"/>
                <a:cs typeface="+mn-cs"/>
              </a:rPr>
              <a:t>   1</a:t>
            </a:r>
            <a:r>
              <a:rPr kumimoji="1" lang="zh-CN" altLang="en-US" b="1" dirty="0">
                <a:solidFill>
                  <a:srgbClr val="000000"/>
                </a:solidFill>
                <a:latin typeface="+mn-lt"/>
                <a:ea typeface="宋体" panose="02010600030101010101" pitchFamily="2" charset="-122"/>
                <a:cs typeface="+mn-cs"/>
              </a:rPr>
              <a:t>．</a:t>
            </a:r>
            <a:r>
              <a:rPr kumimoji="1" lang="en-US" altLang="zh-CN" b="1" dirty="0">
                <a:solidFill>
                  <a:srgbClr val="000000"/>
                </a:solidFill>
                <a:latin typeface="+mn-lt"/>
                <a:ea typeface="宋体" panose="02010600030101010101" pitchFamily="2" charset="-122"/>
                <a:cs typeface="+mn-cs"/>
              </a:rPr>
              <a:t>80x86 CPU</a:t>
            </a:r>
            <a:r>
              <a:rPr kumimoji="1" lang="zh-CN" altLang="en-US" b="1" dirty="0">
                <a:solidFill>
                  <a:srgbClr val="000000"/>
                </a:solidFill>
                <a:latin typeface="+mn-lt"/>
                <a:ea typeface="宋体" panose="02010600030101010101" pitchFamily="2" charset="-122"/>
                <a:cs typeface="+mn-cs"/>
              </a:rPr>
              <a:t>的寄存器分类</a:t>
            </a:r>
            <a:endParaRPr kumimoji="1" lang="zh-CN" altLang="en-US" b="1" dirty="0">
              <a:solidFill>
                <a:srgbClr val="000000"/>
              </a:solidFill>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80x86 CPU</a:t>
            </a:r>
            <a:r>
              <a:rPr kumimoji="1" lang="zh-CN" altLang="en-US" sz="2400" b="1" dirty="0">
                <a:latin typeface="+mn-lt"/>
                <a:ea typeface="宋体" panose="02010600030101010101" pitchFamily="2" charset="-122"/>
                <a:cs typeface="+mn-cs"/>
              </a:rPr>
              <a:t>的内部寄存器可分为以下</a:t>
            </a:r>
            <a:r>
              <a:rPr kumimoji="1" lang="en-US" altLang="zh-CN" sz="2400" b="1" dirty="0">
                <a:latin typeface="+mn-lt"/>
                <a:ea typeface="宋体" panose="02010600030101010101" pitchFamily="2" charset="-122"/>
                <a:cs typeface="+mn-cs"/>
              </a:rPr>
              <a:t>3</a:t>
            </a:r>
            <a:r>
              <a:rPr kumimoji="1" lang="zh-CN" altLang="en-US" sz="2400" b="1" dirty="0">
                <a:latin typeface="+mn-lt"/>
                <a:ea typeface="宋体" panose="02010600030101010101" pitchFamily="2" charset="-122"/>
                <a:cs typeface="+mn-cs"/>
              </a:rPr>
              <a:t>大类：</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endParaRPr kumimoji="1" lang="zh-CN" altLang="en-US" sz="2400" b="1" dirty="0">
              <a:latin typeface="+mn-lt"/>
              <a:ea typeface="宋体" panose="02010600030101010101" pitchFamily="2" charset="-122"/>
              <a:cs typeface="+mn-cs"/>
            </a:endParaRPr>
          </a:p>
          <a:p>
            <a:pPr eaLnBrk="1" hangingPunct="1"/>
            <a:r>
              <a:rPr kumimoji="1" lang="zh-CN" altLang="en-US" sz="2400" b="1" dirty="0">
                <a:solidFill>
                  <a:srgbClr val="C00000"/>
                </a:solidFill>
                <a:latin typeface="+mn-lt"/>
                <a:ea typeface="宋体" panose="02010600030101010101" pitchFamily="2" charset="-122"/>
                <a:cs typeface="+mn-cs"/>
              </a:rPr>
              <a:t>基本结构寄存器组  ：</a:t>
            </a:r>
            <a:r>
              <a:rPr kumimoji="1" lang="zh-CN" altLang="en-US" sz="2000" b="1" dirty="0">
                <a:latin typeface="+mn-lt"/>
                <a:ea typeface="宋体" panose="02010600030101010101" pitchFamily="2" charset="-122"/>
                <a:cs typeface="+mn-cs"/>
              </a:rPr>
              <a:t>通用寄存器、指令指针寄存器、标志寄存器、段寄存器。</a:t>
            </a:r>
            <a:endParaRPr kumimoji="1" lang="zh-CN" altLang="en-US" sz="2000" b="1" dirty="0">
              <a:latin typeface="+mn-lt"/>
              <a:ea typeface="宋体" panose="02010600030101010101" pitchFamily="2" charset="-122"/>
              <a:cs typeface="+mn-cs"/>
            </a:endParaRPr>
          </a:p>
          <a:p>
            <a:pPr eaLnBrk="1" hangingPunct="1"/>
            <a:r>
              <a:rPr kumimoji="1" lang="zh-CN" altLang="en-US" sz="2400" b="1" dirty="0">
                <a:solidFill>
                  <a:srgbClr val="C00000"/>
                </a:solidFill>
                <a:latin typeface="+mn-lt"/>
                <a:ea typeface="宋体" panose="02010600030101010101" pitchFamily="2" charset="-122"/>
                <a:cs typeface="+mn-cs"/>
              </a:rPr>
              <a:t>系统级寄存器组  ：</a:t>
            </a:r>
            <a:r>
              <a:rPr kumimoji="1" lang="zh-CN" altLang="en-US" sz="2000" b="1" dirty="0">
                <a:latin typeface="+mn-lt"/>
                <a:ea typeface="宋体" panose="02010600030101010101" pitchFamily="2" charset="-122"/>
                <a:cs typeface="+mn-cs"/>
              </a:rPr>
              <a:t>系统地址寄存器、控制寄存器、测试寄存器、调试寄存器。</a:t>
            </a:r>
            <a:endParaRPr kumimoji="1" lang="zh-CN" altLang="en-US" sz="2000" b="1" dirty="0">
              <a:latin typeface="+mn-lt"/>
              <a:ea typeface="宋体" panose="02010600030101010101" pitchFamily="2" charset="-122"/>
              <a:cs typeface="+mn-cs"/>
            </a:endParaRPr>
          </a:p>
          <a:p>
            <a:pPr eaLnBrk="1" hangingPunct="1"/>
            <a:r>
              <a:rPr kumimoji="1" lang="zh-CN" altLang="en-US" sz="2400" b="1" dirty="0">
                <a:solidFill>
                  <a:srgbClr val="C00000"/>
                </a:solidFill>
                <a:latin typeface="+mn-lt"/>
                <a:ea typeface="宋体" panose="02010600030101010101" pitchFamily="2" charset="-122"/>
                <a:cs typeface="+mn-cs"/>
              </a:rPr>
              <a:t>浮点寄存器组  ：</a:t>
            </a:r>
            <a:r>
              <a:rPr kumimoji="1" lang="zh-CN" altLang="en-US" sz="2000" b="1" dirty="0">
                <a:latin typeface="+mn-lt"/>
                <a:ea typeface="宋体" panose="02010600030101010101" pitchFamily="2" charset="-122"/>
                <a:cs typeface="+mn-cs"/>
              </a:rPr>
              <a:t>数据寄存器、标记字寄存器、指令和数据指针寄存器、控制字寄存器。</a:t>
            </a:r>
            <a:endParaRPr kumimoji="1" lang="zh-CN" altLang="en-US" sz="2000" b="1" dirty="0">
              <a:solidFill>
                <a:srgbClr val="000000"/>
              </a:solidFill>
              <a:latin typeface="+mn-lt"/>
              <a:ea typeface="宋体" panose="02010600030101010101" pitchFamily="2" charset="-122"/>
              <a:cs typeface="+mn-cs"/>
            </a:endParaRPr>
          </a:p>
          <a:p>
            <a:pPr eaLnBrk="1" hangingPunct="1">
              <a:buFont typeface="Monotype Sorts" pitchFamily="2" charset="2"/>
              <a:buNone/>
            </a:pPr>
            <a:endParaRPr kumimoji="1" lang="zh-CN" altLang="en-US" dirty="0">
              <a:latin typeface="+mn-lt"/>
              <a:ea typeface="宋体" panose="02010600030101010101" pitchFamily="2" charset="-122"/>
              <a:cs typeface="+mn-cs"/>
            </a:endParaRPr>
          </a:p>
        </p:txBody>
      </p:sp>
      <p:sp>
        <p:nvSpPr>
          <p:cNvPr id="29700" name="Rectangle 3"/>
          <p:cNvSpPr/>
          <p:nvPr/>
        </p:nvSpPr>
        <p:spPr>
          <a:xfrm>
            <a:off x="373063" y="115888"/>
            <a:ext cx="8497887" cy="701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4000" b="1" dirty="0">
                <a:solidFill>
                  <a:srgbClr val="000000"/>
                </a:solidFill>
                <a:latin typeface="Times New Roman" panose="02020603050405020304" pitchFamily="18" charset="0"/>
                <a:ea typeface="宋体" panose="02010600030101010101" pitchFamily="2" charset="-122"/>
              </a:rPr>
              <a:t>4.2   80x86 CPU</a:t>
            </a:r>
            <a:r>
              <a:rPr lang="zh-CN" altLang="en-US" sz="4000" b="1" dirty="0">
                <a:solidFill>
                  <a:srgbClr val="000000"/>
                </a:solidFill>
                <a:latin typeface="Times New Roman" panose="02020603050405020304" pitchFamily="18" charset="0"/>
                <a:ea typeface="宋体" panose="02010600030101010101" pitchFamily="2" charset="-122"/>
              </a:rPr>
              <a:t>的寄存器和主存储器</a:t>
            </a:r>
            <a:endParaRPr lang="zh-CN" altLang="en-US" sz="4000" b="1" dirty="0">
              <a:solidFill>
                <a:schemeClr val="tx2"/>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0723" name="Rectangle 2"/>
          <p:cNvSpPr>
            <a:spLocks noGrp="1"/>
          </p:cNvSpPr>
          <p:nvPr>
            <p:ph type="body" sz="half" idx="1"/>
          </p:nvPr>
        </p:nvSpPr>
        <p:spPr>
          <a:xfrm>
            <a:off x="179388" y="1484313"/>
            <a:ext cx="4679950" cy="2952750"/>
          </a:xfrm>
        </p:spPr>
        <p:txBody>
          <a:bodyPr vert="horz" wrap="square" lIns="91440" tIns="45720" rIns="91440" bIns="45720" anchor="t" anchorCtr="0"/>
          <a:p>
            <a:pPr algn="just" eaLnBrk="1" hangingPunct="1">
              <a:lnSpc>
                <a:spcPct val="150000"/>
              </a:lnSpc>
              <a:buClrTx/>
              <a:buSzTx/>
              <a:buFont typeface="Monotype Sorts" pitchFamily="2" charset="2"/>
              <a:buNone/>
            </a:pPr>
            <a:r>
              <a:rPr lang="en-US" altLang="zh-CN" b="1" dirty="0">
                <a:solidFill>
                  <a:srgbClr val="000000"/>
                </a:solidFill>
                <a:ea typeface="宋体" panose="02010600030101010101" pitchFamily="2" charset="-122"/>
              </a:rPr>
              <a:t>2</a:t>
            </a:r>
            <a:r>
              <a:rPr lang="zh-CN" altLang="en-US" b="1" dirty="0">
                <a:solidFill>
                  <a:srgbClr val="000000"/>
                </a:solidFill>
                <a:ea typeface="宋体" panose="02010600030101010101" pitchFamily="2" charset="-122"/>
              </a:rPr>
              <a:t>．基本结构寄存器组</a:t>
            </a:r>
            <a:endParaRPr lang="zh-CN" altLang="en-US" b="1" dirty="0">
              <a:solidFill>
                <a:srgbClr val="000000"/>
              </a:solidFill>
              <a:ea typeface="宋体" panose="02010600030101010101" pitchFamily="2" charset="-122"/>
            </a:endParaRPr>
          </a:p>
          <a:p>
            <a:pPr algn="just" eaLnBrk="1" hangingPunct="1">
              <a:lnSpc>
                <a:spcPct val="150000"/>
              </a:lnSpc>
              <a:buClrTx/>
              <a:buSzTx/>
              <a:buFont typeface="Monotype Sorts" pitchFamily="2" charset="2"/>
              <a:buNone/>
            </a:pPr>
            <a:r>
              <a:rPr lang="zh-CN" altLang="en-US" sz="2400" b="1" dirty="0">
                <a:ea typeface="宋体" panose="02010600030101010101" pitchFamily="2" charset="-122"/>
              </a:rPr>
              <a:t>   基本结构寄存器组如右图所示：</a:t>
            </a:r>
            <a:endParaRPr lang="zh-CN" altLang="en-US" sz="2400" b="1" dirty="0">
              <a:ea typeface="宋体" panose="02010600030101010101" pitchFamily="2" charset="-122"/>
            </a:endParaRPr>
          </a:p>
          <a:p>
            <a:pPr algn="just" eaLnBrk="1" hangingPunct="1">
              <a:lnSpc>
                <a:spcPct val="1500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通用寄存器；</a:t>
            </a:r>
            <a:endParaRPr lang="zh-CN" altLang="en-US" sz="2400" b="1" dirty="0">
              <a:solidFill>
                <a:srgbClr val="C00000"/>
              </a:solidFill>
              <a:ea typeface="宋体" panose="02010600030101010101" pitchFamily="2" charset="-122"/>
            </a:endParaRPr>
          </a:p>
          <a:p>
            <a:pPr algn="just" eaLnBrk="1" hangingPunct="1">
              <a:lnSpc>
                <a:spcPct val="150000"/>
              </a:lnSpc>
              <a:buClrTx/>
              <a:buSzTx/>
              <a:buFont typeface="Monotype Sorts" pitchFamily="2" charset="2"/>
              <a:buNone/>
            </a:pPr>
            <a:r>
              <a:rPr lang="zh-CN" altLang="en-US" sz="2400" b="1" dirty="0">
                <a:solidFill>
                  <a:srgbClr val="C00000"/>
                </a:solidFill>
                <a:ea typeface="宋体" panose="02010600030101010101" pitchFamily="2" charset="-122"/>
              </a:rPr>
              <a:t>    指令指针寄存器；</a:t>
            </a:r>
            <a:endParaRPr lang="zh-CN" altLang="en-US" sz="2400" b="1" dirty="0">
              <a:solidFill>
                <a:srgbClr val="C00000"/>
              </a:solidFill>
              <a:ea typeface="宋体" panose="02010600030101010101" pitchFamily="2" charset="-122"/>
            </a:endParaRPr>
          </a:p>
          <a:p>
            <a:pPr algn="just" eaLnBrk="1" hangingPunct="1">
              <a:lnSpc>
                <a:spcPct val="150000"/>
              </a:lnSpc>
              <a:buClrTx/>
              <a:buSzTx/>
              <a:buFont typeface="Monotype Sorts" pitchFamily="2" charset="2"/>
              <a:buNone/>
            </a:pPr>
            <a:r>
              <a:rPr lang="zh-CN" altLang="en-US" sz="2400" b="1" dirty="0">
                <a:solidFill>
                  <a:srgbClr val="C00000"/>
                </a:solidFill>
                <a:ea typeface="宋体" panose="02010600030101010101" pitchFamily="2" charset="-122"/>
              </a:rPr>
              <a:t>    标志寄存器；</a:t>
            </a:r>
            <a:endParaRPr lang="zh-CN" altLang="en-US" sz="2400" b="1" dirty="0">
              <a:solidFill>
                <a:srgbClr val="C00000"/>
              </a:solidFill>
              <a:ea typeface="宋体" panose="02010600030101010101" pitchFamily="2" charset="-122"/>
            </a:endParaRPr>
          </a:p>
          <a:p>
            <a:pPr algn="just" eaLnBrk="1" hangingPunct="1">
              <a:lnSpc>
                <a:spcPct val="150000"/>
              </a:lnSpc>
              <a:buClrTx/>
              <a:buSzTx/>
              <a:buFont typeface="Monotype Sorts" pitchFamily="2" charset="2"/>
              <a:buNone/>
            </a:pPr>
            <a:r>
              <a:rPr lang="zh-CN" altLang="en-US" sz="2400" b="1" dirty="0">
                <a:solidFill>
                  <a:srgbClr val="C00000"/>
                </a:solidFill>
                <a:ea typeface="宋体" panose="02010600030101010101" pitchFamily="2" charset="-122"/>
              </a:rPr>
              <a:t>    段寄存器 。</a:t>
            </a:r>
            <a:endParaRPr lang="zh-CN" altLang="en-US" sz="2400" b="1" dirty="0">
              <a:solidFill>
                <a:srgbClr val="C00000"/>
              </a:solidFill>
              <a:ea typeface="宋体" panose="02010600030101010101" pitchFamily="2" charset="-122"/>
            </a:endParaRPr>
          </a:p>
          <a:p>
            <a:pPr algn="just" eaLnBrk="1" hangingPunct="1">
              <a:lnSpc>
                <a:spcPct val="90000"/>
              </a:lnSpc>
              <a:buClrTx/>
              <a:buSzTx/>
              <a:buFont typeface="Monotype Sorts" pitchFamily="2" charset="2"/>
              <a:buNone/>
            </a:pPr>
            <a:endParaRPr lang="zh-CN" altLang="en-US" sz="2400" b="1" dirty="0">
              <a:ea typeface="宋体" panose="02010600030101010101" pitchFamily="2" charset="-122"/>
            </a:endParaRPr>
          </a:p>
        </p:txBody>
      </p:sp>
      <p:pic>
        <p:nvPicPr>
          <p:cNvPr id="30724" name="Picture 3" descr="4X08"/>
          <p:cNvPicPr>
            <a:picLocks noChangeAspect="1"/>
          </p:cNvPicPr>
          <p:nvPr>
            <p:ph sz="half" idx="2"/>
          </p:nvPr>
        </p:nvPicPr>
        <p:blipFill>
          <a:blip r:embed="rId1"/>
          <a:srcRect/>
          <a:stretch>
            <a:fillRect/>
          </a:stretch>
        </p:blipFill>
        <p:spPr>
          <a:xfrm>
            <a:off x="4572000" y="0"/>
            <a:ext cx="4572000" cy="6858000"/>
          </a:xfrm>
        </p:spPr>
      </p:pic>
    </p:spTree>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1747" name="Rectangle 2"/>
          <p:cNvSpPr>
            <a:spLocks noGrp="1" noChangeArrowheads="1"/>
          </p:cNvSpPr>
          <p:nvPr>
            <p:ph idx="1"/>
          </p:nvPr>
        </p:nvSpPr>
        <p:spPr>
          <a:xfrm>
            <a:off x="179388" y="174625"/>
            <a:ext cx="8713788" cy="6669088"/>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）通用寄存器</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前图中除阴影区以外的寄存器是</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8086/8088</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80286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所具有的寄存器，它们都是</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位寄存器。其中</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位的寄存器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BX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可称为数据寄存器。这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个寄存器都是通用寄存器，但它们又可以用于各自的专用目的。</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AX</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Accumulator</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）作为累加器用</a:t>
            </a:r>
            <a:r>
              <a:rPr kumimoji="1" lang="zh-CN" altLang="en-US" sz="2400" b="1" i="0" u="none" strike="noStrike" kern="0" cap="none" spc="0" normalizeH="0" baseline="0" noProof="0" dirty="0" smtClean="0">
                <a:ln>
                  <a:noFill/>
                </a:ln>
                <a:solidFill>
                  <a:srgbClr val="6600FF"/>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在乘除等指令中指定用来存放操作数。</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I/O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指令都使用这一寄存器传送信息。</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BX</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Base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）可以作为通用寄存器使用。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在计算存储器地址时，它经常用作基址寄存器。</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CX</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Count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）可以作为通用寄存器使用</a:t>
            </a:r>
            <a:r>
              <a:rPr kumimoji="1" lang="zh-CN" altLang="en-US" sz="2400" b="1" i="0" u="none" strike="noStrike" kern="0" cap="none" spc="0" normalizeH="0" baseline="0" noProof="0" dirty="0" smtClean="0">
                <a:ln>
                  <a:noFill/>
                </a:ln>
                <a:solidFill>
                  <a:srgbClr val="6600FF"/>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还常用来保存计数值，如在移位指令、循环（</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LOOP</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）和串处理指令中用作隐含的计数器。</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DX</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可以作为通用寄存器使用。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在做双字长运算时把</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组合在一起存放一个双字长数，</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用来存放高位字。对某些</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I/O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操作，</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DX</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可用来存放</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I/O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的端口地址。</a:t>
            </a:r>
            <a:endParaRPr kumimoji="1" lang="zh-CN" altLang="en-US" sz="20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123" name="Rectangle 2"/>
          <p:cNvSpPr>
            <a:spLocks noGrp="1"/>
          </p:cNvSpPr>
          <p:nvPr>
            <p:ph type="title" idx="4294967295"/>
          </p:nvPr>
        </p:nvSpPr>
        <p:spPr>
          <a:xfrm>
            <a:off x="7200900" y="609600"/>
            <a:ext cx="1943100" cy="5486400"/>
          </a:xfrm>
        </p:spPr>
        <p:txBody>
          <a:bodyPr vert="eaVert" wrap="square" lIns="91440" tIns="45720" rIns="91440" bIns="45720" anchor="b" anchorCtr="0"/>
          <a:p>
            <a:pPr eaLnBrk="1" hangingPunct="1"/>
            <a:br>
              <a:rPr lang="en-US" altLang="zh-CN" dirty="0">
                <a:ea typeface="宋体" panose="02010600030101010101" pitchFamily="2" charset="-122"/>
              </a:rPr>
            </a:br>
            <a:endParaRPr lang="zh-CN" altLang="en-US" dirty="0">
              <a:ea typeface="宋体" panose="02010600030101010101" pitchFamily="2" charset="-122"/>
            </a:endParaRPr>
          </a:p>
        </p:txBody>
      </p:sp>
      <p:sp>
        <p:nvSpPr>
          <p:cNvPr id="5124" name="Rectangle 4"/>
          <p:cNvSpPr/>
          <p:nvPr/>
        </p:nvSpPr>
        <p:spPr>
          <a:xfrm>
            <a:off x="2051050" y="0"/>
            <a:ext cx="5688013" cy="965200"/>
          </a:xfrm>
          <a:prstGeom prst="rect">
            <a:avLst/>
          </a:prstGeom>
          <a:noFill/>
          <a:ln w="9525">
            <a:noFill/>
          </a:ln>
        </p:spPr>
        <p:txBody>
          <a:bodyPr tIns="177744" bIns="177744"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en-US" altLang="zh-CN" sz="4000" b="1" dirty="0">
                <a:solidFill>
                  <a:srgbClr val="000000"/>
                </a:solidFill>
                <a:latin typeface="Times New Roman" panose="02020603050405020304" pitchFamily="18" charset="0"/>
                <a:ea typeface="宋体" panose="02010600030101010101" pitchFamily="2" charset="-122"/>
              </a:rPr>
              <a:t>4.1  80x86 CPU</a:t>
            </a:r>
            <a:endParaRPr lang="en-US" altLang="zh-CN" sz="4000" b="1" dirty="0">
              <a:solidFill>
                <a:srgbClr val="000000"/>
              </a:solidFill>
              <a:latin typeface="Times New Roman" panose="02020603050405020304" pitchFamily="18" charset="0"/>
              <a:ea typeface="宋体" panose="02010600030101010101" pitchFamily="2" charset="-122"/>
            </a:endParaRPr>
          </a:p>
        </p:txBody>
      </p:sp>
      <p:graphicFrame>
        <p:nvGraphicFramePr>
          <p:cNvPr id="119897" name="Group 89"/>
          <p:cNvGraphicFramePr>
            <a:graphicFrameLocks noGrp="1"/>
          </p:cNvGraphicFramePr>
          <p:nvPr>
            <p:custDataLst>
              <p:tags r:id="rId1"/>
            </p:custDataLst>
          </p:nvPr>
        </p:nvGraphicFramePr>
        <p:xfrm>
          <a:off x="215900" y="2205038"/>
          <a:ext cx="8928100" cy="4030663"/>
        </p:xfrm>
        <a:graphic>
          <a:graphicData uri="http://schemas.openxmlformats.org/drawingml/2006/table">
            <a:tbl>
              <a:tblPr/>
              <a:tblGrid>
                <a:gridCol w="854075"/>
                <a:gridCol w="882650"/>
                <a:gridCol w="1122363"/>
                <a:gridCol w="1123950"/>
                <a:gridCol w="938212"/>
                <a:gridCol w="838200"/>
                <a:gridCol w="865188"/>
                <a:gridCol w="863600"/>
                <a:gridCol w="720725"/>
                <a:gridCol w="719137"/>
              </a:tblGrid>
              <a:tr h="1076511">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Tx/>
                        <a:buFont typeface="Monotype Sorts" pitchFamily="2" charset="2"/>
                        <a:buNone/>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型号</a:t>
                      </a:r>
                      <a:endParaRPr kumimoji="1"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发布  年代</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字长（位）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晶体管数（万个）</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主频（</a:t>
                      </a: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MHz)</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通用</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寄存器位</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外部数据总线宽度（位）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地址总线宽度（位）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寻址空间</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片内高速缓存</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207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1978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4.77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97">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8088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1979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4.77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97">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80286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6~20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 MB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997">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80386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27.5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12.5~33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8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80486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1989</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120~160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8KB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04" name="Rectangle 88"/>
          <p:cNvSpPr/>
          <p:nvPr/>
        </p:nvSpPr>
        <p:spPr>
          <a:xfrm>
            <a:off x="468313" y="1412875"/>
            <a:ext cx="40878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latin typeface="Times New Roman" panose="02020603050405020304" pitchFamily="18" charset="0"/>
                <a:ea typeface="宋体" panose="02010600030101010101" pitchFamily="2" charset="-122"/>
              </a:rPr>
              <a:t>80x86 CPU</a:t>
            </a:r>
            <a:r>
              <a:rPr lang="zh-CN" altLang="en-US" sz="2400" b="1" dirty="0">
                <a:latin typeface="Times New Roman" panose="02020603050405020304" pitchFamily="18" charset="0"/>
                <a:ea typeface="宋体" panose="02010600030101010101" pitchFamily="2" charset="-122"/>
              </a:rPr>
              <a:t>概况如下表所示：</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2771" name="Rectangle 2"/>
          <p:cNvSpPr>
            <a:spLocks noGrp="1" noChangeArrowheads="1"/>
          </p:cNvSpPr>
          <p:nvPr>
            <p:ph idx="1"/>
          </p:nvPr>
        </p:nvSpPr>
        <p:spPr>
          <a:xfrm>
            <a:off x="23813" y="404813"/>
            <a:ext cx="8964613" cy="6453188"/>
          </a:xfrm>
        </p:spPr>
        <p:txBody>
          <a:bodyPr vert="horz" wrap="square" lIns="91440" tIns="45720" rIns="91440" bIns="45720" numCol="1" anchor="t" anchorCtr="0" compatLnSpc="1"/>
          <a:lstStyle/>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0" i="0" u="none" strike="noStrike" kern="0" cap="none" spc="0" normalizeH="0" baseline="0" noProof="0" dirty="0" smtClean="0">
                <a:ln>
                  <a:noFill/>
                </a:ln>
                <a:solidFill>
                  <a:srgbClr val="C0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SP</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BP</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DI</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SI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位寄存器可以在运算过程中存放操作数，但只能以字（</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位）为单位使用。此外，它们更经常的用途是</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在存储器寻址时，提供偏移地址。因此，可称它们为指针或变址寄存器。</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2</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）指令指针寄存器和标志寄存器</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IP</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Instruction Pointer</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）为指令指针寄存器，它用来存放代码段中的偏移地址。</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IP</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作为指令的地址指针，其作用类似于其他计算机中的程序计数器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PC</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，当现行指令执行完毕时，由</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IP</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提供下一条指令地址。</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FLAGS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为标志寄存器，又称</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PSW</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Program Status Word</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），即程序状态寄存器。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存放条件码标志、控制标志和系统标志</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80386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及其后继机型的指令指针寄存器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EIP</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和标志寄存器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EFLAGS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是</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32</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的，其作用和相应的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位寄存器相同。</a:t>
            </a:r>
            <a:r>
              <a:rPr kumimoji="1" lang="zh-CN" altLang="en-US" sz="32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32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3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3795" name="Rectangle 2"/>
          <p:cNvSpPr>
            <a:spLocks noGrp="1"/>
          </p:cNvSpPr>
          <p:nvPr>
            <p:ph type="title"/>
          </p:nvPr>
        </p:nvSpPr>
        <p:spPr>
          <a:xfrm>
            <a:off x="179388" y="404813"/>
            <a:ext cx="8229600" cy="1143000"/>
          </a:xfrm>
        </p:spPr>
        <p:txBody>
          <a:bodyPr vert="horz" wrap="square" lIns="91440" tIns="45720" rIns="91440" bIns="45720" anchor="b" anchorCtr="0"/>
          <a:p>
            <a:pPr eaLnBrk="1" hangingPunct="1"/>
            <a:r>
              <a:rPr lang="zh-CN" altLang="en-US" sz="2800" b="1" dirty="0">
                <a:solidFill>
                  <a:schemeClr val="tx1"/>
                </a:solidFill>
                <a:ea typeface="宋体" panose="02010600030101010101" pitchFamily="2" charset="-122"/>
              </a:rPr>
              <a:t>下图说明了</a:t>
            </a:r>
            <a:r>
              <a:rPr lang="en-US" altLang="zh-CN" sz="2800" b="1" dirty="0">
                <a:solidFill>
                  <a:schemeClr val="tx1"/>
                </a:solidFill>
                <a:ea typeface="宋体" panose="02010600030101010101" pitchFamily="2" charset="-122"/>
              </a:rPr>
              <a:t>80x86 CPU</a:t>
            </a:r>
            <a:r>
              <a:rPr lang="zh-CN" altLang="en-US" sz="2800" b="1" dirty="0">
                <a:solidFill>
                  <a:schemeClr val="tx1"/>
                </a:solidFill>
                <a:ea typeface="宋体" panose="02010600030101010101" pitchFamily="2" charset="-122"/>
              </a:rPr>
              <a:t>中标志寄存器的内容</a:t>
            </a:r>
            <a:r>
              <a:rPr lang="zh-CN" altLang="en-US" b="1" dirty="0">
                <a:ea typeface="宋体" panose="02010600030101010101" pitchFamily="2" charset="-122"/>
              </a:rPr>
              <a:t>：</a:t>
            </a:r>
            <a:endParaRPr lang="zh-CN" altLang="en-US" sz="2800" b="1" dirty="0">
              <a:solidFill>
                <a:schemeClr val="tx1"/>
              </a:solidFill>
              <a:ea typeface="宋体" panose="02010600030101010101" pitchFamily="2" charset="-122"/>
            </a:endParaRPr>
          </a:p>
        </p:txBody>
      </p:sp>
      <p:pic>
        <p:nvPicPr>
          <p:cNvPr id="33796" name="Picture 3" descr="4x09"/>
          <p:cNvPicPr>
            <a:picLocks noChangeAspect="1"/>
          </p:cNvPicPr>
          <p:nvPr>
            <p:ph idx="1"/>
          </p:nvPr>
        </p:nvPicPr>
        <p:blipFill>
          <a:blip r:embed="rId1"/>
          <a:srcRect/>
          <a:stretch>
            <a:fillRect/>
          </a:stretch>
        </p:blipFill>
        <p:spPr>
          <a:xfrm>
            <a:off x="0" y="2276475"/>
            <a:ext cx="9144000" cy="4176713"/>
          </a:xfrm>
        </p:spPr>
      </p:pic>
    </p:spTree>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4819" name="Rectangle 2"/>
          <p:cNvSpPr>
            <a:spLocks noGrp="1" noChangeArrowheads="1"/>
          </p:cNvSpPr>
          <p:nvPr>
            <p:ph idx="1"/>
          </p:nvPr>
        </p:nvSpPr>
        <p:spPr>
          <a:xfrm>
            <a:off x="0" y="115888"/>
            <a:ext cx="9144000" cy="6858000"/>
          </a:xfrm>
        </p:spPr>
        <p:txBody>
          <a:bodyPr vert="horz" wrap="square" lIns="91440" tIns="45720" rIns="91440" bIns="45720" numCol="1" anchor="t" anchorCtr="0" compatLnSpc="1"/>
          <a:lstStyle/>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①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条件码标志包括以下</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6</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位：</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OF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Over Flow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）溢出标志。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将参加算术运算的数看作带符号数，如运算结果超出补码表示数的范围</a:t>
            </a:r>
            <a:r>
              <a:rPr kumimoji="1" lang="en-US" altLang="zh-CN" sz="2400" b="1" i="1" u="none" strike="noStrike" kern="0" cap="none" spc="0" normalizeH="0" baseline="0" noProof="0" dirty="0" smtClean="0">
                <a:ln>
                  <a:noFill/>
                </a:ln>
                <a:solidFill>
                  <a:schemeClr val="tx1"/>
                </a:solidFill>
                <a:effectLst/>
                <a:uLnTx/>
                <a:uFillTx/>
                <a:latin typeface="+mn-ea"/>
                <a:ea typeface="+mn-ea"/>
                <a:cs typeface="+mn-cs"/>
              </a:rPr>
              <a:t>N</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，即</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溢出时，则</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OF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置</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；否则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OF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SF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Sign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）符号标志。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把指令执行结果看作带符号数，如</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结果为负，则</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SF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置</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；结果为正，则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SF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ZF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Zero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）零标志。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如指令执行</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结果各位全为</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0</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时，则</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ZF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置</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；否则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ZF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Carry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）进位标志。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算术运算时，如</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最高位（对字操作是第</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15</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位，对字节操作是第</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7</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位）产生进位或借位时，则</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CF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置</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；否则置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。在移位类指令中，</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用来存放移出的代码（</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或</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Auxiliary Carry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）辅助进位标志。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算术运算时，如</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低字节中低</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4</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位（第</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3</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位）产生进位或借位时，则</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AF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置</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；否则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可用于十进制运算的校正。</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PF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Parity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）奇偶标志。</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当运算</a:t>
            </a:r>
            <a:r>
              <a:rPr kumimoji="1" lang="zh-CN" altLang="en-US" sz="2400" b="1" i="0" u="none" strike="noStrike" kern="0" cap="none" spc="0" normalizeH="0" baseline="0" noProof="0" dirty="0">
                <a:ln>
                  <a:noFill/>
                </a:ln>
                <a:solidFill>
                  <a:srgbClr val="3333FF"/>
                </a:solidFill>
                <a:effectLst/>
                <a:uLnTx/>
                <a:uFillTx/>
                <a:latin typeface="+mn-ea"/>
                <a:ea typeface="+mn-ea"/>
                <a:cs typeface="+mn-cs"/>
              </a:rPr>
              <a:t>结果中</a:t>
            </a:r>
            <a:r>
              <a:rPr kumimoji="1" lang="en-US" altLang="zh-CN" sz="2400" b="1" i="0" u="none" strike="noStrike" kern="0" cap="none" spc="0" normalizeH="0" baseline="0" noProof="0" dirty="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a:ln>
                  <a:noFill/>
                </a:ln>
                <a:solidFill>
                  <a:srgbClr val="3333FF"/>
                </a:solidFill>
                <a:effectLst/>
                <a:uLnTx/>
                <a:uFillTx/>
                <a:latin typeface="+mn-ea"/>
                <a:ea typeface="+mn-ea"/>
                <a:cs typeface="+mn-cs"/>
              </a:rPr>
              <a:t>的个数为偶数时置</a:t>
            </a:r>
            <a:r>
              <a:rPr kumimoji="1" lang="en-US" altLang="zh-CN" sz="2400" b="1" i="0" u="none" strike="noStrike" kern="0" cap="none" spc="0" normalizeH="0" baseline="0" noProof="0" dirty="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否则置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用来传送信息出错时提供检验条件。</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5843" name="Rectangle 2"/>
          <p:cNvSpPr>
            <a:spLocks noGrp="1" noChangeArrowheads="1"/>
          </p:cNvSpPr>
          <p:nvPr>
            <p:ph idx="1"/>
          </p:nvPr>
        </p:nvSpPr>
        <p:spPr>
          <a:xfrm>
            <a:off x="179705" y="332740"/>
            <a:ext cx="8666480" cy="6048375"/>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②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控制标志位1位</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rgbClr val="6600FF"/>
                </a:solidFill>
                <a:effectLst/>
                <a:uLnTx/>
                <a:uFillTx/>
                <a:latin typeface="+mn-ea"/>
                <a:ea typeface="+mn-ea"/>
                <a:cs typeface="+mn-cs"/>
              </a:rPr>
              <a:t>      </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Direction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）方向标志，用在串处理指令中控制处理信息的方向。</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当</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DF</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位为</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1</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时，每次操作后使变址寄存器</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SI</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和</a:t>
            </a:r>
            <a:r>
              <a:rPr kumimoji="1" lang="en-US" altLang="zh-CN" sz="2400" b="1" i="0" u="none" strike="noStrike" kern="0" cap="none" spc="0" normalizeH="0" baseline="0" noProof="0" dirty="0" smtClean="0">
                <a:ln>
                  <a:noFill/>
                </a:ln>
                <a:solidFill>
                  <a:srgbClr val="3333FF"/>
                </a:solidFill>
                <a:effectLst/>
                <a:uLnTx/>
                <a:uFillTx/>
                <a:latin typeface="+mn-ea"/>
                <a:ea typeface="+mn-ea"/>
                <a:cs typeface="+mn-cs"/>
              </a:rPr>
              <a:t>DI</a:t>
            </a:r>
            <a:r>
              <a:rPr kumimoji="1" lang="zh-CN" altLang="en-US" sz="2400" b="1" i="0" u="none" strike="noStrike" kern="0" cap="none" spc="0" normalizeH="0" baseline="0" noProof="0" dirty="0" smtClean="0">
                <a:ln>
                  <a:noFill/>
                </a:ln>
                <a:solidFill>
                  <a:srgbClr val="3333FF"/>
                </a:solidFill>
                <a:effectLst/>
                <a:uLnTx/>
                <a:uFillTx/>
                <a:latin typeface="+mn-ea"/>
                <a:ea typeface="+mn-ea"/>
                <a:cs typeface="+mn-cs"/>
              </a:rPr>
              <a:t>减小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，这样就使串处理从高地址向低地址方向处理。当</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DF</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时，则使</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SI</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DI</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增大，使串处理从低地址向高地址方向处理。</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③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系统标志位有10位：  </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TF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Trap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）陷阱标志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，用于调试时的单步方式操作。</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Interrupt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中断标志 。</a:t>
            </a:r>
            <a:endParaRPr kumimoji="1" lang="en-US" altLang="zh-CN"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IOPL</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I/O Privilege Level</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I/O</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特权级标志 。</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NT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Nested Task</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嵌套任务标志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，用来表示当前的任务是否嵌套在另一任务内。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None/>
              <a:defRPr/>
            </a:pPr>
            <a:r>
              <a:rPr kumimoji="1" lang="zh-CN" altLang="en-US" sz="2400" b="0" i="0" u="none" strike="noStrike" kern="0" cap="none" spc="0" normalizeH="0" baseline="0" noProof="0" dirty="0" smtClean="0">
                <a:ln>
                  <a:noFill/>
                </a:ln>
                <a:solidFill>
                  <a:schemeClr val="tx1"/>
                </a:solidFill>
                <a:effectLst/>
                <a:uLnTx/>
                <a:uFillTx/>
                <a:latin typeface="+mn-ea"/>
                <a:ea typeface="+mn-ea"/>
                <a:cs typeface="+mn-cs"/>
              </a:rPr>
              <a:t>   </a:t>
            </a:r>
            <a:endParaRPr kumimoji="1" lang="zh-CN" altLang="en-US" sz="24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scene3d>
              <a:camera prst="orthographicFront"/>
              <a:lightRig rig="threePt" dir="t"/>
            </a:scene3d>
          </a:bodyPr>
          <a:p>
            <a:pPr marL="0" indent="0" algn="r" eaLnBrk="1" hangingPunct="1">
              <a:spcBef>
                <a:spcPct val="50000"/>
              </a:spcBef>
              <a:buFontTx/>
              <a:buNone/>
            </a:pPr>
            <a:fld id="{9A0DB2DC-4C9A-4742-B13C-FB6460FD3503}" type="slidenum">
              <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fld>
            <a:endPar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36867" name="Rectangle 2"/>
          <p:cNvSpPr>
            <a:spLocks noGrp="1" noChangeArrowheads="1"/>
          </p:cNvSpPr>
          <p:nvPr>
            <p:ph idx="1"/>
          </p:nvPr>
        </p:nvSpPr>
        <p:spPr>
          <a:xfrm>
            <a:off x="468313" y="692150"/>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0" i="0" u="none" strike="noStrike" kern="0" cap="none" spc="0" normalizeH="0" baseline="0" noProof="0" dirty="0" smtClean="0">
                <a:ln>
                  <a:noFill/>
                </a:ln>
                <a:solidFill>
                  <a:srgbClr val="C00000"/>
                </a:solidFill>
                <a:effectLst/>
                <a:uLnTx/>
                <a:uFillTx/>
                <a:latin typeface="+mn-lt"/>
                <a:ea typeface="+mn-ea"/>
                <a:cs typeface="+mn-cs"/>
              </a:rPr>
              <a:t> </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RF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Resume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恢复标志位，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它与调试寄存器的断点一起使用，以保证不重复处理断点。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VM</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Virtual-8086 Mode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虚拟</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8086</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模式位 。</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AC</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Alignment Check mode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对准检查方式位 。</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VIF</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Virtual Interrupt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虚拟中断标志。</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VIP</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Virtual Interrupt Pending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虚拟中断未决标志。</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ID</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err="1" smtClean="0">
                <a:ln>
                  <a:noFill/>
                </a:ln>
                <a:solidFill>
                  <a:srgbClr val="C00000"/>
                </a:solidFill>
                <a:effectLst/>
                <a:uLnTx/>
                <a:uFillTx/>
                <a:latin typeface="+mn-ea"/>
                <a:ea typeface="+mn-ea"/>
                <a:cs typeface="+mn-cs"/>
              </a:rPr>
              <a:t>IDentification</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 flag</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标识标志，</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程序有设置和清除</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ID</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标识的能力，以指示处理机对</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 ID</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指令的支持。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37891" name="Rectangle 2"/>
          <p:cNvSpPr>
            <a:spLocks noGrp="1"/>
          </p:cNvSpPr>
          <p:nvPr>
            <p:ph type="body" sz="half" idx="1"/>
          </p:nvPr>
        </p:nvSpPr>
        <p:spPr>
          <a:xfrm>
            <a:off x="468313" y="333375"/>
            <a:ext cx="8064500" cy="1150938"/>
          </a:xfrm>
        </p:spPr>
        <p:txBody>
          <a:bodyPr vert="horz" wrap="square" lIns="91440" tIns="45720" rIns="91440" bIns="45720" anchor="t" anchorCtr="0"/>
          <a:p>
            <a:pPr eaLnBrk="1" hangingPunct="1">
              <a:buClrTx/>
              <a:buSzTx/>
              <a:buFont typeface="Monotype Sorts" pitchFamily="2" charset="2"/>
              <a:buNone/>
            </a:pPr>
            <a:r>
              <a:rPr lang="zh-CN" altLang="en-US" sz="2000" b="1" dirty="0">
                <a:ea typeface="宋体" panose="02010600030101010101" pitchFamily="2" charset="-122"/>
              </a:rPr>
              <a:t>              </a:t>
            </a:r>
            <a:r>
              <a:rPr lang="zh-CN" altLang="en-US" sz="2400" b="1" dirty="0">
                <a:ea typeface="宋体" panose="02010600030101010101" pitchFamily="2" charset="-122"/>
              </a:rPr>
              <a:t>在调试程序</a:t>
            </a:r>
            <a:r>
              <a:rPr lang="en-US" altLang="zh-CN" sz="2400" b="1" dirty="0">
                <a:ea typeface="宋体" panose="02010600030101010101" pitchFamily="2" charset="-122"/>
              </a:rPr>
              <a:t>DEBUG</a:t>
            </a:r>
            <a:r>
              <a:rPr lang="zh-CN" altLang="en-US" sz="2400" b="1" dirty="0">
                <a:ea typeface="宋体" panose="02010600030101010101" pitchFamily="2" charset="-122"/>
              </a:rPr>
              <a:t>中提供了测试标志位的手段，它用</a:t>
            </a:r>
            <a:r>
              <a:rPr lang="zh-CN" altLang="en-US" sz="2400" b="1" dirty="0">
                <a:solidFill>
                  <a:srgbClr val="C00000"/>
                </a:solidFill>
                <a:ea typeface="宋体" panose="02010600030101010101" pitchFamily="2" charset="-122"/>
              </a:rPr>
              <a:t>符号表示某些标志位的值</a:t>
            </a:r>
            <a:r>
              <a:rPr lang="zh-CN" altLang="en-US" sz="2400" b="1" dirty="0">
                <a:ea typeface="宋体" panose="02010600030101010101" pitchFamily="2" charset="-122"/>
              </a:rPr>
              <a:t>： </a:t>
            </a:r>
            <a:endParaRPr lang="zh-CN" altLang="en-US" sz="2400" b="1" dirty="0">
              <a:ea typeface="宋体" panose="02010600030101010101" pitchFamily="2" charset="-122"/>
            </a:endParaRPr>
          </a:p>
        </p:txBody>
      </p:sp>
      <p:graphicFrame>
        <p:nvGraphicFramePr>
          <p:cNvPr id="202755" name="Group 3"/>
          <p:cNvGraphicFramePr>
            <a:graphicFrameLocks noGrp="1"/>
          </p:cNvGraphicFramePr>
          <p:nvPr>
            <p:ph sz="half" idx="1"/>
          </p:nvPr>
        </p:nvGraphicFramePr>
        <p:xfrm>
          <a:off x="323850" y="1341438"/>
          <a:ext cx="8496300" cy="4751389"/>
        </p:xfrm>
        <a:graphic>
          <a:graphicData uri="http://schemas.openxmlformats.org/drawingml/2006/table">
            <a:tbl>
              <a:tblPr/>
              <a:tblGrid>
                <a:gridCol w="3508375"/>
                <a:gridCol w="2692400"/>
                <a:gridCol w="2295525"/>
              </a:tblGrid>
              <a:tr h="52228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标志名</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标志为</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溢出（是</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     </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OV</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NV</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DF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方向（增量</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减量）</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DN</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UP</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IF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中断（允许</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关闭）</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SF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符号（正</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负）</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NG</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PL</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ZF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零（是</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ZR</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NZ</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辅助进位（是</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AC</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奇偶（偶</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奇）</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PO</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CF          </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进位（是</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否）</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CY</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NC</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ph type="sldNum" sz="quarter" idx="12"/>
          </p:nvPr>
        </p:nvSpPr>
        <p:spPr/>
        <p:txBody>
          <a:bodyPr>
            <a:scene3d>
              <a:camera prst="orthographicFront"/>
              <a:lightRig rig="threePt" dir="t"/>
            </a:scene3d>
          </a:bodyPr>
          <a:p>
            <a:pPr marL="0" indent="0" algn="r" eaLnBrk="1" hangingPunct="1">
              <a:spcBef>
                <a:spcPct val="50000"/>
              </a:spcBef>
              <a:buFontTx/>
              <a:buNone/>
            </a:pPr>
            <a:fld id="{9A0DB2DC-4C9A-4742-B13C-FB6460FD3503}" type="slidenum">
              <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fld>
            <a:endPar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
        <p:nvSpPr>
          <p:cNvPr id="38915" name="Rectangle 2"/>
          <p:cNvSpPr>
            <a:spLocks noGrp="1" noChangeArrowheads="1"/>
          </p:cNvSpPr>
          <p:nvPr>
            <p:ph idx="1"/>
          </p:nvPr>
        </p:nvSpPr>
        <p:spPr>
          <a:xfrm>
            <a:off x="179388" y="620713"/>
            <a:ext cx="8589963" cy="5329238"/>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3</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）段寄存器</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段寄存器用于</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存储器寻址时，</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直接或间接地存放段地址。</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段寄存器的长度为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80286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以前的处理器中，只有</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个</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寄存器：</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代码段</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Code Segment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数据段</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Data Segment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堆栈段</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SS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Stack Segment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附加段</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ES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Extra Segment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a:ln>
                  <a:noFill/>
                </a:ln>
                <a:solidFill>
                  <a:schemeClr val="tx1"/>
                </a:solidFill>
                <a:effectLst/>
                <a:uLnTx/>
                <a:uFillTx/>
                <a:latin typeface="+mn-ea"/>
                <a:ea typeface="+mn-ea"/>
                <a:cs typeface="+mn-cs"/>
              </a:rPr>
              <a:t> </a:t>
            </a:r>
            <a:r>
              <a:rPr kumimoji="1" lang="en-US" altLang="zh-CN" sz="2400" b="1" i="0" u="none" strike="noStrike" kern="0" cap="none" spc="0" normalizeH="0" baseline="0" noProof="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smtClean="0">
                <a:ln>
                  <a:noFill/>
                </a:ln>
                <a:solidFill>
                  <a:schemeClr val="tx1"/>
                </a:solidFill>
                <a:effectLst/>
                <a:uLnTx/>
                <a:uFillTx/>
                <a:latin typeface="+mn-ea"/>
                <a:ea typeface="+mn-ea"/>
                <a:cs typeface="+mn-cs"/>
              </a:rPr>
              <a:t>从</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起，增加了</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FS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两个段寄存器，它们也属于附加的数据段。有关段寄存器的使用将在下一节中说明。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4"/>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39939" name="Picture 2" descr="4x10"/>
          <p:cNvPicPr>
            <a:picLocks noChangeAspect="1"/>
          </p:cNvPicPr>
          <p:nvPr>
            <p:ph/>
          </p:nvPr>
        </p:nvPicPr>
        <p:blipFill>
          <a:blip r:embed="rId1"/>
          <a:srcRect/>
          <a:stretch>
            <a:fillRect/>
          </a:stretch>
        </p:blipFill>
        <p:spPr>
          <a:xfrm>
            <a:off x="50165" y="1029970"/>
            <a:ext cx="9043670" cy="5828030"/>
          </a:xfrm>
        </p:spPr>
      </p:pic>
      <p:sp>
        <p:nvSpPr>
          <p:cNvPr id="39940" name="Rectangle 3"/>
          <p:cNvSpPr/>
          <p:nvPr/>
        </p:nvSpPr>
        <p:spPr>
          <a:xfrm>
            <a:off x="0" y="31750"/>
            <a:ext cx="6223000" cy="4292600"/>
          </a:xfrm>
          <a:prstGeom prst="rect">
            <a:avLst/>
          </a:prstGeom>
          <a:noFill/>
          <a:ln w="9525">
            <a:noFill/>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lnSpc>
                <a:spcPct val="90000"/>
              </a:lnSpc>
              <a:buClr>
                <a:schemeClr val="bg2"/>
              </a:buClr>
              <a:buNone/>
            </a:pPr>
            <a:r>
              <a:rPr lang="en-US" altLang="zh-CN" sz="3600" b="1" dirty="0">
                <a:solidFill>
                  <a:srgbClr val="000000"/>
                </a:solidFill>
                <a:latin typeface="Times New Roman" panose="02020603050405020304" pitchFamily="18" charset="0"/>
                <a:ea typeface="宋体" panose="02010600030101010101" pitchFamily="2" charset="-122"/>
              </a:rPr>
              <a:t>4.2.2  80x86</a:t>
            </a:r>
            <a:r>
              <a:rPr lang="zh-CN" altLang="en-US" sz="3600" b="1" dirty="0">
                <a:solidFill>
                  <a:srgbClr val="000000"/>
                </a:solidFill>
                <a:latin typeface="Times New Roman" panose="02020603050405020304" pitchFamily="18" charset="0"/>
                <a:ea typeface="宋体" panose="02010600030101010101" pitchFamily="2" charset="-122"/>
              </a:rPr>
              <a:t>的主存储器</a:t>
            </a:r>
            <a:endParaRPr lang="zh-CN" altLang="en-US" sz="3600" b="1" dirty="0">
              <a:solidFill>
                <a:srgbClr val="000000"/>
              </a:solidFill>
              <a:latin typeface="Times New Roman" panose="02020603050405020304" pitchFamily="18" charset="0"/>
              <a:ea typeface="宋体" panose="02010600030101010101" pitchFamily="2" charset="-122"/>
            </a:endParaRPr>
          </a:p>
          <a:p>
            <a:pPr marL="342900" lvl="0" indent="-342900" eaLnBrk="1" hangingPunct="1">
              <a:lnSpc>
                <a:spcPct val="90000"/>
              </a:lnSpc>
              <a:buClr>
                <a:schemeClr val="bg2"/>
              </a:buClr>
              <a:buNone/>
            </a:pPr>
            <a:r>
              <a:rPr lang="en-US" altLang="zh-CN" sz="2000"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 1</a:t>
            </a:r>
            <a:r>
              <a:rPr lang="zh-CN" altLang="en-US" b="1" dirty="0">
                <a:solidFill>
                  <a:srgbClr val="000000"/>
                </a:solidFill>
                <a:latin typeface="Times New Roman" panose="02020603050405020304" pitchFamily="18" charset="0"/>
                <a:ea typeface="宋体" panose="02010600030101010101" pitchFamily="2" charset="-122"/>
              </a:rPr>
              <a:t>．存储单元的地址和内容</a:t>
            </a:r>
            <a:endParaRPr lang="zh-CN" altLang="en-US" sz="2400" b="1" dirty="0">
              <a:solidFill>
                <a:srgbClr val="000000"/>
              </a:solidFill>
              <a:latin typeface="Times New Roman" panose="02020603050405020304" pitchFamily="18" charset="0"/>
              <a:ea typeface="宋体" panose="02010600030101010101" pitchFamily="2" charset="-122"/>
            </a:endParaRPr>
          </a:p>
          <a:p>
            <a:pPr marL="342900" lvl="0" indent="-342900" eaLnBrk="1" hangingPunct="1">
              <a:lnSpc>
                <a:spcPts val="3000"/>
              </a:lnSpc>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rPr>
              <a:t>8</a:t>
            </a:r>
            <a:r>
              <a:rPr lang="zh-CN" altLang="en-US" sz="2000" b="1" dirty="0">
                <a:solidFill>
                  <a:srgbClr val="0070C0"/>
                </a:solidFill>
                <a:latin typeface="Times New Roman" panose="02020603050405020304" pitchFamily="18" charset="0"/>
                <a:ea typeface="宋体" panose="02010600030101010101" pitchFamily="2" charset="-122"/>
              </a:rPr>
              <a:t>位二进制数组成一个字节，位编号如图（</a:t>
            </a:r>
            <a:r>
              <a:rPr lang="en-US" altLang="zh-CN" sz="2000" b="1" dirty="0">
                <a:solidFill>
                  <a:srgbClr val="0070C0"/>
                </a:solidFill>
                <a:latin typeface="Times New Roman" panose="02020603050405020304" pitchFamily="18" charset="0"/>
                <a:ea typeface="宋体" panose="02010600030101010101" pitchFamily="2" charset="-122"/>
              </a:rPr>
              <a:t>a</a:t>
            </a:r>
            <a:r>
              <a:rPr lang="zh-CN" altLang="en-US" sz="2000" b="1" dirty="0">
                <a:solidFill>
                  <a:srgbClr val="0070C0"/>
                </a:solidFill>
                <a:latin typeface="Times New Roman" panose="02020603050405020304" pitchFamily="18" charset="0"/>
                <a:ea typeface="宋体" panose="02010600030101010101" pitchFamily="2" charset="-122"/>
              </a:rPr>
              <a:t>）。</a:t>
            </a:r>
            <a:endParaRPr lang="en-US" altLang="zh-CN" sz="2000" b="1" dirty="0">
              <a:solidFill>
                <a:srgbClr val="0070C0"/>
              </a:solidFill>
              <a:latin typeface="Times New Roman" panose="02020603050405020304" pitchFamily="18" charset="0"/>
              <a:ea typeface="宋体" panose="02010600030101010101" pitchFamily="2" charset="-122"/>
            </a:endParaRPr>
          </a:p>
          <a:p>
            <a:pPr marL="342900" lvl="0" indent="-342900" eaLnBrk="1" hangingPunct="1">
              <a:lnSpc>
                <a:spcPts val="3000"/>
              </a:lnSpc>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rPr>
              <a:t>8086</a:t>
            </a:r>
            <a:r>
              <a:rPr lang="zh-CN" altLang="en-US" sz="2000" b="1" dirty="0">
                <a:solidFill>
                  <a:srgbClr val="0070C0"/>
                </a:solidFill>
                <a:latin typeface="Times New Roman" panose="02020603050405020304" pitchFamily="18" charset="0"/>
                <a:ea typeface="宋体" panose="02010600030101010101" pitchFamily="2" charset="-122"/>
              </a:rPr>
              <a:t>、</a:t>
            </a:r>
            <a:r>
              <a:rPr lang="en-US" altLang="zh-CN" sz="2000" b="1" dirty="0">
                <a:solidFill>
                  <a:srgbClr val="0070C0"/>
                </a:solidFill>
                <a:latin typeface="Times New Roman" panose="02020603050405020304" pitchFamily="18" charset="0"/>
                <a:ea typeface="宋体" panose="02010600030101010101" pitchFamily="2" charset="-122"/>
              </a:rPr>
              <a:t>80286</a:t>
            </a:r>
            <a:r>
              <a:rPr lang="zh-CN" altLang="en-US" sz="2000" b="1" dirty="0">
                <a:solidFill>
                  <a:srgbClr val="0070C0"/>
                </a:solidFill>
                <a:latin typeface="Times New Roman" panose="02020603050405020304" pitchFamily="18" charset="0"/>
                <a:ea typeface="宋体" panose="02010600030101010101" pitchFamily="2" charset="-122"/>
              </a:rPr>
              <a:t>的字长为</a:t>
            </a:r>
            <a:r>
              <a:rPr lang="en-US" altLang="zh-CN" sz="2000" b="1" dirty="0">
                <a:solidFill>
                  <a:srgbClr val="FF0000"/>
                </a:solidFill>
                <a:latin typeface="Times New Roman" panose="02020603050405020304" pitchFamily="18" charset="0"/>
                <a:ea typeface="宋体" panose="02010600030101010101" pitchFamily="2" charset="-122"/>
              </a:rPr>
              <a:t>16</a:t>
            </a:r>
            <a:r>
              <a:rPr lang="zh-CN" altLang="en-US" sz="2000" b="1" dirty="0">
                <a:solidFill>
                  <a:srgbClr val="FF0000"/>
                </a:solidFill>
                <a:latin typeface="Times New Roman" panose="02020603050405020304" pitchFamily="18" charset="0"/>
                <a:ea typeface="宋体" panose="02010600030101010101" pitchFamily="2" charset="-122"/>
              </a:rPr>
              <a:t>位</a:t>
            </a:r>
            <a:r>
              <a:rPr lang="zh-CN" altLang="en-US" sz="2000" b="1" dirty="0">
                <a:solidFill>
                  <a:srgbClr val="0070C0"/>
                </a:solidFill>
                <a:latin typeface="Times New Roman" panose="02020603050405020304" pitchFamily="18" charset="0"/>
                <a:ea typeface="宋体" panose="02010600030101010101" pitchFamily="2" charset="-122"/>
              </a:rPr>
              <a:t>，由两个字节组成</a:t>
            </a:r>
            <a:r>
              <a:rPr lang="zh-CN" altLang="en-US" sz="2000" b="1" dirty="0">
                <a:solidFill>
                  <a:srgbClr val="0070C0"/>
                </a:solidFill>
                <a:latin typeface="Times New Roman" panose="02020603050405020304" pitchFamily="18" charset="0"/>
                <a:ea typeface="宋体" panose="02010600030101010101" pitchFamily="2" charset="-122"/>
                <a:sym typeface="+mn-ea"/>
              </a:rPr>
              <a:t>（</a:t>
            </a:r>
            <a:r>
              <a:rPr lang="zh-CN" altLang="en-US" sz="2000" b="1" dirty="0">
                <a:solidFill>
                  <a:srgbClr val="FF0000"/>
                </a:solidFill>
                <a:latin typeface="Times New Roman" panose="02020603050405020304" pitchFamily="18" charset="0"/>
                <a:ea typeface="宋体" panose="02010600030101010101" pitchFamily="2" charset="-122"/>
                <a:sym typeface="+mn-ea"/>
              </a:rPr>
              <a:t>字</a:t>
            </a:r>
            <a:r>
              <a:rPr lang="zh-CN" altLang="en-US" sz="2000" b="1" dirty="0">
                <a:solidFill>
                  <a:srgbClr val="0070C0"/>
                </a:solidFill>
                <a:latin typeface="Times New Roman" panose="02020603050405020304" pitchFamily="18" charset="0"/>
                <a:ea typeface="宋体" panose="02010600030101010101" pitchFamily="2" charset="-122"/>
                <a:sym typeface="+mn-ea"/>
              </a:rPr>
              <a:t>），</a:t>
            </a:r>
            <a:r>
              <a:rPr lang="zh-CN" altLang="en-US" sz="2000" b="1" dirty="0">
                <a:solidFill>
                  <a:srgbClr val="0070C0"/>
                </a:solidFill>
                <a:latin typeface="Times New Roman" panose="02020603050405020304" pitchFamily="18" charset="0"/>
                <a:ea typeface="宋体" panose="02010600030101010101" pitchFamily="2" charset="-122"/>
              </a:rPr>
              <a:t>位编号如图（</a:t>
            </a:r>
            <a:r>
              <a:rPr lang="en-US" altLang="zh-CN" sz="2000" b="1" dirty="0">
                <a:solidFill>
                  <a:srgbClr val="0070C0"/>
                </a:solidFill>
                <a:latin typeface="Times New Roman" panose="02020603050405020304" pitchFamily="18" charset="0"/>
                <a:ea typeface="宋体" panose="02010600030101010101" pitchFamily="2" charset="-122"/>
              </a:rPr>
              <a:t>b</a:t>
            </a:r>
            <a:r>
              <a:rPr lang="zh-CN" altLang="en-US" sz="2000" b="1" dirty="0">
                <a:solidFill>
                  <a:srgbClr val="0070C0"/>
                </a:solidFill>
                <a:latin typeface="Times New Roman" panose="02020603050405020304" pitchFamily="18" charset="0"/>
                <a:ea typeface="宋体" panose="02010600030101010101" pitchFamily="2" charset="-122"/>
              </a:rPr>
              <a:t>）。</a:t>
            </a:r>
            <a:endParaRPr lang="en-US" altLang="zh-CN" sz="2000" b="1" dirty="0">
              <a:solidFill>
                <a:srgbClr val="0070C0"/>
              </a:solidFill>
              <a:latin typeface="Times New Roman" panose="02020603050405020304" pitchFamily="18" charset="0"/>
              <a:ea typeface="宋体" panose="02010600030101010101" pitchFamily="2" charset="-122"/>
            </a:endParaRPr>
          </a:p>
          <a:p>
            <a:pPr marL="342900" lvl="0" indent="-342900" eaLnBrk="1" hangingPunct="1">
              <a:lnSpc>
                <a:spcPts val="3000"/>
              </a:lnSpc>
              <a:buFont typeface="Arial" panose="020B0604020202020204" pitchFamily="34" charset="0"/>
              <a:buChar char="•"/>
            </a:pPr>
            <a:r>
              <a:rPr lang="en-US" altLang="zh-CN" sz="2000" b="1" dirty="0">
                <a:solidFill>
                  <a:srgbClr val="0070C0"/>
                </a:solidFill>
                <a:latin typeface="Times New Roman" panose="02020603050405020304" pitchFamily="18" charset="0"/>
                <a:ea typeface="宋体" panose="02010600030101010101" pitchFamily="2" charset="-122"/>
              </a:rPr>
              <a:t>80386</a:t>
            </a:r>
            <a:r>
              <a:rPr lang="zh-CN" altLang="en-US" sz="2000" b="1" dirty="0">
                <a:solidFill>
                  <a:srgbClr val="0070C0"/>
                </a:solidFill>
                <a:latin typeface="Times New Roman" panose="02020603050405020304" pitchFamily="18" charset="0"/>
                <a:ea typeface="宋体" panose="02010600030101010101" pitchFamily="2" charset="-122"/>
              </a:rPr>
              <a:t>～</a:t>
            </a:r>
            <a:r>
              <a:rPr lang="en-US" altLang="zh-CN" sz="2000" b="1" dirty="0">
                <a:solidFill>
                  <a:srgbClr val="0070C0"/>
                </a:solidFill>
                <a:latin typeface="Times New Roman" panose="02020603050405020304" pitchFamily="18" charset="0"/>
                <a:ea typeface="宋体" panose="02010600030101010101" pitchFamily="2" charset="-122"/>
              </a:rPr>
              <a:t>Pentium</a:t>
            </a:r>
            <a:r>
              <a:rPr lang="zh-CN" altLang="en-US" sz="2000" b="1" dirty="0">
                <a:solidFill>
                  <a:srgbClr val="0070C0"/>
                </a:solidFill>
                <a:latin typeface="Times New Roman" panose="02020603050405020304" pitchFamily="18" charset="0"/>
                <a:ea typeface="宋体" panose="02010600030101010101" pitchFamily="2" charset="-122"/>
              </a:rPr>
              <a:t>机的字长为</a:t>
            </a:r>
            <a:r>
              <a:rPr lang="en-US" altLang="zh-CN" sz="2000" b="1" dirty="0">
                <a:solidFill>
                  <a:srgbClr val="FF0000"/>
                </a:solidFill>
                <a:latin typeface="Times New Roman" panose="02020603050405020304" pitchFamily="18" charset="0"/>
                <a:ea typeface="宋体" panose="02010600030101010101" pitchFamily="2" charset="-122"/>
              </a:rPr>
              <a:t>32</a:t>
            </a:r>
            <a:r>
              <a:rPr lang="zh-CN" altLang="en-US" sz="2000" b="1" dirty="0">
                <a:solidFill>
                  <a:srgbClr val="FF0000"/>
                </a:solidFill>
                <a:latin typeface="Times New Roman" panose="02020603050405020304" pitchFamily="18" charset="0"/>
                <a:ea typeface="宋体" panose="02010600030101010101" pitchFamily="2" charset="-122"/>
              </a:rPr>
              <a:t>位</a:t>
            </a:r>
            <a:r>
              <a:rPr lang="zh-CN" altLang="en-US" sz="2000" b="1" dirty="0">
                <a:solidFill>
                  <a:srgbClr val="0070C0"/>
                </a:solidFill>
                <a:latin typeface="Times New Roman" panose="02020603050405020304" pitchFamily="18" charset="0"/>
                <a:ea typeface="宋体" panose="02010600030101010101" pitchFamily="2" charset="-122"/>
              </a:rPr>
              <a:t>，由两个字即</a:t>
            </a:r>
            <a:r>
              <a:rPr lang="en-US" altLang="zh-CN" sz="2000" b="1" dirty="0">
                <a:solidFill>
                  <a:srgbClr val="0070C0"/>
                </a:solidFill>
                <a:latin typeface="Times New Roman" panose="02020603050405020304" pitchFamily="18" charset="0"/>
                <a:ea typeface="宋体" panose="02010600030101010101" pitchFamily="2" charset="-122"/>
              </a:rPr>
              <a:t>4</a:t>
            </a:r>
            <a:r>
              <a:rPr lang="zh-CN" altLang="en-US" sz="2000" b="1" dirty="0">
                <a:solidFill>
                  <a:srgbClr val="0070C0"/>
                </a:solidFill>
                <a:latin typeface="Times New Roman" panose="02020603050405020304" pitchFamily="18" charset="0"/>
                <a:ea typeface="宋体" panose="02010600030101010101" pitchFamily="2" charset="-122"/>
              </a:rPr>
              <a:t>个字节组成，在</a:t>
            </a:r>
            <a:r>
              <a:rPr lang="en-US" altLang="zh-CN" sz="2000" b="1" dirty="0">
                <a:solidFill>
                  <a:srgbClr val="0070C0"/>
                </a:solidFill>
                <a:latin typeface="Times New Roman" panose="02020603050405020304" pitchFamily="18" charset="0"/>
                <a:ea typeface="宋体" panose="02010600030101010101" pitchFamily="2" charset="-122"/>
              </a:rPr>
              <a:t>80x86</a:t>
            </a:r>
            <a:r>
              <a:rPr lang="zh-CN" altLang="en-US" sz="2000" b="1" dirty="0">
                <a:solidFill>
                  <a:srgbClr val="0070C0"/>
                </a:solidFill>
                <a:latin typeface="Times New Roman" panose="02020603050405020304" pitchFamily="18" charset="0"/>
                <a:ea typeface="宋体" panose="02010600030101010101" pitchFamily="2" charset="-122"/>
              </a:rPr>
              <a:t>系列中称其为</a:t>
            </a:r>
            <a:r>
              <a:rPr lang="zh-CN" altLang="en-US" sz="2000" b="1" dirty="0">
                <a:solidFill>
                  <a:srgbClr val="FF0000"/>
                </a:solidFill>
                <a:latin typeface="Times New Roman" panose="02020603050405020304" pitchFamily="18" charset="0"/>
                <a:ea typeface="宋体" panose="02010600030101010101" pitchFamily="2" charset="-122"/>
              </a:rPr>
              <a:t>双字</a:t>
            </a:r>
            <a:r>
              <a:rPr lang="zh-CN" altLang="en-US" sz="2000" b="1" dirty="0">
                <a:solidFill>
                  <a:srgbClr val="0070C0"/>
                </a:solidFill>
                <a:latin typeface="Times New Roman" panose="02020603050405020304" pitchFamily="18" charset="0"/>
                <a:ea typeface="宋体" panose="02010600030101010101" pitchFamily="2" charset="-122"/>
              </a:rPr>
              <a:t>，位编号如图（</a:t>
            </a:r>
            <a:r>
              <a:rPr lang="en-US" altLang="zh-CN" sz="2000" b="1" dirty="0">
                <a:solidFill>
                  <a:srgbClr val="0070C0"/>
                </a:solidFill>
                <a:latin typeface="Times New Roman" panose="02020603050405020304" pitchFamily="18" charset="0"/>
                <a:ea typeface="宋体" panose="02010600030101010101" pitchFamily="2" charset="-122"/>
              </a:rPr>
              <a:t>c</a:t>
            </a:r>
            <a:r>
              <a:rPr lang="zh-CN" altLang="en-US" sz="2000" b="1" dirty="0">
                <a:solidFill>
                  <a:srgbClr val="0070C0"/>
                </a:solidFill>
                <a:latin typeface="Times New Roman" panose="02020603050405020304" pitchFamily="18" charset="0"/>
                <a:ea typeface="宋体" panose="02010600030101010101" pitchFamily="2" charset="-122"/>
              </a:rPr>
              <a:t>）。</a:t>
            </a:r>
            <a:endParaRPr lang="en-US" altLang="zh-CN" sz="2000" b="1" dirty="0">
              <a:solidFill>
                <a:srgbClr val="0070C0"/>
              </a:solidFill>
              <a:latin typeface="Times New Roman" panose="02020603050405020304" pitchFamily="18" charset="0"/>
              <a:ea typeface="宋体" panose="02010600030101010101" pitchFamily="2" charset="-122"/>
            </a:endParaRPr>
          </a:p>
          <a:p>
            <a:pPr marL="342900" lvl="0" indent="-342900" eaLnBrk="1" hangingPunct="1">
              <a:lnSpc>
                <a:spcPts val="3000"/>
              </a:lnSpc>
              <a:buFont typeface="Arial" panose="020B0604020202020204" pitchFamily="34" charset="0"/>
              <a:buChar char="•"/>
            </a:pPr>
            <a:r>
              <a:rPr lang="zh-CN" altLang="en-US" sz="2000" b="1" dirty="0">
                <a:solidFill>
                  <a:srgbClr val="0070C0"/>
                </a:solidFill>
                <a:latin typeface="Times New Roman" panose="02020603050405020304" pitchFamily="18" charset="0"/>
                <a:ea typeface="宋体" panose="02010600030101010101" pitchFamily="2" charset="-122"/>
              </a:rPr>
              <a:t>由</a:t>
            </a:r>
            <a:r>
              <a:rPr lang="en-US" altLang="zh-CN" sz="2000" b="1" dirty="0">
                <a:solidFill>
                  <a:srgbClr val="0070C0"/>
                </a:solidFill>
                <a:latin typeface="Times New Roman" panose="02020603050405020304" pitchFamily="18" charset="0"/>
                <a:ea typeface="宋体" panose="02010600030101010101" pitchFamily="2" charset="-122"/>
              </a:rPr>
              <a:t>8</a:t>
            </a:r>
            <a:r>
              <a:rPr lang="zh-CN" altLang="en-US" sz="2000" b="1" dirty="0">
                <a:solidFill>
                  <a:srgbClr val="0070C0"/>
                </a:solidFill>
                <a:latin typeface="Times New Roman" panose="02020603050405020304" pitchFamily="18" charset="0"/>
                <a:ea typeface="宋体" panose="02010600030101010101" pitchFamily="2" charset="-122"/>
              </a:rPr>
              <a:t>个字节即字长为</a:t>
            </a:r>
            <a:r>
              <a:rPr lang="en-US" altLang="zh-CN" sz="2000" b="1" dirty="0">
                <a:solidFill>
                  <a:srgbClr val="FF0000"/>
                </a:solidFill>
                <a:latin typeface="Times New Roman" panose="02020603050405020304" pitchFamily="18" charset="0"/>
                <a:ea typeface="宋体" panose="02010600030101010101" pitchFamily="2" charset="-122"/>
              </a:rPr>
              <a:t>64</a:t>
            </a:r>
            <a:r>
              <a:rPr lang="zh-CN" altLang="en-US" sz="2000" b="1" dirty="0">
                <a:solidFill>
                  <a:srgbClr val="FF0000"/>
                </a:solidFill>
                <a:latin typeface="Times New Roman" panose="02020603050405020304" pitchFamily="18" charset="0"/>
                <a:ea typeface="宋体" panose="02010600030101010101" pitchFamily="2" charset="-122"/>
              </a:rPr>
              <a:t>位</a:t>
            </a:r>
            <a:r>
              <a:rPr lang="zh-CN" altLang="en-US" sz="2000" b="1" dirty="0">
                <a:solidFill>
                  <a:srgbClr val="0070C0"/>
                </a:solidFill>
                <a:latin typeface="Times New Roman" panose="02020603050405020304" pitchFamily="18" charset="0"/>
                <a:ea typeface="宋体" panose="02010600030101010101" pitchFamily="2" charset="-122"/>
              </a:rPr>
              <a:t>组成的</a:t>
            </a:r>
            <a:r>
              <a:rPr lang="en-US" altLang="zh-CN" sz="2000" b="1" dirty="0">
                <a:solidFill>
                  <a:srgbClr val="FF0000"/>
                </a:solidFill>
                <a:latin typeface="Times New Roman" panose="02020603050405020304" pitchFamily="18" charset="0"/>
                <a:ea typeface="宋体" panose="02010600030101010101" pitchFamily="2" charset="-122"/>
              </a:rPr>
              <a:t>4</a:t>
            </a:r>
            <a:r>
              <a:rPr lang="zh-CN" altLang="en-US" sz="2000" b="1" dirty="0">
                <a:solidFill>
                  <a:srgbClr val="FF0000"/>
                </a:solidFill>
                <a:latin typeface="Times New Roman" panose="02020603050405020304" pitchFamily="18" charset="0"/>
                <a:ea typeface="宋体" panose="02010600030101010101" pitchFamily="2" charset="-122"/>
              </a:rPr>
              <a:t>字</a:t>
            </a:r>
            <a:r>
              <a:rPr lang="zh-CN" altLang="en-US" sz="2000" b="1" dirty="0">
                <a:solidFill>
                  <a:srgbClr val="0070C0"/>
                </a:solidFill>
                <a:latin typeface="Times New Roman" panose="02020603050405020304" pitchFamily="18" charset="0"/>
                <a:ea typeface="宋体" panose="02010600030101010101" pitchFamily="2" charset="-122"/>
              </a:rPr>
              <a:t>，位编号如图（</a:t>
            </a:r>
            <a:r>
              <a:rPr lang="en-US" altLang="zh-CN" sz="2000" b="1" dirty="0">
                <a:solidFill>
                  <a:srgbClr val="0070C0"/>
                </a:solidFill>
                <a:latin typeface="Times New Roman" panose="02020603050405020304" pitchFamily="18" charset="0"/>
                <a:ea typeface="宋体" panose="02010600030101010101" pitchFamily="2" charset="-122"/>
              </a:rPr>
              <a:t>d</a:t>
            </a:r>
            <a:r>
              <a:rPr lang="zh-CN" altLang="en-US" sz="2000" b="1" dirty="0">
                <a:solidFill>
                  <a:srgbClr val="0070C0"/>
                </a:solidFill>
                <a:latin typeface="Times New Roman" panose="02020603050405020304" pitchFamily="18" charset="0"/>
                <a:ea typeface="宋体" panose="02010600030101010101" pitchFamily="2" charset="-122"/>
              </a:rPr>
              <a:t>）。</a:t>
            </a:r>
            <a:endParaRPr lang="zh-CN" altLang="en-US" sz="2000" b="1" dirty="0">
              <a:solidFill>
                <a:srgbClr val="0070C0"/>
              </a:solidFill>
              <a:latin typeface="Times New Roman" panose="02020603050405020304" pitchFamily="18" charset="0"/>
              <a:ea typeface="宋体" panose="02010600030101010101" pitchFamily="2" charset="-122"/>
            </a:endParaRPr>
          </a:p>
          <a:p>
            <a:pPr marL="342900" lvl="0" indent="-342900" eaLnBrk="1" hangingPunct="1">
              <a:lnSpc>
                <a:spcPct val="90000"/>
              </a:lnSpc>
              <a:buClr>
                <a:schemeClr val="bg2"/>
              </a:buClr>
              <a:buNone/>
            </a:pP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36513" y="236538"/>
            <a:ext cx="8915400" cy="22939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400" b="1" dirty="0">
                <a:solidFill>
                  <a:srgbClr val="C00000"/>
                </a:solidFill>
                <a:latin typeface="宋体" panose="02010600030101010101" pitchFamily="2" charset="-122"/>
                <a:ea typeface="宋体" panose="02010600030101010101" pitchFamily="2" charset="-122"/>
              </a:rPr>
              <a:t>80x86</a:t>
            </a:r>
            <a:r>
              <a:rPr lang="zh-CN" altLang="en-US" sz="2400" b="1" dirty="0">
                <a:solidFill>
                  <a:srgbClr val="C00000"/>
                </a:solidFill>
                <a:latin typeface="宋体" panose="02010600030101010101" pitchFamily="2" charset="-122"/>
                <a:ea typeface="宋体" panose="02010600030101010101" pitchFamily="2" charset="-122"/>
              </a:rPr>
              <a:t> 按字节编址：</a:t>
            </a:r>
            <a:r>
              <a:rPr lang="zh-CN" altLang="en-US" sz="2400" b="1" dirty="0">
                <a:latin typeface="宋体" panose="02010600030101010101" pitchFamily="2" charset="-122"/>
                <a:ea typeface="宋体" panose="02010600030101010101" pitchFamily="2" charset="-122"/>
              </a:rPr>
              <a:t>每一个字节单元给予一个唯一的编号即存储器地址，称为</a:t>
            </a:r>
            <a:r>
              <a:rPr lang="zh-CN" altLang="en-US" sz="2400" b="1" dirty="0">
                <a:solidFill>
                  <a:srgbClr val="C00000"/>
                </a:solidFill>
                <a:latin typeface="宋体" panose="02010600030101010101" pitchFamily="2" charset="-122"/>
                <a:ea typeface="宋体" panose="02010600030101010101" pitchFamily="2" charset="-122"/>
              </a:rPr>
              <a:t>物理地址</a:t>
            </a:r>
            <a:r>
              <a:rPr lang="zh-CN" altLang="en-US" sz="2400" b="1" dirty="0">
                <a:latin typeface="宋体" panose="02010600030101010101" pitchFamily="2" charset="-122"/>
                <a:ea typeface="宋体" panose="02010600030101010101" pitchFamily="2" charset="-122"/>
              </a:rPr>
              <a:t>。地址从</a:t>
            </a:r>
            <a:r>
              <a:rPr lang="zh-CN" altLang="en-US" sz="2400" b="1" dirty="0">
                <a:latin typeface="Times New Roman" panose="02020603050405020304" pitchFamily="18" charset="0"/>
                <a:ea typeface="宋体" panose="02010600030101010101" pitchFamily="2" charset="-122"/>
              </a:rPr>
              <a:t>0</a:t>
            </a:r>
            <a:r>
              <a:rPr lang="zh-CN" altLang="en-US" sz="2400" b="1" dirty="0">
                <a:latin typeface="宋体" panose="02010600030101010101" pitchFamily="2" charset="-122"/>
                <a:ea typeface="宋体" panose="02010600030101010101" pitchFamily="2" charset="-122"/>
              </a:rPr>
              <a:t>开始编号，顺序地每次加</a:t>
            </a:r>
            <a:r>
              <a:rPr lang="zh-CN" altLang="en-US" sz="2400" b="1" dirty="0">
                <a:latin typeface="Times New Roman" panose="02020603050405020304" pitchFamily="18" charset="0"/>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，因此存储器的物理地址空间呈线性增长。</a:t>
            </a:r>
            <a:endParaRPr lang="en-US" altLang="zh-CN" sz="2400" b="1" dirty="0">
              <a:latin typeface="宋体" panose="02010600030101010101" pitchFamily="2" charset="-122"/>
              <a:ea typeface="宋体" panose="02010600030101010101" pitchFamily="2" charset="-122"/>
            </a:endParaRPr>
          </a:p>
          <a:p>
            <a:pPr marL="0" lvl="0" indent="0">
              <a:lnSpc>
                <a:spcPts val="3500"/>
              </a:lnSpc>
              <a:spcBef>
                <a:spcPct val="0"/>
              </a:spcBef>
              <a:buFontTx/>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在机器里，地址也是用二进制数来表示的，无符号整数，书写格式为十六进制数。</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
        <p:nvSpPr>
          <p:cNvPr id="40963" name="Rectangle 3"/>
          <p:cNvSpPr/>
          <p:nvPr/>
        </p:nvSpPr>
        <p:spPr>
          <a:xfrm>
            <a:off x="317818" y="2636203"/>
            <a:ext cx="8353425" cy="41306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 typeface="Symbol" panose="05050102010706020507" pitchFamily="18" charset="2"/>
              <a:buChar char="·"/>
            </a:pPr>
            <a:r>
              <a:rPr lang="en-US" altLang="zh-CN" sz="2400" b="1" dirty="0">
                <a:latin typeface="Times New Roman" panose="02020603050405020304" pitchFamily="18" charset="0"/>
                <a:ea typeface="宋体" panose="02010600030101010101" pitchFamily="2" charset="-122"/>
              </a:rPr>
              <a:t> 8086/8088</a:t>
            </a:r>
            <a:r>
              <a:rPr lang="zh-CN" altLang="en-US" sz="2400" b="1" dirty="0">
                <a:latin typeface="宋体" panose="02010600030101010101" pitchFamily="2" charset="-122"/>
                <a:ea typeface="宋体" panose="02010600030101010101" pitchFamily="2" charset="-122"/>
              </a:rPr>
              <a:t>的</a:t>
            </a:r>
            <a:r>
              <a:rPr lang="zh-CN" altLang="en-US" sz="2400" b="1" dirty="0">
                <a:solidFill>
                  <a:srgbClr val="C00000"/>
                </a:solidFill>
                <a:latin typeface="宋体" panose="02010600030101010101" pitchFamily="2" charset="-122"/>
                <a:ea typeface="宋体" panose="02010600030101010101" pitchFamily="2" charset="-122"/>
              </a:rPr>
              <a:t>地址总线</a:t>
            </a:r>
            <a:r>
              <a:rPr lang="zh-CN" altLang="en-US" sz="2400" b="1" dirty="0">
                <a:solidFill>
                  <a:srgbClr val="C00000"/>
                </a:solidFill>
                <a:latin typeface="Times New Roman" panose="02020603050405020304" pitchFamily="18" charset="0"/>
                <a:ea typeface="宋体" panose="02010600030101010101" pitchFamily="2" charset="-122"/>
              </a:rPr>
              <a:t>20</a:t>
            </a:r>
            <a:r>
              <a:rPr lang="zh-CN" altLang="en-US" sz="2400" b="1" dirty="0">
                <a:solidFill>
                  <a:srgbClr val="C00000"/>
                </a:solidFill>
                <a:latin typeface="宋体" panose="02010600030101010101" pitchFamily="2" charset="-122"/>
                <a:ea typeface="宋体" panose="02010600030101010101" pitchFamily="2" charset="-122"/>
              </a:rPr>
              <a:t>位：</a:t>
            </a:r>
            <a:endParaRPr lang="zh-CN" altLang="en-US"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None/>
            </a:pPr>
            <a:r>
              <a:rPr lang="zh-CN" altLang="en-US" sz="2400" b="1" dirty="0">
                <a:latin typeface="宋体" panose="02010600030101010101" pitchFamily="2" charset="-122"/>
                <a:ea typeface="宋体" panose="02010600030101010101" pitchFamily="2" charset="-122"/>
              </a:rPr>
              <a:t>   可访问的字节单元地址范围为 </a:t>
            </a:r>
            <a:r>
              <a:rPr lang="zh-CN" altLang="en-US" sz="2400" b="1" dirty="0">
                <a:solidFill>
                  <a:srgbClr val="C00000"/>
                </a:solidFill>
                <a:latin typeface="Times New Roman" panose="02020603050405020304" pitchFamily="18" charset="0"/>
                <a:ea typeface="宋体" panose="02010600030101010101" pitchFamily="2" charset="-122"/>
              </a:rPr>
              <a:t>0 0000</a:t>
            </a:r>
            <a:r>
              <a:rPr lang="en-US" altLang="zh-CN" sz="2400" b="1" dirty="0">
                <a:solidFill>
                  <a:srgbClr val="C00000"/>
                </a:solidFill>
                <a:latin typeface="Times New Roman" panose="02020603050405020304" pitchFamily="18" charset="0"/>
                <a:ea typeface="宋体" panose="02010600030101010101" pitchFamily="2" charset="-122"/>
              </a:rPr>
              <a:t>H</a:t>
            </a:r>
            <a:r>
              <a:rPr lang="en-US" altLang="zh-CN" sz="2400" b="1" dirty="0">
                <a:solidFill>
                  <a:srgbClr val="C00000"/>
                </a:solidFill>
                <a:latin typeface="宋体" panose="02010600030101010101" pitchFamily="2" charset="-122"/>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F FFFF H</a:t>
            </a:r>
            <a:r>
              <a:rPr lang="en-US" altLang="zh-CN" sz="2400" b="1" dirty="0">
                <a:solidFill>
                  <a:srgbClr val="C00000"/>
                </a:solidFill>
                <a:latin typeface="宋体" panose="02010600030101010101" pitchFamily="2" charset="-122"/>
                <a:ea typeface="宋体" panose="02010600030101010101" pitchFamily="2" charset="-122"/>
              </a:rPr>
              <a:t>；</a:t>
            </a:r>
            <a:endParaRPr lang="en-US" altLang="zh-CN"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Char char="·"/>
            </a:pPr>
            <a:r>
              <a:rPr lang="en-US" altLang="zh-CN" sz="2400" b="1" dirty="0">
                <a:latin typeface="Times New Roman" panose="02020603050405020304" pitchFamily="18" charset="0"/>
                <a:ea typeface="宋体" panose="02010600030101010101" pitchFamily="2" charset="-122"/>
              </a:rPr>
              <a:t> 80286</a:t>
            </a:r>
            <a:r>
              <a:rPr lang="zh-CN" altLang="en-US" sz="2400" b="1" dirty="0">
                <a:latin typeface="宋体" panose="02010600030101010101" pitchFamily="2" charset="-122"/>
                <a:ea typeface="宋体" panose="02010600030101010101" pitchFamily="2" charset="-122"/>
              </a:rPr>
              <a:t>的</a:t>
            </a:r>
            <a:r>
              <a:rPr lang="zh-CN" altLang="en-US" sz="2400" b="1" dirty="0">
                <a:solidFill>
                  <a:srgbClr val="C00000"/>
                </a:solidFill>
                <a:latin typeface="宋体" panose="02010600030101010101" pitchFamily="2" charset="-122"/>
                <a:ea typeface="宋体" panose="02010600030101010101" pitchFamily="2" charset="-122"/>
              </a:rPr>
              <a:t>地址总线</a:t>
            </a:r>
            <a:r>
              <a:rPr lang="zh-CN" altLang="en-US" sz="2400" b="1" dirty="0">
                <a:solidFill>
                  <a:srgbClr val="C00000"/>
                </a:solidFill>
                <a:latin typeface="Times New Roman" panose="02020603050405020304" pitchFamily="18" charset="0"/>
                <a:ea typeface="宋体" panose="02010600030101010101" pitchFamily="2" charset="-122"/>
              </a:rPr>
              <a:t>24</a:t>
            </a:r>
            <a:r>
              <a:rPr lang="zh-CN" altLang="en-US" sz="2400" b="1" dirty="0">
                <a:solidFill>
                  <a:srgbClr val="C00000"/>
                </a:solidFill>
                <a:latin typeface="宋体" panose="02010600030101010101" pitchFamily="2" charset="-122"/>
                <a:ea typeface="宋体" panose="02010600030101010101" pitchFamily="2" charset="-122"/>
              </a:rPr>
              <a:t>位：</a:t>
            </a:r>
            <a:endParaRPr lang="zh-CN" altLang="en-US"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None/>
            </a:pPr>
            <a:r>
              <a:rPr lang="zh-CN" altLang="en-US" sz="2400" b="1" dirty="0">
                <a:latin typeface="宋体" panose="02010600030101010101" pitchFamily="2" charset="-122"/>
                <a:ea typeface="宋体" panose="02010600030101010101" pitchFamily="2" charset="-122"/>
              </a:rPr>
              <a:t>   可访问的地址范围为 </a:t>
            </a:r>
            <a:r>
              <a:rPr lang="zh-CN" altLang="en-US" sz="2400" b="1" dirty="0">
                <a:solidFill>
                  <a:srgbClr val="C00000"/>
                </a:solidFill>
                <a:latin typeface="Times New Roman" panose="02020603050405020304" pitchFamily="18" charset="0"/>
                <a:ea typeface="宋体" panose="02010600030101010101" pitchFamily="2" charset="-122"/>
              </a:rPr>
              <a:t>00 0000</a:t>
            </a:r>
            <a:r>
              <a:rPr lang="en-US" altLang="zh-CN" sz="2400" b="1" dirty="0">
                <a:solidFill>
                  <a:srgbClr val="C00000"/>
                </a:solidFill>
                <a:latin typeface="Times New Roman" panose="02020603050405020304" pitchFamily="18" charset="0"/>
                <a:ea typeface="宋体" panose="02010600030101010101" pitchFamily="2" charset="-122"/>
              </a:rPr>
              <a:t>H</a:t>
            </a:r>
            <a:r>
              <a:rPr lang="en-US" altLang="zh-CN" sz="2400" b="1" dirty="0">
                <a:solidFill>
                  <a:srgbClr val="C00000"/>
                </a:solidFill>
                <a:latin typeface="宋体" panose="02010600030101010101" pitchFamily="2" charset="-122"/>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FF FFFF H</a:t>
            </a:r>
            <a:r>
              <a:rPr lang="en-US" altLang="zh-CN" sz="2400" b="1" dirty="0">
                <a:solidFill>
                  <a:srgbClr val="C00000"/>
                </a:solidFill>
                <a:latin typeface="宋体" panose="02010600030101010101" pitchFamily="2" charset="-122"/>
                <a:ea typeface="宋体" panose="02010600030101010101" pitchFamily="2" charset="-122"/>
              </a:rPr>
              <a:t>；</a:t>
            </a:r>
            <a:endParaRPr lang="en-US" altLang="zh-CN"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Char char="·"/>
            </a:pPr>
            <a:r>
              <a:rPr lang="en-US" altLang="zh-CN" sz="2400" b="1" dirty="0">
                <a:latin typeface="Times New Roman" panose="02020603050405020304" pitchFamily="18" charset="0"/>
                <a:ea typeface="宋体" panose="02010600030101010101" pitchFamily="2" charset="-122"/>
              </a:rPr>
              <a:t> 80386</a:t>
            </a:r>
            <a:r>
              <a:rPr lang="en-US" altLang="zh-CN" sz="2400" b="1"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80486</a:t>
            </a:r>
            <a:r>
              <a:rPr lang="zh-CN" altLang="en-US" sz="2400" b="1" dirty="0">
                <a:latin typeface="宋体" panose="02010600030101010101" pitchFamily="2" charset="-122"/>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Pentium</a:t>
            </a:r>
            <a:r>
              <a:rPr lang="zh-CN" altLang="en-US" sz="2400" b="1" dirty="0">
                <a:solidFill>
                  <a:srgbClr val="C00000"/>
                </a:solidFill>
                <a:latin typeface="宋体" panose="02010600030101010101" pitchFamily="2" charset="-122"/>
                <a:ea typeface="宋体" panose="02010600030101010101" pitchFamily="2" charset="-122"/>
              </a:rPr>
              <a:t>地址总线</a:t>
            </a:r>
            <a:r>
              <a:rPr lang="zh-CN" altLang="en-US" sz="2400" b="1" dirty="0">
                <a:solidFill>
                  <a:srgbClr val="C00000"/>
                </a:solidFill>
                <a:latin typeface="Times New Roman" panose="02020603050405020304" pitchFamily="18" charset="0"/>
                <a:ea typeface="宋体" panose="02010600030101010101" pitchFamily="2" charset="-122"/>
              </a:rPr>
              <a:t>32</a:t>
            </a:r>
            <a:r>
              <a:rPr lang="zh-CN" altLang="en-US" sz="2400" b="1" dirty="0">
                <a:solidFill>
                  <a:srgbClr val="C00000"/>
                </a:solidFill>
                <a:latin typeface="宋体" panose="02010600030101010101" pitchFamily="2" charset="-122"/>
                <a:ea typeface="宋体" panose="02010600030101010101" pitchFamily="2" charset="-122"/>
              </a:rPr>
              <a:t>位：</a:t>
            </a:r>
            <a:endParaRPr lang="zh-CN" altLang="en-US"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None/>
            </a:pPr>
            <a:r>
              <a:rPr lang="zh-CN" altLang="en-US" sz="2400" b="1" dirty="0">
                <a:latin typeface="宋体" panose="02010600030101010101" pitchFamily="2" charset="-122"/>
                <a:ea typeface="宋体" panose="02010600030101010101" pitchFamily="2" charset="-122"/>
              </a:rPr>
              <a:t>    地址范围为 </a:t>
            </a:r>
            <a:r>
              <a:rPr lang="zh-CN" altLang="en-US" sz="2400" b="1" dirty="0">
                <a:solidFill>
                  <a:srgbClr val="C00000"/>
                </a:solidFill>
                <a:latin typeface="Times New Roman" panose="02020603050405020304" pitchFamily="18" charset="0"/>
                <a:ea typeface="宋体" panose="02010600030101010101" pitchFamily="2" charset="-122"/>
              </a:rPr>
              <a:t>0000 0000</a:t>
            </a:r>
            <a:r>
              <a:rPr lang="en-US" altLang="zh-CN" sz="2400" b="1" dirty="0">
                <a:solidFill>
                  <a:srgbClr val="C00000"/>
                </a:solidFill>
                <a:latin typeface="Times New Roman" panose="02020603050405020304" pitchFamily="18" charset="0"/>
                <a:ea typeface="宋体" panose="02010600030101010101" pitchFamily="2" charset="-122"/>
              </a:rPr>
              <a:t>H</a:t>
            </a:r>
            <a:r>
              <a:rPr lang="en-US" altLang="zh-CN" sz="2400" b="1" dirty="0">
                <a:solidFill>
                  <a:srgbClr val="C00000"/>
                </a:solidFill>
                <a:latin typeface="宋体" panose="02010600030101010101" pitchFamily="2" charset="-122"/>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FFFF FFFF H</a:t>
            </a:r>
            <a:r>
              <a:rPr lang="en-US" altLang="zh-CN" sz="2400" b="1" dirty="0">
                <a:solidFill>
                  <a:srgbClr val="C00000"/>
                </a:solidFill>
                <a:latin typeface="宋体" panose="02010600030101010101" pitchFamily="2" charset="-122"/>
                <a:ea typeface="宋体" panose="02010600030101010101" pitchFamily="2" charset="-122"/>
              </a:rPr>
              <a:t>；</a:t>
            </a:r>
            <a:endParaRPr lang="en-US" altLang="zh-CN"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Char char="·"/>
            </a:pPr>
            <a:r>
              <a:rPr lang="en-US" altLang="zh-CN" sz="2400" b="1" dirty="0">
                <a:latin typeface="Times New Roman" panose="02020603050405020304" pitchFamily="18" charset="0"/>
                <a:ea typeface="宋体" panose="02010600030101010101" pitchFamily="2" charset="-122"/>
              </a:rPr>
              <a:t> Pentium Pro</a:t>
            </a:r>
            <a:r>
              <a:rPr lang="zh-CN" altLang="en-US" sz="2400" b="1" dirty="0">
                <a:latin typeface="宋体" panose="02010600030101010101" pitchFamily="2" charset="-122"/>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P</a:t>
            </a:r>
            <a:r>
              <a:rPr lang="en-US" altLang="zh-CN" sz="2400" b="1" dirty="0">
                <a:latin typeface="宋体" panose="02010600030101010101" pitchFamily="2" charset="-122"/>
                <a:ea typeface="宋体" panose="02010600030101010101" pitchFamily="2" charset="-122"/>
              </a:rPr>
              <a:t>Ⅱ</a:t>
            </a:r>
            <a:r>
              <a:rPr lang="zh-CN" altLang="en-US" sz="2400" b="1" dirty="0">
                <a:solidFill>
                  <a:srgbClr val="C00000"/>
                </a:solidFill>
                <a:latin typeface="宋体" panose="02010600030101010101" pitchFamily="2" charset="-122"/>
                <a:ea typeface="宋体" panose="02010600030101010101" pitchFamily="2" charset="-122"/>
              </a:rPr>
              <a:t>地址总线</a:t>
            </a:r>
            <a:r>
              <a:rPr lang="zh-CN" altLang="en-US" sz="2400" b="1" dirty="0">
                <a:solidFill>
                  <a:srgbClr val="C00000"/>
                </a:solidFill>
                <a:latin typeface="Times New Roman" panose="02020603050405020304" pitchFamily="18" charset="0"/>
                <a:ea typeface="宋体" panose="02010600030101010101" pitchFamily="2" charset="-122"/>
              </a:rPr>
              <a:t>36</a:t>
            </a:r>
            <a:r>
              <a:rPr lang="zh-CN" altLang="en-US" sz="2400" b="1" dirty="0">
                <a:solidFill>
                  <a:srgbClr val="C00000"/>
                </a:solidFill>
                <a:latin typeface="宋体" panose="02010600030101010101" pitchFamily="2" charset="-122"/>
                <a:ea typeface="宋体" panose="02010600030101010101" pitchFamily="2" charset="-122"/>
              </a:rPr>
              <a:t>位：</a:t>
            </a:r>
            <a:endParaRPr lang="zh-CN" altLang="en-US" sz="2400" b="1" dirty="0">
              <a:solidFill>
                <a:srgbClr val="C00000"/>
              </a:solidFill>
              <a:latin typeface="宋体" panose="02010600030101010101" pitchFamily="2" charset="-122"/>
              <a:ea typeface="宋体" panose="02010600030101010101" pitchFamily="2" charset="-122"/>
            </a:endParaRPr>
          </a:p>
          <a:p>
            <a:pPr marL="0" lvl="0" indent="0">
              <a:lnSpc>
                <a:spcPts val="3500"/>
              </a:lnSpc>
              <a:spcBef>
                <a:spcPct val="0"/>
              </a:spcBef>
              <a:buFont typeface="Symbol" panose="05050102010706020507" pitchFamily="18" charset="2"/>
              <a:buNone/>
            </a:pPr>
            <a:r>
              <a:rPr lang="zh-CN" altLang="en-US" sz="2400" b="1" dirty="0">
                <a:latin typeface="宋体" panose="02010600030101010101" pitchFamily="2" charset="-122"/>
                <a:ea typeface="宋体" panose="02010600030101010101" pitchFamily="2" charset="-122"/>
              </a:rPr>
              <a:t>    地址范围为 </a:t>
            </a:r>
            <a:r>
              <a:rPr lang="zh-CN" altLang="en-US" sz="2400" b="1" dirty="0">
                <a:solidFill>
                  <a:srgbClr val="C00000"/>
                </a:solidFill>
                <a:latin typeface="Times New Roman" panose="02020603050405020304" pitchFamily="18" charset="0"/>
                <a:ea typeface="宋体" panose="02010600030101010101" pitchFamily="2" charset="-122"/>
              </a:rPr>
              <a:t>0 0000 0000</a:t>
            </a:r>
            <a:r>
              <a:rPr lang="en-US" altLang="zh-CN" sz="2400" b="1" dirty="0">
                <a:solidFill>
                  <a:srgbClr val="C00000"/>
                </a:solidFill>
                <a:latin typeface="Times New Roman" panose="02020603050405020304" pitchFamily="18" charset="0"/>
                <a:ea typeface="宋体" panose="02010600030101010101" pitchFamily="2" charset="-122"/>
              </a:rPr>
              <a:t>H</a:t>
            </a:r>
            <a:r>
              <a:rPr lang="en-US" altLang="zh-CN" sz="2400" b="1" dirty="0">
                <a:solidFill>
                  <a:srgbClr val="C00000"/>
                </a:solidFill>
                <a:latin typeface="宋体" panose="02010600030101010101" pitchFamily="2" charset="-122"/>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F FFFF FFFF H</a:t>
            </a:r>
            <a:r>
              <a:rPr lang="en-US" altLang="zh-CN" sz="2400" b="1" dirty="0">
                <a:solidFill>
                  <a:srgbClr val="C00000"/>
                </a:solidFill>
                <a:latin typeface="宋体" panose="02010600030101010101" pitchFamily="2" charset="-122"/>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 </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a:lnSpc>
                <a:spcPts val="3500"/>
              </a:lnSpc>
              <a:spcBef>
                <a:spcPct val="0"/>
              </a:spcBef>
              <a:buFont typeface="Symbol" panose="05050102010706020507" pitchFamily="18" charset="2"/>
              <a:buNone/>
            </a:pPr>
            <a:r>
              <a:rPr lang="en-US" altLang="zh-CN" sz="2400" b="1" dirty="0">
                <a:solidFill>
                  <a:srgbClr val="C00000"/>
                </a:solidFill>
                <a:latin typeface="Times New Roman" panose="02020603050405020304" pitchFamily="18" charset="0"/>
                <a:ea typeface="宋体" panose="02010600030101010101" pitchFamily="2" charset="-122"/>
              </a:rPr>
              <a:t>        </a:t>
            </a:r>
            <a:r>
              <a:rPr lang="en-US" altLang="zh-CN" sz="2000" b="1" dirty="0">
                <a:solidFill>
                  <a:srgbClr val="000099"/>
                </a:solidFill>
                <a:latin typeface="Times New Roman" panose="02020603050405020304" pitchFamily="18" charset="0"/>
                <a:ea typeface="宋体" panose="02010600030101010101" pitchFamily="2" charset="-122"/>
              </a:rPr>
              <a:t> </a:t>
            </a:r>
            <a:r>
              <a:rPr lang="zh-CN" altLang="en-US" sz="2000" b="1" dirty="0">
                <a:solidFill>
                  <a:srgbClr val="000099"/>
                </a:solidFill>
                <a:latin typeface="宋体" panose="02010600030101010101" pitchFamily="2" charset="-122"/>
                <a:ea typeface="宋体" panose="02010600030101010101" pitchFamily="2" charset="-122"/>
                <a:sym typeface="+mn-ea"/>
              </a:rPr>
              <a:t>（如实际内存容量不到</a:t>
            </a:r>
            <a:r>
              <a:rPr lang="en-US" altLang="zh-CN" sz="2000" b="1" dirty="0">
                <a:solidFill>
                  <a:srgbClr val="000099"/>
                </a:solidFill>
                <a:latin typeface="宋体" panose="02010600030101010101" pitchFamily="2" charset="-122"/>
                <a:ea typeface="宋体" panose="02010600030101010101" pitchFamily="2" charset="-122"/>
                <a:sym typeface="+mn-ea"/>
              </a:rPr>
              <a:t>64GB</a:t>
            </a:r>
            <a:r>
              <a:rPr lang="zh-CN" altLang="en-US" sz="2000" b="1" dirty="0">
                <a:solidFill>
                  <a:srgbClr val="000099"/>
                </a:solidFill>
                <a:latin typeface="宋体" panose="02010600030101010101" pitchFamily="2" charset="-122"/>
                <a:ea typeface="宋体" panose="02010600030101010101" pitchFamily="2" charset="-122"/>
                <a:sym typeface="+mn-ea"/>
              </a:rPr>
              <a:t>，则高位地址可</a:t>
            </a:r>
            <a:r>
              <a:rPr lang="zh-CN" altLang="en-US" sz="2000" b="1" dirty="0">
                <a:solidFill>
                  <a:srgbClr val="000099"/>
                </a:solidFill>
                <a:latin typeface="宋体" panose="02010600030101010101" pitchFamily="2" charset="-122"/>
                <a:ea typeface="宋体" panose="02010600030101010101" pitchFamily="2" charset="-122"/>
                <a:sym typeface="+mn-ea"/>
              </a:rPr>
              <a:t>不用）</a:t>
            </a:r>
            <a:endParaRPr lang="zh-CN" altLang="en-US" sz="2000" b="1" dirty="0">
              <a:solidFill>
                <a:srgbClr val="000099"/>
              </a:solidFill>
              <a:latin typeface="宋体" panose="02010600030101010101" pitchFamily="2" charset="-122"/>
              <a:ea typeface="宋体" panose="02010600030101010101" pitchFamily="2" charset="-122"/>
              <a:sym typeface="+mn-ea"/>
            </a:endParaRPr>
          </a:p>
        </p:txBody>
      </p:sp>
      <p:graphicFrame>
        <p:nvGraphicFramePr>
          <p:cNvPr id="40964" name="Object 4"/>
          <p:cNvGraphicFramePr>
            <a:graphicFrameLocks noChangeAspect="1"/>
          </p:cNvGraphicFramePr>
          <p:nvPr/>
        </p:nvGraphicFramePr>
        <p:xfrm>
          <a:off x="-47625" y="3509963"/>
          <a:ext cx="123825" cy="190500"/>
        </p:xfrm>
        <a:graphic>
          <a:graphicData uri="http://schemas.openxmlformats.org/presentationml/2006/ole">
            <mc:AlternateContent xmlns:mc="http://schemas.openxmlformats.org/markup-compatibility/2006">
              <mc:Choice xmlns:v="urn:schemas-microsoft-com:vml" Requires="v">
                <p:oleObj spid="_x0000_s3076" name="" r:id="rId1" imgW="127000" imgH="190500" progId="Equation.3">
                  <p:embed/>
                </p:oleObj>
              </mc:Choice>
              <mc:Fallback>
                <p:oleObj name="" r:id="rId1" imgW="127000" imgH="190500" progId="Equation.3">
                  <p:embed/>
                  <p:pic>
                    <p:nvPicPr>
                      <p:cNvPr id="0" name="图片 3075"/>
                      <p:cNvPicPr/>
                      <p:nvPr/>
                    </p:nvPicPr>
                    <p:blipFill>
                      <a:blip r:embed="rId2"/>
                      <a:stretch>
                        <a:fillRect/>
                      </a:stretch>
                    </p:blipFill>
                    <p:spPr>
                      <a:xfrm>
                        <a:off x="-47625" y="3509963"/>
                        <a:ext cx="123825" cy="190500"/>
                      </a:xfrm>
                      <a:prstGeom prst="rect">
                        <a:avLst/>
                      </a:prstGeom>
                      <a:noFill/>
                      <a:ln w="38100">
                        <a:noFill/>
                        <a:miter/>
                      </a:ln>
                    </p:spPr>
                  </p:pic>
                </p:oleObj>
              </mc:Fallback>
            </mc:AlternateContent>
          </a:graphicData>
        </a:graphic>
      </p:graphicFrame>
      <p:sp>
        <p:nvSpPr>
          <p:cNvPr id="40965" name="灯片编号占位符 3"/>
          <p:cNvSpPr txBox="1">
            <a:spLocks noGrp="1"/>
          </p:cNvSpPr>
          <p:nvPr>
            <p:ph type="sldNum" sz="quarter" idx="12"/>
          </p:nvPr>
        </p:nvSpPr>
        <p:spPr>
          <a:xfrm>
            <a:off x="7239000" y="6453505"/>
            <a:ext cx="1905000" cy="457200"/>
          </a:xfrm>
        </p:spPr>
        <p:txBody>
          <a:bodyPr>
            <a:scene3d>
              <a:camera prst="orthographicFront"/>
              <a:lightRig rig="threePt" dir="t"/>
            </a:scene3d>
          </a:bodyPr>
          <a:p>
            <a:pPr marL="0" indent="0" algn="r" eaLnBrk="1" hangingPunct="1">
              <a:spcBef>
                <a:spcPct val="50000"/>
              </a:spcBef>
              <a:buFontTx/>
              <a:buNone/>
            </a:pPr>
            <a:fld id="{9A0DB2DC-4C9A-4742-B13C-FB6460FD3503}" type="slidenum">
              <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rPr>
            </a:fld>
            <a:endParaRPr lang="zh-CN" altLang="en-US" sz="14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41988" name="Picture 3" descr="4x11"/>
          <p:cNvPicPr>
            <a:picLocks noChangeAspect="1"/>
          </p:cNvPicPr>
          <p:nvPr/>
        </p:nvPicPr>
        <p:blipFill>
          <a:blip r:embed="rId1"/>
          <a:stretch>
            <a:fillRect/>
          </a:stretch>
        </p:blipFill>
        <p:spPr>
          <a:xfrm>
            <a:off x="6680200" y="260350"/>
            <a:ext cx="2463800" cy="6597650"/>
          </a:xfrm>
          <a:prstGeom prst="rect">
            <a:avLst/>
          </a:prstGeom>
          <a:noFill/>
          <a:ln w="9525">
            <a:noFill/>
          </a:ln>
        </p:spPr>
      </p:pic>
      <p:sp>
        <p:nvSpPr>
          <p:cNvPr id="41989" name="Rectangle 4"/>
          <p:cNvSpPr>
            <a:spLocks noChangeArrowheads="1"/>
          </p:cNvSpPr>
          <p:nvPr/>
        </p:nvSpPr>
        <p:spPr bwMode="auto">
          <a:xfrm>
            <a:off x="107950" y="188278"/>
            <a:ext cx="6315075" cy="18865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mn-ea"/>
                <a:ea typeface="+mn-ea"/>
                <a:cs typeface="+mn-cs"/>
              </a:rPr>
              <a:t>一个存储单元中存放的信息称为该存储单元的内容，</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右图表示了存储器里存放信息的情况。</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0099"/>
                </a:solidFill>
                <a:effectLst/>
                <a:uLnTx/>
                <a:uFillTx/>
                <a:latin typeface="+mn-ea"/>
                <a:ea typeface="+mn-ea"/>
                <a:cs typeface="+mn-cs"/>
              </a:rPr>
              <a:t>   </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0004</a:t>
            </a: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H</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号字节单元</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中存放的信息为78</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H，</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表示为： </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（0004</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H）</a:t>
            </a:r>
            <a:r>
              <a:rPr kumimoji="0" lang="zh-CN" altLang="en-US" sz="2800" b="1" i="0" baseline="-25000" noProof="0" dirty="0" smtClean="0">
                <a:ln>
                  <a:noFill/>
                </a:ln>
                <a:solidFill>
                  <a:schemeClr val="tx1"/>
                </a:solidFill>
                <a:effectLst/>
                <a:uLnTx/>
                <a:uFillTx/>
                <a:latin typeface="+中文正文" charset="0"/>
                <a:ea typeface="+mn-ea"/>
                <a:cs typeface="+mn-cs"/>
              </a:rPr>
              <a:t>字节</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=78H</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1990" name="Rectangle 5"/>
          <p:cNvSpPr>
            <a:spLocks noChangeArrowheads="1"/>
          </p:cNvSpPr>
          <p:nvPr/>
        </p:nvSpPr>
        <p:spPr bwMode="auto">
          <a:xfrm>
            <a:off x="107950" y="2276475"/>
            <a:ext cx="6315075" cy="1886585"/>
          </a:xfrm>
          <a:prstGeom prst="rect">
            <a:avLst/>
          </a:prstGeom>
          <a:noFill/>
          <a:extLst>
            <a:ext uri="{909E8E84-426E-40DD-AFC4-6F175D3DCCD1}">
              <a14:hiddenFill xmlns:a14="http://schemas.microsoft.com/office/drawing/2010/main">
                <a:solidFill>
                  <a:schemeClr val="l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3"/>
          </a:lnRef>
          <a:fillRef idx="1">
            <a:schemeClr val="lt1"/>
          </a:fillRef>
          <a:effectRef idx="0">
            <a:schemeClr val="accent3"/>
          </a:effectRef>
          <a:fontRef idx="minor">
            <a:schemeClr val="dk1"/>
          </a:fontRef>
        </p:style>
        <p:txBody>
          <a:bodyP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两个字节单元构成一个字单元，</a:t>
            </a:r>
            <a:r>
              <a:rPr kumimoji="0" lang="zh-CN" altLang="en-US" sz="2400" b="1" i="0" u="none" strike="noStrike" kern="1200" cap="none" spc="0" normalizeH="0" baseline="0" noProof="0" dirty="0" smtClean="0">
                <a:ln>
                  <a:noFill/>
                </a:ln>
                <a:solidFill>
                  <a:srgbClr val="C00000"/>
                </a:solidFill>
                <a:effectLst/>
                <a:uLnTx/>
                <a:uFillTx/>
                <a:latin typeface="+mn-ea"/>
                <a:ea typeface="+mn-ea"/>
                <a:cs typeface="+mn-cs"/>
              </a:rPr>
              <a:t>字单元的地址用它的低地址来表示。</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右图中</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Times New Roman" panose="02020603050405020304" pitchFamily="18" charset="0"/>
              </a:rPr>
              <a:t>0004</a:t>
            </a:r>
            <a:r>
              <a:rPr kumimoji="0" lang="en-US" altLang="zh-CN" sz="2400" b="1" i="0" u="none" strike="noStrike" kern="1200" cap="none" spc="0" normalizeH="0" baseline="0" noProof="0" dirty="0" smtClean="0">
                <a:ln>
                  <a:noFill/>
                </a:ln>
                <a:solidFill>
                  <a:srgbClr val="FF0000"/>
                </a:solidFill>
                <a:effectLst/>
                <a:uLnTx/>
                <a:uFillTx/>
                <a:latin typeface="+mn-ea"/>
                <a:ea typeface="+mn-ea"/>
                <a:cs typeface="Times New Roman" panose="02020603050405020304" pitchFamily="18" charset="0"/>
              </a:rPr>
              <a:t>H</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字单元</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的内容为5678</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H，</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表示为：</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just"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（0004</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H）</a:t>
            </a:r>
            <a:r>
              <a:rPr kumimoji="0" lang="zh-CN" altLang="en-US" sz="2800" baseline="-25000" noProof="0" dirty="0" smtClean="0">
                <a:ln>
                  <a:noFill/>
                </a:ln>
                <a:effectLst/>
                <a:uLnTx/>
                <a:uFillTx/>
                <a:latin typeface="+中文正文" charset="0"/>
                <a:ea typeface="+mn-ea"/>
                <a:sym typeface="+mn-ea"/>
              </a:rPr>
              <a:t>字</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 5678H</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41991" name="Rectangle 6"/>
          <p:cNvSpPr>
            <a:spLocks noChangeArrowheads="1"/>
          </p:cNvSpPr>
          <p:nvPr/>
        </p:nvSpPr>
        <p:spPr bwMode="auto">
          <a:xfrm>
            <a:off x="52388" y="4293235"/>
            <a:ext cx="6426200" cy="14376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C00000"/>
                </a:solidFill>
                <a:effectLst/>
                <a:uLnTx/>
                <a:uFillTx/>
                <a:latin typeface="+mn-ea"/>
                <a:ea typeface="+mn-ea"/>
                <a:cs typeface="+mn-cs"/>
              </a:rPr>
              <a:t>双字单元的地址由其最低字节的地址指定</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，因此</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0004</a:t>
            </a:r>
            <a:r>
              <a:rPr kumimoji="0" lang="en-US" altLang="zh-CN" sz="2400" b="1" i="0" u="none" strike="noStrike" kern="1200" cap="none" spc="0" normalizeH="0" baseline="0" noProof="0" dirty="0" smtClean="0">
                <a:ln>
                  <a:noFill/>
                </a:ln>
                <a:solidFill>
                  <a:srgbClr val="FF0000"/>
                </a:solidFill>
                <a:effectLst/>
                <a:uLnTx/>
                <a:uFillTx/>
                <a:latin typeface="+mn-ea"/>
                <a:ea typeface="+mn-ea"/>
                <a:cs typeface="+mn-cs"/>
              </a:rPr>
              <a:t>H</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双字单元的</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内容为：</a:t>
            </a:r>
            <a:endParaRPr kumimoji="0" lang="zh-CN" altLang="en-US" sz="24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（0004</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H）</a:t>
            </a:r>
            <a:r>
              <a:rPr kumimoji="0" lang="zh-CN" altLang="en-US" sz="2800" b="1" i="0" baseline="-25000" noProof="0" dirty="0" smtClean="0">
                <a:ln>
                  <a:noFill/>
                </a:ln>
                <a:solidFill>
                  <a:schemeClr val="tx1"/>
                </a:solidFill>
                <a:effectLst/>
                <a:uLnTx/>
                <a:uFillTx/>
                <a:latin typeface="+中文正文" charset="0"/>
                <a:ea typeface="+mn-ea"/>
                <a:cs typeface="+mn-cs"/>
              </a:rPr>
              <a:t>双</a:t>
            </a:r>
            <a:r>
              <a:rPr kumimoji="0" lang="zh-CN" altLang="en-US" sz="2800" baseline="-25000" noProof="0" dirty="0" smtClean="0">
                <a:ln>
                  <a:noFill/>
                </a:ln>
                <a:effectLst/>
                <a:uLnTx/>
                <a:uFillTx/>
                <a:latin typeface="+中文正文" charset="0"/>
                <a:ea typeface="+mn-ea"/>
                <a:sym typeface="+mn-ea"/>
              </a:rPr>
              <a:t>字</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=12345678H。 </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2" name="文本框 1"/>
          <p:cNvSpPr txBox="1"/>
          <p:nvPr/>
        </p:nvSpPr>
        <p:spPr>
          <a:xfrm>
            <a:off x="251460" y="5876925"/>
            <a:ext cx="6306185" cy="10147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p>
            <a:r>
              <a:rPr lang="en-US" altLang="zh-CN" sz="2000"/>
              <a:t>80x86</a:t>
            </a:r>
            <a:r>
              <a:rPr lang="zh-CN" altLang="en-US" sz="2000"/>
              <a:t>是</a:t>
            </a:r>
            <a:r>
              <a:rPr lang="zh-CN" altLang="en-US" sz="2000">
                <a:solidFill>
                  <a:srgbClr val="FF0000"/>
                </a:solidFill>
              </a:rPr>
              <a:t>低字节</a:t>
            </a:r>
            <a:r>
              <a:rPr lang="zh-CN" altLang="en-US" sz="2000"/>
              <a:t>存放在</a:t>
            </a:r>
            <a:r>
              <a:rPr lang="zh-CN" altLang="en-US" sz="2000">
                <a:solidFill>
                  <a:srgbClr val="FF0000"/>
                </a:solidFill>
              </a:rPr>
              <a:t>低地址</a:t>
            </a:r>
            <a:r>
              <a:rPr lang="zh-CN" altLang="en-US" sz="2000"/>
              <a:t>单元中，这种信息存放方式称为</a:t>
            </a:r>
            <a:r>
              <a:rPr lang="zh-CN" altLang="en-US" sz="2000">
                <a:solidFill>
                  <a:srgbClr val="FF0000"/>
                </a:solidFill>
              </a:rPr>
              <a:t>小端模式</a:t>
            </a:r>
            <a:r>
              <a:rPr lang="zh-CN" altLang="en-US" sz="2000"/>
              <a:t>。如果</a:t>
            </a:r>
            <a:r>
              <a:rPr lang="zh-CN" altLang="en-US" sz="2000">
                <a:solidFill>
                  <a:srgbClr val="C00000"/>
                </a:solidFill>
              </a:rPr>
              <a:t>低字节</a:t>
            </a:r>
            <a:r>
              <a:rPr lang="zh-CN" altLang="en-US" sz="2000"/>
              <a:t>存放在</a:t>
            </a:r>
            <a:r>
              <a:rPr lang="zh-CN" altLang="en-US" sz="2000">
                <a:solidFill>
                  <a:srgbClr val="C00000"/>
                </a:solidFill>
              </a:rPr>
              <a:t>高地址</a:t>
            </a:r>
            <a:r>
              <a:rPr lang="zh-CN" altLang="en-US" sz="2000"/>
              <a:t>单元，则称为</a:t>
            </a:r>
            <a:r>
              <a:rPr lang="zh-CN" altLang="en-US" sz="2000">
                <a:solidFill>
                  <a:srgbClr val="C00000"/>
                </a:solidFill>
              </a:rPr>
              <a:t>大端模式</a:t>
            </a:r>
            <a:r>
              <a:rPr lang="zh-CN" altLang="en-US" sz="2000"/>
              <a:t>，如</a:t>
            </a:r>
            <a:r>
              <a:rPr lang="en-US" altLang="zh-CN" sz="2000"/>
              <a:t>MIPS</a:t>
            </a:r>
            <a:r>
              <a:rPr lang="zh-CN" altLang="en-US" sz="2000"/>
              <a:t>采用大端</a:t>
            </a:r>
            <a:r>
              <a:rPr lang="zh-CN" altLang="en-US" sz="2000"/>
              <a:t>模式。</a:t>
            </a:r>
            <a:endParaRPr lang="zh-CN" altLang="en-US" sz="2000"/>
          </a:p>
        </p:txBody>
      </p:sp>
    </p:spTree>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147" name="Rectangle 2"/>
          <p:cNvSpPr>
            <a:spLocks noGrp="1"/>
          </p:cNvSpPr>
          <p:nvPr>
            <p:ph type="title" idx="4294967295"/>
          </p:nvPr>
        </p:nvSpPr>
        <p:spPr>
          <a:xfrm>
            <a:off x="7200900" y="609600"/>
            <a:ext cx="1943100" cy="5486400"/>
          </a:xfrm>
        </p:spPr>
        <p:txBody>
          <a:bodyPr vert="eaVert" wrap="square" lIns="91440" tIns="45720" rIns="91440" bIns="45720" anchor="b" anchorCtr="0"/>
          <a:p>
            <a:pPr eaLnBrk="1" hangingPunct="1"/>
            <a:br>
              <a:rPr lang="en-US" altLang="zh-CN" dirty="0">
                <a:ea typeface="宋体" panose="02010600030101010101" pitchFamily="2" charset="-122"/>
              </a:rPr>
            </a:br>
            <a:endParaRPr lang="zh-CN" altLang="en-US" dirty="0">
              <a:ea typeface="宋体" panose="02010600030101010101" pitchFamily="2" charset="-122"/>
            </a:endParaRPr>
          </a:p>
        </p:txBody>
      </p:sp>
      <p:sp>
        <p:nvSpPr>
          <p:cNvPr id="6148" name="Rectangle 3"/>
          <p:cNvSpPr>
            <a:spLocks noGrp="1"/>
          </p:cNvSpPr>
          <p:nvPr>
            <p:ph type="body" idx="4294967295"/>
          </p:nvPr>
        </p:nvSpPr>
        <p:spPr>
          <a:xfrm>
            <a:off x="611188" y="549275"/>
            <a:ext cx="8137525" cy="5832475"/>
          </a:xfrm>
        </p:spPr>
        <p:txBody>
          <a:bodyPr vert="eaVert" wrap="square" lIns="91440" tIns="45720" rIns="91440" bIns="45720" anchor="t" anchorCtr="0"/>
          <a:p>
            <a:pPr algn="just" eaLnBrk="1" hangingPunct="1"/>
            <a:endParaRPr lang="en-US" altLang="zh-CN" dirty="0">
              <a:ea typeface="宋体" panose="02010600030101010101" pitchFamily="2" charset="-122"/>
            </a:endParaRPr>
          </a:p>
          <a:p>
            <a:pPr eaLnBrk="1" hangingPunct="1"/>
            <a:endParaRPr lang="zh-CN" altLang="en-US" dirty="0">
              <a:ea typeface="宋体" panose="02010600030101010101" pitchFamily="2" charset="-122"/>
            </a:endParaRPr>
          </a:p>
        </p:txBody>
      </p:sp>
      <p:sp>
        <p:nvSpPr>
          <p:cNvPr id="6149" name="Rectangle 4"/>
          <p:cNvSpPr/>
          <p:nvPr/>
        </p:nvSpPr>
        <p:spPr>
          <a:xfrm>
            <a:off x="395288" y="1625600"/>
            <a:ext cx="8280400" cy="3341688"/>
          </a:xfrm>
          <a:prstGeom prst="rect">
            <a:avLst/>
          </a:prstGeom>
          <a:noFill/>
          <a:ln w="9525">
            <a:noFill/>
          </a:ln>
        </p:spPr>
        <p:txBody>
          <a:bodyPr tIns="177744" bIns="177744"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endParaRPr lang="zh-CN" altLang="en-GB" sz="2800" dirty="0">
              <a:latin typeface="Times New Roman" panose="02020603050405020304" pitchFamily="18" charset="0"/>
              <a:ea typeface="宋体" panose="02010600030101010101" pitchFamily="2" charset="-122"/>
            </a:endParaRPr>
          </a:p>
          <a:p>
            <a:pPr marL="0" lvl="0" indent="0" eaLnBrk="1" hangingPunct="1">
              <a:spcBef>
                <a:spcPct val="0"/>
              </a:spcBef>
              <a:buFontTx/>
              <a:buNone/>
            </a:pPr>
            <a:endParaRPr lang="en-GB" altLang="zh-CN" sz="2400" dirty="0">
              <a:latin typeface="Times New Roman" panose="02020603050405020304" pitchFamily="18" charset="0"/>
              <a:ea typeface="宋体" panose="02010600030101010101" pitchFamily="2" charset="-122"/>
            </a:endParaRPr>
          </a:p>
          <a:p>
            <a:pPr marL="0" lvl="0" indent="0" eaLnBrk="1" hangingPunct="1">
              <a:spcBef>
                <a:spcPct val="0"/>
              </a:spcBef>
              <a:buFontTx/>
              <a:buNone/>
            </a:pPr>
            <a:endParaRPr lang="en-GB" altLang="zh-CN" sz="3600" dirty="0">
              <a:latin typeface="Times New Roman" panose="02020603050405020304" pitchFamily="18" charset="0"/>
              <a:ea typeface="宋体" panose="02010600030101010101" pitchFamily="2" charset="-122"/>
            </a:endParaRPr>
          </a:p>
          <a:p>
            <a:pPr marL="0" lvl="0" indent="0" eaLnBrk="1" hangingPunct="1">
              <a:spcBef>
                <a:spcPct val="0"/>
              </a:spcBef>
              <a:buFontTx/>
              <a:buNone/>
            </a:pPr>
            <a:endParaRPr lang="en-US" altLang="zh-CN" sz="3600" dirty="0">
              <a:latin typeface="Times New Roman" panose="02020603050405020304" pitchFamily="18" charset="0"/>
              <a:ea typeface="宋体" panose="02010600030101010101" pitchFamily="2" charset="-122"/>
            </a:endParaRPr>
          </a:p>
          <a:p>
            <a:pPr marL="0" lvl="0" indent="0">
              <a:spcBef>
                <a:spcPct val="0"/>
              </a:spcBef>
              <a:buFontTx/>
              <a:buNone/>
            </a:pPr>
            <a:endParaRPr lang="en-GB" altLang="zh-CN" sz="2400" dirty="0">
              <a:latin typeface="Times New Roman" panose="02020603050405020304" pitchFamily="18" charset="0"/>
              <a:ea typeface="宋体" panose="02010600030101010101" pitchFamily="2" charset="-122"/>
            </a:endParaRPr>
          </a:p>
          <a:p>
            <a:pPr marL="0" lvl="0" indent="0">
              <a:spcBef>
                <a:spcPct val="0"/>
              </a:spcBef>
              <a:buFontTx/>
              <a:buNone/>
            </a:pPr>
            <a:endParaRPr lang="en-GB" altLang="zh-CN" sz="2400" dirty="0">
              <a:latin typeface="Times New Roman" panose="02020603050405020304" pitchFamily="18" charset="0"/>
              <a:ea typeface="宋体" panose="02010600030101010101" pitchFamily="2" charset="-122"/>
            </a:endParaRPr>
          </a:p>
          <a:p>
            <a:pPr marL="0" lvl="0" indent="0">
              <a:spcBef>
                <a:spcPct val="0"/>
              </a:spcBef>
              <a:buFontTx/>
              <a:buNone/>
            </a:pPr>
            <a:endParaRPr lang="en-US" altLang="zh-CN" sz="2400" dirty="0">
              <a:latin typeface="Times New Roman" panose="02020603050405020304" pitchFamily="18" charset="0"/>
              <a:ea typeface="宋体" panose="02010600030101010101" pitchFamily="2" charset="-122"/>
            </a:endParaRPr>
          </a:p>
        </p:txBody>
      </p:sp>
      <p:graphicFrame>
        <p:nvGraphicFramePr>
          <p:cNvPr id="120902" name="Group 70"/>
          <p:cNvGraphicFramePr>
            <a:graphicFrameLocks noGrp="1"/>
          </p:cNvGraphicFramePr>
          <p:nvPr>
            <p:custDataLst>
              <p:tags r:id="rId1"/>
            </p:custDataLst>
          </p:nvPr>
        </p:nvGraphicFramePr>
        <p:xfrm>
          <a:off x="142875" y="762000"/>
          <a:ext cx="9001125" cy="5553075"/>
        </p:xfrm>
        <a:graphic>
          <a:graphicData uri="http://schemas.openxmlformats.org/drawingml/2006/table">
            <a:tbl>
              <a:tblPr/>
              <a:tblGrid>
                <a:gridCol w="1152525"/>
                <a:gridCol w="700088"/>
                <a:gridCol w="724535"/>
                <a:gridCol w="1129665"/>
                <a:gridCol w="953770"/>
                <a:gridCol w="826135"/>
                <a:gridCol w="827405"/>
                <a:gridCol w="734060"/>
                <a:gridCol w="749935"/>
                <a:gridCol w="1203007"/>
              </a:tblGrid>
              <a:tr h="1066824">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
                          <a:schemeClr val="bg2"/>
                        </a:buClr>
                        <a:buSzTx/>
                        <a:buFont typeface="Monotype Sorts" pitchFamily="2" charset="2"/>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型号</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发布  年代</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字长（位）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晶体管数（万个）</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主频（</a:t>
                      </a: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MHz)</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lang="zh-CN" altLang="en-US" sz="1600" b="1" smtClean="0">
                          <a:ln>
                            <a:noFill/>
                          </a:ln>
                          <a:effectLst/>
                          <a:sym typeface="+mn-ea"/>
                        </a:rPr>
                        <a:t>通用</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lang="zh-CN" altLang="en-US" sz="1600" b="1" smtClean="0">
                          <a:ln>
                            <a:noFill/>
                          </a:ln>
                          <a:effectLst/>
                          <a:sym typeface="+mn-ea"/>
                        </a:rPr>
                        <a:t>寄存器位数</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外部数据总线宽度（位）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地址总线宽度（位）</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寻址空间</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片内高速缓存</a:t>
                      </a:r>
                      <a:endParaRPr kumimoji="1"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5994">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Pentium (586)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1993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310</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8KB</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a:t>
                      </a:r>
                      <a:endPar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KB</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885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Pentium Pro </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1995</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160</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8KB</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KB</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a:t>
                      </a:r>
                      <a:endPar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256KB </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二级高级缓存</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16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Pentium</a:t>
                      </a: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II</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1997</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233</a:t>
                      </a: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KB</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数据</a:t>
                      </a:r>
                      <a:endPar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16KB</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指令</a:t>
                      </a:r>
                      <a:endPar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512KB </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二级高速缓存</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320165">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Pentium</a:t>
                      </a:r>
                      <a:r>
                        <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4</a:t>
                      </a:r>
                      <a:endPar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2001</a:t>
                      </a:r>
                      <a:endPar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4200</a:t>
                      </a:r>
                      <a:endParaRPr kumimoji="1" lang="en-US" altLang="en-GB"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1500</a:t>
                      </a:r>
                      <a:endParaRPr kumimoji="1" 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36</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endPar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GB"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64GB</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smtClean="0">
                          <a:ln>
                            <a:noFill/>
                          </a:ln>
                          <a:effectLst/>
                          <a:latin typeface="Times New Roman" panose="02020603050405020304" pitchFamily="18" charset="0"/>
                          <a:ea typeface="宋体" panose="02010600030101010101" pitchFamily="2" charset="-122"/>
                          <a:sym typeface="+mn-ea"/>
                        </a:rPr>
                        <a:t>16</a:t>
                      </a:r>
                      <a:r>
                        <a:rPr kumimoji="1" lang="en-GB" altLang="zh-CN" sz="1400" b="1" smtClean="0">
                          <a:ln>
                            <a:noFill/>
                          </a:ln>
                          <a:effectLst/>
                          <a:latin typeface="Times New Roman" panose="02020603050405020304" pitchFamily="18" charset="0"/>
                          <a:ea typeface="宋体" panose="02010600030101010101" pitchFamily="2" charset="-122"/>
                          <a:sym typeface="+mn-ea"/>
                        </a:rPr>
                        <a:t>KB</a:t>
                      </a:r>
                      <a:r>
                        <a:rPr kumimoji="1" lang="zh-CN" altLang="en-GB" sz="1400" b="1" smtClean="0">
                          <a:ln>
                            <a:noFill/>
                          </a:ln>
                          <a:effectLst/>
                          <a:latin typeface="Times New Roman" panose="02020603050405020304" pitchFamily="18" charset="0"/>
                          <a:ea typeface="宋体" panose="02010600030101010101" pitchFamily="2" charset="-122"/>
                          <a:sym typeface="+mn-ea"/>
                        </a:rPr>
                        <a:t>数据</a:t>
                      </a:r>
                      <a:endPar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1400" b="1" smtClean="0">
                          <a:ln>
                            <a:noFill/>
                          </a:ln>
                          <a:effectLst/>
                          <a:latin typeface="Times New Roman" panose="02020603050405020304" pitchFamily="18" charset="0"/>
                          <a:ea typeface="宋体" panose="02010600030101010101" pitchFamily="2" charset="-122"/>
                          <a:sym typeface="+mn-ea"/>
                        </a:rPr>
                        <a:t>16KB</a:t>
                      </a:r>
                      <a:r>
                        <a:rPr kumimoji="1" lang="zh-CN" altLang="en-US" sz="1400" b="1" smtClean="0">
                          <a:ln>
                            <a:noFill/>
                          </a:ln>
                          <a:effectLst/>
                          <a:latin typeface="Times New Roman" panose="02020603050405020304" pitchFamily="18" charset="0"/>
                          <a:ea typeface="宋体" panose="02010600030101010101" pitchFamily="2" charset="-122"/>
                          <a:sym typeface="+mn-ea"/>
                        </a:rPr>
                        <a:t>指令</a:t>
                      </a:r>
                      <a:r>
                        <a:rPr kumimoji="1" lang="en-GB"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512KB </a:t>
                      </a:r>
                      <a:r>
                        <a:rPr kumimoji="1" lang="zh-CN" altLang="en-GB"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二级高速缓存</a:t>
                      </a:r>
                      <a:endPar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43011" name="Rectangle 2"/>
          <p:cNvSpPr>
            <a:spLocks noGrp="1" noChangeArrowheads="1"/>
          </p:cNvSpPr>
          <p:nvPr>
            <p:ph idx="1"/>
          </p:nvPr>
        </p:nvSpPr>
        <p:spPr>
          <a:xfrm>
            <a:off x="179388" y="765175"/>
            <a:ext cx="8518525" cy="5400675"/>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3200" b="0"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3200" b="1" i="0" u="none" strike="noStrike" kern="0" cap="none" spc="0" normalizeH="0" baseline="0" dirty="0">
                <a:solidFill>
                  <a:srgbClr val="000000"/>
                </a:solidFill>
                <a:ea typeface="宋体" panose="02010600030101010101" pitchFamily="2" charset="-122"/>
                <a:cs typeface="+mn-cs"/>
              </a:rPr>
              <a:t>2. </a:t>
            </a:r>
            <a:r>
              <a:rPr kumimoji="1" lang="zh-CN" altLang="en-US" sz="3200" b="1" i="0" u="none" strike="noStrike" kern="0" cap="none" spc="0" normalizeH="0" baseline="0" noProof="0" dirty="0" smtClean="0">
                <a:ln>
                  <a:noFill/>
                </a:ln>
                <a:solidFill>
                  <a:srgbClr val="000000"/>
                </a:solidFill>
                <a:effectLst/>
                <a:uLnTx/>
                <a:uFillTx/>
                <a:latin typeface="+mn-ea"/>
                <a:ea typeface="+mn-ea"/>
                <a:cs typeface="+mn-cs"/>
              </a:rPr>
              <a:t>实模式存储器寻址</a:t>
            </a:r>
            <a:endParaRPr kumimoji="1" lang="zh-CN" altLang="en-US" sz="3200" b="1" i="0" u="none" strike="noStrike" kern="0" cap="none" spc="0" normalizeH="0" baseline="0" noProof="0" dirty="0" smtClean="0">
              <a:ln>
                <a:noFill/>
              </a:ln>
              <a:solidFill>
                <a:srgbClr val="0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80x86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中除</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8086/8088</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只能在</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实模式</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下工作外，其他的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均可在实模式或保护模式下工作。</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8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）存储器的分段</a:t>
            </a:r>
            <a:endParaRPr kumimoji="1" lang="zh-CN" altLang="en-US" sz="28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实模式下允许的最大寻址空间为</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1 MB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8086/8088</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的地址总线宽度为</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20</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，因而其最大寻址空间正好是</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1MB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1MB</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的存储器里，每个存储单元都有一个唯一的</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20</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位地址，称为物理地址。</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而对于其他微处理器在实模式下只能访问前</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 MB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的存储器地址。</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2"/>
          <p:cNvSpPr>
            <a:spLocks noChangeArrowheads="1"/>
          </p:cNvSpPr>
          <p:nvPr/>
        </p:nvSpPr>
        <p:spPr bwMode="auto">
          <a:xfrm>
            <a:off x="6350" y="3175"/>
            <a:ext cx="9080500" cy="502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18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实模式在</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位字长的机器里怎么提供</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位地址：</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    将</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MB</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主存空间划分为若干段，每个段的最大长度为</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64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KB</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单元，这样</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段内地址可以用</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位</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表示。如果能再提供</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段的</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20</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位起始地址</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，那么通过这两个地址就可以访问段内任何一个存储单元。</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段基值（</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Segment Base Value</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位段寄存器的值，存放的是</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位段起始地址的高</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段基地址</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简称</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段基址（</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Segment Base Address</a:t>
            </a:r>
            <a:r>
              <a:rPr kumimoji="0" lang="en-US" altLang="zh-CN"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rgbClr val="C00000"/>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将段基值左移</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位后（即末尾加</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位二进制数</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），就得到一个</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位的段起始地址。显然，段基址应该为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xxxx0H</a:t>
            </a: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其低</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位二进制数为</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，即能被</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整除的主存物理地址才可作为段基址。</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Rectangle 3"/>
          <p:cNvSpPr/>
          <p:nvPr/>
        </p:nvSpPr>
        <p:spPr>
          <a:xfrm>
            <a:off x="30163" y="5032375"/>
            <a:ext cx="8934450" cy="14398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pPr>
            <a:r>
              <a:rPr lang="zh-CN" altLang="en-US" sz="2400" b="1" dirty="0">
                <a:solidFill>
                  <a:srgbClr val="C00000"/>
                </a:solidFill>
                <a:latin typeface="宋体" panose="02010600030101010101" pitchFamily="2" charset="-122"/>
                <a:ea typeface="宋体" panose="02010600030101010101" pitchFamily="2" charset="-122"/>
              </a:rPr>
              <a:t>偏移地址：</a:t>
            </a:r>
            <a:r>
              <a:rPr lang="zh-CN" altLang="en-US" sz="2400" b="1" dirty="0">
                <a:latin typeface="宋体" panose="02010600030101010101" pitchFamily="2" charset="-122"/>
                <a:ea typeface="宋体" panose="02010600030101010101" pitchFamily="2" charset="-122"/>
              </a:rPr>
              <a:t>是一个主存单元与所在段的段基址之间的字节距离。通常由</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按指令的寻址方式计算得到或由指令指针</a:t>
            </a:r>
            <a:r>
              <a:rPr lang="en-US" altLang="zh-CN" sz="2400" b="1" dirty="0">
                <a:latin typeface="Times New Roman" panose="02020603050405020304" pitchFamily="18" charset="0"/>
                <a:ea typeface="宋体" panose="02010600030101010101" pitchFamily="2" charset="-122"/>
              </a:rPr>
              <a:t>IP</a:t>
            </a:r>
            <a:r>
              <a:rPr lang="zh-CN" altLang="en-US" sz="2400" b="1" dirty="0">
                <a:latin typeface="宋体" panose="02010600030101010101" pitchFamily="2" charset="-122"/>
                <a:ea typeface="宋体" panose="02010600030101010101" pitchFamily="2" charset="-122"/>
              </a:rPr>
              <a:t>提供，又称为</a:t>
            </a:r>
            <a:r>
              <a:rPr lang="zh-CN" altLang="en-US" sz="2400" b="1" dirty="0">
                <a:solidFill>
                  <a:srgbClr val="C00000"/>
                </a:solidFill>
                <a:latin typeface="宋体" panose="02010600030101010101" pitchFamily="2" charset="-122"/>
                <a:ea typeface="宋体" panose="02010600030101010101" pitchFamily="2" charset="-122"/>
              </a:rPr>
              <a:t>有效地址</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sp>
        <p:nvSpPr>
          <p:cNvPr id="44036" name="灯片编号占位符 2"/>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45060" name="Picture 5" descr="4x12a"/>
          <p:cNvPicPr>
            <a:picLocks noChangeAspect="1"/>
          </p:cNvPicPr>
          <p:nvPr/>
        </p:nvPicPr>
        <p:blipFill>
          <a:blip r:embed="rId1"/>
          <a:srcRect l="-2278" r="-589"/>
          <a:stretch>
            <a:fillRect/>
          </a:stretch>
        </p:blipFill>
        <p:spPr>
          <a:xfrm>
            <a:off x="1844675" y="2935288"/>
            <a:ext cx="5094288" cy="3097212"/>
          </a:xfrm>
          <a:prstGeom prst="rect">
            <a:avLst/>
          </a:prstGeom>
          <a:noFill/>
          <a:ln w="9525">
            <a:noFill/>
          </a:ln>
        </p:spPr>
      </p:pic>
      <p:sp>
        <p:nvSpPr>
          <p:cNvPr id="45061" name="矩形 1"/>
          <p:cNvSpPr/>
          <p:nvPr/>
        </p:nvSpPr>
        <p:spPr>
          <a:xfrm>
            <a:off x="323850" y="411163"/>
            <a:ext cx="8135938" cy="188753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latin typeface="宋体" panose="02010600030101010101" pitchFamily="2" charset="-122"/>
                <a:ea typeface="宋体" panose="02010600030101010101" pitchFamily="2" charset="-122"/>
              </a:rPr>
              <a:t>     当</a:t>
            </a:r>
            <a:r>
              <a:rPr lang="en-US" altLang="zh-CN" sz="2400" b="1" dirty="0">
                <a:latin typeface="Times New Roman" panose="02020603050405020304" pitchFamily="18" charset="0"/>
                <a:ea typeface="宋体" panose="02010600030101010101" pitchFamily="2" charset="-122"/>
              </a:rPr>
              <a:t>CPU</a:t>
            </a:r>
            <a:r>
              <a:rPr lang="zh-CN" altLang="en-US" sz="2400" b="1" dirty="0">
                <a:latin typeface="宋体" panose="02010600030101010101" pitchFamily="2" charset="-122"/>
                <a:ea typeface="宋体" panose="02010600030101010101" pitchFamily="2" charset="-122"/>
              </a:rPr>
              <a:t>访问某个主存单元时，必须指明由</a:t>
            </a:r>
            <a:r>
              <a:rPr lang="zh-CN" altLang="en-US" sz="2400" b="1" dirty="0">
                <a:solidFill>
                  <a:srgbClr val="C00000"/>
                </a:solidFill>
                <a:latin typeface="宋体" panose="02010600030101010101" pitchFamily="2" charset="-122"/>
                <a:ea typeface="宋体" panose="02010600030101010101" pitchFamily="2" charset="-122"/>
              </a:rPr>
              <a:t>哪个段寄存器提供段基值，同时给出偏移地址</a:t>
            </a:r>
            <a:r>
              <a:rPr lang="zh-CN" altLang="en-US" sz="2400" b="1" dirty="0">
                <a:latin typeface="宋体" panose="02010600030101010101" pitchFamily="2" charset="-122"/>
                <a:ea typeface="宋体" panose="02010600030101010101" pitchFamily="2" charset="-122"/>
              </a:rPr>
              <a:t>。然后将</a:t>
            </a:r>
            <a:r>
              <a:rPr lang="zh-CN" altLang="en-US" sz="2400" b="1" dirty="0">
                <a:latin typeface="Times New Roman" panose="02020603050405020304" pitchFamily="18" charset="0"/>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位段基值左移</a:t>
            </a:r>
            <a:r>
              <a:rPr lang="zh-CN" altLang="en-US" sz="2400" b="1" dirty="0">
                <a:latin typeface="Times New Roman" panose="02020603050405020304" pitchFamily="18" charset="0"/>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位后与</a:t>
            </a:r>
            <a:r>
              <a:rPr lang="zh-CN" altLang="en-US" sz="2400" b="1" dirty="0">
                <a:latin typeface="Times New Roman" panose="02020603050405020304" pitchFamily="18" charset="0"/>
                <a:ea typeface="宋体" panose="02010600030101010101" pitchFamily="2" charset="-122"/>
              </a:rPr>
              <a:t>16</a:t>
            </a:r>
            <a:r>
              <a:rPr lang="zh-CN" altLang="en-US" sz="2400" b="1" dirty="0">
                <a:latin typeface="宋体" panose="02010600030101010101" pitchFamily="2" charset="-122"/>
                <a:ea typeface="宋体" panose="02010600030101010101" pitchFamily="2" charset="-122"/>
              </a:rPr>
              <a:t>位偏移地址相加，形成</a:t>
            </a:r>
            <a:r>
              <a:rPr lang="zh-CN" altLang="en-US" sz="2400" b="1" dirty="0">
                <a:latin typeface="Times New Roman" panose="02020603050405020304" pitchFamily="18" charset="0"/>
                <a:ea typeface="宋体" panose="02010600030101010101" pitchFamily="2" charset="-122"/>
              </a:rPr>
              <a:t>20</a:t>
            </a:r>
            <a:r>
              <a:rPr lang="zh-CN" altLang="en-US" sz="2400" b="1" dirty="0">
                <a:latin typeface="宋体" panose="02010600030101010101" pitchFamily="2" charset="-122"/>
                <a:ea typeface="宋体" panose="02010600030101010101" pitchFamily="2" charset="-122"/>
              </a:rPr>
              <a:t>位主存单元的物理地址，这一过程可以表示如下：</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46083" name="Rectangle 2"/>
          <p:cNvSpPr>
            <a:spLocks noGrp="1"/>
          </p:cNvSpPr>
          <p:nvPr>
            <p:ph type="body" sz="half" idx="1"/>
          </p:nvPr>
        </p:nvSpPr>
        <p:spPr>
          <a:xfrm>
            <a:off x="900113" y="233363"/>
            <a:ext cx="6757987" cy="647700"/>
          </a:xfrm>
        </p:spPr>
        <p:txBody>
          <a:bodyPr vert="horz" wrap="square" lIns="91440" tIns="45720" rIns="91440" bIns="45720" anchor="t" anchorCtr="0"/>
          <a:p>
            <a:pPr algn="ctr" eaLnBrk="1" hangingPunct="1">
              <a:buClrTx/>
              <a:buSzTx/>
              <a:buFont typeface="Monotype Sorts" pitchFamily="2" charset="2"/>
              <a:buNone/>
            </a:pPr>
            <a:r>
              <a:rPr lang="zh-CN" altLang="en-US" sz="2400" b="1" dirty="0">
                <a:ea typeface="宋体" panose="02010600030101010101" pitchFamily="2" charset="-122"/>
              </a:rPr>
              <a:t>实模式存储单元获取物理地址过程如下图所示：</a:t>
            </a:r>
            <a:endParaRPr lang="zh-CN" altLang="en-US" sz="2400" b="1" dirty="0">
              <a:ea typeface="宋体" panose="02010600030101010101" pitchFamily="2" charset="-122"/>
            </a:endParaRPr>
          </a:p>
        </p:txBody>
      </p:sp>
      <p:pic>
        <p:nvPicPr>
          <p:cNvPr id="46084" name="Picture 3" descr="4x12"/>
          <p:cNvPicPr>
            <a:picLocks noChangeAspect="1"/>
          </p:cNvPicPr>
          <p:nvPr>
            <p:ph sz="half" idx="2"/>
          </p:nvPr>
        </p:nvPicPr>
        <p:blipFill>
          <a:blip r:embed="rId1"/>
          <a:srcRect/>
          <a:stretch>
            <a:fillRect/>
          </a:stretch>
        </p:blipFill>
        <p:spPr>
          <a:xfrm>
            <a:off x="395288" y="692150"/>
            <a:ext cx="7559675" cy="5392738"/>
          </a:xfrm>
        </p:spPr>
      </p:pic>
      <p:sp>
        <p:nvSpPr>
          <p:cNvPr id="46085" name="矩形 1"/>
          <p:cNvSpPr/>
          <p:nvPr/>
        </p:nvSpPr>
        <p:spPr>
          <a:xfrm>
            <a:off x="107950" y="6027738"/>
            <a:ext cx="9036050" cy="8302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虽然</a:t>
            </a:r>
            <a:r>
              <a:rPr lang="zh-CN" altLang="zh-CN" sz="2400" b="1" dirty="0">
                <a:latin typeface="Times New Roman" panose="02020603050405020304" pitchFamily="18" charset="0"/>
                <a:ea typeface="宋体" panose="02010600030101010101" pitchFamily="2" charset="-122"/>
              </a:rPr>
              <a:t>每个</a:t>
            </a:r>
            <a:r>
              <a:rPr lang="zh-CN" altLang="zh-CN" sz="2400" b="1" dirty="0">
                <a:solidFill>
                  <a:srgbClr val="C00000"/>
                </a:solidFill>
                <a:latin typeface="Times New Roman" panose="02020603050405020304" pitchFamily="18" charset="0"/>
                <a:ea typeface="宋体" panose="02010600030101010101" pitchFamily="2" charset="-122"/>
              </a:rPr>
              <a:t>存储单元</a:t>
            </a:r>
            <a:r>
              <a:rPr lang="zh-CN" altLang="zh-CN" sz="2400" b="1" dirty="0">
                <a:latin typeface="Times New Roman" panose="02020603050405020304" pitchFamily="18" charset="0"/>
                <a:ea typeface="宋体" panose="02010600030101010101" pitchFamily="2" charset="-122"/>
              </a:rPr>
              <a:t>只有</a:t>
            </a:r>
            <a:r>
              <a:rPr lang="zh-CN" altLang="zh-CN" sz="2400" b="1" dirty="0">
                <a:solidFill>
                  <a:srgbClr val="C00000"/>
                </a:solidFill>
                <a:latin typeface="Times New Roman" panose="02020603050405020304" pitchFamily="18" charset="0"/>
                <a:ea typeface="宋体" panose="02010600030101010101" pitchFamily="2" charset="-122"/>
              </a:rPr>
              <a:t>唯一</a:t>
            </a:r>
            <a:r>
              <a:rPr lang="zh-CN" altLang="zh-CN" sz="2400" b="1" dirty="0">
                <a:latin typeface="Times New Roman" panose="02020603050405020304" pitchFamily="18" charset="0"/>
                <a:ea typeface="宋体" panose="02010600030101010101" pitchFamily="2" charset="-122"/>
              </a:rPr>
              <a:t>的</a:t>
            </a:r>
            <a:r>
              <a:rPr lang="zh-CN" altLang="zh-CN" sz="2400" b="1" dirty="0">
                <a:solidFill>
                  <a:srgbClr val="C00000"/>
                </a:solidFill>
                <a:latin typeface="Times New Roman" panose="02020603050405020304" pitchFamily="18" charset="0"/>
                <a:ea typeface="宋体" panose="02010600030101010101" pitchFamily="2" charset="-122"/>
              </a:rPr>
              <a:t>物理地址</a:t>
            </a:r>
            <a:r>
              <a:rPr lang="zh-CN" altLang="zh-CN" sz="2400" b="1" dirty="0">
                <a:latin typeface="Times New Roman" panose="02020603050405020304" pitchFamily="18" charset="0"/>
                <a:ea typeface="宋体" panose="02010600030101010101" pitchFamily="2" charset="-122"/>
              </a:rPr>
              <a:t>，但它却可对应</a:t>
            </a:r>
            <a:r>
              <a:rPr lang="zh-CN" altLang="zh-CN" sz="2400" b="1" dirty="0">
                <a:solidFill>
                  <a:srgbClr val="3333FF"/>
                </a:solidFill>
                <a:latin typeface="Times New Roman" panose="02020603050405020304" pitchFamily="18" charset="0"/>
                <a:ea typeface="宋体" panose="02010600030101010101" pitchFamily="2" charset="-122"/>
              </a:rPr>
              <a:t>不同</a:t>
            </a:r>
            <a:r>
              <a:rPr lang="zh-CN" altLang="zh-CN" sz="2400" b="1" dirty="0">
                <a:latin typeface="Times New Roman" panose="02020603050405020304" pitchFamily="18" charset="0"/>
                <a:ea typeface="宋体" panose="02010600030101010101" pitchFamily="2" charset="-122"/>
              </a:rPr>
              <a:t>的</a:t>
            </a:r>
            <a:r>
              <a:rPr lang="zh-CN" altLang="zh-CN" sz="2400" b="1" dirty="0">
                <a:solidFill>
                  <a:srgbClr val="3333FF"/>
                </a:solidFill>
                <a:latin typeface="Times New Roman" panose="02020603050405020304" pitchFamily="18" charset="0"/>
                <a:ea typeface="宋体" panose="02010600030101010101" pitchFamily="2" charset="-122"/>
              </a:rPr>
              <a:t>段基值和偏移地址</a:t>
            </a:r>
            <a:r>
              <a:rPr lang="zh-CN" altLang="zh-CN" sz="2400" b="1" dirty="0">
                <a:latin typeface="Times New Roman" panose="02020603050405020304" pitchFamily="18" charset="0"/>
                <a:ea typeface="宋体" panose="02010600030101010101" pitchFamily="2" charset="-122"/>
              </a:rPr>
              <a:t>合成。</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47107" name="Rectangle 2"/>
          <p:cNvSpPr>
            <a:spLocks noGrp="1" noChangeArrowheads="1"/>
          </p:cNvSpPr>
          <p:nvPr>
            <p:ph idx="1"/>
          </p:nvPr>
        </p:nvSpPr>
        <p:spPr>
          <a:xfrm>
            <a:off x="107950" y="0"/>
            <a:ext cx="8839200" cy="66294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Monotype Sorts" pitchFamily="2" charset="2"/>
              <a:buNone/>
              <a:defRPr/>
            </a:pP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3200" b="1" i="0" u="none" strike="noStrike" kern="0" cap="none" spc="0" normalizeH="0" baseline="0" noProof="0" dirty="0" smtClean="0">
                <a:ln>
                  <a:noFill/>
                </a:ln>
                <a:solidFill>
                  <a:schemeClr val="tx1"/>
                </a:solidFill>
                <a:effectLst/>
                <a:uLnTx/>
                <a:uFillTx/>
                <a:latin typeface="+mn-lt"/>
                <a:ea typeface="+mn-ea"/>
                <a:cs typeface="+mn-cs"/>
              </a:rPr>
              <a:t>2</a:t>
            </a:r>
            <a:r>
              <a:rPr kumimoji="1" lang="zh-CN" altLang="en-US" sz="3200" b="1" i="0" u="none" strike="noStrike" kern="0" cap="none" spc="0" normalizeH="0" baseline="0" noProof="0" dirty="0" smtClean="0">
                <a:ln>
                  <a:noFill/>
                </a:ln>
                <a:solidFill>
                  <a:schemeClr val="tx1"/>
                </a:solidFill>
                <a:effectLst/>
                <a:uLnTx/>
                <a:uFillTx/>
                <a:latin typeface="+mn-lt"/>
                <a:ea typeface="+mn-ea"/>
                <a:cs typeface="+mn-cs"/>
              </a:rPr>
              <a:t>）段寄存器</a:t>
            </a:r>
            <a:endParaRPr kumimoji="1" lang="zh-CN" alt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80286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中，有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个专门存放段基值的寄存器，称为段寄存器：</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代码段</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、数据段</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、堆栈段</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SS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和附加段</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ES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每个段寄存器可以确定一个段的起始地址，而这些段则各有各的用途：</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代码段存放当前正在运行的程序。</a:t>
            </a:r>
            <a:endParaRPr kumimoji="1" lang="en-US" altLang="zh-CN"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数据段存放当前运行程序所用的数据。</a:t>
            </a:r>
            <a:endParaRPr kumimoji="1" lang="en-US" altLang="zh-CN"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堆栈段定义了堆栈的所在区域。</a:t>
            </a:r>
            <a:endParaRPr kumimoji="1" lang="en-US" altLang="zh-CN"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附加段是附加的数据段，它是一个辅助的数据区，也是串处理指令的目的操作数存放区。</a:t>
            </a:r>
            <a:endParaRPr kumimoji="1" lang="zh-CN" altLang="en-US"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0"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及其后继的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80x86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中，除上述</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个段寄存器外，又增加了</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个段寄存器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FS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，它们也是附加的数据段寄存器，所以</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80286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的程序允许</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个存储段，而后继的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80x86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程序可允许</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个存储段。</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1" lang="en-US" altLang="zh-CN" sz="3600" b="1" i="0" u="none" strike="noStrike" kern="0" cap="none" spc="0" normalizeH="0" baseline="0" noProof="0" dirty="0" smtClean="0">
              <a:ln>
                <a:noFill/>
              </a:ln>
              <a:solidFill>
                <a:srgbClr val="6600FF"/>
              </a:solidFill>
              <a:effectLst/>
              <a:uLnTx/>
              <a:uFillTx/>
              <a:latin typeface="+mn-lt"/>
              <a:ea typeface="+mn-ea"/>
              <a:cs typeface="+mn-cs"/>
            </a:endParaRPr>
          </a:p>
        </p:txBody>
      </p:sp>
    </p:spTree>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48131" name="Picture 2" descr="4X13"/>
          <p:cNvPicPr>
            <a:picLocks noChangeAspect="1"/>
          </p:cNvPicPr>
          <p:nvPr>
            <p:ph sz="half" idx="2"/>
          </p:nvPr>
        </p:nvPicPr>
        <p:blipFill>
          <a:blip r:embed="rId1">
            <a:clrChange>
              <a:clrFrom>
                <a:srgbClr val="FFFFFF"/>
              </a:clrFrom>
              <a:clrTo>
                <a:srgbClr val="FFFFFF">
                  <a:alpha val="0"/>
                </a:srgbClr>
              </a:clrTo>
            </a:clrChange>
            <a:lum contrast="100000"/>
          </a:blip>
          <a:srcRect/>
          <a:stretch>
            <a:fillRect/>
          </a:stretch>
        </p:blipFill>
        <p:spPr>
          <a:xfrm>
            <a:off x="2743200" y="762000"/>
            <a:ext cx="6192838" cy="5883275"/>
          </a:xfrm>
        </p:spPr>
      </p:pic>
      <p:sp>
        <p:nvSpPr>
          <p:cNvPr id="48132" name="Rectangle 3"/>
          <p:cNvSpPr/>
          <p:nvPr/>
        </p:nvSpPr>
        <p:spPr>
          <a:xfrm>
            <a:off x="228600" y="304800"/>
            <a:ext cx="4630738" cy="2492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buClr>
                <a:schemeClr val="bg2"/>
              </a:buClr>
              <a:buNone/>
            </a:pPr>
            <a:r>
              <a:rPr lang="zh-CN" altLang="en-US" sz="2400" b="1" dirty="0">
                <a:latin typeface="Times New Roman" panose="02020603050405020304" pitchFamily="18" charset="0"/>
                <a:ea typeface="宋体" panose="02010600030101010101" pitchFamily="2" charset="-122"/>
              </a:rPr>
              <a:t>       一般情况下，各段在存储器中的分配是由操作系统负责的。</a:t>
            </a:r>
            <a:r>
              <a:rPr lang="zh-CN" altLang="en-US" sz="2400" b="1" dirty="0">
                <a:solidFill>
                  <a:srgbClr val="C00000"/>
                </a:solidFill>
                <a:latin typeface="Times New Roman" panose="02020603050405020304" pitchFamily="18" charset="0"/>
                <a:ea typeface="宋体" panose="02010600030101010101" pitchFamily="2" charset="-122"/>
              </a:rPr>
              <a:t>每个段可以独立地占用小于或等于</a:t>
            </a:r>
            <a:r>
              <a:rPr lang="en-US" altLang="zh-CN" sz="2400" b="1" dirty="0">
                <a:solidFill>
                  <a:srgbClr val="C00000"/>
                </a:solidFill>
                <a:latin typeface="Times New Roman" panose="02020603050405020304" pitchFamily="18" charset="0"/>
                <a:ea typeface="宋体" panose="02010600030101010101" pitchFamily="2" charset="-122"/>
              </a:rPr>
              <a:t>64 KB</a:t>
            </a:r>
            <a:r>
              <a:rPr lang="zh-CN" altLang="en-US" sz="2400" b="1" dirty="0">
                <a:solidFill>
                  <a:srgbClr val="C00000"/>
                </a:solidFill>
                <a:latin typeface="Times New Roman" panose="02020603050405020304" pitchFamily="18" charset="0"/>
                <a:ea typeface="宋体" panose="02010600030101010101" pitchFamily="2" charset="-122"/>
              </a:rPr>
              <a:t>的存储区，</a:t>
            </a:r>
            <a:r>
              <a:rPr lang="zh-CN" altLang="en-US" sz="2400" b="1" dirty="0">
                <a:latin typeface="Times New Roman" panose="02020603050405020304" pitchFamily="18" charset="0"/>
                <a:ea typeface="宋体" panose="02010600030101010101" pitchFamily="2" charset="-122"/>
              </a:rPr>
              <a:t>如右图所示。</a:t>
            </a:r>
            <a:r>
              <a:rPr lang="zh-CN" altLang="en-US" b="1" dirty="0">
                <a:solidFill>
                  <a:srgbClr val="6600FF"/>
                </a:solidFill>
                <a:latin typeface="Times New Roman" panose="02020603050405020304" pitchFamily="18" charset="0"/>
                <a:ea typeface="宋体" panose="02010600030101010101" pitchFamily="2" charset="-122"/>
              </a:rPr>
              <a:t> </a:t>
            </a:r>
            <a:endParaRPr lang="en-US" altLang="zh-CN" b="1" dirty="0">
              <a:solidFill>
                <a:srgbClr val="6600FF"/>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49155" name="Picture 2" descr="4X14"/>
          <p:cNvPicPr>
            <a:picLocks noChangeAspect="1"/>
          </p:cNvPicPr>
          <p:nvPr>
            <p:ph sz="half" idx="2"/>
          </p:nvPr>
        </p:nvPicPr>
        <p:blipFill>
          <a:blip r:embed="rId1"/>
          <a:srcRect/>
          <a:stretch>
            <a:fillRect/>
          </a:stretch>
        </p:blipFill>
        <p:spPr>
          <a:xfrm>
            <a:off x="3851275" y="1397000"/>
            <a:ext cx="5292725" cy="5461000"/>
          </a:xfrm>
        </p:spPr>
      </p:pic>
      <p:sp>
        <p:nvSpPr>
          <p:cNvPr id="49156" name="Rectangle 3"/>
          <p:cNvSpPr>
            <a:spLocks noGrp="1" noChangeArrowheads="1"/>
          </p:cNvSpPr>
          <p:nvPr>
            <p:ph type="body" sz="half" idx="1"/>
          </p:nvPr>
        </p:nvSpPr>
        <p:spPr>
          <a:xfrm>
            <a:off x="0" y="115888"/>
            <a:ext cx="8893175" cy="115252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None/>
              <a:defRPr/>
            </a:pPr>
            <a:r>
              <a:rPr kumimoji="1" lang="en-US" altLang="zh-CN" sz="1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例</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如果代码段中的程序占有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 KB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2000H</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）存储区，数据段占有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 KB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800H</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）存储区，堆栈段只占有</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256 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的存储区，此时段区的分配如下图所示。</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49157" name="矩形 1"/>
          <p:cNvSpPr/>
          <p:nvPr/>
        </p:nvSpPr>
        <p:spPr>
          <a:xfrm>
            <a:off x="177800" y="1989138"/>
            <a:ext cx="3600450" cy="452183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0"/>
              </a:spcBef>
              <a:spcAft>
                <a:spcPts val="0"/>
              </a:spcAft>
              <a:buFontTx/>
              <a:buNone/>
            </a:pPr>
            <a:r>
              <a:rPr lang="zh-CN" altLang="en-US" sz="2400" b="1" dirty="0">
                <a:latin typeface="Times New Roman" panose="02020603050405020304" pitchFamily="18" charset="0"/>
                <a:ea typeface="宋体" panose="02010600030101010101" pitchFamily="2" charset="-122"/>
              </a:rPr>
              <a:t> 图中</a:t>
            </a:r>
            <a:r>
              <a:rPr lang="zh-CN" altLang="en-US" sz="2400" b="1" dirty="0">
                <a:solidFill>
                  <a:srgbClr val="C00000"/>
                </a:solidFill>
                <a:latin typeface="Times New Roman" panose="02020603050405020304" pitchFamily="18" charset="0"/>
                <a:ea typeface="宋体" panose="02010600030101010101" pitchFamily="2" charset="-122"/>
              </a:rPr>
              <a:t>代码段的区域可以是</a:t>
            </a:r>
            <a:r>
              <a:rPr lang="en-US" altLang="zh-CN" sz="2400" b="1" dirty="0">
                <a:solidFill>
                  <a:srgbClr val="C00000"/>
                </a:solidFill>
                <a:latin typeface="Times New Roman" panose="02020603050405020304" pitchFamily="18" charset="0"/>
                <a:ea typeface="宋体" panose="02010600030101010101" pitchFamily="2" charset="-122"/>
              </a:rPr>
              <a:t>02000H</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03FFFH</a:t>
            </a:r>
            <a:r>
              <a:rPr lang="zh-CN" altLang="en-US" sz="2400" b="1" dirty="0">
                <a:latin typeface="Times New Roman" panose="02020603050405020304" pitchFamily="18" charset="0"/>
                <a:ea typeface="宋体" panose="02010600030101010101" pitchFamily="2" charset="-122"/>
              </a:rPr>
              <a:t>，但由于程序区只需要</a:t>
            </a:r>
            <a:r>
              <a:rPr lang="en-US" altLang="zh-CN" sz="2400" b="1" dirty="0">
                <a:latin typeface="Times New Roman" panose="02020603050405020304" pitchFamily="18" charset="0"/>
                <a:ea typeface="宋体" panose="02010600030101010101" pitchFamily="2" charset="-122"/>
              </a:rPr>
              <a:t>8 KB</a:t>
            </a:r>
            <a:r>
              <a:rPr lang="zh-CN" altLang="en-US" sz="2400" b="1" dirty="0">
                <a:latin typeface="Times New Roman" panose="02020603050405020304" pitchFamily="18" charset="0"/>
                <a:ea typeface="宋体" panose="02010600030101010101" pitchFamily="2" charset="-122"/>
              </a:rPr>
              <a:t>，所以程序区结束后的第一个小段的首地址就作为数据段的起始地址。即，</a:t>
            </a:r>
            <a:r>
              <a:rPr lang="zh-CN" altLang="en-US" sz="2400" b="1" dirty="0">
                <a:solidFill>
                  <a:srgbClr val="C00000"/>
                </a:solidFill>
                <a:latin typeface="Times New Roman" panose="02020603050405020304" pitchFamily="18" charset="0"/>
                <a:ea typeface="宋体" panose="02010600030101010101" pitchFamily="2" charset="-122"/>
              </a:rPr>
              <a:t>代码段和数据段可以重叠在一起</a:t>
            </a:r>
            <a:r>
              <a:rPr lang="zh-CN" altLang="en-US" sz="2400" b="1" dirty="0">
                <a:latin typeface="Times New Roman" panose="02020603050405020304" pitchFamily="18" charset="0"/>
                <a:ea typeface="宋体" panose="02010600030101010101" pitchFamily="2" charset="-122"/>
              </a:rPr>
              <a:t>。当然，每个存储单元的内容是不允许发生冲突的。</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0179" name="Rectangle 2"/>
          <p:cNvSpPr/>
          <p:nvPr/>
        </p:nvSpPr>
        <p:spPr>
          <a:xfrm>
            <a:off x="0" y="184150"/>
            <a:ext cx="8748713" cy="8318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269875">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在</a:t>
            </a:r>
            <a:r>
              <a:rPr lang="en-US" altLang="zh-CN" sz="2400" b="1" dirty="0">
                <a:latin typeface="Times New Roman" panose="02020603050405020304" pitchFamily="18" charset="0"/>
                <a:ea typeface="宋体" panose="02010600030101010101" pitchFamily="2" charset="-122"/>
              </a:rPr>
              <a:t>80x86</a:t>
            </a:r>
            <a:r>
              <a:rPr lang="zh-CN" altLang="en-US" sz="2400" b="1" dirty="0">
                <a:latin typeface="Times New Roman" panose="02020603050405020304" pitchFamily="18" charset="0"/>
                <a:ea typeface="宋体" panose="02010600030101010101" pitchFamily="2" charset="-122"/>
              </a:rPr>
              <a:t>中，段寄存器和与其对应存放偏移地址的寄存器之间有一种默认的组合关系，如下表所示</a:t>
            </a:r>
            <a:r>
              <a:rPr lang="en-US" altLang="zh-CN"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p:txBody>
      </p:sp>
      <p:sp>
        <p:nvSpPr>
          <p:cNvPr id="50180" name="Rectangle 3"/>
          <p:cNvSpPr/>
          <p:nvPr/>
        </p:nvSpPr>
        <p:spPr>
          <a:xfrm>
            <a:off x="827088" y="979488"/>
            <a:ext cx="2889250"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8086/8088</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80286</a:t>
            </a:r>
            <a:r>
              <a:rPr lang="zh-CN" altLang="en-US" sz="2400" b="1" dirty="0">
                <a:solidFill>
                  <a:srgbClr val="C00000"/>
                </a:solidFill>
                <a:latin typeface="Times New Roman" panose="02020603050405020304" pitchFamily="18" charset="0"/>
                <a:ea typeface="宋体" panose="02010600030101010101" pitchFamily="2" charset="-122"/>
              </a:rPr>
              <a:t>：</a:t>
            </a:r>
            <a:endParaRPr lang="zh-CN" altLang="en-US" sz="2400" b="1" dirty="0">
              <a:solidFill>
                <a:srgbClr val="C00000"/>
              </a:solidFill>
              <a:latin typeface="Times New Roman" panose="02020603050405020304" pitchFamily="18" charset="0"/>
              <a:ea typeface="宋体" panose="02010600030101010101" pitchFamily="2" charset="-122"/>
            </a:endParaRPr>
          </a:p>
        </p:txBody>
      </p:sp>
      <p:sp>
        <p:nvSpPr>
          <p:cNvPr id="50181" name="Rectangle 4"/>
          <p:cNvSpPr/>
          <p:nvPr/>
        </p:nvSpPr>
        <p:spPr>
          <a:xfrm>
            <a:off x="3586163" y="1233488"/>
            <a:ext cx="4116387" cy="396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000" b="1" dirty="0">
                <a:latin typeface="Times New Roman" panose="02020603050405020304" pitchFamily="18" charset="0"/>
                <a:ea typeface="宋体" panose="02010600030101010101" pitchFamily="2" charset="-122"/>
              </a:rPr>
              <a:t>段寄存器                    偏移地址</a:t>
            </a:r>
            <a:endParaRPr lang="zh-CN" altLang="en-US" sz="2000" b="1" dirty="0">
              <a:latin typeface="Times New Roman" panose="02020603050405020304" pitchFamily="18" charset="0"/>
              <a:ea typeface="宋体" panose="02010600030101010101" pitchFamily="2" charset="-122"/>
            </a:endParaRPr>
          </a:p>
        </p:txBody>
      </p:sp>
      <p:graphicFrame>
        <p:nvGraphicFramePr>
          <p:cNvPr id="214021" name="Group 5"/>
          <p:cNvGraphicFramePr>
            <a:graphicFrameLocks noGrp="1"/>
          </p:cNvGraphicFramePr>
          <p:nvPr>
            <p:custDataLst>
              <p:tags r:id="rId1"/>
            </p:custDataLst>
          </p:nvPr>
        </p:nvGraphicFramePr>
        <p:xfrm>
          <a:off x="3154363" y="1665288"/>
          <a:ext cx="5581650" cy="1463676"/>
        </p:xfrm>
        <a:graphic>
          <a:graphicData uri="http://schemas.openxmlformats.org/drawingml/2006/table">
            <a:tbl>
              <a:tblPr/>
              <a:tblGrid>
                <a:gridCol w="2254250"/>
                <a:gridCol w="3327400"/>
              </a:tblGrid>
              <a:tr h="365919">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IP</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919">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SP</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BP</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919">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BX</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或一个</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919">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DI</a:t>
                      </a: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（用于串指令）</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40" marB="45740"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199" name="Rectangle 22"/>
          <p:cNvSpPr/>
          <p:nvPr/>
        </p:nvSpPr>
        <p:spPr>
          <a:xfrm>
            <a:off x="984250" y="3725863"/>
            <a:ext cx="6697663" cy="4000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000" b="1" dirty="0">
                <a:latin typeface="Times New Roman" panose="02020603050405020304" pitchFamily="18" charset="0"/>
                <a:ea typeface="宋体" panose="02010600030101010101" pitchFamily="2" charset="-122"/>
              </a:rPr>
              <a:t>段寄存器                                            偏移地址</a:t>
            </a:r>
            <a:endParaRPr lang="zh-CN" altLang="en-US" sz="2000" b="1" dirty="0">
              <a:latin typeface="Times New Roman" panose="02020603050405020304" pitchFamily="18" charset="0"/>
              <a:ea typeface="宋体" panose="02010600030101010101" pitchFamily="2" charset="-122"/>
            </a:endParaRPr>
          </a:p>
        </p:txBody>
      </p:sp>
      <p:graphicFrame>
        <p:nvGraphicFramePr>
          <p:cNvPr id="214039" name="Group 23"/>
          <p:cNvGraphicFramePr>
            <a:graphicFrameLocks noGrp="1"/>
          </p:cNvGraphicFramePr>
          <p:nvPr/>
        </p:nvGraphicFramePr>
        <p:xfrm>
          <a:off x="793750" y="4221163"/>
          <a:ext cx="8101013" cy="2468563"/>
        </p:xfrm>
        <a:graphic>
          <a:graphicData uri="http://schemas.openxmlformats.org/drawingml/2006/table">
            <a:tbl>
              <a:tblPr/>
              <a:tblGrid>
                <a:gridCol w="1906173"/>
                <a:gridCol w="6194840"/>
              </a:tblGrid>
              <a:tr h="36571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CS</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EIP</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SS</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EBP</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4000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DS</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EAX</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EBX</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ECX</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EDX</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、一个</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或</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位数</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EDI</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（用于串指令）</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FS</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无默认</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5712">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GS</a:t>
                      </a:r>
                      <a:endParaRPr kumimoji="0"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无默认</a:t>
                      </a:r>
                      <a:endPar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6" marB="45696"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0223" name="矩形 1"/>
          <p:cNvSpPr/>
          <p:nvPr/>
        </p:nvSpPr>
        <p:spPr>
          <a:xfrm>
            <a:off x="82550" y="3260725"/>
            <a:ext cx="3503613"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80386</a:t>
            </a:r>
            <a:r>
              <a:rPr lang="zh-CN" altLang="en-US" sz="2400" b="1" dirty="0">
                <a:solidFill>
                  <a:srgbClr val="C00000"/>
                </a:solidFill>
                <a:latin typeface="Times New Roman" panose="02020603050405020304" pitchFamily="18" charset="0"/>
                <a:ea typeface="宋体" panose="02010600030101010101" pitchFamily="2" charset="-122"/>
              </a:rPr>
              <a:t>及其后继机型：     </a:t>
            </a:r>
            <a:endParaRPr lang="en-US" altLang="zh-CN" sz="2400" b="1" dirty="0">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1203" name="Rectangle 2"/>
          <p:cNvSpPr>
            <a:spLocks noGrp="1"/>
          </p:cNvSpPr>
          <p:nvPr>
            <p:ph idx="1"/>
          </p:nvPr>
        </p:nvSpPr>
        <p:spPr>
          <a:xfrm>
            <a:off x="395288" y="333375"/>
            <a:ext cx="4968875" cy="647700"/>
          </a:xfrm>
        </p:spPr>
        <p:txBody>
          <a:bodyPr vert="horz" wrap="square" lIns="91440" tIns="45720" rIns="91440" bIns="45720" anchor="t" anchorCtr="0"/>
          <a:p>
            <a:pPr algn="just" eaLnBrk="1" hangingPunct="1">
              <a:buFont typeface="Monotype Sorts" pitchFamily="2" charset="2"/>
              <a:buNone/>
            </a:pPr>
            <a:r>
              <a:rPr kumimoji="1" lang="en-US" altLang="zh-CN" b="1" dirty="0">
                <a:latin typeface="+mn-lt"/>
                <a:ea typeface="宋体" panose="02010600030101010101" pitchFamily="2" charset="-122"/>
                <a:cs typeface="+mn-cs"/>
              </a:rPr>
              <a:t>3</a:t>
            </a:r>
            <a:r>
              <a:rPr kumimoji="1" lang="zh-CN" altLang="en-US" b="1" dirty="0">
                <a:latin typeface="+mn-lt"/>
                <a:ea typeface="宋体" panose="02010600030101010101" pitchFamily="2" charset="-122"/>
                <a:cs typeface="+mn-cs"/>
              </a:rPr>
              <a:t>．保护模式存储器寻址</a:t>
            </a:r>
            <a:endParaRPr kumimoji="1" lang="zh-CN" altLang="en-US" b="1" dirty="0">
              <a:latin typeface="+mn-lt"/>
              <a:ea typeface="宋体" panose="02010600030101010101" pitchFamily="2" charset="-122"/>
              <a:cs typeface="+mn-cs"/>
            </a:endParaRPr>
          </a:p>
        </p:txBody>
      </p:sp>
      <p:sp>
        <p:nvSpPr>
          <p:cNvPr id="51204" name="矩形 1"/>
          <p:cNvSpPr/>
          <p:nvPr/>
        </p:nvSpPr>
        <p:spPr>
          <a:xfrm>
            <a:off x="187325" y="1125538"/>
            <a:ext cx="8640763" cy="139382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rPr>
              <a:t>由于</a:t>
            </a:r>
            <a:r>
              <a:rPr lang="zh-CN" altLang="zh-CN" sz="2400" b="1" dirty="0">
                <a:solidFill>
                  <a:srgbClr val="C00000"/>
                </a:solidFill>
                <a:latin typeface="Times New Roman" panose="02020603050405020304" pitchFamily="18" charset="0"/>
                <a:ea typeface="宋体" panose="02010600030101010101" pitchFamily="2" charset="-122"/>
              </a:rPr>
              <a:t>实模式的寻址空间太小</a:t>
            </a:r>
            <a:r>
              <a:rPr lang="zh-CN" altLang="zh-CN" sz="2400" b="1" dirty="0">
                <a:latin typeface="Times New Roman" panose="02020603050405020304" pitchFamily="18" charset="0"/>
                <a:ea typeface="宋体" panose="02010600030101010101" pitchFamily="2" charset="-122"/>
              </a:rPr>
              <a:t>仅为</a:t>
            </a:r>
            <a:r>
              <a:rPr lang="en-US" altLang="zh-CN" sz="2400" b="1" dirty="0">
                <a:latin typeface="Times New Roman" panose="02020603050405020304" pitchFamily="18" charset="0"/>
                <a:ea typeface="宋体" panose="02010600030101010101" pitchFamily="2" charset="-122"/>
              </a:rPr>
              <a:t>1 MB</a:t>
            </a:r>
            <a:r>
              <a:rPr lang="zh-CN" altLang="en-US" sz="2400" b="1" dirty="0">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从</a:t>
            </a:r>
            <a:r>
              <a:rPr lang="en-US" altLang="zh-CN" sz="2400" b="1" dirty="0">
                <a:latin typeface="Times New Roman" panose="02020603050405020304" pitchFamily="18" charset="0"/>
                <a:ea typeface="宋体" panose="02010600030101010101" pitchFamily="2" charset="-122"/>
              </a:rPr>
              <a:t>80286</a:t>
            </a:r>
            <a:r>
              <a:rPr lang="zh-CN" altLang="zh-CN" sz="2400" b="1" dirty="0">
                <a:latin typeface="Times New Roman" panose="02020603050405020304" pitchFamily="18" charset="0"/>
                <a:ea typeface="宋体" panose="02010600030101010101" pitchFamily="2" charset="-122"/>
              </a:rPr>
              <a:t>起，就引出了保护模式的存储器寻址，</a:t>
            </a:r>
            <a:r>
              <a:rPr lang="en-US" altLang="zh-CN" sz="2400" b="1" dirty="0">
                <a:latin typeface="Times New Roman" panose="02020603050405020304" pitchFamily="18" charset="0"/>
                <a:ea typeface="宋体" panose="02010600030101010101" pitchFamily="2" charset="-122"/>
              </a:rPr>
              <a:t>80286</a:t>
            </a:r>
            <a:r>
              <a:rPr lang="zh-CN" altLang="zh-CN" sz="2400" b="1" dirty="0">
                <a:latin typeface="Times New Roman" panose="02020603050405020304" pitchFamily="18" charset="0"/>
                <a:ea typeface="宋体" panose="02010600030101010101" pitchFamily="2" charset="-122"/>
              </a:rPr>
              <a:t>提供了</a:t>
            </a:r>
            <a:r>
              <a:rPr lang="en-US" altLang="zh-CN" sz="2400" b="1" dirty="0">
                <a:latin typeface="Times New Roman" panose="02020603050405020304" pitchFamily="18" charset="0"/>
                <a:ea typeface="宋体" panose="02010600030101010101" pitchFamily="2" charset="-122"/>
              </a:rPr>
              <a:t>16 MB</a:t>
            </a:r>
            <a:r>
              <a:rPr lang="zh-CN"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80386</a:t>
            </a:r>
            <a:r>
              <a:rPr lang="zh-CN" altLang="zh-CN" sz="2400" b="1" dirty="0">
                <a:latin typeface="Times New Roman" panose="02020603050405020304" pitchFamily="18" charset="0"/>
                <a:ea typeface="宋体" panose="02010600030101010101" pitchFamily="2" charset="-122"/>
              </a:rPr>
              <a:t>及其后继机型均提供</a:t>
            </a:r>
            <a:r>
              <a:rPr lang="en-US" altLang="zh-CN" sz="2400" b="1" dirty="0">
                <a:latin typeface="Times New Roman" panose="02020603050405020304" pitchFamily="18" charset="0"/>
                <a:ea typeface="宋体" panose="02010600030101010101" pitchFamily="2" charset="-122"/>
              </a:rPr>
              <a:t>4 GB</a:t>
            </a:r>
            <a:r>
              <a:rPr lang="zh-CN" altLang="zh-CN" sz="2400" b="1" dirty="0">
                <a:latin typeface="Times New Roman" panose="02020603050405020304" pitchFamily="18" charset="0"/>
                <a:ea typeface="宋体" panose="02010600030101010101" pitchFamily="2" charset="-122"/>
              </a:rPr>
              <a:t>或更大的地址空间。</a:t>
            </a:r>
            <a:endParaRPr lang="zh-CN" altLang="zh-CN" sz="2400" b="1" dirty="0">
              <a:latin typeface="Times New Roman" panose="02020603050405020304" pitchFamily="18" charset="0"/>
              <a:ea typeface="宋体" panose="02010600030101010101" pitchFamily="2" charset="-122"/>
            </a:endParaRPr>
          </a:p>
        </p:txBody>
      </p:sp>
      <p:sp>
        <p:nvSpPr>
          <p:cNvPr id="51205" name="矩形 2"/>
          <p:cNvSpPr/>
          <p:nvPr/>
        </p:nvSpPr>
        <p:spPr>
          <a:xfrm>
            <a:off x="209550" y="2492375"/>
            <a:ext cx="8848725" cy="9461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Arial" panose="020B0604020202020204" pitchFamily="34" charset="0"/>
              <a:buChar char="•"/>
            </a:pPr>
            <a:r>
              <a:rPr lang="en-US" altLang="zh-CN" sz="2400" b="1" dirty="0">
                <a:latin typeface="Times New Roman" panose="02020603050405020304" pitchFamily="18" charset="0"/>
                <a:ea typeface="宋体" panose="02010600030101010101" pitchFamily="2" charset="-122"/>
              </a:rPr>
              <a:t>PC</a:t>
            </a:r>
            <a:r>
              <a:rPr lang="zh-CN" altLang="zh-CN" sz="2400" b="1" dirty="0">
                <a:latin typeface="Times New Roman" panose="02020603050405020304" pitchFamily="18" charset="0"/>
                <a:ea typeface="宋体" panose="02010600030101010101" pitchFamily="2" charset="-122"/>
              </a:rPr>
              <a:t>机的广泛使用要求系统能</a:t>
            </a:r>
            <a:r>
              <a:rPr lang="zh-CN" altLang="zh-CN" sz="2400" b="1" dirty="0">
                <a:solidFill>
                  <a:srgbClr val="C00000"/>
                </a:solidFill>
                <a:latin typeface="Times New Roman" panose="02020603050405020304" pitchFamily="18" charset="0"/>
                <a:ea typeface="宋体" panose="02010600030101010101" pitchFamily="2" charset="-122"/>
              </a:rPr>
              <a:t>提供多任务处理</a:t>
            </a:r>
            <a:r>
              <a:rPr lang="zh-CN" altLang="zh-CN" sz="2400" b="1" dirty="0">
                <a:latin typeface="Times New Roman" panose="02020603050405020304" pitchFamily="18" charset="0"/>
                <a:ea typeface="宋体" panose="02010600030101010101" pitchFamily="2" charset="-122"/>
              </a:rPr>
              <a:t>功能。为实现这样的要求，从</a:t>
            </a:r>
            <a:r>
              <a:rPr lang="en-US" altLang="zh-CN" sz="2400" b="1" dirty="0">
                <a:latin typeface="Times New Roman" panose="02020603050405020304" pitchFamily="18" charset="0"/>
                <a:ea typeface="宋体" panose="02010600030101010101" pitchFamily="2" charset="-122"/>
              </a:rPr>
              <a:t>80286</a:t>
            </a:r>
            <a:r>
              <a:rPr lang="zh-CN" altLang="zh-CN" sz="2400" b="1" dirty="0">
                <a:latin typeface="Times New Roman" panose="02020603050405020304" pitchFamily="18" charset="0"/>
                <a:ea typeface="宋体" panose="02010600030101010101" pitchFamily="2" charset="-122"/>
              </a:rPr>
              <a:t>起，系统就提供了保护模式存储器寻址。</a:t>
            </a:r>
            <a:endParaRPr lang="zh-CN" altLang="en-US" sz="2400" b="1" dirty="0">
              <a:latin typeface="Times New Roman" panose="02020603050405020304" pitchFamily="18" charset="0"/>
              <a:ea typeface="宋体" panose="02010600030101010101" pitchFamily="2" charset="-122"/>
            </a:endParaRPr>
          </a:p>
        </p:txBody>
      </p:sp>
      <p:sp>
        <p:nvSpPr>
          <p:cNvPr id="51206" name="矩形 3"/>
          <p:cNvSpPr/>
          <p:nvPr/>
        </p:nvSpPr>
        <p:spPr>
          <a:xfrm>
            <a:off x="187325" y="3500438"/>
            <a:ext cx="8640763" cy="233553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虚拟存储器提供比主存储器更大的地址空间</a:t>
            </a:r>
            <a:r>
              <a:rPr lang="zh-CN" altLang="en-US" sz="2400" b="1" dirty="0">
                <a:latin typeface="Times New Roman" panose="02020603050405020304" pitchFamily="18" charset="0"/>
                <a:ea typeface="宋体" panose="02010600030101010101" pitchFamily="2" charset="-122"/>
              </a:rPr>
              <a:t>，可以</a:t>
            </a:r>
            <a:r>
              <a:rPr lang="zh-CN" altLang="zh-CN" sz="2400" b="1" dirty="0">
                <a:latin typeface="Times New Roman" panose="02020603050405020304" pitchFamily="18" charset="0"/>
                <a:ea typeface="宋体" panose="02010600030101010101" pitchFamily="2" charset="-122"/>
              </a:rPr>
              <a:t>运行</a:t>
            </a:r>
            <a:r>
              <a:rPr lang="zh-CN" altLang="en-US" sz="2400" b="1" dirty="0">
                <a:latin typeface="Times New Roman" panose="02020603050405020304" pitchFamily="18" charset="0"/>
                <a:ea typeface="宋体" panose="02010600030101010101" pitchFamily="2" charset="-122"/>
              </a:rPr>
              <a:t>比主存地址空间</a:t>
            </a:r>
            <a:r>
              <a:rPr lang="zh-CN" altLang="zh-CN" sz="2400" b="1" dirty="0">
                <a:latin typeface="Times New Roman" panose="02020603050405020304" pitchFamily="18" charset="0"/>
                <a:ea typeface="宋体" panose="02010600030101010101" pitchFamily="2" charset="-122"/>
              </a:rPr>
              <a:t>更大的程序。多数不运行的程序存放在外存储器中，程序运行时，由操作系统进行管理，把正在执行的那部分程序调入主存储器。而</a:t>
            </a:r>
            <a:r>
              <a:rPr lang="zh-CN" altLang="zh-CN" sz="2400" b="1" dirty="0">
                <a:solidFill>
                  <a:srgbClr val="C00000"/>
                </a:solidFill>
                <a:latin typeface="Times New Roman" panose="02020603050405020304" pitchFamily="18" charset="0"/>
                <a:ea typeface="宋体" panose="02010600030101010101" pitchFamily="2" charset="-122"/>
              </a:rPr>
              <a:t>保护模式寻址则对虚拟存储特性有很好的支持</a:t>
            </a:r>
            <a:r>
              <a:rPr lang="zh-CN" altLang="zh-CN"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sp>
        <p:nvSpPr>
          <p:cNvPr id="51207" name="矩形 4"/>
          <p:cNvSpPr/>
          <p:nvPr/>
        </p:nvSpPr>
        <p:spPr>
          <a:xfrm>
            <a:off x="900113" y="5949950"/>
            <a:ext cx="6858000" cy="460375"/>
          </a:xfrm>
          <a:prstGeom prst="rect">
            <a:avLst/>
          </a:prstGeom>
          <a:solidFill>
            <a:srgbClr val="FFFF00"/>
          </a:solidFill>
        </p:spPr>
        <p:style>
          <a:lnRef idx="3">
            <a:schemeClr val="lt1"/>
          </a:lnRef>
          <a:fillRef idx="1">
            <a:schemeClr val="accent6"/>
          </a:fillRef>
          <a:effectRef idx="1">
            <a:schemeClr val="accent6"/>
          </a:effectRef>
          <a:fontRef idx="minor">
            <a:schemeClr val="lt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zh-CN" sz="2400" b="1" dirty="0">
                <a:latin typeface="Times New Roman" panose="02020603050405020304" pitchFamily="18" charset="0"/>
                <a:ea typeface="宋体" panose="02010600030101010101" pitchFamily="2" charset="-122"/>
              </a:rPr>
              <a:t>下面讨论保护模式下如何实现存储器寻址。</a:t>
            </a:r>
            <a:endParaRPr lang="zh-CN" altLang="zh-CN"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2227" name="Rectangle 2"/>
          <p:cNvSpPr>
            <a:spLocks noGrp="1"/>
          </p:cNvSpPr>
          <p:nvPr>
            <p:ph idx="1"/>
          </p:nvPr>
        </p:nvSpPr>
        <p:spPr>
          <a:xfrm>
            <a:off x="323850" y="333375"/>
            <a:ext cx="3095625" cy="574675"/>
          </a:xfrm>
        </p:spPr>
        <p:txBody>
          <a:bodyPr vert="horz" wrap="square" lIns="91440" tIns="45720" rIns="91440" bIns="45720" anchor="t" anchorCtr="0"/>
          <a:p>
            <a:pPr algn="just" eaLnBrk="1" hangingPunct="1">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）逻辑地址</a:t>
            </a:r>
            <a:endParaRPr kumimoji="1" lang="zh-CN" altLang="en-US" sz="2800" b="1" dirty="0">
              <a:latin typeface="+mn-lt"/>
              <a:ea typeface="宋体" panose="02010600030101010101" pitchFamily="2" charset="-122"/>
              <a:cs typeface="+mn-cs"/>
            </a:endParaRPr>
          </a:p>
        </p:txBody>
      </p:sp>
      <p:sp>
        <p:nvSpPr>
          <p:cNvPr id="2" name="矩形 1"/>
          <p:cNvSpPr/>
          <p:nvPr/>
        </p:nvSpPr>
        <p:spPr>
          <a:xfrm>
            <a:off x="138430" y="2996565"/>
            <a:ext cx="8866505" cy="27844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marR="0" lvl="0" indent="-4572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保护模式的逻辑地址</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由段选择器和偏移地址组成，</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可表示为：</a:t>
            </a:r>
            <a:endParaRPr kumimoji="0" lang="en-US"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           </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段选择器：偏移地址</a:t>
            </a:r>
            <a:endParaRPr kumimoji="0" lang="en-US" altLang="zh-CN"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endParaRPr>
          </a:p>
          <a:p>
            <a:pPr marL="0" marR="0" lvl="0" indent="0" algn="l" defTabSz="914400" rtl="0" eaLnBrk="1" fontAlgn="base" latinLnBrk="0" hangingPunct="1">
              <a:lnSpc>
                <a:spcPts val="35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段选择器</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（也称段选择子，</a:t>
            </a:r>
            <a:r>
              <a:rPr kumimoji="0" lang="en-US" altLang="zh-CN"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Selector</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存放在段寄存器</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中，但它不能直接确定段基址，而由</a:t>
            </a:r>
            <a:r>
              <a:rPr kumimoji="0" lang="en-US"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CPU</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通过一定的</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地址转换</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取得</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段基址</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，再和</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偏移地址相加</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，从而求得所选存储单元的</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线性地址</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，线性地址</a:t>
            </a:r>
            <a:r>
              <a:rPr kumimoji="0" lang="zh-CN" altLang="en-US" sz="2400" b="1" i="0" u="none" strike="noStrike" kern="1200" cap="none" spc="0" normalizeH="0" baseline="0" noProof="0" dirty="0">
                <a:ln>
                  <a:noFill/>
                </a:ln>
                <a:solidFill>
                  <a:srgbClr val="000099"/>
                </a:solidFill>
                <a:effectLst/>
                <a:uLnTx/>
                <a:uFillTx/>
                <a:latin typeface="+mn-ea"/>
                <a:ea typeface="宋体" panose="02010600030101010101" pitchFamily="2" charset="-122"/>
                <a:cs typeface="+mn-cs"/>
              </a:rPr>
              <a:t>再通过分页部件转换</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成</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物理地址</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35560" y="1091565"/>
            <a:ext cx="9149715" cy="14376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实模式的</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逻辑地址</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由</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位的段基值和偏移地址组成，可表示为：</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段基值：偏移地址</a:t>
            </a:r>
            <a:endPar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80x86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执行指令时</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，按逻辑地址</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计算出存储单元的物理地址。</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171" name="Rectangle 2"/>
          <p:cNvSpPr>
            <a:spLocks noGrp="1"/>
          </p:cNvSpPr>
          <p:nvPr>
            <p:ph type="title"/>
          </p:nvPr>
        </p:nvSpPr>
        <p:spPr/>
        <p:txBody>
          <a:bodyPr vert="horz" wrap="square" lIns="91440" tIns="45720" rIns="91440" bIns="45720" anchor="b" anchorCtr="0"/>
          <a:p>
            <a:pPr eaLnBrk="1" hangingPunct="1"/>
            <a:r>
              <a:rPr lang="zh-CN" altLang="en-US" sz="2000" dirty="0">
                <a:ea typeface="宋体" panose="02010600030101010101" pitchFamily="2" charset="-122"/>
              </a:rPr>
              <a:t>       </a:t>
            </a:r>
            <a:r>
              <a:rPr lang="zh-CN" altLang="en-US" sz="2800" b="1" dirty="0">
                <a:ea typeface="宋体" panose="02010600030101010101" pitchFamily="2" charset="-122"/>
              </a:rPr>
              <a:t>本节主要介绍</a:t>
            </a:r>
            <a:r>
              <a:rPr lang="en-US" altLang="zh-CN" sz="2800" b="1" dirty="0">
                <a:solidFill>
                  <a:srgbClr val="C00000"/>
                </a:solidFill>
                <a:ea typeface="宋体" panose="02010600030101010101" pitchFamily="2" charset="-122"/>
              </a:rPr>
              <a:t>8086/8088</a:t>
            </a:r>
            <a:r>
              <a:rPr lang="zh-CN" altLang="en-US" sz="2800" b="1" dirty="0">
                <a:solidFill>
                  <a:srgbClr val="C00000"/>
                </a:solidFill>
                <a:ea typeface="宋体" panose="02010600030101010101" pitchFamily="2" charset="-122"/>
              </a:rPr>
              <a:t>、</a:t>
            </a:r>
            <a:r>
              <a:rPr lang="en-US" altLang="zh-CN" sz="2800" b="1" dirty="0">
                <a:solidFill>
                  <a:srgbClr val="C00000"/>
                </a:solidFill>
                <a:ea typeface="宋体" panose="02010600030101010101" pitchFamily="2" charset="-122"/>
              </a:rPr>
              <a:t>80386/80486</a:t>
            </a:r>
            <a:r>
              <a:rPr lang="zh-CN" altLang="en-US" sz="2800" b="1" dirty="0">
                <a:solidFill>
                  <a:srgbClr val="C00000"/>
                </a:solidFill>
                <a:ea typeface="宋体" panose="02010600030101010101" pitchFamily="2" charset="-122"/>
              </a:rPr>
              <a:t>、</a:t>
            </a:r>
            <a:r>
              <a:rPr lang="en-US" altLang="zh-CN" sz="2800" b="1" dirty="0">
                <a:solidFill>
                  <a:srgbClr val="C00000"/>
                </a:solidFill>
                <a:ea typeface="宋体" panose="02010600030101010101" pitchFamily="2" charset="-122"/>
              </a:rPr>
              <a:t>Pentium</a:t>
            </a:r>
            <a:r>
              <a:rPr lang="zh-CN" altLang="en-US" sz="2800" b="1" dirty="0">
                <a:solidFill>
                  <a:srgbClr val="C00000"/>
                </a:solidFill>
                <a:ea typeface="宋体" panose="02010600030101010101" pitchFamily="2" charset="-122"/>
              </a:rPr>
              <a:t>、</a:t>
            </a:r>
            <a:r>
              <a:rPr lang="en-US" altLang="zh-CN" sz="2800" b="1" dirty="0">
                <a:solidFill>
                  <a:srgbClr val="C00000"/>
                </a:solidFill>
                <a:ea typeface="宋体" panose="02010600030101010101" pitchFamily="2" charset="-122"/>
              </a:rPr>
              <a:t>Pentium Pro</a:t>
            </a:r>
            <a:r>
              <a:rPr lang="zh-CN" altLang="en-US" sz="2800" b="1" dirty="0">
                <a:solidFill>
                  <a:srgbClr val="C00000"/>
                </a:solidFill>
                <a:ea typeface="宋体" panose="02010600030101010101" pitchFamily="2" charset="-122"/>
              </a:rPr>
              <a:t>和</a:t>
            </a:r>
            <a:r>
              <a:rPr lang="en-US" altLang="zh-CN" sz="2800" b="1" dirty="0">
                <a:solidFill>
                  <a:srgbClr val="C00000"/>
                </a:solidFill>
                <a:ea typeface="宋体" panose="02010600030101010101" pitchFamily="2" charset="-122"/>
              </a:rPr>
              <a:t>PentiumⅡ CPU</a:t>
            </a:r>
            <a:r>
              <a:rPr lang="zh-CN" altLang="en-US" sz="2800" b="1" dirty="0">
                <a:ea typeface="宋体" panose="02010600030101010101" pitchFamily="2" charset="-122"/>
              </a:rPr>
              <a:t>的内部结构及特点。</a:t>
            </a:r>
            <a:endParaRPr lang="zh-CN" altLang="en-US" sz="2800" b="1" dirty="0">
              <a:ea typeface="宋体" panose="02010600030101010101" pitchFamily="2" charset="-122"/>
            </a:endParaRPr>
          </a:p>
        </p:txBody>
      </p:sp>
      <p:sp>
        <p:nvSpPr>
          <p:cNvPr id="7172" name="Rectangle 3"/>
          <p:cNvSpPr>
            <a:spLocks noGrp="1"/>
          </p:cNvSpPr>
          <p:nvPr>
            <p:ph type="body" sz="half" idx="1"/>
          </p:nvPr>
        </p:nvSpPr>
        <p:spPr>
          <a:xfrm>
            <a:off x="228600" y="1905000"/>
            <a:ext cx="4343400" cy="533400"/>
          </a:xfrm>
        </p:spPr>
        <p:txBody>
          <a:bodyPr vert="horz" wrap="square" lIns="91440" tIns="45720" rIns="91440" bIns="45720" anchor="t" anchorCtr="0"/>
          <a:p>
            <a:pPr marL="0" indent="0" eaLnBrk="1" hangingPunct="1">
              <a:buClrTx/>
              <a:buSzTx/>
              <a:buFont typeface="Monotype Sorts" pitchFamily="2" charset="2"/>
              <a:buNone/>
            </a:pPr>
            <a:r>
              <a:rPr lang="en-US" altLang="zh-CN" sz="3600" b="1" dirty="0">
                <a:solidFill>
                  <a:srgbClr val="000000"/>
                </a:solidFill>
                <a:ea typeface="宋体" panose="02010600030101010101" pitchFamily="2" charset="-122"/>
              </a:rPr>
              <a:t>4.1.1  8086/8088 CPU</a:t>
            </a:r>
            <a:endParaRPr lang="zh-CN" altLang="en-US" sz="3600" b="1" dirty="0">
              <a:ea typeface="宋体" panose="02010600030101010101" pitchFamily="2" charset="-122"/>
            </a:endParaRPr>
          </a:p>
        </p:txBody>
      </p:sp>
      <p:sp>
        <p:nvSpPr>
          <p:cNvPr id="7173" name="Rectangle 4"/>
          <p:cNvSpPr>
            <a:spLocks noChangeArrowheads="1"/>
          </p:cNvSpPr>
          <p:nvPr/>
        </p:nvSpPr>
        <p:spPr bwMode="auto">
          <a:xfrm>
            <a:off x="381000" y="2708275"/>
            <a:ext cx="80645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8086 CPU</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位微处理器，即</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的内外数据总线为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位，一个总线周期可以传送一个字（</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位）数据。</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8088</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是准</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位微处理器，其</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的内部总线为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位，外部数据总线为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位，因此一个总线周期只能传送一个字节。</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但是两者的内部结构基本上是相同的，其地址引脚均为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位，可寻址</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1MB</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主存空间。</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8086/8088</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的指令系统完全相同，在软件上是完全兼容的。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3251" name="Rectangle 3"/>
          <p:cNvSpPr/>
          <p:nvPr/>
        </p:nvSpPr>
        <p:spPr>
          <a:xfrm>
            <a:off x="395288" y="134938"/>
            <a:ext cx="8280400" cy="1438275"/>
          </a:xfrm>
          <a:prstGeom prst="rect">
            <a:avLst/>
          </a:prstGeom>
        </p:spPr>
        <p:style>
          <a:lnRef idx="1">
            <a:schemeClr val="accent3"/>
          </a:lnRef>
          <a:fillRef idx="2">
            <a:schemeClr val="accent3"/>
          </a:fillRef>
          <a:effectRef idx="1">
            <a:schemeClr val="accent3"/>
          </a:effectRef>
          <a:fontRef idx="minor">
            <a:schemeClr val="dk1"/>
          </a:fontRef>
        </p:style>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下图为保护模式存储器寻址示意图。可以看出，它和实模式寻址的另一个区别是：</a:t>
            </a:r>
            <a:r>
              <a:rPr lang="zh-CN" altLang="en-US" sz="2400" b="1" dirty="0">
                <a:solidFill>
                  <a:srgbClr val="C00000"/>
                </a:solidFill>
                <a:latin typeface="Times New Roman" panose="02020603050405020304" pitchFamily="18" charset="0"/>
                <a:ea typeface="宋体" panose="02010600030101010101" pitchFamily="2" charset="-122"/>
              </a:rPr>
              <a:t>偏移地址为</a:t>
            </a:r>
            <a:r>
              <a:rPr lang="en-US" altLang="zh-CN" sz="2400" b="1" dirty="0">
                <a:solidFill>
                  <a:srgbClr val="C00000"/>
                </a:solidFill>
                <a:latin typeface="Times New Roman" panose="02020603050405020304" pitchFamily="18" charset="0"/>
                <a:ea typeface="宋体" panose="02010600030101010101" pitchFamily="2" charset="-122"/>
              </a:rPr>
              <a:t>32</a:t>
            </a:r>
            <a:r>
              <a:rPr lang="zh-CN" altLang="en-US" sz="2400" b="1" dirty="0">
                <a:solidFill>
                  <a:srgbClr val="C00000"/>
                </a:solidFill>
                <a:latin typeface="Times New Roman" panose="02020603050405020304" pitchFamily="18" charset="0"/>
                <a:ea typeface="宋体" panose="02010600030101010101" pitchFamily="2" charset="-122"/>
              </a:rPr>
              <a:t>位</a:t>
            </a:r>
            <a:r>
              <a:rPr lang="zh-CN" altLang="en-US" sz="2400" b="1" dirty="0">
                <a:latin typeface="Times New Roman" panose="02020603050405020304" pitchFamily="18" charset="0"/>
                <a:ea typeface="宋体" panose="02010600030101010101" pitchFamily="2" charset="-122"/>
              </a:rPr>
              <a:t>，最大段长可从</a:t>
            </a:r>
            <a:r>
              <a:rPr lang="en-US" altLang="zh-CN" sz="2400" b="1" dirty="0">
                <a:latin typeface="Times New Roman" panose="02020603050405020304" pitchFamily="18" charset="0"/>
                <a:ea typeface="宋体" panose="02010600030101010101" pitchFamily="2" charset="-122"/>
              </a:rPr>
              <a:t>64 KB</a:t>
            </a:r>
            <a:r>
              <a:rPr lang="zh-CN" altLang="en-US" sz="2400" b="1" dirty="0">
                <a:latin typeface="Times New Roman" panose="02020603050405020304" pitchFamily="18" charset="0"/>
                <a:ea typeface="宋体" panose="02010600030101010101" pitchFamily="2" charset="-122"/>
              </a:rPr>
              <a:t>扩大到</a:t>
            </a:r>
            <a:r>
              <a:rPr lang="en-US" altLang="zh-CN" sz="2400" b="1" dirty="0">
                <a:latin typeface="Times New Roman" panose="02020603050405020304" pitchFamily="18" charset="0"/>
                <a:ea typeface="宋体" panose="02010600030101010101" pitchFamily="2" charset="-122"/>
              </a:rPr>
              <a:t>4 GB</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pic>
        <p:nvPicPr>
          <p:cNvPr id="53252" name="Picture 5" descr="4X15"/>
          <p:cNvPicPr>
            <a:picLocks noChangeAspect="1"/>
          </p:cNvPicPr>
          <p:nvPr/>
        </p:nvPicPr>
        <p:blipFill>
          <a:blip r:embed="rId1"/>
          <a:srcRect b="2063"/>
          <a:stretch>
            <a:fillRect/>
          </a:stretch>
        </p:blipFill>
        <p:spPr>
          <a:xfrm>
            <a:off x="395288" y="1773238"/>
            <a:ext cx="8280400" cy="4824412"/>
          </a:xfrm>
          <a:prstGeom prst="rect">
            <a:avLst/>
          </a:prstGeom>
          <a:noFill/>
          <a:ln w="9525">
            <a:noFill/>
          </a:ln>
        </p:spPr>
      </p:pic>
    </p:spTree>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4275" name="Rectangle 2"/>
          <p:cNvSpPr>
            <a:spLocks noGrp="1"/>
          </p:cNvSpPr>
          <p:nvPr>
            <p:ph type="body" sz="half" idx="1"/>
          </p:nvPr>
        </p:nvSpPr>
        <p:spPr>
          <a:xfrm>
            <a:off x="17145" y="332740"/>
            <a:ext cx="9036685" cy="2094865"/>
          </a:xfrm>
        </p:spPr>
        <p:style>
          <a:lnRef idx="1">
            <a:schemeClr val="accent3"/>
          </a:lnRef>
          <a:fillRef idx="2">
            <a:schemeClr val="accent3"/>
          </a:fillRef>
          <a:effectRef idx="1">
            <a:schemeClr val="accent3"/>
          </a:effectRef>
          <a:fontRef idx="minor">
            <a:schemeClr val="dk1"/>
          </a:fontRef>
        </p:style>
        <p:txBody>
          <a:bodyPr vert="horz" wrap="square" lIns="91440" tIns="45720" rIns="91440" bIns="45720" anchor="t" anchorCtr="0"/>
          <a:p>
            <a:pPr eaLnBrk="1" hangingPunct="1">
              <a:lnSpc>
                <a:spcPts val="3500"/>
              </a:lnSpc>
              <a:buClrTx/>
              <a:buSzTx/>
              <a:buFont typeface="Monotype Sorts" pitchFamily="2" charset="2"/>
              <a:buNone/>
            </a:pPr>
            <a:r>
              <a:rPr lang="zh-CN" altLang="en-US" sz="2000" dirty="0">
                <a:ea typeface="宋体" panose="02010600030101010101" pitchFamily="2" charset="-122"/>
              </a:rPr>
              <a:t>  </a:t>
            </a:r>
            <a:r>
              <a:rPr lang="zh-CN" altLang="en-US" sz="2800" b="1" dirty="0">
                <a:ea typeface="宋体" panose="02010600030101010101" pitchFamily="2" charset="-122"/>
              </a:rPr>
              <a:t>（</a:t>
            </a:r>
            <a:r>
              <a:rPr lang="en-US" altLang="zh-CN" sz="2800" b="1" dirty="0">
                <a:ea typeface="宋体" panose="02010600030101010101" pitchFamily="2" charset="-122"/>
              </a:rPr>
              <a:t>2</a:t>
            </a:r>
            <a:r>
              <a:rPr lang="zh-CN" altLang="en-US" sz="2800" b="1" dirty="0">
                <a:ea typeface="宋体" panose="02010600030101010101" pitchFamily="2" charset="-122"/>
              </a:rPr>
              <a:t>）描述符</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rgbClr val="C00000"/>
                </a:solidFill>
                <a:ea typeface="宋体" panose="02010600030101010101" pitchFamily="2" charset="-122"/>
              </a:rPr>
              <a:t>段选择器</a:t>
            </a:r>
            <a:r>
              <a:rPr lang="zh-CN" altLang="en-US" sz="2400" b="1" dirty="0">
                <a:ea typeface="宋体" panose="02010600030101010101" pitchFamily="2" charset="-122"/>
              </a:rPr>
              <a:t>是</a:t>
            </a:r>
            <a:r>
              <a:rPr lang="zh-CN" altLang="en-US" sz="2400" b="1" dirty="0">
                <a:solidFill>
                  <a:schemeClr val="tx1"/>
                </a:solidFill>
                <a:ea typeface="宋体" panose="02010600030101010101" pitchFamily="2" charset="-122"/>
              </a:rPr>
              <a:t>通过</a:t>
            </a:r>
            <a:r>
              <a:rPr lang="zh-CN" altLang="en-US" sz="2400" b="1" dirty="0">
                <a:solidFill>
                  <a:srgbClr val="FF0000"/>
                </a:solidFill>
                <a:ea typeface="宋体" panose="02010600030101010101" pitchFamily="2" charset="-122"/>
              </a:rPr>
              <a:t>描述符表</a:t>
            </a:r>
            <a:r>
              <a:rPr lang="zh-CN" altLang="en-US" sz="2400" b="1" dirty="0">
                <a:solidFill>
                  <a:schemeClr val="tx1"/>
                </a:solidFill>
                <a:ea typeface="宋体" panose="02010600030101010101" pitchFamily="2" charset="-122"/>
              </a:rPr>
              <a:t>取得</a:t>
            </a:r>
            <a:r>
              <a:rPr lang="zh-CN" altLang="en-US" sz="2400" b="1" dirty="0">
                <a:solidFill>
                  <a:srgbClr val="FF0000"/>
                </a:solidFill>
                <a:ea typeface="宋体" panose="02010600030101010101" pitchFamily="2" charset="-122"/>
              </a:rPr>
              <a:t>描述符</a:t>
            </a:r>
            <a:r>
              <a:rPr lang="zh-CN" altLang="en-US" sz="2400" b="1" dirty="0">
                <a:ea typeface="宋体" panose="02010600030101010101" pitchFamily="2" charset="-122"/>
              </a:rPr>
              <a:t>，从而得到</a:t>
            </a:r>
            <a:r>
              <a:rPr lang="zh-CN" altLang="en-US" sz="2400" b="1" dirty="0">
                <a:solidFill>
                  <a:srgbClr val="FF0000"/>
                </a:solidFill>
                <a:ea typeface="宋体" panose="02010600030101010101" pitchFamily="2" charset="-122"/>
              </a:rPr>
              <a:t>段基址</a:t>
            </a:r>
            <a:r>
              <a:rPr lang="zh-CN" altLang="en-US" sz="2400" b="1" dirty="0">
                <a:ea typeface="宋体" panose="02010600030101010101" pitchFamily="2" charset="-122"/>
              </a:rPr>
              <a:t>的。</a:t>
            </a:r>
            <a:r>
              <a:rPr lang="en-US" altLang="zh-CN" sz="2400" b="1" dirty="0">
                <a:ea typeface="宋体" panose="02010600030101010101" pitchFamily="2" charset="-122"/>
              </a:rPr>
              <a:t>              </a:t>
            </a:r>
            <a:endParaRPr lang="en-US" altLang="zh-CN" sz="2400" b="1" dirty="0">
              <a:ea typeface="宋体" panose="02010600030101010101" pitchFamily="2" charset="-122"/>
            </a:endParaRPr>
          </a:p>
          <a:p>
            <a:pPr algn="l" eaLnBrk="1" hangingPunct="1">
              <a:lnSpc>
                <a:spcPts val="3500"/>
              </a:lnSpc>
              <a:buClrTx/>
              <a:buSzTx/>
              <a:buFont typeface="Monotype Sorts" pitchFamily="2" charset="2"/>
              <a:buNone/>
            </a:pPr>
            <a:r>
              <a:rPr lang="en-US" altLang="zh-CN" sz="2400" b="1" dirty="0">
                <a:ea typeface="宋体" panose="02010600030101010101" pitchFamily="2" charset="-122"/>
              </a:rPr>
              <a:t>           </a:t>
            </a:r>
            <a:r>
              <a:rPr lang="zh-CN" altLang="en-US" sz="2400" b="1" dirty="0">
                <a:solidFill>
                  <a:srgbClr val="FF0000"/>
                </a:solidFill>
                <a:ea typeface="宋体" panose="02010600030101010101" pitchFamily="2" charset="-122"/>
              </a:rPr>
              <a:t>描述符（</a:t>
            </a:r>
            <a:r>
              <a:rPr lang="en-US" altLang="zh-CN" sz="2400" b="1" dirty="0">
                <a:solidFill>
                  <a:srgbClr val="FF0000"/>
                </a:solidFill>
                <a:ea typeface="宋体" panose="02010600030101010101" pitchFamily="2" charset="-122"/>
              </a:rPr>
              <a:t>64</a:t>
            </a:r>
            <a:r>
              <a:rPr lang="zh-CN" altLang="en-US" sz="2400" b="1" dirty="0">
                <a:solidFill>
                  <a:srgbClr val="FF0000"/>
                </a:solidFill>
                <a:ea typeface="宋体" panose="02010600030101010101" pitchFamily="2" charset="-122"/>
              </a:rPr>
              <a:t>位）</a:t>
            </a:r>
            <a:r>
              <a:rPr lang="en-US" altLang="zh-CN" sz="2400" b="1" dirty="0">
                <a:ea typeface="宋体" panose="02010600030101010101" pitchFamily="2" charset="-122"/>
              </a:rPr>
              <a:t>8</a:t>
            </a:r>
            <a:r>
              <a:rPr lang="zh-CN" altLang="en-US" sz="2400" b="1" dirty="0">
                <a:ea typeface="宋体" panose="02010600030101010101" pitchFamily="2" charset="-122"/>
              </a:rPr>
              <a:t>个字节长，包括</a:t>
            </a:r>
            <a:r>
              <a:rPr lang="zh-CN" altLang="en-US" sz="2400" b="1" dirty="0">
                <a:solidFill>
                  <a:srgbClr val="FF0000"/>
                </a:solidFill>
                <a:ea typeface="宋体" panose="02010600030101010101" pitchFamily="2" charset="-122"/>
              </a:rPr>
              <a:t>段基址</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段界限</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访问权</a:t>
            </a:r>
            <a:r>
              <a:rPr lang="zh-CN" altLang="en-US" sz="2400" b="1" dirty="0">
                <a:ea typeface="宋体" panose="02010600030101010101" pitchFamily="2" charset="-122"/>
              </a:rPr>
              <a:t>和</a:t>
            </a:r>
            <a:r>
              <a:rPr lang="zh-CN" altLang="en-US" sz="2400" b="1" dirty="0">
                <a:solidFill>
                  <a:srgbClr val="C00000"/>
                </a:solidFill>
                <a:ea typeface="宋体" panose="02010600030101010101" pitchFamily="2" charset="-122"/>
              </a:rPr>
              <a:t>附加</a:t>
            </a:r>
            <a:r>
              <a:rPr lang="zh-CN" altLang="en-US" sz="2400" b="1" dirty="0">
                <a:solidFill>
                  <a:srgbClr val="C00000"/>
                </a:solidFill>
                <a:ea typeface="宋体" panose="02010600030101010101" pitchFamily="2" charset="-122"/>
              </a:rPr>
              <a:t>字段</a:t>
            </a:r>
            <a:r>
              <a:rPr lang="en-US" altLang="zh-CN" sz="2400" b="1" dirty="0">
                <a:ea typeface="宋体" panose="02010600030101010101" pitchFamily="2" charset="-122"/>
              </a:rPr>
              <a:t>4</a:t>
            </a:r>
            <a:r>
              <a:rPr lang="zh-CN" altLang="en-US" sz="2400" b="1" dirty="0">
                <a:ea typeface="宋体" panose="02010600030101010101" pitchFamily="2" charset="-122"/>
              </a:rPr>
              <a:t>部分，其格式如下图</a:t>
            </a:r>
            <a:r>
              <a:rPr lang="en-US" altLang="zh-CN" sz="2400" b="1" dirty="0">
                <a:ea typeface="宋体" panose="02010600030101010101" pitchFamily="2" charset="-122"/>
              </a:rPr>
              <a:t>:</a:t>
            </a:r>
            <a:r>
              <a:rPr lang="zh-CN" altLang="en-US" sz="2400" b="1" dirty="0">
                <a:solidFill>
                  <a:srgbClr val="C00000"/>
                </a:solidFill>
                <a:ea typeface="宋体" panose="02010600030101010101" pitchFamily="2" charset="-122"/>
              </a:rPr>
              <a:t> </a:t>
            </a:r>
            <a:endParaRPr lang="en-US" altLang="zh-CN" sz="2800" dirty="0">
              <a:ea typeface="宋体" panose="02010600030101010101" pitchFamily="2" charset="-122"/>
            </a:endParaRPr>
          </a:p>
        </p:txBody>
      </p:sp>
      <p:pic>
        <p:nvPicPr>
          <p:cNvPr id="54276" name="Picture 3" descr="4X16"/>
          <p:cNvPicPr>
            <a:picLocks noChangeAspect="1"/>
          </p:cNvPicPr>
          <p:nvPr>
            <p:ph sz="half" idx="2"/>
          </p:nvPr>
        </p:nvPicPr>
        <p:blipFill>
          <a:blip r:embed="rId1"/>
          <a:srcRect/>
          <a:stretch>
            <a:fillRect/>
          </a:stretch>
        </p:blipFill>
        <p:spPr>
          <a:xfrm>
            <a:off x="0" y="2673350"/>
            <a:ext cx="9144000" cy="4032250"/>
          </a:xfrm>
        </p:spPr>
      </p:pic>
      <p:sp>
        <p:nvSpPr>
          <p:cNvPr id="2" name="椭圆 1"/>
          <p:cNvSpPr/>
          <p:nvPr/>
        </p:nvSpPr>
        <p:spPr>
          <a:xfrm>
            <a:off x="323850" y="3140710"/>
            <a:ext cx="3816985" cy="503555"/>
          </a:xfrm>
          <a:prstGeom prst="ellipse">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椭圆 2"/>
          <p:cNvSpPr/>
          <p:nvPr/>
        </p:nvSpPr>
        <p:spPr>
          <a:xfrm>
            <a:off x="395605" y="5085080"/>
            <a:ext cx="3816985" cy="503555"/>
          </a:xfrm>
          <a:prstGeom prst="ellipse">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4" name="椭圆 3"/>
          <p:cNvSpPr/>
          <p:nvPr/>
        </p:nvSpPr>
        <p:spPr>
          <a:xfrm>
            <a:off x="6327140" y="3644265"/>
            <a:ext cx="1776730" cy="465455"/>
          </a:xfrm>
          <a:prstGeom prst="ellipse">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p:cNvSpPr/>
          <p:nvPr/>
        </p:nvSpPr>
        <p:spPr>
          <a:xfrm>
            <a:off x="6327140" y="5733415"/>
            <a:ext cx="1776730" cy="465455"/>
          </a:xfrm>
          <a:prstGeom prst="ellipse">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p:cNvSpPr/>
          <p:nvPr/>
        </p:nvSpPr>
        <p:spPr>
          <a:xfrm>
            <a:off x="107315" y="5733415"/>
            <a:ext cx="1776730" cy="465455"/>
          </a:xfrm>
          <a:prstGeom prst="ellipse">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4275" name="Rectangle 2"/>
          <p:cNvSpPr>
            <a:spLocks noGrp="1" noChangeArrowheads="1"/>
          </p:cNvSpPr>
          <p:nvPr>
            <p:ph type="body" sz="half" idx="1"/>
          </p:nvPr>
        </p:nvSpPr>
        <p:spPr>
          <a:xfrm>
            <a:off x="59055" y="4506595"/>
            <a:ext cx="9025890" cy="1442720"/>
          </a:xfr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③ </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访问权（</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Access Rights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8</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位，又称为访问权字节。这一字节用来说明该段在系统中的功能，并给出访问该段的一些控制信息。</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应用程序的访问权字节</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可表示如下：</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pic>
        <p:nvPicPr>
          <p:cNvPr id="55300" name="Picture 3" descr="4XB"/>
          <p:cNvPicPr>
            <a:picLocks noChangeAspect="1"/>
          </p:cNvPicPr>
          <p:nvPr>
            <p:ph sz="half" idx="2"/>
          </p:nvPr>
        </p:nvPicPr>
        <p:blipFill>
          <a:blip r:embed="rId1"/>
          <a:srcRect/>
          <a:stretch>
            <a:fillRect/>
          </a:stretch>
        </p:blipFill>
        <p:spPr>
          <a:xfrm>
            <a:off x="1727200" y="6020753"/>
            <a:ext cx="5688013" cy="822325"/>
          </a:xfrm>
        </p:spPr>
      </p:pic>
      <p:sp>
        <p:nvSpPr>
          <p:cNvPr id="2" name="文本框 1"/>
          <p:cNvSpPr txBox="1"/>
          <p:nvPr/>
        </p:nvSpPr>
        <p:spPr>
          <a:xfrm>
            <a:off x="179705" y="260350"/>
            <a:ext cx="7988300" cy="460375"/>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t">
            <a:spAutoFit/>
          </a:bodyPr>
          <a:p>
            <a:r>
              <a:rPr kumimoji="1" lang="zh-CN" altLang="en-US" kern="0" noProof="0" dirty="0" smtClean="0">
                <a:ln>
                  <a:noFill/>
                </a:ln>
                <a:effectLst/>
                <a:uLnTx/>
                <a:uFillTx/>
                <a:latin typeface="+mn-ea"/>
                <a:ea typeface="+mn-ea"/>
                <a:sym typeface="+mn-ea"/>
              </a:rPr>
              <a:t>描述符由</a:t>
            </a:r>
            <a:r>
              <a:rPr kumimoji="1" lang="zh-CN" altLang="en-US" kern="0" noProof="0" dirty="0" smtClean="0">
                <a:ln>
                  <a:noFill/>
                </a:ln>
                <a:solidFill>
                  <a:srgbClr val="C00000"/>
                </a:solidFill>
                <a:effectLst/>
                <a:uLnTx/>
                <a:uFillTx/>
                <a:latin typeface="+mn-ea"/>
                <a:ea typeface="+mn-ea"/>
                <a:sym typeface="+mn-ea"/>
              </a:rPr>
              <a:t>段基址</a:t>
            </a:r>
            <a:r>
              <a:rPr kumimoji="1" lang="zh-CN" altLang="en-US" kern="0" noProof="0" dirty="0" smtClean="0">
                <a:ln>
                  <a:noFill/>
                </a:ln>
                <a:effectLst/>
                <a:uLnTx/>
                <a:uFillTx/>
                <a:latin typeface="+mn-ea"/>
                <a:ea typeface="+mn-ea"/>
                <a:sym typeface="+mn-ea"/>
              </a:rPr>
              <a:t>、</a:t>
            </a:r>
            <a:r>
              <a:rPr kumimoji="1" lang="zh-CN" altLang="en-US" kern="0" noProof="0" dirty="0" smtClean="0">
                <a:ln>
                  <a:noFill/>
                </a:ln>
                <a:solidFill>
                  <a:srgbClr val="C00000"/>
                </a:solidFill>
                <a:effectLst/>
                <a:uLnTx/>
                <a:uFillTx/>
                <a:latin typeface="+mn-ea"/>
                <a:ea typeface="+mn-ea"/>
                <a:sym typeface="+mn-ea"/>
              </a:rPr>
              <a:t>段界限</a:t>
            </a:r>
            <a:r>
              <a:rPr kumimoji="1" lang="zh-CN" altLang="en-US" kern="0" noProof="0" dirty="0" smtClean="0">
                <a:ln>
                  <a:noFill/>
                </a:ln>
                <a:effectLst/>
                <a:uLnTx/>
                <a:uFillTx/>
                <a:latin typeface="+mn-ea"/>
                <a:ea typeface="+mn-ea"/>
                <a:sym typeface="+mn-ea"/>
              </a:rPr>
              <a:t>、</a:t>
            </a:r>
            <a:r>
              <a:rPr kumimoji="1" lang="zh-CN" altLang="en-US" kern="0" noProof="0" dirty="0" smtClean="0">
                <a:ln>
                  <a:noFill/>
                </a:ln>
                <a:solidFill>
                  <a:srgbClr val="C00000"/>
                </a:solidFill>
                <a:effectLst/>
                <a:uLnTx/>
                <a:uFillTx/>
                <a:latin typeface="+mn-ea"/>
                <a:ea typeface="+mn-ea"/>
                <a:sym typeface="+mn-ea"/>
              </a:rPr>
              <a:t>访问权</a:t>
            </a:r>
            <a:r>
              <a:rPr kumimoji="1" lang="zh-CN" altLang="en-US" kern="0" noProof="0" dirty="0" smtClean="0">
                <a:ln>
                  <a:noFill/>
                </a:ln>
                <a:effectLst/>
                <a:uLnTx/>
                <a:uFillTx/>
                <a:latin typeface="+mn-ea"/>
                <a:ea typeface="+mn-ea"/>
                <a:sym typeface="+mn-ea"/>
              </a:rPr>
              <a:t>和</a:t>
            </a:r>
            <a:r>
              <a:rPr kumimoji="1" lang="zh-CN" altLang="en-US" kern="0" noProof="0" dirty="0" smtClean="0">
                <a:ln>
                  <a:noFill/>
                </a:ln>
                <a:solidFill>
                  <a:srgbClr val="C00000"/>
                </a:solidFill>
                <a:effectLst/>
                <a:uLnTx/>
                <a:uFillTx/>
                <a:latin typeface="+mn-ea"/>
                <a:ea typeface="+mn-ea"/>
                <a:sym typeface="+mn-ea"/>
              </a:rPr>
              <a:t>附加字段</a:t>
            </a:r>
            <a:r>
              <a:rPr kumimoji="1" lang="en-US" altLang="zh-CN" kern="0" noProof="0" dirty="0" smtClean="0">
                <a:ln>
                  <a:noFill/>
                </a:ln>
                <a:effectLst/>
                <a:uLnTx/>
                <a:uFillTx/>
                <a:latin typeface="+mn-ea"/>
                <a:ea typeface="+mn-ea"/>
                <a:sym typeface="+mn-ea"/>
              </a:rPr>
              <a:t>4</a:t>
            </a:r>
            <a:r>
              <a:rPr kumimoji="1" lang="zh-CN" altLang="en-US" kern="0" noProof="0" dirty="0" smtClean="0">
                <a:ln>
                  <a:noFill/>
                </a:ln>
                <a:effectLst/>
                <a:uLnTx/>
                <a:uFillTx/>
                <a:latin typeface="+mn-ea"/>
                <a:ea typeface="+mn-ea"/>
                <a:sym typeface="+mn-ea"/>
              </a:rPr>
              <a:t>部分组成：</a:t>
            </a:r>
            <a:endParaRPr lang="zh-CN" altLang="en-US"/>
          </a:p>
        </p:txBody>
      </p:sp>
      <p:sp>
        <p:nvSpPr>
          <p:cNvPr id="3" name="文本框 2"/>
          <p:cNvSpPr txBox="1"/>
          <p:nvPr/>
        </p:nvSpPr>
        <p:spPr>
          <a:xfrm>
            <a:off x="175260" y="908685"/>
            <a:ext cx="8792845" cy="14687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pPr algn="l">
              <a:lnSpc>
                <a:spcPts val="3580"/>
              </a:lnSpc>
            </a:pPr>
            <a:r>
              <a:rPr kumimoji="1" lang="en-US" altLang="zh-CN" kern="0" noProof="0" dirty="0" smtClean="0">
                <a:ln>
                  <a:noFill/>
                </a:ln>
                <a:effectLst/>
                <a:uLnTx/>
                <a:uFillTx/>
                <a:latin typeface="+mn-ea"/>
                <a:ea typeface="+mn-ea"/>
                <a:sym typeface="+mn-ea"/>
              </a:rPr>
              <a:t> ① </a:t>
            </a:r>
            <a:r>
              <a:rPr kumimoji="1" lang="zh-CN" altLang="en-US" kern="0" noProof="0" dirty="0" smtClean="0">
                <a:ln>
                  <a:noFill/>
                </a:ln>
                <a:solidFill>
                  <a:srgbClr val="C00000"/>
                </a:solidFill>
                <a:effectLst/>
                <a:uLnTx/>
                <a:uFillTx/>
                <a:latin typeface="+mn-ea"/>
                <a:ea typeface="+mn-ea"/>
                <a:sym typeface="+mn-ea"/>
              </a:rPr>
              <a:t>段基址（</a:t>
            </a:r>
            <a:r>
              <a:rPr kumimoji="1" lang="en-US" altLang="zh-CN" kern="0" noProof="0" dirty="0" smtClean="0">
                <a:ln>
                  <a:noFill/>
                </a:ln>
                <a:solidFill>
                  <a:srgbClr val="C00000"/>
                </a:solidFill>
                <a:effectLst/>
                <a:uLnTx/>
                <a:uFillTx/>
                <a:latin typeface="+mn-ea"/>
                <a:ea typeface="+mn-ea"/>
                <a:sym typeface="+mn-ea"/>
              </a:rPr>
              <a:t>Base</a:t>
            </a:r>
            <a:r>
              <a:rPr kumimoji="1" lang="zh-CN" altLang="en-US" kern="0" noProof="0" dirty="0" smtClean="0">
                <a:ln>
                  <a:noFill/>
                </a:ln>
                <a:solidFill>
                  <a:srgbClr val="C00000"/>
                </a:solidFill>
                <a:effectLst/>
                <a:uLnTx/>
                <a:uFillTx/>
                <a:latin typeface="+mn-ea"/>
                <a:ea typeface="+mn-ea"/>
                <a:sym typeface="+mn-ea"/>
              </a:rPr>
              <a:t>）</a:t>
            </a:r>
            <a:r>
              <a:rPr kumimoji="1" lang="zh-CN" altLang="en-US" kern="0" noProof="0" dirty="0" smtClean="0">
                <a:ln>
                  <a:noFill/>
                </a:ln>
                <a:effectLst/>
                <a:uLnTx/>
                <a:uFillTx/>
                <a:latin typeface="+mn-ea"/>
                <a:ea typeface="+mn-ea"/>
                <a:sym typeface="+mn-ea"/>
              </a:rPr>
              <a:t>  用来指定</a:t>
            </a:r>
            <a:r>
              <a:rPr kumimoji="1" lang="zh-CN" altLang="en-US" kern="0" noProof="0" dirty="0" smtClean="0">
                <a:ln>
                  <a:noFill/>
                </a:ln>
                <a:effectLst/>
                <a:uLnTx/>
                <a:uFillTx/>
                <a:latin typeface="+mn-ea"/>
                <a:ea typeface="+mn-ea"/>
                <a:sym typeface="+mn-ea"/>
              </a:rPr>
              <a:t>该段的起始地址。</a:t>
            </a:r>
            <a:endParaRPr kumimoji="1" lang="zh-CN" altLang="en-US" kern="0" noProof="0" dirty="0" smtClean="0">
              <a:ln>
                <a:noFill/>
              </a:ln>
              <a:effectLst/>
              <a:uLnTx/>
              <a:uFillTx/>
              <a:latin typeface="+mn-ea"/>
              <a:ea typeface="+mn-ea"/>
              <a:sym typeface="+mn-ea"/>
            </a:endParaRPr>
          </a:p>
          <a:p>
            <a:pPr algn="l">
              <a:lnSpc>
                <a:spcPts val="3580"/>
              </a:lnSpc>
            </a:pPr>
            <a:r>
              <a:rPr lang="en-US" altLang="zh-CN" dirty="0">
                <a:sym typeface="+mn-ea"/>
              </a:rPr>
              <a:t>        * </a:t>
            </a:r>
            <a:r>
              <a:rPr lang="zh-CN" altLang="en-US" dirty="0">
                <a:sym typeface="+mn-ea"/>
              </a:rPr>
              <a:t>前图（a）</a:t>
            </a:r>
            <a:r>
              <a:rPr lang="zh-CN" altLang="en-US" dirty="0">
                <a:solidFill>
                  <a:srgbClr val="C00000"/>
                </a:solidFill>
                <a:sym typeface="+mn-ea"/>
              </a:rPr>
              <a:t>80286</a:t>
            </a:r>
            <a:r>
              <a:rPr lang="zh-CN" altLang="en-US" dirty="0">
                <a:sym typeface="+mn-ea"/>
              </a:rPr>
              <a:t>描述符中的</a:t>
            </a:r>
            <a:r>
              <a:rPr lang="zh-CN" altLang="en-US" dirty="0">
                <a:solidFill>
                  <a:srgbClr val="C00000"/>
                </a:solidFill>
                <a:sym typeface="+mn-ea"/>
              </a:rPr>
              <a:t>段基址24位；</a:t>
            </a:r>
            <a:endParaRPr lang="zh-CN" altLang="en-US" dirty="0">
              <a:solidFill>
                <a:srgbClr val="C00000"/>
              </a:solidFill>
              <a:sym typeface="+mn-ea"/>
            </a:endParaRPr>
          </a:p>
          <a:p>
            <a:pPr algn="l">
              <a:lnSpc>
                <a:spcPts val="3580"/>
              </a:lnSpc>
            </a:pPr>
            <a:r>
              <a:rPr lang="zh-CN" altLang="en-US" dirty="0">
                <a:solidFill>
                  <a:srgbClr val="C00000"/>
                </a:solidFill>
                <a:sym typeface="+mn-ea"/>
              </a:rPr>
              <a:t> </a:t>
            </a:r>
            <a:r>
              <a:rPr lang="en-US" altLang="zh-CN" dirty="0">
                <a:solidFill>
                  <a:srgbClr val="C00000"/>
                </a:solidFill>
                <a:sym typeface="+mn-ea"/>
              </a:rPr>
              <a:t>      </a:t>
            </a:r>
            <a:r>
              <a:rPr lang="en-US" altLang="zh-CN" dirty="0">
                <a:solidFill>
                  <a:schemeClr val="tx1"/>
                </a:solidFill>
                <a:sym typeface="+mn-ea"/>
              </a:rPr>
              <a:t> *  </a:t>
            </a:r>
            <a:r>
              <a:rPr lang="zh-CN" altLang="en-US" dirty="0">
                <a:solidFill>
                  <a:schemeClr val="tx1"/>
                </a:solidFill>
                <a:sym typeface="+mn-ea"/>
              </a:rPr>
              <a:t>前</a:t>
            </a:r>
            <a:r>
              <a:rPr lang="zh-CN" altLang="en-US" dirty="0">
                <a:sym typeface="+mn-ea"/>
              </a:rPr>
              <a:t>图（b）</a:t>
            </a:r>
            <a:r>
              <a:rPr lang="zh-CN" altLang="en-US" dirty="0">
                <a:solidFill>
                  <a:srgbClr val="C00000"/>
                </a:solidFill>
                <a:sym typeface="+mn-ea"/>
              </a:rPr>
              <a:t>80386及后继机型</a:t>
            </a:r>
            <a:r>
              <a:rPr lang="zh-CN" altLang="en-US" dirty="0">
                <a:sym typeface="+mn-ea"/>
              </a:rPr>
              <a:t>描述符中的</a:t>
            </a:r>
            <a:r>
              <a:rPr lang="zh-CN" altLang="en-US" dirty="0">
                <a:solidFill>
                  <a:srgbClr val="C00000"/>
                </a:solidFill>
                <a:sym typeface="+mn-ea"/>
              </a:rPr>
              <a:t>段基址32位。</a:t>
            </a:r>
            <a:endParaRPr lang="zh-CN" altLang="en-US"/>
          </a:p>
        </p:txBody>
      </p:sp>
      <p:sp>
        <p:nvSpPr>
          <p:cNvPr id="4" name="文本框 3"/>
          <p:cNvSpPr txBox="1"/>
          <p:nvPr/>
        </p:nvSpPr>
        <p:spPr>
          <a:xfrm>
            <a:off x="153670" y="2529840"/>
            <a:ext cx="8814435" cy="1788795"/>
          </a:xfrm>
          <a:prstGeom prst="rect">
            <a:avLst/>
          </a:prstGeom>
          <a:solidFill>
            <a:schemeClr val="accent5">
              <a:lumMod val="20000"/>
              <a:lumOff val="80000"/>
            </a:schemeClr>
          </a:solidFill>
          <a:ln>
            <a:solidFill>
              <a:schemeClr val="accent1"/>
            </a:solidFill>
          </a:ln>
        </p:spPr>
        <p:txBody>
          <a:bodyPr wrap="square" rtlCol="0" anchor="t">
            <a:spAutoFit/>
          </a:bodyPr>
          <a:p>
            <a:pPr algn="l">
              <a:lnSpc>
                <a:spcPct val="115000"/>
              </a:lnSpc>
              <a:spcBef>
                <a:spcPts val="0"/>
              </a:spcBef>
              <a:spcAft>
                <a:spcPts val="0"/>
              </a:spcAft>
            </a:pPr>
            <a:r>
              <a:rPr kumimoji="1" lang="en-US" altLang="zh-CN" kern="0" noProof="0" dirty="0" smtClean="0">
                <a:ln>
                  <a:noFill/>
                </a:ln>
                <a:effectLst/>
                <a:uLnTx/>
                <a:uFillTx/>
                <a:latin typeface="+mn-ea"/>
                <a:ea typeface="+mn-ea"/>
                <a:sym typeface="+mn-ea"/>
              </a:rPr>
              <a:t> ② </a:t>
            </a:r>
            <a:r>
              <a:rPr kumimoji="1" lang="zh-CN" altLang="en-US" kern="0" noProof="0" dirty="0" smtClean="0">
                <a:ln>
                  <a:noFill/>
                </a:ln>
                <a:solidFill>
                  <a:srgbClr val="C00000"/>
                </a:solidFill>
                <a:effectLst/>
                <a:uLnTx/>
                <a:uFillTx/>
                <a:latin typeface="+mn-ea"/>
                <a:ea typeface="+mn-ea"/>
                <a:sym typeface="+mn-ea"/>
              </a:rPr>
              <a:t>段界限（</a:t>
            </a:r>
            <a:r>
              <a:rPr kumimoji="1" lang="en-US" altLang="zh-CN" kern="0" noProof="0" dirty="0" smtClean="0">
                <a:ln>
                  <a:noFill/>
                </a:ln>
                <a:solidFill>
                  <a:srgbClr val="C00000"/>
                </a:solidFill>
                <a:effectLst/>
                <a:uLnTx/>
                <a:uFillTx/>
                <a:latin typeface="+mn-ea"/>
                <a:ea typeface="+mn-ea"/>
                <a:sym typeface="+mn-ea"/>
              </a:rPr>
              <a:t>Limit</a:t>
            </a:r>
            <a:r>
              <a:rPr kumimoji="1" lang="zh-CN" altLang="en-US" kern="0" noProof="0" dirty="0" smtClean="0">
                <a:ln>
                  <a:noFill/>
                </a:ln>
                <a:solidFill>
                  <a:srgbClr val="C00000"/>
                </a:solidFill>
                <a:effectLst/>
                <a:uLnTx/>
                <a:uFillTx/>
                <a:latin typeface="+mn-ea"/>
                <a:ea typeface="+mn-ea"/>
                <a:sym typeface="+mn-ea"/>
              </a:rPr>
              <a:t>）</a:t>
            </a:r>
            <a:r>
              <a:rPr kumimoji="1" lang="en-US" altLang="zh-CN" kern="0" noProof="0" dirty="0" smtClean="0">
                <a:ln>
                  <a:noFill/>
                </a:ln>
                <a:solidFill>
                  <a:srgbClr val="C00000"/>
                </a:solidFill>
                <a:effectLst/>
                <a:uLnTx/>
                <a:uFillTx/>
                <a:latin typeface="+mn-ea"/>
                <a:ea typeface="+mn-ea"/>
                <a:sym typeface="+mn-ea"/>
              </a:rPr>
              <a:t>  </a:t>
            </a:r>
            <a:r>
              <a:rPr kumimoji="1" lang="zh-CN" altLang="en-US" kern="0" noProof="0" dirty="0" smtClean="0">
                <a:ln>
                  <a:noFill/>
                </a:ln>
                <a:effectLst/>
                <a:uLnTx/>
                <a:uFillTx/>
                <a:latin typeface="+mn-ea"/>
                <a:ea typeface="+mn-ea"/>
                <a:sym typeface="+mn-ea"/>
              </a:rPr>
              <a:t>存放该段的段长度。</a:t>
            </a:r>
            <a:r>
              <a:rPr kumimoji="1" lang="zh-CN" altLang="en-US" kern="0" noProof="0" dirty="0" smtClean="0">
                <a:ln>
                  <a:noFill/>
                </a:ln>
                <a:solidFill>
                  <a:srgbClr val="C00000"/>
                </a:solidFill>
                <a:effectLst/>
                <a:uLnTx/>
                <a:uFillTx/>
                <a:latin typeface="+mn-ea"/>
                <a:ea typeface="+mn-ea"/>
                <a:sym typeface="+mn-ea"/>
              </a:rPr>
              <a:t>80286</a:t>
            </a:r>
            <a:r>
              <a:rPr kumimoji="1" lang="zh-CN" altLang="en-US" kern="0" noProof="0" dirty="0" smtClean="0">
                <a:ln>
                  <a:noFill/>
                </a:ln>
                <a:effectLst/>
                <a:uLnTx/>
                <a:uFillTx/>
                <a:latin typeface="+mn-ea"/>
                <a:ea typeface="+mn-ea"/>
                <a:sym typeface="+mn-ea"/>
              </a:rPr>
              <a:t>段界限</a:t>
            </a:r>
            <a:r>
              <a:rPr kumimoji="1" lang="zh-CN" altLang="en-US" kern="0" noProof="0" dirty="0" smtClean="0">
                <a:ln>
                  <a:noFill/>
                </a:ln>
                <a:solidFill>
                  <a:srgbClr val="C00000"/>
                </a:solidFill>
                <a:effectLst/>
                <a:uLnTx/>
                <a:uFillTx/>
                <a:latin typeface="+mn-ea"/>
                <a:ea typeface="+mn-ea"/>
                <a:sym typeface="+mn-ea"/>
              </a:rPr>
              <a:t>16位</a:t>
            </a:r>
            <a:r>
              <a:rPr kumimoji="1" lang="zh-CN" altLang="en-US" kern="0" noProof="0" dirty="0" smtClean="0">
                <a:ln>
                  <a:noFill/>
                </a:ln>
                <a:effectLst/>
                <a:uLnTx/>
                <a:uFillTx/>
                <a:latin typeface="+mn-ea"/>
                <a:ea typeface="+mn-ea"/>
                <a:sym typeface="+mn-ea"/>
              </a:rPr>
              <a:t>，段长1B～64KB。</a:t>
            </a:r>
            <a:r>
              <a:rPr kumimoji="1" lang="zh-CN" altLang="en-US" kern="0" noProof="0" dirty="0" smtClean="0">
                <a:ln>
                  <a:noFill/>
                </a:ln>
                <a:solidFill>
                  <a:srgbClr val="C00000"/>
                </a:solidFill>
                <a:effectLst/>
                <a:uLnTx/>
                <a:uFillTx/>
                <a:latin typeface="+mn-ea"/>
                <a:ea typeface="+mn-ea"/>
                <a:sym typeface="+mn-ea"/>
              </a:rPr>
              <a:t>80386及其后继机型</a:t>
            </a:r>
            <a:r>
              <a:rPr kumimoji="1" lang="zh-CN" altLang="en-US" kern="0" noProof="0" dirty="0" smtClean="0">
                <a:ln>
                  <a:noFill/>
                </a:ln>
                <a:effectLst/>
                <a:uLnTx/>
                <a:uFillTx/>
                <a:latin typeface="+mn-ea"/>
                <a:ea typeface="+mn-ea"/>
                <a:sym typeface="+mn-ea"/>
              </a:rPr>
              <a:t>段界限为</a:t>
            </a:r>
            <a:r>
              <a:rPr kumimoji="1" lang="zh-CN" altLang="en-US" kern="0" noProof="0" dirty="0" smtClean="0">
                <a:ln>
                  <a:noFill/>
                </a:ln>
                <a:solidFill>
                  <a:srgbClr val="C00000"/>
                </a:solidFill>
                <a:effectLst/>
                <a:uLnTx/>
                <a:uFillTx/>
                <a:latin typeface="+mn-ea"/>
                <a:ea typeface="+mn-ea"/>
                <a:sym typeface="+mn-ea"/>
              </a:rPr>
              <a:t>20位</a:t>
            </a:r>
            <a:r>
              <a:rPr kumimoji="1" lang="zh-CN" altLang="en-US" kern="0" noProof="0" dirty="0" smtClean="0">
                <a:ln>
                  <a:noFill/>
                </a:ln>
                <a:effectLst/>
                <a:uLnTx/>
                <a:uFillTx/>
                <a:latin typeface="+mn-ea"/>
                <a:ea typeface="+mn-ea"/>
                <a:sym typeface="+mn-ea"/>
              </a:rPr>
              <a:t>，同时描述符中设置粒度位</a:t>
            </a:r>
            <a:r>
              <a:rPr kumimoji="1" lang="zh-CN" altLang="en-US" kern="0" noProof="0" dirty="0" smtClean="0">
                <a:ln>
                  <a:noFill/>
                </a:ln>
                <a:solidFill>
                  <a:srgbClr val="C00000"/>
                </a:solidFill>
                <a:effectLst/>
                <a:uLnTx/>
                <a:uFillTx/>
                <a:latin typeface="+mn-ea"/>
                <a:ea typeface="+mn-ea"/>
                <a:sym typeface="+mn-ea"/>
              </a:rPr>
              <a:t>G</a:t>
            </a:r>
            <a:r>
              <a:rPr kumimoji="1" lang="zh-CN" altLang="en-US" kern="0" noProof="0" dirty="0" smtClean="0">
                <a:ln>
                  <a:noFill/>
                </a:ln>
                <a:effectLst/>
                <a:uLnTx/>
                <a:uFillTx/>
                <a:latin typeface="+mn-ea"/>
                <a:ea typeface="+mn-ea"/>
                <a:sym typeface="+mn-ea"/>
              </a:rPr>
              <a:t>。G = 0时，段长粒度单位为字节，段长1B～1MB；G = 1时，段长粒度单位为页，每页为4KB，段长4KB～4GB。</a:t>
            </a:r>
            <a:endParaRPr kumimoji="1" lang="zh-CN" altLang="en-US" kern="0" noProof="0" dirty="0" smtClean="0">
              <a:ln>
                <a:noFill/>
              </a:ln>
              <a:effectLst/>
              <a:uLnTx/>
              <a:uFillTx/>
              <a:latin typeface="+mn-ea"/>
              <a:ea typeface="+mn-ea"/>
              <a:sym typeface="+mn-ea"/>
            </a:endParaRPr>
          </a:p>
        </p:txBody>
      </p:sp>
    </p:spTree>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6323" name="Rectangle 2"/>
          <p:cNvSpPr>
            <a:spLocks noGrp="1"/>
          </p:cNvSpPr>
          <p:nvPr>
            <p:ph idx="1"/>
          </p:nvPr>
        </p:nvSpPr>
        <p:spPr>
          <a:xfrm>
            <a:off x="6350" y="1425575"/>
            <a:ext cx="8966200" cy="5432425"/>
          </a:xfr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vert="horz" wrap="square" lIns="91440" tIns="45720" rIns="91440" bIns="45720" anchor="t" anchorCtr="0"/>
          <a:p>
            <a:pPr eaLnBrk="1" hangingPunct="1">
              <a:lnSpc>
                <a:spcPts val="3500"/>
              </a:lnSpc>
            </a:pPr>
            <a:r>
              <a:rPr kumimoji="1" lang="en-US" altLang="zh-CN" sz="2400" b="1" dirty="0">
                <a:solidFill>
                  <a:srgbClr val="C00000"/>
                </a:solidFill>
                <a:latin typeface="+mn-lt"/>
                <a:ea typeface="宋体" panose="02010600030101010101" pitchFamily="2" charset="-122"/>
                <a:cs typeface="+mn-cs"/>
              </a:rPr>
              <a:t>P</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Present</a:t>
            </a:r>
            <a:r>
              <a:rPr kumimoji="1" lang="zh-CN" altLang="en-US" sz="2400" b="1" dirty="0">
                <a:solidFill>
                  <a:srgbClr val="C00000"/>
                </a:solidFill>
                <a:latin typeface="+mn-lt"/>
                <a:ea typeface="宋体" panose="02010600030101010101" pitchFamily="2" charset="-122"/>
                <a:cs typeface="+mn-cs"/>
              </a:rPr>
              <a:t>）存在位：  </a:t>
            </a:r>
            <a:r>
              <a:rPr kumimoji="1" lang="en-US" altLang="zh-CN" sz="2400" b="1" dirty="0">
                <a:latin typeface="+mn-lt"/>
                <a:ea typeface="宋体" panose="02010600030101010101" pitchFamily="2" charset="-122"/>
                <a:cs typeface="+mn-cs"/>
              </a:rPr>
              <a:t>P = 1</a:t>
            </a:r>
            <a:r>
              <a:rPr kumimoji="1" lang="zh-CN" altLang="en-US" sz="2400" b="1" dirty="0">
                <a:latin typeface="+mn-lt"/>
                <a:ea typeface="宋体" panose="02010600030101010101" pitchFamily="2" charset="-122"/>
                <a:cs typeface="+mn-cs"/>
              </a:rPr>
              <a:t>说明该段已装入物理存储器，其段基址和段界限值有效；</a:t>
            </a:r>
            <a:r>
              <a:rPr kumimoji="1" lang="en-US" altLang="zh-CN" sz="2400" b="1" dirty="0">
                <a:latin typeface="+mn-lt"/>
                <a:ea typeface="宋体" panose="02010600030101010101" pitchFamily="2" charset="-122"/>
                <a:cs typeface="+mn-cs"/>
              </a:rPr>
              <a:t>P = 0</a:t>
            </a:r>
            <a:r>
              <a:rPr kumimoji="1" lang="zh-CN" altLang="en-US" sz="2400" b="1" dirty="0">
                <a:latin typeface="+mn-lt"/>
                <a:ea typeface="宋体" panose="02010600030101010101" pitchFamily="2" charset="-122"/>
                <a:cs typeface="+mn-cs"/>
              </a:rPr>
              <a:t>则说明该段并未装入物理存储器，段基址和段界限值无效。</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solidFill>
                  <a:srgbClr val="C00000"/>
                </a:solidFill>
                <a:latin typeface="+mn-lt"/>
                <a:ea typeface="宋体" panose="02010600030101010101" pitchFamily="2" charset="-122"/>
                <a:cs typeface="+mn-cs"/>
              </a:rPr>
              <a:t>DPL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Descriptor Privilege Level</a:t>
            </a:r>
            <a:r>
              <a:rPr kumimoji="1" lang="zh-CN" altLang="en-US" sz="2400" b="1" dirty="0">
                <a:solidFill>
                  <a:srgbClr val="C00000"/>
                </a:solidFill>
                <a:latin typeface="+mn-lt"/>
                <a:ea typeface="宋体" panose="02010600030101010101" pitchFamily="2" charset="-122"/>
                <a:cs typeface="+mn-cs"/>
              </a:rPr>
              <a:t>）描述符特权级字段</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2</a:t>
            </a:r>
            <a:r>
              <a:rPr kumimoji="1" lang="zh-CN" altLang="en-US" sz="2400" b="1" dirty="0">
                <a:latin typeface="+mn-lt"/>
                <a:ea typeface="宋体" panose="02010600030101010101" pitchFamily="2" charset="-122"/>
                <a:cs typeface="+mn-cs"/>
              </a:rPr>
              <a:t>位，用来指定该存储段的特权级</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3</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级为最高特权级。 </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solidFill>
                  <a:srgbClr val="C00000"/>
                </a:solidFill>
                <a:latin typeface="+mn-lt"/>
                <a:ea typeface="宋体" panose="02010600030101010101" pitchFamily="2" charset="-122"/>
                <a:cs typeface="+mn-cs"/>
              </a:rPr>
              <a:t>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Segment Descriptor</a:t>
            </a:r>
            <a:r>
              <a:rPr kumimoji="1" lang="zh-CN" altLang="en-US" sz="2400" b="1" dirty="0">
                <a:solidFill>
                  <a:srgbClr val="C00000"/>
                </a:solidFill>
                <a:latin typeface="+mn-lt"/>
                <a:ea typeface="宋体" panose="02010600030101010101" pitchFamily="2" charset="-122"/>
                <a:cs typeface="+mn-cs"/>
              </a:rPr>
              <a:t>）段描述符位：  </a:t>
            </a:r>
            <a:r>
              <a:rPr kumimoji="1" lang="en-US" altLang="zh-CN" sz="2400" b="1" dirty="0">
                <a:latin typeface="+mn-lt"/>
                <a:ea typeface="宋体" panose="02010600030101010101" pitchFamily="2" charset="-122"/>
                <a:cs typeface="+mn-cs"/>
              </a:rPr>
              <a:t>S = 0</a:t>
            </a:r>
            <a:r>
              <a:rPr kumimoji="1" lang="zh-CN" altLang="en-US" sz="2400" b="1" dirty="0">
                <a:latin typeface="+mn-lt"/>
                <a:ea typeface="宋体" panose="02010600030101010101" pitchFamily="2" charset="-122"/>
                <a:cs typeface="+mn-cs"/>
              </a:rPr>
              <a:t>表示该段为系统段；</a:t>
            </a:r>
            <a:r>
              <a:rPr kumimoji="1" lang="en-US" altLang="zh-CN" sz="2400" b="1" dirty="0">
                <a:latin typeface="+mn-lt"/>
                <a:ea typeface="宋体" panose="02010600030101010101" pitchFamily="2" charset="-122"/>
                <a:cs typeface="+mn-cs"/>
              </a:rPr>
              <a:t>S = 1</a:t>
            </a:r>
            <a:r>
              <a:rPr kumimoji="1" lang="zh-CN" altLang="en-US" sz="2400" b="1" dirty="0">
                <a:latin typeface="+mn-lt"/>
                <a:ea typeface="宋体" panose="02010600030101010101" pitchFamily="2" charset="-122"/>
                <a:cs typeface="+mn-cs"/>
              </a:rPr>
              <a:t>则表示该段为应用程序的代码段或数据（包括堆栈）段。</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solidFill>
                  <a:srgbClr val="C00000"/>
                </a:solidFill>
                <a:latin typeface="+mn-lt"/>
                <a:ea typeface="宋体" panose="02010600030101010101" pitchFamily="2" charset="-122"/>
                <a:cs typeface="+mn-cs"/>
              </a:rPr>
              <a:t>E</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Executable</a:t>
            </a:r>
            <a:r>
              <a:rPr kumimoji="1" lang="zh-CN" altLang="en-US" sz="2400" b="1" dirty="0">
                <a:solidFill>
                  <a:srgbClr val="C00000"/>
                </a:solidFill>
                <a:latin typeface="+mn-lt"/>
                <a:ea typeface="宋体" panose="02010600030101010101" pitchFamily="2" charset="-122"/>
                <a:cs typeface="+mn-cs"/>
              </a:rPr>
              <a:t>）可执行位：  </a:t>
            </a:r>
            <a:r>
              <a:rPr kumimoji="1" lang="en-US" altLang="zh-CN" sz="2400" b="1" dirty="0">
                <a:latin typeface="+mn-lt"/>
                <a:ea typeface="宋体" panose="02010600030101010101" pitchFamily="2" charset="-122"/>
                <a:cs typeface="+mn-cs"/>
              </a:rPr>
              <a:t>E = 0</a:t>
            </a:r>
            <a:r>
              <a:rPr kumimoji="1" lang="zh-CN" altLang="en-US" sz="2400" b="1" dirty="0">
                <a:latin typeface="+mn-lt"/>
                <a:ea typeface="宋体" panose="02010600030101010101" pitchFamily="2" charset="-122"/>
                <a:cs typeface="+mn-cs"/>
              </a:rPr>
              <a:t>说明该段为不可执行段，即数据段；</a:t>
            </a:r>
            <a:r>
              <a:rPr kumimoji="1" lang="en-US" altLang="zh-CN" sz="2400" b="1" dirty="0">
                <a:latin typeface="+mn-lt"/>
                <a:ea typeface="宋体" panose="02010600030101010101" pitchFamily="2" charset="-122"/>
                <a:cs typeface="+mn-cs"/>
              </a:rPr>
              <a:t>E = 1</a:t>
            </a:r>
            <a:r>
              <a:rPr kumimoji="1" lang="zh-CN" altLang="en-US" sz="2400" b="1" dirty="0">
                <a:latin typeface="+mn-lt"/>
                <a:ea typeface="宋体" panose="02010600030101010101" pitchFamily="2" charset="-122"/>
                <a:cs typeface="+mn-cs"/>
              </a:rPr>
              <a:t>则说明该段为可执行段，即代码段。</a:t>
            </a:r>
            <a:endParaRPr kumimoji="1" lang="en-US" altLang="zh-CN" sz="2400" b="1" dirty="0">
              <a:latin typeface="+mn-lt"/>
              <a:ea typeface="宋体" panose="02010600030101010101" pitchFamily="2" charset="-122"/>
              <a:cs typeface="+mn-cs"/>
            </a:endParaRPr>
          </a:p>
          <a:p>
            <a:pPr eaLnBrk="1" hangingPunct="1">
              <a:lnSpc>
                <a:spcPts val="3500"/>
              </a:lnSpc>
            </a:pPr>
            <a:r>
              <a:rPr kumimoji="1" lang="en-US" altLang="zh-CN" sz="2400" b="1" dirty="0">
                <a:solidFill>
                  <a:srgbClr val="C00000"/>
                </a:solidFill>
                <a:latin typeface="+mn-lt"/>
                <a:ea typeface="宋体" panose="02010600030101010101" pitchFamily="2" charset="-122"/>
                <a:cs typeface="+mn-cs"/>
              </a:rPr>
              <a:t>A</a:t>
            </a:r>
            <a:r>
              <a:rPr kumimoji="1" lang="zh-CN" altLang="zh-CN"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Accessed</a:t>
            </a:r>
            <a:r>
              <a:rPr kumimoji="1" lang="zh-CN" altLang="zh-CN" sz="2400" b="1" dirty="0">
                <a:solidFill>
                  <a:srgbClr val="C00000"/>
                </a:solidFill>
                <a:latin typeface="+mn-lt"/>
                <a:ea typeface="宋体" panose="02010600030101010101" pitchFamily="2" charset="-122"/>
                <a:cs typeface="+mn-cs"/>
              </a:rPr>
              <a:t>）已访问位</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A = 0</a:t>
            </a:r>
            <a:r>
              <a:rPr kumimoji="1" lang="zh-CN" altLang="zh-CN" sz="2400" b="1" dirty="0">
                <a:latin typeface="+mn-lt"/>
                <a:ea typeface="宋体" panose="02010600030101010101" pitchFamily="2" charset="-122"/>
                <a:cs typeface="+mn-cs"/>
              </a:rPr>
              <a:t>表示该段尚未被访问过；</a:t>
            </a:r>
            <a:r>
              <a:rPr kumimoji="1" lang="en-US" altLang="zh-CN" sz="2400" b="1" dirty="0">
                <a:latin typeface="+mn-lt"/>
                <a:ea typeface="宋体" panose="02010600030101010101" pitchFamily="2" charset="-122"/>
                <a:cs typeface="+mn-cs"/>
              </a:rPr>
              <a:t>A = 1</a:t>
            </a:r>
            <a:r>
              <a:rPr kumimoji="1" lang="zh-CN" altLang="zh-CN" sz="2400" b="1" dirty="0">
                <a:latin typeface="+mn-lt"/>
                <a:ea typeface="宋体" panose="02010600030101010101" pitchFamily="2" charset="-122"/>
                <a:cs typeface="+mn-cs"/>
              </a:rPr>
              <a:t>表示该段已被访问过。</a:t>
            </a:r>
            <a:endParaRPr kumimoji="1" lang="zh-CN" altLang="en-US" sz="2400" b="1" dirty="0">
              <a:latin typeface="+mn-lt"/>
              <a:ea typeface="宋体" panose="02010600030101010101" pitchFamily="2" charset="-122"/>
              <a:cs typeface="+mn-cs"/>
            </a:endParaRPr>
          </a:p>
        </p:txBody>
      </p:sp>
      <p:sp>
        <p:nvSpPr>
          <p:cNvPr id="2" name="矩形 1"/>
          <p:cNvSpPr/>
          <p:nvPr/>
        </p:nvSpPr>
        <p:spPr>
          <a:xfrm>
            <a:off x="179705" y="34925"/>
            <a:ext cx="4597400" cy="539750"/>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pPr marL="0" marR="0" lvl="0" indent="0" algn="l" defTabSz="914400" rtl="0" eaLnBrk="1" fontAlgn="base" latinLnBrk="0" hangingPunct="1">
              <a:lnSpc>
                <a:spcPts val="35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应用程序</a:t>
            </a:r>
            <a:r>
              <a:rPr kumimoji="0" lang="zh-CN" altLang="en-US" sz="2400" b="1" i="0" u="none" strike="noStrike" kern="1200" cap="none" spc="0" normalizeH="0" baseline="0" noProof="0" dirty="0">
                <a:ln>
                  <a:noFill/>
                </a:ln>
                <a:solidFill>
                  <a:srgbClr val="C00000"/>
                </a:solidFill>
                <a:effectLst/>
                <a:uLnTx/>
                <a:uFillTx/>
                <a:latin typeface="+mn-ea"/>
                <a:ea typeface="宋体" panose="02010600030101010101" pitchFamily="2" charset="-122"/>
                <a:cs typeface="+mn-cs"/>
              </a:rPr>
              <a:t>访问权字节</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的主要字段：</a:t>
            </a:r>
            <a:endPar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pic>
        <p:nvPicPr>
          <p:cNvPr id="56325" name="Picture 3" descr="4XB"/>
          <p:cNvPicPr>
            <a:picLocks noChangeAspect="1"/>
          </p:cNvPicPr>
          <p:nvPr/>
        </p:nvPicPr>
        <p:blipFill>
          <a:blip r:embed="rId1"/>
          <a:stretch>
            <a:fillRect/>
          </a:stretch>
        </p:blipFill>
        <p:spPr>
          <a:xfrm>
            <a:off x="1347788" y="573088"/>
            <a:ext cx="5688012" cy="822325"/>
          </a:xfrm>
          <a:prstGeom prst="rect">
            <a:avLst/>
          </a:prstGeom>
          <a:noFill/>
          <a:ln w="9525">
            <a:noFill/>
          </a:ln>
        </p:spPr>
      </p:pic>
    </p:spTree>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6323" name="Rectangle 2"/>
          <p:cNvSpPr>
            <a:spLocks noGrp="1" noChangeArrowheads="1"/>
          </p:cNvSpPr>
          <p:nvPr>
            <p:ph idx="1"/>
          </p:nvPr>
        </p:nvSpPr>
        <p:spPr>
          <a:xfrm>
            <a:off x="250825" y="260350"/>
            <a:ext cx="8785225" cy="5976938"/>
          </a:xfr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④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附加字段部分在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386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及其后继机型中存在，它们包括</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D/B</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AVL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共</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G</a:t>
            </a:r>
            <a:r>
              <a:rPr kumimoji="1" lang="zh-CN" altLang="zh-CN" sz="2400" b="1" i="0" u="none" strike="noStrike" kern="0" cap="none" spc="0" normalizeH="0" baseline="0" noProof="0" dirty="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a:ln>
                  <a:noFill/>
                </a:ln>
                <a:solidFill>
                  <a:srgbClr val="C00000"/>
                </a:solidFill>
                <a:effectLst/>
                <a:uLnTx/>
                <a:uFillTx/>
                <a:latin typeface="+mn-ea"/>
                <a:ea typeface="+mn-ea"/>
                <a:cs typeface="+mn-cs"/>
              </a:rPr>
              <a:t>Granularity</a:t>
            </a:r>
            <a:r>
              <a:rPr kumimoji="1" lang="zh-CN" altLang="zh-CN" sz="2400" b="1" i="0" u="none" strike="noStrike" kern="0" cap="none" spc="0" normalizeH="0" baseline="0" noProof="0" dirty="0" smtClean="0">
                <a:ln>
                  <a:noFill/>
                </a:ln>
                <a:solidFill>
                  <a:srgbClr val="C00000"/>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粒度：</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G </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 0</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时，段长的粒度单位为字节，这样</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20</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位段界限可使段长从</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1MB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，步距为</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；当</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G = 1</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时，段长的粒度单位为页，每页为</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 KB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，所以</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20</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位段界限可定义的段长从</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en-US" altLang="zh-CN" sz="2400" b="1" i="0" u="none" strike="noStrike" kern="0" cap="none" spc="0" normalizeH="0" baseline="0" noProof="0" dirty="0">
                <a:ln>
                  <a:noFill/>
                </a:ln>
                <a:solidFill>
                  <a:schemeClr val="tx1"/>
                </a:solidFill>
                <a:effectLst/>
                <a:uLnTx/>
                <a:uFillTx/>
                <a:latin typeface="+mn-ea"/>
                <a:ea typeface="+mn-ea"/>
                <a:cs typeface="+mn-cs"/>
                <a:sym typeface="Symbol" panose="05050102010706020507"/>
              </a:rPr>
              <a:t></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4KB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到</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1M</a:t>
            </a:r>
            <a:r>
              <a:rPr kumimoji="1" lang="en-US" altLang="zh-CN" sz="2400" b="1" i="0" u="none" strike="noStrike" kern="0" cap="none" spc="0" normalizeH="0" baseline="0" noProof="0" dirty="0">
                <a:ln>
                  <a:noFill/>
                </a:ln>
                <a:solidFill>
                  <a:schemeClr val="tx1"/>
                </a:solidFill>
                <a:effectLst/>
                <a:uLnTx/>
                <a:uFillTx/>
                <a:latin typeface="+mn-ea"/>
                <a:ea typeface="+mn-ea"/>
                <a:cs typeface="+mn-cs"/>
                <a:sym typeface="Symbol" panose="05050102010706020507"/>
              </a:rPr>
              <a:t></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 KB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，即从</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4KB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4GB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，步距为</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4 KB</a:t>
            </a:r>
            <a:r>
              <a:rPr kumimoji="1" lang="zh-CN" altLang="zh-CN" sz="2400" b="1" i="0" u="none" strike="noStrike" kern="0" cap="none" spc="0" normalizeH="0" baseline="0" noProof="0" dirty="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D/B</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在代码段里，该位称为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Default Operation Size</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）默认操作长度位。</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 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表示操作数及有效地址长度均为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D = 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则为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位操作数和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位有效地址。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0</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该位必须为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，为未来的处理机保留。</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AVL</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Available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）可用位：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该位只能由系统软件使用。</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1275" y="120650"/>
            <a:ext cx="5026025" cy="534988"/>
          </a:xfrm>
          <a:prstGeom prst="rect">
            <a:avLst/>
          </a:prstGeom>
        </p:spPr>
        <p:txBody>
          <a:bodyPr wrap="none">
            <a:spAutoFit/>
          </a:bodyPr>
          <a:lstStyle/>
          <a:p>
            <a:pPr marL="0" marR="0" lvl="0" indent="0" algn="l" defTabSz="914400" rtl="0" eaLnBrk="1" fontAlgn="base" latinLnBrk="0" hangingPunct="1">
              <a:lnSpc>
                <a:spcPct val="90000"/>
              </a:lnSpc>
              <a:spcBef>
                <a:spcPct val="0"/>
              </a:spcBef>
              <a:spcAft>
                <a:spcPct val="0"/>
              </a:spcAft>
              <a:buClrTx/>
              <a:buSzTx/>
              <a:buFont typeface="Monotype Sorts" pitchFamily="2" charset="2"/>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en-US" altLang="zh-CN" sz="32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3</a:t>
            </a:r>
            <a:r>
              <a:rPr kumimoji="0" lang="zh-CN" altLang="en-US" sz="32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）段选择器和描述符表</a:t>
            </a:r>
            <a:endParaRPr kumimoji="0" lang="zh-CN" altLang="en-US" sz="32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pic>
        <p:nvPicPr>
          <p:cNvPr id="58371" name="Picture 5" descr="4X15"/>
          <p:cNvPicPr>
            <a:picLocks noChangeAspect="1"/>
          </p:cNvPicPr>
          <p:nvPr/>
        </p:nvPicPr>
        <p:blipFill>
          <a:blip r:embed="rId1"/>
          <a:srcRect b="21658"/>
          <a:stretch>
            <a:fillRect/>
          </a:stretch>
        </p:blipFill>
        <p:spPr>
          <a:xfrm>
            <a:off x="1662113" y="2994025"/>
            <a:ext cx="7415212" cy="3859213"/>
          </a:xfrm>
          <a:prstGeom prst="rect">
            <a:avLst/>
          </a:prstGeom>
          <a:noFill/>
          <a:ln w="9525">
            <a:noFill/>
          </a:ln>
        </p:spPr>
      </p:pic>
      <p:sp>
        <p:nvSpPr>
          <p:cNvPr id="58372" name="椭圆 5"/>
          <p:cNvSpPr/>
          <p:nvPr/>
        </p:nvSpPr>
        <p:spPr>
          <a:xfrm>
            <a:off x="3028950" y="2420938"/>
            <a:ext cx="2930525" cy="3182937"/>
          </a:xfrm>
          <a:prstGeom prst="ellipse">
            <a:avLst/>
          </a:prstGeom>
          <a:noFill/>
          <a:ln w="9525" cap="flat" cmpd="sng">
            <a:solidFill>
              <a:srgbClr val="3333FF"/>
            </a:solidFill>
            <a:prstDash val="dash"/>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58373" name="矩形 8"/>
          <p:cNvSpPr/>
          <p:nvPr/>
        </p:nvSpPr>
        <p:spPr>
          <a:xfrm>
            <a:off x="1662113" y="6391275"/>
            <a:ext cx="3984625" cy="46196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保护模式存储器寻址示意图</a:t>
            </a:r>
            <a:endParaRPr lang="zh-CN" altLang="en-US" sz="2400" b="1" dirty="0">
              <a:latin typeface="Times New Roman" panose="02020603050405020304" pitchFamily="18" charset="0"/>
              <a:ea typeface="宋体" panose="02010600030101010101" pitchFamily="2" charset="-122"/>
            </a:endParaRPr>
          </a:p>
        </p:txBody>
      </p:sp>
      <p:sp>
        <p:nvSpPr>
          <p:cNvPr id="58374" name="椭圆 9"/>
          <p:cNvSpPr/>
          <p:nvPr/>
        </p:nvSpPr>
        <p:spPr>
          <a:xfrm>
            <a:off x="1662113" y="4348163"/>
            <a:ext cx="1366837" cy="1419225"/>
          </a:xfrm>
          <a:prstGeom prst="ellipse">
            <a:avLst/>
          </a:prstGeom>
          <a:noFill/>
          <a:ln w="9525" cap="flat" cmpd="sng">
            <a:solidFill>
              <a:srgbClr val="FF330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58375" name="矩形标注 6"/>
          <p:cNvSpPr/>
          <p:nvPr/>
        </p:nvSpPr>
        <p:spPr>
          <a:xfrm>
            <a:off x="5484813" y="822325"/>
            <a:ext cx="3384550" cy="1042988"/>
          </a:xfrm>
          <a:prstGeom prst="wedgeRectCallout">
            <a:avLst>
              <a:gd name="adj1" fmla="val -49843"/>
              <a:gd name="adj2" fmla="val 133292"/>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58376" name="TextBox 10"/>
          <p:cNvSpPr txBox="1"/>
          <p:nvPr/>
        </p:nvSpPr>
        <p:spPr>
          <a:xfrm>
            <a:off x="5521325" y="881063"/>
            <a:ext cx="3352800" cy="9890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solidFill>
                  <a:srgbClr val="C00000"/>
                </a:solidFill>
                <a:latin typeface="Times New Roman" panose="02020603050405020304" pitchFamily="18" charset="0"/>
                <a:ea typeface="宋体" panose="02010600030101010101" pitchFamily="2" charset="-122"/>
              </a:rPr>
              <a:t>已经知道：</a:t>
            </a:r>
            <a:r>
              <a:rPr lang="zh-CN" altLang="en-US" sz="2400" b="1" dirty="0">
                <a:latin typeface="Times New Roman" panose="02020603050405020304" pitchFamily="18" charset="0"/>
                <a:ea typeface="宋体" panose="02010600030101010101" pitchFamily="2" charset="-122"/>
              </a:rPr>
              <a:t>由段基址与偏移地址获得线性地址</a:t>
            </a:r>
            <a:endParaRPr lang="zh-CN" altLang="en-US" sz="2400" b="1" dirty="0">
              <a:solidFill>
                <a:srgbClr val="C00000"/>
              </a:solidFill>
              <a:latin typeface="Times New Roman" panose="02020603050405020304" pitchFamily="18" charset="0"/>
              <a:ea typeface="宋体" panose="02010600030101010101" pitchFamily="2" charset="-122"/>
            </a:endParaRPr>
          </a:p>
        </p:txBody>
      </p:sp>
      <p:sp>
        <p:nvSpPr>
          <p:cNvPr id="58377" name="TextBox 16"/>
          <p:cNvSpPr txBox="1"/>
          <p:nvPr/>
        </p:nvSpPr>
        <p:spPr>
          <a:xfrm>
            <a:off x="166688" y="895350"/>
            <a:ext cx="3492500" cy="18875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solidFill>
                  <a:srgbClr val="C00000"/>
                </a:solidFill>
                <a:latin typeface="Times New Roman" panose="02020603050405020304" pitchFamily="18" charset="0"/>
                <a:ea typeface="宋体" panose="02010600030101010101" pitchFamily="2" charset="-122"/>
              </a:rPr>
              <a:t>地址转换</a:t>
            </a:r>
            <a:r>
              <a:rPr lang="zh-CN" altLang="en-US" sz="2400" b="1" dirty="0">
                <a:latin typeface="Times New Roman" panose="02020603050405020304" pitchFamily="18" charset="0"/>
                <a:ea typeface="宋体" panose="02010600030101010101" pitchFamily="2" charset="-122"/>
              </a:rPr>
              <a:t>：</a:t>
            </a:r>
            <a:r>
              <a:rPr lang="zh-CN" altLang="en-US" sz="2400" b="1" i="1" dirty="0">
                <a:latin typeface="Times New Roman" panose="02020603050405020304" pitchFamily="18" charset="0"/>
                <a:ea typeface="宋体" panose="02010600030101010101" pitchFamily="2" charset="-122"/>
              </a:rPr>
              <a:t>已经介绍了由</a:t>
            </a:r>
            <a:r>
              <a:rPr lang="zh-CN" altLang="en-US" sz="2400" b="1" i="1" u="sng" dirty="0">
                <a:solidFill>
                  <a:srgbClr val="C00000"/>
                </a:solidFill>
                <a:latin typeface="Times New Roman" panose="02020603050405020304" pitchFamily="18" charset="0"/>
                <a:ea typeface="宋体" panose="02010600030101010101" pitchFamily="2" charset="-122"/>
              </a:rPr>
              <a:t>描述符得到段基址</a:t>
            </a:r>
            <a:r>
              <a:rPr lang="zh-CN" altLang="en-US" sz="2400" b="1" i="1" dirty="0">
                <a:latin typeface="Times New Roman" panose="02020603050405020304" pitchFamily="18" charset="0"/>
                <a:ea typeface="宋体" panose="02010600030101010101" pitchFamily="2" charset="-122"/>
              </a:rPr>
              <a:t>。</a:t>
            </a:r>
            <a:endParaRPr lang="en-US" altLang="zh-CN" sz="2400" b="1" i="1" dirty="0">
              <a:latin typeface="Times New Roman" panose="02020603050405020304" pitchFamily="18" charset="0"/>
              <a:ea typeface="宋体" panose="02010600030101010101" pitchFamily="2" charset="-122"/>
            </a:endParaRPr>
          </a:p>
          <a:p>
            <a:pPr marL="0" lvl="0" indent="0">
              <a:lnSpc>
                <a:spcPts val="3500"/>
              </a:lnSpc>
              <a:spcBef>
                <a:spcPct val="0"/>
              </a:spcBef>
              <a:buFontTx/>
              <a:buNone/>
            </a:pPr>
            <a:r>
              <a:rPr lang="zh-CN" altLang="en-US" sz="2800" b="1" dirty="0">
                <a:solidFill>
                  <a:srgbClr val="FF3300"/>
                </a:solidFill>
                <a:latin typeface="Times New Roman" panose="02020603050405020304" pitchFamily="18" charset="0"/>
                <a:ea typeface="宋体" panose="02010600030101010101" pitchFamily="2" charset="-122"/>
              </a:rPr>
              <a:t>讨论：</a:t>
            </a:r>
            <a:r>
              <a:rPr lang="zh-CN" altLang="en-US" sz="2400" b="1" u="sng" dirty="0">
                <a:solidFill>
                  <a:srgbClr val="FF3300"/>
                </a:solidFill>
                <a:latin typeface="Times New Roman" panose="02020603050405020304" pitchFamily="18" charset="0"/>
                <a:ea typeface="宋体" panose="02010600030101010101" pitchFamily="2" charset="-122"/>
              </a:rPr>
              <a:t>如何由段选择器找到描述符？</a:t>
            </a:r>
            <a:endParaRPr lang="zh-CN" altLang="en-US" sz="2400" b="1" u="sng" dirty="0">
              <a:solidFill>
                <a:srgbClr val="FF3300"/>
              </a:solidFill>
              <a:latin typeface="Times New Roman" panose="02020603050405020304" pitchFamily="18" charset="0"/>
              <a:ea typeface="宋体" panose="02010600030101010101" pitchFamily="2" charset="-122"/>
            </a:endParaRPr>
          </a:p>
        </p:txBody>
      </p:sp>
      <p:sp>
        <p:nvSpPr>
          <p:cNvPr id="58378" name="圆角矩形标注 20"/>
          <p:cNvSpPr/>
          <p:nvPr/>
        </p:nvSpPr>
        <p:spPr>
          <a:xfrm>
            <a:off x="160338" y="822325"/>
            <a:ext cx="3494087" cy="2085975"/>
          </a:xfrm>
          <a:prstGeom prst="wedgeRoundRectCallout">
            <a:avLst>
              <a:gd name="adj1" fmla="val -3116"/>
              <a:gd name="adj2" fmla="val 134565"/>
              <a:gd name="adj3" fmla="val 16667"/>
            </a:avLst>
          </a:prstGeom>
          <a:noFill/>
          <a:ln w="2857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7347" name="Rectangle 2"/>
          <p:cNvSpPr>
            <a:spLocks noGrp="1" noChangeArrowheads="1"/>
          </p:cNvSpPr>
          <p:nvPr>
            <p:ph idx="1"/>
          </p:nvPr>
        </p:nvSpPr>
        <p:spPr>
          <a:xfrm>
            <a:off x="250825" y="188913"/>
            <a:ext cx="8642350" cy="6669088"/>
          </a:xfr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描述符</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存放</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在描述符表中</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，主要有</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种描述符表：</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① </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全局描述符表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GDT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Global Descriptor Table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用于存放操作系统和各任务公用的描述符，如公用的数据和代码段描述符、各个任务的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TSS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描述符和</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LDT</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描述符等。</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② </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局部描述符表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LDT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Local Descriptor Table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用于存放各个任务私有的描述符，如本任务的代码段描述符和数据段描述符等。</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③ </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中断描述符表</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IDT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Interrupt Descriptor Table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用于存放系统中断描述符。</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④ </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任务状态段</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TSS</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Task State Segment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用来存放各个任务的私有运行状态信息描述符。</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 name="矩形 4"/>
          <p:cNvSpPr/>
          <p:nvPr/>
        </p:nvSpPr>
        <p:spPr>
          <a:xfrm>
            <a:off x="323850" y="404813"/>
            <a:ext cx="8496300" cy="3233420"/>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描述符表都存放在存储器中</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每个表</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构成一个</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64KB</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的段</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，表中可存放</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64KB/8B=</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8K</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个描述符</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（每个描述符</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8B</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全局描述符表中的描述符所指定的段可用于所有程序</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局部描述符表中的描述符所指定的段通常只用于一个用户程序（或称一个任务）。</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在整个系统里，只有</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一个全局描述符表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一个中断描述符表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局部描述符表可有多个</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，分别对应于不同的任务。</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6" name="矩形 5"/>
          <p:cNvSpPr/>
          <p:nvPr/>
        </p:nvSpPr>
        <p:spPr>
          <a:xfrm>
            <a:off x="214313" y="4100513"/>
            <a:ext cx="8929688" cy="98869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显然</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，只要</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段选择器提供描述符在描述符表中的位置</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，就可以得到描述符。段选择器存放在段寄存器中，</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16</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位，格式如下：</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pic>
        <p:nvPicPr>
          <p:cNvPr id="60421" name="图片 6" descr="BA1"/>
          <p:cNvPicPr>
            <a:picLocks noChangeAspect="1"/>
          </p:cNvPicPr>
          <p:nvPr/>
        </p:nvPicPr>
        <p:blipFill>
          <a:blip r:embed="rId1"/>
          <a:stretch>
            <a:fillRect/>
          </a:stretch>
        </p:blipFill>
        <p:spPr>
          <a:xfrm>
            <a:off x="1671638" y="5110163"/>
            <a:ext cx="6213475" cy="879475"/>
          </a:xfrm>
          <a:prstGeom prst="rect">
            <a:avLst/>
          </a:prstGeom>
          <a:noFill/>
          <a:ln w="9525">
            <a:noFill/>
          </a:ln>
        </p:spPr>
      </p:pic>
    </p:spTree>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61443" name="矩形 4"/>
          <p:cNvSpPr/>
          <p:nvPr/>
        </p:nvSpPr>
        <p:spPr>
          <a:xfrm>
            <a:off x="179070" y="1628458"/>
            <a:ext cx="8937625" cy="54775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500"/>
              </a:lnSpc>
              <a:spcBef>
                <a:spcPct val="0"/>
              </a:spcBef>
              <a:buFont typeface="Arial" panose="020B0604020202020204" pitchFamily="34" charset="0"/>
              <a:buChar char="•"/>
            </a:pPr>
            <a:r>
              <a:rPr lang="en-US" altLang="zh-CN" sz="2000" b="1" dirty="0">
                <a:solidFill>
                  <a:srgbClr val="C00000"/>
                </a:solidFill>
                <a:latin typeface="Times New Roman" panose="02020603050405020304" pitchFamily="18" charset="0"/>
                <a:ea typeface="宋体" panose="02010600030101010101" pitchFamily="2" charset="-122"/>
              </a:rPr>
              <a:t>INDEX</a:t>
            </a:r>
            <a:r>
              <a:rPr lang="zh-CN" altLang="zh-CN" sz="2000" b="1" dirty="0">
                <a:latin typeface="Times New Roman" panose="02020603050405020304" pitchFamily="18" charset="0"/>
                <a:ea typeface="宋体" panose="02010600030101010101" pitchFamily="2" charset="-122"/>
              </a:rPr>
              <a:t>为索引值，即</a:t>
            </a:r>
            <a:r>
              <a:rPr lang="zh-CN" altLang="zh-CN" sz="2000" b="1" dirty="0">
                <a:solidFill>
                  <a:srgbClr val="C00000"/>
                </a:solidFill>
                <a:latin typeface="Times New Roman" panose="02020603050405020304" pitchFamily="18" charset="0"/>
                <a:ea typeface="宋体" panose="02010600030101010101" pitchFamily="2" charset="-122"/>
              </a:rPr>
              <a:t>描述符表索引值</a:t>
            </a:r>
            <a:r>
              <a:rPr lang="zh-CN" altLang="en-US"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13</a:t>
            </a:r>
            <a:r>
              <a:rPr lang="zh-CN" altLang="en-US" sz="2000" b="1" dirty="0">
                <a:solidFill>
                  <a:srgbClr val="C00000"/>
                </a:solidFill>
                <a:latin typeface="Times New Roman" panose="02020603050405020304" pitchFamily="18" charset="0"/>
                <a:ea typeface="宋体" panose="02010600030101010101" pitchFamily="2" charset="-122"/>
              </a:rPr>
              <a:t>位，</a:t>
            </a:r>
            <a:r>
              <a:rPr lang="zh-CN" altLang="en-US" sz="2000" b="1" dirty="0">
                <a:solidFill>
                  <a:schemeClr val="tx1"/>
                </a:solidFill>
                <a:latin typeface="Times New Roman" panose="02020603050405020304" pitchFamily="18" charset="0"/>
                <a:ea typeface="宋体" panose="02010600030101010101" pitchFamily="2" charset="-122"/>
              </a:rPr>
              <a:t>给出</a:t>
            </a:r>
            <a:r>
              <a:rPr lang="zh-CN" altLang="zh-CN" sz="2000" b="1" dirty="0">
                <a:latin typeface="Times New Roman" panose="02020603050405020304" pitchFamily="18" charset="0"/>
                <a:ea typeface="宋体" panose="02010600030101010101" pitchFamily="2" charset="-122"/>
              </a:rPr>
              <a:t>所选描述符在描述符表中的位置。</a:t>
            </a:r>
            <a:endParaRPr lang="zh-CN" altLang="zh-CN" sz="2000" b="1" dirty="0">
              <a:latin typeface="Times New Roman" panose="02020603050405020304" pitchFamily="18" charset="0"/>
              <a:ea typeface="宋体" panose="02010600030101010101" pitchFamily="2" charset="-122"/>
            </a:endParaRPr>
          </a:p>
          <a:p>
            <a:pPr marL="0" lvl="0" indent="0">
              <a:lnSpc>
                <a:spcPts val="35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zh-CN" altLang="zh-CN" sz="2000" b="1" dirty="0">
                <a:solidFill>
                  <a:srgbClr val="C00000"/>
                </a:solidFill>
                <a:latin typeface="Times New Roman" panose="02020603050405020304" pitchFamily="18" charset="0"/>
                <a:ea typeface="宋体" panose="02010600030101010101" pitchFamily="2" charset="-122"/>
              </a:rPr>
              <a:t>描述符的地址</a:t>
            </a:r>
            <a:r>
              <a:rPr lang="en-US" altLang="zh-CN" sz="2000" b="1" dirty="0">
                <a:solidFill>
                  <a:srgbClr val="C00000"/>
                </a:solidFill>
                <a:latin typeface="Times New Roman" panose="02020603050405020304" pitchFamily="18" charset="0"/>
                <a:ea typeface="宋体" panose="02010600030101010101" pitchFamily="2" charset="-122"/>
              </a:rPr>
              <a:t>= </a:t>
            </a:r>
            <a:r>
              <a:rPr lang="zh-CN" altLang="en-US" sz="2000" b="1" dirty="0">
                <a:solidFill>
                  <a:schemeClr val="tx1"/>
                </a:solidFill>
                <a:latin typeface="Times New Roman" panose="02020603050405020304" pitchFamily="18" charset="0"/>
                <a:ea typeface="宋体" panose="02010600030101010101" pitchFamily="2" charset="-122"/>
              </a:rPr>
              <a:t>描述符表的段基址</a:t>
            </a:r>
            <a:r>
              <a:rPr lang="en-US" altLang="zh-CN" sz="2000" b="1" dirty="0">
                <a:solidFill>
                  <a:schemeClr val="tx1"/>
                </a:solidFill>
                <a:latin typeface="Times New Roman" panose="02020603050405020304" pitchFamily="18" charset="0"/>
                <a:ea typeface="宋体" panose="02010600030101010101" pitchFamily="2" charset="-122"/>
                <a:sym typeface="+mn-ea"/>
              </a:rPr>
              <a:t> +</a:t>
            </a:r>
            <a:r>
              <a:rPr lang="en-US" altLang="zh-CN" sz="2000" b="1" dirty="0">
                <a:solidFill>
                  <a:srgbClr val="C00000"/>
                </a:solidFill>
                <a:latin typeface="Times New Roman" panose="02020603050405020304" pitchFamily="18" charset="0"/>
                <a:ea typeface="宋体" panose="02010600030101010101" pitchFamily="2" charset="-122"/>
                <a:sym typeface="+mn-ea"/>
              </a:rPr>
              <a:t> INDEX</a:t>
            </a:r>
            <a:r>
              <a:rPr lang="en-US" altLang="zh-CN" sz="2000" b="1" dirty="0">
                <a:solidFill>
                  <a:schemeClr val="tx1"/>
                </a:solidFill>
                <a:latin typeface="Arial" panose="020B0604020202020204" pitchFamily="34" charset="0"/>
                <a:ea typeface="宋体" panose="02010600030101010101" pitchFamily="2" charset="-122"/>
                <a:sym typeface="+mn-ea"/>
              </a:rPr>
              <a:t>×</a:t>
            </a:r>
            <a:r>
              <a:rPr lang="en-US" altLang="zh-CN" sz="2000" b="1" dirty="0">
                <a:solidFill>
                  <a:schemeClr val="tx1"/>
                </a:solidFill>
                <a:latin typeface="Times New Roman" panose="02020603050405020304" pitchFamily="18" charset="0"/>
                <a:ea typeface="宋体" panose="02010600030101010101" pitchFamily="2" charset="-122"/>
                <a:sym typeface="+mn-ea"/>
              </a:rPr>
              <a:t>8</a:t>
            </a:r>
            <a:r>
              <a:rPr lang="en-US" altLang="zh-CN" sz="2000" b="1" dirty="0">
                <a:solidFill>
                  <a:schemeClr val="tx1"/>
                </a:solidFill>
                <a:latin typeface="Times New Roman" panose="02020603050405020304" pitchFamily="18" charset="0"/>
                <a:ea typeface="宋体" panose="02010600030101010101" pitchFamily="2" charset="-122"/>
              </a:rPr>
              <a:t>   </a:t>
            </a:r>
            <a:endParaRPr lang="en-US" altLang="zh-CN" sz="2000" b="1" dirty="0">
              <a:solidFill>
                <a:schemeClr val="tx1"/>
              </a:solidFill>
              <a:latin typeface="Times New Roman" panose="02020603050405020304" pitchFamily="18" charset="0"/>
              <a:ea typeface="宋体" panose="02010600030101010101" pitchFamily="2" charset="-122"/>
            </a:endParaRPr>
          </a:p>
          <a:p>
            <a:pPr marL="0" lvl="0" indent="0">
              <a:lnSpc>
                <a:spcPts val="35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zh-CN" altLang="zh-CN" sz="2000" b="1" dirty="0">
                <a:latin typeface="Times New Roman" panose="02020603050405020304" pitchFamily="18" charset="0"/>
                <a:ea typeface="宋体" panose="02010600030101010101" pitchFamily="2" charset="-122"/>
              </a:rPr>
              <a:t>因此，根据</a:t>
            </a:r>
            <a:r>
              <a:rPr lang="en-US" altLang="zh-CN" sz="2000" b="1" dirty="0">
                <a:latin typeface="Times New Roman" panose="02020603050405020304" pitchFamily="18" charset="0"/>
                <a:ea typeface="宋体" panose="02010600030101010101" pitchFamily="2" charset="-122"/>
              </a:rPr>
              <a:t>INDEX</a:t>
            </a:r>
            <a:r>
              <a:rPr lang="zh-CN" altLang="en-US" sz="2000" b="1" dirty="0">
                <a:latin typeface="Times New Roman" panose="02020603050405020304" pitchFamily="18" charset="0"/>
                <a:ea typeface="宋体" panose="02010600030101010101" pitchFamily="2" charset="-122"/>
              </a:rPr>
              <a:t>就可以</a:t>
            </a:r>
            <a:r>
              <a:rPr lang="zh-CN" altLang="zh-CN" sz="2000" b="1" dirty="0">
                <a:latin typeface="Times New Roman" panose="02020603050405020304" pitchFamily="18" charset="0"/>
                <a:ea typeface="宋体" panose="02010600030101010101" pitchFamily="2" charset="-122"/>
              </a:rPr>
              <a:t>从</a:t>
            </a:r>
            <a:r>
              <a:rPr lang="zh-CN" altLang="en-US" sz="2000" b="1" dirty="0">
                <a:latin typeface="Times New Roman" panose="02020603050405020304" pitchFamily="18" charset="0"/>
                <a:ea typeface="宋体" panose="02010600030101010101" pitchFamily="2" charset="-122"/>
              </a:rPr>
              <a:t>描述符</a:t>
            </a:r>
            <a:r>
              <a:rPr lang="zh-CN" altLang="zh-CN" sz="2000" b="1" dirty="0">
                <a:latin typeface="Times New Roman" panose="02020603050405020304" pitchFamily="18" charset="0"/>
                <a:ea typeface="宋体" panose="02010600030101010101" pitchFamily="2" charset="-122"/>
              </a:rPr>
              <a:t>表中</a:t>
            </a:r>
            <a:r>
              <a:rPr lang="en-US" altLang="zh-CN" sz="2000" b="1" dirty="0">
                <a:latin typeface="Times New Roman" panose="02020603050405020304" pitchFamily="18" charset="0"/>
                <a:ea typeface="宋体" panose="02010600030101010101" pitchFamily="2" charset="-122"/>
              </a:rPr>
              <a:t>8K</a:t>
            </a:r>
            <a:r>
              <a:rPr lang="zh-CN" altLang="zh-CN" sz="2000" b="1" dirty="0">
                <a:latin typeface="Times New Roman" panose="02020603050405020304" pitchFamily="18" charset="0"/>
                <a:ea typeface="宋体" panose="02010600030101010101" pitchFamily="2" charset="-122"/>
              </a:rPr>
              <a:t>个描述符找到所选描述符。而描述符表的段基址可从系统</a:t>
            </a:r>
            <a:r>
              <a:rPr lang="zh-CN" altLang="zh-CN" sz="2000" b="1" dirty="0">
                <a:latin typeface="Times New Roman" panose="02020603050405020304" pitchFamily="18" charset="0"/>
                <a:ea typeface="宋体" panose="02010600030101010101" pitchFamily="2" charset="-122"/>
              </a:rPr>
              <a:t>地址寄存器如</a:t>
            </a:r>
            <a:r>
              <a:rPr lang="en-US" altLang="zh-CN" sz="2000" b="1" dirty="0">
                <a:latin typeface="Times New Roman" panose="02020603050405020304" pitchFamily="18" charset="0"/>
                <a:ea typeface="宋体" panose="02010600030101010101" pitchFamily="2" charset="-122"/>
              </a:rPr>
              <a:t>GDTR/LDTR</a:t>
            </a:r>
            <a:r>
              <a:rPr lang="zh-CN" altLang="zh-CN" sz="2000" b="1" dirty="0">
                <a:latin typeface="Times New Roman" panose="02020603050405020304" pitchFamily="18" charset="0"/>
                <a:ea typeface="宋体" panose="02010600030101010101" pitchFamily="2" charset="-122"/>
              </a:rPr>
              <a:t>中得到。</a:t>
            </a:r>
            <a:endParaRPr lang="zh-CN" altLang="zh-CN" sz="2000" b="1" dirty="0">
              <a:latin typeface="Times New Roman" panose="02020603050405020304" pitchFamily="18" charset="0"/>
              <a:ea typeface="宋体" panose="02010600030101010101" pitchFamily="2" charset="-122"/>
            </a:endParaRPr>
          </a:p>
          <a:p>
            <a:pPr marL="342900" lvl="0" indent="-342900">
              <a:lnSpc>
                <a:spcPts val="3500"/>
              </a:lnSpc>
              <a:spcBef>
                <a:spcPct val="0"/>
              </a:spcBef>
              <a:buFont typeface="Arial" panose="020B0604020202020204" pitchFamily="34" charset="0"/>
              <a:buChar char="•"/>
            </a:pPr>
            <a:r>
              <a:rPr lang="en-US" altLang="zh-CN" sz="2000" b="1" dirty="0">
                <a:solidFill>
                  <a:srgbClr val="C00000"/>
                </a:solidFill>
                <a:latin typeface="Times New Roman" panose="02020603050405020304" pitchFamily="18" charset="0"/>
                <a:ea typeface="宋体" panose="02010600030101010101" pitchFamily="2" charset="-122"/>
                <a:sym typeface="+mn-ea"/>
              </a:rPr>
              <a:t>TI</a:t>
            </a:r>
            <a:r>
              <a:rPr lang="zh-CN" altLang="zh-CN" sz="2000" b="1" dirty="0">
                <a:solidFill>
                  <a:srgbClr val="C00000"/>
                </a:solidFill>
                <a:latin typeface="Times New Roman" panose="02020603050405020304" pitchFamily="18" charset="0"/>
                <a:ea typeface="宋体" panose="02010600030101010101" pitchFamily="2" charset="-122"/>
                <a:sym typeface="+mn-ea"/>
              </a:rPr>
              <a:t>（</a:t>
            </a:r>
            <a:r>
              <a:rPr lang="en-US" altLang="zh-CN" sz="2000" b="1" dirty="0">
                <a:solidFill>
                  <a:srgbClr val="C00000"/>
                </a:solidFill>
                <a:latin typeface="Times New Roman" panose="02020603050405020304" pitchFamily="18" charset="0"/>
                <a:ea typeface="宋体" panose="02010600030101010101" pitchFamily="2" charset="-122"/>
                <a:sym typeface="+mn-ea"/>
              </a:rPr>
              <a:t>Table Indicator</a:t>
            </a:r>
            <a:r>
              <a:rPr lang="zh-CN" altLang="zh-CN" sz="2000" b="1" dirty="0">
                <a:solidFill>
                  <a:srgbClr val="C00000"/>
                </a:solidFill>
                <a:latin typeface="Times New Roman" panose="02020603050405020304" pitchFamily="18" charset="0"/>
                <a:ea typeface="宋体" panose="02010600030101010101" pitchFamily="2" charset="-122"/>
                <a:sym typeface="+mn-ea"/>
              </a:rPr>
              <a:t>）为选择位</a:t>
            </a:r>
            <a:r>
              <a:rPr lang="zh-CN" altLang="en-US" sz="2000" b="1" dirty="0">
                <a:solidFill>
                  <a:srgbClr val="C00000"/>
                </a:solidFill>
                <a:latin typeface="Times New Roman" panose="02020603050405020304" pitchFamily="18" charset="0"/>
                <a:ea typeface="宋体" panose="02010600030101010101" pitchFamily="2" charset="-122"/>
                <a:sym typeface="+mn-ea"/>
              </a:rPr>
              <a:t>：</a:t>
            </a:r>
            <a:r>
              <a:rPr lang="en-US" altLang="zh-CN" sz="2000" b="1" dirty="0">
                <a:latin typeface="Times New Roman" panose="02020603050405020304" pitchFamily="18" charset="0"/>
                <a:ea typeface="宋体" panose="02010600030101010101" pitchFamily="2" charset="-122"/>
                <a:sym typeface="+mn-ea"/>
              </a:rPr>
              <a:t>TI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sym typeface="+mn-ea"/>
              </a:rPr>
              <a:t> 0</a:t>
            </a:r>
            <a:r>
              <a:rPr lang="zh-CN" altLang="zh-CN" sz="2000" b="1" dirty="0">
                <a:latin typeface="Times New Roman" panose="02020603050405020304" pitchFamily="18" charset="0"/>
                <a:ea typeface="宋体" panose="02010600030101010101" pitchFamily="2" charset="-122"/>
                <a:sym typeface="+mn-ea"/>
              </a:rPr>
              <a:t>指示从全局描述符表</a:t>
            </a:r>
            <a:r>
              <a:rPr lang="en-US" altLang="zh-CN" sz="2000" b="1" dirty="0">
                <a:latin typeface="Times New Roman" panose="02020603050405020304" pitchFamily="18" charset="0"/>
                <a:ea typeface="宋体" panose="02010600030101010101" pitchFamily="2" charset="-122"/>
                <a:sym typeface="+mn-ea"/>
              </a:rPr>
              <a:t>GDT</a:t>
            </a:r>
            <a:r>
              <a:rPr lang="zh-CN" altLang="zh-CN" sz="2000" b="1" dirty="0">
                <a:latin typeface="Times New Roman" panose="02020603050405020304" pitchFamily="18" charset="0"/>
                <a:ea typeface="宋体" panose="02010600030101010101" pitchFamily="2" charset="-122"/>
                <a:sym typeface="+mn-ea"/>
              </a:rPr>
              <a:t>中选择描述符；</a:t>
            </a:r>
            <a:r>
              <a:rPr lang="en-US" altLang="zh-CN" sz="2000" b="1" dirty="0">
                <a:latin typeface="Times New Roman" panose="02020603050405020304" pitchFamily="18" charset="0"/>
                <a:ea typeface="宋体" panose="02010600030101010101" pitchFamily="2" charset="-122"/>
                <a:sym typeface="+mn-ea"/>
              </a:rPr>
              <a:t>TI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sym typeface="+mn-ea"/>
              </a:rPr>
              <a:t> 1</a:t>
            </a:r>
            <a:r>
              <a:rPr lang="zh-CN" altLang="zh-CN" sz="2000" b="1" dirty="0">
                <a:latin typeface="Times New Roman" panose="02020603050405020304" pitchFamily="18" charset="0"/>
                <a:ea typeface="宋体" panose="02010600030101010101" pitchFamily="2" charset="-122"/>
                <a:sym typeface="+mn-ea"/>
              </a:rPr>
              <a:t>则指示从局部描述符表</a:t>
            </a:r>
            <a:r>
              <a:rPr lang="en-US" altLang="zh-CN" sz="2000" b="1" dirty="0">
                <a:latin typeface="Times New Roman" panose="02020603050405020304" pitchFamily="18" charset="0"/>
                <a:ea typeface="宋体" panose="02010600030101010101" pitchFamily="2" charset="-122"/>
                <a:sym typeface="+mn-ea"/>
              </a:rPr>
              <a:t>LDT</a:t>
            </a:r>
            <a:r>
              <a:rPr lang="zh-CN" altLang="zh-CN" sz="2000" b="1" dirty="0">
                <a:latin typeface="Times New Roman" panose="02020603050405020304" pitchFamily="18" charset="0"/>
                <a:ea typeface="宋体" panose="02010600030101010101" pitchFamily="2" charset="-122"/>
                <a:sym typeface="+mn-ea"/>
              </a:rPr>
              <a:t>中选择描述符。</a:t>
            </a:r>
            <a:endParaRPr lang="zh-CN" altLang="zh-CN" sz="2000" b="1" dirty="0">
              <a:latin typeface="Times New Roman" panose="02020603050405020304" pitchFamily="18" charset="0"/>
              <a:ea typeface="宋体" panose="02010600030101010101" pitchFamily="2" charset="-122"/>
            </a:endParaRPr>
          </a:p>
          <a:p>
            <a:pPr marL="342900" lvl="0" indent="-342900">
              <a:lnSpc>
                <a:spcPts val="3500"/>
              </a:lnSpc>
              <a:spcBef>
                <a:spcPct val="0"/>
              </a:spcBef>
              <a:buFont typeface="Arial" panose="020B0604020202020204" pitchFamily="34" charset="0"/>
              <a:buChar char="•"/>
            </a:pPr>
            <a:r>
              <a:rPr lang="en-US" altLang="zh-CN" sz="2000" b="1" dirty="0">
                <a:solidFill>
                  <a:srgbClr val="C00000"/>
                </a:solidFill>
                <a:latin typeface="Times New Roman" panose="02020603050405020304" pitchFamily="18" charset="0"/>
                <a:ea typeface="宋体" panose="02010600030101010101" pitchFamily="2" charset="-122"/>
              </a:rPr>
              <a:t>RPL</a:t>
            </a:r>
            <a:r>
              <a:rPr lang="zh-CN" altLang="zh-CN" sz="2000" b="1" dirty="0">
                <a:solidFill>
                  <a:srgbClr val="C00000"/>
                </a:solidFill>
                <a:latin typeface="Times New Roman" panose="02020603050405020304" pitchFamily="18" charset="0"/>
                <a:ea typeface="宋体" panose="02010600030101010101" pitchFamily="2" charset="-122"/>
              </a:rPr>
              <a:t>（</a:t>
            </a:r>
            <a:r>
              <a:rPr lang="en-US" altLang="zh-CN" sz="2000" b="1" dirty="0">
                <a:solidFill>
                  <a:srgbClr val="C00000"/>
                </a:solidFill>
                <a:latin typeface="Times New Roman" panose="02020603050405020304" pitchFamily="18" charset="0"/>
                <a:ea typeface="宋体" panose="02010600030101010101" pitchFamily="2" charset="-122"/>
              </a:rPr>
              <a:t>Requested Privilege Level</a:t>
            </a:r>
            <a:r>
              <a:rPr lang="zh-CN" altLang="zh-CN" sz="2000" b="1" dirty="0">
                <a:solidFill>
                  <a:srgbClr val="C00000"/>
                </a:solidFill>
                <a:latin typeface="Times New Roman" panose="02020603050405020304" pitchFamily="18" charset="0"/>
                <a:ea typeface="宋体" panose="02010600030101010101" pitchFamily="2" charset="-122"/>
              </a:rPr>
              <a:t>）为请求特权级</a:t>
            </a:r>
            <a:r>
              <a:rPr lang="zh-CN" altLang="en-US" sz="2000" b="1" dirty="0">
                <a:solidFill>
                  <a:srgbClr val="C00000"/>
                </a:solidFill>
                <a:latin typeface="Times New Roman" panose="02020603050405020304" pitchFamily="18" charset="0"/>
                <a:ea typeface="宋体" panose="02010600030101010101" pitchFamily="2" charset="-122"/>
              </a:rPr>
              <a:t>：</a:t>
            </a:r>
            <a:r>
              <a:rPr lang="zh-CN" altLang="zh-CN" sz="2000" b="1" dirty="0">
                <a:latin typeface="Times New Roman" panose="02020603050405020304" pitchFamily="18" charset="0"/>
                <a:ea typeface="宋体" panose="02010600030101010101" pitchFamily="2" charset="-122"/>
              </a:rPr>
              <a:t>对该存储段请求访问的特权级，其值可为</a:t>
            </a:r>
            <a:r>
              <a:rPr lang="en-US" altLang="zh-CN" sz="2000" b="1" dirty="0">
                <a:latin typeface="Times New Roman" panose="02020603050405020304" pitchFamily="18" charset="0"/>
                <a:ea typeface="宋体" panose="02010600030101010101" pitchFamily="2" charset="-122"/>
              </a:rPr>
              <a:t>0</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3</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0</a:t>
            </a:r>
            <a:r>
              <a:rPr lang="zh-CN" altLang="zh-CN" sz="2000" b="1" dirty="0">
                <a:latin typeface="Times New Roman" panose="02020603050405020304" pitchFamily="18" charset="0"/>
                <a:ea typeface="宋体" panose="02010600030101010101" pitchFamily="2" charset="-122"/>
              </a:rPr>
              <a:t>级特权级最高。如</a:t>
            </a:r>
            <a:r>
              <a:rPr lang="en-US" altLang="zh-CN" sz="2000" b="1" dirty="0">
                <a:latin typeface="Times New Roman" panose="02020603050405020304" pitchFamily="18" charset="0"/>
                <a:ea typeface="宋体" panose="02010600030101010101" pitchFamily="2" charset="-122"/>
              </a:rPr>
              <a:t>RPL</a:t>
            </a:r>
            <a:r>
              <a:rPr lang="zh-CN" altLang="zh-CN" sz="2000" b="1" dirty="0">
                <a:latin typeface="Times New Roman" panose="02020603050405020304" pitchFamily="18" charset="0"/>
                <a:ea typeface="宋体" panose="02010600030101010101" pitchFamily="2" charset="-122"/>
              </a:rPr>
              <a:t>和该段描述符中的</a:t>
            </a:r>
            <a:r>
              <a:rPr lang="en-US" altLang="zh-CN" sz="2000" b="1" dirty="0">
                <a:latin typeface="Times New Roman" panose="02020603050405020304" pitchFamily="18" charset="0"/>
                <a:ea typeface="宋体" panose="02010600030101010101" pitchFamily="2" charset="-122"/>
              </a:rPr>
              <a:t>DPL</a:t>
            </a:r>
            <a:r>
              <a:rPr lang="zh-CN" altLang="zh-CN" sz="2000" b="1" dirty="0">
                <a:latin typeface="Times New Roman" panose="02020603050405020304" pitchFamily="18" charset="0"/>
                <a:ea typeface="宋体" panose="02010600030101010101" pitchFamily="2" charset="-122"/>
              </a:rPr>
              <a:t>相等（同一特权级）或</a:t>
            </a:r>
            <a:r>
              <a:rPr lang="en-US" altLang="zh-CN" sz="2000" b="1" dirty="0">
                <a:latin typeface="Times New Roman" panose="02020603050405020304" pitchFamily="18" charset="0"/>
                <a:ea typeface="宋体" panose="02010600030101010101" pitchFamily="2" charset="-122"/>
              </a:rPr>
              <a:t>RPL</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DPL</a:t>
            </a:r>
            <a:r>
              <a:rPr lang="zh-CN" altLang="zh-CN" sz="2000" b="1" dirty="0">
                <a:latin typeface="Times New Roman" panose="02020603050405020304" pitchFamily="18" charset="0"/>
                <a:ea typeface="宋体" panose="02010600030101010101" pitchFamily="2" charset="-122"/>
              </a:rPr>
              <a:t>（请求特权级高于描述符特权级）则允许对该段的访问。如</a:t>
            </a:r>
            <a:r>
              <a:rPr lang="en-US" altLang="zh-CN" sz="2000" b="1" dirty="0">
                <a:latin typeface="Times New Roman" panose="02020603050405020304" pitchFamily="18" charset="0"/>
                <a:ea typeface="宋体" panose="02010600030101010101" pitchFamily="2" charset="-122"/>
              </a:rPr>
              <a:t>RPL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rPr>
              <a:t> 2</a:t>
            </a:r>
            <a:r>
              <a:rPr lang="zh-CN" altLang="zh-CN"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DPL </a:t>
            </a:r>
            <a:r>
              <a:rPr lang="en-US" altLang="zh-CN" sz="2000" b="1" dirty="0">
                <a:latin typeface="Times New Roman" panose="02020603050405020304" pitchFamily="18" charset="0"/>
                <a:ea typeface="宋体" panose="02010600030101010101" pitchFamily="2" charset="-122"/>
                <a:sym typeface="Symbol" panose="05050102010706020507" pitchFamily="18" charset="2"/>
              </a:rPr>
              <a:t></a:t>
            </a:r>
            <a:r>
              <a:rPr lang="en-US" altLang="zh-CN" sz="2000" b="1" dirty="0">
                <a:latin typeface="Times New Roman" panose="02020603050405020304" pitchFamily="18" charset="0"/>
                <a:ea typeface="宋体" panose="02010600030101010101" pitchFamily="2" charset="-122"/>
              </a:rPr>
              <a:t> 3</a:t>
            </a:r>
            <a:r>
              <a:rPr lang="zh-CN" altLang="zh-CN" sz="2000" b="1" dirty="0">
                <a:latin typeface="Times New Roman" panose="02020603050405020304" pitchFamily="18" charset="0"/>
                <a:ea typeface="宋体" panose="02010600030101010101" pitchFamily="2" charset="-122"/>
              </a:rPr>
              <a:t>则允许访问该段。</a:t>
            </a:r>
            <a:endParaRPr lang="zh-CN" altLang="zh-CN" sz="2000" b="1" dirty="0">
              <a:latin typeface="Times New Roman" panose="02020603050405020304" pitchFamily="18" charset="0"/>
              <a:ea typeface="宋体" panose="02010600030101010101" pitchFamily="2" charset="-122"/>
            </a:endParaRPr>
          </a:p>
          <a:p>
            <a:pPr marL="342900" lvl="0" indent="-342900">
              <a:lnSpc>
                <a:spcPts val="3500"/>
              </a:lnSpc>
              <a:spcBef>
                <a:spcPct val="0"/>
              </a:spcBef>
              <a:buFont typeface="Arial" panose="020B0604020202020204" pitchFamily="34" charset="0"/>
              <a:buChar char="•"/>
            </a:pPr>
            <a:endParaRPr lang="zh-CN" altLang="zh-CN" sz="2000" b="1" dirty="0">
              <a:latin typeface="Times New Roman" panose="02020603050405020304" pitchFamily="18" charset="0"/>
              <a:ea typeface="宋体" panose="02010600030101010101" pitchFamily="2" charset="-122"/>
            </a:endParaRPr>
          </a:p>
        </p:txBody>
      </p:sp>
      <p:sp>
        <p:nvSpPr>
          <p:cNvPr id="7" name="矩形 6"/>
          <p:cNvSpPr/>
          <p:nvPr/>
        </p:nvSpPr>
        <p:spPr>
          <a:xfrm>
            <a:off x="971550" y="92075"/>
            <a:ext cx="6840538" cy="53975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段选择器存放在段寄存器中，</a:t>
            </a:r>
            <a:r>
              <a:rPr kumimoji="0" lang="en-US"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16</a:t>
            </a:r>
            <a:r>
              <a:rPr kumimoji="0" lang="zh-CN"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位，格式如下：</a:t>
            </a:r>
            <a:endParaRPr kumimoji="0" lang="zh-CN"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pic>
        <p:nvPicPr>
          <p:cNvPr id="61445" name="图片 7" descr="BA1"/>
          <p:cNvPicPr>
            <a:picLocks noChangeAspect="1"/>
          </p:cNvPicPr>
          <p:nvPr/>
        </p:nvPicPr>
        <p:blipFill>
          <a:blip r:embed="rId1"/>
          <a:stretch>
            <a:fillRect/>
          </a:stretch>
        </p:blipFill>
        <p:spPr>
          <a:xfrm>
            <a:off x="1259523" y="764223"/>
            <a:ext cx="6211887" cy="879475"/>
          </a:xfrm>
          <a:prstGeom prst="rect">
            <a:avLst/>
          </a:prstGeom>
          <a:noFill/>
          <a:ln w="9525">
            <a:noFill/>
          </a:ln>
        </p:spPr>
      </p:pic>
      <p:sp>
        <p:nvSpPr>
          <p:cNvPr id="2" name="矩形标注 1"/>
          <p:cNvSpPr/>
          <p:nvPr/>
        </p:nvSpPr>
        <p:spPr>
          <a:xfrm>
            <a:off x="6948170" y="2235200"/>
            <a:ext cx="2002155" cy="473710"/>
          </a:xfrm>
          <a:prstGeom prst="wedgeRectCallout">
            <a:avLst>
              <a:gd name="adj1" fmla="val -67729"/>
              <a:gd name="adj2" fmla="val 82975"/>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6948170" y="2195195"/>
            <a:ext cx="1942465" cy="554355"/>
          </a:xfrm>
          <a:prstGeom prst="rect">
            <a:avLst/>
          </a:prstGeom>
          <a:noFill/>
        </p:spPr>
        <p:txBody>
          <a:bodyPr wrap="square" rtlCol="0">
            <a:noAutofit/>
          </a:bodyPr>
          <a:p>
            <a:r>
              <a:rPr lang="zh-CN" altLang="en-US" sz="1400"/>
              <a:t>每个描述符占</a:t>
            </a:r>
            <a:r>
              <a:rPr lang="en-US" altLang="zh-CN" sz="1400"/>
              <a:t>8</a:t>
            </a:r>
            <a:r>
              <a:rPr lang="zh-CN" altLang="en-US" sz="1400"/>
              <a:t>个字节内存单元，故乘以</a:t>
            </a:r>
            <a:r>
              <a:rPr lang="en-US" altLang="zh-CN" sz="1400"/>
              <a:t>8</a:t>
            </a:r>
            <a:endParaRPr lang="en-US" altLang="zh-CN" sz="1400"/>
          </a:p>
        </p:txBody>
      </p:sp>
    </p:spTree>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5" name="文本框 4"/>
          <p:cNvSpPr txBox="1"/>
          <p:nvPr/>
        </p:nvSpPr>
        <p:spPr>
          <a:xfrm>
            <a:off x="251460" y="44450"/>
            <a:ext cx="8572500" cy="1863725"/>
          </a:xfrm>
          <a:prstGeom prst="rect">
            <a:avLst/>
          </a:prstGeom>
          <a:noFill/>
        </p:spPr>
        <p:txBody>
          <a:bodyPr wrap="square" rtlCol="0">
            <a:spAutoFit/>
          </a:bodyPr>
          <a:p>
            <a:pPr>
              <a:lnSpc>
                <a:spcPct val="120000"/>
              </a:lnSpc>
              <a:spcBef>
                <a:spcPts val="0"/>
              </a:spcBef>
              <a:spcAft>
                <a:spcPts val="0"/>
              </a:spcAft>
            </a:pPr>
            <a:r>
              <a:rPr kumimoji="1" lang="en-US" dirty="0">
                <a:solidFill>
                  <a:srgbClr val="C00000"/>
                </a:solidFill>
                <a:latin typeface="+mn-lt"/>
                <a:ea typeface="+mn-ea"/>
              </a:rPr>
              <a:t>例：</a:t>
            </a:r>
            <a:r>
              <a:rPr kumimoji="1" lang="en-US" dirty="0">
                <a:solidFill>
                  <a:schemeClr val="tx1"/>
                </a:solidFill>
                <a:latin typeface="+mn-lt"/>
                <a:ea typeface="+mn-ea"/>
              </a:rPr>
              <a:t>设</a:t>
            </a:r>
            <a:r>
              <a:rPr kumimoji="1" lang="zh-CN" altLang="en-US" dirty="0">
                <a:solidFill>
                  <a:schemeClr val="tx1"/>
                </a:solidFill>
                <a:latin typeface="+mn-lt"/>
                <a:ea typeface="+mn-ea"/>
              </a:rPr>
              <a:t>局部描述符表</a:t>
            </a:r>
            <a:r>
              <a:rPr kumimoji="1" lang="en-US" dirty="0">
                <a:solidFill>
                  <a:srgbClr val="C00000"/>
                </a:solidFill>
                <a:latin typeface="+mn-lt"/>
                <a:ea typeface="+mn-ea"/>
              </a:rPr>
              <a:t>LDT的段基址为0012 0000H</a:t>
            </a:r>
            <a:r>
              <a:rPr kumimoji="1" lang="en-US" dirty="0">
                <a:solidFill>
                  <a:schemeClr val="tx1"/>
                </a:solidFill>
                <a:latin typeface="+mn-lt"/>
                <a:ea typeface="+mn-ea"/>
              </a:rPr>
              <a:t>，</a:t>
            </a:r>
            <a:r>
              <a:rPr kumimoji="1" lang="zh-CN" altLang="en-US" dirty="0">
                <a:solidFill>
                  <a:schemeClr val="tx1"/>
                </a:solidFill>
                <a:latin typeface="+mn-lt"/>
                <a:ea typeface="+mn-ea"/>
              </a:rPr>
              <a:t>全局描述符表</a:t>
            </a:r>
            <a:r>
              <a:rPr kumimoji="1" lang="en-US" dirty="0">
                <a:solidFill>
                  <a:srgbClr val="3333FF"/>
                </a:solidFill>
                <a:latin typeface="+mn-lt"/>
                <a:ea typeface="+mn-ea"/>
              </a:rPr>
              <a:t>GDT段基址为0010 0000H</a:t>
            </a:r>
            <a:r>
              <a:rPr kumimoji="1" lang="en-US" dirty="0">
                <a:solidFill>
                  <a:schemeClr val="tx1"/>
                </a:solidFill>
                <a:latin typeface="+mn-lt"/>
                <a:ea typeface="+mn-ea"/>
              </a:rPr>
              <a:t>。如果装入段寄存器</a:t>
            </a:r>
            <a:r>
              <a:rPr kumimoji="1" lang="en-US" dirty="0">
                <a:solidFill>
                  <a:srgbClr val="FF0000"/>
                </a:solidFill>
                <a:latin typeface="+mn-lt"/>
                <a:ea typeface="+mn-ea"/>
                <a:sym typeface="+mn-ea"/>
              </a:rPr>
              <a:t>CS</a:t>
            </a:r>
            <a:r>
              <a:rPr kumimoji="1" lang="en-US" dirty="0">
                <a:solidFill>
                  <a:srgbClr val="FF0000"/>
                </a:solidFill>
                <a:latin typeface="+mn-lt"/>
                <a:ea typeface="+mn-ea"/>
              </a:rPr>
              <a:t>的选择器值为1007H</a:t>
            </a:r>
            <a:r>
              <a:rPr kumimoji="1" lang="en-US" dirty="0">
                <a:solidFill>
                  <a:schemeClr val="tx1"/>
                </a:solidFill>
                <a:latin typeface="+mn-lt"/>
                <a:ea typeface="+mn-ea"/>
              </a:rPr>
              <a:t>，试问请求特权级是多少？</a:t>
            </a:r>
            <a:r>
              <a:rPr kumimoji="1" lang="zh-CN" altLang="en-US" dirty="0">
                <a:solidFill>
                  <a:schemeClr val="tx1"/>
                </a:solidFill>
                <a:latin typeface="+mn-lt"/>
                <a:ea typeface="+mn-ea"/>
              </a:rPr>
              <a:t>选择器指向的</a:t>
            </a:r>
            <a:r>
              <a:rPr kumimoji="1" lang="en-US" dirty="0">
                <a:latin typeface="+mn-lt"/>
                <a:ea typeface="+mn-ea"/>
                <a:sym typeface="+mn-ea"/>
              </a:rPr>
              <a:t>描述符</a:t>
            </a:r>
            <a:r>
              <a:rPr kumimoji="1" lang="en-US" dirty="0">
                <a:solidFill>
                  <a:schemeClr val="tx1"/>
                </a:solidFill>
                <a:latin typeface="+mn-lt"/>
                <a:ea typeface="+mn-ea"/>
              </a:rPr>
              <a:t>是</a:t>
            </a:r>
            <a:r>
              <a:rPr kumimoji="1" lang="zh-CN" altLang="en-US" dirty="0">
                <a:solidFill>
                  <a:schemeClr val="tx1"/>
                </a:solidFill>
                <a:latin typeface="+mn-lt"/>
                <a:ea typeface="+mn-ea"/>
              </a:rPr>
              <a:t>在</a:t>
            </a:r>
            <a:r>
              <a:rPr kumimoji="1" lang="en-US" dirty="0">
                <a:solidFill>
                  <a:schemeClr val="tx1"/>
                </a:solidFill>
                <a:latin typeface="+mn-lt"/>
                <a:ea typeface="+mn-ea"/>
              </a:rPr>
              <a:t>GDT</a:t>
            </a:r>
            <a:r>
              <a:rPr kumimoji="1" lang="zh-CN" altLang="en-US" dirty="0">
                <a:solidFill>
                  <a:schemeClr val="tx1"/>
                </a:solidFill>
                <a:latin typeface="+mn-lt"/>
                <a:ea typeface="+mn-ea"/>
              </a:rPr>
              <a:t>中</a:t>
            </a:r>
            <a:r>
              <a:rPr kumimoji="1" lang="en-US" dirty="0">
                <a:solidFill>
                  <a:schemeClr val="tx1"/>
                </a:solidFill>
                <a:latin typeface="+mn-lt"/>
                <a:ea typeface="+mn-ea"/>
              </a:rPr>
              <a:t>还是LDT</a:t>
            </a:r>
            <a:r>
              <a:rPr kumimoji="1" lang="zh-CN" altLang="en-US" dirty="0">
                <a:solidFill>
                  <a:schemeClr val="tx1"/>
                </a:solidFill>
                <a:latin typeface="+mn-lt"/>
                <a:ea typeface="+mn-ea"/>
              </a:rPr>
              <a:t>中</a:t>
            </a:r>
            <a:r>
              <a:rPr kumimoji="1" lang="en-US" dirty="0">
                <a:solidFill>
                  <a:schemeClr val="tx1"/>
                </a:solidFill>
                <a:latin typeface="+mn-lt"/>
                <a:ea typeface="+mn-ea"/>
              </a:rPr>
              <a:t>？</a:t>
            </a:r>
            <a:r>
              <a:rPr kumimoji="1" lang="zh-CN" altLang="en-US" dirty="0">
                <a:solidFill>
                  <a:schemeClr val="tx1"/>
                </a:solidFill>
                <a:latin typeface="+mn-lt"/>
                <a:ea typeface="+mn-ea"/>
              </a:rPr>
              <a:t>选择器指向的</a:t>
            </a:r>
            <a:r>
              <a:rPr kumimoji="1" lang="en-US" dirty="0">
                <a:solidFill>
                  <a:schemeClr val="tx1"/>
                </a:solidFill>
                <a:latin typeface="+mn-lt"/>
                <a:ea typeface="+mn-ea"/>
              </a:rPr>
              <a:t>描述符</a:t>
            </a:r>
            <a:r>
              <a:rPr kumimoji="1" lang="zh-CN" altLang="en-US" dirty="0">
                <a:solidFill>
                  <a:schemeClr val="tx1"/>
                </a:solidFill>
                <a:latin typeface="+mn-lt"/>
                <a:ea typeface="+mn-ea"/>
              </a:rPr>
              <a:t>的</a:t>
            </a:r>
            <a:r>
              <a:rPr kumimoji="1" lang="en-US" dirty="0">
                <a:solidFill>
                  <a:schemeClr val="tx1"/>
                </a:solidFill>
                <a:latin typeface="+mn-lt"/>
                <a:ea typeface="+mn-ea"/>
              </a:rPr>
              <a:t>地址是多少？</a:t>
            </a:r>
            <a:endParaRPr kumimoji="1" lang="en-US" altLang="en-US" dirty="0">
              <a:solidFill>
                <a:schemeClr val="tx1"/>
              </a:solidFill>
              <a:latin typeface="+mn-lt"/>
              <a:ea typeface="+mn-ea"/>
            </a:endParaRPr>
          </a:p>
        </p:txBody>
      </p:sp>
      <p:sp>
        <p:nvSpPr>
          <p:cNvPr id="2" name="文本框 1"/>
          <p:cNvSpPr txBox="1"/>
          <p:nvPr/>
        </p:nvSpPr>
        <p:spPr>
          <a:xfrm>
            <a:off x="251460" y="3080385"/>
            <a:ext cx="8572500" cy="3192780"/>
          </a:xfrm>
          <a:prstGeom prst="rect">
            <a:avLst/>
          </a:prstGeom>
          <a:noFill/>
        </p:spPr>
        <p:txBody>
          <a:bodyPr wrap="square" rtlCol="0">
            <a:spAutoFit/>
          </a:bodyPr>
          <a:p>
            <a:pPr>
              <a:lnSpc>
                <a:spcPct val="120000"/>
              </a:lnSpc>
              <a:spcBef>
                <a:spcPts val="0"/>
              </a:spcBef>
              <a:spcAft>
                <a:spcPts val="0"/>
              </a:spcAft>
            </a:pPr>
            <a:r>
              <a:rPr kumimoji="1" lang="zh-CN" altLang="en-US" dirty="0">
                <a:solidFill>
                  <a:schemeClr val="tx1"/>
                </a:solidFill>
                <a:latin typeface="+mn-lt"/>
                <a:ea typeface="+mn-ea"/>
              </a:rPr>
              <a:t>将</a:t>
            </a:r>
            <a:r>
              <a:rPr kumimoji="1" lang="zh-CN" altLang="en-US" dirty="0">
                <a:solidFill>
                  <a:srgbClr val="C00000"/>
                </a:solidFill>
                <a:latin typeface="+mn-lt"/>
                <a:ea typeface="+mn-ea"/>
              </a:rPr>
              <a:t>选择器</a:t>
            </a:r>
            <a:r>
              <a:rPr kumimoji="1" lang="zh-CN" altLang="en-US" dirty="0">
                <a:solidFill>
                  <a:schemeClr val="tx1"/>
                </a:solidFill>
                <a:latin typeface="+mn-lt"/>
                <a:ea typeface="+mn-ea"/>
              </a:rPr>
              <a:t>值用二进制表示，（</a:t>
            </a:r>
            <a:r>
              <a:rPr kumimoji="1" lang="en-US" altLang="zh-CN" dirty="0">
                <a:solidFill>
                  <a:schemeClr val="tx1"/>
                </a:solidFill>
                <a:latin typeface="+mn-lt"/>
                <a:ea typeface="+mn-ea"/>
              </a:rPr>
              <a:t>CS</a:t>
            </a:r>
            <a:r>
              <a:rPr kumimoji="1" lang="zh-CN" altLang="en-US" dirty="0">
                <a:solidFill>
                  <a:schemeClr val="tx1"/>
                </a:solidFill>
                <a:latin typeface="+mn-lt"/>
                <a:ea typeface="+mn-ea"/>
              </a:rPr>
              <a:t>）</a:t>
            </a:r>
            <a:r>
              <a:rPr kumimoji="1" lang="en-US" altLang="zh-CN" dirty="0">
                <a:solidFill>
                  <a:schemeClr val="tx1"/>
                </a:solidFill>
                <a:latin typeface="+mn-lt"/>
                <a:ea typeface="+mn-ea"/>
              </a:rPr>
              <a:t>= </a:t>
            </a:r>
            <a:r>
              <a:rPr kumimoji="1" lang="en-US" dirty="0">
                <a:solidFill>
                  <a:schemeClr val="tx1"/>
                </a:solidFill>
                <a:latin typeface="+mn-lt"/>
                <a:ea typeface="+mn-ea"/>
              </a:rPr>
              <a:t>0001 0000 0000 0</a:t>
            </a:r>
            <a:r>
              <a:rPr kumimoji="1" lang="en-US" dirty="0">
                <a:solidFill>
                  <a:srgbClr val="3333FF"/>
                </a:solidFill>
                <a:latin typeface="+mn-lt"/>
                <a:ea typeface="+mn-ea"/>
              </a:rPr>
              <a:t>1</a:t>
            </a:r>
            <a:r>
              <a:rPr kumimoji="1" lang="en-US" dirty="0">
                <a:solidFill>
                  <a:srgbClr val="C00000"/>
                </a:solidFill>
                <a:latin typeface="+mn-lt"/>
                <a:ea typeface="+mn-ea"/>
              </a:rPr>
              <a:t>11</a:t>
            </a:r>
            <a:r>
              <a:rPr kumimoji="1" lang="en-US" dirty="0">
                <a:solidFill>
                  <a:schemeClr val="tx1"/>
                </a:solidFill>
                <a:latin typeface="+mn-lt"/>
                <a:ea typeface="+mn-ea"/>
              </a:rPr>
              <a:t>B，</a:t>
            </a:r>
            <a:endParaRPr kumimoji="1" lang="en-US" dirty="0">
              <a:solidFill>
                <a:schemeClr val="tx1"/>
              </a:solidFill>
              <a:latin typeface="+mn-lt"/>
              <a:ea typeface="+mn-ea"/>
            </a:endParaRPr>
          </a:p>
          <a:p>
            <a:pPr>
              <a:lnSpc>
                <a:spcPct val="120000"/>
              </a:lnSpc>
              <a:spcBef>
                <a:spcPts val="0"/>
              </a:spcBef>
              <a:spcAft>
                <a:spcPts val="0"/>
              </a:spcAft>
            </a:pPr>
            <a:r>
              <a:rPr kumimoji="1" lang="zh-CN" altLang="en-US" dirty="0">
                <a:solidFill>
                  <a:schemeClr val="tx1"/>
                </a:solidFill>
                <a:latin typeface="+mn-lt"/>
                <a:ea typeface="+mn-ea"/>
              </a:rPr>
              <a:t>显然，</a:t>
            </a:r>
            <a:r>
              <a:rPr kumimoji="1" lang="en-US" altLang="zh-CN" dirty="0">
                <a:solidFill>
                  <a:schemeClr val="tx1"/>
                </a:solidFill>
                <a:latin typeface="+mn-lt"/>
                <a:ea typeface="+mn-ea"/>
              </a:rPr>
              <a:t>RPL = 11B = 3</a:t>
            </a:r>
            <a:endParaRPr kumimoji="1" lang="en-US" altLang="zh-CN" dirty="0">
              <a:solidFill>
                <a:schemeClr val="tx1"/>
              </a:solidFill>
              <a:latin typeface="+mn-lt"/>
              <a:ea typeface="+mn-ea"/>
            </a:endParaRPr>
          </a:p>
          <a:p>
            <a:pPr>
              <a:lnSpc>
                <a:spcPct val="120000"/>
              </a:lnSpc>
              <a:spcBef>
                <a:spcPts val="0"/>
              </a:spcBef>
              <a:spcAft>
                <a:spcPts val="0"/>
              </a:spcAft>
            </a:pPr>
            <a:r>
              <a:rPr kumimoji="1" lang="en-US" altLang="zh-CN" dirty="0">
                <a:solidFill>
                  <a:schemeClr val="tx1"/>
                </a:solidFill>
                <a:latin typeface="+mn-lt"/>
                <a:ea typeface="+mn-ea"/>
              </a:rPr>
              <a:t> TI = 1</a:t>
            </a:r>
            <a:r>
              <a:rPr kumimoji="1" lang="zh-CN" altLang="en-US" dirty="0">
                <a:solidFill>
                  <a:schemeClr val="tx1"/>
                </a:solidFill>
                <a:latin typeface="+mn-lt"/>
                <a:ea typeface="+mn-ea"/>
              </a:rPr>
              <a:t>，这表明描述符在</a:t>
            </a:r>
            <a:r>
              <a:rPr kumimoji="1" lang="en-US" altLang="zh-CN" dirty="0">
                <a:solidFill>
                  <a:schemeClr val="tx1"/>
                </a:solidFill>
                <a:latin typeface="+mn-lt"/>
                <a:ea typeface="+mn-ea"/>
              </a:rPr>
              <a:t>LDT</a:t>
            </a:r>
            <a:r>
              <a:rPr kumimoji="1" lang="zh-CN" altLang="en-US" dirty="0">
                <a:solidFill>
                  <a:schemeClr val="tx1"/>
                </a:solidFill>
                <a:latin typeface="+mn-lt"/>
                <a:ea typeface="+mn-ea"/>
              </a:rPr>
              <a:t>中。</a:t>
            </a:r>
            <a:endParaRPr kumimoji="1" lang="zh-CN" altLang="en-US" dirty="0">
              <a:solidFill>
                <a:schemeClr val="tx1"/>
              </a:solidFill>
              <a:latin typeface="+mn-lt"/>
              <a:ea typeface="+mn-ea"/>
            </a:endParaRPr>
          </a:p>
          <a:p>
            <a:pPr>
              <a:lnSpc>
                <a:spcPct val="120000"/>
              </a:lnSpc>
              <a:spcBef>
                <a:spcPts val="0"/>
              </a:spcBef>
              <a:spcAft>
                <a:spcPts val="0"/>
              </a:spcAft>
            </a:pPr>
            <a:r>
              <a:rPr kumimoji="1" lang="zh-CN" altLang="en-US" dirty="0">
                <a:solidFill>
                  <a:schemeClr val="tx1"/>
                </a:solidFill>
                <a:latin typeface="+mn-lt"/>
                <a:ea typeface="+mn-ea"/>
              </a:rPr>
              <a:t>将选择器中</a:t>
            </a:r>
            <a:r>
              <a:rPr kumimoji="1" lang="en-US" altLang="zh-CN" dirty="0">
                <a:solidFill>
                  <a:schemeClr val="tx1"/>
                </a:solidFill>
                <a:latin typeface="+mn-lt"/>
                <a:ea typeface="+mn-ea"/>
              </a:rPr>
              <a:t>13</a:t>
            </a:r>
            <a:r>
              <a:rPr kumimoji="1" lang="zh-CN" altLang="en-US" dirty="0">
                <a:solidFill>
                  <a:schemeClr val="tx1"/>
                </a:solidFill>
                <a:latin typeface="+mn-lt"/>
                <a:ea typeface="+mn-ea"/>
              </a:rPr>
              <a:t>位</a:t>
            </a:r>
            <a:r>
              <a:rPr kumimoji="1" lang="en-US" altLang="zh-CN" dirty="0">
                <a:solidFill>
                  <a:schemeClr val="tx1"/>
                </a:solidFill>
                <a:latin typeface="+mn-lt"/>
                <a:ea typeface="+mn-ea"/>
              </a:rPr>
              <a:t>INDEX</a:t>
            </a:r>
            <a:r>
              <a:rPr kumimoji="1" lang="zh-CN" altLang="en-US" dirty="0">
                <a:solidFill>
                  <a:schemeClr val="tx1"/>
                </a:solidFill>
                <a:latin typeface="+mn-lt"/>
                <a:ea typeface="+mn-ea"/>
              </a:rPr>
              <a:t>乘以</a:t>
            </a:r>
            <a:r>
              <a:rPr kumimoji="1" lang="en-US" altLang="zh-CN" dirty="0">
                <a:solidFill>
                  <a:schemeClr val="tx1"/>
                </a:solidFill>
                <a:latin typeface="+mn-lt"/>
                <a:ea typeface="+mn-ea"/>
              </a:rPr>
              <a:t>8</a:t>
            </a:r>
            <a:r>
              <a:rPr kumimoji="1" lang="zh-CN" altLang="en-US" dirty="0">
                <a:solidFill>
                  <a:schemeClr val="tx1"/>
                </a:solidFill>
                <a:latin typeface="+mn-lt"/>
                <a:ea typeface="+mn-ea"/>
              </a:rPr>
              <a:t>，得到描述符相对于</a:t>
            </a:r>
            <a:r>
              <a:rPr kumimoji="1" lang="en-US" altLang="zh-CN" dirty="0">
                <a:solidFill>
                  <a:schemeClr val="tx1"/>
                </a:solidFill>
                <a:latin typeface="+mn-lt"/>
                <a:ea typeface="+mn-ea"/>
              </a:rPr>
              <a:t>LDT</a:t>
            </a:r>
            <a:r>
              <a:rPr kumimoji="1" lang="zh-CN" altLang="en-US" dirty="0">
                <a:solidFill>
                  <a:schemeClr val="tx1"/>
                </a:solidFill>
                <a:latin typeface="+mn-lt"/>
                <a:ea typeface="+mn-ea"/>
              </a:rPr>
              <a:t>段基址的偏移量</a:t>
            </a:r>
            <a:r>
              <a:rPr kumimoji="1" lang="zh-CN" altLang="en-US" dirty="0">
                <a:solidFill>
                  <a:schemeClr val="tx1"/>
                </a:solidFill>
                <a:latin typeface="+mn-lt"/>
                <a:ea typeface="+mn-ea"/>
              </a:rPr>
              <a:t>为：</a:t>
            </a:r>
            <a:endParaRPr kumimoji="1" lang="zh-CN" altLang="en-US" dirty="0">
              <a:solidFill>
                <a:schemeClr val="tx1"/>
              </a:solidFill>
              <a:latin typeface="+mn-lt"/>
              <a:ea typeface="+mn-ea"/>
            </a:endParaRPr>
          </a:p>
          <a:p>
            <a:pPr>
              <a:lnSpc>
                <a:spcPct val="120000"/>
              </a:lnSpc>
              <a:spcBef>
                <a:spcPts val="0"/>
              </a:spcBef>
              <a:spcAft>
                <a:spcPts val="0"/>
              </a:spcAft>
            </a:pPr>
            <a:r>
              <a:rPr kumimoji="1" lang="en-US" altLang="zh-CN" dirty="0">
                <a:solidFill>
                  <a:schemeClr val="tx1"/>
                </a:solidFill>
                <a:latin typeface="+mn-lt"/>
                <a:ea typeface="+mn-ea"/>
              </a:rPr>
              <a:t>         OFFSET = </a:t>
            </a:r>
            <a:r>
              <a:rPr kumimoji="1" lang="en-US" dirty="0">
                <a:latin typeface="+mn-lt"/>
                <a:ea typeface="+mn-ea"/>
                <a:sym typeface="+mn-ea"/>
              </a:rPr>
              <a:t>0001 0000 0000 0B </a:t>
            </a:r>
            <a:r>
              <a:rPr kumimoji="1" lang="en-US" dirty="0">
                <a:latin typeface="Arial" panose="020B0604020202020204" pitchFamily="34" charset="0"/>
                <a:ea typeface="+mn-ea"/>
                <a:sym typeface="+mn-ea"/>
              </a:rPr>
              <a:t>× 8 = 512 × 8 = 4096 = 1000H</a:t>
            </a:r>
            <a:endParaRPr kumimoji="1" lang="en-US" dirty="0">
              <a:latin typeface="Arial" panose="020B0604020202020204" pitchFamily="34" charset="0"/>
              <a:ea typeface="+mn-ea"/>
              <a:sym typeface="+mn-ea"/>
            </a:endParaRPr>
          </a:p>
          <a:p>
            <a:pPr>
              <a:lnSpc>
                <a:spcPct val="120000"/>
              </a:lnSpc>
              <a:spcBef>
                <a:spcPts val="0"/>
              </a:spcBef>
              <a:spcAft>
                <a:spcPts val="0"/>
              </a:spcAft>
            </a:pPr>
            <a:r>
              <a:rPr kumimoji="1" lang="en-US" dirty="0">
                <a:latin typeface="+mn-lt"/>
                <a:ea typeface="+mn-ea"/>
                <a:sym typeface="+mn-ea"/>
              </a:rPr>
              <a:t>描述符地址 = 0012 0000H + </a:t>
            </a:r>
            <a:r>
              <a:rPr kumimoji="1" lang="en-US" dirty="0">
                <a:latin typeface="Arial" panose="020B0604020202020204" pitchFamily="34" charset="0"/>
                <a:ea typeface="+mn-ea"/>
                <a:sym typeface="+mn-ea"/>
              </a:rPr>
              <a:t>1000H = 0012 1000H</a:t>
            </a:r>
            <a:endParaRPr kumimoji="1" lang="en-US" altLang="zh-CN" dirty="0">
              <a:solidFill>
                <a:schemeClr val="tx1"/>
              </a:solidFill>
              <a:latin typeface="Arial" panose="020B0604020202020204" pitchFamily="34" charset="0"/>
              <a:ea typeface="+mn-ea"/>
              <a:sym typeface="+mn-ea"/>
            </a:endParaRPr>
          </a:p>
        </p:txBody>
      </p:sp>
      <p:pic>
        <p:nvPicPr>
          <p:cNvPr id="61445" name="图片 7" descr="BA1"/>
          <p:cNvPicPr>
            <a:picLocks noChangeAspect="1"/>
          </p:cNvPicPr>
          <p:nvPr/>
        </p:nvPicPr>
        <p:blipFill>
          <a:blip r:embed="rId1"/>
          <a:stretch>
            <a:fillRect/>
          </a:stretch>
        </p:blipFill>
        <p:spPr>
          <a:xfrm>
            <a:off x="1115695" y="2376805"/>
            <a:ext cx="5929630" cy="657860"/>
          </a:xfrm>
          <a:prstGeom prst="rect">
            <a:avLst/>
          </a:prstGeom>
          <a:noFill/>
          <a:ln w="9525">
            <a:noFill/>
          </a:ln>
        </p:spPr>
      </p:pic>
      <p:sp>
        <p:nvSpPr>
          <p:cNvPr id="3" name="文本框 2"/>
          <p:cNvSpPr txBox="1"/>
          <p:nvPr/>
        </p:nvSpPr>
        <p:spPr>
          <a:xfrm>
            <a:off x="395605" y="1916430"/>
            <a:ext cx="3863975" cy="460375"/>
          </a:xfrm>
          <a:prstGeom prst="rect">
            <a:avLst/>
          </a:prstGeom>
          <a:noFill/>
        </p:spPr>
        <p:txBody>
          <a:bodyPr wrap="square" rtlCol="0" anchor="t">
            <a:spAutoFit/>
          </a:bodyPr>
          <a:p>
            <a:r>
              <a:rPr kumimoji="1" lang="zh-CN" altLang="en-US" dirty="0">
                <a:solidFill>
                  <a:srgbClr val="C00000"/>
                </a:solidFill>
                <a:latin typeface="+mn-lt"/>
                <a:ea typeface="+mn-ea"/>
                <a:sym typeface="+mn-ea"/>
              </a:rPr>
              <a:t>解，选择器</a:t>
            </a:r>
            <a:r>
              <a:rPr kumimoji="1" lang="zh-CN" altLang="en-US" dirty="0">
                <a:solidFill>
                  <a:schemeClr val="tx1"/>
                </a:solidFill>
                <a:latin typeface="+mn-lt"/>
                <a:ea typeface="+mn-ea"/>
                <a:sym typeface="+mn-ea"/>
              </a:rPr>
              <a:t>的定义如下：</a:t>
            </a:r>
            <a:endParaRPr kumimoji="1" lang="zh-CN" altLang="en-US" dirty="0">
              <a:solidFill>
                <a:schemeClr val="tx1"/>
              </a:solidFill>
              <a:latin typeface="+mn-lt"/>
              <a:ea typeface="+mn-ea"/>
              <a:sym typeface="+mn-ea"/>
            </a:endParaRPr>
          </a:p>
        </p:txBody>
      </p:sp>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195" name="Rectangle 2"/>
          <p:cNvSpPr>
            <a:spLocks noGrp="1" noChangeArrowheads="1"/>
          </p:cNvSpPr>
          <p:nvPr>
            <p:ph type="body" sz="half" idx="1"/>
          </p:nvPr>
        </p:nvSpPr>
        <p:spPr>
          <a:xfrm>
            <a:off x="179388" y="333375"/>
            <a:ext cx="8604250" cy="3038475"/>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 typeface="Monotype Sorts" pitchFamily="2" charset="2"/>
              <a:buNone/>
              <a:defRPr/>
            </a:pPr>
            <a:r>
              <a:rPr kumimoji="1" lang="en-US" altLang="zh-CN" b="1" i="0" u="none" strike="noStrike" kern="0" cap="none" spc="0" normalizeH="0" baseline="0" noProof="0" dirty="0" smtClean="0">
                <a:ln>
                  <a:noFill/>
                </a:ln>
                <a:solidFill>
                  <a:srgbClr val="000000"/>
                </a:solidFill>
                <a:effectLst/>
                <a:uLnTx/>
                <a:uFillTx/>
                <a:latin typeface="+mn-lt"/>
                <a:ea typeface="+mn-ea"/>
                <a:cs typeface="+mn-cs"/>
              </a:rPr>
              <a:t>1</a:t>
            </a:r>
            <a:r>
              <a:rPr kumimoji="1" lang="zh-CN" altLang="en-US" b="1" i="0" u="none" strike="noStrike" kern="0" cap="none" spc="0" normalizeH="0" baseline="0" noProof="0" dirty="0" smtClean="0">
                <a:ln>
                  <a:noFill/>
                </a:ln>
                <a:solidFill>
                  <a:srgbClr val="000000"/>
                </a:solidFill>
                <a:effectLst/>
                <a:uLnTx/>
                <a:uFillTx/>
                <a:latin typeface="+mn-lt"/>
                <a:ea typeface="+mn-ea"/>
                <a:cs typeface="+mn-cs"/>
              </a:rPr>
              <a:t>．</a:t>
            </a:r>
            <a:r>
              <a:rPr kumimoji="1" lang="en-US" altLang="zh-CN" b="1" i="0" u="none" strike="noStrike" kern="0" cap="none" spc="0" normalizeH="0" baseline="0" noProof="0" dirty="0" smtClean="0">
                <a:ln>
                  <a:noFill/>
                </a:ln>
                <a:solidFill>
                  <a:srgbClr val="000000"/>
                </a:solidFill>
                <a:effectLst/>
                <a:uLnTx/>
                <a:uFillTx/>
                <a:latin typeface="+mn-lt"/>
                <a:ea typeface="+mn-ea"/>
                <a:cs typeface="+mn-cs"/>
              </a:rPr>
              <a:t>8086/8088 CPU</a:t>
            </a:r>
            <a:r>
              <a:rPr kumimoji="1" lang="zh-CN" altLang="en-US" b="1" i="0" u="none" strike="noStrike" kern="0" cap="none" spc="0" normalizeH="0" baseline="0" noProof="0" dirty="0" smtClean="0">
                <a:ln>
                  <a:noFill/>
                </a:ln>
                <a:solidFill>
                  <a:srgbClr val="000000"/>
                </a:solidFill>
                <a:effectLst/>
                <a:uLnTx/>
                <a:uFillTx/>
                <a:latin typeface="+mn-lt"/>
                <a:ea typeface="+mn-ea"/>
                <a:cs typeface="+mn-cs"/>
              </a:rPr>
              <a:t>内部结构</a:t>
            </a:r>
            <a:endParaRPr kumimoji="1" lang="zh-CN" altLang="en-US" b="1" i="0" u="none" strike="noStrike" kern="0" cap="none" spc="0" normalizeH="0" baseline="0" noProof="0" dirty="0" smtClean="0">
              <a:ln>
                <a:noFill/>
              </a:ln>
              <a:solidFill>
                <a:srgbClr val="00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Monotype Sorts" pitchFamily="2" charset="2"/>
              <a:buNone/>
              <a:defRPr/>
            </a:pPr>
            <a:r>
              <a:rPr kumimoji="1" lang="zh-CN" altLang="en-US" sz="1600" b="1" i="0" u="none" strike="noStrike" kern="0" cap="none" spc="0" normalizeH="0" baseline="0" noProof="0" dirty="0" smtClean="0">
                <a:ln>
                  <a:noFill/>
                </a:ln>
                <a:solidFill>
                  <a:schemeClr val="tx1"/>
                </a:solidFill>
                <a:effectLst/>
                <a:uLnTx/>
                <a:uFillTx/>
                <a:latin typeface="+mn-lt"/>
                <a:ea typeface="+mn-ea"/>
                <a:cs typeface="+mn-cs"/>
              </a:rPr>
              <a:t>               </a:t>
            </a:r>
            <a:endParaRPr kumimoji="1" lang="zh-CN" altLang="en-US" sz="1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模型机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的指令之间的衔接采用串行的顺序处理方式，即必须在一条指令执行完后，才能从主存中读取下一条指令。在</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执行指令时，系统总线与主存可能空闲，因此程序执行效率不高。 下图（</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）给出了模型机</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条指令的执行过程：</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 typeface="Monotype Sorts" pitchFamily="2" charset="2"/>
              <a:buNone/>
              <a:defRPr/>
            </a:pPr>
            <a:endParaRPr kumimoji="1" lang="zh-CN" altLang="en-US" sz="20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8196" name="Picture 3" descr="4x01"/>
          <p:cNvPicPr>
            <a:picLocks noChangeAspect="1"/>
          </p:cNvPicPr>
          <p:nvPr>
            <p:ph sz="half" idx="2"/>
          </p:nvPr>
        </p:nvPicPr>
        <p:blipFill>
          <a:blip r:embed="rId1"/>
          <a:srcRect b="54385"/>
          <a:stretch>
            <a:fillRect/>
          </a:stretch>
        </p:blipFill>
        <p:spPr>
          <a:xfrm>
            <a:off x="152400" y="3581400"/>
            <a:ext cx="8839200" cy="2362200"/>
          </a:xfrm>
        </p:spPr>
      </p:pic>
    </p:spTree>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2467" name="矩形 4"/>
          <p:cNvSpPr/>
          <p:nvPr/>
        </p:nvSpPr>
        <p:spPr>
          <a:xfrm>
            <a:off x="0" y="116840"/>
            <a:ext cx="9112885"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en-US" sz="2400" b="1" dirty="0">
                <a:latin typeface="Times New Roman" panose="02020603050405020304" pitchFamily="18" charset="0"/>
                <a:ea typeface="宋体" panose="02010600030101010101" pitchFamily="2" charset="-122"/>
              </a:rPr>
              <a:t>下图</a:t>
            </a:r>
            <a:r>
              <a:rPr lang="zh-CN" altLang="en-US" sz="2400" b="1" dirty="0">
                <a:latin typeface="Times New Roman" panose="02020603050405020304" pitchFamily="18" charset="0"/>
                <a:ea typeface="宋体" panose="02010600030101010101" pitchFamily="2" charset="-122"/>
              </a:rPr>
              <a:t>简单说明了，</a:t>
            </a:r>
            <a:r>
              <a:rPr lang="zh-CN" altLang="zh-CN" sz="2400" b="1" dirty="0">
                <a:latin typeface="Times New Roman" panose="02020603050405020304" pitchFamily="18" charset="0"/>
                <a:ea typeface="宋体" panose="02010600030101010101" pitchFamily="2" charset="-122"/>
              </a:rPr>
              <a:t>从</a:t>
            </a:r>
            <a:r>
              <a:rPr lang="zh-CN" altLang="zh-CN" sz="2400" b="1" dirty="0">
                <a:solidFill>
                  <a:srgbClr val="C00000"/>
                </a:solidFill>
                <a:latin typeface="Times New Roman" panose="02020603050405020304" pitchFamily="18" charset="0"/>
                <a:ea typeface="宋体" panose="02010600030101010101" pitchFamily="2" charset="-122"/>
              </a:rPr>
              <a:t>逻辑地址</a:t>
            </a:r>
            <a:r>
              <a:rPr lang="zh-CN" altLang="en-US" sz="2400" b="1" dirty="0">
                <a:solidFill>
                  <a:srgbClr val="C00000"/>
                </a:solidFill>
                <a:latin typeface="Times New Roman" panose="02020603050405020304" pitchFamily="18" charset="0"/>
                <a:ea typeface="宋体" panose="02010600030101010101" pitchFamily="2" charset="-122"/>
              </a:rPr>
              <a:t>的</a:t>
            </a:r>
            <a:r>
              <a:rPr lang="zh-CN" altLang="zh-CN" sz="2400" b="1" dirty="0">
                <a:solidFill>
                  <a:srgbClr val="C00000"/>
                </a:solidFill>
                <a:latin typeface="Times New Roman" panose="02020603050405020304" pitchFamily="18" charset="0"/>
                <a:ea typeface="宋体" panose="02010600030101010101" pitchFamily="2" charset="-122"/>
              </a:rPr>
              <a:t>段选择器</a:t>
            </a:r>
            <a:r>
              <a:rPr lang="zh-CN"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TI</a:t>
            </a:r>
            <a:r>
              <a:rPr lang="zh-CN" altLang="en-US" sz="2400" b="1" dirty="0">
                <a:solidFill>
                  <a:schemeClr val="tx1"/>
                </a:solidFill>
                <a:latin typeface="Times New Roman" panose="02020603050405020304" pitchFamily="18" charset="0"/>
                <a:ea typeface="宋体" panose="02010600030101010101" pitchFamily="2" charset="-122"/>
              </a:rPr>
              <a:t>位）</a:t>
            </a:r>
            <a:r>
              <a:rPr lang="zh-CN" altLang="zh-CN" sz="2400" b="1" dirty="0">
                <a:latin typeface="Times New Roman" panose="02020603050405020304" pitchFamily="18" charset="0"/>
                <a:ea typeface="宋体" panose="02010600030101010101" pitchFamily="2" charset="-122"/>
              </a:rPr>
              <a:t>找到描述符表，</a:t>
            </a:r>
            <a:r>
              <a:rPr lang="zh-CN" altLang="zh-CN" sz="2400" b="1" dirty="0">
                <a:solidFill>
                  <a:srgbClr val="C00000"/>
                </a:solidFill>
                <a:latin typeface="Times New Roman" panose="02020603050405020304" pitchFamily="18" charset="0"/>
                <a:ea typeface="宋体" panose="02010600030101010101" pitchFamily="2" charset="-122"/>
              </a:rPr>
              <a:t>再找到描述符</a:t>
            </a:r>
            <a:r>
              <a:rPr lang="zh-CN" altLang="zh-CN" sz="2400" b="1" dirty="0">
                <a:solidFill>
                  <a:schemeClr val="tx1"/>
                </a:solidFill>
                <a:latin typeface="Times New Roman" panose="02020603050405020304" pitchFamily="18" charset="0"/>
                <a:ea typeface="宋体" panose="02010600030101010101" pitchFamily="2" charset="-122"/>
              </a:rPr>
              <a:t>（</a:t>
            </a:r>
            <a:r>
              <a:rPr lang="en-US" altLang="zh-CN" sz="2400" b="1" dirty="0">
                <a:solidFill>
                  <a:schemeClr val="tx1"/>
                </a:solidFill>
                <a:latin typeface="Times New Roman" panose="02020603050405020304" pitchFamily="18" charset="0"/>
                <a:ea typeface="宋体" panose="02010600030101010101" pitchFamily="2" charset="-122"/>
              </a:rPr>
              <a:t>INDEX</a:t>
            </a:r>
            <a:r>
              <a:rPr lang="zh-CN" altLang="zh-CN" sz="2400" b="1" dirty="0">
                <a:solidFill>
                  <a:schemeClr val="tx1"/>
                </a:solidFill>
                <a:latin typeface="Times New Roman" panose="02020603050405020304" pitchFamily="18" charset="0"/>
                <a:ea typeface="宋体" panose="02010600030101010101" pitchFamily="2" charset="-122"/>
              </a:rPr>
              <a:t>）</a:t>
            </a:r>
            <a:r>
              <a:rPr lang="zh-CN" altLang="zh-CN" sz="2400" b="1" dirty="0">
                <a:latin typeface="Times New Roman" panose="02020603050405020304" pitchFamily="18" charset="0"/>
                <a:ea typeface="宋体" panose="02010600030101010101" pitchFamily="2" charset="-122"/>
              </a:rPr>
              <a:t>，由此</a:t>
            </a:r>
            <a:r>
              <a:rPr lang="zh-CN" altLang="zh-CN" sz="2400" b="1" dirty="0">
                <a:solidFill>
                  <a:srgbClr val="C00000"/>
                </a:solidFill>
                <a:latin typeface="Times New Roman" panose="02020603050405020304" pitchFamily="18" charset="0"/>
                <a:ea typeface="宋体" panose="02010600030101010101" pitchFamily="2" charset="-122"/>
              </a:rPr>
              <a:t>确定所选段和存储单元</a:t>
            </a:r>
            <a:r>
              <a:rPr lang="zh-CN" altLang="zh-CN" sz="2400" b="1" dirty="0">
                <a:latin typeface="Times New Roman" panose="02020603050405020304" pitchFamily="18" charset="0"/>
                <a:ea typeface="宋体" panose="02010600030101010101" pitchFamily="2" charset="-122"/>
              </a:rPr>
              <a:t>的过程。</a:t>
            </a:r>
            <a:endParaRPr lang="zh-CN" altLang="zh-CN" sz="2400" b="1" dirty="0">
              <a:latin typeface="Times New Roman" panose="02020603050405020304" pitchFamily="18" charset="0"/>
              <a:ea typeface="宋体" panose="02010600030101010101" pitchFamily="2" charset="-122"/>
            </a:endParaRPr>
          </a:p>
        </p:txBody>
      </p:sp>
      <p:pic>
        <p:nvPicPr>
          <p:cNvPr id="62468" name="图片 5" descr="4X17"/>
          <p:cNvPicPr>
            <a:picLocks noChangeAspect="1"/>
          </p:cNvPicPr>
          <p:nvPr/>
        </p:nvPicPr>
        <p:blipFill>
          <a:blip r:embed="rId1"/>
          <a:stretch>
            <a:fillRect/>
          </a:stretch>
        </p:blipFill>
        <p:spPr>
          <a:xfrm>
            <a:off x="539750" y="1319213"/>
            <a:ext cx="7920038" cy="5538787"/>
          </a:xfrm>
          <a:prstGeom prst="rect">
            <a:avLst/>
          </a:prstGeom>
          <a:noFill/>
          <a:ln w="9525">
            <a:noFill/>
          </a:ln>
        </p:spPr>
      </p:pic>
    </p:spTree>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2"/>
          </p:nvPr>
        </p:nvSpPr>
        <p:spPr>
          <a:xfrm>
            <a:off x="7020560" y="6381115"/>
            <a:ext cx="1905000" cy="457200"/>
          </a:xfrm>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pic>
        <p:nvPicPr>
          <p:cNvPr id="63491" name="图片 4" descr="4x18"/>
          <p:cNvPicPr>
            <a:picLocks noChangeAspect="1"/>
          </p:cNvPicPr>
          <p:nvPr/>
        </p:nvPicPr>
        <p:blipFill>
          <a:blip r:embed="rId1"/>
          <a:stretch>
            <a:fillRect/>
          </a:stretch>
        </p:blipFill>
        <p:spPr>
          <a:xfrm>
            <a:off x="142875" y="1556385"/>
            <a:ext cx="7488238" cy="2449513"/>
          </a:xfrm>
          <a:prstGeom prst="rect">
            <a:avLst/>
          </a:prstGeom>
          <a:noFill/>
          <a:ln w="9525">
            <a:noFill/>
          </a:ln>
        </p:spPr>
      </p:pic>
      <p:sp>
        <p:nvSpPr>
          <p:cNvPr id="63492" name="矩形 5"/>
          <p:cNvSpPr/>
          <p:nvPr/>
        </p:nvSpPr>
        <p:spPr>
          <a:xfrm>
            <a:off x="142875" y="0"/>
            <a:ext cx="8858250" cy="143764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400" b="1" dirty="0">
                <a:latin typeface="Times New Roman" panose="02020603050405020304" pitchFamily="18" charset="0"/>
                <a:ea typeface="宋体" panose="02010600030101010101" pitchFamily="2" charset="-122"/>
              </a:rPr>
              <a:t>        </a:t>
            </a:r>
            <a:r>
              <a:rPr lang="zh-CN" altLang="en-US" sz="2400" b="1" dirty="0">
                <a:solidFill>
                  <a:srgbClr val="C00000"/>
                </a:solidFill>
                <a:latin typeface="Times New Roman" panose="02020603050405020304" pitchFamily="18" charset="0"/>
                <a:ea typeface="宋体" panose="02010600030101010101" pitchFamily="2" charset="-122"/>
              </a:rPr>
              <a:t>选择器</a:t>
            </a:r>
            <a:r>
              <a:rPr lang="zh-CN" altLang="en-US" sz="2400" b="1" dirty="0">
                <a:solidFill>
                  <a:srgbClr val="C00000"/>
                </a:solidFill>
                <a:latin typeface="Arial" panose="020B0604020202020204" pitchFamily="34" charset="0"/>
                <a:ea typeface="宋体" panose="02010600030101010101" pitchFamily="2" charset="-122"/>
                <a:cs typeface="Arial" panose="020B0604020202020204" pitchFamily="34" charset="0"/>
              </a:rPr>
              <a:t>→描述符表</a:t>
            </a:r>
            <a:r>
              <a:rPr lang="zh-CN" altLang="en-US" sz="2400" b="1" dirty="0">
                <a:solidFill>
                  <a:srgbClr val="C00000"/>
                </a:solidFill>
                <a:latin typeface="Arial" panose="020B0604020202020204" pitchFamily="34" charset="0"/>
                <a:ea typeface="宋体" panose="02010600030101010101" pitchFamily="2" charset="-122"/>
                <a:cs typeface="Arial" panose="020B0604020202020204" pitchFamily="34" charset="0"/>
                <a:sym typeface="+mn-ea"/>
              </a:rPr>
              <a:t>→描述符→段基址</a:t>
            </a:r>
            <a:r>
              <a:rPr lang="zh-CN" altLang="zh-CN" sz="2400" b="1" dirty="0">
                <a:latin typeface="Times New Roman" panose="02020603050405020304" pitchFamily="18" charset="0"/>
                <a:ea typeface="宋体" panose="02010600030101010101" pitchFamily="2" charset="-122"/>
              </a:rPr>
              <a:t>，这个过程需要花费时间。为了节省时间，</a:t>
            </a:r>
            <a:r>
              <a:rPr lang="en-US" altLang="zh-CN" sz="2400" b="1" dirty="0">
                <a:latin typeface="Times New Roman" panose="02020603050405020304" pitchFamily="18" charset="0"/>
                <a:ea typeface="宋体" panose="02010600030101010101" pitchFamily="2" charset="-122"/>
              </a:rPr>
              <a:t>80x86</a:t>
            </a:r>
            <a:r>
              <a:rPr lang="zh-CN" altLang="zh-CN" sz="2400" b="1" dirty="0">
                <a:latin typeface="Times New Roman" panose="02020603050405020304" pitchFamily="18" charset="0"/>
                <a:ea typeface="宋体" panose="02010600030101010101" pitchFamily="2" charset="-122"/>
              </a:rPr>
              <a:t>设置了</a:t>
            </a:r>
            <a:r>
              <a:rPr lang="en-US" altLang="zh-CN" sz="2400" b="1" dirty="0">
                <a:latin typeface="Times New Roman" panose="02020603050405020304" pitchFamily="18" charset="0"/>
                <a:ea typeface="宋体" panose="02010600030101010101" pitchFamily="2" charset="-122"/>
              </a:rPr>
              <a:t>6</a:t>
            </a:r>
            <a:r>
              <a:rPr lang="zh-CN" altLang="zh-CN" sz="2400" b="1" dirty="0">
                <a:latin typeface="Times New Roman" panose="02020603050405020304" pitchFamily="18" charset="0"/>
                <a:ea typeface="宋体" panose="02010600030101010101" pitchFamily="2" charset="-122"/>
              </a:rPr>
              <a:t>个</a:t>
            </a:r>
            <a:r>
              <a:rPr lang="en-US" altLang="zh-CN" sz="2400" b="1" dirty="0">
                <a:latin typeface="Times New Roman" panose="02020603050405020304" pitchFamily="18" charset="0"/>
                <a:ea typeface="宋体" panose="02010600030101010101" pitchFamily="2" charset="-122"/>
              </a:rPr>
              <a:t>64</a:t>
            </a:r>
            <a:r>
              <a:rPr lang="zh-CN" altLang="zh-CN" sz="2400" b="1" dirty="0">
                <a:latin typeface="Times New Roman" panose="02020603050405020304" pitchFamily="18" charset="0"/>
                <a:ea typeface="宋体" panose="02010600030101010101" pitchFamily="2" charset="-122"/>
              </a:rPr>
              <a:t>位的描述符寄存器（隐含的），存放对应段的描述符。</a:t>
            </a:r>
            <a:r>
              <a:rPr lang="zh-CN" altLang="zh-CN" sz="2400" b="1" dirty="0">
                <a:latin typeface="Times New Roman" panose="02020603050405020304" pitchFamily="18" charset="0"/>
                <a:ea typeface="宋体" panose="02010600030101010101" pitchFamily="2" charset="-122"/>
                <a:sym typeface="+mn-ea"/>
              </a:rPr>
              <a:t>如</a:t>
            </a:r>
            <a:r>
              <a:rPr lang="zh-CN" altLang="en-US" sz="2400" b="1" dirty="0">
                <a:latin typeface="Times New Roman" panose="02020603050405020304" pitchFamily="18" charset="0"/>
                <a:ea typeface="宋体" panose="02010600030101010101" pitchFamily="2" charset="-122"/>
                <a:sym typeface="+mn-ea"/>
              </a:rPr>
              <a:t>下</a:t>
            </a:r>
            <a:r>
              <a:rPr lang="zh-CN" altLang="zh-CN" sz="2400" b="1" dirty="0">
                <a:latin typeface="Times New Roman" panose="02020603050405020304" pitchFamily="18" charset="0"/>
                <a:ea typeface="宋体" panose="02010600030101010101" pitchFamily="2" charset="-122"/>
                <a:sym typeface="+mn-ea"/>
              </a:rPr>
              <a:t>图所示。</a:t>
            </a:r>
            <a:endParaRPr lang="zh-CN" altLang="zh-CN" sz="2400" b="1" dirty="0">
              <a:latin typeface="Times New Roman" panose="02020603050405020304" pitchFamily="18" charset="0"/>
              <a:ea typeface="宋体" panose="02010600030101010101" pitchFamily="2" charset="-122"/>
            </a:endParaRPr>
          </a:p>
        </p:txBody>
      </p:sp>
      <p:sp>
        <p:nvSpPr>
          <p:cNvPr id="2" name="圆角矩形 1"/>
          <p:cNvSpPr/>
          <p:nvPr/>
        </p:nvSpPr>
        <p:spPr>
          <a:xfrm>
            <a:off x="3094990" y="1557655"/>
            <a:ext cx="4556760" cy="2448560"/>
          </a:xfrm>
          <a:prstGeom prst="roundRect">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文本框 2"/>
          <p:cNvSpPr txBox="1"/>
          <p:nvPr/>
        </p:nvSpPr>
        <p:spPr>
          <a:xfrm>
            <a:off x="35560" y="4293235"/>
            <a:ext cx="8905240" cy="2335530"/>
          </a:xfrm>
          <a:prstGeom prst="rect">
            <a:avLst/>
          </a:prstGeom>
          <a:noFill/>
        </p:spPr>
        <p:txBody>
          <a:bodyPr wrap="square" rtlCol="0" anchor="t">
            <a:spAutoFit/>
          </a:bodyPr>
          <a:p>
            <a:pPr marL="0" lvl="0" indent="0">
              <a:lnSpc>
                <a:spcPts val="3500"/>
              </a:lnSpc>
              <a:spcBef>
                <a:spcPct val="0"/>
              </a:spcBef>
              <a:buFontTx/>
              <a:buNone/>
            </a:pPr>
            <a:r>
              <a:rPr lang="zh-CN" altLang="zh-CN" dirty="0">
                <a:sym typeface="+mn-ea"/>
              </a:rPr>
              <a:t>每当段寄存器中段选择器的值确定以后，</a:t>
            </a:r>
            <a:r>
              <a:rPr lang="zh-CN" altLang="zh-CN" dirty="0">
                <a:solidFill>
                  <a:srgbClr val="C00000"/>
                </a:solidFill>
                <a:sym typeface="+mn-ea"/>
              </a:rPr>
              <a:t>硬件会自动地根据段选择器的</a:t>
            </a:r>
            <a:r>
              <a:rPr lang="zh-CN" altLang="zh-CN" dirty="0">
                <a:solidFill>
                  <a:srgbClr val="FF0000"/>
                </a:solidFill>
                <a:sym typeface="+mn-ea"/>
              </a:rPr>
              <a:t>索引值</a:t>
            </a:r>
            <a:r>
              <a:rPr lang="zh-CN" altLang="zh-CN" dirty="0">
                <a:solidFill>
                  <a:srgbClr val="C00000"/>
                </a:solidFill>
                <a:sym typeface="+mn-ea"/>
              </a:rPr>
              <a:t>，</a:t>
            </a:r>
            <a:r>
              <a:rPr lang="zh-CN" altLang="zh-CN" dirty="0">
                <a:solidFill>
                  <a:schemeClr val="tx1"/>
                </a:solidFill>
                <a:sym typeface="+mn-ea"/>
              </a:rPr>
              <a:t>从系统的</a:t>
            </a:r>
            <a:r>
              <a:rPr lang="zh-CN" altLang="zh-CN" dirty="0">
                <a:solidFill>
                  <a:srgbClr val="C00000"/>
                </a:solidFill>
                <a:sym typeface="+mn-ea"/>
              </a:rPr>
              <a:t>描述符表中取出一个</a:t>
            </a:r>
            <a:r>
              <a:rPr lang="en-US" altLang="zh-CN" dirty="0">
                <a:solidFill>
                  <a:srgbClr val="C00000"/>
                </a:solidFill>
                <a:sym typeface="+mn-ea"/>
              </a:rPr>
              <a:t>8</a:t>
            </a:r>
            <a:r>
              <a:rPr lang="zh-CN" altLang="zh-CN" dirty="0">
                <a:solidFill>
                  <a:srgbClr val="C00000"/>
                </a:solidFill>
                <a:sym typeface="+mn-ea"/>
              </a:rPr>
              <a:t>字节</a:t>
            </a:r>
            <a:r>
              <a:rPr lang="zh-CN" altLang="zh-CN" dirty="0">
                <a:sym typeface="+mn-ea"/>
              </a:rPr>
              <a:t>（</a:t>
            </a:r>
            <a:r>
              <a:rPr lang="en-US" altLang="zh-CN" dirty="0">
                <a:sym typeface="+mn-ea"/>
              </a:rPr>
              <a:t>64</a:t>
            </a:r>
            <a:r>
              <a:rPr lang="zh-CN" altLang="zh-CN" dirty="0">
                <a:sym typeface="+mn-ea"/>
              </a:rPr>
              <a:t>位）的</a:t>
            </a:r>
            <a:r>
              <a:rPr lang="zh-CN" altLang="zh-CN" dirty="0">
                <a:solidFill>
                  <a:srgbClr val="C00000"/>
                </a:solidFill>
                <a:sym typeface="+mn-ea"/>
              </a:rPr>
              <a:t>描述符</a:t>
            </a:r>
            <a:r>
              <a:rPr lang="zh-CN" altLang="zh-CN" dirty="0">
                <a:sym typeface="+mn-ea"/>
              </a:rPr>
              <a:t>，</a:t>
            </a:r>
            <a:r>
              <a:rPr lang="zh-CN" altLang="zh-CN" dirty="0">
                <a:solidFill>
                  <a:srgbClr val="C00000"/>
                </a:solidFill>
                <a:sym typeface="+mn-ea"/>
              </a:rPr>
              <a:t>装到</a:t>
            </a:r>
            <a:r>
              <a:rPr lang="zh-CN" altLang="zh-CN" dirty="0">
                <a:sym typeface="+mn-ea"/>
              </a:rPr>
              <a:t>对应的</a:t>
            </a:r>
            <a:r>
              <a:rPr lang="zh-CN" altLang="zh-CN" dirty="0">
                <a:solidFill>
                  <a:srgbClr val="C00000"/>
                </a:solidFill>
                <a:sym typeface="+mn-ea"/>
              </a:rPr>
              <a:t>段描述符寄存器</a:t>
            </a:r>
            <a:r>
              <a:rPr lang="zh-CN" altLang="zh-CN" dirty="0">
                <a:sym typeface="+mn-ea"/>
              </a:rPr>
              <a:t>中</a:t>
            </a:r>
            <a:r>
              <a:rPr lang="zh-CN" altLang="en-US" dirty="0">
                <a:sym typeface="+mn-ea"/>
              </a:rPr>
              <a:t>。</a:t>
            </a:r>
            <a:r>
              <a:rPr lang="zh-CN" altLang="zh-CN" dirty="0">
                <a:sym typeface="+mn-ea"/>
              </a:rPr>
              <a:t>以后对该段存储器访问时，就直接使用对应描述符寄存器中的段基址作为线性地址计算的一个元素，因此加快了存储器物理地址的形成。</a:t>
            </a:r>
            <a:endParaRPr lang="zh-CN" altLang="en-US"/>
          </a:p>
        </p:txBody>
      </p:sp>
      <p:grpSp>
        <p:nvGrpSpPr>
          <p:cNvPr id="7" name="组合 6"/>
          <p:cNvGrpSpPr/>
          <p:nvPr/>
        </p:nvGrpSpPr>
        <p:grpSpPr>
          <a:xfrm>
            <a:off x="7752715" y="1268730"/>
            <a:ext cx="1464310" cy="1672590"/>
            <a:chOff x="15818" y="1544"/>
            <a:chExt cx="2306" cy="2634"/>
          </a:xfrm>
        </p:grpSpPr>
        <p:sp>
          <p:nvSpPr>
            <p:cNvPr id="5" name="圆角矩形标注 4"/>
            <p:cNvSpPr/>
            <p:nvPr/>
          </p:nvSpPr>
          <p:spPr>
            <a:xfrm>
              <a:off x="15818" y="1544"/>
              <a:ext cx="2191" cy="2634"/>
            </a:xfrm>
            <a:prstGeom prst="wedgeRoundRectCallout">
              <a:avLst>
                <a:gd name="adj1" fmla="val -86056"/>
                <a:gd name="adj2" fmla="val -23993"/>
                <a:gd name="adj3" fmla="val 16667"/>
              </a:avLst>
            </a:prstGeom>
            <a:ln>
              <a:headEnd type="none" w="med" len="med"/>
              <a:tailEnd type="none" w="med" len="med"/>
            </a:ln>
            <a:extLst>
              <a:ext uri="{909E8E84-426E-40DD-AFC4-6F175D3DCCD1}">
                <a14:hiddenFill xmlns:a14="http://schemas.microsoft.com/office/drawing/2010/main">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14:hiddenFill>
              </a:ext>
            </a:extLst>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1800" b="1" i="0" u="none" strike="noStrike" cap="none" normalizeH="0" baseline="0" smtClean="0">
                <a:ln>
                  <a:noFill/>
                </a:ln>
                <a:solidFill>
                  <a:schemeClr val="tx1"/>
                </a:solidFill>
                <a:effectLst/>
                <a:latin typeface="华文中宋" panose="02010600040101010101" charset="-122"/>
                <a:ea typeface="华文中宋" panose="02010600040101010101" charset="-122"/>
              </a:endParaRPr>
            </a:p>
          </p:txBody>
        </p:sp>
        <p:sp>
          <p:nvSpPr>
            <p:cNvPr id="6" name="文本框 5"/>
            <p:cNvSpPr txBox="1"/>
            <p:nvPr/>
          </p:nvSpPr>
          <p:spPr>
            <a:xfrm>
              <a:off x="15932" y="1658"/>
              <a:ext cx="2193" cy="2325"/>
            </a:xfrm>
            <a:prstGeom prst="rect">
              <a:avLst/>
            </a:prstGeom>
            <a:noFill/>
          </p:spPr>
          <p:txBody>
            <a:bodyPr wrap="square" rtlCol="0">
              <a:spAutoFit/>
            </a:bodyPr>
            <a:p>
              <a:r>
                <a:rPr lang="zh-CN" altLang="en-US" sz="1800"/>
                <a:t>段寄存器是程序可访问的；而</a:t>
              </a:r>
              <a:r>
                <a:rPr lang="zh-CN" altLang="en-US" sz="1800">
                  <a:solidFill>
                    <a:srgbClr val="C00000"/>
                  </a:solidFill>
                </a:rPr>
                <a:t>描述符寄存器</a:t>
              </a:r>
              <a:r>
                <a:rPr lang="zh-CN" altLang="en-US" sz="1800"/>
                <a:t>是不可访问的</a:t>
              </a:r>
              <a:endParaRPr lang="zh-CN" altLang="en-US" sz="1800"/>
            </a:p>
          </p:txBody>
        </p:sp>
      </p:grpSp>
    </p:spTree>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9395" name="Rectangle 2"/>
          <p:cNvSpPr>
            <a:spLocks noGrp="1" noChangeArrowheads="1"/>
          </p:cNvSpPr>
          <p:nvPr>
            <p:ph type="body" sz="half" idx="1"/>
          </p:nvPr>
        </p:nvSpPr>
        <p:spPr>
          <a:xfrm>
            <a:off x="179388" y="620395"/>
            <a:ext cx="8785225" cy="1728788"/>
          </a:xfrm>
        </p:spPr>
        <p:txBody>
          <a:bodyPr vert="horz" wrap="square" lIns="91440" tIns="45720" rIns="91440" bIns="45720" numCol="1" anchor="t" anchorCtr="0" compatLnSpc="1"/>
          <a:lstStyle/>
          <a:p>
            <a:pPr marL="342900" marR="0" lvl="0" indent="-342900" algn="l" defTabSz="914400" rtl="0" eaLnBrk="1" fontAlgn="base" latinLnBrk="0" hangingPunct="1">
              <a:lnSpc>
                <a:spcPct val="125000"/>
              </a:lnSpc>
              <a:spcBef>
                <a:spcPts val="20"/>
              </a:spcBef>
              <a:spcAft>
                <a:spcPts val="0"/>
              </a:spcAft>
              <a:buClrTx/>
              <a:buSzTx/>
              <a:buFont typeface="Monotype Sorts" pitchFamily="2" charset="2"/>
              <a:buNone/>
              <a:defRPr/>
            </a:pP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  系统级寄存器组：</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不能由用户程序访问而只能由系统管理的寄存器，具体包括</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系统地址寄存器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控制寄存器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测试寄存器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和</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调试寄存器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
        <p:nvSpPr>
          <p:cNvPr id="2" name="矩形 1"/>
          <p:cNvSpPr/>
          <p:nvPr/>
        </p:nvSpPr>
        <p:spPr>
          <a:xfrm>
            <a:off x="179388" y="188913"/>
            <a:ext cx="3611563" cy="522288"/>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r>
              <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4</a:t>
            </a:r>
            <a:r>
              <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）系统级寄存器组</a:t>
            </a:r>
            <a:endPar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3" name="矩形 2"/>
          <p:cNvSpPr/>
          <p:nvPr/>
        </p:nvSpPr>
        <p:spPr>
          <a:xfrm>
            <a:off x="755650" y="2050415"/>
            <a:ext cx="6887845" cy="645160"/>
          </a:xfrm>
          <a:prstGeom prst="rect">
            <a:avLst/>
          </a:prstGeom>
        </p:spPr>
        <p:txBody>
          <a:bodyPr wrap="none">
            <a:spAutoFit/>
          </a:bodyPr>
          <a:lstStyle/>
          <a:p>
            <a:pPr marL="0" marR="0" lvl="0" indent="0" algn="l" defTabSz="914400" rtl="0" eaLnBrk="1" fontAlgn="base" latinLnBrk="0" hangingPunct="1">
              <a:lnSpc>
                <a:spcPct val="1500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① </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系统地址寄存器：</a:t>
            </a:r>
            <a:r>
              <a:rPr kumimoji="0" 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GDTR</a:t>
            </a: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IDTR、LDTR、TR </a:t>
            </a:r>
            <a:endPar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5" name="文本框 4"/>
          <p:cNvSpPr txBox="1"/>
          <p:nvPr/>
        </p:nvSpPr>
        <p:spPr>
          <a:xfrm>
            <a:off x="251460" y="2708910"/>
            <a:ext cx="8865870" cy="706755"/>
          </a:xfrm>
          <a:prstGeom prst="rect">
            <a:avLst/>
          </a:prstGeom>
          <a:noFill/>
        </p:spPr>
        <p:txBody>
          <a:bodyPr wrap="square" rtlCol="0">
            <a:spAutoFit/>
          </a:bodyPr>
          <a:p>
            <a:r>
              <a:rPr lang="zh-CN" altLang="en-US" sz="2000"/>
              <a:t>用来保存</a:t>
            </a:r>
            <a:r>
              <a:rPr lang="zh-CN" altLang="en-US" sz="2000">
                <a:solidFill>
                  <a:srgbClr val="C00000"/>
                </a:solidFill>
              </a:rPr>
              <a:t>全局描述符表</a:t>
            </a:r>
            <a:r>
              <a:rPr lang="en-US" altLang="zh-CN" sz="2000">
                <a:solidFill>
                  <a:srgbClr val="C00000"/>
                </a:solidFill>
              </a:rPr>
              <a:t>GDT</a:t>
            </a:r>
            <a:r>
              <a:rPr lang="zh-CN" altLang="en-US" sz="2000"/>
              <a:t>、</a:t>
            </a:r>
            <a:r>
              <a:rPr lang="zh-CN" altLang="en-US" sz="2000">
                <a:solidFill>
                  <a:srgbClr val="C00000"/>
                </a:solidFill>
              </a:rPr>
              <a:t>局部描述符表</a:t>
            </a:r>
            <a:r>
              <a:rPr lang="en-US" altLang="zh-CN" sz="2000">
                <a:solidFill>
                  <a:srgbClr val="C00000"/>
                </a:solidFill>
              </a:rPr>
              <a:t>LDT</a:t>
            </a:r>
            <a:r>
              <a:rPr lang="zh-CN" altLang="en-US" sz="2000"/>
              <a:t>、</a:t>
            </a:r>
            <a:r>
              <a:rPr lang="zh-CN" altLang="en-US" sz="2000">
                <a:solidFill>
                  <a:srgbClr val="C00000"/>
                </a:solidFill>
              </a:rPr>
              <a:t>中断描述符表</a:t>
            </a:r>
            <a:r>
              <a:rPr lang="en-US" altLang="zh-CN" sz="2000">
                <a:solidFill>
                  <a:srgbClr val="C00000"/>
                </a:solidFill>
              </a:rPr>
              <a:t>IDT</a:t>
            </a:r>
            <a:r>
              <a:rPr lang="zh-CN" altLang="en-US" sz="2000"/>
              <a:t>、</a:t>
            </a:r>
            <a:r>
              <a:rPr lang="zh-CN" altLang="en-US" sz="2000">
                <a:solidFill>
                  <a:srgbClr val="C00000"/>
                </a:solidFill>
              </a:rPr>
              <a:t>任务状态段</a:t>
            </a:r>
            <a:r>
              <a:rPr lang="en-US" altLang="zh-CN" sz="2000">
                <a:solidFill>
                  <a:srgbClr val="C00000"/>
                </a:solidFill>
              </a:rPr>
              <a:t>TSS</a:t>
            </a:r>
            <a:r>
              <a:rPr lang="zh-CN" altLang="en-US" sz="2000"/>
              <a:t>所在存储段的段基址、</a:t>
            </a:r>
            <a:r>
              <a:rPr lang="zh-CN" altLang="en-US" sz="2000"/>
              <a:t>段界限或段选择</a:t>
            </a:r>
            <a:r>
              <a:rPr lang="zh-CN" altLang="en-US" sz="2000"/>
              <a:t>器。</a:t>
            </a:r>
            <a:endParaRPr lang="en-US" altLang="zh-CN" sz="2000"/>
          </a:p>
        </p:txBody>
      </p:sp>
      <p:grpSp>
        <p:nvGrpSpPr>
          <p:cNvPr id="9" name="组合 8"/>
          <p:cNvGrpSpPr/>
          <p:nvPr/>
        </p:nvGrpSpPr>
        <p:grpSpPr>
          <a:xfrm>
            <a:off x="323850" y="3392805"/>
            <a:ext cx="8305800" cy="3465195"/>
            <a:chOff x="850" y="1836"/>
            <a:chExt cx="13080" cy="5457"/>
          </a:xfrm>
        </p:grpSpPr>
        <p:pic>
          <p:nvPicPr>
            <p:cNvPr id="4" name="Picture 3" descr="4x19"/>
            <p:cNvPicPr>
              <a:picLocks noChangeAspect="1"/>
            </p:cNvPicPr>
            <p:nvPr/>
          </p:nvPicPr>
          <p:blipFill>
            <a:blip r:embed="rId1"/>
            <a:stretch>
              <a:fillRect/>
            </a:stretch>
          </p:blipFill>
          <p:spPr>
            <a:xfrm>
              <a:off x="850" y="1836"/>
              <a:ext cx="12927" cy="5385"/>
            </a:xfrm>
            <a:prstGeom prst="rect">
              <a:avLst/>
            </a:prstGeom>
            <a:noFill/>
            <a:ln w="9525">
              <a:noFill/>
            </a:ln>
          </p:spPr>
        </p:pic>
        <p:sp>
          <p:nvSpPr>
            <p:cNvPr id="6" name="圆角矩形 5"/>
            <p:cNvSpPr/>
            <p:nvPr/>
          </p:nvSpPr>
          <p:spPr>
            <a:xfrm>
              <a:off x="5272" y="4521"/>
              <a:ext cx="8658" cy="2773"/>
            </a:xfrm>
            <a:prstGeom prst="roundRect">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sp>
        <p:nvSpPr>
          <p:cNvPr id="10" name="圆角矩形标注 9"/>
          <p:cNvSpPr/>
          <p:nvPr/>
        </p:nvSpPr>
        <p:spPr>
          <a:xfrm>
            <a:off x="6300470" y="3863340"/>
            <a:ext cx="1683385" cy="645795"/>
          </a:xfrm>
          <a:prstGeom prst="wedgeRoundRectCallout">
            <a:avLst>
              <a:gd name="adj1" fmla="val -62257"/>
              <a:gd name="adj2" fmla="val 160871"/>
              <a:gd name="adj3" fmla="val 16667"/>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1" name="文本框 10"/>
          <p:cNvSpPr txBox="1"/>
          <p:nvPr/>
        </p:nvSpPr>
        <p:spPr>
          <a:xfrm>
            <a:off x="6300470" y="3990975"/>
            <a:ext cx="1786890" cy="398780"/>
          </a:xfrm>
          <a:prstGeom prst="rect">
            <a:avLst/>
          </a:prstGeom>
          <a:noFill/>
        </p:spPr>
        <p:txBody>
          <a:bodyPr wrap="square" rtlCol="0">
            <a:spAutoFit/>
          </a:bodyPr>
          <a:p>
            <a:r>
              <a:rPr lang="zh-CN" altLang="en-US" sz="2000"/>
              <a:t>程序不可</a:t>
            </a:r>
            <a:r>
              <a:rPr lang="zh-CN" altLang="en-US" sz="2000"/>
              <a:t>访问</a:t>
            </a:r>
            <a:endParaRPr lang="zh-CN" altLang="en-US" sz="2000"/>
          </a:p>
        </p:txBody>
      </p:sp>
    </p:spTree>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95605" y="188595"/>
            <a:ext cx="8286750" cy="977265"/>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nchor="t">
            <a:spAutoFit/>
          </a:bodyPr>
          <a:p>
            <a:pPr>
              <a:lnSpc>
                <a:spcPct val="120000"/>
              </a:lnSpc>
              <a:spcBef>
                <a:spcPts val="0"/>
              </a:spcBef>
              <a:spcAft>
                <a:spcPts val="0"/>
              </a:spcAft>
            </a:pPr>
            <a:r>
              <a:rPr kumimoji="1" lang="en-US" altLang="zh-CN" dirty="0">
                <a:solidFill>
                  <a:srgbClr val="C00000"/>
                </a:solidFill>
                <a:latin typeface="+mn-lt"/>
                <a:sym typeface="+mn-ea"/>
              </a:rPr>
              <a:t>GDTR</a:t>
            </a:r>
            <a:r>
              <a:rPr kumimoji="1" lang="zh-CN" altLang="en-US" dirty="0">
                <a:solidFill>
                  <a:srgbClr val="C00000"/>
                </a:solidFill>
                <a:latin typeface="+mn-lt"/>
                <a:sym typeface="+mn-ea"/>
              </a:rPr>
              <a:t>和</a:t>
            </a:r>
            <a:r>
              <a:rPr kumimoji="1" lang="en-US" altLang="zh-CN" dirty="0">
                <a:solidFill>
                  <a:srgbClr val="C00000"/>
                </a:solidFill>
                <a:latin typeface="+mn-lt"/>
                <a:sym typeface="+mn-ea"/>
              </a:rPr>
              <a:t>IDTR </a:t>
            </a:r>
            <a:r>
              <a:rPr kumimoji="1" lang="zh-CN" altLang="en-US" dirty="0">
                <a:solidFill>
                  <a:srgbClr val="C00000"/>
                </a:solidFill>
                <a:latin typeface="+mn-lt"/>
                <a:sym typeface="+mn-ea"/>
              </a:rPr>
              <a:t>：</a:t>
            </a:r>
            <a:r>
              <a:rPr kumimoji="1" lang="en-US" altLang="zh-CN" dirty="0">
                <a:solidFill>
                  <a:srgbClr val="C00000"/>
                </a:solidFill>
                <a:latin typeface="+mn-lt"/>
                <a:sym typeface="+mn-ea"/>
              </a:rPr>
              <a:t>48</a:t>
            </a:r>
            <a:r>
              <a:rPr kumimoji="1" lang="zh-CN" altLang="en-US" dirty="0">
                <a:solidFill>
                  <a:srgbClr val="C00000"/>
                </a:solidFill>
                <a:latin typeface="+mn-lt"/>
                <a:sym typeface="+mn-ea"/>
              </a:rPr>
              <a:t>位，</a:t>
            </a:r>
            <a:r>
              <a:rPr kumimoji="1" lang="zh-CN" altLang="en-US" dirty="0">
                <a:latin typeface="+mn-lt"/>
                <a:sym typeface="+mn-ea"/>
              </a:rPr>
              <a:t>分别用来保存</a:t>
            </a:r>
            <a:r>
              <a:rPr kumimoji="1" lang="zh-CN" altLang="en-US" dirty="0">
                <a:solidFill>
                  <a:srgbClr val="C00000"/>
                </a:solidFill>
                <a:latin typeface="+mn-lt"/>
                <a:sym typeface="+mn-ea"/>
              </a:rPr>
              <a:t>全局描述符表</a:t>
            </a:r>
            <a:r>
              <a:rPr kumimoji="1" lang="en-US" altLang="zh-CN" dirty="0">
                <a:solidFill>
                  <a:srgbClr val="C00000"/>
                </a:solidFill>
                <a:latin typeface="+mn-lt"/>
                <a:sym typeface="+mn-ea"/>
              </a:rPr>
              <a:t>GDT</a:t>
            </a:r>
            <a:r>
              <a:rPr kumimoji="1" lang="zh-CN" altLang="en-US" dirty="0">
                <a:latin typeface="+mn-lt"/>
                <a:sym typeface="+mn-ea"/>
              </a:rPr>
              <a:t>和</a:t>
            </a:r>
            <a:r>
              <a:rPr kumimoji="1" lang="zh-CN" altLang="en-US" dirty="0">
                <a:solidFill>
                  <a:srgbClr val="C00000"/>
                </a:solidFill>
                <a:latin typeface="+mn-lt"/>
                <a:sym typeface="+mn-ea"/>
              </a:rPr>
              <a:t>中断描述符表</a:t>
            </a:r>
            <a:r>
              <a:rPr kumimoji="1" lang="en-US" altLang="zh-CN" dirty="0">
                <a:solidFill>
                  <a:srgbClr val="C00000"/>
                </a:solidFill>
                <a:latin typeface="+mn-lt"/>
                <a:sym typeface="+mn-ea"/>
              </a:rPr>
              <a:t>IDT</a:t>
            </a:r>
            <a:r>
              <a:rPr kumimoji="1" lang="zh-CN" altLang="en-US" dirty="0">
                <a:latin typeface="+mn-lt"/>
                <a:sym typeface="+mn-ea"/>
              </a:rPr>
              <a:t>所在段的</a:t>
            </a:r>
            <a:r>
              <a:rPr kumimoji="1" lang="en-US" altLang="zh-CN" dirty="0">
                <a:latin typeface="+mn-lt"/>
                <a:sym typeface="+mn-ea"/>
              </a:rPr>
              <a:t>32</a:t>
            </a:r>
            <a:r>
              <a:rPr kumimoji="1" lang="zh-CN" altLang="en-US" dirty="0">
                <a:latin typeface="+mn-lt"/>
                <a:sym typeface="+mn-ea"/>
              </a:rPr>
              <a:t>位</a:t>
            </a:r>
            <a:r>
              <a:rPr kumimoji="1" lang="zh-CN" altLang="en-US" dirty="0">
                <a:solidFill>
                  <a:srgbClr val="C00000"/>
                </a:solidFill>
                <a:latin typeface="+mn-lt"/>
                <a:sym typeface="+mn-ea"/>
              </a:rPr>
              <a:t>段基址</a:t>
            </a:r>
            <a:r>
              <a:rPr kumimoji="1" lang="zh-CN" altLang="en-US" dirty="0">
                <a:latin typeface="+mn-lt"/>
                <a:sym typeface="+mn-ea"/>
              </a:rPr>
              <a:t>以及</a:t>
            </a:r>
            <a:r>
              <a:rPr kumimoji="1" lang="en-US" altLang="zh-CN" dirty="0">
                <a:latin typeface="+mn-lt"/>
                <a:sym typeface="+mn-ea"/>
              </a:rPr>
              <a:t>16</a:t>
            </a:r>
            <a:r>
              <a:rPr kumimoji="1" lang="zh-CN" altLang="en-US" dirty="0">
                <a:latin typeface="+mn-lt"/>
                <a:sym typeface="+mn-ea"/>
              </a:rPr>
              <a:t>位的</a:t>
            </a:r>
            <a:r>
              <a:rPr kumimoji="1" lang="zh-CN" altLang="en-US" dirty="0">
                <a:solidFill>
                  <a:srgbClr val="C00000"/>
                </a:solidFill>
                <a:latin typeface="+mn-lt"/>
                <a:sym typeface="+mn-ea"/>
              </a:rPr>
              <a:t>界限值</a:t>
            </a:r>
            <a:r>
              <a:rPr kumimoji="1" lang="zh-CN" altLang="en-US" dirty="0">
                <a:latin typeface="+mn-lt"/>
                <a:sym typeface="+mn-ea"/>
              </a:rPr>
              <a:t>。 </a:t>
            </a:r>
            <a:endParaRPr lang="zh-CN" altLang="en-US"/>
          </a:p>
        </p:txBody>
      </p:sp>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5539" name="Rectangle 2"/>
          <p:cNvSpPr>
            <a:spLocks noGrp="1"/>
          </p:cNvSpPr>
          <p:nvPr>
            <p:ph idx="1"/>
          </p:nvPr>
        </p:nvSpPr>
        <p:spPr>
          <a:xfrm>
            <a:off x="309880" y="4662170"/>
            <a:ext cx="8783320" cy="2195830"/>
          </a:xfrm>
        </p:spPr>
        <p:style>
          <a:lnRef idx="1">
            <a:schemeClr val="accent5"/>
          </a:lnRef>
          <a:fillRef idx="2">
            <a:schemeClr val="accent5"/>
          </a:fillRef>
          <a:effectRef idx="1">
            <a:schemeClr val="accent5"/>
          </a:effectRef>
          <a:fontRef idx="minor">
            <a:schemeClr val="dk1"/>
          </a:fontRef>
        </p:style>
        <p:txBody>
          <a:bodyPr vert="horz" wrap="square" lIns="91440" tIns="45720" rIns="91440" bIns="45720" anchor="t" anchorCtr="0"/>
          <a:p>
            <a:pPr marL="0" indent="0" eaLnBrk="1" hangingPunct="1">
              <a:lnSpc>
                <a:spcPts val="3500"/>
              </a:lnSpc>
              <a:buNone/>
            </a:pPr>
            <a:r>
              <a:rPr kumimoji="1" lang="en-US" altLang="zh-CN" sz="2400" b="1" dirty="0">
                <a:solidFill>
                  <a:srgbClr val="C00000"/>
                </a:solidFill>
                <a:latin typeface="+mn-lt"/>
                <a:ea typeface="宋体" panose="02010600030101010101" pitchFamily="2" charset="-122"/>
                <a:cs typeface="+mn-cs"/>
              </a:rPr>
              <a:t>LDTR</a:t>
            </a:r>
            <a:r>
              <a:rPr kumimoji="1" lang="zh-CN" altLang="en-US" sz="2400" b="1" dirty="0">
                <a:solidFill>
                  <a:srgbClr val="C00000"/>
                </a:solidFill>
                <a:latin typeface="+mn-lt"/>
                <a:ea typeface="宋体" panose="02010600030101010101" pitchFamily="2" charset="-122"/>
                <a:cs typeface="+mn-cs"/>
              </a:rPr>
              <a:t>：</a:t>
            </a:r>
            <a:r>
              <a:rPr kumimoji="1" lang="zh-CN" altLang="en-US" sz="2000" b="1" dirty="0">
                <a:solidFill>
                  <a:srgbClr val="C00000"/>
                </a:solidFill>
                <a:latin typeface="+mn-lt"/>
                <a:ea typeface="宋体" panose="02010600030101010101" pitchFamily="2" charset="-122"/>
                <a:cs typeface="+mn-cs"/>
              </a:rPr>
              <a:t>16位</a:t>
            </a:r>
            <a:r>
              <a:rPr kumimoji="1" lang="zh-CN" altLang="en-US" sz="2000" b="1" dirty="0">
                <a:latin typeface="+mn-lt"/>
                <a:ea typeface="宋体" panose="02010600030101010101" pitchFamily="2" charset="-122"/>
                <a:cs typeface="+mn-cs"/>
              </a:rPr>
              <a:t>，存放当前任务的局部描述符表</a:t>
            </a:r>
            <a:r>
              <a:rPr kumimoji="1" lang="zh-CN" altLang="en-US" sz="2000" b="1" dirty="0">
                <a:solidFill>
                  <a:srgbClr val="C00000"/>
                </a:solidFill>
                <a:latin typeface="+mn-lt"/>
                <a:ea typeface="宋体" panose="02010600030101010101" pitchFamily="2" charset="-122"/>
                <a:cs typeface="+mn-cs"/>
              </a:rPr>
              <a:t>LDT</a:t>
            </a:r>
            <a:r>
              <a:rPr kumimoji="1" lang="zh-CN" altLang="en-US" sz="2000" b="1" dirty="0">
                <a:latin typeface="+mn-lt"/>
                <a:ea typeface="宋体" panose="02010600030101010101" pitchFamily="2" charset="-122"/>
                <a:cs typeface="+mn-cs"/>
              </a:rPr>
              <a:t>所在存储段的</a:t>
            </a:r>
            <a:r>
              <a:rPr kumimoji="1" lang="zh-CN" altLang="en-US" sz="2000" b="1" dirty="0">
                <a:solidFill>
                  <a:srgbClr val="C00000"/>
                </a:solidFill>
                <a:latin typeface="+mn-lt"/>
                <a:ea typeface="宋体" panose="02010600030101010101" pitchFamily="2" charset="-122"/>
                <a:cs typeface="+mn-cs"/>
              </a:rPr>
              <a:t>段选择器</a:t>
            </a:r>
            <a:r>
              <a:rPr kumimoji="1" lang="zh-CN" altLang="en-US" sz="2000" b="1" dirty="0">
                <a:latin typeface="+mn-lt"/>
                <a:ea typeface="宋体" panose="02010600030101010101" pitchFamily="2" charset="-122"/>
                <a:cs typeface="+mn-cs"/>
              </a:rPr>
              <a:t>。LDT的描述符存放在全局描述符表GDT中。因此，如要访问某个LDT，可利用系统指令LLDT将该LDT的段选择器装入LDTR，此时硬件自动从GDT读出该LDT的描述符并装入对应的</a:t>
            </a:r>
            <a:r>
              <a:rPr kumimoji="1" lang="zh-CN" altLang="en-US" sz="2000" b="1" u="sng" dirty="0">
                <a:solidFill>
                  <a:srgbClr val="C00000"/>
                </a:solidFill>
                <a:latin typeface="+mn-lt"/>
                <a:ea typeface="宋体" panose="02010600030101010101" pitchFamily="2" charset="-122"/>
                <a:cs typeface="+mn-cs"/>
              </a:rPr>
              <a:t>64位局部描述符寄存器</a:t>
            </a:r>
            <a:r>
              <a:rPr kumimoji="1" lang="zh-CN" altLang="en-US" sz="2000" b="1" dirty="0">
                <a:latin typeface="+mn-lt"/>
                <a:ea typeface="宋体" panose="02010600030101010101" pitchFamily="2" charset="-122"/>
                <a:cs typeface="+mn-cs"/>
              </a:rPr>
              <a:t>（程序不可</a:t>
            </a:r>
            <a:r>
              <a:rPr kumimoji="1" lang="zh-CN" altLang="en-US" sz="2000" b="1" dirty="0">
                <a:latin typeface="+mn-lt"/>
                <a:ea typeface="宋体" panose="02010600030101010101" pitchFamily="2" charset="-122"/>
                <a:cs typeface="+mn-cs"/>
              </a:rPr>
              <a:t>访问）中。以后访问该</a:t>
            </a:r>
            <a:r>
              <a:rPr kumimoji="1" lang="en-US" altLang="zh-CN" sz="2000" b="1" dirty="0">
                <a:solidFill>
                  <a:srgbClr val="C00000"/>
                </a:solidFill>
                <a:latin typeface="+mn-lt"/>
                <a:ea typeface="宋体" panose="02010600030101010101" pitchFamily="2" charset="-122"/>
                <a:cs typeface="+mn-cs"/>
              </a:rPr>
              <a:t>LDT</a:t>
            </a:r>
            <a:r>
              <a:rPr kumimoji="1" lang="zh-CN" altLang="en-US" sz="2000" b="1" dirty="0">
                <a:latin typeface="+mn-lt"/>
                <a:ea typeface="宋体" panose="02010600030101010101" pitchFamily="2" charset="-122"/>
                <a:cs typeface="+mn-cs"/>
              </a:rPr>
              <a:t>，就直接由</a:t>
            </a:r>
            <a:r>
              <a:rPr kumimoji="1" lang="zh-CN" altLang="en-US" sz="2000" b="1" u="sng" dirty="0">
                <a:solidFill>
                  <a:srgbClr val="C00000"/>
                </a:solidFill>
                <a:latin typeface="+mn-lt"/>
                <a:ea typeface="宋体" panose="02010600030101010101" pitchFamily="2" charset="-122"/>
                <a:cs typeface="+mn-cs"/>
              </a:rPr>
              <a:t>局部描述符寄存器</a:t>
            </a:r>
            <a:r>
              <a:rPr kumimoji="1" lang="zh-CN" altLang="en-US" sz="2000" b="1" dirty="0">
                <a:latin typeface="+mn-lt"/>
                <a:ea typeface="宋体" panose="02010600030101010101" pitchFamily="2" charset="-122"/>
                <a:cs typeface="+mn-cs"/>
              </a:rPr>
              <a:t>提供</a:t>
            </a:r>
            <a:r>
              <a:rPr kumimoji="1" lang="en-US" altLang="zh-CN" sz="2000" b="1" dirty="0">
                <a:solidFill>
                  <a:srgbClr val="C00000"/>
                </a:solidFill>
                <a:latin typeface="+mn-lt"/>
                <a:ea typeface="宋体" panose="02010600030101010101" pitchFamily="2" charset="-122"/>
                <a:cs typeface="+mn-cs"/>
              </a:rPr>
              <a:t>LDT</a:t>
            </a:r>
            <a:r>
              <a:rPr kumimoji="1" lang="zh-CN" altLang="en-US" sz="2000" b="1" dirty="0">
                <a:latin typeface="+mn-lt"/>
                <a:ea typeface="宋体" panose="02010600030101010101" pitchFamily="2" charset="-122"/>
                <a:cs typeface="+mn-cs"/>
              </a:rPr>
              <a:t>所在段的</a:t>
            </a:r>
            <a:r>
              <a:rPr kumimoji="1" lang="zh-CN" altLang="en-US" sz="2000" b="1" dirty="0">
                <a:solidFill>
                  <a:srgbClr val="C00000"/>
                </a:solidFill>
                <a:latin typeface="+mn-lt"/>
                <a:ea typeface="宋体" panose="02010600030101010101" pitchFamily="2" charset="-122"/>
                <a:cs typeface="+mn-cs"/>
              </a:rPr>
              <a:t>段基址</a:t>
            </a:r>
            <a:r>
              <a:rPr kumimoji="1" lang="zh-CN" altLang="en-US" sz="2000" b="1" dirty="0">
                <a:latin typeface="+mn-lt"/>
                <a:ea typeface="宋体" panose="02010600030101010101" pitchFamily="2" charset="-122"/>
                <a:cs typeface="+mn-cs"/>
              </a:rPr>
              <a:t>。</a:t>
            </a:r>
            <a:endParaRPr kumimoji="1" lang="zh-CN" altLang="en-US" sz="2000" b="1" dirty="0">
              <a:latin typeface="+mn-lt"/>
              <a:ea typeface="宋体" panose="02010600030101010101" pitchFamily="2" charset="-122"/>
              <a:cs typeface="+mn-cs"/>
            </a:endParaRPr>
          </a:p>
        </p:txBody>
      </p:sp>
      <p:grpSp>
        <p:nvGrpSpPr>
          <p:cNvPr id="9" name="组合 8"/>
          <p:cNvGrpSpPr/>
          <p:nvPr/>
        </p:nvGrpSpPr>
        <p:grpSpPr>
          <a:xfrm>
            <a:off x="539750" y="1165860"/>
            <a:ext cx="8305800" cy="3465195"/>
            <a:chOff x="850" y="1836"/>
            <a:chExt cx="13080" cy="5457"/>
          </a:xfrm>
        </p:grpSpPr>
        <p:pic>
          <p:nvPicPr>
            <p:cNvPr id="2" name="Picture 3" descr="4x19"/>
            <p:cNvPicPr>
              <a:picLocks noChangeAspect="1"/>
            </p:cNvPicPr>
            <p:nvPr/>
          </p:nvPicPr>
          <p:blipFill>
            <a:blip r:embed="rId1"/>
            <a:stretch>
              <a:fillRect/>
            </a:stretch>
          </p:blipFill>
          <p:spPr>
            <a:xfrm>
              <a:off x="850" y="1836"/>
              <a:ext cx="12927" cy="5385"/>
            </a:xfrm>
            <a:prstGeom prst="rect">
              <a:avLst/>
            </a:prstGeom>
            <a:noFill/>
            <a:ln w="9525">
              <a:noFill/>
            </a:ln>
          </p:spPr>
        </p:pic>
        <p:sp>
          <p:nvSpPr>
            <p:cNvPr id="5" name="圆角矩形 4"/>
            <p:cNvSpPr/>
            <p:nvPr/>
          </p:nvSpPr>
          <p:spPr>
            <a:xfrm>
              <a:off x="5272" y="4521"/>
              <a:ext cx="8658" cy="2773"/>
            </a:xfrm>
            <a:prstGeom prst="roundRect">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cxnSp>
        <p:nvCxnSpPr>
          <p:cNvPr id="8" name="直接箭头连接符 7"/>
          <p:cNvCxnSpPr/>
          <p:nvPr/>
        </p:nvCxnSpPr>
        <p:spPr>
          <a:xfrm flipV="1">
            <a:off x="4774565" y="4436745"/>
            <a:ext cx="229235" cy="1829435"/>
          </a:xfrm>
          <a:prstGeom prst="straightConnector1">
            <a:avLst/>
          </a:prstGeom>
          <a:solidFill>
            <a:schemeClr val="accent1"/>
          </a:solidFill>
          <a:ln w="9525" cap="flat" cmpd="sng" algn="ctr">
            <a:solidFill>
              <a:srgbClr val="FF0000"/>
            </a:solidFill>
            <a:prstDash val="dash"/>
            <a:round/>
            <a:headEnd type="none" w="med" len="med"/>
            <a:tailEnd type="arrow" w="med" len="med"/>
          </a:ln>
        </p:spPr>
      </p:cxnSp>
      <p:cxnSp>
        <p:nvCxnSpPr>
          <p:cNvPr id="6" name="直接箭头连接符 5"/>
          <p:cNvCxnSpPr/>
          <p:nvPr/>
        </p:nvCxnSpPr>
        <p:spPr>
          <a:xfrm flipV="1">
            <a:off x="827405" y="4436745"/>
            <a:ext cx="373380" cy="432435"/>
          </a:xfrm>
          <a:prstGeom prst="straightConnector1">
            <a:avLst/>
          </a:prstGeom>
          <a:solidFill>
            <a:schemeClr val="accent1"/>
          </a:solidFill>
          <a:ln w="9525" cap="flat" cmpd="sng" algn="ctr">
            <a:solidFill>
              <a:srgbClr val="FF0000"/>
            </a:solidFill>
            <a:prstDash val="dash"/>
            <a:round/>
            <a:headEnd type="none" w="med" len="med"/>
            <a:tailEnd type="arrow" w="med" len="med"/>
          </a:ln>
        </p:spPr>
      </p:cxnSp>
      <p:cxnSp>
        <p:nvCxnSpPr>
          <p:cNvPr id="7" name="直接箭头连接符 6"/>
          <p:cNvCxnSpPr/>
          <p:nvPr/>
        </p:nvCxnSpPr>
        <p:spPr>
          <a:xfrm>
            <a:off x="683260" y="548640"/>
            <a:ext cx="648335" cy="864235"/>
          </a:xfrm>
          <a:prstGeom prst="straightConnector1">
            <a:avLst/>
          </a:prstGeom>
          <a:ln>
            <a:prstDash val="dash"/>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0" name="直接箭头连接符 9"/>
          <p:cNvCxnSpPr/>
          <p:nvPr/>
        </p:nvCxnSpPr>
        <p:spPr>
          <a:xfrm>
            <a:off x="1763395" y="548640"/>
            <a:ext cx="288290" cy="1800225"/>
          </a:xfrm>
          <a:prstGeom prst="straightConnector1">
            <a:avLst/>
          </a:prstGeom>
          <a:solidFill>
            <a:schemeClr val="accent1"/>
          </a:solidFill>
          <a:ln w="9525" cap="flat" cmpd="sng" algn="ctr">
            <a:solidFill>
              <a:srgbClr val="3333FF"/>
            </a:solidFill>
            <a:prstDash val="dash"/>
            <a:round/>
            <a:headEnd type="none" w="med" len="med"/>
            <a:tailEnd type="arrow" w="med" len="med"/>
          </a:ln>
        </p:spPr>
      </p:cxnSp>
    </p:spTree>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5539" name="Rectangle 2"/>
          <p:cNvSpPr>
            <a:spLocks noGrp="1"/>
          </p:cNvSpPr>
          <p:nvPr>
            <p:ph idx="1"/>
          </p:nvPr>
        </p:nvSpPr>
        <p:spPr>
          <a:xfrm>
            <a:off x="238125" y="3973195"/>
            <a:ext cx="8783320" cy="2195830"/>
          </a:xfrm>
        </p:spPr>
        <p:style>
          <a:lnRef idx="1">
            <a:schemeClr val="accent3"/>
          </a:lnRef>
          <a:fillRef idx="2">
            <a:schemeClr val="accent3"/>
          </a:fillRef>
          <a:effectRef idx="1">
            <a:schemeClr val="accent3"/>
          </a:effectRef>
          <a:fontRef idx="minor">
            <a:schemeClr val="dk1"/>
          </a:fontRef>
        </p:style>
        <p:txBody>
          <a:bodyPr vert="horz" wrap="square" lIns="91440" tIns="45720" rIns="91440" bIns="45720" anchor="t" anchorCtr="0"/>
          <a:p>
            <a:pPr marL="0" indent="0" eaLnBrk="1" hangingPunct="1">
              <a:lnSpc>
                <a:spcPts val="3500"/>
              </a:lnSpc>
              <a:buNone/>
            </a:pPr>
            <a:r>
              <a:rPr kumimoji="1" lang="en-US" altLang="zh-CN" sz="2400" b="1" dirty="0">
                <a:solidFill>
                  <a:srgbClr val="C00000"/>
                </a:solidFill>
                <a:latin typeface="+mn-lt"/>
                <a:ea typeface="宋体" panose="02010600030101010101" pitchFamily="2" charset="-122"/>
                <a:cs typeface="+mn-cs"/>
              </a:rPr>
              <a:t>TR</a:t>
            </a:r>
            <a:r>
              <a:rPr kumimoji="1" lang="zh-CN" altLang="en-US" sz="2400" b="1" dirty="0">
                <a:solidFill>
                  <a:srgbClr val="C00000"/>
                </a:solidFill>
                <a:latin typeface="+mn-lt"/>
                <a:ea typeface="宋体" panose="02010600030101010101" pitchFamily="2" charset="-122"/>
                <a:cs typeface="+mn-cs"/>
              </a:rPr>
              <a:t>：</a:t>
            </a:r>
            <a:r>
              <a:rPr kumimoji="1" lang="zh-CN" altLang="en-US" sz="2000" b="1" dirty="0">
                <a:solidFill>
                  <a:srgbClr val="C00000"/>
                </a:solidFill>
                <a:latin typeface="+mn-lt"/>
                <a:ea typeface="宋体" panose="02010600030101010101" pitchFamily="2" charset="-122"/>
                <a:cs typeface="+mn-cs"/>
              </a:rPr>
              <a:t>16位</a:t>
            </a:r>
            <a:r>
              <a:rPr kumimoji="1" lang="zh-CN" altLang="en-US" sz="2000" b="1" dirty="0">
                <a:latin typeface="+mn-lt"/>
                <a:ea typeface="宋体" panose="02010600030101010101" pitchFamily="2" charset="-122"/>
                <a:cs typeface="+mn-cs"/>
              </a:rPr>
              <a:t>，用来存放当前任务状态段TSS所在存储段的段选择器。TSS的描述符存放在GDT中，如果要访问某个TSS，可利用系统指令LTR将该TSS的段选择器装入TR，此时硬件自动从GDT中读出该TSS的描述符并装入对应的</a:t>
            </a:r>
            <a:r>
              <a:rPr kumimoji="1" lang="zh-CN" altLang="en-US" sz="2000" b="1" u="sng" dirty="0">
                <a:solidFill>
                  <a:srgbClr val="C00000"/>
                </a:solidFill>
                <a:latin typeface="+mn-lt"/>
                <a:ea typeface="宋体" panose="02010600030101010101" pitchFamily="2" charset="-122"/>
                <a:cs typeface="+mn-cs"/>
              </a:rPr>
              <a:t>64位局部描述符寄存器</a:t>
            </a:r>
            <a:r>
              <a:rPr kumimoji="1" lang="zh-CN" altLang="en-US" sz="2000" b="1" dirty="0">
                <a:latin typeface="+mn-lt"/>
                <a:ea typeface="宋体" panose="02010600030101010101" pitchFamily="2" charset="-122"/>
                <a:cs typeface="+mn-cs"/>
              </a:rPr>
              <a:t>（程序不可</a:t>
            </a:r>
            <a:r>
              <a:rPr kumimoji="1" lang="zh-CN" altLang="en-US" sz="2000" b="1" dirty="0">
                <a:latin typeface="+mn-lt"/>
                <a:ea typeface="宋体" panose="02010600030101010101" pitchFamily="2" charset="-122"/>
                <a:cs typeface="+mn-cs"/>
              </a:rPr>
              <a:t>访问）中。</a:t>
            </a:r>
            <a:endParaRPr kumimoji="1" lang="zh-CN" altLang="en-US" sz="2000" b="1" dirty="0">
              <a:latin typeface="+mn-lt"/>
              <a:ea typeface="宋体" panose="02010600030101010101" pitchFamily="2" charset="-122"/>
              <a:cs typeface="+mn-cs"/>
            </a:endParaRPr>
          </a:p>
        </p:txBody>
      </p:sp>
      <p:grpSp>
        <p:nvGrpSpPr>
          <p:cNvPr id="9" name="组合 8"/>
          <p:cNvGrpSpPr/>
          <p:nvPr/>
        </p:nvGrpSpPr>
        <p:grpSpPr>
          <a:xfrm>
            <a:off x="467995" y="476885"/>
            <a:ext cx="8305800" cy="3465195"/>
            <a:chOff x="850" y="1836"/>
            <a:chExt cx="13080" cy="5457"/>
          </a:xfrm>
        </p:grpSpPr>
        <p:pic>
          <p:nvPicPr>
            <p:cNvPr id="65541" name="Picture 3" descr="4x19"/>
            <p:cNvPicPr>
              <a:picLocks noChangeAspect="1"/>
            </p:cNvPicPr>
            <p:nvPr/>
          </p:nvPicPr>
          <p:blipFill>
            <a:blip r:embed="rId1"/>
            <a:stretch>
              <a:fillRect/>
            </a:stretch>
          </p:blipFill>
          <p:spPr>
            <a:xfrm>
              <a:off x="850" y="1836"/>
              <a:ext cx="12927" cy="5385"/>
            </a:xfrm>
            <a:prstGeom prst="rect">
              <a:avLst/>
            </a:prstGeom>
            <a:noFill/>
            <a:ln w="9525">
              <a:noFill/>
            </a:ln>
          </p:spPr>
        </p:pic>
        <p:sp>
          <p:nvSpPr>
            <p:cNvPr id="6" name="圆角矩形 5"/>
            <p:cNvSpPr/>
            <p:nvPr/>
          </p:nvSpPr>
          <p:spPr>
            <a:xfrm>
              <a:off x="5272" y="4521"/>
              <a:ext cx="8658" cy="2773"/>
            </a:xfrm>
            <a:prstGeom prst="roundRect">
              <a:avLst/>
            </a:prstGeom>
            <a:noFill/>
            <a:ln w="9525" cap="flat" cmpd="sng" algn="ctr">
              <a:solidFill>
                <a:srgbClr val="FF0000"/>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cxnSp>
        <p:nvCxnSpPr>
          <p:cNvPr id="8" name="直接箭头连接符 7"/>
          <p:cNvCxnSpPr/>
          <p:nvPr/>
        </p:nvCxnSpPr>
        <p:spPr>
          <a:xfrm flipV="1">
            <a:off x="2484120" y="2924810"/>
            <a:ext cx="2447925" cy="2592070"/>
          </a:xfrm>
          <a:prstGeom prst="straightConnector1">
            <a:avLst/>
          </a:prstGeom>
          <a:solidFill>
            <a:schemeClr val="accent1"/>
          </a:solidFill>
          <a:ln w="9525" cap="flat" cmpd="sng" algn="ctr">
            <a:solidFill>
              <a:srgbClr val="FF0000"/>
            </a:solidFill>
            <a:prstDash val="dash"/>
            <a:round/>
            <a:headEnd type="none" w="med" len="med"/>
            <a:tailEnd type="arrow" w="med" len="med"/>
          </a:ln>
        </p:spPr>
      </p:cxnSp>
      <p:cxnSp>
        <p:nvCxnSpPr>
          <p:cNvPr id="2" name="直接箭头连接符 1"/>
          <p:cNvCxnSpPr/>
          <p:nvPr/>
        </p:nvCxnSpPr>
        <p:spPr>
          <a:xfrm flipV="1">
            <a:off x="467995" y="2780665"/>
            <a:ext cx="791845" cy="1440180"/>
          </a:xfrm>
          <a:prstGeom prst="straightConnector1">
            <a:avLst/>
          </a:prstGeom>
          <a:solidFill>
            <a:schemeClr val="accent1"/>
          </a:solidFill>
          <a:ln w="9525" cap="flat" cmpd="sng" algn="ctr">
            <a:solidFill>
              <a:srgbClr val="FF0000"/>
            </a:solidFill>
            <a:prstDash val="dash"/>
            <a:round/>
            <a:headEnd type="none" w="med" len="med"/>
            <a:tailEnd type="arrow" w="med" len="med"/>
          </a:ln>
        </p:spPr>
      </p:cxnSp>
    </p:spTree>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a:xfrm>
            <a:off x="6806565" y="6293485"/>
            <a:ext cx="1905000" cy="457200"/>
          </a:xfrm>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矩形 5"/>
          <p:cNvSpPr/>
          <p:nvPr/>
        </p:nvSpPr>
        <p:spPr>
          <a:xfrm>
            <a:off x="5832475" y="1036955"/>
            <a:ext cx="1584325" cy="5088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832674" y="1901092"/>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832674" y="2189124"/>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94400" y="1850390"/>
            <a:ext cx="1315720" cy="337185"/>
          </a:xfrm>
          <a:prstGeom prst="rect">
            <a:avLst/>
          </a:prstGeom>
          <a:noFill/>
        </p:spPr>
        <p:txBody>
          <a:bodyPr wrap="square" rtlCol="0">
            <a:spAutoFit/>
          </a:bodyPr>
          <a:lstStyle/>
          <a:p>
            <a:r>
              <a:rPr lang="en-US" sz="1600" b="1" dirty="0" smtClean="0"/>
              <a:t>LDT</a:t>
            </a:r>
            <a:r>
              <a:rPr lang="en-US" sz="1600" b="1" baseline="-25000" dirty="0" smtClean="0">
                <a:solidFill>
                  <a:schemeClr val="tx1"/>
                </a:solidFill>
                <a:uFillTx/>
              </a:rPr>
              <a:t>0</a:t>
            </a:r>
            <a:r>
              <a:rPr lang="zh-CN" altLang="en-US" sz="1600" b="1" dirty="0" smtClean="0"/>
              <a:t>描述符</a:t>
            </a:r>
            <a:endParaRPr lang="zh-CN" altLang="en-US" sz="1600" b="1" dirty="0" smtClean="0"/>
          </a:p>
        </p:txBody>
      </p:sp>
      <p:cxnSp>
        <p:nvCxnSpPr>
          <p:cNvPr id="11" name="直接连接符 10"/>
          <p:cNvCxnSpPr/>
          <p:nvPr/>
        </p:nvCxnSpPr>
        <p:spPr>
          <a:xfrm>
            <a:off x="5832674" y="2470399"/>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993130" y="4220845"/>
            <a:ext cx="1363345" cy="337185"/>
          </a:xfrm>
          <a:prstGeom prst="rect">
            <a:avLst/>
          </a:prstGeom>
          <a:noFill/>
        </p:spPr>
        <p:txBody>
          <a:bodyPr wrap="square" rtlCol="0">
            <a:spAutoFit/>
          </a:bodyPr>
          <a:lstStyle/>
          <a:p>
            <a:r>
              <a:rPr lang="en-US" sz="1600" b="1" dirty="0" smtClean="0"/>
              <a:t>LDT</a:t>
            </a:r>
            <a:r>
              <a:rPr lang="en-US" sz="1600" b="1" baseline="-25000" dirty="0" smtClean="0">
                <a:solidFill>
                  <a:schemeClr val="tx1"/>
                </a:solidFill>
                <a:uFillTx/>
              </a:rPr>
              <a:t>i</a:t>
            </a:r>
            <a:r>
              <a:rPr lang="zh-CN" altLang="en-US" sz="1600" b="1" dirty="0" smtClean="0"/>
              <a:t>描述符</a:t>
            </a:r>
            <a:endParaRPr lang="zh-CN" altLang="en-US" sz="1600" b="1" dirty="0" smtClean="0"/>
          </a:p>
        </p:txBody>
      </p:sp>
      <p:sp>
        <p:nvSpPr>
          <p:cNvPr id="21" name="右大括号 20"/>
          <p:cNvSpPr/>
          <p:nvPr/>
        </p:nvSpPr>
        <p:spPr>
          <a:xfrm>
            <a:off x="7361555" y="2019935"/>
            <a:ext cx="415290" cy="29927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cxnSp>
        <p:nvCxnSpPr>
          <p:cNvPr id="23" name="直接连接符 22"/>
          <p:cNvCxnSpPr/>
          <p:nvPr/>
        </p:nvCxnSpPr>
        <p:spPr>
          <a:xfrm>
            <a:off x="5822512" y="4244979"/>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822512" y="4533011"/>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812417" y="4843504"/>
            <a:ext cx="15841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812417" y="5131536"/>
            <a:ext cx="1584176"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28280" y="3095625"/>
            <a:ext cx="1324610" cy="10147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z="2000" b="1" dirty="0" smtClean="0"/>
              <a:t>全局</a:t>
            </a:r>
            <a:endParaRPr lang="zh-CN" altLang="en-US" sz="2000" b="1" dirty="0" smtClean="0"/>
          </a:p>
          <a:p>
            <a:r>
              <a:rPr lang="zh-CN" altLang="en-US" sz="2000" b="1" dirty="0" smtClean="0"/>
              <a:t>描述符表</a:t>
            </a:r>
            <a:r>
              <a:rPr lang="en-US" altLang="zh-CN" sz="2000" b="1" dirty="0" smtClean="0"/>
              <a:t>GDT</a:t>
            </a:r>
            <a:endParaRPr lang="zh-CN" altLang="en-US" sz="1600" b="1" dirty="0" smtClean="0"/>
          </a:p>
        </p:txBody>
      </p:sp>
      <p:sp>
        <p:nvSpPr>
          <p:cNvPr id="33" name="TextBox 32"/>
          <p:cNvSpPr txBox="1"/>
          <p:nvPr/>
        </p:nvSpPr>
        <p:spPr>
          <a:xfrm>
            <a:off x="5994400" y="660400"/>
            <a:ext cx="1220470" cy="398780"/>
          </a:xfrm>
          <a:prstGeom prst="rect">
            <a:avLst/>
          </a:prstGeom>
          <a:noFill/>
        </p:spPr>
        <p:txBody>
          <a:bodyPr wrap="square" rtlCol="0">
            <a:spAutoFit/>
          </a:bodyPr>
          <a:lstStyle/>
          <a:p>
            <a:r>
              <a:rPr lang="zh-CN" altLang="en-US" sz="2000" b="1" dirty="0" smtClean="0"/>
              <a:t>主</a:t>
            </a:r>
            <a:r>
              <a:rPr lang="zh-CN" altLang="en-US" sz="2000" b="1" dirty="0" smtClean="0"/>
              <a:t>存储器</a:t>
            </a:r>
            <a:endParaRPr lang="zh-CN" altLang="en-US" sz="2000" b="1" dirty="0" smtClean="0"/>
          </a:p>
        </p:txBody>
      </p:sp>
      <p:sp>
        <p:nvSpPr>
          <p:cNvPr id="5" name="文本框 4"/>
          <p:cNvSpPr txBox="1"/>
          <p:nvPr/>
        </p:nvSpPr>
        <p:spPr>
          <a:xfrm>
            <a:off x="37465" y="116840"/>
            <a:ext cx="6694805" cy="534035"/>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nchor="t">
            <a:spAutoFit/>
          </a:bodyPr>
          <a:p>
            <a:pPr>
              <a:lnSpc>
                <a:spcPct val="120000"/>
              </a:lnSpc>
              <a:spcBef>
                <a:spcPts val="0"/>
              </a:spcBef>
              <a:spcAft>
                <a:spcPts val="0"/>
              </a:spcAft>
            </a:pPr>
            <a:r>
              <a:rPr kumimoji="1" lang="zh-CN" altLang="en-US" dirty="0">
                <a:solidFill>
                  <a:srgbClr val="C00000"/>
                </a:solidFill>
                <a:sym typeface="+mn-ea"/>
              </a:rPr>
              <a:t>例，</a:t>
            </a:r>
            <a:r>
              <a:rPr kumimoji="1" lang="en-US" dirty="0">
                <a:solidFill>
                  <a:srgbClr val="C00000"/>
                </a:solidFill>
                <a:sym typeface="+mn-ea"/>
              </a:rPr>
              <a:t>GDTR</a:t>
            </a:r>
            <a:r>
              <a:rPr kumimoji="1" lang="zh-CN" altLang="en-US" dirty="0">
                <a:solidFill>
                  <a:srgbClr val="C00000"/>
                </a:solidFill>
                <a:sym typeface="+mn-ea"/>
              </a:rPr>
              <a:t>内容</a:t>
            </a:r>
            <a:r>
              <a:rPr kumimoji="1" lang="zh-CN" altLang="en-US" dirty="0">
                <a:solidFill>
                  <a:schemeClr val="tx1"/>
                </a:solidFill>
                <a:sym typeface="+mn-ea"/>
              </a:rPr>
              <a:t>定义</a:t>
            </a:r>
            <a:r>
              <a:rPr kumimoji="1" lang="zh-CN" altLang="en-US" dirty="0">
                <a:solidFill>
                  <a:srgbClr val="C00000"/>
                </a:solidFill>
                <a:latin typeface="+mn-lt"/>
                <a:sym typeface="+mn-ea"/>
              </a:rPr>
              <a:t>全局描述符表</a:t>
            </a:r>
            <a:r>
              <a:rPr kumimoji="1" lang="en-US" altLang="zh-CN" dirty="0">
                <a:solidFill>
                  <a:srgbClr val="C00000"/>
                </a:solidFill>
                <a:latin typeface="+mn-lt"/>
                <a:sym typeface="+mn-ea"/>
              </a:rPr>
              <a:t>GDT</a:t>
            </a:r>
            <a:r>
              <a:rPr kumimoji="1" lang="zh-CN" altLang="en-US" dirty="0">
                <a:solidFill>
                  <a:srgbClr val="C00000"/>
                </a:solidFill>
                <a:latin typeface="+mn-lt"/>
                <a:sym typeface="+mn-ea"/>
              </a:rPr>
              <a:t>，如</a:t>
            </a:r>
            <a:r>
              <a:rPr kumimoji="1" lang="zh-CN" altLang="en-US" dirty="0">
                <a:solidFill>
                  <a:srgbClr val="C00000"/>
                </a:solidFill>
                <a:latin typeface="+mn-lt"/>
                <a:sym typeface="+mn-ea"/>
              </a:rPr>
              <a:t>下图：</a:t>
            </a:r>
            <a:r>
              <a:rPr kumimoji="1" lang="zh-CN" altLang="en-US" dirty="0">
                <a:latin typeface="+mn-lt"/>
                <a:sym typeface="+mn-ea"/>
              </a:rPr>
              <a:t> </a:t>
            </a:r>
            <a:endParaRPr lang="zh-CN" altLang="en-US"/>
          </a:p>
        </p:txBody>
      </p:sp>
      <p:sp>
        <p:nvSpPr>
          <p:cNvPr id="43069" name="Rectangle 21"/>
          <p:cNvSpPr>
            <a:spLocks noChangeArrowheads="1"/>
          </p:cNvSpPr>
          <p:nvPr/>
        </p:nvSpPr>
        <p:spPr bwMode="auto">
          <a:xfrm>
            <a:off x="395605" y="4136390"/>
            <a:ext cx="4479290" cy="2794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389255" y="4109429"/>
            <a:ext cx="2212975" cy="365444"/>
            <a:chOff x="1979" y="855"/>
            <a:chExt cx="1394" cy="230"/>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754" y="855"/>
              <a:ext cx="61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段基址</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637915" y="4110355"/>
            <a:ext cx="86995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段</a:t>
            </a:r>
            <a:r>
              <a:rPr lang="zh-CN" altLang="en-US" sz="1800">
                <a:solidFill>
                  <a:schemeClr val="tx1"/>
                </a:solidFill>
                <a:latin typeface="Times New Roman" panose="02020603050405020304" pitchFamily="18" charset="0"/>
              </a:rPr>
              <a:t>界限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4521835" y="381889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258185" y="384810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zh-CN" altLang="en-US" sz="1800">
                <a:solidFill>
                  <a:schemeClr val="tx1"/>
                </a:solidFill>
                <a:latin typeface="Times New Roman" panose="02020603050405020304" pitchFamily="18" charset="0"/>
              </a:rPr>
              <a:t>1</a:t>
            </a:r>
            <a:r>
              <a:rPr lang="en-US" altLang="zh-CN" sz="1800">
                <a:solidFill>
                  <a:schemeClr val="tx1"/>
                </a:solidFill>
                <a:latin typeface="Times New Roman" panose="02020603050405020304" pitchFamily="18" charset="0"/>
              </a:rPr>
              <a:t>5</a:t>
            </a:r>
            <a:endParaRPr lang="en-US" altLang="zh-CN"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915920" y="384810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a:t>
            </a:r>
            <a:r>
              <a:rPr lang="zh-CN" altLang="en-US" sz="1800">
                <a:solidFill>
                  <a:schemeClr val="tx1"/>
                </a:solidFill>
                <a:latin typeface="Times New Roman" panose="02020603050405020304" pitchFamily="18" charset="0"/>
              </a:rPr>
              <a:t>6</a:t>
            </a:r>
            <a:endParaRPr lang="zh-CN" altLang="en-US"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292100" y="381889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47</a:t>
            </a:r>
            <a:endParaRPr lang="en-US" altLang="zh-CN" sz="1800">
              <a:solidFill>
                <a:schemeClr val="tx1"/>
              </a:solidFill>
              <a:latin typeface="Times New Roman" panose="02020603050405020304" pitchFamily="18" charset="0"/>
            </a:endParaRPr>
          </a:p>
        </p:txBody>
      </p:sp>
      <p:cxnSp>
        <p:nvCxnSpPr>
          <p:cNvPr id="2" name="直接连接符 1"/>
          <p:cNvCxnSpPr/>
          <p:nvPr/>
        </p:nvCxnSpPr>
        <p:spPr>
          <a:xfrm flipH="1">
            <a:off x="3347720" y="4137660"/>
            <a:ext cx="635" cy="28638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文本框 2"/>
          <p:cNvSpPr txBox="1"/>
          <p:nvPr/>
        </p:nvSpPr>
        <p:spPr>
          <a:xfrm>
            <a:off x="1043940" y="4580890"/>
            <a:ext cx="2860040" cy="3987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zh-CN" altLang="en-US" sz="2000"/>
              <a:t>全局描述符寄存器</a:t>
            </a:r>
            <a:r>
              <a:rPr lang="en-US" altLang="zh-CN" sz="2000"/>
              <a:t>GDTR</a:t>
            </a:r>
            <a:endParaRPr lang="en-US" altLang="zh-CN" sz="2000"/>
          </a:p>
        </p:txBody>
      </p:sp>
      <p:cxnSp>
        <p:nvCxnSpPr>
          <p:cNvPr id="12" name="肘形连接符 11"/>
          <p:cNvCxnSpPr>
            <a:stCxn id="43088" idx="0"/>
          </p:cNvCxnSpPr>
          <p:nvPr/>
        </p:nvCxnSpPr>
        <p:spPr>
          <a:xfrm rot="16200000">
            <a:off x="2929255" y="1170940"/>
            <a:ext cx="2120900" cy="3756660"/>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32" name="左大括号 31"/>
          <p:cNvSpPr/>
          <p:nvPr/>
        </p:nvSpPr>
        <p:spPr>
          <a:xfrm>
            <a:off x="5364480" y="1988820"/>
            <a:ext cx="503555" cy="295211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lumMod val="95000"/>
                  </a:schemeClr>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4" name="肘形连接符 33"/>
          <p:cNvCxnSpPr>
            <a:stCxn id="43082" idx="0"/>
            <a:endCxn id="32" idx="1"/>
          </p:cNvCxnSpPr>
          <p:nvPr/>
        </p:nvCxnSpPr>
        <p:spPr>
          <a:xfrm rot="16200000">
            <a:off x="4396105" y="3141980"/>
            <a:ext cx="645160" cy="1291590"/>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a:off x="323215" y="5805170"/>
            <a:ext cx="4909185" cy="829945"/>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nchor="t">
            <a:spAutoFit/>
          </a:bodyPr>
          <a:p>
            <a:r>
              <a:rPr lang="en-US" altLang="zh-CN" dirty="0" smtClean="0">
                <a:sym typeface="+mn-ea"/>
              </a:rPr>
              <a:t>GDT</a:t>
            </a:r>
            <a:r>
              <a:rPr lang="zh-CN" altLang="en-US" dirty="0" smtClean="0">
                <a:sym typeface="+mn-ea"/>
              </a:rPr>
              <a:t>只有一个，可存放</a:t>
            </a:r>
            <a:r>
              <a:rPr lang="en-US" altLang="zh-CN" dirty="0" smtClean="0">
                <a:sym typeface="+mn-ea"/>
              </a:rPr>
              <a:t>8K</a:t>
            </a:r>
            <a:r>
              <a:rPr lang="zh-CN" altLang="en-US" dirty="0" smtClean="0">
                <a:sym typeface="+mn-ea"/>
              </a:rPr>
              <a:t>描述符，每个描述符</a:t>
            </a:r>
            <a:r>
              <a:rPr lang="en-US" dirty="0" smtClean="0">
                <a:sym typeface="+mn-ea"/>
              </a:rPr>
              <a:t>8</a:t>
            </a:r>
            <a:r>
              <a:rPr lang="zh-CN" altLang="en-US" dirty="0" smtClean="0">
                <a:sym typeface="+mn-ea"/>
              </a:rPr>
              <a:t>字节</a:t>
            </a:r>
            <a:endParaRPr lang="zh-CN" altLang="en-US"/>
          </a:p>
        </p:txBody>
      </p:sp>
      <p:sp>
        <p:nvSpPr>
          <p:cNvPr id="62" name="文本框 61"/>
          <p:cNvSpPr txBox="1"/>
          <p:nvPr/>
        </p:nvSpPr>
        <p:spPr>
          <a:xfrm>
            <a:off x="7396480" y="1031875"/>
            <a:ext cx="825500" cy="337185"/>
          </a:xfrm>
          <a:prstGeom prst="rect">
            <a:avLst/>
          </a:prstGeom>
          <a:noFill/>
        </p:spPr>
        <p:txBody>
          <a:bodyPr wrap="square" rtlCol="0">
            <a:spAutoFit/>
          </a:bodyPr>
          <a:p>
            <a:r>
              <a:rPr lang="zh-CN" altLang="en-US" sz="1600"/>
              <a:t>低地址</a:t>
            </a:r>
            <a:endParaRPr lang="zh-CN" altLang="en-US" sz="1600"/>
          </a:p>
        </p:txBody>
      </p:sp>
    </p:spTree>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465" y="116840"/>
            <a:ext cx="8886825" cy="534035"/>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wrap="square" rtlCol="0" anchor="t">
            <a:spAutoFit/>
          </a:bodyPr>
          <a:p>
            <a:pPr>
              <a:lnSpc>
                <a:spcPct val="120000"/>
              </a:lnSpc>
              <a:spcBef>
                <a:spcPts val="0"/>
              </a:spcBef>
              <a:spcAft>
                <a:spcPts val="0"/>
              </a:spcAft>
            </a:pPr>
            <a:r>
              <a:rPr kumimoji="1" lang="zh-CN" altLang="en-US" dirty="0">
                <a:solidFill>
                  <a:srgbClr val="C00000"/>
                </a:solidFill>
                <a:sym typeface="+mn-ea"/>
              </a:rPr>
              <a:t>例，</a:t>
            </a:r>
            <a:r>
              <a:rPr kumimoji="1" lang="zh-CN" altLang="en-US" dirty="0">
                <a:solidFill>
                  <a:schemeClr val="tx1"/>
                </a:solidFill>
                <a:sym typeface="+mn-ea"/>
              </a:rPr>
              <a:t>给</a:t>
            </a:r>
            <a:r>
              <a:rPr kumimoji="1" lang="en-US" dirty="0">
                <a:solidFill>
                  <a:srgbClr val="C00000"/>
                </a:solidFill>
                <a:sym typeface="+mn-ea"/>
              </a:rPr>
              <a:t>LDTR</a:t>
            </a:r>
            <a:r>
              <a:rPr kumimoji="1" lang="zh-CN" altLang="en-US" dirty="0">
                <a:solidFill>
                  <a:srgbClr val="C00000"/>
                </a:solidFill>
                <a:sym typeface="+mn-ea"/>
              </a:rPr>
              <a:t>装</a:t>
            </a:r>
            <a:r>
              <a:rPr kumimoji="1" lang="zh-CN" altLang="en-US" dirty="0">
                <a:solidFill>
                  <a:schemeClr val="tx1"/>
                </a:solidFill>
                <a:sym typeface="+mn-ea"/>
              </a:rPr>
              <a:t>入</a:t>
            </a:r>
            <a:r>
              <a:rPr kumimoji="1" lang="zh-CN" altLang="en-US" dirty="0">
                <a:solidFill>
                  <a:srgbClr val="C00000"/>
                </a:solidFill>
                <a:sym typeface="+mn-ea"/>
              </a:rPr>
              <a:t>段选择器</a:t>
            </a:r>
            <a:r>
              <a:rPr kumimoji="1" lang="zh-CN" altLang="en-US" dirty="0">
                <a:solidFill>
                  <a:schemeClr val="tx1"/>
                </a:solidFill>
                <a:sym typeface="+mn-ea"/>
              </a:rPr>
              <a:t>以</a:t>
            </a:r>
            <a:r>
              <a:rPr kumimoji="1" lang="zh-CN" altLang="en-US" dirty="0">
                <a:solidFill>
                  <a:srgbClr val="C00000"/>
                </a:solidFill>
                <a:sym typeface="+mn-ea"/>
              </a:rPr>
              <a:t>定义一个局部描述符表，如</a:t>
            </a:r>
            <a:r>
              <a:rPr kumimoji="1" lang="zh-CN" altLang="en-US" dirty="0">
                <a:solidFill>
                  <a:srgbClr val="C00000"/>
                </a:solidFill>
                <a:sym typeface="+mn-ea"/>
              </a:rPr>
              <a:t>下图。</a:t>
            </a:r>
            <a:endParaRPr lang="zh-CN" altLang="en-US"/>
          </a:p>
        </p:txBody>
      </p:sp>
      <p:sp>
        <p:nvSpPr>
          <p:cNvPr id="41" name="文本框 40"/>
          <p:cNvSpPr txBox="1"/>
          <p:nvPr/>
        </p:nvSpPr>
        <p:spPr>
          <a:xfrm>
            <a:off x="0" y="745490"/>
            <a:ext cx="5598160" cy="1506855"/>
          </a:xfrm>
          <a:prstGeom prst="rect">
            <a:avLst/>
          </a:prstGeom>
          <a:noFill/>
        </p:spPr>
        <p:txBody>
          <a:bodyPr wrap="square" rtlCol="0" anchor="t">
            <a:spAutoFit/>
          </a:bodyPr>
          <a:p>
            <a:pPr>
              <a:lnSpc>
                <a:spcPct val="115000"/>
              </a:lnSpc>
              <a:spcBef>
                <a:spcPts val="0"/>
              </a:spcBef>
              <a:spcAft>
                <a:spcPts val="0"/>
              </a:spcAft>
            </a:pPr>
            <a:r>
              <a:rPr kumimoji="1" lang="zh-CN" altLang="en-US" sz="2000" dirty="0">
                <a:latin typeface="+mn-lt"/>
                <a:sym typeface="+mn-ea"/>
              </a:rPr>
              <a:t>系统指令LLDT将一个LDT</a:t>
            </a:r>
            <a:r>
              <a:rPr kumimoji="1" lang="en-US" altLang="zh-CN" sz="2000" baseline="-25000" dirty="0">
                <a:solidFill>
                  <a:schemeClr val="tx1"/>
                </a:solidFill>
                <a:uFillTx/>
                <a:latin typeface="+mn-lt"/>
                <a:sym typeface="+mn-ea"/>
              </a:rPr>
              <a:t>1</a:t>
            </a:r>
            <a:r>
              <a:rPr kumimoji="1" lang="zh-CN" altLang="en-US" sz="2000" dirty="0">
                <a:latin typeface="+mn-lt"/>
                <a:sym typeface="+mn-ea"/>
              </a:rPr>
              <a:t>的段选择器装入LDTR中，硬件自动将LDT</a:t>
            </a:r>
            <a:r>
              <a:rPr kumimoji="1" lang="en-US" altLang="zh-CN" sz="2000" baseline="-25000" dirty="0">
                <a:solidFill>
                  <a:schemeClr val="tx1"/>
                </a:solidFill>
                <a:uFillTx/>
                <a:latin typeface="+mn-lt"/>
                <a:sym typeface="+mn-ea"/>
              </a:rPr>
              <a:t>1</a:t>
            </a:r>
            <a:r>
              <a:rPr kumimoji="1" lang="zh-CN" altLang="en-US" sz="2000" dirty="0">
                <a:latin typeface="+mn-lt"/>
                <a:sym typeface="+mn-ea"/>
              </a:rPr>
              <a:t>的描述符从GDT中读出来装入到对应的</a:t>
            </a:r>
            <a:r>
              <a:rPr kumimoji="1" lang="zh-CN" altLang="en-US" sz="2000" u="sng" dirty="0">
                <a:solidFill>
                  <a:srgbClr val="C00000"/>
                </a:solidFill>
                <a:latin typeface="+mn-lt"/>
                <a:sym typeface="+mn-ea"/>
              </a:rPr>
              <a:t>64位局部描述符寄存器</a:t>
            </a:r>
            <a:r>
              <a:rPr kumimoji="1" lang="zh-CN" altLang="en-US" sz="2000" dirty="0">
                <a:latin typeface="+mn-lt"/>
                <a:sym typeface="+mn-ea"/>
              </a:rPr>
              <a:t>（程序不可</a:t>
            </a:r>
            <a:r>
              <a:rPr kumimoji="1" lang="zh-CN" altLang="en-US" sz="2000" dirty="0">
                <a:latin typeface="+mn-lt"/>
                <a:sym typeface="+mn-ea"/>
              </a:rPr>
              <a:t>访问）中，以定义</a:t>
            </a:r>
            <a:r>
              <a:rPr kumimoji="1" lang="en-US" altLang="zh-CN" sz="2000" dirty="0">
                <a:latin typeface="+mn-lt"/>
                <a:sym typeface="+mn-ea"/>
              </a:rPr>
              <a:t>LDT</a:t>
            </a:r>
            <a:r>
              <a:rPr kumimoji="1" lang="en-US" altLang="zh-CN" sz="2000" baseline="-25000" dirty="0">
                <a:solidFill>
                  <a:schemeClr val="tx1"/>
                </a:solidFill>
                <a:uFillTx/>
                <a:latin typeface="+mn-lt"/>
                <a:sym typeface="+mn-ea"/>
              </a:rPr>
              <a:t>1</a:t>
            </a:r>
            <a:r>
              <a:rPr kumimoji="1" lang="zh-CN" altLang="en-US" sz="2000" dirty="0">
                <a:latin typeface="+mn-lt"/>
                <a:sym typeface="+mn-ea"/>
              </a:rPr>
              <a:t>。</a:t>
            </a:r>
            <a:endParaRPr kumimoji="1" lang="en-US" altLang="zh-CN" sz="2000" dirty="0">
              <a:latin typeface="+mn-lt"/>
              <a:sym typeface="+mn-ea"/>
            </a:endParaRPr>
          </a:p>
        </p:txBody>
      </p:sp>
      <p:sp>
        <p:nvSpPr>
          <p:cNvPr id="6" name="矩形 5"/>
          <p:cNvSpPr/>
          <p:nvPr/>
        </p:nvSpPr>
        <p:spPr>
          <a:xfrm>
            <a:off x="5723890" y="1398270"/>
            <a:ext cx="1584325" cy="54597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5723890" y="2223770"/>
            <a:ext cx="1584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723890" y="2511425"/>
            <a:ext cx="158432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85815" y="2172970"/>
            <a:ext cx="1315720" cy="337185"/>
          </a:xfrm>
          <a:prstGeom prst="rect">
            <a:avLst/>
          </a:prstGeom>
          <a:noFill/>
        </p:spPr>
        <p:txBody>
          <a:bodyPr wrap="square" rtlCol="0">
            <a:spAutoFit/>
          </a:bodyPr>
          <a:lstStyle/>
          <a:p>
            <a:r>
              <a:rPr lang="en-US" sz="1600" b="1" dirty="0" smtClean="0"/>
              <a:t>LDT</a:t>
            </a:r>
            <a:r>
              <a:rPr lang="en-US" sz="1600" b="1" baseline="-25000" dirty="0" smtClean="0">
                <a:solidFill>
                  <a:schemeClr val="tx1"/>
                </a:solidFill>
                <a:uFillTx/>
              </a:rPr>
              <a:t>1</a:t>
            </a:r>
            <a:r>
              <a:rPr lang="zh-CN" altLang="en-US" sz="1600" b="1" dirty="0" smtClean="0"/>
              <a:t>描述符</a:t>
            </a:r>
            <a:endParaRPr lang="zh-CN" altLang="en-US" sz="1600" b="1" dirty="0" smtClean="0"/>
          </a:p>
        </p:txBody>
      </p:sp>
      <p:cxnSp>
        <p:nvCxnSpPr>
          <p:cNvPr id="11" name="直接连接符 10"/>
          <p:cNvCxnSpPr/>
          <p:nvPr/>
        </p:nvCxnSpPr>
        <p:spPr>
          <a:xfrm>
            <a:off x="5744845" y="1936750"/>
            <a:ext cx="158432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右大括号 20"/>
          <p:cNvSpPr/>
          <p:nvPr/>
        </p:nvSpPr>
        <p:spPr>
          <a:xfrm>
            <a:off x="7268210" y="1951355"/>
            <a:ext cx="439420" cy="1364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cxnSp>
        <p:nvCxnSpPr>
          <p:cNvPr id="23" name="直接连接符 22"/>
          <p:cNvCxnSpPr/>
          <p:nvPr/>
        </p:nvCxnSpPr>
        <p:spPr>
          <a:xfrm>
            <a:off x="5720715" y="5153025"/>
            <a:ext cx="1584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720715" y="5441315"/>
            <a:ext cx="1584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723890" y="6545580"/>
            <a:ext cx="1584325"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754620" y="2440940"/>
            <a:ext cx="786765" cy="3987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000" b="1" dirty="0" smtClean="0"/>
              <a:t>GDT</a:t>
            </a:r>
            <a:endParaRPr lang="zh-CN" altLang="en-US" sz="1600" b="1" dirty="0" smtClean="0"/>
          </a:p>
        </p:txBody>
      </p:sp>
      <p:sp>
        <p:nvSpPr>
          <p:cNvPr id="33" name="TextBox 32"/>
          <p:cNvSpPr txBox="1"/>
          <p:nvPr/>
        </p:nvSpPr>
        <p:spPr>
          <a:xfrm>
            <a:off x="5882640" y="1000760"/>
            <a:ext cx="1220470" cy="398780"/>
          </a:xfrm>
          <a:prstGeom prst="rect">
            <a:avLst/>
          </a:prstGeom>
          <a:noFill/>
        </p:spPr>
        <p:txBody>
          <a:bodyPr wrap="square" rtlCol="0">
            <a:spAutoFit/>
          </a:bodyPr>
          <a:lstStyle/>
          <a:p>
            <a:r>
              <a:rPr lang="zh-CN" altLang="en-US" sz="2000" b="1" dirty="0" smtClean="0"/>
              <a:t>主</a:t>
            </a:r>
            <a:r>
              <a:rPr lang="zh-CN" altLang="en-US" sz="2000" b="1" dirty="0" smtClean="0"/>
              <a:t>存储器</a:t>
            </a:r>
            <a:endParaRPr lang="zh-CN" altLang="en-US" sz="2000" b="1" dirty="0" smtClean="0"/>
          </a:p>
        </p:txBody>
      </p:sp>
      <p:sp>
        <p:nvSpPr>
          <p:cNvPr id="43069" name="Rectangle 21"/>
          <p:cNvSpPr>
            <a:spLocks noChangeArrowheads="1"/>
          </p:cNvSpPr>
          <p:nvPr/>
        </p:nvSpPr>
        <p:spPr bwMode="auto">
          <a:xfrm>
            <a:off x="287020" y="3748405"/>
            <a:ext cx="4998720" cy="279400"/>
          </a:xfrm>
          <a:prstGeom prst="rect">
            <a:avLst/>
          </a:prstGeom>
          <a:noFill/>
          <a:ln w="25400">
            <a:solidFill>
              <a:schemeClr val="tx1"/>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grpSp>
        <p:nvGrpSpPr>
          <p:cNvPr id="43071" name="Group 23"/>
          <p:cNvGrpSpPr/>
          <p:nvPr/>
        </p:nvGrpSpPr>
        <p:grpSpPr bwMode="auto">
          <a:xfrm rot="0">
            <a:off x="280670" y="3721735"/>
            <a:ext cx="2212975" cy="365760"/>
            <a:chOff x="1979" y="855"/>
            <a:chExt cx="1394" cy="230"/>
          </a:xfrm>
        </p:grpSpPr>
        <p:sp>
          <p:nvSpPr>
            <p:cNvPr id="43087" name="Rectangle 24"/>
            <p:cNvSpPr>
              <a:spLocks noChangeArrowheads="1"/>
            </p:cNvSpPr>
            <p:nvPr/>
          </p:nvSpPr>
          <p:spPr bwMode="auto">
            <a:xfrm>
              <a:off x="1979" y="868"/>
              <a:ext cx="624" cy="184"/>
            </a:xfrm>
            <a:prstGeom prst="rect">
              <a:avLst/>
            </a:prstGeom>
            <a:noFill/>
            <a:ln w="12700">
              <a:no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43088" name="Rectangle 25"/>
            <p:cNvSpPr>
              <a:spLocks noChangeArrowheads="1"/>
            </p:cNvSpPr>
            <p:nvPr/>
          </p:nvSpPr>
          <p:spPr bwMode="auto">
            <a:xfrm>
              <a:off x="2517" y="855"/>
              <a:ext cx="8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r>
                <a:rPr lang="zh-CN" altLang="en-US" sz="1800">
                  <a:solidFill>
                    <a:schemeClr val="tx1"/>
                  </a:solidFill>
                  <a:latin typeface="Times New Roman" panose="02020603050405020304" pitchFamily="18" charset="0"/>
                </a:rPr>
                <a:t>位段基址</a:t>
              </a:r>
              <a:endParaRPr lang="zh-CN" altLang="en-US" sz="1800">
                <a:solidFill>
                  <a:schemeClr val="tx1"/>
                </a:solidFill>
                <a:latin typeface="Times New Roman" panose="02020603050405020304" pitchFamily="18" charset="0"/>
              </a:endParaRPr>
            </a:p>
          </p:txBody>
        </p:sp>
      </p:grpSp>
      <p:sp>
        <p:nvSpPr>
          <p:cNvPr id="43082" name="Rectangle 34"/>
          <p:cNvSpPr>
            <a:spLocks noChangeArrowheads="1"/>
          </p:cNvSpPr>
          <p:nvPr/>
        </p:nvSpPr>
        <p:spPr bwMode="auto">
          <a:xfrm>
            <a:off x="3094990" y="3721735"/>
            <a:ext cx="148463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20</a:t>
            </a:r>
            <a:r>
              <a:rPr lang="zh-CN" altLang="en-US" sz="1800">
                <a:solidFill>
                  <a:schemeClr val="tx1"/>
                </a:solidFill>
                <a:latin typeface="Times New Roman" panose="02020603050405020304" pitchFamily="18" charset="0"/>
              </a:rPr>
              <a:t>位段</a:t>
            </a:r>
            <a:r>
              <a:rPr lang="zh-CN" altLang="en-US" sz="1800">
                <a:solidFill>
                  <a:schemeClr val="tx1"/>
                </a:solidFill>
                <a:latin typeface="Times New Roman" panose="02020603050405020304" pitchFamily="18" charset="0"/>
              </a:rPr>
              <a:t>界限</a:t>
            </a:r>
            <a:endParaRPr lang="zh-CN" altLang="en-US" sz="1800">
              <a:solidFill>
                <a:schemeClr val="tx1"/>
              </a:solidFill>
              <a:latin typeface="Times New Roman" panose="02020603050405020304" pitchFamily="18" charset="0"/>
            </a:endParaRPr>
          </a:p>
        </p:txBody>
      </p:sp>
      <p:sp>
        <p:nvSpPr>
          <p:cNvPr id="43064" name="Rectangle 43"/>
          <p:cNvSpPr>
            <a:spLocks noChangeArrowheads="1"/>
          </p:cNvSpPr>
          <p:nvPr/>
        </p:nvSpPr>
        <p:spPr bwMode="auto">
          <a:xfrm>
            <a:off x="4072890" y="3460115"/>
            <a:ext cx="523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12</a:t>
            </a:r>
            <a:endParaRPr lang="en-US" altLang="zh-CN" sz="1800">
              <a:solidFill>
                <a:schemeClr val="tx1"/>
              </a:solidFill>
              <a:latin typeface="Times New Roman" panose="02020603050405020304" pitchFamily="18" charset="0"/>
            </a:endParaRPr>
          </a:p>
        </p:txBody>
      </p:sp>
      <p:sp>
        <p:nvSpPr>
          <p:cNvPr id="43065" name="Rectangle 44"/>
          <p:cNvSpPr>
            <a:spLocks noChangeArrowheads="1"/>
          </p:cNvSpPr>
          <p:nvPr/>
        </p:nvSpPr>
        <p:spPr bwMode="auto">
          <a:xfrm>
            <a:off x="3035935" y="3460115"/>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31</a:t>
            </a:r>
            <a:endParaRPr lang="en-US" altLang="zh-CN" sz="1800">
              <a:solidFill>
                <a:schemeClr val="tx1"/>
              </a:solidFill>
              <a:latin typeface="Times New Roman" panose="02020603050405020304" pitchFamily="18" charset="0"/>
            </a:endParaRPr>
          </a:p>
        </p:txBody>
      </p:sp>
      <p:sp>
        <p:nvSpPr>
          <p:cNvPr id="43067" name="Rectangle 46"/>
          <p:cNvSpPr>
            <a:spLocks noChangeArrowheads="1"/>
          </p:cNvSpPr>
          <p:nvPr/>
        </p:nvSpPr>
        <p:spPr bwMode="auto">
          <a:xfrm>
            <a:off x="2686050" y="344932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32</a:t>
            </a:r>
            <a:endParaRPr lang="en-US" altLang="zh-CN" sz="1800">
              <a:solidFill>
                <a:schemeClr val="tx1"/>
              </a:solidFill>
              <a:latin typeface="Times New Roman" panose="02020603050405020304" pitchFamily="18" charset="0"/>
            </a:endParaRPr>
          </a:p>
        </p:txBody>
      </p:sp>
      <p:sp>
        <p:nvSpPr>
          <p:cNvPr id="43068" name="Rectangle 47"/>
          <p:cNvSpPr>
            <a:spLocks noChangeArrowheads="1"/>
          </p:cNvSpPr>
          <p:nvPr/>
        </p:nvSpPr>
        <p:spPr bwMode="auto">
          <a:xfrm>
            <a:off x="183515" y="3430905"/>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63</a:t>
            </a:r>
            <a:endParaRPr lang="en-US" altLang="zh-CN" sz="1800">
              <a:solidFill>
                <a:schemeClr val="tx1"/>
              </a:solidFill>
              <a:latin typeface="Times New Roman" panose="02020603050405020304" pitchFamily="18" charset="0"/>
            </a:endParaRPr>
          </a:p>
        </p:txBody>
      </p:sp>
      <p:cxnSp>
        <p:nvCxnSpPr>
          <p:cNvPr id="2" name="直接连接符 1"/>
          <p:cNvCxnSpPr/>
          <p:nvPr/>
        </p:nvCxnSpPr>
        <p:spPr>
          <a:xfrm flipH="1">
            <a:off x="3023235" y="3748405"/>
            <a:ext cx="635" cy="28638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文本框 2"/>
          <p:cNvSpPr txBox="1"/>
          <p:nvPr/>
        </p:nvSpPr>
        <p:spPr>
          <a:xfrm>
            <a:off x="105410" y="4109085"/>
            <a:ext cx="1557020" cy="706755"/>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p>
            <a:r>
              <a:rPr lang="en-US" altLang="zh-CN" sz="2000"/>
              <a:t>64</a:t>
            </a:r>
            <a:r>
              <a:rPr lang="zh-CN" altLang="en-US" sz="2000"/>
              <a:t>位局部描述符寄存器</a:t>
            </a:r>
            <a:endParaRPr lang="en-US" altLang="zh-CN" sz="2000"/>
          </a:p>
        </p:txBody>
      </p:sp>
      <p:cxnSp>
        <p:nvCxnSpPr>
          <p:cNvPr id="12" name="肘形连接符 11"/>
          <p:cNvCxnSpPr/>
          <p:nvPr/>
        </p:nvCxnSpPr>
        <p:spPr>
          <a:xfrm>
            <a:off x="1814195" y="4087495"/>
            <a:ext cx="3852545" cy="1089660"/>
          </a:xfrm>
          <a:prstGeom prst="bentConnector3">
            <a:avLst>
              <a:gd name="adj1" fmla="val 148"/>
            </a:avLst>
          </a:prstGeom>
          <a:solidFill>
            <a:schemeClr val="accent1"/>
          </a:solidFill>
          <a:ln w="9525" cap="flat" cmpd="sng" algn="ctr">
            <a:solidFill>
              <a:schemeClr val="tx1"/>
            </a:solidFill>
            <a:prstDash val="dash"/>
            <a:round/>
            <a:headEnd type="none" w="med" len="med"/>
            <a:tailEnd type="arrow" w="med" len="med"/>
          </a:ln>
        </p:spPr>
      </p:cxnSp>
      <p:sp>
        <p:nvSpPr>
          <p:cNvPr id="32" name="左大括号 31"/>
          <p:cNvSpPr/>
          <p:nvPr/>
        </p:nvSpPr>
        <p:spPr>
          <a:xfrm>
            <a:off x="5290185" y="5266055"/>
            <a:ext cx="454660" cy="127952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bg1">
                    <a:lumMod val="95000"/>
                  </a:schemeClr>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cxnSp>
        <p:nvCxnSpPr>
          <p:cNvPr id="34" name="肘形连接符 33"/>
          <p:cNvCxnSpPr>
            <a:endCxn id="32" idx="1"/>
          </p:cNvCxnSpPr>
          <p:nvPr/>
        </p:nvCxnSpPr>
        <p:spPr>
          <a:xfrm rot="5400000" flipV="1">
            <a:off x="3565525" y="4181475"/>
            <a:ext cx="1880870" cy="1567815"/>
          </a:xfrm>
          <a:prstGeom prst="bentConnector2">
            <a:avLst/>
          </a:prstGeom>
          <a:solidFill>
            <a:schemeClr val="accent1"/>
          </a:solidFill>
          <a:ln w="9525" cap="flat" cmpd="sng" algn="ctr">
            <a:solidFill>
              <a:schemeClr val="tx1"/>
            </a:solidFill>
            <a:prstDash val="dash"/>
            <a:round/>
            <a:headEnd type="none" w="med" len="med"/>
            <a:tailEnd type="arrow" w="med" len="med"/>
          </a:ln>
        </p:spPr>
      </p:cxnSp>
      <p:cxnSp>
        <p:nvCxnSpPr>
          <p:cNvPr id="4" name="直接连接符 3"/>
          <p:cNvCxnSpPr/>
          <p:nvPr/>
        </p:nvCxnSpPr>
        <p:spPr>
          <a:xfrm>
            <a:off x="5738495" y="3380740"/>
            <a:ext cx="158432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右大括号 6"/>
          <p:cNvSpPr/>
          <p:nvPr/>
        </p:nvSpPr>
        <p:spPr>
          <a:xfrm>
            <a:off x="7317105" y="5207635"/>
            <a:ext cx="386080" cy="1262380"/>
          </a:xfrm>
          <a:prstGeom prst="rightBrace">
            <a:avLst>
              <a:gd name="adj1" fmla="val 8333"/>
              <a:gd name="adj2" fmla="val 51609"/>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p>
        </p:txBody>
      </p:sp>
      <p:sp>
        <p:nvSpPr>
          <p:cNvPr id="13" name="TextBox 28"/>
          <p:cNvSpPr txBox="1"/>
          <p:nvPr/>
        </p:nvSpPr>
        <p:spPr>
          <a:xfrm>
            <a:off x="7754620" y="5639435"/>
            <a:ext cx="807085" cy="3987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altLang="zh-CN" sz="2000" b="1" dirty="0" smtClean="0"/>
              <a:t> LDT</a:t>
            </a:r>
            <a:r>
              <a:rPr lang="en-US" altLang="zh-CN" sz="2000" b="1" baseline="-25000" dirty="0" smtClean="0">
                <a:solidFill>
                  <a:schemeClr val="tx1"/>
                </a:solidFill>
                <a:uFillTx/>
              </a:rPr>
              <a:t>1</a:t>
            </a:r>
            <a:endParaRPr lang="en-US" altLang="zh-CN" sz="2000" b="1" baseline="-25000" dirty="0" smtClean="0">
              <a:solidFill>
                <a:schemeClr val="tx1"/>
              </a:solidFill>
              <a:uFillTx/>
            </a:endParaRPr>
          </a:p>
        </p:txBody>
      </p:sp>
      <p:sp>
        <p:nvSpPr>
          <p:cNvPr id="14" name="Rectangle 21"/>
          <p:cNvSpPr>
            <a:spLocks noChangeArrowheads="1"/>
          </p:cNvSpPr>
          <p:nvPr/>
        </p:nvSpPr>
        <p:spPr bwMode="auto">
          <a:xfrm>
            <a:off x="298450" y="3101340"/>
            <a:ext cx="2064385" cy="279400"/>
          </a:xfrm>
          <a:prstGeom prst="rect">
            <a:avLst/>
          </a:prstGeom>
          <a:noFill/>
          <a:ln w="25400">
            <a:solidFill>
              <a:schemeClr val="tx1"/>
            </a:solidFill>
            <a:prstDash val="solid"/>
            <a:miter lim="800000"/>
          </a:ln>
          <a:extLst>
            <a:ext uri="{909E8E84-426E-40DD-AFC4-6F175D3DCCD1}">
              <a14:hiddenFill xmlns:a14="http://schemas.microsoft.com/office/drawing/2010/main">
                <a:solidFill>
                  <a:srgbClr val="FFFFFF"/>
                </a:solidFill>
              </a14:hiddenFill>
            </a:ext>
          </a:extLst>
        </p:spPr>
        <p:txBody>
          <a:bodyPr wrap="none" anchor="ct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endParaRPr lang="zh-CN" altLang="en-US"/>
          </a:p>
        </p:txBody>
      </p:sp>
      <p:sp>
        <p:nvSpPr>
          <p:cNvPr id="17" name="Rectangle 25"/>
          <p:cNvSpPr>
            <a:spLocks noChangeArrowheads="1"/>
          </p:cNvSpPr>
          <p:nvPr/>
        </p:nvSpPr>
        <p:spPr bwMode="auto">
          <a:xfrm>
            <a:off x="502920" y="3058160"/>
            <a:ext cx="1655445"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sz="1800">
                <a:solidFill>
                  <a:schemeClr val="tx1"/>
                </a:solidFill>
                <a:latin typeface="Times New Roman" panose="02020603050405020304" pitchFamily="18" charset="0"/>
              </a:rPr>
              <a:t>LDT</a:t>
            </a:r>
            <a:r>
              <a:rPr lang="en-US" sz="1800" baseline="-25000">
                <a:solidFill>
                  <a:schemeClr val="tx1"/>
                </a:solidFill>
                <a:uFillTx/>
                <a:latin typeface="Times New Roman" panose="02020603050405020304" pitchFamily="18" charset="0"/>
              </a:rPr>
              <a:t>1</a:t>
            </a:r>
            <a:r>
              <a:rPr lang="zh-CN" altLang="en-US" sz="1800">
                <a:solidFill>
                  <a:schemeClr val="tx1"/>
                </a:solidFill>
                <a:latin typeface="Times New Roman" panose="02020603050405020304" pitchFamily="18" charset="0"/>
              </a:rPr>
              <a:t>段选择</a:t>
            </a:r>
            <a:r>
              <a:rPr lang="zh-CN" altLang="en-US" sz="1800">
                <a:solidFill>
                  <a:schemeClr val="tx1"/>
                </a:solidFill>
                <a:latin typeface="Times New Roman" panose="02020603050405020304" pitchFamily="18" charset="0"/>
              </a:rPr>
              <a:t>器</a:t>
            </a:r>
            <a:endParaRPr lang="zh-CN" altLang="en-US" sz="1800">
              <a:solidFill>
                <a:schemeClr val="tx1"/>
              </a:solidFill>
              <a:latin typeface="Times New Roman" panose="02020603050405020304" pitchFamily="18" charset="0"/>
            </a:endParaRPr>
          </a:p>
        </p:txBody>
      </p:sp>
      <p:cxnSp>
        <p:nvCxnSpPr>
          <p:cNvPr id="22" name="直接连接符 21"/>
          <p:cNvCxnSpPr/>
          <p:nvPr/>
        </p:nvCxnSpPr>
        <p:spPr>
          <a:xfrm flipH="1">
            <a:off x="4578985" y="3761740"/>
            <a:ext cx="635" cy="28638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Rectangle 43"/>
          <p:cNvSpPr>
            <a:spLocks noChangeArrowheads="1"/>
          </p:cNvSpPr>
          <p:nvPr/>
        </p:nvSpPr>
        <p:spPr bwMode="auto">
          <a:xfrm>
            <a:off x="4965700" y="3460115"/>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28" name="Rectangle 43"/>
          <p:cNvSpPr>
            <a:spLocks noChangeArrowheads="1"/>
          </p:cNvSpPr>
          <p:nvPr/>
        </p:nvSpPr>
        <p:spPr bwMode="auto">
          <a:xfrm>
            <a:off x="1953895" y="281305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  0</a:t>
            </a:r>
            <a:endParaRPr lang="en-US" altLang="zh-CN" sz="1800">
              <a:solidFill>
                <a:schemeClr val="tx1"/>
              </a:solidFill>
              <a:latin typeface="Times New Roman" panose="02020603050405020304" pitchFamily="18" charset="0"/>
            </a:endParaRPr>
          </a:p>
        </p:txBody>
      </p:sp>
      <p:sp>
        <p:nvSpPr>
          <p:cNvPr id="30" name="Rectangle 44"/>
          <p:cNvSpPr>
            <a:spLocks noChangeArrowheads="1"/>
          </p:cNvSpPr>
          <p:nvPr/>
        </p:nvSpPr>
        <p:spPr bwMode="auto">
          <a:xfrm>
            <a:off x="311150" y="2813050"/>
            <a:ext cx="4089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15</a:t>
            </a:r>
            <a:endParaRPr lang="en-US" altLang="zh-CN" sz="1800">
              <a:solidFill>
                <a:schemeClr val="tx1"/>
              </a:solidFill>
              <a:latin typeface="Times New Roman" panose="02020603050405020304" pitchFamily="18" charset="0"/>
            </a:endParaRPr>
          </a:p>
        </p:txBody>
      </p:sp>
      <p:cxnSp>
        <p:nvCxnSpPr>
          <p:cNvPr id="36" name="肘形连接符 35"/>
          <p:cNvCxnSpPr>
            <a:stCxn id="17" idx="0"/>
          </p:cNvCxnSpPr>
          <p:nvPr/>
        </p:nvCxnSpPr>
        <p:spPr>
          <a:xfrm rot="16200000">
            <a:off x="3156585" y="527050"/>
            <a:ext cx="704850" cy="435673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37" name="肘形连接符 36"/>
          <p:cNvCxnSpPr>
            <a:stCxn id="10" idx="2"/>
            <a:endCxn id="43067" idx="0"/>
          </p:cNvCxnSpPr>
          <p:nvPr/>
        </p:nvCxnSpPr>
        <p:spPr>
          <a:xfrm rot="5400000">
            <a:off x="4247515" y="1152525"/>
            <a:ext cx="939165" cy="3653155"/>
          </a:xfrm>
          <a:prstGeom prst="bentConnector3">
            <a:avLst>
              <a:gd name="adj1" fmla="val 50034"/>
            </a:avLst>
          </a:prstGeom>
          <a:solidFill>
            <a:schemeClr val="accent1"/>
          </a:solidFill>
          <a:ln w="9525" cap="flat" cmpd="sng" algn="ctr">
            <a:solidFill>
              <a:schemeClr val="tx1"/>
            </a:solidFill>
            <a:prstDash val="dash"/>
            <a:round/>
            <a:headEnd type="none" w="med" len="med"/>
            <a:tailEnd type="arrow" w="med" len="med"/>
          </a:ln>
        </p:spPr>
      </p:cxnSp>
      <p:sp>
        <p:nvSpPr>
          <p:cNvPr id="38" name="文本框 37"/>
          <p:cNvSpPr txBox="1"/>
          <p:nvPr/>
        </p:nvSpPr>
        <p:spPr>
          <a:xfrm>
            <a:off x="280670" y="2425700"/>
            <a:ext cx="734695" cy="39878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sz="2000"/>
              <a:t>LDTR</a:t>
            </a:r>
            <a:endParaRPr lang="en-US" sz="2000"/>
          </a:p>
        </p:txBody>
      </p:sp>
      <p:sp>
        <p:nvSpPr>
          <p:cNvPr id="40" name="Rectangle 47"/>
          <p:cNvSpPr>
            <a:spLocks noChangeArrowheads="1"/>
          </p:cNvSpPr>
          <p:nvPr/>
        </p:nvSpPr>
        <p:spPr bwMode="auto">
          <a:xfrm>
            <a:off x="4556760" y="3442970"/>
            <a:ext cx="39624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800" b="1">
                <a:solidFill>
                  <a:schemeClr val="accent2"/>
                </a:solidFill>
                <a:latin typeface="Arial" panose="020B0604020202020204" pitchFamily="34" charset="0"/>
                <a:ea typeface="宋体" panose="02010600030101010101" pitchFamily="2" charset="-122"/>
              </a:defRPr>
            </a:lvl1pPr>
            <a:lvl2pPr marL="742950" indent="-285750">
              <a:defRPr sz="800" b="1">
                <a:solidFill>
                  <a:schemeClr val="accent2"/>
                </a:solidFill>
                <a:latin typeface="Arial" panose="020B0604020202020204" pitchFamily="34" charset="0"/>
                <a:ea typeface="宋体" panose="02010600030101010101" pitchFamily="2" charset="-122"/>
              </a:defRPr>
            </a:lvl2pPr>
            <a:lvl3pPr marL="1143000" indent="-228600">
              <a:defRPr sz="800" b="1">
                <a:solidFill>
                  <a:schemeClr val="accent2"/>
                </a:solidFill>
                <a:latin typeface="Arial" panose="020B0604020202020204" pitchFamily="34" charset="0"/>
                <a:ea typeface="宋体" panose="02010600030101010101" pitchFamily="2" charset="-122"/>
              </a:defRPr>
            </a:lvl3pPr>
            <a:lvl4pPr marL="1600200" indent="-228600">
              <a:defRPr sz="800" b="1">
                <a:solidFill>
                  <a:schemeClr val="accent2"/>
                </a:solidFill>
                <a:latin typeface="Arial" panose="020B0604020202020204" pitchFamily="34" charset="0"/>
                <a:ea typeface="宋体" panose="02010600030101010101" pitchFamily="2" charset="-122"/>
              </a:defRPr>
            </a:lvl4pPr>
            <a:lvl5pPr marL="2057400" indent="-228600">
              <a:defRPr sz="800" b="1">
                <a:solidFill>
                  <a:schemeClr val="accent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800" b="1">
                <a:solidFill>
                  <a:schemeClr val="accent2"/>
                </a:solidFill>
                <a:latin typeface="Arial" panose="020B0604020202020204" pitchFamily="34" charset="0"/>
                <a:ea typeface="宋体" panose="02010600030101010101" pitchFamily="2" charset="-122"/>
              </a:defRPr>
            </a:lvl9pPr>
          </a:lstStyle>
          <a:p>
            <a:r>
              <a:rPr lang="en-US" altLang="zh-CN" sz="1800">
                <a:solidFill>
                  <a:schemeClr val="tx1"/>
                </a:solidFill>
                <a:latin typeface="Times New Roman" panose="02020603050405020304" pitchFamily="18" charset="0"/>
              </a:rPr>
              <a:t>11</a:t>
            </a:r>
            <a:endParaRPr lang="en-US" altLang="zh-CN" sz="1800">
              <a:solidFill>
                <a:schemeClr val="tx1"/>
              </a:solidFill>
              <a:latin typeface="Times New Roman" panose="02020603050405020304" pitchFamily="18" charset="0"/>
            </a:endParaRPr>
          </a:p>
        </p:txBody>
      </p:sp>
      <p:cxnSp>
        <p:nvCxnSpPr>
          <p:cNvPr id="46" name="直接连接符 45"/>
          <p:cNvCxnSpPr/>
          <p:nvPr/>
        </p:nvCxnSpPr>
        <p:spPr>
          <a:xfrm>
            <a:off x="5720715" y="3761740"/>
            <a:ext cx="1584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701030" y="4745355"/>
            <a:ext cx="1584325"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右大括号 47"/>
          <p:cNvSpPr/>
          <p:nvPr/>
        </p:nvSpPr>
        <p:spPr>
          <a:xfrm>
            <a:off x="7268845" y="3797300"/>
            <a:ext cx="421640" cy="91821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p>
        </p:txBody>
      </p:sp>
      <p:sp>
        <p:nvSpPr>
          <p:cNvPr id="49" name="TextBox 28"/>
          <p:cNvSpPr txBox="1"/>
          <p:nvPr/>
        </p:nvSpPr>
        <p:spPr>
          <a:xfrm>
            <a:off x="7705090" y="3658870"/>
            <a:ext cx="1219835" cy="10147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altLang="zh-CN" sz="2000" b="1" dirty="0" smtClean="0"/>
              <a:t> </a:t>
            </a:r>
            <a:r>
              <a:rPr lang="zh-CN" altLang="en-US" sz="2000" b="1" dirty="0" smtClean="0"/>
              <a:t>局部</a:t>
            </a:r>
            <a:endParaRPr lang="zh-CN" altLang="en-US" sz="2000" b="1" dirty="0" smtClean="0"/>
          </a:p>
          <a:p>
            <a:r>
              <a:rPr lang="zh-CN" altLang="en-US" sz="2000" b="1" dirty="0" smtClean="0"/>
              <a:t>描述符表</a:t>
            </a:r>
            <a:r>
              <a:rPr lang="en-US" altLang="zh-CN" sz="2000" b="1" dirty="0" smtClean="0"/>
              <a:t>LDT</a:t>
            </a:r>
            <a:r>
              <a:rPr lang="en-US" altLang="zh-CN" sz="2000" b="1" baseline="-25000" dirty="0" smtClean="0">
                <a:solidFill>
                  <a:schemeClr val="tx1"/>
                </a:solidFill>
                <a:uFillTx/>
              </a:rPr>
              <a:t>0</a:t>
            </a:r>
            <a:endParaRPr lang="en-US" altLang="zh-CN" sz="2000" b="1" baseline="-25000" dirty="0" smtClean="0">
              <a:solidFill>
                <a:schemeClr val="tx1"/>
              </a:solidFill>
              <a:uFillTx/>
            </a:endParaRPr>
          </a:p>
        </p:txBody>
      </p:sp>
      <p:sp>
        <p:nvSpPr>
          <p:cNvPr id="50" name="TextBox 9"/>
          <p:cNvSpPr txBox="1"/>
          <p:nvPr/>
        </p:nvSpPr>
        <p:spPr>
          <a:xfrm>
            <a:off x="5873115" y="1886585"/>
            <a:ext cx="1315720" cy="337185"/>
          </a:xfrm>
          <a:prstGeom prst="rect">
            <a:avLst/>
          </a:prstGeom>
          <a:noFill/>
        </p:spPr>
        <p:txBody>
          <a:bodyPr wrap="square" rtlCol="0">
            <a:spAutoFit/>
          </a:bodyPr>
          <a:p>
            <a:r>
              <a:rPr lang="en-US" sz="1600" b="1" dirty="0" smtClean="0"/>
              <a:t>LDT</a:t>
            </a:r>
            <a:r>
              <a:rPr lang="en-US" sz="1600" b="1" baseline="-25000" dirty="0" smtClean="0">
                <a:solidFill>
                  <a:schemeClr val="tx1"/>
                </a:solidFill>
                <a:uFillTx/>
              </a:rPr>
              <a:t>0</a:t>
            </a:r>
            <a:r>
              <a:rPr lang="zh-CN" altLang="en-US" sz="1600" b="1" dirty="0" smtClean="0"/>
              <a:t>描述符</a:t>
            </a:r>
            <a:endParaRPr lang="zh-CN" altLang="en-US" sz="1600" b="1" dirty="0" smtClean="0"/>
          </a:p>
        </p:txBody>
      </p:sp>
      <p:sp>
        <p:nvSpPr>
          <p:cNvPr id="62" name="文本框 61"/>
          <p:cNvSpPr txBox="1"/>
          <p:nvPr/>
        </p:nvSpPr>
        <p:spPr>
          <a:xfrm>
            <a:off x="7305040" y="1340485"/>
            <a:ext cx="825500" cy="337185"/>
          </a:xfrm>
          <a:prstGeom prst="rect">
            <a:avLst/>
          </a:prstGeom>
          <a:noFill/>
        </p:spPr>
        <p:txBody>
          <a:bodyPr wrap="square" rtlCol="0">
            <a:spAutoFit/>
          </a:bodyPr>
          <a:p>
            <a:r>
              <a:rPr lang="zh-CN" altLang="en-US" sz="1600"/>
              <a:t>低地址</a:t>
            </a:r>
            <a:endParaRPr lang="zh-CN" altLang="en-US" sz="1600"/>
          </a:p>
        </p:txBody>
      </p:sp>
    </p:spTree>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6563" name="Rectangle 2"/>
          <p:cNvSpPr>
            <a:spLocks noGrp="1"/>
          </p:cNvSpPr>
          <p:nvPr>
            <p:ph type="body" sz="half" idx="1"/>
          </p:nvPr>
        </p:nvSpPr>
        <p:spPr>
          <a:xfrm>
            <a:off x="0" y="260350"/>
            <a:ext cx="8748713" cy="1655763"/>
          </a:xfrm>
        </p:spPr>
        <p:txBody>
          <a:bodyPr vert="horz" wrap="square" lIns="91440" tIns="45720" rIns="91440" bIns="45720" anchor="t" anchorCtr="0"/>
          <a:p>
            <a:pPr eaLnBrk="1" hangingPunct="1">
              <a:lnSpc>
                <a:spcPct val="150000"/>
              </a:lnSpc>
              <a:buClrTx/>
              <a:buSzTx/>
              <a:buFont typeface="Monotype Sorts" pitchFamily="2" charset="2"/>
              <a:buNone/>
            </a:pPr>
            <a:r>
              <a:rPr lang="en-US" altLang="zh-CN" sz="2400" b="1" dirty="0">
                <a:ea typeface="宋体" panose="02010600030101010101" pitchFamily="2" charset="-122"/>
              </a:rPr>
              <a:t>② </a:t>
            </a:r>
            <a:r>
              <a:rPr lang="zh-CN" altLang="en-US" sz="2400" b="1" dirty="0">
                <a:ea typeface="宋体" panose="02010600030101010101" pitchFamily="2" charset="-122"/>
              </a:rPr>
              <a:t>控制寄存器： </a:t>
            </a:r>
            <a:r>
              <a:rPr lang="en-US" altLang="zh-CN" sz="2400" b="1" dirty="0">
                <a:ea typeface="宋体" panose="02010600030101010101" pitchFamily="2" charset="-122"/>
              </a:rPr>
              <a:t>4</a:t>
            </a:r>
            <a:r>
              <a:rPr lang="zh-CN" altLang="en-US" sz="2400" b="1" dirty="0">
                <a:ea typeface="宋体" panose="02010600030101010101" pitchFamily="2" charset="-122"/>
              </a:rPr>
              <a:t>个</a:t>
            </a:r>
            <a:r>
              <a:rPr lang="en-US" altLang="zh-CN" sz="2400" b="1" dirty="0">
                <a:ea typeface="宋体" panose="02010600030101010101" pitchFamily="2" charset="-122"/>
              </a:rPr>
              <a:t>32</a:t>
            </a:r>
            <a:r>
              <a:rPr lang="zh-CN" altLang="en-US" sz="2400" b="1" dirty="0">
                <a:ea typeface="宋体" panose="02010600030101010101" pitchFamily="2" charset="-122"/>
              </a:rPr>
              <a:t>位的控制寄存器</a:t>
            </a:r>
            <a:r>
              <a:rPr lang="en-US" altLang="zh-CN" sz="2400" b="1" dirty="0">
                <a:ea typeface="宋体" panose="02010600030101010101" pitchFamily="2" charset="-122"/>
              </a:rPr>
              <a:t>CR0</a:t>
            </a:r>
            <a:r>
              <a:rPr lang="zh-CN" altLang="en-US" sz="2400" b="1" dirty="0">
                <a:ea typeface="宋体" panose="02010600030101010101" pitchFamily="2" charset="-122"/>
              </a:rPr>
              <a:t>～</a:t>
            </a:r>
            <a:r>
              <a:rPr lang="en-US" altLang="zh-CN" sz="2400" b="1" dirty="0">
                <a:ea typeface="宋体" panose="02010600030101010101" pitchFamily="2" charset="-122"/>
              </a:rPr>
              <a:t>CR3</a:t>
            </a:r>
            <a:r>
              <a:rPr lang="zh-CN" altLang="en-US" sz="2400" b="1" dirty="0">
                <a:ea typeface="宋体" panose="02010600030101010101" pitchFamily="2" charset="-122"/>
              </a:rPr>
              <a:t>，用来保存全局性的机器状态和设置控制位，如图所示。</a:t>
            </a:r>
            <a:endParaRPr lang="zh-CN" altLang="en-US" sz="2400" b="1" dirty="0">
              <a:ea typeface="宋体" panose="02010600030101010101" pitchFamily="2" charset="-122"/>
            </a:endParaRPr>
          </a:p>
        </p:txBody>
      </p:sp>
      <p:pic>
        <p:nvPicPr>
          <p:cNvPr id="66564" name="Picture 3" descr="4x20"/>
          <p:cNvPicPr>
            <a:picLocks noChangeAspect="1"/>
          </p:cNvPicPr>
          <p:nvPr>
            <p:ph sz="half" idx="2"/>
          </p:nvPr>
        </p:nvPicPr>
        <p:blipFill>
          <a:blip r:embed="rId1"/>
          <a:srcRect/>
          <a:stretch>
            <a:fillRect/>
          </a:stretch>
        </p:blipFill>
        <p:spPr>
          <a:xfrm>
            <a:off x="0" y="1773238"/>
            <a:ext cx="9144000" cy="4148137"/>
          </a:xfrm>
        </p:spPr>
      </p:pic>
    </p:spTree>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7587" name="Rectangle 2"/>
          <p:cNvSpPr>
            <a:spLocks noGrp="1" noChangeArrowheads="1"/>
          </p:cNvSpPr>
          <p:nvPr>
            <p:ph idx="1"/>
          </p:nvPr>
        </p:nvSpPr>
        <p:spPr>
          <a:xfrm>
            <a:off x="685800" y="1785938"/>
            <a:ext cx="7772400" cy="4876800"/>
          </a:xfrm>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          CR0</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控制寄存器</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的</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低</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16</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位也称为机器的状态字</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MSW</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CR0</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的所有控制状态位可分为如下几类：</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工作模式控制位</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PG</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PE</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片内高速缓存控制位</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CD</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NW</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对准控制位</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AM</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页的写保护控制位</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WP</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任务切控制位</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TS</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浮点运算</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控制</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位</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MP</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EM</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NE</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Monotype Sorts" pitchFamily="2" charset="2"/>
              <a:buChar char="§"/>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67588" name="Picture 3" descr="4x20"/>
          <p:cNvPicPr>
            <a:picLocks noChangeAspect="1"/>
          </p:cNvPicPr>
          <p:nvPr/>
        </p:nvPicPr>
        <p:blipFill>
          <a:blip r:embed="rId1"/>
          <a:srcRect b="67163"/>
          <a:stretch>
            <a:fillRect/>
          </a:stretch>
        </p:blipFill>
        <p:spPr>
          <a:xfrm>
            <a:off x="0" y="411163"/>
            <a:ext cx="9144000" cy="1362075"/>
          </a:xfrm>
          <a:prstGeom prst="rect">
            <a:avLst/>
          </a:prstGeom>
          <a:noFill/>
          <a:ln w="9525">
            <a:noFill/>
          </a:ln>
        </p:spPr>
      </p:pic>
    </p:spTree>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8611" name="Rectangle 2"/>
          <p:cNvSpPr>
            <a:spLocks noGrp="1" noChangeArrowheads="1"/>
          </p:cNvSpPr>
          <p:nvPr>
            <p:ph idx="1"/>
          </p:nvPr>
        </p:nvSpPr>
        <p:spPr>
          <a:xfrm>
            <a:off x="0" y="115888"/>
            <a:ext cx="8785225" cy="6742113"/>
          </a:xfrm>
        </p:spPr>
        <p:txBody>
          <a:bodyPr vert="horz" wrap="square" lIns="91440" tIns="45720" rIns="91440" bIns="45720" numCol="1" anchor="t" anchorCtr="0" compatLnSpc="1"/>
          <a:lstStyle/>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下面对这些控制位的功能进行简要说明：</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PE——</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保护方式允许位：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时，</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将转移到保护模式工作，给段实施保护。若</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PE</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位被清</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，则</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返回到实模式工作。</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PG——</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允许分页控制位 ：</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时，允许分页；否则禁止分页</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CD——</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高速缓存允许控制位：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，高速缓存未命中时，不允许填充高速缓存；否则，高速缓存未命中时，允许填充高速缓存。</a:t>
            </a:r>
            <a:endParaRPr kumimoji="1" lang="zh-CN" altLang="en-US"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NW——</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写直达（通写）控制位：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被清</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0</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时，表示允许</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Cache</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写直达，即所有命中</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Cache</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的写操作不仅要写</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Cache</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，同时也要写主存储器；否则，禁止</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Cache</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写</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直达。</a:t>
            </a:r>
            <a:endParaRPr kumimoji="1" lang="en-US" altLang="zh-CN" sz="24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WP——</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写保护控制位：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时，将对系统程序读取的专用页进行写保护。</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2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AM——</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对准屏蔽控制位：</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时，且</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EFLAGS</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AC</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位有效，将对存储器操作数进行对准检查；否则，不进行对准检查。</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pic>
        <p:nvPicPr>
          <p:cNvPr id="9219" name="Picture 3" descr="4x01"/>
          <p:cNvPicPr>
            <a:picLocks noChangeAspect="1"/>
          </p:cNvPicPr>
          <p:nvPr>
            <p:ph sz="half" idx="2"/>
          </p:nvPr>
        </p:nvPicPr>
        <p:blipFill>
          <a:blip r:embed="rId1"/>
          <a:srcRect t="42105"/>
          <a:stretch>
            <a:fillRect/>
          </a:stretch>
        </p:blipFill>
        <p:spPr>
          <a:xfrm>
            <a:off x="33338" y="3716338"/>
            <a:ext cx="8929687" cy="2514600"/>
          </a:xfrm>
        </p:spPr>
      </p:pic>
      <p:sp>
        <p:nvSpPr>
          <p:cNvPr id="9220" name="Rectangle 5"/>
          <p:cNvSpPr>
            <a:spLocks noGrp="1"/>
          </p:cNvSpPr>
          <p:nvPr>
            <p:ph type="body" sz="half" idx="1"/>
          </p:nvPr>
        </p:nvSpPr>
        <p:spPr>
          <a:xfrm>
            <a:off x="-107950" y="333375"/>
            <a:ext cx="9251950" cy="3048000"/>
          </a:xfrm>
        </p:spPr>
        <p:txBody>
          <a:bodyPr vert="horz" wrap="square" lIns="91440" tIns="45720" rIns="91440" bIns="45720" anchor="t" anchorCtr="0"/>
          <a:p>
            <a:pPr eaLnBrk="1" hangingPunct="1">
              <a:lnSpc>
                <a:spcPct val="110000"/>
              </a:lnSpc>
              <a:buClrTx/>
              <a:buSzTx/>
              <a:buFont typeface="Monotype Sorts" pitchFamily="2" charset="2"/>
              <a:buNone/>
            </a:pPr>
            <a:r>
              <a:rPr lang="en-US" altLang="zh-CN" sz="1600" dirty="0">
                <a:ea typeface="宋体" panose="02010600030101010101" pitchFamily="2" charset="-122"/>
              </a:rPr>
              <a:t>                 </a:t>
            </a:r>
            <a:r>
              <a:rPr lang="en-US" altLang="zh-CN" sz="2400" b="1" dirty="0">
                <a:ea typeface="宋体" panose="02010600030101010101" pitchFamily="2" charset="-122"/>
              </a:rPr>
              <a:t>8086/8088 CPU</a:t>
            </a:r>
            <a:r>
              <a:rPr lang="zh-CN" altLang="en-US" sz="2400" b="1" dirty="0">
                <a:ea typeface="宋体" panose="02010600030101010101" pitchFamily="2" charset="-122"/>
              </a:rPr>
              <a:t>采用了</a:t>
            </a:r>
            <a:r>
              <a:rPr lang="zh-CN" altLang="en-US" sz="2400" b="1" dirty="0">
                <a:solidFill>
                  <a:srgbClr val="C00000"/>
                </a:solidFill>
                <a:ea typeface="宋体" panose="02010600030101010101" pitchFamily="2" charset="-122"/>
              </a:rPr>
              <a:t>指令流水线</a:t>
            </a:r>
            <a:r>
              <a:rPr lang="zh-CN" altLang="en-US" sz="2400" b="1" dirty="0">
                <a:ea typeface="宋体" panose="02010600030101010101" pitchFamily="2" charset="-122"/>
              </a:rPr>
              <a:t>结构：</a:t>
            </a:r>
            <a:endParaRPr lang="en-US" altLang="zh-CN" sz="2400" b="1" dirty="0">
              <a:ea typeface="宋体" panose="02010600030101010101" pitchFamily="2" charset="-122"/>
            </a:endParaRPr>
          </a:p>
          <a:p>
            <a:pPr eaLnBrk="1" hangingPunct="1">
              <a:lnSpc>
                <a:spcPct val="110000"/>
              </a:lnSpc>
              <a:buClrTx/>
              <a:buSzTx/>
              <a:buFont typeface="Monotype Sorts" pitchFamily="2" charset="2"/>
            </a:pPr>
            <a:r>
              <a:rPr lang="zh-CN" altLang="en-US" sz="2400" b="1" dirty="0">
                <a:ea typeface="宋体" panose="02010600030101010101" pitchFamily="2" charset="-122"/>
              </a:rPr>
              <a:t>将取指令（或取操作数</a:t>
            </a:r>
            <a:r>
              <a:rPr lang="en-US" altLang="zh-CN" sz="2400" b="1" dirty="0">
                <a:ea typeface="宋体" panose="02010600030101010101" pitchFamily="2" charset="-122"/>
              </a:rPr>
              <a:t>/</a:t>
            </a:r>
            <a:r>
              <a:rPr lang="zh-CN" altLang="en-US" sz="2400" b="1" dirty="0">
                <a:ea typeface="宋体" panose="02010600030101010101" pitchFamily="2" charset="-122"/>
              </a:rPr>
              <a:t>写结果）与执行指令的功能分别由</a:t>
            </a:r>
            <a:r>
              <a:rPr lang="zh-CN" altLang="en-US" sz="2400" b="1" dirty="0">
                <a:solidFill>
                  <a:srgbClr val="C00000"/>
                </a:solidFill>
                <a:ea typeface="宋体" panose="02010600030101010101" pitchFamily="2" charset="-122"/>
              </a:rPr>
              <a:t>两个独立部件实现</a:t>
            </a:r>
            <a:r>
              <a:rPr lang="zh-CN" altLang="en-US" sz="2400" b="1" dirty="0">
                <a:ea typeface="宋体" panose="02010600030101010101" pitchFamily="2" charset="-122"/>
              </a:rPr>
              <a:t>，即总线接口部件</a:t>
            </a:r>
            <a:r>
              <a:rPr lang="en-US" altLang="zh-CN" sz="2400" b="1" dirty="0">
                <a:solidFill>
                  <a:srgbClr val="C00000"/>
                </a:solidFill>
                <a:ea typeface="宋体" panose="02010600030101010101" pitchFamily="2" charset="-122"/>
              </a:rPr>
              <a:t>BIU</a:t>
            </a:r>
            <a:r>
              <a:rPr lang="zh-CN" altLang="en-US" sz="2400" b="1" dirty="0">
                <a:ea typeface="宋体" panose="02010600030101010101" pitchFamily="2" charset="-122"/>
              </a:rPr>
              <a:t>（</a:t>
            </a:r>
            <a:r>
              <a:rPr lang="en-US" altLang="zh-CN" sz="2400" b="1" dirty="0">
                <a:ea typeface="宋体" panose="02010600030101010101" pitchFamily="2" charset="-122"/>
              </a:rPr>
              <a:t>Bus Interface Unit</a:t>
            </a:r>
            <a:r>
              <a:rPr lang="zh-CN" altLang="en-US" sz="2400" b="1" dirty="0">
                <a:ea typeface="宋体" panose="02010600030101010101" pitchFamily="2" charset="-122"/>
              </a:rPr>
              <a:t>）与执行部件</a:t>
            </a:r>
            <a:r>
              <a:rPr lang="en-US" altLang="zh-CN" sz="2400" b="1" dirty="0">
                <a:solidFill>
                  <a:srgbClr val="C00000"/>
                </a:solidFill>
                <a:ea typeface="宋体" panose="02010600030101010101" pitchFamily="2" charset="-122"/>
              </a:rPr>
              <a:t>EU</a:t>
            </a:r>
            <a:r>
              <a:rPr lang="zh-CN" altLang="en-US" sz="2400" b="1" dirty="0">
                <a:ea typeface="宋体" panose="02010600030101010101" pitchFamily="2" charset="-122"/>
              </a:rPr>
              <a:t>（</a:t>
            </a:r>
            <a:r>
              <a:rPr lang="en-US" altLang="zh-CN" sz="2400" b="1" dirty="0">
                <a:ea typeface="宋体" panose="02010600030101010101" pitchFamily="2" charset="-122"/>
              </a:rPr>
              <a:t>Execute Unit</a:t>
            </a:r>
            <a:r>
              <a:rPr lang="zh-CN" altLang="en-US" sz="2400" b="1" dirty="0">
                <a:ea typeface="宋体" panose="02010600030101010101" pitchFamily="2" charset="-122"/>
              </a:rPr>
              <a:t>）。</a:t>
            </a:r>
            <a:endParaRPr lang="en-US" altLang="zh-CN" sz="2400" b="1" dirty="0">
              <a:ea typeface="宋体" panose="02010600030101010101" pitchFamily="2" charset="-122"/>
            </a:endParaRPr>
          </a:p>
          <a:p>
            <a:pPr eaLnBrk="1" hangingPunct="1">
              <a:lnSpc>
                <a:spcPct val="110000"/>
              </a:lnSpc>
              <a:buClrTx/>
              <a:buSzTx/>
              <a:buFont typeface="Monotype Sorts" pitchFamily="2" charset="2"/>
            </a:pPr>
            <a:r>
              <a:rPr lang="zh-CN" altLang="en-US" sz="2400" b="1" dirty="0">
                <a:ea typeface="宋体" panose="02010600030101010101" pitchFamily="2" charset="-122"/>
              </a:rPr>
              <a:t>当</a:t>
            </a:r>
            <a:r>
              <a:rPr lang="en-US" altLang="zh-CN" sz="2400" b="1" dirty="0">
                <a:solidFill>
                  <a:srgbClr val="C00000"/>
                </a:solidFill>
                <a:ea typeface="宋体" panose="02010600030101010101" pitchFamily="2" charset="-122"/>
              </a:rPr>
              <a:t>EU</a:t>
            </a:r>
            <a:r>
              <a:rPr lang="zh-CN" altLang="en-US" sz="2400" b="1" dirty="0">
                <a:ea typeface="宋体" panose="02010600030101010101" pitchFamily="2" charset="-122"/>
              </a:rPr>
              <a:t>执行某条指令时，</a:t>
            </a:r>
            <a:r>
              <a:rPr lang="en-US" altLang="zh-CN" sz="2400" b="1" dirty="0">
                <a:solidFill>
                  <a:srgbClr val="C00000"/>
                </a:solidFill>
                <a:ea typeface="宋体" panose="02010600030101010101" pitchFamily="2" charset="-122"/>
              </a:rPr>
              <a:t>BIU</a:t>
            </a:r>
            <a:r>
              <a:rPr lang="zh-CN" altLang="en-US" sz="2400" b="1" dirty="0">
                <a:ea typeface="宋体" panose="02010600030101010101" pitchFamily="2" charset="-122"/>
              </a:rPr>
              <a:t>同时完成从主存中预取后继指令。两个部件并行地工作，使指令的读取与执行可以部分重叠，提高了指令的总体执行速度。</a:t>
            </a:r>
            <a:r>
              <a:rPr lang="en-US" altLang="zh-CN" sz="2400" b="1" dirty="0">
                <a:ea typeface="宋体" panose="02010600030101010101" pitchFamily="2" charset="-122"/>
              </a:rPr>
              <a:t>8086/8088 CPU</a:t>
            </a:r>
            <a:r>
              <a:rPr lang="zh-CN" altLang="en-US" sz="2400" b="1" dirty="0">
                <a:ea typeface="宋体" panose="02010600030101010101" pitchFamily="2" charset="-122"/>
              </a:rPr>
              <a:t>的指令执行过程如图（</a:t>
            </a:r>
            <a:r>
              <a:rPr lang="en-US" altLang="zh-CN" sz="2400" b="1" dirty="0">
                <a:ea typeface="宋体" panose="02010600030101010101" pitchFamily="2" charset="-122"/>
              </a:rPr>
              <a:t>b</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Tree>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69635" name="Rectangle 2"/>
          <p:cNvSpPr>
            <a:spLocks noGrp="1" noChangeArrowheads="1"/>
          </p:cNvSpPr>
          <p:nvPr>
            <p:ph idx="1"/>
          </p:nvPr>
        </p:nvSpPr>
        <p:spPr>
          <a:xfrm>
            <a:off x="227013" y="549275"/>
            <a:ext cx="8891588" cy="6048375"/>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TS——</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任务转换控制位：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任务转换时，由</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自动将</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TS</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MP</a:t>
            </a:r>
            <a:r>
              <a:rPr kumimoji="1" lang="en-US" altLang="zh-CN" sz="2400" b="1" i="0" u="none" strike="noStrike" kern="0" cap="none" spc="0" normalizeH="0" baseline="0" noProof="0" dirty="0">
                <a:ln>
                  <a:noFill/>
                </a:ln>
                <a:solidFill>
                  <a:srgbClr val="C00000"/>
                </a:solidFill>
                <a:effectLst/>
                <a:uLnTx/>
                <a:uFillTx/>
                <a:latin typeface="+mn-ea"/>
                <a:ea typeface="+mn-ea"/>
                <a:cs typeface="+mn-cs"/>
              </a:rPr>
              <a:t>——</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监视协处理器控制位：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时，表示有协处理器；否则，表示没有协处理器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EM</a:t>
            </a:r>
            <a:r>
              <a:rPr kumimoji="1" lang="en-US" altLang="zh-CN" sz="2400" b="1" i="0" u="none" strike="noStrike" kern="0" cap="none" spc="0" normalizeH="0" baseline="0" noProof="0" dirty="0">
                <a:ln>
                  <a:noFill/>
                </a:ln>
                <a:solidFill>
                  <a:srgbClr val="C00000"/>
                </a:solidFill>
                <a:effectLst/>
                <a:uLnTx/>
                <a:uFillTx/>
                <a:latin typeface="+mn-ea"/>
                <a:ea typeface="+mn-ea"/>
                <a:cs typeface="+mn-cs"/>
              </a:rPr>
              <a:t>——</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仿真协处理器控制位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 ：被置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时，表示用软件仿真协处理器，而这时</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CPU</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遇到浮点指令，则产生故障中断</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7</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。如果</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EM=0</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，浮点指令将被执行</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a:ln>
                  <a:noFill/>
                </a:ln>
                <a:solidFill>
                  <a:srgbClr val="C00000"/>
                </a:solidFill>
                <a:effectLst/>
                <a:uLnTx/>
                <a:uFillTx/>
                <a:latin typeface="+mn-ea"/>
                <a:ea typeface="+mn-ea"/>
                <a:cs typeface="+mn-cs"/>
              </a:rPr>
              <a:t>NE——</a:t>
            </a:r>
            <a:r>
              <a:rPr kumimoji="1" lang="zh-CN" altLang="en-US" sz="2400" b="1" i="0" u="none" strike="noStrike" kern="0" cap="none" spc="0" normalizeH="0" baseline="0" noProof="0" dirty="0">
                <a:ln>
                  <a:noFill/>
                </a:ln>
                <a:solidFill>
                  <a:srgbClr val="C00000"/>
                </a:solidFill>
                <a:effectLst/>
                <a:uLnTx/>
                <a:uFillTx/>
                <a:latin typeface="+mn-ea"/>
                <a:ea typeface="+mn-ea"/>
                <a:cs typeface="+mn-cs"/>
              </a:rPr>
              <a:t>数字异常中断控制位：</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被置</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时，若执行浮点指令时发生故障，进入异常中断</a:t>
            </a:r>
            <a:r>
              <a:rPr kumimoji="1" lang="en-US" altLang="zh-CN" sz="2400" b="1" i="0" u="none" strike="noStrike" kern="0" cap="none" spc="0" normalizeH="0" baseline="0" noProof="0" dirty="0">
                <a:ln>
                  <a:noFill/>
                </a:ln>
                <a:solidFill>
                  <a:schemeClr val="tx1"/>
                </a:solidFill>
                <a:effectLst/>
                <a:uLnTx/>
                <a:uFillTx/>
                <a:latin typeface="+mn-ea"/>
                <a:ea typeface="+mn-ea"/>
                <a:cs typeface="+mn-cs"/>
              </a:rPr>
              <a:t>16</a:t>
            </a:r>
            <a:r>
              <a:rPr kumimoji="1" lang="zh-CN" altLang="en-US" sz="2400" b="1" i="0" u="none" strike="noStrike" kern="0" cap="none" spc="0" normalizeH="0" baseline="0" noProof="0" dirty="0">
                <a:ln>
                  <a:noFill/>
                </a:ln>
                <a:solidFill>
                  <a:schemeClr val="tx1"/>
                </a:solidFill>
                <a:effectLst/>
                <a:uLnTx/>
                <a:uFillTx/>
                <a:latin typeface="+mn-ea"/>
                <a:ea typeface="+mn-ea"/>
                <a:cs typeface="+mn-cs"/>
              </a:rPr>
              <a:t>处理；否则，进入外部中断处理</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CR1</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控制存储器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保留给将来的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Intel</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微处理器使用。</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CR2</a:t>
            </a:r>
            <a:r>
              <a:rPr kumimoji="1" lang="zh-CN" altLang="en-US" sz="2400" b="1" i="0" u="none" strike="noStrike" kern="0" cap="none" spc="0" normalizeH="0" baseline="0" noProof="0" dirty="0" smtClean="0">
                <a:ln>
                  <a:noFill/>
                </a:ln>
                <a:solidFill>
                  <a:srgbClr val="C00000"/>
                </a:solidFill>
                <a:effectLst/>
                <a:uLnTx/>
                <a:uFillTx/>
                <a:latin typeface="+mn-ea"/>
                <a:ea typeface="+mn-ea"/>
                <a:cs typeface="+mn-cs"/>
              </a:rPr>
              <a:t>控制寄存器</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为页故障线性地址寄存器，它保存的是最后出现页故障的</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32</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位线性地址。</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100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rgbClr val="C00000"/>
                </a:solidFill>
                <a:effectLst/>
                <a:uLnTx/>
                <a:uFillTx/>
                <a:latin typeface="+mn-ea"/>
                <a:ea typeface="+mn-ea"/>
                <a:cs typeface="+mn-cs"/>
              </a:rPr>
              <a:t>CR3</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中的高</a:t>
            </a: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20</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位为页目录表的段基址寄存器。 </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Monotype Sorts" pitchFamily="2" charset="2"/>
              <a:buChar char="§"/>
              <a:defRPr/>
            </a:pP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5"/>
          <p:cNvSpPr txBox="1">
            <a:spLocks noGrp="1"/>
          </p:cNvSpPr>
          <p:nvPr>
            <p:ph type="sldNum" sz="quarter" idx="12"/>
          </p:nvPr>
        </p:nvSpPr>
        <p:spPr/>
        <p:txBody>
          <a:bodyPr/>
          <a:p>
            <a:pPr marL="0" indent="0" algn="r" eaLnBrk="1" hangingPunct="1">
              <a:lnSpc>
                <a:spcPts val="3500"/>
              </a:lnSpc>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0659" name="Rectangle 2"/>
          <p:cNvSpPr>
            <a:spLocks noGrp="1" noChangeArrowheads="1"/>
          </p:cNvSpPr>
          <p:nvPr>
            <p:ph idx="1"/>
          </p:nvPr>
        </p:nvSpPr>
        <p:spPr>
          <a:xfrm>
            <a:off x="395288" y="3482975"/>
            <a:ext cx="8229600" cy="3375025"/>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              8</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个</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32</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位的调试寄存器</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DR0</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DR7</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，用来支持</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80386</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及后继机型的调试功能：</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DR0</a:t>
            </a:r>
            <a:r>
              <a:rPr kumimoji="1" lang="zh-CN" altLang="en-US" sz="2400" b="1" i="0" u="none" strike="noStrike" kern="0" cap="none" spc="0" normalizeH="0" baseline="0" noProof="0" dirty="0" smtClean="0">
                <a:ln>
                  <a:noFill/>
                </a:ln>
                <a:solidFill>
                  <a:srgbClr val="C00000"/>
                </a:solidFill>
                <a:effectLst/>
                <a:uLnTx/>
                <a:uFillTx/>
                <a:latin typeface="+mn-lt"/>
                <a:ea typeface="+mn-ea"/>
                <a:cs typeface="+mn-cs"/>
              </a:rPr>
              <a:t>～</a:t>
            </a: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DR3</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用来设置</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4</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个断点的线性地址，</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DR6</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用来存放断点的状态，</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Char char="§"/>
              <a:defRPr/>
            </a:pPr>
            <a:r>
              <a:rPr kumimoji="1" lang="en-US" altLang="zh-CN" sz="2400" b="1" i="0" u="none" strike="noStrike" kern="0" cap="none" spc="0" normalizeH="0" baseline="0" noProof="0" dirty="0" smtClean="0">
                <a:ln>
                  <a:noFill/>
                </a:ln>
                <a:solidFill>
                  <a:srgbClr val="C00000"/>
                </a:solidFill>
                <a:effectLst/>
                <a:uLnTx/>
                <a:uFillTx/>
                <a:latin typeface="+mn-lt"/>
                <a:ea typeface="+mn-ea"/>
                <a:cs typeface="+mn-cs"/>
              </a:rPr>
              <a:t>DR7</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用于设置断点控制。</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DR4</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和</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DR5</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则是</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Intel</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公司保留以后使用。  </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70660" name="矩形 1"/>
          <p:cNvSpPr/>
          <p:nvPr/>
        </p:nvSpPr>
        <p:spPr>
          <a:xfrm>
            <a:off x="395288" y="188913"/>
            <a:ext cx="25288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800" b="1" dirty="0">
                <a:latin typeface="Times New Roman" panose="02020603050405020304" pitchFamily="18" charset="0"/>
                <a:ea typeface="宋体" panose="02010600030101010101" pitchFamily="2" charset="-122"/>
              </a:rPr>
              <a:t>③ </a:t>
            </a:r>
            <a:r>
              <a:rPr lang="zh-CN" altLang="en-US" sz="2800" b="1" dirty="0">
                <a:latin typeface="Times New Roman" panose="02020603050405020304" pitchFamily="18" charset="0"/>
                <a:ea typeface="宋体" panose="02010600030101010101" pitchFamily="2" charset="-122"/>
              </a:rPr>
              <a:t>测试寄存器 </a:t>
            </a:r>
            <a:endParaRPr lang="zh-CN" altLang="en-US" sz="2800" b="1" dirty="0">
              <a:latin typeface="Times New Roman" panose="02020603050405020304" pitchFamily="18" charset="0"/>
              <a:ea typeface="宋体" panose="02010600030101010101" pitchFamily="2" charset="-122"/>
            </a:endParaRPr>
          </a:p>
        </p:txBody>
      </p:sp>
      <p:sp>
        <p:nvSpPr>
          <p:cNvPr id="70661" name="矩形 2"/>
          <p:cNvSpPr>
            <a:spLocks noChangeArrowheads="1"/>
          </p:cNvSpPr>
          <p:nvPr/>
        </p:nvSpPr>
        <p:spPr bwMode="auto">
          <a:xfrm>
            <a:off x="250825" y="671513"/>
            <a:ext cx="8785225"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5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测试寄存器有</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5</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TR3</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TR5</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，用于高速缓存的测试操作（测试数据、测试状态、测试控制）；</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5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TR6</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TR7</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则用于页部件的测试操作（测试控制、测试状态）。</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0662" name="矩形 3"/>
          <p:cNvSpPr/>
          <p:nvPr/>
        </p:nvSpPr>
        <p:spPr>
          <a:xfrm>
            <a:off x="395288" y="2924175"/>
            <a:ext cx="25288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en-US" altLang="zh-CN" sz="2800" b="1" dirty="0">
                <a:latin typeface="Times New Roman" panose="02020603050405020304" pitchFamily="18" charset="0"/>
                <a:ea typeface="宋体" panose="02010600030101010101" pitchFamily="2" charset="-122"/>
              </a:rPr>
              <a:t>④ </a:t>
            </a:r>
            <a:r>
              <a:rPr lang="zh-CN" altLang="en-US" sz="2800" b="1" dirty="0">
                <a:latin typeface="Times New Roman" panose="02020603050405020304" pitchFamily="18" charset="0"/>
                <a:ea typeface="宋体" panose="02010600030101010101" pitchFamily="2" charset="-122"/>
              </a:rPr>
              <a:t>调试寄存器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1683" name="Rectangle 2"/>
          <p:cNvSpPr>
            <a:spLocks noGrp="1"/>
          </p:cNvSpPr>
          <p:nvPr>
            <p:ph idx="1"/>
          </p:nvPr>
        </p:nvSpPr>
        <p:spPr>
          <a:xfrm>
            <a:off x="323850" y="1700213"/>
            <a:ext cx="8569325" cy="4530725"/>
          </a:xfrm>
        </p:spPr>
        <p:txBody>
          <a:bodyPr vert="horz" wrap="square" lIns="91440" tIns="45720" rIns="91440" bIns="45720" anchor="t" anchorCtr="0"/>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实模式下的</a:t>
            </a:r>
            <a:r>
              <a:rPr kumimoji="1" lang="zh-CN" altLang="en-US" sz="2400" b="1" dirty="0">
                <a:solidFill>
                  <a:srgbClr val="C00000"/>
                </a:solidFill>
                <a:latin typeface="+mn-lt"/>
                <a:ea typeface="宋体" panose="02010600030101010101" pitchFamily="2" charset="-122"/>
                <a:cs typeface="+mn-cs"/>
              </a:rPr>
              <a:t>逻辑地址</a:t>
            </a:r>
            <a:r>
              <a:rPr kumimoji="1" lang="zh-CN" altLang="en-US" sz="2400" b="1" dirty="0">
                <a:solidFill>
                  <a:schemeClr val="tx1"/>
                </a:solidFill>
                <a:latin typeface="+mn-lt"/>
                <a:ea typeface="宋体" panose="02010600030101010101" pitchFamily="2" charset="-122"/>
                <a:cs typeface="+mn-cs"/>
              </a:rPr>
              <a:t>由</a:t>
            </a:r>
            <a:r>
              <a:rPr kumimoji="1" lang="zh-CN" altLang="en-US" sz="2400" b="1" dirty="0">
                <a:solidFill>
                  <a:srgbClr val="C00000"/>
                </a:solidFill>
                <a:latin typeface="+mn-lt"/>
                <a:ea typeface="宋体" panose="02010600030101010101" pitchFamily="2" charset="-122"/>
                <a:cs typeface="+mn-cs"/>
              </a:rPr>
              <a:t>段基值</a:t>
            </a:r>
            <a:r>
              <a:rPr kumimoji="1" lang="zh-CN" altLang="en-US" sz="2400" b="1" dirty="0">
                <a:solidFill>
                  <a:schemeClr val="tx1"/>
                </a:solidFill>
                <a:latin typeface="+mn-lt"/>
                <a:ea typeface="宋体" panose="02010600030101010101" pitchFamily="2" charset="-122"/>
                <a:cs typeface="+mn-cs"/>
              </a:rPr>
              <a:t>和</a:t>
            </a:r>
            <a:r>
              <a:rPr kumimoji="1" lang="zh-CN" altLang="en-US" sz="2400" b="1" dirty="0">
                <a:solidFill>
                  <a:srgbClr val="C00000"/>
                </a:solidFill>
                <a:latin typeface="+mn-lt"/>
                <a:ea typeface="宋体" panose="02010600030101010101" pitchFamily="2" charset="-122"/>
                <a:cs typeface="+mn-cs"/>
              </a:rPr>
              <a:t>偏移地址</a:t>
            </a:r>
            <a:r>
              <a:rPr kumimoji="1" lang="zh-CN" altLang="en-US" sz="2400" b="1" dirty="0">
                <a:latin typeface="+mn-lt"/>
                <a:ea typeface="宋体" panose="02010600030101010101" pitchFamily="2" charset="-122"/>
                <a:cs typeface="+mn-cs"/>
              </a:rPr>
              <a:t>组成；而保护模式下的</a:t>
            </a:r>
            <a:r>
              <a:rPr kumimoji="1" lang="zh-CN" altLang="en-US" sz="2400" b="1" dirty="0">
                <a:solidFill>
                  <a:srgbClr val="C00000"/>
                </a:solidFill>
                <a:latin typeface="+mn-lt"/>
                <a:ea typeface="宋体" panose="02010600030101010101" pitchFamily="2" charset="-122"/>
                <a:cs typeface="+mn-cs"/>
              </a:rPr>
              <a:t>逻辑地址</a:t>
            </a:r>
            <a:r>
              <a:rPr kumimoji="1" lang="zh-CN" altLang="en-US" sz="2400" b="1" dirty="0">
                <a:solidFill>
                  <a:schemeClr val="tx1"/>
                </a:solidFill>
                <a:latin typeface="+mn-lt"/>
                <a:ea typeface="宋体" panose="02010600030101010101" pitchFamily="2" charset="-122"/>
                <a:cs typeface="+mn-cs"/>
              </a:rPr>
              <a:t>由</a:t>
            </a:r>
            <a:r>
              <a:rPr kumimoji="1" lang="zh-CN" altLang="en-US" sz="2400" b="1" dirty="0">
                <a:solidFill>
                  <a:srgbClr val="C00000"/>
                </a:solidFill>
                <a:latin typeface="+mn-lt"/>
                <a:ea typeface="宋体" panose="02010600030101010101" pitchFamily="2" charset="-122"/>
                <a:cs typeface="+mn-cs"/>
              </a:rPr>
              <a:t>段选择器</a:t>
            </a:r>
            <a:r>
              <a:rPr kumimoji="1" lang="zh-CN" altLang="en-US" sz="2400" b="1" dirty="0">
                <a:solidFill>
                  <a:schemeClr val="tx1"/>
                </a:solidFill>
                <a:latin typeface="+mn-lt"/>
                <a:ea typeface="宋体" panose="02010600030101010101" pitchFamily="2" charset="-122"/>
                <a:cs typeface="+mn-cs"/>
              </a:rPr>
              <a:t>和</a:t>
            </a:r>
            <a:r>
              <a:rPr kumimoji="1" lang="zh-CN" altLang="en-US" sz="2400" b="1" dirty="0">
                <a:solidFill>
                  <a:srgbClr val="C00000"/>
                </a:solidFill>
                <a:latin typeface="+mn-lt"/>
                <a:ea typeface="宋体" panose="02010600030101010101" pitchFamily="2" charset="-122"/>
                <a:cs typeface="+mn-cs"/>
              </a:rPr>
              <a:t>偏移地址</a:t>
            </a:r>
            <a:r>
              <a:rPr kumimoji="1" lang="zh-CN" altLang="en-US" sz="2400" b="1" dirty="0">
                <a:latin typeface="+mn-lt"/>
                <a:ea typeface="宋体" panose="02010600030101010101" pitchFamily="2" charset="-122"/>
                <a:cs typeface="+mn-cs"/>
              </a:rPr>
              <a:t>组成。实际</a:t>
            </a:r>
            <a:r>
              <a:rPr kumimoji="1" lang="zh-CN" altLang="en-US" sz="2400" b="1" dirty="0">
                <a:solidFill>
                  <a:srgbClr val="C00000"/>
                </a:solidFill>
                <a:latin typeface="+mn-lt"/>
                <a:ea typeface="宋体" panose="02010600030101010101" pitchFamily="2" charset="-122"/>
                <a:cs typeface="+mn-cs"/>
              </a:rPr>
              <a:t>上段基值</a:t>
            </a:r>
            <a:r>
              <a:rPr kumimoji="1" lang="zh-CN" altLang="en-US" sz="2400" b="1" dirty="0">
                <a:solidFill>
                  <a:schemeClr val="tx1"/>
                </a:solidFill>
                <a:latin typeface="+mn-lt"/>
                <a:ea typeface="宋体" panose="02010600030101010101" pitchFamily="2" charset="-122"/>
                <a:cs typeface="+mn-cs"/>
              </a:rPr>
              <a:t>和</a:t>
            </a:r>
            <a:r>
              <a:rPr kumimoji="1" lang="zh-CN" altLang="en-US" sz="2400" b="1" dirty="0">
                <a:solidFill>
                  <a:srgbClr val="C00000"/>
                </a:solidFill>
                <a:latin typeface="+mn-lt"/>
                <a:ea typeface="宋体" panose="02010600030101010101" pitchFamily="2" charset="-122"/>
                <a:cs typeface="+mn-cs"/>
              </a:rPr>
              <a:t>选择器</a:t>
            </a:r>
            <a:r>
              <a:rPr kumimoji="1" lang="zh-CN" altLang="en-US" sz="2400" b="1" dirty="0">
                <a:solidFill>
                  <a:schemeClr val="tx1"/>
                </a:solidFill>
                <a:latin typeface="+mn-lt"/>
                <a:ea typeface="宋体" panose="02010600030101010101" pitchFamily="2" charset="-122"/>
                <a:cs typeface="+mn-cs"/>
              </a:rPr>
              <a:t>都是由</a:t>
            </a:r>
            <a:r>
              <a:rPr kumimoji="1" lang="zh-CN" altLang="en-US" sz="2400" b="1" dirty="0">
                <a:solidFill>
                  <a:srgbClr val="C00000"/>
                </a:solidFill>
                <a:latin typeface="+mn-lt"/>
                <a:ea typeface="宋体" panose="02010600030101010101" pitchFamily="2" charset="-122"/>
                <a:cs typeface="+mn-cs"/>
              </a:rPr>
              <a:t>段寄存器</a:t>
            </a:r>
            <a:r>
              <a:rPr kumimoji="1" lang="zh-CN" altLang="en-US" sz="2400" b="1" dirty="0">
                <a:solidFill>
                  <a:schemeClr val="tx1"/>
                </a:solidFill>
                <a:latin typeface="+mn-lt"/>
                <a:ea typeface="宋体" panose="02010600030101010101" pitchFamily="2" charset="-122"/>
                <a:cs typeface="+mn-cs"/>
              </a:rPr>
              <a:t>提供</a:t>
            </a:r>
            <a:r>
              <a:rPr kumimoji="1" lang="zh-CN" altLang="en-US" sz="2400" b="1" dirty="0">
                <a:latin typeface="+mn-lt"/>
                <a:ea typeface="宋体" panose="02010600030101010101" pitchFamily="2" charset="-122"/>
                <a:cs typeface="+mn-cs"/>
              </a:rPr>
              <a:t>。在汇编语言程序中，逻辑地址可表示为</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800" b="1" dirty="0">
                <a:solidFill>
                  <a:srgbClr val="C00000"/>
                </a:solidFill>
                <a:latin typeface="+mn-lt"/>
                <a:ea typeface="宋体" panose="02010600030101010101" pitchFamily="2" charset="-122"/>
                <a:cs typeface="+mn-cs"/>
              </a:rPr>
              <a:t>段基值（或段选择器）：偏移地址</a:t>
            </a:r>
            <a:endParaRPr kumimoji="1" lang="zh-CN" altLang="en-US" sz="2800" b="1" dirty="0">
              <a:solidFill>
                <a:srgbClr val="C00000"/>
              </a:solidFill>
              <a:latin typeface="+mn-lt"/>
              <a:ea typeface="宋体" panose="02010600030101010101" pitchFamily="2" charset="-122"/>
              <a:cs typeface="+mn-cs"/>
            </a:endParaRPr>
          </a:p>
        </p:txBody>
      </p:sp>
      <p:sp>
        <p:nvSpPr>
          <p:cNvPr id="2" name="矩形 1"/>
          <p:cNvSpPr/>
          <p:nvPr/>
        </p:nvSpPr>
        <p:spPr>
          <a:xfrm>
            <a:off x="500063" y="625475"/>
            <a:ext cx="5656263" cy="58420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r>
              <a:rPr kumimoji="0" lang="en-US" altLang="zh-CN" sz="32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80x86 CPU</a:t>
            </a:r>
            <a:r>
              <a:rPr kumimoji="0" lang="zh-CN" altLang="en-US" sz="3200" b="1" i="0" u="none" strike="noStrike" kern="1200" cap="none" spc="0" normalizeH="0" baseline="0" noProof="0" dirty="0">
                <a:ln>
                  <a:noFill/>
                </a:ln>
                <a:solidFill>
                  <a:schemeClr val="tx1"/>
                </a:solidFill>
                <a:effectLst/>
                <a:uLnTx/>
                <a:uFillTx/>
                <a:latin typeface="+mn-ea"/>
                <a:ea typeface="+mn-ea"/>
                <a:cs typeface="+mn-cs"/>
              </a:rPr>
              <a:t>逻辑地址的来源</a:t>
            </a:r>
            <a:endParaRPr kumimoji="0"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2"/>
          </p:nvPr>
        </p:nvSpPr>
        <p:spPr>
          <a:solidFill>
            <a:schemeClr val="accent1">
              <a:lumMod val="40000"/>
              <a:lumOff val="60000"/>
            </a:schemeClr>
          </a:solidFill>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2707" name="矩形 4"/>
          <p:cNvSpPr/>
          <p:nvPr/>
        </p:nvSpPr>
        <p:spPr>
          <a:xfrm>
            <a:off x="323850" y="115888"/>
            <a:ext cx="8496300" cy="1797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400"/>
              </a:lnSpc>
              <a:spcBef>
                <a:spcPct val="0"/>
              </a:spcBef>
              <a:buFont typeface="Arial" panose="020B0604020202020204" pitchFamily="34" charset="0"/>
              <a:buChar char="•"/>
            </a:pPr>
            <a:r>
              <a:rPr lang="en-US" altLang="zh-CN" sz="2400" b="1" dirty="0">
                <a:latin typeface="Times New Roman" panose="02020603050405020304" pitchFamily="18" charset="0"/>
                <a:ea typeface="宋体" panose="02010600030101010101" pitchFamily="2" charset="-122"/>
              </a:rPr>
              <a:t>80x86 </a:t>
            </a:r>
            <a:r>
              <a:rPr lang="zh-CN" altLang="zh-CN" sz="2400" b="1" dirty="0">
                <a:latin typeface="Times New Roman" panose="02020603050405020304" pitchFamily="18" charset="0"/>
                <a:ea typeface="宋体" panose="02010600030101010101" pitchFamily="2" charset="-122"/>
              </a:rPr>
              <a:t>逻辑地址的两个分量之间存在一种默认组合关系，可以不在程序中指明。</a:t>
            </a:r>
            <a:endParaRPr lang="en-US" altLang="zh-CN" sz="2400" b="1" dirty="0">
              <a:latin typeface="Times New Roman" panose="02020603050405020304" pitchFamily="18" charset="0"/>
              <a:ea typeface="宋体" panose="02010600030101010101" pitchFamily="2" charset="-122"/>
            </a:endParaRPr>
          </a:p>
          <a:p>
            <a:pPr marL="342900" lvl="0" indent="-342900">
              <a:lnSpc>
                <a:spcPts val="3400"/>
              </a:lnSpc>
              <a:spcBef>
                <a:spcPct val="0"/>
              </a:spcBef>
              <a:buFont typeface="Arial" panose="020B0604020202020204" pitchFamily="34" charset="0"/>
              <a:buChar char="•"/>
            </a:pPr>
            <a:r>
              <a:rPr lang="zh-CN" altLang="zh-CN" sz="2400" b="1" dirty="0">
                <a:latin typeface="Times New Roman" panose="02020603050405020304" pitchFamily="18" charset="0"/>
                <a:ea typeface="宋体" panose="02010600030101010101" pitchFamily="2" charset="-122"/>
              </a:rPr>
              <a:t>默认组合取决于指令所需的操作类型</a:t>
            </a:r>
            <a:r>
              <a:rPr lang="zh-CN" altLang="en-US" sz="2400" b="1" dirty="0">
                <a:latin typeface="Times New Roman" panose="02020603050405020304" pitchFamily="18" charset="0"/>
                <a:ea typeface="宋体" panose="02010600030101010101" pitchFamily="2" charset="-122"/>
              </a:rPr>
              <a:t>。下</a:t>
            </a:r>
            <a:r>
              <a:rPr lang="zh-CN" altLang="zh-CN" sz="2400" b="1" dirty="0">
                <a:latin typeface="Times New Roman" panose="02020603050405020304" pitchFamily="18" charset="0"/>
                <a:ea typeface="宋体" panose="02010600030101010101" pitchFamily="2" charset="-122"/>
              </a:rPr>
              <a:t>表给出了不同操作类型，获得段基值（或段选择器）和偏移地址的不同来源。</a:t>
            </a:r>
            <a:endParaRPr lang="zh-CN" altLang="zh-CN" sz="2400" b="1" dirty="0">
              <a:latin typeface="Times New Roman" panose="02020603050405020304" pitchFamily="18" charset="0"/>
              <a:ea typeface="宋体" panose="02010600030101010101" pitchFamily="2" charset="-122"/>
            </a:endParaRPr>
          </a:p>
        </p:txBody>
      </p:sp>
      <p:graphicFrame>
        <p:nvGraphicFramePr>
          <p:cNvPr id="6" name="表格 5"/>
          <p:cNvGraphicFramePr>
            <a:graphicFrameLocks noGrp="1"/>
          </p:cNvGraphicFramePr>
          <p:nvPr>
            <p:custDataLst>
              <p:tags r:id="rId1"/>
            </p:custDataLst>
          </p:nvPr>
        </p:nvGraphicFramePr>
        <p:xfrm>
          <a:off x="0" y="1989138"/>
          <a:ext cx="9144000" cy="4868863"/>
        </p:xfrm>
        <a:graphic>
          <a:graphicData uri="http://schemas.openxmlformats.org/drawingml/2006/table">
            <a:tbl>
              <a:tblPr>
                <a:tableStyleId>{5C22544A-7EE6-4342-B048-85BDC9FD1C3A}</a:tableStyleId>
              </a:tblPr>
              <a:tblGrid>
                <a:gridCol w="899592"/>
                <a:gridCol w="3312368"/>
                <a:gridCol w="1512168"/>
                <a:gridCol w="1656184"/>
                <a:gridCol w="1763687"/>
              </a:tblGrid>
              <a:tr h="433656">
                <a:tc rowSpan="3">
                  <a:txBody>
                    <a:bodyPr/>
                    <a:lstStyle/>
                    <a:p>
                      <a:pPr algn="ctr">
                        <a:lnSpc>
                          <a:spcPts val="1200"/>
                        </a:lnSpc>
                        <a:spcAft>
                          <a:spcPts val="0"/>
                        </a:spcAft>
                      </a:pPr>
                      <a:r>
                        <a:rPr lang="zh-CN" sz="1800" b="1" kern="100" dirty="0">
                          <a:effectLst/>
                        </a:rPr>
                        <a:t>序号</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rowSpan="3">
                  <a:txBody>
                    <a:bodyPr/>
                    <a:lstStyle/>
                    <a:p>
                      <a:pPr algn="ctr">
                        <a:lnSpc>
                          <a:spcPts val="1200"/>
                        </a:lnSpc>
                        <a:spcAft>
                          <a:spcPts val="0"/>
                        </a:spcAft>
                      </a:pPr>
                      <a:r>
                        <a:rPr lang="zh-CN" sz="1800" b="1" kern="100" dirty="0">
                          <a:effectLst/>
                        </a:rPr>
                        <a:t>操 作 类 型</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gridSpan="3">
                  <a:txBody>
                    <a:bodyPr/>
                    <a:lstStyle/>
                    <a:p>
                      <a:pPr algn="ctr">
                        <a:lnSpc>
                          <a:spcPts val="1200"/>
                        </a:lnSpc>
                        <a:spcAft>
                          <a:spcPts val="0"/>
                        </a:spcAft>
                      </a:pPr>
                      <a:r>
                        <a:rPr lang="zh-CN" sz="1800" b="1" kern="100" dirty="0">
                          <a:effectLst/>
                        </a:rPr>
                        <a:t>逻 辑 地 址</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hMerge="1">
                  <a:tcPr/>
                </a:tc>
                <a:tc hMerge="1">
                  <a:tcPr/>
                </a:tc>
              </a:tr>
              <a:tr h="426853">
                <a:tc vMerge="1">
                  <a:tcPr/>
                </a:tc>
                <a:tc vMerge="1">
                  <a:tcPr/>
                </a:tc>
                <a:tc gridSpan="2">
                  <a:txBody>
                    <a:bodyPr/>
                    <a:lstStyle/>
                    <a:p>
                      <a:pPr algn="ctr">
                        <a:lnSpc>
                          <a:spcPts val="1200"/>
                        </a:lnSpc>
                        <a:spcAft>
                          <a:spcPts val="0"/>
                        </a:spcAft>
                      </a:pPr>
                      <a:r>
                        <a:rPr lang="zh-CN" sz="1800" b="1" kern="100">
                          <a:effectLst/>
                        </a:rPr>
                        <a:t>段基值（或段选择器）</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hMerge="1">
                  <a:tcPr/>
                </a:tc>
                <a:tc rowSpan="2">
                  <a:txBody>
                    <a:bodyPr/>
                    <a:lstStyle/>
                    <a:p>
                      <a:pPr algn="ctr">
                        <a:lnSpc>
                          <a:spcPts val="1200"/>
                        </a:lnSpc>
                        <a:spcAft>
                          <a:spcPts val="0"/>
                        </a:spcAft>
                      </a:pPr>
                      <a:r>
                        <a:rPr lang="zh-CN" sz="1800" b="1" kern="100" dirty="0">
                          <a:effectLst/>
                        </a:rPr>
                        <a:t>偏移</a:t>
                      </a:r>
                      <a:r>
                        <a:rPr lang="zh-CN" sz="1800" b="1" kern="100" dirty="0" smtClean="0">
                          <a:effectLst/>
                        </a:rPr>
                        <a:t>地址</a:t>
                      </a:r>
                      <a:endParaRPr lang="en-US" altLang="zh-CN" sz="1800" b="1" kern="100" dirty="0" smtClean="0">
                        <a:effectLst/>
                      </a:endParaRPr>
                    </a:p>
                    <a:p>
                      <a:pPr algn="ctr">
                        <a:lnSpc>
                          <a:spcPts val="1200"/>
                        </a:lnSpc>
                        <a:spcAft>
                          <a:spcPts val="0"/>
                        </a:spcAft>
                      </a:pPr>
                      <a:endParaRPr lang="en-US" altLang="zh-CN" sz="1800" b="1" kern="100" dirty="0" smtClean="0">
                        <a:effectLst/>
                      </a:endParaRPr>
                    </a:p>
                    <a:p>
                      <a:pPr algn="ctr">
                        <a:lnSpc>
                          <a:spcPts val="1200"/>
                        </a:lnSpc>
                        <a:spcAft>
                          <a:spcPts val="0"/>
                        </a:spcAft>
                      </a:pPr>
                      <a:r>
                        <a:rPr lang="zh-CN" sz="1800" b="1" kern="100" dirty="0" smtClean="0">
                          <a:effectLst/>
                        </a:rPr>
                        <a:t>（</a:t>
                      </a:r>
                      <a:r>
                        <a:rPr lang="en-US" sz="1800" b="1" kern="100" dirty="0">
                          <a:effectLst/>
                        </a:rPr>
                        <a:t>OFFSET</a:t>
                      </a:r>
                      <a:r>
                        <a:rPr lang="zh-CN" sz="1800" b="1" kern="100" dirty="0">
                          <a:effectLst/>
                        </a:rPr>
                        <a:t>）</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907134">
                <a:tc vMerge="1">
                  <a:tcPr/>
                </a:tc>
                <a:tc vMerge="1">
                  <a:tcPr/>
                </a:tc>
                <a:tc>
                  <a:txBody>
                    <a:bodyPr/>
                    <a:lstStyle/>
                    <a:p>
                      <a:pPr algn="ctr">
                        <a:lnSpc>
                          <a:spcPts val="1200"/>
                        </a:lnSpc>
                        <a:spcAft>
                          <a:spcPts val="0"/>
                        </a:spcAft>
                      </a:pPr>
                      <a:r>
                        <a:rPr lang="zh-CN" sz="1800" b="1" kern="100" dirty="0">
                          <a:effectLst/>
                        </a:rPr>
                        <a:t>默认来源</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dirty="0">
                          <a:effectLst/>
                        </a:rPr>
                        <a:t>允许替代来源</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vMerge="1">
                  <a:tcPr/>
                </a:tc>
              </a:tr>
              <a:tr h="437456">
                <a:tc>
                  <a:txBody>
                    <a:bodyPr/>
                    <a:lstStyle/>
                    <a:p>
                      <a:pPr algn="ctr">
                        <a:lnSpc>
                          <a:spcPts val="1200"/>
                        </a:lnSpc>
                        <a:spcAft>
                          <a:spcPts val="0"/>
                        </a:spcAft>
                      </a:pPr>
                      <a:r>
                        <a:rPr lang="en-US" sz="1800" b="1" kern="100">
                          <a:effectLst/>
                        </a:rPr>
                        <a:t>1</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a:effectLst/>
                        </a:rPr>
                        <a:t>取指令</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CS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a:effectLst/>
                        </a:rPr>
                        <a:t>无</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dirty="0">
                          <a:effectLst/>
                        </a:rPr>
                        <a:t>IP</a:t>
                      </a:r>
                      <a:r>
                        <a:rPr lang="zh-CN" sz="1800" b="1" kern="100" dirty="0">
                          <a:effectLst/>
                        </a:rPr>
                        <a:t>或</a:t>
                      </a:r>
                      <a:r>
                        <a:rPr lang="en-US" sz="1800" b="1" kern="100" dirty="0">
                          <a:effectLst/>
                        </a:rPr>
                        <a:t>EIP</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437456">
                <a:tc>
                  <a:txBody>
                    <a:bodyPr/>
                    <a:lstStyle/>
                    <a:p>
                      <a:pPr algn="ctr">
                        <a:lnSpc>
                          <a:spcPts val="1200"/>
                        </a:lnSpc>
                        <a:spcAft>
                          <a:spcPts val="0"/>
                        </a:spcAft>
                      </a:pPr>
                      <a:r>
                        <a:rPr lang="en-US" sz="1800" b="1" kern="100">
                          <a:effectLst/>
                        </a:rPr>
                        <a:t>2</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a:effectLst/>
                        </a:rPr>
                        <a:t>堆栈操作</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SS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a:effectLst/>
                        </a:rPr>
                        <a:t>无</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dirty="0">
                          <a:effectLst/>
                        </a:rPr>
                        <a:t>SP</a:t>
                      </a:r>
                      <a:r>
                        <a:rPr lang="zh-CN" sz="1800" b="1" kern="100" dirty="0">
                          <a:effectLst/>
                        </a:rPr>
                        <a:t>或</a:t>
                      </a:r>
                      <a:r>
                        <a:rPr lang="en-US" sz="1800" b="1" kern="100" dirty="0">
                          <a:effectLst/>
                        </a:rPr>
                        <a:t>ESP</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437456">
                <a:tc>
                  <a:txBody>
                    <a:bodyPr/>
                    <a:lstStyle/>
                    <a:p>
                      <a:pPr algn="ctr">
                        <a:lnSpc>
                          <a:spcPts val="1200"/>
                        </a:lnSpc>
                        <a:spcAft>
                          <a:spcPts val="0"/>
                        </a:spcAft>
                      </a:pPr>
                      <a:r>
                        <a:rPr lang="en-US" sz="1800" b="1" kern="100">
                          <a:effectLst/>
                        </a:rPr>
                        <a:t>3</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a:effectLst/>
                        </a:rPr>
                        <a:t>取源串</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DS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CS</a:t>
                      </a:r>
                      <a:r>
                        <a:rPr lang="zh-CN" sz="1800" b="1" kern="100">
                          <a:effectLst/>
                        </a:rPr>
                        <a:t>、</a:t>
                      </a:r>
                      <a:r>
                        <a:rPr lang="en-US" sz="1800" b="1" kern="100">
                          <a:effectLst/>
                        </a:rPr>
                        <a:t>SS</a:t>
                      </a:r>
                      <a:r>
                        <a:rPr lang="zh-CN" sz="1800" b="1" kern="100">
                          <a:effectLst/>
                        </a:rPr>
                        <a:t>、</a:t>
                      </a:r>
                      <a:r>
                        <a:rPr lang="en-US" sz="1800" b="1" kern="100">
                          <a:effectLst/>
                        </a:rPr>
                        <a:t>ES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dirty="0">
                          <a:effectLst/>
                        </a:rPr>
                        <a:t>SI</a:t>
                      </a:r>
                      <a:r>
                        <a:rPr lang="zh-CN" sz="1800" b="1" kern="100" dirty="0">
                          <a:effectLst/>
                        </a:rPr>
                        <a:t>或</a:t>
                      </a:r>
                      <a:r>
                        <a:rPr lang="en-US" sz="1800" b="1" kern="100" dirty="0">
                          <a:effectLst/>
                        </a:rPr>
                        <a:t>ESI</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437456">
                <a:tc>
                  <a:txBody>
                    <a:bodyPr/>
                    <a:lstStyle/>
                    <a:p>
                      <a:pPr algn="ctr">
                        <a:lnSpc>
                          <a:spcPts val="1200"/>
                        </a:lnSpc>
                        <a:spcAft>
                          <a:spcPts val="0"/>
                        </a:spcAft>
                      </a:pPr>
                      <a:r>
                        <a:rPr lang="en-US" sz="1800" b="1" kern="100">
                          <a:effectLst/>
                        </a:rPr>
                        <a:t>4</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a:effectLst/>
                        </a:rPr>
                        <a:t>存目的串</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ES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a:effectLst/>
                        </a:rPr>
                        <a:t>无</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dirty="0">
                          <a:effectLst/>
                        </a:rPr>
                        <a:t>DI</a:t>
                      </a:r>
                      <a:r>
                        <a:rPr lang="zh-CN" sz="1800" b="1" kern="100" dirty="0">
                          <a:effectLst/>
                        </a:rPr>
                        <a:t>或</a:t>
                      </a:r>
                      <a:r>
                        <a:rPr lang="en-US" sz="1800" b="1" kern="100" dirty="0">
                          <a:effectLst/>
                        </a:rPr>
                        <a:t>EDI</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437456">
                <a:tc>
                  <a:txBody>
                    <a:bodyPr/>
                    <a:lstStyle/>
                    <a:p>
                      <a:pPr algn="ctr">
                        <a:lnSpc>
                          <a:spcPts val="1200"/>
                        </a:lnSpc>
                        <a:spcAft>
                          <a:spcPts val="0"/>
                        </a:spcAft>
                      </a:pPr>
                      <a:r>
                        <a:rPr lang="en-US" sz="1800" b="1" kern="100">
                          <a:effectLst/>
                        </a:rPr>
                        <a:t>5</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a:effectLst/>
                        </a:rPr>
                        <a:t>以</a:t>
                      </a:r>
                      <a:r>
                        <a:rPr lang="en-US" sz="1800" b="1" kern="100">
                          <a:effectLst/>
                        </a:rPr>
                        <a:t>BP</a:t>
                      </a:r>
                      <a:r>
                        <a:rPr lang="zh-CN" sz="1800" b="1" kern="100">
                          <a:effectLst/>
                        </a:rPr>
                        <a:t>作基址</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SS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CS</a:t>
                      </a:r>
                      <a:r>
                        <a:rPr lang="zh-CN" sz="1800" b="1" kern="100">
                          <a:effectLst/>
                        </a:rPr>
                        <a:t>、</a:t>
                      </a:r>
                      <a:r>
                        <a:rPr lang="en-US" sz="1800" b="1" kern="100">
                          <a:effectLst/>
                        </a:rPr>
                        <a:t>DS</a:t>
                      </a:r>
                      <a:r>
                        <a:rPr lang="zh-CN" sz="1800" b="1" kern="100">
                          <a:effectLst/>
                        </a:rPr>
                        <a:t>、</a:t>
                      </a:r>
                      <a:r>
                        <a:rPr lang="en-US" sz="1800" b="1" kern="100">
                          <a:effectLst/>
                        </a:rPr>
                        <a:t>ES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dirty="0">
                          <a:effectLst/>
                        </a:rPr>
                        <a:t>有效地址</a:t>
                      </a:r>
                      <a:r>
                        <a:rPr lang="en-US" sz="1800" b="1" kern="100" dirty="0">
                          <a:effectLst/>
                        </a:rPr>
                        <a:t>EA</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r h="913938">
                <a:tc>
                  <a:txBody>
                    <a:bodyPr/>
                    <a:lstStyle/>
                    <a:p>
                      <a:pPr algn="ctr">
                        <a:lnSpc>
                          <a:spcPts val="1200"/>
                        </a:lnSpc>
                        <a:spcAft>
                          <a:spcPts val="0"/>
                        </a:spcAft>
                      </a:pPr>
                      <a:r>
                        <a:rPr lang="en-US" sz="1800" b="1" kern="100">
                          <a:effectLst/>
                        </a:rPr>
                        <a:t>6</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just">
                        <a:lnSpc>
                          <a:spcPts val="1200"/>
                        </a:lnSpc>
                        <a:spcAft>
                          <a:spcPts val="0"/>
                        </a:spcAft>
                      </a:pPr>
                      <a:r>
                        <a:rPr lang="zh-CN" sz="1800" b="1" kern="100" dirty="0">
                          <a:effectLst/>
                        </a:rPr>
                        <a:t>存取存储器操作数（除上述</a:t>
                      </a:r>
                      <a:r>
                        <a:rPr lang="en-US" sz="1800" b="1" kern="100" dirty="0" smtClean="0">
                          <a:effectLst/>
                        </a:rPr>
                        <a:t>3</a:t>
                      </a:r>
                      <a:endParaRPr lang="en-US" sz="1800" b="1" kern="100" dirty="0" smtClean="0">
                        <a:effectLst/>
                      </a:endParaRPr>
                    </a:p>
                    <a:p>
                      <a:pPr algn="just">
                        <a:lnSpc>
                          <a:spcPts val="1200"/>
                        </a:lnSpc>
                        <a:spcAft>
                          <a:spcPts val="0"/>
                        </a:spcAft>
                      </a:pPr>
                      <a:endParaRPr lang="en-US" altLang="zh-CN" sz="1800" b="1" kern="100" dirty="0" smtClean="0">
                        <a:effectLst/>
                      </a:endParaRPr>
                    </a:p>
                    <a:p>
                      <a:pPr algn="just">
                        <a:lnSpc>
                          <a:spcPts val="1200"/>
                        </a:lnSpc>
                        <a:spcAft>
                          <a:spcPts val="0"/>
                        </a:spcAft>
                      </a:pPr>
                      <a:r>
                        <a:rPr lang="zh-CN" sz="1800" b="1" kern="100" dirty="0" smtClean="0">
                          <a:effectLst/>
                        </a:rPr>
                        <a:t>，</a:t>
                      </a:r>
                      <a:r>
                        <a:rPr lang="en-US" sz="1800" b="1" kern="100" dirty="0">
                          <a:effectLst/>
                        </a:rPr>
                        <a:t>4</a:t>
                      </a:r>
                      <a:r>
                        <a:rPr lang="zh-CN" sz="1800" b="1" kern="100" dirty="0">
                          <a:effectLst/>
                        </a:rPr>
                        <a:t>，</a:t>
                      </a:r>
                      <a:r>
                        <a:rPr lang="en-US" sz="1800" b="1" kern="100" dirty="0">
                          <a:effectLst/>
                        </a:rPr>
                        <a:t>5</a:t>
                      </a:r>
                      <a:r>
                        <a:rPr lang="zh-CN" sz="1800" b="1" kern="100" dirty="0">
                          <a:effectLst/>
                        </a:rPr>
                        <a:t>项）</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DS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en-US" sz="1800" b="1" kern="100">
                          <a:effectLst/>
                        </a:rPr>
                        <a:t>CS</a:t>
                      </a:r>
                      <a:r>
                        <a:rPr lang="zh-CN" sz="1800" b="1" kern="100">
                          <a:effectLst/>
                        </a:rPr>
                        <a:t>、</a:t>
                      </a:r>
                      <a:r>
                        <a:rPr lang="en-US" sz="1800" b="1" kern="100">
                          <a:effectLst/>
                        </a:rPr>
                        <a:t>SS</a:t>
                      </a:r>
                      <a:r>
                        <a:rPr lang="zh-CN" sz="1800" b="1" kern="100">
                          <a:effectLst/>
                        </a:rPr>
                        <a:t>、</a:t>
                      </a:r>
                      <a:r>
                        <a:rPr lang="en-US" sz="1800" b="1" kern="100">
                          <a:effectLst/>
                        </a:rPr>
                        <a:t>ES</a:t>
                      </a:r>
                      <a:endParaRPr lang="zh-CN" sz="1800" b="1" kern="100">
                        <a:effectLst/>
                        <a:latin typeface="Times New Roman" panose="02020603050405020304"/>
                        <a:ea typeface="宋体" panose="02010600030101010101" pitchFamily="2" charset="-122"/>
                      </a:endParaRPr>
                    </a:p>
                  </a:txBody>
                  <a:tcPr marL="125730" marR="125730" marT="0" marB="0" anchor="ctr">
                    <a:solidFill>
                      <a:srgbClr val="FFC000"/>
                    </a:solidFill>
                  </a:tcPr>
                </a:tc>
                <a:tc>
                  <a:txBody>
                    <a:bodyPr/>
                    <a:lstStyle/>
                    <a:p>
                      <a:pPr algn="ctr">
                        <a:lnSpc>
                          <a:spcPts val="1200"/>
                        </a:lnSpc>
                        <a:spcAft>
                          <a:spcPts val="0"/>
                        </a:spcAft>
                      </a:pPr>
                      <a:r>
                        <a:rPr lang="zh-CN" sz="1800" b="1" kern="100" dirty="0">
                          <a:effectLst/>
                        </a:rPr>
                        <a:t>有效地址</a:t>
                      </a:r>
                      <a:r>
                        <a:rPr lang="en-US" sz="1800" b="1" kern="100" dirty="0">
                          <a:effectLst/>
                        </a:rPr>
                        <a:t>EA</a:t>
                      </a:r>
                      <a:endParaRPr lang="zh-CN" sz="1800" b="1" kern="100" dirty="0">
                        <a:effectLst/>
                        <a:latin typeface="Times New Roman" panose="02020603050405020304"/>
                        <a:ea typeface="宋体" panose="02010600030101010101" pitchFamily="2" charset="-122"/>
                      </a:endParaRPr>
                    </a:p>
                  </a:txBody>
                  <a:tcPr marL="125730" marR="125730" marT="0" marB="0" anchor="ctr">
                    <a:solidFill>
                      <a:srgbClr val="FFC000"/>
                    </a:solidFill>
                  </a:tcPr>
                </a:tc>
              </a:tr>
            </a:tbl>
          </a:graphicData>
        </a:graphic>
      </p:graphicFrame>
    </p:spTree>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 name="矩形 4"/>
          <p:cNvSpPr/>
          <p:nvPr/>
        </p:nvSpPr>
        <p:spPr>
          <a:xfrm>
            <a:off x="0" y="211138"/>
            <a:ext cx="8820150" cy="6316663"/>
          </a:xfrm>
          <a:prstGeom prst="rect">
            <a:avLst/>
          </a:prstGeom>
        </p:spPr>
        <p:txBody>
          <a:bodyPr>
            <a:spAutoFit/>
          </a:bodyPr>
          <a:lstStyle/>
          <a:p>
            <a:pPr marL="0" marR="0" lvl="0" indent="0" algn="l" defTabSz="914400" rtl="0" eaLnBrk="0" fontAlgn="base" latinLnBrk="0" hangingPunct="0">
              <a:lnSpc>
                <a:spcPts val="35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在这种默认组合下，程序中不必专门指定其组合关系，但程序如用到</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非默认的组合关系</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（如使用允许替代来源），则</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必须用段跨越前缀加以说明。</a:t>
            </a:r>
            <a:endParaRPr kumimoji="0" lang="zh-CN" altLang="zh-CN" sz="2400" b="1" i="0" u="none" strike="noStrike" kern="1200" cap="none" spc="0" normalizeH="0" baseline="0" noProof="0" dirty="0">
              <a:ln>
                <a:noFill/>
              </a:ln>
              <a:solidFill>
                <a:srgbClr val="C00000"/>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当</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执行</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取指令</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的操作时，必须由代码段寄存器</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提供段基值（或段选择器），而偏移地址从指令指针</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IP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EIP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中获得。</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如指令执行的是</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堆栈操作</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，则必须由</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提供当前段段基值（或段选择器），而堆栈指针</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ESP</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给出栈顶单元的偏移地址。</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如指令执行需要存取存储器中的操作数，操作数通常存放在当前数据段中，则隐含由</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DS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提供段基值（或段选择器）；如操作数在其他当前段中，则用其他段寄存器（如</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SS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ES</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）来指定操作数所在段，这时指令中必须要给出对应的段寄存器名，即段跨越前缀，而存放操作数单元的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偏移地址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是由</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根据指令提供的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寻址方式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计算得到的。按</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寻址方式</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计算出来的</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偏移地址</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又称为</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有效地址</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EA</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Effective Address</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5" name="Rectangle 2"/>
          <p:cNvSpPr txBox="1">
            <a:spLocks noChangeArrowheads="1"/>
          </p:cNvSpPr>
          <p:nvPr/>
        </p:nvSpPr>
        <p:spPr bwMode="auto">
          <a:xfrm>
            <a:off x="1042988" y="548640"/>
            <a:ext cx="6480175" cy="677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4000" b="1" i="0" u="none" strike="noStrike" kern="0" cap="none" spc="0" normalizeH="0" baseline="0" noProof="0" dirty="0" smtClean="0">
                <a:ln>
                  <a:noFill/>
                </a:ln>
                <a:solidFill>
                  <a:schemeClr val="tx2"/>
                </a:solidFill>
                <a:effectLst/>
                <a:uLnTx/>
                <a:uFillTx/>
                <a:latin typeface="+mj-lt"/>
                <a:ea typeface="+mj-ea"/>
                <a:cs typeface="+mj-cs"/>
              </a:rPr>
              <a:t>4.3   80x86 CPU</a:t>
            </a:r>
            <a:r>
              <a:rPr kumimoji="1" lang="zh-CN" altLang="en-US" sz="4000" b="1" i="0" u="none" strike="noStrike" kern="0" cap="none" spc="0" normalizeH="0" baseline="0" noProof="0" dirty="0" smtClean="0">
                <a:ln>
                  <a:noFill/>
                </a:ln>
                <a:solidFill>
                  <a:schemeClr val="tx2"/>
                </a:solidFill>
                <a:effectLst/>
                <a:uLnTx/>
                <a:uFillTx/>
                <a:latin typeface="+mj-lt"/>
                <a:ea typeface="+mj-ea"/>
                <a:cs typeface="+mj-cs"/>
              </a:rPr>
              <a:t>的指令系统</a:t>
            </a:r>
            <a:r>
              <a:rPr kumimoji="1" lang="zh-CN" altLang="en-US" sz="4000" b="0" i="0" u="none" strike="noStrike" kern="0" cap="none" spc="0" normalizeH="0" baseline="0" noProof="0" dirty="0" smtClean="0">
                <a:ln>
                  <a:noFill/>
                </a:ln>
                <a:solidFill>
                  <a:schemeClr val="tx2"/>
                </a:solidFill>
                <a:effectLst/>
                <a:uLnTx/>
                <a:uFillTx/>
                <a:latin typeface="+mj-lt"/>
                <a:ea typeface="+mj-ea"/>
                <a:cs typeface="+mj-cs"/>
              </a:rPr>
              <a:t> </a:t>
            </a:r>
            <a:endParaRPr kumimoji="1" lang="zh-CN" altLang="en-US" sz="4000" b="0" i="0" u="none" strike="noStrike" kern="0" cap="none" spc="0" normalizeH="0" baseline="0" noProof="0" dirty="0" smtClean="0">
              <a:ln>
                <a:noFill/>
              </a:ln>
              <a:solidFill>
                <a:schemeClr val="tx2"/>
              </a:solidFill>
              <a:effectLst/>
              <a:uLnTx/>
              <a:uFillTx/>
              <a:latin typeface="+mj-lt"/>
              <a:ea typeface="+mj-ea"/>
              <a:cs typeface="+mj-cs"/>
            </a:endParaRPr>
          </a:p>
        </p:txBody>
      </p:sp>
      <p:sp>
        <p:nvSpPr>
          <p:cNvPr id="6" name="Rectangle 3"/>
          <p:cNvSpPr>
            <a:spLocks noChangeArrowheads="1"/>
          </p:cNvSpPr>
          <p:nvPr/>
        </p:nvSpPr>
        <p:spPr bwMode="auto">
          <a:xfrm>
            <a:off x="396875" y="1612900"/>
            <a:ext cx="8640763"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smtClean="0">
                <a:ln>
                  <a:noFill/>
                </a:ln>
                <a:solidFill>
                  <a:srgbClr val="C00000"/>
                </a:solidFill>
                <a:effectLst/>
                <a:uLnTx/>
                <a:uFillTx/>
                <a:latin typeface="+mn-ea"/>
                <a:ea typeface="+mn-ea"/>
                <a:cs typeface="+mn-cs"/>
              </a:rPr>
              <a:t>8086/8088 </a:t>
            </a:r>
            <a:r>
              <a:rPr kumimoji="0" lang="zh-CN" altLang="en-US" sz="2800" b="1" i="0" u="none" strike="noStrike" kern="1200" cap="none" spc="0" normalizeH="0" baseline="0" noProof="0" dirty="0" smtClean="0">
                <a:ln>
                  <a:noFill/>
                </a:ln>
                <a:solidFill>
                  <a:srgbClr val="C00000"/>
                </a:solidFill>
                <a:effectLst/>
                <a:uLnTx/>
                <a:uFillTx/>
                <a:latin typeface="+mn-ea"/>
                <a:ea typeface="+mn-ea"/>
                <a:cs typeface="+mn-cs"/>
              </a:rPr>
              <a:t>指令系统是基本指令集</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80286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80386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80486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Pentium</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指令系统是在基本指令集上进行了扩充，扩充的指令包括两部分：</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0"/>
              </a:spcBef>
              <a:spcAft>
                <a:spcPct val="0"/>
              </a:spcAft>
              <a:buClrTx/>
              <a:buSzTx/>
              <a:buFont typeface="Monotype Sorts" pitchFamily="2" charset="2"/>
              <a:buChar char="§"/>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增强的</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8086/8088</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基本指令和一些专用指令；</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0"/>
              </a:spcBef>
              <a:spcAft>
                <a:spcPct val="0"/>
              </a:spcAft>
              <a:buClrTx/>
              <a:buSzTx/>
              <a:buFont typeface="Monotype Sorts" pitchFamily="2" charset="2"/>
              <a:buChar char="§"/>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系统控制指令，即特权指令。它们对</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80286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80386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80486</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和</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Pentium</a:t>
            </a: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保护模式的多任务、存储器管理和保护机制提供了控制能力。 </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5779" name="Rectangle 4"/>
          <p:cNvSpPr/>
          <p:nvPr/>
        </p:nvSpPr>
        <p:spPr>
          <a:xfrm>
            <a:off x="287338" y="517525"/>
            <a:ext cx="8532812" cy="13017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800" b="1" dirty="0">
                <a:latin typeface="Times New Roman" panose="02020603050405020304" pitchFamily="18" charset="0"/>
                <a:ea typeface="宋体" panose="02010600030101010101" pitchFamily="2" charset="-122"/>
              </a:rPr>
              <a:t>       80x86 CPU</a:t>
            </a:r>
            <a:r>
              <a:rPr lang="zh-CN" altLang="en-US" sz="2800" b="1" dirty="0">
                <a:latin typeface="Times New Roman" panose="02020603050405020304" pitchFamily="18" charset="0"/>
                <a:ea typeface="宋体" panose="02010600030101010101" pitchFamily="2" charset="-122"/>
              </a:rPr>
              <a:t>采用了变字长的</a:t>
            </a:r>
            <a:r>
              <a:rPr lang="zh-CN" altLang="en-US" sz="2800" b="1" dirty="0">
                <a:solidFill>
                  <a:srgbClr val="C00000"/>
                </a:solidFill>
                <a:latin typeface="Times New Roman" panose="02020603050405020304" pitchFamily="18" charset="0"/>
                <a:ea typeface="宋体" panose="02010600030101010101" pitchFamily="2" charset="-122"/>
              </a:rPr>
              <a:t>机器指令格式</a:t>
            </a:r>
            <a:r>
              <a:rPr lang="zh-CN" altLang="en-US" sz="2800" b="1" dirty="0">
                <a:latin typeface="Times New Roman" panose="02020603050405020304" pitchFamily="18" charset="0"/>
                <a:ea typeface="宋体" panose="02010600030101010101" pitchFamily="2" charset="-122"/>
              </a:rPr>
              <a:t>，由</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15</a:t>
            </a:r>
            <a:r>
              <a:rPr lang="zh-CN" altLang="en-US" sz="2800" b="1" dirty="0">
                <a:latin typeface="Times New Roman" panose="02020603050405020304" pitchFamily="18" charset="0"/>
                <a:ea typeface="宋体" panose="02010600030101010101" pitchFamily="2" charset="-122"/>
              </a:rPr>
              <a:t>个字节组成一条指令。一般格式如下图所示</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pic>
        <p:nvPicPr>
          <p:cNvPr id="75780" name="Picture 5" descr="4x21"/>
          <p:cNvPicPr>
            <a:picLocks noChangeAspect="1"/>
          </p:cNvPicPr>
          <p:nvPr/>
        </p:nvPicPr>
        <p:blipFill>
          <a:blip r:embed="rId1"/>
          <a:stretch>
            <a:fillRect/>
          </a:stretch>
        </p:blipFill>
        <p:spPr>
          <a:xfrm>
            <a:off x="185738" y="2141538"/>
            <a:ext cx="8778875" cy="1295400"/>
          </a:xfrm>
          <a:prstGeom prst="rect">
            <a:avLst/>
          </a:prstGeom>
          <a:noFill/>
          <a:ln w="9525">
            <a:noFill/>
          </a:ln>
        </p:spPr>
      </p:pic>
      <p:sp>
        <p:nvSpPr>
          <p:cNvPr id="75781" name="Rectangle 6"/>
          <p:cNvSpPr/>
          <p:nvPr/>
        </p:nvSpPr>
        <p:spPr>
          <a:xfrm>
            <a:off x="185738" y="4443413"/>
            <a:ext cx="9129712" cy="13858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en-US" sz="2800"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本节先介绍</a:t>
            </a:r>
            <a:r>
              <a:rPr lang="en-US" altLang="zh-CN" sz="2800" b="1" dirty="0">
                <a:latin typeface="Times New Roman" panose="02020603050405020304" pitchFamily="18" charset="0"/>
                <a:ea typeface="宋体" panose="02010600030101010101" pitchFamily="2" charset="-122"/>
              </a:rPr>
              <a:t>80x86</a:t>
            </a:r>
            <a:r>
              <a:rPr lang="zh-CN" altLang="en-US" sz="2800" b="1" dirty="0">
                <a:latin typeface="Times New Roman" panose="02020603050405020304" pitchFamily="18" charset="0"/>
                <a:ea typeface="宋体" panose="02010600030101010101" pitchFamily="2" charset="-122"/>
              </a:rPr>
              <a:t>的</a:t>
            </a:r>
            <a:r>
              <a:rPr lang="zh-CN" altLang="en-US" sz="2800" b="1" dirty="0">
                <a:solidFill>
                  <a:srgbClr val="C00000"/>
                </a:solidFill>
                <a:latin typeface="Times New Roman" panose="02020603050405020304" pitchFamily="18" charset="0"/>
                <a:ea typeface="宋体" panose="02010600030101010101" pitchFamily="2" charset="-122"/>
              </a:rPr>
              <a:t>寻址方式</a:t>
            </a:r>
            <a:r>
              <a:rPr lang="zh-CN" altLang="en-US" sz="2800" b="1" dirty="0">
                <a:latin typeface="Times New Roman" panose="02020603050405020304" pitchFamily="18" charset="0"/>
                <a:ea typeface="宋体" panose="02010600030101010101" pitchFamily="2" charset="-122"/>
              </a:rPr>
              <a:t>，然后着重介绍用于</a:t>
            </a:r>
            <a:r>
              <a:rPr lang="zh-CN" altLang="en-US" sz="2800" b="1" dirty="0">
                <a:solidFill>
                  <a:srgbClr val="C00000"/>
                </a:solidFill>
                <a:latin typeface="Times New Roman" panose="02020603050405020304" pitchFamily="18" charset="0"/>
                <a:ea typeface="宋体" panose="02010600030101010101" pitchFamily="2" charset="-122"/>
              </a:rPr>
              <a:t>运行应用程序的</a:t>
            </a:r>
            <a:r>
              <a:rPr lang="en-US" altLang="zh-CN" sz="2800" b="1" dirty="0">
                <a:solidFill>
                  <a:srgbClr val="C00000"/>
                </a:solidFill>
                <a:latin typeface="Times New Roman" panose="02020603050405020304" pitchFamily="18" charset="0"/>
                <a:ea typeface="宋体" panose="02010600030101010101" pitchFamily="2" charset="-122"/>
              </a:rPr>
              <a:t>80x86</a:t>
            </a:r>
            <a:r>
              <a:rPr lang="zh-CN" altLang="en-US" sz="2800" b="1" dirty="0">
                <a:solidFill>
                  <a:srgbClr val="C00000"/>
                </a:solidFill>
                <a:latin typeface="Times New Roman" panose="02020603050405020304" pitchFamily="18" charset="0"/>
                <a:ea typeface="宋体" panose="02010600030101010101" pitchFamily="2" charset="-122"/>
              </a:rPr>
              <a:t>指令。</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tx1"/>
                </a:solidFill>
                <a:latin typeface="Times New Roman" panose="02020603050405020304" pitchFamily="18" charset="0"/>
                <a:ea typeface="宋体" panose="02010600030101010101" pitchFamily="2" charset="-122"/>
              </a:rPr>
            </a:fld>
            <a:endParaRPr lang="zh-CN" altLang="en-US" sz="1400" dirty="0">
              <a:solidFill>
                <a:schemeClr val="tx1"/>
              </a:solidFill>
              <a:latin typeface="Times New Roman" panose="02020603050405020304" pitchFamily="18" charset="0"/>
              <a:ea typeface="宋体" panose="02010600030101010101" pitchFamily="2" charset="-122"/>
            </a:endParaRPr>
          </a:p>
        </p:txBody>
      </p:sp>
      <p:sp>
        <p:nvSpPr>
          <p:cNvPr id="5" name="Rectangle 2"/>
          <p:cNvSpPr txBox="1">
            <a:spLocks noChangeArrowheads="1"/>
          </p:cNvSpPr>
          <p:nvPr/>
        </p:nvSpPr>
        <p:spPr bwMode="auto">
          <a:xfrm>
            <a:off x="0" y="823913"/>
            <a:ext cx="8948738" cy="505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rtl="0" eaLnBrk="0" fontAlgn="base" hangingPunct="0">
              <a:spcBef>
                <a:spcPct val="20000"/>
              </a:spcBef>
              <a:spcAft>
                <a:spcPct val="0"/>
              </a:spcAft>
              <a:buClrTx/>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Tx/>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ts val="4000"/>
              </a:lnSpc>
              <a:spcBef>
                <a:spcPct val="20000"/>
              </a:spcBef>
              <a:spcAft>
                <a:spcPct val="0"/>
              </a:spcAft>
              <a:buClr>
                <a:schemeClr val="bg2"/>
              </a:buClr>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指令中的寻址方式是用来确定操作数地址以找到指令所需的操作数。</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4000"/>
              </a:lnSpc>
              <a:spcBef>
                <a:spcPct val="20000"/>
              </a:spcBef>
              <a:spcAft>
                <a:spcPct val="0"/>
              </a:spcAft>
              <a:buClrTx/>
              <a:buSzTx/>
              <a:buFont typeface="Monotype Sorts" pitchFamily="2" charset="2"/>
              <a:buChar char="§"/>
              <a:defRPr/>
            </a:pP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8086</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和</a:t>
            </a:r>
            <a:r>
              <a:rPr kumimoji="1" lang="en-US" altLang="zh-CN" sz="2800" b="1" i="0" u="none" strike="noStrike" kern="0" cap="none" spc="0" normalizeH="0" baseline="0" noProof="0" dirty="0">
                <a:ln>
                  <a:noFill/>
                </a:ln>
                <a:solidFill>
                  <a:srgbClr val="C00000"/>
                </a:solidFill>
                <a:effectLst/>
                <a:uLnTx/>
                <a:uFillTx/>
                <a:latin typeface="+mn-lt"/>
                <a:ea typeface="+mn-ea"/>
                <a:cs typeface="+mn-cs"/>
              </a:rPr>
              <a:t>80286</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的字长是</a:t>
            </a:r>
            <a:r>
              <a:rPr kumimoji="1" lang="en-US" altLang="zh-CN" sz="2800" b="1" i="0" u="none" strike="noStrike" kern="0" cap="none" spc="0" normalizeH="0" baseline="0" noProof="0" dirty="0">
                <a:ln>
                  <a:noFill/>
                </a:ln>
                <a:solidFill>
                  <a:srgbClr val="C00000"/>
                </a:solidFill>
                <a:effectLst/>
                <a:uLnTx/>
                <a:uFillTx/>
                <a:latin typeface="+mn-lt"/>
                <a:ea typeface="+mn-ea"/>
                <a:cs typeface="+mn-cs"/>
              </a:rPr>
              <a:t>16</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位</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，一般情况下只处理</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8</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位和</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16</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位操作数，只是在乘、除指令中才会有</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32</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操作数。</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ts val="4000"/>
              </a:lnSpc>
              <a:spcBef>
                <a:spcPct val="20000"/>
              </a:spcBef>
              <a:spcAft>
                <a:spcPct val="0"/>
              </a:spcAft>
              <a:buClrTx/>
              <a:buSzTx/>
              <a:buFont typeface="Monotype Sorts" pitchFamily="2" charset="2"/>
              <a:buChar char="§"/>
              <a:defRPr/>
            </a:pPr>
            <a:r>
              <a:rPr kumimoji="1" lang="en-US" altLang="zh-CN" sz="2800" b="1" i="0" u="none" strike="noStrike" kern="0" cap="none" spc="0" normalizeH="0" baseline="0" noProof="0" dirty="0" smtClean="0">
                <a:ln>
                  <a:noFill/>
                </a:ln>
                <a:solidFill>
                  <a:srgbClr val="C00000"/>
                </a:solidFill>
                <a:effectLst/>
                <a:uLnTx/>
                <a:uFillTx/>
                <a:latin typeface="+mn-lt"/>
                <a:ea typeface="+mn-ea"/>
                <a:cs typeface="+mn-cs"/>
              </a:rPr>
              <a:t>80386</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及其后继</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机型字长</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为</a:t>
            </a:r>
            <a:r>
              <a:rPr kumimoji="1" lang="en-US" altLang="zh-CN" sz="2800" b="1" i="0" u="none" strike="noStrike" kern="0" cap="none" spc="0" normalizeH="0" baseline="0" noProof="0" dirty="0">
                <a:ln>
                  <a:noFill/>
                </a:ln>
                <a:solidFill>
                  <a:srgbClr val="C00000"/>
                </a:solidFill>
                <a:effectLst/>
                <a:uLnTx/>
                <a:uFillTx/>
                <a:latin typeface="+mn-lt"/>
                <a:ea typeface="+mn-ea"/>
                <a:cs typeface="+mn-cs"/>
              </a:rPr>
              <a:t>32</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位</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，除了可</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处理</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8</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位和</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16</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位操作数外，还可处理</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32</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位操作数，在乘、除法情况下可产生</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64</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位操作数</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ts val="4000"/>
              </a:lnSpc>
              <a:spcBef>
                <a:spcPct val="20000"/>
              </a:spcBef>
              <a:spcAft>
                <a:spcPct val="0"/>
              </a:spcAft>
              <a:buClrTx/>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本</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节下面所述例子中，如处理的是</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32</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位</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操作数</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，则适用于</a:t>
            </a:r>
            <a:r>
              <a:rPr kumimoji="1" lang="en-US" altLang="zh-CN" sz="2800" b="1" i="0" u="none" strike="noStrike" kern="0" cap="none" spc="0" normalizeH="0" baseline="0" noProof="0" dirty="0">
                <a:ln>
                  <a:noFill/>
                </a:ln>
                <a:solidFill>
                  <a:schemeClr val="tx1"/>
                </a:solidFill>
                <a:effectLst/>
                <a:uLnTx/>
                <a:uFillTx/>
                <a:latin typeface="+mn-lt"/>
                <a:ea typeface="+mn-ea"/>
                <a:cs typeface="+mn-cs"/>
              </a:rPr>
              <a:t>80386</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及其后继机型。  </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Tx/>
              <a:buFont typeface="Monotype Sorts" pitchFamily="2" charset="2"/>
              <a:buChar char="§"/>
              <a:defRPr/>
            </a:pP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Tx/>
              <a:buFont typeface="Monotype Sorts"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a:t>
            </a:r>
            <a:endParaRPr kumimoji="1"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矩形 5"/>
          <p:cNvSpPr/>
          <p:nvPr/>
        </p:nvSpPr>
        <p:spPr>
          <a:xfrm>
            <a:off x="539750" y="80963"/>
            <a:ext cx="4346575" cy="64611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
                <a:schemeClr val="bg2"/>
              </a:buClr>
              <a:buSzTx/>
              <a:buFont typeface="Monotype Sorts" pitchFamily="2" charset="2"/>
              <a:buNone/>
              <a:defRPr/>
            </a:pPr>
            <a:r>
              <a:rPr kumimoji="0" lang="en-US" altLang="zh-CN" sz="36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4.3.1  80x86</a:t>
            </a:r>
            <a:r>
              <a:rPr kumimoji="0" lang="zh-CN" altLang="en-US" sz="36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寻址方式</a:t>
            </a:r>
            <a:endParaRPr kumimoji="0" lang="zh-CN" altLang="en-US" sz="36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charRg st="0" end="44"/>
                                            </p:txEl>
                                          </p:spTgt>
                                        </p:tgtEl>
                                        <p:attrNameLst>
                                          <p:attrName>style.visibility</p:attrName>
                                        </p:attrNameLst>
                                      </p:cBhvr>
                                      <p:to>
                                        <p:strVal val="visible"/>
                                      </p:to>
                                    </p:set>
                                    <p:animEffect transition="in" filter="dissolve">
                                      <p:cBhvr>
                                        <p:cTn id="7" dur="500"/>
                                        <p:tgtEl>
                                          <p:spTgt spid="5">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charRg st="44" end="100"/>
                                            </p:txEl>
                                          </p:spTgt>
                                        </p:tgtEl>
                                        <p:attrNameLst>
                                          <p:attrName>style.visibility</p:attrName>
                                        </p:attrNameLst>
                                      </p:cBhvr>
                                      <p:to>
                                        <p:strVal val="visible"/>
                                      </p:to>
                                    </p:set>
                                    <p:animEffect transition="in" filter="dissolve">
                                      <p:cBhvr>
                                        <p:cTn id="12" dur="500"/>
                                        <p:tgtEl>
                                          <p:spTgt spid="5">
                                            <p:txEl>
                                              <p:charRg st="4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charRg st="100" end="164"/>
                                            </p:txEl>
                                          </p:spTgt>
                                        </p:tgtEl>
                                        <p:attrNameLst>
                                          <p:attrName>style.visibility</p:attrName>
                                        </p:attrNameLst>
                                      </p:cBhvr>
                                      <p:to>
                                        <p:strVal val="visible"/>
                                      </p:to>
                                    </p:set>
                                    <p:animEffect transition="in" filter="dissolve">
                                      <p:cBhvr>
                                        <p:cTn id="17" dur="500"/>
                                        <p:tgtEl>
                                          <p:spTgt spid="5">
                                            <p:txEl>
                                              <p:charRg st="100" end="1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charRg st="164" end="214"/>
                                            </p:txEl>
                                          </p:spTgt>
                                        </p:tgtEl>
                                        <p:attrNameLst>
                                          <p:attrName>style.visibility</p:attrName>
                                        </p:attrNameLst>
                                      </p:cBhvr>
                                      <p:to>
                                        <p:strVal val="visible"/>
                                      </p:to>
                                    </p:set>
                                    <p:animEffect transition="in" filter="dissolve">
                                      <p:cBhvr>
                                        <p:cTn id="22" dur="500"/>
                                        <p:tgtEl>
                                          <p:spTgt spid="5">
                                            <p:txEl>
                                              <p:charRg st="164" end="2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charRg st="215" end="223"/>
                                            </p:txEl>
                                          </p:spTgt>
                                        </p:tgtEl>
                                        <p:attrNameLst>
                                          <p:attrName>style.visibility</p:attrName>
                                        </p:attrNameLst>
                                      </p:cBhvr>
                                      <p:to>
                                        <p:strVal val="visible"/>
                                      </p:to>
                                    </p:set>
                                    <p:animEffect transition="in" filter="dissolve">
                                      <p:cBhvr>
                                        <p:cTn id="27" dur="500"/>
                                        <p:tgtEl>
                                          <p:spTgt spid="5">
                                            <p:txEl>
                                              <p:charRg st="215"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7827" name="Rectangle 2"/>
          <p:cNvSpPr>
            <a:spLocks noGrp="1"/>
          </p:cNvSpPr>
          <p:nvPr>
            <p:ph idx="1"/>
          </p:nvPr>
        </p:nvSpPr>
        <p:spPr>
          <a:xfrm>
            <a:off x="131763" y="115888"/>
            <a:ext cx="8761412" cy="2665412"/>
          </a:xfrm>
        </p:spPr>
        <p:txBody>
          <a:bodyPr vert="horz" wrap="square" lIns="91440" tIns="45720" rIns="91440" bIns="45720" anchor="t" anchorCtr="0"/>
          <a:p>
            <a:pPr eaLnBrk="1" hangingPunct="1">
              <a:lnSpc>
                <a:spcPts val="4000"/>
              </a:lnSpc>
              <a:buFont typeface="Monotype Sorts" pitchFamily="2" charset="2"/>
              <a:buNone/>
            </a:pPr>
            <a:r>
              <a:rPr kumimoji="1" lang="en-US" altLang="zh-CN" b="1" dirty="0">
                <a:solidFill>
                  <a:srgbClr val="000000"/>
                </a:solidFill>
                <a:latin typeface="+mn-lt"/>
                <a:ea typeface="宋体" panose="02010600030101010101" pitchFamily="2" charset="-122"/>
                <a:cs typeface="+mn-cs"/>
              </a:rPr>
              <a:t>1</a:t>
            </a:r>
            <a:r>
              <a:rPr kumimoji="1" lang="zh-CN" altLang="en-US" b="1" dirty="0">
                <a:solidFill>
                  <a:srgbClr val="000000"/>
                </a:solidFill>
                <a:latin typeface="+mn-lt"/>
                <a:ea typeface="宋体" panose="02010600030101010101" pitchFamily="2" charset="-122"/>
                <a:cs typeface="+mn-cs"/>
              </a:rPr>
              <a:t>．立即寻址方式和寄存器寻址方式</a:t>
            </a:r>
            <a:r>
              <a:rPr kumimoji="1" lang="zh-CN" altLang="en-US" b="1" dirty="0">
                <a:latin typeface="+mn-lt"/>
                <a:ea typeface="宋体" panose="02010600030101010101" pitchFamily="2" charset="-122"/>
                <a:cs typeface="+mn-cs"/>
              </a:rPr>
              <a:t> </a:t>
            </a:r>
            <a:endParaRPr kumimoji="1" lang="zh-CN" altLang="en-US"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）立即寻址方式（</a:t>
            </a:r>
            <a:r>
              <a:rPr kumimoji="1" lang="en-US" altLang="zh-CN" sz="2800" b="1" dirty="0">
                <a:latin typeface="+mn-lt"/>
                <a:ea typeface="宋体" panose="02010600030101010101" pitchFamily="2" charset="-122"/>
                <a:cs typeface="+mn-cs"/>
              </a:rPr>
              <a:t>Immediate Addressing</a:t>
            </a:r>
            <a:r>
              <a:rPr kumimoji="1" lang="zh-CN" altLang="en-US" sz="2800" b="1" dirty="0">
                <a:latin typeface="+mn-lt"/>
                <a:ea typeface="宋体" panose="02010600030101010101" pitchFamily="2" charset="-122"/>
                <a:cs typeface="+mn-cs"/>
              </a:rPr>
              <a:t>）</a:t>
            </a:r>
            <a:endParaRPr kumimoji="1" lang="zh-CN" altLang="en-US" sz="28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a:t>
            </a:r>
            <a:r>
              <a:rPr kumimoji="1" lang="zh-CN" altLang="en-US" sz="2400" b="1" dirty="0">
                <a:solidFill>
                  <a:srgbClr val="C00000"/>
                </a:solidFill>
                <a:latin typeface="+mn-lt"/>
                <a:ea typeface="宋体" panose="02010600030101010101" pitchFamily="2" charset="-122"/>
                <a:cs typeface="+mn-cs"/>
              </a:rPr>
              <a:t>立即数寻址</a:t>
            </a:r>
            <a:r>
              <a:rPr kumimoji="1" lang="zh-CN" altLang="en-US" sz="2400" b="1" dirty="0">
                <a:solidFill>
                  <a:schemeClr val="tx1"/>
                </a:solidFill>
                <a:latin typeface="+mn-lt"/>
                <a:ea typeface="宋体" panose="02010600030101010101" pitchFamily="2" charset="-122"/>
                <a:cs typeface="+mn-cs"/>
              </a:rPr>
              <a:t>是指指令所需的</a:t>
            </a:r>
            <a:r>
              <a:rPr kumimoji="1" lang="zh-CN" altLang="en-US" sz="2400" b="1" dirty="0">
                <a:solidFill>
                  <a:srgbClr val="C00000"/>
                </a:solidFill>
                <a:latin typeface="+mn-lt"/>
                <a:ea typeface="宋体" panose="02010600030101010101" pitchFamily="2" charset="-122"/>
                <a:cs typeface="+mn-cs"/>
              </a:rPr>
              <a:t>操作数</a:t>
            </a:r>
            <a:r>
              <a:rPr kumimoji="1" lang="zh-CN" altLang="en-US" sz="2400" b="1" dirty="0">
                <a:solidFill>
                  <a:schemeClr val="tx1"/>
                </a:solidFill>
                <a:latin typeface="+mn-lt"/>
                <a:ea typeface="宋体" panose="02010600030101010101" pitchFamily="2" charset="-122"/>
                <a:cs typeface="+mn-cs"/>
              </a:rPr>
              <a:t>直接</a:t>
            </a:r>
            <a:r>
              <a:rPr kumimoji="1" lang="zh-CN" altLang="en-US" sz="2400" b="1" dirty="0">
                <a:solidFill>
                  <a:srgbClr val="C00000"/>
                </a:solidFill>
                <a:latin typeface="+mn-lt"/>
                <a:ea typeface="宋体" panose="02010600030101010101" pitchFamily="2" charset="-122"/>
                <a:cs typeface="+mn-cs"/>
              </a:rPr>
              <a:t>在指令代码中，</a:t>
            </a:r>
            <a:r>
              <a:rPr kumimoji="1" lang="zh-CN" altLang="en-US" sz="2400" b="1" dirty="0">
                <a:solidFill>
                  <a:schemeClr val="tx1"/>
                </a:solidFill>
                <a:latin typeface="+mn-lt"/>
                <a:ea typeface="宋体" panose="02010600030101010101" pitchFamily="2" charset="-122"/>
                <a:cs typeface="+mn-cs"/>
              </a:rPr>
              <a:t>随着取指令一起取到</a:t>
            </a:r>
            <a:r>
              <a:rPr kumimoji="1" lang="en-US" altLang="zh-CN" sz="2400" b="1" dirty="0">
                <a:solidFill>
                  <a:schemeClr val="tx1"/>
                </a:solidFill>
                <a:latin typeface="+mn-lt"/>
                <a:ea typeface="宋体" panose="02010600030101010101" pitchFamily="2" charset="-122"/>
                <a:cs typeface="+mn-cs"/>
              </a:rPr>
              <a:t>CPU</a:t>
            </a:r>
            <a:r>
              <a:rPr kumimoji="1" lang="zh-CN" altLang="en-US" sz="2400" b="1" dirty="0">
                <a:solidFill>
                  <a:schemeClr val="tx1"/>
                </a:solidFill>
                <a:latin typeface="+mn-lt"/>
                <a:ea typeface="宋体" panose="02010600030101010101" pitchFamily="2" charset="-122"/>
                <a:cs typeface="+mn-cs"/>
              </a:rPr>
              <a:t>中。</a:t>
            </a:r>
            <a:r>
              <a:rPr kumimoji="1" lang="zh-CN" altLang="en-US" sz="2400" b="1" dirty="0">
                <a:solidFill>
                  <a:srgbClr val="C00000"/>
                </a:solidFill>
                <a:latin typeface="+mn-lt"/>
                <a:ea typeface="宋体" panose="02010600030101010101" pitchFamily="2" charset="-122"/>
                <a:cs typeface="+mn-cs"/>
              </a:rPr>
              <a:t>这种操作数</a:t>
            </a:r>
            <a:r>
              <a:rPr kumimoji="1" lang="zh-CN" altLang="en-US" sz="2400" b="1" dirty="0">
                <a:solidFill>
                  <a:schemeClr val="tx1"/>
                </a:solidFill>
                <a:latin typeface="+mn-lt"/>
                <a:ea typeface="宋体" panose="02010600030101010101" pitchFamily="2" charset="-122"/>
                <a:cs typeface="+mn-cs"/>
              </a:rPr>
              <a:t>称为</a:t>
            </a:r>
            <a:r>
              <a:rPr kumimoji="1" lang="zh-CN" altLang="en-US" sz="2400" b="1" dirty="0">
                <a:solidFill>
                  <a:srgbClr val="C00000"/>
                </a:solidFill>
                <a:latin typeface="+mn-lt"/>
                <a:ea typeface="宋体" panose="02010600030101010101" pitchFamily="2" charset="-122"/>
                <a:cs typeface="+mn-cs"/>
              </a:rPr>
              <a:t>立即数。</a:t>
            </a:r>
            <a:r>
              <a:rPr kumimoji="1" lang="zh-CN" altLang="en-US" sz="2400" b="1" dirty="0">
                <a:latin typeface="+mn-lt"/>
                <a:ea typeface="宋体" panose="02010600030101010101" pitchFamily="2" charset="-122"/>
                <a:cs typeface="+mn-cs"/>
              </a:rPr>
              <a:t>立即数可以是</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位或</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位的。</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及其后继机型还可以是</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位或</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位的。</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a:t>
            </a:r>
            <a:endParaRPr kumimoji="1" lang="en-US" altLang="zh-CN" sz="2400" b="1" dirty="0">
              <a:latin typeface="+mn-lt"/>
              <a:ea typeface="宋体" panose="02010600030101010101" pitchFamily="2" charset="-122"/>
              <a:cs typeface="+mn-cs"/>
            </a:endParaRPr>
          </a:p>
        </p:txBody>
      </p:sp>
      <p:pic>
        <p:nvPicPr>
          <p:cNvPr id="77828" name="Picture 3" descr="4x22"/>
          <p:cNvPicPr>
            <a:picLocks noChangeAspect="1"/>
          </p:cNvPicPr>
          <p:nvPr/>
        </p:nvPicPr>
        <p:blipFill>
          <a:blip r:embed="rId1"/>
          <a:stretch>
            <a:fillRect/>
          </a:stretch>
        </p:blipFill>
        <p:spPr>
          <a:xfrm>
            <a:off x="0" y="3357880"/>
            <a:ext cx="9036050" cy="3221990"/>
          </a:xfrm>
          <a:prstGeom prst="rect">
            <a:avLst/>
          </a:prstGeom>
          <a:noFill/>
          <a:ln w="9525">
            <a:noFill/>
          </a:ln>
        </p:spPr>
      </p:pic>
      <p:sp>
        <p:nvSpPr>
          <p:cNvPr id="77829" name="矩形 1"/>
          <p:cNvSpPr/>
          <p:nvPr/>
        </p:nvSpPr>
        <p:spPr>
          <a:xfrm>
            <a:off x="395288" y="2751138"/>
            <a:ext cx="3897312" cy="6064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4000"/>
              </a:lnSpc>
              <a:spcBef>
                <a:spcPct val="0"/>
              </a:spcBef>
              <a:buNone/>
            </a:pPr>
            <a:r>
              <a:rPr lang="zh-CN" altLang="en-US" sz="2400" b="1" dirty="0">
                <a:latin typeface="Times New Roman" panose="02020603050405020304" pitchFamily="18" charset="0"/>
                <a:ea typeface="宋体" panose="02010600030101010101" pitchFamily="2" charset="-122"/>
              </a:rPr>
              <a:t>这种寻址方式如下图所示：</a:t>
            </a:r>
            <a:endParaRPr lang="en-US" altLang="zh-CN" sz="2400" b="1" dirty="0">
              <a:latin typeface="Times New Roman" panose="02020603050405020304" pitchFamily="18" charset="0"/>
              <a:ea typeface="宋体" panose="02010600030101010101" pitchFamily="2" charset="-122"/>
            </a:endParaRPr>
          </a:p>
        </p:txBody>
      </p:sp>
      <p:sp>
        <p:nvSpPr>
          <p:cNvPr id="2" name="椭圆 1"/>
          <p:cNvSpPr/>
          <p:nvPr/>
        </p:nvSpPr>
        <p:spPr>
          <a:xfrm>
            <a:off x="2555875" y="6159500"/>
            <a:ext cx="807720" cy="420370"/>
          </a:xfrm>
          <a:prstGeom prst="ellipse">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3" name="椭圆 2"/>
          <p:cNvSpPr/>
          <p:nvPr/>
        </p:nvSpPr>
        <p:spPr>
          <a:xfrm>
            <a:off x="7452360" y="6248400"/>
            <a:ext cx="807720" cy="351790"/>
          </a:xfrm>
          <a:prstGeom prst="ellipse">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Tx/>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4"/>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8851" name="Rectangle 2"/>
          <p:cNvSpPr/>
          <p:nvPr/>
        </p:nvSpPr>
        <p:spPr>
          <a:xfrm>
            <a:off x="0" y="2271713"/>
            <a:ext cx="9144000" cy="2292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42925" algn="ctr" eaLnBrk="1" hangingPunct="1">
              <a:lnSpc>
                <a:spcPts val="3500"/>
              </a:lnSpc>
              <a:spcBef>
                <a:spcPct val="0"/>
              </a:spcBef>
              <a:buFontTx/>
              <a:buNone/>
            </a:pPr>
            <a:r>
              <a:rPr lang="en-US" altLang="zh-CN" sz="2400" b="1" dirty="0">
                <a:latin typeface="Arial" panose="020B060402020202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例</a:t>
            </a:r>
            <a:r>
              <a:rPr lang="en-US" altLang="zh-CN" sz="2400" b="1" dirty="0">
                <a:latin typeface="Arial" panose="020B0604020202020204" pitchFamily="34" charset="0"/>
                <a:ea typeface="宋体" panose="02010600030101010101" pitchFamily="2" charset="-122"/>
              </a:rPr>
              <a:t>4-1】  </a:t>
            </a:r>
            <a:r>
              <a:rPr lang="zh-CN" altLang="en-US" sz="2400" b="1" dirty="0">
                <a:latin typeface="Arial" panose="020B0604020202020204" pitchFamily="34" charset="0"/>
                <a:ea typeface="宋体" panose="02010600030101010101" pitchFamily="2" charset="-122"/>
              </a:rPr>
              <a:t>下述汇编指令的源操作数都采用立即寻址方式。</a:t>
            </a:r>
            <a:endParaRPr lang="zh-CN" altLang="en-US" sz="2400" b="1" dirty="0">
              <a:latin typeface="Arial" panose="020B0604020202020204" pitchFamily="34" charset="0"/>
              <a:ea typeface="宋体" panose="02010600030101010101" pitchFamily="2" charset="-122"/>
            </a:endParaRPr>
          </a:p>
          <a:p>
            <a:pPr marL="0" lvl="0" indent="542925" algn="ctr" eaLnBrk="1" hangingPunct="1">
              <a:lnSpc>
                <a:spcPts val="3500"/>
              </a:lnSpc>
              <a:spcBef>
                <a:spcPct val="0"/>
              </a:spcBef>
              <a:buFontTx/>
              <a:buNone/>
            </a:pPr>
            <a:r>
              <a:rPr lang="en-US" altLang="zh-CN" sz="2400" b="1" dirty="0">
                <a:latin typeface="Arial" panose="020B0604020202020204" pitchFamily="34" charset="0"/>
                <a:ea typeface="宋体" panose="02010600030101010101" pitchFamily="2" charset="-122"/>
              </a:rPr>
              <a:t> MOV    AL</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5  		</a:t>
            </a:r>
            <a:r>
              <a:rPr lang="zh-CN" altLang="en-US" sz="2400" b="1" dirty="0">
                <a:latin typeface="Arial" panose="020B0604020202020204" pitchFamily="34" charset="0"/>
                <a:ea typeface="宋体" panose="02010600030101010101" pitchFamily="2" charset="-122"/>
              </a:rPr>
              <a:t>；将</a:t>
            </a:r>
            <a:r>
              <a:rPr lang="en-US" altLang="zh-CN" sz="2400" b="1" dirty="0">
                <a:latin typeface="Arial" panose="020B0604020202020204" pitchFamily="34" charset="0"/>
                <a:ea typeface="宋体" panose="02010600030101010101" pitchFamily="2" charset="-122"/>
              </a:rPr>
              <a:t>8</a:t>
            </a:r>
            <a:r>
              <a:rPr lang="zh-CN" altLang="en-US" sz="2400" b="1" dirty="0">
                <a:latin typeface="Arial" panose="020B0604020202020204" pitchFamily="34" charset="0"/>
                <a:ea typeface="宋体" panose="02010600030101010101" pitchFamily="2" charset="-122"/>
              </a:rPr>
              <a:t>位立即数</a:t>
            </a:r>
            <a:r>
              <a:rPr lang="en-US" altLang="zh-CN" sz="2400" b="1" dirty="0">
                <a:latin typeface="Arial" panose="020B0604020202020204" pitchFamily="34" charset="0"/>
                <a:ea typeface="宋体" panose="02010600030101010101" pitchFamily="2" charset="-122"/>
              </a:rPr>
              <a:t>05H</a:t>
            </a:r>
            <a:r>
              <a:rPr lang="zh-CN" altLang="en-US" sz="2400" b="1" dirty="0">
                <a:latin typeface="Arial" panose="020B0604020202020204" pitchFamily="34" charset="0"/>
                <a:ea typeface="宋体" panose="02010600030101010101" pitchFamily="2" charset="-122"/>
              </a:rPr>
              <a:t>送入</a:t>
            </a:r>
            <a:r>
              <a:rPr lang="en-US" altLang="zh-CN" sz="2400" b="1" dirty="0">
                <a:latin typeface="Arial" panose="020B0604020202020204" pitchFamily="34" charset="0"/>
                <a:ea typeface="宋体" panose="02010600030101010101" pitchFamily="2" charset="-122"/>
              </a:rPr>
              <a:t>AL</a:t>
            </a:r>
            <a:r>
              <a:rPr lang="zh-CN" altLang="en-US" sz="2400" b="1" dirty="0">
                <a:latin typeface="Arial" panose="020B0604020202020204" pitchFamily="34" charset="0"/>
                <a:ea typeface="宋体" panose="02010600030101010101" pitchFamily="2" charset="-122"/>
              </a:rPr>
              <a:t>中</a:t>
            </a:r>
            <a:endParaRPr lang="zh-CN" altLang="en-US" sz="2400" b="1" dirty="0">
              <a:latin typeface="Arial" panose="020B0604020202020204" pitchFamily="34" charset="0"/>
              <a:ea typeface="宋体" panose="02010600030101010101" pitchFamily="2" charset="-122"/>
            </a:endParaRPr>
          </a:p>
          <a:p>
            <a:pPr marL="0" lvl="0" indent="542925" eaLnBrk="1" hangingPunct="1">
              <a:lnSpc>
                <a:spcPts val="3500"/>
              </a:lnSpc>
              <a:spcBef>
                <a:spcPct val="0"/>
              </a:spcBef>
              <a:buFontTx/>
              <a:buNone/>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MOV    AX</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0B064H</a:t>
            </a:r>
            <a:endParaRPr lang="en-US" altLang="zh-CN" sz="2400" b="1" dirty="0">
              <a:latin typeface="Arial" panose="020B0604020202020204" pitchFamily="34" charset="0"/>
              <a:ea typeface="宋体" panose="02010600030101010101" pitchFamily="2" charset="-122"/>
            </a:endParaRPr>
          </a:p>
          <a:p>
            <a:pPr marL="0" lvl="0" indent="542925" eaLnBrk="1" hangingPunct="1">
              <a:lnSpc>
                <a:spcPts val="3500"/>
              </a:lnSpc>
              <a:spcBef>
                <a:spcPct val="0"/>
              </a:spcBef>
              <a:buFontTx/>
              <a:buNone/>
            </a:pPr>
            <a:r>
              <a:rPr lang="en-US" altLang="zh-CN" sz="2400" b="1" dirty="0">
                <a:latin typeface="Arial" panose="020B0604020202020204" pitchFamily="34" charset="0"/>
                <a:ea typeface="宋体" panose="02010600030101010101" pitchFamily="2" charset="-122"/>
              </a:rPr>
              <a:t>         MOV    BX</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 AB "</a:t>
            </a:r>
            <a:endParaRPr lang="en-US" altLang="zh-CN" sz="2400" b="1" dirty="0">
              <a:latin typeface="Arial" panose="020B0604020202020204" pitchFamily="34" charset="0"/>
              <a:ea typeface="宋体" panose="02010600030101010101" pitchFamily="2" charset="-122"/>
            </a:endParaRPr>
          </a:p>
          <a:p>
            <a:pPr marL="0" lvl="0" indent="542925" eaLnBrk="1" hangingPunct="1">
              <a:lnSpc>
                <a:spcPts val="3500"/>
              </a:lnSpc>
              <a:spcBef>
                <a:spcPct val="0"/>
              </a:spcBef>
              <a:buFontTx/>
              <a:buNone/>
            </a:pPr>
            <a:r>
              <a:rPr lang="en-US" altLang="zh-CN" sz="2400" b="1" dirty="0">
                <a:latin typeface="Arial" panose="020B0604020202020204" pitchFamily="34" charset="0"/>
                <a:ea typeface="宋体" panose="02010600030101010101" pitchFamily="2" charset="-122"/>
              </a:rPr>
              <a:t>         MOV    EAX</a:t>
            </a: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12345678H</a:t>
            </a:r>
            <a:r>
              <a:rPr lang="zh-CN" altLang="en-US" sz="2400" b="1" dirty="0">
                <a:latin typeface="Arial" panose="020B0604020202020204" pitchFamily="34" charset="0"/>
                <a:ea typeface="宋体" panose="02010600030101010101" pitchFamily="2" charset="-122"/>
              </a:rPr>
              <a:t> </a:t>
            </a:r>
            <a:endParaRPr lang="zh-CN" altLang="en-US" sz="2400" b="1" dirty="0">
              <a:latin typeface="Arial" panose="020B0604020202020204" pitchFamily="34" charset="0"/>
              <a:ea typeface="宋体" panose="02010600030101010101" pitchFamily="2" charset="-122"/>
            </a:endParaRPr>
          </a:p>
        </p:txBody>
      </p:sp>
      <p:sp>
        <p:nvSpPr>
          <p:cNvPr id="78852" name="Rectangle 3"/>
          <p:cNvSpPr/>
          <p:nvPr/>
        </p:nvSpPr>
        <p:spPr>
          <a:xfrm>
            <a:off x="250825" y="258763"/>
            <a:ext cx="8662988" cy="1844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立即数用来表示常数，它经常用于给寄存器赋初值，并且只能用于源操作数字段，不能用于目的操作数字段，且源操作数长度应与目的操作数长度一致。在汇编指令中，立即数若是数值常数可直接书写，若是字符常数则应加上引号。 </a:t>
            </a:r>
            <a:endParaRPr lang="zh-CN" altLang="en-US" sz="2400" b="1" dirty="0">
              <a:latin typeface="Times New Roman" panose="02020603050405020304" pitchFamily="18" charset="0"/>
              <a:ea typeface="宋体" panose="02010600030101010101" pitchFamily="2" charset="-122"/>
            </a:endParaRPr>
          </a:p>
        </p:txBody>
      </p:sp>
      <p:sp>
        <p:nvSpPr>
          <p:cNvPr id="78853" name="Rectangle 4"/>
          <p:cNvSpPr/>
          <p:nvPr/>
        </p:nvSpPr>
        <p:spPr>
          <a:xfrm>
            <a:off x="323850" y="4868863"/>
            <a:ext cx="8642350" cy="13954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在汇编指令中，立即数若是以</a:t>
            </a:r>
            <a:r>
              <a:rPr lang="en-US" altLang="zh-CN" sz="2400" b="1" dirty="0">
                <a:latin typeface="Times New Roman" panose="02020603050405020304" pitchFamily="18" charset="0"/>
                <a:ea typeface="宋体" panose="02010600030101010101" pitchFamily="2" charset="-122"/>
              </a:rPr>
              <a:t>A</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F</a:t>
            </a:r>
            <a:r>
              <a:rPr lang="zh-CN" altLang="en-US" sz="2400" b="1" dirty="0">
                <a:latin typeface="Times New Roman" panose="02020603050405020304" pitchFamily="18" charset="0"/>
                <a:ea typeface="宋体" panose="02010600030101010101" pitchFamily="2" charset="-122"/>
              </a:rPr>
              <a:t>开始的十六进制数，则必须在数前面加上</a:t>
            </a:r>
            <a:r>
              <a:rPr lang="en-US" altLang="zh-CN" sz="2400" b="1" dirty="0">
                <a:latin typeface="Times New Roman" panose="02020603050405020304" pitchFamily="18" charset="0"/>
                <a:ea typeface="宋体" panose="02010600030101010101" pitchFamily="2" charset="-122"/>
              </a:rPr>
              <a:t>0</a:t>
            </a:r>
            <a:r>
              <a:rPr lang="zh-CN" altLang="en-US" sz="2400" b="1" dirty="0">
                <a:latin typeface="Times New Roman" panose="02020603050405020304" pitchFamily="18" charset="0"/>
                <a:ea typeface="宋体" panose="02010600030101010101" pitchFamily="2" charset="-122"/>
              </a:rPr>
              <a:t>，如上述第二条指令，否则汇编程序会将立即数当作符号处理。</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0243" name="Rectangle 2"/>
          <p:cNvSpPr>
            <a:spLocks noGrp="1"/>
          </p:cNvSpPr>
          <p:nvPr>
            <p:ph type="body" sz="half" idx="1"/>
          </p:nvPr>
        </p:nvSpPr>
        <p:spPr>
          <a:xfrm>
            <a:off x="179388" y="188913"/>
            <a:ext cx="5495925" cy="685800"/>
          </a:xfrm>
        </p:spPr>
        <p:txBody>
          <a:bodyPr vert="horz" wrap="square" lIns="91440" tIns="45720" rIns="91440" bIns="45720" anchor="t" anchorCtr="0"/>
          <a:p>
            <a:pPr eaLnBrk="1" hangingPunct="1">
              <a:buClrTx/>
              <a:buSzTx/>
              <a:buFont typeface="Monotype Sorts" pitchFamily="2" charset="2"/>
              <a:buNone/>
            </a:pPr>
            <a:r>
              <a:rPr lang="en-US" altLang="zh-CN" sz="2800" dirty="0">
                <a:ea typeface="宋体" panose="02010600030101010101" pitchFamily="2" charset="-122"/>
              </a:rPr>
              <a:t> </a:t>
            </a:r>
            <a:r>
              <a:rPr lang="en-US" altLang="zh-CN" sz="2800" b="1" dirty="0">
                <a:ea typeface="宋体" panose="02010600030101010101" pitchFamily="2" charset="-122"/>
              </a:rPr>
              <a:t>8086 </a:t>
            </a:r>
            <a:r>
              <a:rPr lang="en-GB" altLang="zh-CN" sz="2800" b="1" dirty="0">
                <a:ea typeface="宋体" panose="02010600030101010101" pitchFamily="2" charset="-122"/>
              </a:rPr>
              <a:t>CPU</a:t>
            </a:r>
            <a:r>
              <a:rPr lang="zh-CN" altLang="en-GB" sz="2800" b="1" dirty="0">
                <a:ea typeface="宋体" panose="02010600030101010101" pitchFamily="2" charset="-122"/>
              </a:rPr>
              <a:t>内部结构如下图所示</a:t>
            </a:r>
            <a:r>
              <a:rPr lang="en-GB" altLang="zh-CN" sz="2800" b="1" dirty="0">
                <a:ea typeface="宋体" panose="02010600030101010101" pitchFamily="2" charset="-122"/>
              </a:rPr>
              <a:t>:</a:t>
            </a:r>
            <a:endParaRPr lang="en-US" altLang="zh-CN" sz="2800" b="1" dirty="0">
              <a:ea typeface="宋体" panose="02010600030101010101" pitchFamily="2" charset="-122"/>
            </a:endParaRPr>
          </a:p>
        </p:txBody>
      </p:sp>
      <p:pic>
        <p:nvPicPr>
          <p:cNvPr id="10244" name="Picture 3" descr="4x02"/>
          <p:cNvPicPr>
            <a:picLocks noChangeAspect="1"/>
          </p:cNvPicPr>
          <p:nvPr>
            <p:ph sz="half" idx="2"/>
          </p:nvPr>
        </p:nvPicPr>
        <p:blipFill>
          <a:blip r:embed="rId1"/>
          <a:srcRect/>
          <a:stretch>
            <a:fillRect/>
          </a:stretch>
        </p:blipFill>
        <p:spPr>
          <a:xfrm>
            <a:off x="0" y="765175"/>
            <a:ext cx="9144000" cy="5832475"/>
          </a:xfrm>
        </p:spPr>
      </p:pic>
    </p:spTree>
  </p:cSld>
  <p:clrMapOvr>
    <a:masterClrMapping/>
  </p:clrMapOvr>
  <p:transition spd="slow">
    <p:zoom dir="in"/>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79875" name="Rectangle 2"/>
          <p:cNvSpPr>
            <a:spLocks noGrp="1"/>
          </p:cNvSpPr>
          <p:nvPr>
            <p:ph type="body" sz="half" idx="1"/>
          </p:nvPr>
        </p:nvSpPr>
        <p:spPr>
          <a:xfrm>
            <a:off x="-252412" y="1196975"/>
            <a:ext cx="9396412" cy="1008063"/>
          </a:xfrm>
        </p:spPr>
        <p:txBody>
          <a:bodyPr vert="horz" wrap="square" lIns="91440" tIns="45720" rIns="91440" bIns="45720" anchor="t" anchorCtr="0"/>
          <a:p>
            <a:pPr eaLnBrk="1" hangingPunct="1">
              <a:buClrTx/>
              <a:buSzTx/>
              <a:buFont typeface="Monotype Sorts" pitchFamily="2" charset="2"/>
              <a:buNone/>
            </a:pPr>
            <a:r>
              <a:rPr lang="zh-CN" altLang="en-US" sz="2800" dirty="0">
                <a:ea typeface="宋体" panose="02010600030101010101" pitchFamily="2" charset="-122"/>
              </a:rPr>
              <a:t>          </a:t>
            </a:r>
            <a:r>
              <a:rPr lang="zh-CN" altLang="en-US" sz="2400" b="1" dirty="0">
                <a:solidFill>
                  <a:srgbClr val="C00000"/>
                </a:solidFill>
                <a:ea typeface="宋体" panose="02010600030101010101" pitchFamily="2" charset="-122"/>
              </a:rPr>
              <a:t>寄存器寻址</a:t>
            </a:r>
            <a:r>
              <a:rPr lang="zh-CN" altLang="en-US" sz="2400" b="1" dirty="0">
                <a:solidFill>
                  <a:schemeClr val="tx1"/>
                </a:solidFill>
                <a:ea typeface="宋体" panose="02010600030101010101" pitchFamily="2" charset="-122"/>
              </a:rPr>
              <a:t>是指指令所需的</a:t>
            </a:r>
            <a:r>
              <a:rPr lang="zh-CN" altLang="en-US" sz="2400" b="1" dirty="0">
                <a:solidFill>
                  <a:srgbClr val="C00000"/>
                </a:solidFill>
                <a:ea typeface="宋体" panose="02010600030101010101" pitchFamily="2" charset="-122"/>
              </a:rPr>
              <a:t>操作数</a:t>
            </a:r>
            <a:r>
              <a:rPr lang="zh-CN" altLang="en-US" sz="2400" b="1" dirty="0">
                <a:solidFill>
                  <a:schemeClr val="tx1"/>
                </a:solidFill>
                <a:ea typeface="宋体" panose="02010600030101010101" pitchFamily="2" charset="-122"/>
              </a:rPr>
              <a:t>存放</a:t>
            </a:r>
            <a:r>
              <a:rPr lang="zh-CN" altLang="en-US" sz="2400" b="1" dirty="0">
                <a:solidFill>
                  <a:srgbClr val="C00000"/>
                </a:solidFill>
                <a:ea typeface="宋体" panose="02010600030101010101" pitchFamily="2" charset="-122"/>
              </a:rPr>
              <a:t>在</a:t>
            </a:r>
            <a:r>
              <a:rPr lang="en-US" altLang="zh-CN" sz="2400" b="1" dirty="0">
                <a:solidFill>
                  <a:schemeClr val="tx1"/>
                </a:solidFill>
                <a:ea typeface="宋体" panose="02010600030101010101" pitchFamily="2" charset="-122"/>
              </a:rPr>
              <a:t>CPU</a:t>
            </a:r>
            <a:r>
              <a:rPr lang="zh-CN" altLang="en-US" sz="2400" b="1" dirty="0">
                <a:solidFill>
                  <a:schemeClr val="tx1"/>
                </a:solidFill>
                <a:ea typeface="宋体" panose="02010600030101010101" pitchFamily="2" charset="-122"/>
              </a:rPr>
              <a:t>的</a:t>
            </a:r>
            <a:r>
              <a:rPr lang="zh-CN" altLang="en-US" sz="2400" b="1" dirty="0">
                <a:solidFill>
                  <a:srgbClr val="C00000"/>
                </a:solidFill>
                <a:ea typeface="宋体" panose="02010600030101010101" pitchFamily="2" charset="-122"/>
              </a:rPr>
              <a:t>寄存器（通用寄存器或段寄存器）中，通过</a:t>
            </a:r>
            <a:r>
              <a:rPr lang="zh-CN" altLang="en-US" sz="2400" b="1" dirty="0">
                <a:solidFill>
                  <a:schemeClr val="tx1"/>
                </a:solidFill>
                <a:ea typeface="宋体" panose="02010600030101010101" pitchFamily="2" charset="-122"/>
              </a:rPr>
              <a:t>指令中的</a:t>
            </a:r>
            <a:r>
              <a:rPr lang="zh-CN" altLang="en-US" sz="2400" b="1" dirty="0">
                <a:solidFill>
                  <a:srgbClr val="C00000"/>
                </a:solidFill>
                <a:ea typeface="宋体" panose="02010600030101010101" pitchFamily="2" charset="-122"/>
              </a:rPr>
              <a:t>寄存器地址</a:t>
            </a:r>
            <a:r>
              <a:rPr lang="zh-CN" altLang="en-US" sz="2400" b="1" dirty="0">
                <a:solidFill>
                  <a:schemeClr val="tx1"/>
                </a:solidFill>
                <a:ea typeface="宋体" panose="02010600030101010101" pitchFamily="2" charset="-122"/>
              </a:rPr>
              <a:t>去找到</a:t>
            </a:r>
            <a:r>
              <a:rPr lang="zh-CN" altLang="en-US" sz="2400" b="1" dirty="0">
                <a:solidFill>
                  <a:srgbClr val="C00000"/>
                </a:solidFill>
                <a:ea typeface="宋体" panose="02010600030101010101" pitchFamily="2" charset="-122"/>
              </a:rPr>
              <a:t>操作数。 </a:t>
            </a:r>
            <a:endParaRPr lang="zh-CN" altLang="en-US" sz="2400" b="1" dirty="0">
              <a:solidFill>
                <a:srgbClr val="C00000"/>
              </a:solidFill>
              <a:ea typeface="宋体" panose="02010600030101010101" pitchFamily="2" charset="-122"/>
            </a:endParaRPr>
          </a:p>
        </p:txBody>
      </p:sp>
      <p:sp>
        <p:nvSpPr>
          <p:cNvPr id="79876" name="Rectangle 3"/>
          <p:cNvSpPr/>
          <p:nvPr/>
        </p:nvSpPr>
        <p:spPr>
          <a:xfrm>
            <a:off x="0" y="28622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79877" name="Rectangle 4"/>
          <p:cNvSpPr/>
          <p:nvPr/>
        </p:nvSpPr>
        <p:spPr>
          <a:xfrm>
            <a:off x="0" y="2862263"/>
            <a:ext cx="0" cy="0"/>
          </a:xfrm>
          <a:prstGeom prst="rect">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79878" name="Rectangle 5"/>
          <p:cNvSpPr/>
          <p:nvPr/>
        </p:nvSpPr>
        <p:spPr>
          <a:xfrm>
            <a:off x="220663" y="323850"/>
            <a:ext cx="7993062" cy="5191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）寄存器寻址方式（</a:t>
            </a:r>
            <a:r>
              <a:rPr lang="en-US" altLang="zh-CN" sz="2800" b="1" dirty="0">
                <a:latin typeface="Times New Roman" panose="02020603050405020304" pitchFamily="18" charset="0"/>
                <a:ea typeface="宋体" panose="02010600030101010101" pitchFamily="2" charset="-122"/>
              </a:rPr>
              <a:t>Register Addressing</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pic>
        <p:nvPicPr>
          <p:cNvPr id="79879" name="Picture 6" descr="4x23"/>
          <p:cNvPicPr>
            <a:picLocks noChangeAspect="1"/>
          </p:cNvPicPr>
          <p:nvPr>
            <p:ph sz="half" idx="2"/>
          </p:nvPr>
        </p:nvPicPr>
        <p:blipFill>
          <a:blip r:embed="rId1"/>
          <a:srcRect/>
          <a:stretch>
            <a:fillRect/>
          </a:stretch>
        </p:blipFill>
        <p:spPr>
          <a:xfrm>
            <a:off x="1187450" y="4005263"/>
            <a:ext cx="6337300" cy="2303462"/>
          </a:xfrm>
        </p:spPr>
      </p:pic>
      <p:sp>
        <p:nvSpPr>
          <p:cNvPr id="79880" name="Rectangle 7"/>
          <p:cNvSpPr/>
          <p:nvPr/>
        </p:nvSpPr>
        <p:spPr>
          <a:xfrm>
            <a:off x="250825" y="2366963"/>
            <a:ext cx="8604250" cy="14382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在汇编指令中，寄存器地址直接用寄存器名表示，如用</a:t>
            </a:r>
            <a:r>
              <a:rPr lang="en-US" altLang="zh-CN" sz="2400" b="1" dirty="0">
                <a:latin typeface="Times New Roman" panose="02020603050405020304" pitchFamily="18" charset="0"/>
                <a:ea typeface="宋体" panose="02010600030101010101" pitchFamily="2" charset="-122"/>
              </a:rPr>
              <a:t>AX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AL</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BH</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EAX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EBX</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ES</a:t>
            </a:r>
            <a:r>
              <a:rPr lang="zh-CN" altLang="en-US" sz="2400" b="1" dirty="0">
                <a:latin typeface="Times New Roman" panose="02020603050405020304" pitchFamily="18" charset="0"/>
                <a:ea typeface="宋体" panose="02010600030101010101" pitchFamily="2" charset="-122"/>
              </a:rPr>
              <a:t>等，这些寄存器可以是</a:t>
            </a:r>
            <a:r>
              <a:rPr lang="en-US" altLang="zh-CN" sz="2400" b="1" dirty="0">
                <a:latin typeface="Times New Roman" panose="02020603050405020304" pitchFamily="18" charset="0"/>
                <a:ea typeface="宋体" panose="02010600030101010101" pitchFamily="2" charset="-122"/>
              </a:rPr>
              <a:t>8</a:t>
            </a:r>
            <a:r>
              <a:rPr lang="zh-CN" altLang="en-US" sz="2400" b="1" dirty="0">
                <a:latin typeface="Times New Roman" panose="02020603050405020304" pitchFamily="18" charset="0"/>
                <a:ea typeface="宋体" panose="02010600030101010101" pitchFamily="2" charset="-122"/>
              </a:rPr>
              <a:t>位的、</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位的或</a:t>
            </a:r>
            <a:r>
              <a:rPr lang="en-US" altLang="zh-CN" sz="2400" b="1" dirty="0">
                <a:latin typeface="Times New Roman" panose="02020603050405020304" pitchFamily="18" charset="0"/>
                <a:ea typeface="宋体" panose="02010600030101010101" pitchFamily="2" charset="-122"/>
              </a:rPr>
              <a:t>32</a:t>
            </a:r>
            <a:r>
              <a:rPr lang="zh-CN" altLang="en-US" sz="2400" b="1" dirty="0">
                <a:latin typeface="Times New Roman" panose="02020603050405020304" pitchFamily="18" charset="0"/>
                <a:ea typeface="宋体" panose="02010600030101010101" pitchFamily="2" charset="-122"/>
              </a:rPr>
              <a:t>位的。这种寻址方式如下图所示：</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0899" name="Rectangle 2"/>
          <p:cNvSpPr>
            <a:spLocks noGrp="1"/>
          </p:cNvSpPr>
          <p:nvPr>
            <p:ph idx="1"/>
          </p:nvPr>
        </p:nvSpPr>
        <p:spPr>
          <a:xfrm>
            <a:off x="323850" y="3429000"/>
            <a:ext cx="8229600" cy="2305050"/>
          </a:xfrm>
        </p:spPr>
        <p:txBody>
          <a:bodyPr vert="horz" wrap="square" lIns="91440" tIns="45720" rIns="91440" bIns="45720" anchor="t" anchorCtr="0"/>
          <a:p>
            <a:pPr eaLnBrk="1" hangingPunct="1">
              <a:lnSpc>
                <a:spcPct val="150000"/>
              </a:lnSpc>
              <a:buFont typeface="Monotype Sorts" pitchFamily="2" charset="2"/>
              <a:buNone/>
            </a:pPr>
            <a:r>
              <a:rPr kumimoji="1" lang="zh-CN" altLang="en-US" sz="2400"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例</a:t>
            </a:r>
            <a:r>
              <a:rPr kumimoji="1" lang="en-US" altLang="zh-CN" sz="2400" b="1" dirty="0">
                <a:latin typeface="+mn-lt"/>
                <a:ea typeface="宋体" panose="02010600030101010101" pitchFamily="2" charset="-122"/>
                <a:cs typeface="+mn-cs"/>
              </a:rPr>
              <a:t>4-3】  </a:t>
            </a:r>
            <a:r>
              <a:rPr kumimoji="1" lang="en-US" altLang="zh-CN" sz="2400" b="1" dirty="0">
                <a:solidFill>
                  <a:srgbClr val="C00000"/>
                </a:solidFill>
                <a:latin typeface="+mn-lt"/>
                <a:ea typeface="宋体" panose="02010600030101010101" pitchFamily="2" charset="-122"/>
                <a:cs typeface="+mn-cs"/>
              </a:rPr>
              <a:t>MOV    BL</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；将</a:t>
            </a:r>
            <a:r>
              <a:rPr kumimoji="1" lang="en-US" altLang="zh-CN" sz="2400" b="1" dirty="0">
                <a:latin typeface="+mn-lt"/>
                <a:ea typeface="宋体" panose="02010600030101010101" pitchFamily="2" charset="-122"/>
                <a:cs typeface="+mn-cs"/>
              </a:rPr>
              <a:t>AL</a:t>
            </a:r>
            <a:r>
              <a:rPr kumimoji="1" lang="zh-CN" altLang="en-US" sz="2400" b="1" dirty="0">
                <a:latin typeface="+mn-lt"/>
                <a:ea typeface="宋体" panose="02010600030101010101" pitchFamily="2" charset="-122"/>
                <a:cs typeface="+mn-cs"/>
              </a:rPr>
              <a:t>中的内容送到</a:t>
            </a:r>
            <a:r>
              <a:rPr kumimoji="1" lang="en-US" altLang="zh-CN" sz="2400" b="1" dirty="0">
                <a:latin typeface="+mn-lt"/>
                <a:ea typeface="宋体" panose="02010600030101010101" pitchFamily="2" charset="-122"/>
                <a:cs typeface="+mn-cs"/>
              </a:rPr>
              <a:t>BL</a:t>
            </a:r>
            <a:r>
              <a:rPr kumimoji="1" lang="zh-CN" altLang="en-US" sz="2400" b="1" dirty="0">
                <a:latin typeface="+mn-lt"/>
                <a:ea typeface="宋体" panose="02010600030101010101" pitchFamily="2" charset="-122"/>
                <a:cs typeface="+mn-cs"/>
              </a:rPr>
              <a:t>中</a:t>
            </a:r>
            <a:endParaRPr kumimoji="1" lang="zh-CN" altLang="en-US" sz="2400" b="1" dirty="0">
              <a:latin typeface="+mn-lt"/>
              <a:ea typeface="宋体" panose="02010600030101010101" pitchFamily="2" charset="-122"/>
              <a:cs typeface="+mn-cs"/>
            </a:endParaRPr>
          </a:p>
          <a:p>
            <a:pPr eaLnBrk="1" hangingPunct="1">
              <a:lnSpc>
                <a:spcPct val="150000"/>
              </a:lnSpc>
              <a:buFont typeface="Monotype Sorts" pitchFamily="2" charset="2"/>
              <a:buNone/>
            </a:pP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MOV    DS</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AX</a:t>
            </a:r>
            <a:endParaRPr kumimoji="1" lang="en-US" altLang="zh-CN" sz="2400" b="1" dirty="0">
              <a:solidFill>
                <a:srgbClr val="C00000"/>
              </a:solidFill>
              <a:latin typeface="+mn-lt"/>
              <a:ea typeface="宋体" panose="02010600030101010101" pitchFamily="2" charset="-122"/>
              <a:cs typeface="+mn-cs"/>
            </a:endParaRPr>
          </a:p>
          <a:p>
            <a:pPr eaLnBrk="1" hangingPunct="1">
              <a:lnSpc>
                <a:spcPct val="1500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    ECX</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EDX</a:t>
            </a:r>
            <a:endParaRPr kumimoji="1" lang="en-US" altLang="zh-CN" sz="2400" b="1" dirty="0">
              <a:solidFill>
                <a:srgbClr val="C00000"/>
              </a:solidFill>
              <a:latin typeface="+mn-lt"/>
              <a:ea typeface="宋体" panose="02010600030101010101" pitchFamily="2" charset="-122"/>
              <a:cs typeface="+mn-cs"/>
            </a:endParaRPr>
          </a:p>
        </p:txBody>
      </p:sp>
      <p:sp>
        <p:nvSpPr>
          <p:cNvPr id="80900" name="Rectangle 3"/>
          <p:cNvSpPr/>
          <p:nvPr/>
        </p:nvSpPr>
        <p:spPr>
          <a:xfrm>
            <a:off x="344488" y="549275"/>
            <a:ext cx="8064500" cy="22336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FontTx/>
              <a:buNone/>
            </a:pPr>
            <a:r>
              <a:rPr lang="en-US" altLang="zh-CN" sz="2400" b="1" dirty="0">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rPr>
              <a:t>例</a:t>
            </a:r>
            <a:r>
              <a:rPr lang="en-US" altLang="zh-CN" sz="2400" b="1" dirty="0">
                <a:latin typeface="Tahoma" panose="020B0604030504040204" pitchFamily="34" charset="0"/>
                <a:ea typeface="宋体" panose="02010600030101010101" pitchFamily="2" charset="-122"/>
              </a:rPr>
              <a:t>4-2】  </a:t>
            </a:r>
            <a:r>
              <a:rPr lang="zh-CN" altLang="en-US" sz="2400" b="1" dirty="0">
                <a:latin typeface="Tahoma" panose="020B0604030504040204" pitchFamily="34" charset="0"/>
                <a:ea typeface="宋体" panose="02010600030101010101" pitchFamily="2" charset="-122"/>
              </a:rPr>
              <a:t>指令“</a:t>
            </a:r>
            <a:r>
              <a:rPr lang="en-US" altLang="zh-CN" sz="2400" b="1" dirty="0">
                <a:latin typeface="Tahoma" panose="020B0604030504040204" pitchFamily="34" charset="0"/>
                <a:ea typeface="宋体" panose="02010600030101010101" pitchFamily="2" charset="-122"/>
              </a:rPr>
              <a:t>MOV AX</a:t>
            </a:r>
            <a:r>
              <a:rPr lang="zh-CN" altLang="en-US" sz="2400" b="1" dirty="0">
                <a:latin typeface="Tahoma" panose="020B060403050404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BX”</a:t>
            </a:r>
            <a:r>
              <a:rPr lang="zh-CN" altLang="en-US" sz="2400" b="1" dirty="0">
                <a:latin typeface="Tahoma" panose="020B0604030504040204" pitchFamily="34" charset="0"/>
                <a:ea typeface="宋体" panose="02010600030101010101" pitchFamily="2" charset="-122"/>
              </a:rPr>
              <a:t>的源和目的操作数都采用寄存器寻址方式，该指令完成将</a:t>
            </a:r>
            <a:r>
              <a:rPr lang="en-US" altLang="zh-CN" sz="2400" b="1" dirty="0">
                <a:latin typeface="Tahoma" panose="020B0604030504040204" pitchFamily="34" charset="0"/>
                <a:ea typeface="宋体" panose="02010600030101010101" pitchFamily="2" charset="-122"/>
              </a:rPr>
              <a:t>BX</a:t>
            </a:r>
            <a:r>
              <a:rPr lang="zh-CN" altLang="en-US" sz="2400" b="1" dirty="0">
                <a:latin typeface="Tahoma" panose="020B0604030504040204" pitchFamily="34" charset="0"/>
                <a:ea typeface="宋体" panose="02010600030101010101" pitchFamily="2" charset="-122"/>
              </a:rPr>
              <a:t>中的内容送到</a:t>
            </a:r>
            <a:r>
              <a:rPr lang="en-US" altLang="zh-CN" sz="2400" b="1" dirty="0">
                <a:latin typeface="Tahoma" panose="020B0604030504040204" pitchFamily="34" charset="0"/>
                <a:ea typeface="宋体" panose="02010600030101010101" pitchFamily="2" charset="-122"/>
              </a:rPr>
              <a:t>AX</a:t>
            </a:r>
            <a:r>
              <a:rPr lang="zh-CN" altLang="en-US" sz="2400" b="1" dirty="0">
                <a:latin typeface="Tahoma" panose="020B0604030504040204" pitchFamily="34" charset="0"/>
                <a:ea typeface="宋体" panose="02010600030101010101" pitchFamily="2" charset="-122"/>
              </a:rPr>
              <a:t>中。</a:t>
            </a:r>
            <a:endParaRPr lang="en-US" altLang="zh-CN" sz="2400" b="1" dirty="0">
              <a:latin typeface="Tahoma" panose="020B0604030504040204" pitchFamily="34" charset="0"/>
              <a:ea typeface="宋体" panose="02010600030101010101" pitchFamily="2" charset="-122"/>
            </a:endParaRPr>
          </a:p>
          <a:p>
            <a:pPr marL="0" lvl="0" indent="0" eaLnBrk="1" hangingPunct="1">
              <a:lnSpc>
                <a:spcPct val="150000"/>
              </a:lnSpc>
              <a:spcBef>
                <a:spcPct val="0"/>
              </a:spcBef>
              <a:buFontTx/>
              <a:buNone/>
            </a:pPr>
            <a:r>
              <a:rPr lang="zh-CN" altLang="en-US" sz="2400" b="1" dirty="0">
                <a:latin typeface="Tahoma" panose="020B0604030504040204" pitchFamily="34" charset="0"/>
                <a:ea typeface="宋体" panose="02010600030101010101" pitchFamily="2" charset="-122"/>
              </a:rPr>
              <a:t>如指令</a:t>
            </a:r>
            <a:r>
              <a:rPr lang="zh-CN" altLang="en-US" sz="2400" b="1" dirty="0">
                <a:solidFill>
                  <a:srgbClr val="C00000"/>
                </a:solidFill>
                <a:latin typeface="Tahoma" panose="020B0604030504040204" pitchFamily="34" charset="0"/>
                <a:ea typeface="宋体" panose="02010600030101010101" pitchFamily="2" charset="-122"/>
              </a:rPr>
              <a:t>执行前，</a:t>
            </a:r>
            <a:r>
              <a:rPr lang="zh-CN" altLang="en-US" sz="2400" b="1" dirty="0">
                <a:latin typeface="Tahoma" panose="020B060403050404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AX</a:t>
            </a:r>
            <a:r>
              <a:rPr lang="zh-CN" altLang="en-US" sz="2400" b="1" dirty="0">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sym typeface="Symbol" panose="05050102010706020507" pitchFamily="18" charset="2"/>
              </a:rPr>
              <a:t></a:t>
            </a:r>
            <a:r>
              <a:rPr lang="zh-CN" altLang="en-US" sz="2400" b="1" dirty="0">
                <a:latin typeface="Tahoma" panose="020B0604030504040204" pitchFamily="34" charset="0"/>
                <a:ea typeface="宋体" panose="02010600030101010101" pitchFamily="2" charset="-122"/>
              </a:rPr>
              <a:t> </a:t>
            </a:r>
            <a:r>
              <a:rPr lang="en-US" altLang="zh-CN" sz="2400" b="1" dirty="0">
                <a:latin typeface="Tahoma" panose="020B0604030504040204" pitchFamily="34" charset="0"/>
                <a:ea typeface="宋体" panose="02010600030101010101" pitchFamily="2" charset="-122"/>
              </a:rPr>
              <a:t>3064H</a:t>
            </a:r>
            <a:r>
              <a:rPr lang="zh-CN" altLang="en-US" sz="2400" b="1" dirty="0">
                <a:latin typeface="Tahoma" panose="020B060403050404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BX</a:t>
            </a:r>
            <a:r>
              <a:rPr lang="zh-CN" altLang="en-US" sz="2400" b="1" dirty="0">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sym typeface="Symbol" panose="05050102010706020507" pitchFamily="18" charset="2"/>
              </a:rPr>
              <a:t></a:t>
            </a:r>
            <a:r>
              <a:rPr lang="zh-CN" altLang="en-US" sz="2400" b="1" dirty="0">
                <a:latin typeface="Tahoma" panose="020B0604030504040204" pitchFamily="34" charset="0"/>
                <a:ea typeface="宋体" panose="02010600030101010101" pitchFamily="2" charset="-122"/>
              </a:rPr>
              <a:t> </a:t>
            </a:r>
            <a:r>
              <a:rPr lang="en-US" altLang="zh-CN" sz="2400" b="1" dirty="0">
                <a:latin typeface="Tahoma" panose="020B0604030504040204" pitchFamily="34" charset="0"/>
                <a:ea typeface="宋体" panose="02010600030101010101" pitchFamily="2" charset="-122"/>
              </a:rPr>
              <a:t>1234H</a:t>
            </a:r>
            <a:r>
              <a:rPr lang="zh-CN" altLang="en-US" sz="2400" b="1" dirty="0">
                <a:latin typeface="Tahoma" panose="020B0604030504040204" pitchFamily="34" charset="0"/>
                <a:ea typeface="宋体" panose="02010600030101010101" pitchFamily="2" charset="-122"/>
              </a:rPr>
              <a:t>；</a:t>
            </a:r>
            <a:endParaRPr lang="en-US" altLang="zh-CN" sz="2400" b="1" dirty="0">
              <a:latin typeface="Tahoma" panose="020B0604030504040204" pitchFamily="34" charset="0"/>
              <a:ea typeface="宋体" panose="02010600030101010101" pitchFamily="2" charset="-122"/>
            </a:endParaRPr>
          </a:p>
          <a:p>
            <a:pPr marL="0" lvl="0" indent="0" eaLnBrk="1" hangingPunct="1">
              <a:lnSpc>
                <a:spcPct val="150000"/>
              </a:lnSpc>
              <a:spcBef>
                <a:spcPct val="0"/>
              </a:spcBef>
              <a:buFontTx/>
              <a:buNone/>
            </a:pPr>
            <a:r>
              <a:rPr lang="zh-CN" altLang="en-US" sz="2400" b="1" dirty="0">
                <a:latin typeface="Tahoma" panose="020B0604030504040204" pitchFamily="34" charset="0"/>
                <a:ea typeface="宋体" panose="02010600030101010101" pitchFamily="2" charset="-122"/>
              </a:rPr>
              <a:t>则指令</a:t>
            </a:r>
            <a:r>
              <a:rPr lang="zh-CN" altLang="en-US" sz="2400" b="1" dirty="0">
                <a:solidFill>
                  <a:srgbClr val="C00000"/>
                </a:solidFill>
                <a:latin typeface="Tahoma" panose="020B0604030504040204" pitchFamily="34" charset="0"/>
                <a:ea typeface="宋体" panose="02010600030101010101" pitchFamily="2" charset="-122"/>
              </a:rPr>
              <a:t>执行后</a:t>
            </a:r>
            <a:r>
              <a:rPr lang="zh-CN" altLang="en-US" sz="2400" b="1" dirty="0">
                <a:latin typeface="Tahoma" panose="020B060403050404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AX</a:t>
            </a:r>
            <a:r>
              <a:rPr lang="zh-CN" altLang="en-US" sz="2400" b="1" dirty="0">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sym typeface="Symbol" panose="05050102010706020507" pitchFamily="18" charset="2"/>
              </a:rPr>
              <a:t></a:t>
            </a:r>
            <a:r>
              <a:rPr lang="zh-CN" altLang="en-US" sz="2400" b="1" dirty="0">
                <a:latin typeface="Tahoma" panose="020B0604030504040204" pitchFamily="34" charset="0"/>
                <a:ea typeface="宋体" panose="02010600030101010101" pitchFamily="2" charset="-122"/>
              </a:rPr>
              <a:t> </a:t>
            </a:r>
            <a:r>
              <a:rPr lang="en-US" altLang="zh-CN" sz="2400" b="1" dirty="0">
                <a:latin typeface="Tahoma" panose="020B0604030504040204" pitchFamily="34" charset="0"/>
                <a:ea typeface="宋体" panose="02010600030101010101" pitchFamily="2" charset="-122"/>
              </a:rPr>
              <a:t>1234H</a:t>
            </a:r>
            <a:r>
              <a:rPr lang="zh-CN" altLang="en-US" sz="2400" b="1" dirty="0">
                <a:latin typeface="Tahoma" panose="020B060403050404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BX</a:t>
            </a:r>
            <a:r>
              <a:rPr lang="zh-CN" altLang="en-US" sz="2400" b="1" dirty="0">
                <a:latin typeface="Tahoma" panose="020B0604030504040204" pitchFamily="34" charset="0"/>
                <a:ea typeface="宋体" panose="02010600030101010101" pitchFamily="2" charset="-122"/>
              </a:rPr>
              <a:t>）保持不变。</a:t>
            </a:r>
            <a:endParaRPr lang="zh-CN" altLang="en-US" sz="2400" b="1" dirty="0">
              <a:latin typeface="Tahoma" panose="020B0604030504040204" pitchFamily="34" charset="0"/>
              <a:ea typeface="宋体" panose="02010600030101010101" pitchFamily="2" charset="-122"/>
            </a:endParaRPr>
          </a:p>
        </p:txBody>
      </p:sp>
    </p:spTree>
  </p:cSld>
  <p:clrMapOvr>
    <a:masterClrMapping/>
  </p:clrMapOvr>
  <p:transition spd="slow">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1923" name="Rectangle 2"/>
          <p:cNvSpPr/>
          <p:nvPr/>
        </p:nvSpPr>
        <p:spPr>
          <a:xfrm>
            <a:off x="368300" y="190342"/>
            <a:ext cx="5400675" cy="694055"/>
          </a:xfrm>
          <a:prstGeom prst="rect">
            <a:avLst/>
          </a:prstGeom>
          <a:noFill/>
          <a:ln w="9525">
            <a:noFill/>
          </a:ln>
        </p:spPr>
        <p:txBody>
          <a:bodyPr tIns="101568" bIns="101568"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en-US" altLang="zh-CN" b="1" kern="0" dirty="0">
                <a:solidFill>
                  <a:srgbClr val="000000"/>
                </a:solidFill>
                <a:ea typeface="宋体" panose="02010600030101010101" pitchFamily="2" charset="-122"/>
              </a:rPr>
              <a:t>2．</a:t>
            </a:r>
            <a:r>
              <a:rPr lang="zh-CN" altLang="en-US" b="1" dirty="0">
                <a:solidFill>
                  <a:srgbClr val="000000"/>
                </a:solidFill>
                <a:latin typeface="宋体" panose="02010600030101010101" pitchFamily="2" charset="-122"/>
                <a:ea typeface="宋体" panose="02010600030101010101" pitchFamily="2" charset="-122"/>
              </a:rPr>
              <a:t>存储器寻址方式</a:t>
            </a:r>
            <a:endParaRPr lang="zh-CN" altLang="en-US" dirty="0">
              <a:latin typeface="Arial" panose="020B0604020202020204" pitchFamily="34" charset="0"/>
              <a:ea typeface="宋体" panose="02010600030101010101" pitchFamily="2" charset="-122"/>
            </a:endParaRPr>
          </a:p>
        </p:txBody>
      </p:sp>
      <p:sp>
        <p:nvSpPr>
          <p:cNvPr id="78852" name="Rectangle 3"/>
          <p:cNvSpPr>
            <a:spLocks noChangeArrowheads="1"/>
          </p:cNvSpPr>
          <p:nvPr/>
        </p:nvSpPr>
        <p:spPr bwMode="auto">
          <a:xfrm>
            <a:off x="196850" y="2686685"/>
            <a:ext cx="8929688" cy="3681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1" fontAlgn="base" latinLnBrk="0" hangingPunct="1">
              <a:lnSpc>
                <a:spcPts val="4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操作数地址（物理或</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线性地址）是根据</a:t>
            </a:r>
            <a:r>
              <a:rPr kumimoji="0" lang="zh-CN" altLang="en-US" sz="2800" b="1" i="0" u="none" strike="noStrike" kern="1200" cap="none" spc="0" normalizeH="0" baseline="0" noProof="0" dirty="0" smtClean="0">
                <a:ln>
                  <a:noFill/>
                </a:ln>
                <a:solidFill>
                  <a:srgbClr val="0000FF"/>
                </a:solidFill>
                <a:effectLst/>
                <a:uLnTx/>
                <a:uFillTx/>
                <a:latin typeface="Tahoma" panose="020B0604030504040204" pitchFamily="34" charset="0"/>
                <a:ea typeface="宋体" panose="02010600030101010101" pitchFamily="2" charset="-122"/>
                <a:cs typeface="+mn-cs"/>
              </a:rPr>
              <a:t>段基值</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（或段选择器）和</a:t>
            </a:r>
            <a:r>
              <a:rPr kumimoji="0" lang="zh-CN" altLang="en-US" sz="2800" b="1" i="0" u="none" strike="noStrike" kern="1200" cap="none" spc="0" normalizeH="0" baseline="0" noProof="0" dirty="0" smtClean="0">
                <a:ln>
                  <a:noFill/>
                </a:ln>
                <a:solidFill>
                  <a:srgbClr val="0000FF"/>
                </a:solidFill>
                <a:effectLst/>
                <a:uLnTx/>
                <a:uFillTx/>
                <a:latin typeface="Tahoma" panose="020B0604030504040204" pitchFamily="34" charset="0"/>
                <a:ea typeface="宋体" panose="02010600030101010101" pitchFamily="2" charset="-122"/>
                <a:cs typeface="+mn-cs"/>
              </a:rPr>
              <a:t>偏移地址</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通过一定的方法得到。</a:t>
            </a:r>
            <a:endPar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Monotype Sorts" pitchFamily="2" charset="2"/>
              <a:buChar char="§"/>
              <a:defRPr/>
            </a:pPr>
            <a:r>
              <a:rPr kumimoji="0" lang="zh-CN" altLang="en-US" sz="28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段基址</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在实模式和保护模式下可从不同的途径取得。</a:t>
            </a:r>
            <a:endPar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Monotype Sorts" pitchFamily="2" charset="2"/>
              <a:buChar char="§"/>
              <a:defRPr/>
            </a:pPr>
            <a:r>
              <a:rPr kumimoji="0" lang="zh-CN" altLang="en-US" sz="28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偏移地址</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是指存放操作数的存储单元与段起始地址（段基址）之间的字节距离。</a:t>
            </a:r>
            <a:endPar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ts val="4000"/>
              </a:lnSpc>
              <a:spcBef>
                <a:spcPct val="0"/>
              </a:spcBef>
              <a:spcAft>
                <a:spcPct val="0"/>
              </a:spcAft>
              <a:buClrTx/>
              <a:buSzTx/>
              <a:buFont typeface="Monotype Sorts" pitchFamily="2" charset="2"/>
              <a:buNone/>
              <a:defRPr/>
            </a:pPr>
            <a:r>
              <a:rPr kumimoji="0" lang="en-US" altLang="zh-CN" sz="28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在</a:t>
            </a:r>
            <a:r>
              <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80x86</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里，把</a:t>
            </a:r>
            <a:r>
              <a:rPr kumimoji="0" lang="zh-CN" altLang="en-US" sz="28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按寻址方式计算</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出来的操作数</a:t>
            </a:r>
            <a:r>
              <a:rPr kumimoji="0" lang="zh-CN" altLang="en-US" sz="2800" b="1" i="0" u="none" strike="noStrike" kern="1200" cap="none" spc="0" normalizeH="0" baseline="0" noProof="0" dirty="0" smtClean="0">
                <a:ln>
                  <a:noFill/>
                </a:ln>
                <a:solidFill>
                  <a:srgbClr val="C00000"/>
                </a:solidFill>
                <a:effectLst/>
                <a:uLnTx/>
                <a:uFillTx/>
                <a:latin typeface="Tahoma" panose="020B0604030504040204" pitchFamily="34" charset="0"/>
                <a:ea typeface="宋体" panose="02010600030101010101" pitchFamily="2" charset="-122"/>
                <a:cs typeface="+mn-cs"/>
              </a:rPr>
              <a:t>偏移地址</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称为</a:t>
            </a:r>
            <a:r>
              <a:rPr kumimoji="0" lang="zh-CN" altLang="en-US" sz="28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cs typeface="+mn-cs"/>
              </a:rPr>
              <a:t>有效地址</a:t>
            </a:r>
            <a:r>
              <a:rPr kumimoji="0" lang="en-US" altLang="zh-CN" sz="2800" b="1" i="0" u="none" strike="noStrike" kern="1200" cap="none" spc="0" normalizeH="0" baseline="0" noProof="0" dirty="0" smtClean="0">
                <a:ln>
                  <a:noFill/>
                </a:ln>
                <a:solidFill>
                  <a:srgbClr val="FF0000"/>
                </a:solidFill>
                <a:effectLst/>
                <a:uLnTx/>
                <a:uFillTx/>
                <a:latin typeface="Tahoma" panose="020B0604030504040204" pitchFamily="34" charset="0"/>
                <a:ea typeface="宋体" panose="02010600030101010101" pitchFamily="2" charset="-122"/>
                <a:cs typeface="+mn-cs"/>
              </a:rPr>
              <a:t>EA</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Effective Address</a:t>
            </a:r>
            <a:r>
              <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1925" name="Rectangle 4"/>
          <p:cNvSpPr/>
          <p:nvPr/>
        </p:nvSpPr>
        <p:spPr>
          <a:xfrm>
            <a:off x="196850" y="1052513"/>
            <a:ext cx="8496300" cy="1641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0"/>
              </a:spcBef>
              <a:spcAft>
                <a:spcPts val="0"/>
              </a:spcAft>
              <a:buFontTx/>
              <a:buNone/>
            </a:pPr>
            <a:r>
              <a:rPr lang="zh-CN" altLang="en-US" sz="2400"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在汇编语言程序中，一个存储单元的地址采用逻辑地址来表示，其形式为</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0" lvl="0" indent="0">
              <a:lnSpc>
                <a:spcPct val="120000"/>
              </a:lnSpc>
              <a:spcBef>
                <a:spcPts val="0"/>
              </a:spcBef>
              <a:spcAft>
                <a:spcPts val="0"/>
              </a:spcAft>
              <a:buFontTx/>
              <a:buNone/>
            </a:pPr>
            <a:r>
              <a:rPr lang="zh-CN" altLang="en-US" sz="2400" b="1" dirty="0">
                <a:solidFill>
                  <a:srgbClr val="0000FF"/>
                </a:solidFill>
                <a:latin typeface="Times New Roman" panose="02020603050405020304" pitchFamily="18" charset="0"/>
                <a:ea typeface="宋体" panose="02010600030101010101" pitchFamily="2" charset="-122"/>
              </a:rPr>
              <a:t>                    </a:t>
            </a:r>
            <a:r>
              <a:rPr lang="zh-CN" altLang="en-US" sz="2800" b="1" dirty="0">
                <a:solidFill>
                  <a:srgbClr val="C00000"/>
                </a:solidFill>
                <a:latin typeface="Times New Roman" panose="02020603050405020304" pitchFamily="18" charset="0"/>
                <a:ea typeface="宋体" panose="02010600030101010101" pitchFamily="2" charset="-122"/>
              </a:rPr>
              <a:t>段基值（或选段择器）：偏移地址</a:t>
            </a:r>
            <a:endParaRPr lang="zh-CN" altLang="en-US" sz="2800" b="1" dirty="0">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2947" name="Rectangle 2"/>
          <p:cNvSpPr>
            <a:spLocks noGrp="1"/>
          </p:cNvSpPr>
          <p:nvPr>
            <p:ph idx="1"/>
          </p:nvPr>
        </p:nvSpPr>
        <p:spPr>
          <a:xfrm>
            <a:off x="-181292" y="116523"/>
            <a:ext cx="9144000" cy="6307137"/>
          </a:xfrm>
        </p:spPr>
        <p:txBody>
          <a:bodyPr vert="horz" wrap="square" lIns="91440" tIns="45720" rIns="91440" bIns="45720" anchor="t" anchorCtr="0"/>
          <a:p>
            <a:pPr eaLnBrk="1" hangingPunct="1">
              <a:lnSpc>
                <a:spcPts val="4000"/>
              </a:lnSpc>
              <a:buFont typeface="Monotype Sorts" pitchFamily="2" charset="2"/>
              <a:buNone/>
            </a:pPr>
            <a:r>
              <a:rPr kumimoji="1" lang="zh-CN" altLang="en-US" sz="2400"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存储器操作数的寻址方式不同，则形成有效地址</a:t>
            </a:r>
            <a:r>
              <a:rPr kumimoji="1" lang="en-US" altLang="zh-CN" sz="2400" b="1" dirty="0">
                <a:latin typeface="+mn-lt"/>
                <a:ea typeface="宋体" panose="02010600030101010101" pitchFamily="2" charset="-122"/>
                <a:cs typeface="+mn-cs"/>
              </a:rPr>
              <a:t>EA</a:t>
            </a:r>
            <a:r>
              <a:rPr kumimoji="1" lang="zh-CN" altLang="en-US" sz="2400" b="1" dirty="0">
                <a:latin typeface="+mn-lt"/>
                <a:ea typeface="宋体" panose="02010600030101010101" pitchFamily="2" charset="-122"/>
                <a:cs typeface="+mn-cs"/>
              </a:rPr>
              <a:t>的方法不同。</a:t>
            </a:r>
            <a:r>
              <a:rPr kumimoji="1" lang="zh-CN" altLang="en-US" sz="2400" b="1" dirty="0">
                <a:solidFill>
                  <a:srgbClr val="C00000"/>
                </a:solidFill>
                <a:latin typeface="+mn-lt"/>
                <a:ea typeface="宋体" panose="02010600030101010101" pitchFamily="2" charset="-122"/>
                <a:cs typeface="+mn-cs"/>
              </a:rPr>
              <a:t>有效地址</a:t>
            </a:r>
            <a:r>
              <a:rPr kumimoji="1" lang="en-US" altLang="zh-CN" sz="2400" b="1" dirty="0">
                <a:solidFill>
                  <a:srgbClr val="C00000"/>
                </a:solidFill>
                <a:latin typeface="+mn-lt"/>
                <a:ea typeface="宋体" panose="02010600030101010101" pitchFamily="2" charset="-122"/>
                <a:cs typeface="+mn-cs"/>
              </a:rPr>
              <a:t>EA</a:t>
            </a:r>
            <a:r>
              <a:rPr kumimoji="1" lang="zh-CN" altLang="en-US" sz="2400" b="1" dirty="0">
                <a:solidFill>
                  <a:srgbClr val="C00000"/>
                </a:solidFill>
                <a:latin typeface="+mn-lt"/>
                <a:ea typeface="宋体" panose="02010600030101010101" pitchFamily="2" charset="-122"/>
                <a:cs typeface="+mn-cs"/>
              </a:rPr>
              <a:t>可由</a:t>
            </a:r>
            <a:r>
              <a:rPr kumimoji="1" lang="en-US" altLang="zh-CN" sz="2400" b="1" dirty="0">
                <a:solidFill>
                  <a:srgbClr val="C00000"/>
                </a:solidFill>
                <a:latin typeface="+mn-lt"/>
                <a:ea typeface="宋体" panose="02010600030101010101" pitchFamily="2" charset="-122"/>
                <a:cs typeface="+mn-cs"/>
              </a:rPr>
              <a:t>4</a:t>
            </a:r>
            <a:r>
              <a:rPr kumimoji="1" lang="zh-CN" altLang="en-US" sz="2400" b="1" dirty="0">
                <a:solidFill>
                  <a:srgbClr val="C00000"/>
                </a:solidFill>
                <a:latin typeface="+mn-lt"/>
                <a:ea typeface="宋体" panose="02010600030101010101" pitchFamily="2" charset="-122"/>
                <a:cs typeface="+mn-cs"/>
              </a:rPr>
              <a:t>个地址分量的某种组合求得，</a:t>
            </a:r>
            <a:r>
              <a:rPr kumimoji="1" lang="zh-CN" altLang="en-US" sz="2400" b="1" dirty="0">
                <a:latin typeface="+mn-lt"/>
                <a:ea typeface="宋体" panose="02010600030101010101" pitchFamily="2" charset="-122"/>
                <a:cs typeface="+mn-cs"/>
              </a:rPr>
              <a:t>分别是：</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① </a:t>
            </a:r>
            <a:r>
              <a:rPr kumimoji="1" lang="zh-CN" altLang="en-US" sz="2400" b="1" dirty="0">
                <a:solidFill>
                  <a:srgbClr val="C00000"/>
                </a:solidFill>
                <a:latin typeface="+mn-lt"/>
                <a:ea typeface="宋体" panose="02010600030101010101" pitchFamily="2" charset="-122"/>
                <a:cs typeface="+mn-cs"/>
              </a:rPr>
              <a:t>位移量 ：</a:t>
            </a:r>
            <a:r>
              <a:rPr kumimoji="1" lang="zh-CN" altLang="en-US" sz="2400" b="1" dirty="0">
                <a:latin typeface="+mn-lt"/>
                <a:ea typeface="宋体" panose="02010600030101010101" pitchFamily="2" charset="-122"/>
                <a:cs typeface="+mn-cs"/>
              </a:rPr>
              <a:t>指令代码中的一个</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位或</a:t>
            </a:r>
            <a:r>
              <a:rPr kumimoji="1" lang="en-US" altLang="zh-CN" sz="2400" b="1" dirty="0">
                <a:latin typeface="+mn-lt"/>
                <a:ea typeface="宋体" panose="02010600030101010101" pitchFamily="2" charset="-122"/>
                <a:cs typeface="+mn-cs"/>
              </a:rPr>
              <a:t>32</a:t>
            </a:r>
            <a:r>
              <a:rPr kumimoji="1" lang="zh-CN" altLang="en-US" sz="2400" b="1" dirty="0">
                <a:latin typeface="+mn-lt"/>
                <a:ea typeface="宋体" panose="02010600030101010101" pitchFamily="2" charset="-122"/>
                <a:cs typeface="+mn-cs"/>
              </a:rPr>
              <a:t>位二进制数，但它不是立即数，而是一个地址量。在源程序中，位移量通常以符号地址（变量名或标号）的形式出现，也可以是常数，经汇编后，这些符号地址的偏移地址或常数就转换为指令代码中的位移量。</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② </a:t>
            </a:r>
            <a:r>
              <a:rPr kumimoji="1" lang="zh-CN" altLang="en-US" sz="2400" b="1" dirty="0">
                <a:solidFill>
                  <a:srgbClr val="C00000"/>
                </a:solidFill>
                <a:latin typeface="+mn-lt"/>
                <a:ea typeface="宋体" panose="02010600030101010101" pitchFamily="2" charset="-122"/>
                <a:cs typeface="+mn-cs"/>
              </a:rPr>
              <a:t>基地址：</a:t>
            </a:r>
            <a:r>
              <a:rPr kumimoji="1" lang="zh-CN" altLang="en-US" sz="2400" b="1" dirty="0">
                <a:latin typeface="+mn-lt"/>
                <a:ea typeface="宋体" panose="02010600030101010101" pitchFamily="2" charset="-122"/>
                <a:cs typeface="+mn-cs"/>
              </a:rPr>
              <a:t>基址寄存器或基址指针的内容。</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③ </a:t>
            </a:r>
            <a:r>
              <a:rPr kumimoji="1" lang="zh-CN" altLang="en-US" sz="2400" b="1" dirty="0">
                <a:solidFill>
                  <a:srgbClr val="C00000"/>
                </a:solidFill>
                <a:latin typeface="+mn-lt"/>
                <a:ea typeface="宋体" panose="02010600030101010101" pitchFamily="2" charset="-122"/>
                <a:cs typeface="+mn-cs"/>
              </a:rPr>
              <a:t>变址量 ：</a:t>
            </a:r>
            <a:r>
              <a:rPr kumimoji="1" lang="zh-CN" altLang="en-US" sz="2400" b="1" dirty="0">
                <a:latin typeface="+mn-lt"/>
                <a:ea typeface="宋体" panose="02010600030101010101" pitchFamily="2" charset="-122"/>
                <a:cs typeface="+mn-cs"/>
              </a:rPr>
              <a:t>变址寄存器的内容。</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400" b="1" dirty="0">
                <a:latin typeface="+mn-lt"/>
                <a:ea typeface="宋体" panose="02010600030101010101" pitchFamily="2" charset="-122"/>
                <a:cs typeface="+mn-cs"/>
              </a:rPr>
              <a:t>        ④ </a:t>
            </a:r>
            <a:r>
              <a:rPr kumimoji="1" lang="zh-CN" altLang="en-US" sz="2400" b="1" dirty="0">
                <a:solidFill>
                  <a:srgbClr val="C00000"/>
                </a:solidFill>
                <a:latin typeface="+mn-lt"/>
                <a:ea typeface="宋体" panose="02010600030101010101" pitchFamily="2" charset="-122"/>
                <a:cs typeface="+mn-cs"/>
              </a:rPr>
              <a:t>比例因子（</a:t>
            </a:r>
            <a:r>
              <a:rPr kumimoji="1" lang="en-US" altLang="zh-CN" sz="2400" b="1" dirty="0">
                <a:solidFill>
                  <a:srgbClr val="C00000"/>
                </a:solidFill>
                <a:latin typeface="+mn-lt"/>
                <a:ea typeface="宋体" panose="02010600030101010101" pitchFamily="2" charset="-122"/>
                <a:cs typeface="+mn-cs"/>
              </a:rPr>
              <a:t>Scale Factor</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80386</a:t>
            </a:r>
            <a:r>
              <a:rPr kumimoji="1" lang="zh-CN" altLang="en-US" sz="2400" b="1" dirty="0">
                <a:latin typeface="+mn-lt"/>
                <a:ea typeface="宋体" panose="02010600030101010101" pitchFamily="2" charset="-122"/>
                <a:cs typeface="+mn-cs"/>
              </a:rPr>
              <a:t>及其后继机型新增加的寻址方式中的一个术语，其值可为</a:t>
            </a:r>
            <a:r>
              <a:rPr kumimoji="1" lang="en-US" altLang="zh-CN" sz="2400" b="1" dirty="0">
                <a:latin typeface="+mn-lt"/>
                <a:ea typeface="宋体" panose="02010600030101010101" pitchFamily="2" charset="-122"/>
                <a:cs typeface="+mn-cs"/>
              </a:rPr>
              <a:t>1</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2</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4</a:t>
            </a:r>
            <a:r>
              <a:rPr kumimoji="1" lang="zh-CN" altLang="en-US" sz="2400" b="1" dirty="0">
                <a:latin typeface="+mn-lt"/>
                <a:ea typeface="宋体" panose="02010600030101010101" pitchFamily="2" charset="-122"/>
                <a:cs typeface="+mn-cs"/>
              </a:rPr>
              <a:t>或</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。在含比例因子的寻址方式中，可用变址寄存器的内容乘以比例因子来取得变址值。</a:t>
            </a:r>
            <a:r>
              <a:rPr kumimoji="1" lang="zh-CN" altLang="en-US" sz="2400" dirty="0">
                <a:latin typeface="+mn-lt"/>
                <a:ea typeface="宋体" panose="02010600030101010101" pitchFamily="2" charset="-122"/>
                <a:cs typeface="+mn-cs"/>
              </a:rPr>
              <a:t> </a:t>
            </a:r>
            <a:endParaRPr kumimoji="1" lang="zh-CN" altLang="en-US" sz="2400" dirty="0">
              <a:latin typeface="+mn-lt"/>
              <a:ea typeface="宋体" panose="02010600030101010101" pitchFamily="2" charset="-122"/>
              <a:cs typeface="+mn-cs"/>
            </a:endParaRPr>
          </a:p>
        </p:txBody>
      </p:sp>
    </p:spTree>
  </p:cSld>
  <p:clrMapOvr>
    <a:masterClrMapping/>
  </p:clrMapOvr>
  <p:transition spd="slow">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graphicFrame>
        <p:nvGraphicFramePr>
          <p:cNvPr id="238594" name="Group 2"/>
          <p:cNvGraphicFramePr>
            <a:graphicFrameLocks noGrp="1"/>
          </p:cNvGraphicFramePr>
          <p:nvPr>
            <p:ph idx="1"/>
            <p:custDataLst>
              <p:tags r:id="rId1"/>
            </p:custDataLst>
          </p:nvPr>
        </p:nvGraphicFramePr>
        <p:xfrm>
          <a:off x="250825" y="3284538"/>
          <a:ext cx="8497888" cy="3278188"/>
        </p:xfrm>
        <a:graphic>
          <a:graphicData uri="http://schemas.openxmlformats.org/drawingml/2006/table">
            <a:tbl>
              <a:tblPr/>
              <a:tblGrid>
                <a:gridCol w="2447925"/>
                <a:gridCol w="2233613"/>
                <a:gridCol w="3816350"/>
              </a:tblGrid>
              <a:tr h="5762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地址分量</a:t>
                      </a:r>
                      <a:endPar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16</a:t>
                      </a:r>
                      <a:r>
                        <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位寻址</a:t>
                      </a:r>
                      <a:endPar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32</a:t>
                      </a:r>
                      <a:r>
                        <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rPr>
                        <a:t>位寻址</a:t>
                      </a:r>
                      <a:endParaRPr kumimoji="1" lang="zh-CN" altLang="en-US" sz="2000" b="1" i="0" u="none" strike="noStrike" cap="none" normalizeH="0" baseline="0" smtClean="0">
                        <a:ln>
                          <a:noFill/>
                        </a:ln>
                        <a:solidFill>
                          <a:srgbClr val="C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26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位移量</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724">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基址寄存器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BX</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BP</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任何</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位通用寄存器（包括</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变址寄存器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SI</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DI</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除</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ESP</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以外的</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位通用寄存器</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比例因子</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Tx/>
                        <a:buFont typeface="Monotype Sorts" pitchFamily="2" charset="2"/>
                        <a:buNone/>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97" name="Rectangle 28"/>
          <p:cNvSpPr/>
          <p:nvPr/>
        </p:nvSpPr>
        <p:spPr>
          <a:xfrm>
            <a:off x="1547178" y="2312670"/>
            <a:ext cx="5707062"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en-US" altLang="zh-CN" sz="2400" b="1" dirty="0">
                <a:latin typeface="Tahoma" panose="020B0604030504040204" pitchFamily="34" charset="0"/>
                <a:ea typeface="宋体" panose="02010600030101010101" pitchFamily="2" charset="-122"/>
              </a:rPr>
              <a:t>16/32</a:t>
            </a:r>
            <a:r>
              <a:rPr lang="zh-CN" altLang="en-US" sz="2400" b="1" dirty="0">
                <a:latin typeface="Tahoma" panose="020B0604030504040204" pitchFamily="34" charset="0"/>
                <a:ea typeface="宋体" panose="02010600030101010101" pitchFamily="2" charset="-122"/>
              </a:rPr>
              <a:t>位寻址时有效地址</a:t>
            </a:r>
            <a:r>
              <a:rPr lang="en-US" altLang="zh-CN" sz="2400" b="1" dirty="0">
                <a:latin typeface="Tahoma" panose="020B0604030504040204" pitchFamily="34" charset="0"/>
                <a:ea typeface="宋体" panose="02010600030101010101" pitchFamily="2" charset="-122"/>
              </a:rPr>
              <a:t>4</a:t>
            </a:r>
            <a:r>
              <a:rPr lang="zh-CN" altLang="en-US" sz="2400" b="1" dirty="0">
                <a:latin typeface="Tahoma" panose="020B0604030504040204" pitchFamily="34" charset="0"/>
                <a:ea typeface="宋体" panose="02010600030101010101" pitchFamily="2" charset="-122"/>
              </a:rPr>
              <a:t>种分量的组成 </a:t>
            </a:r>
            <a:endParaRPr lang="zh-CN" altLang="en-US" sz="2400" b="1" dirty="0">
              <a:latin typeface="Tahoma" panose="020B0604030504040204" pitchFamily="34" charset="0"/>
              <a:ea typeface="宋体" panose="02010600030101010101" pitchFamily="2" charset="-122"/>
            </a:endParaRPr>
          </a:p>
        </p:txBody>
      </p:sp>
      <p:sp>
        <p:nvSpPr>
          <p:cNvPr id="83998" name="Line 29"/>
          <p:cNvSpPr/>
          <p:nvPr/>
        </p:nvSpPr>
        <p:spPr>
          <a:xfrm>
            <a:off x="250825" y="3860800"/>
            <a:ext cx="8497888" cy="0"/>
          </a:xfrm>
          <a:prstGeom prst="line">
            <a:avLst/>
          </a:prstGeom>
          <a:ln w="28575" cap="flat" cmpd="sng">
            <a:solidFill>
              <a:schemeClr val="tx1"/>
            </a:solidFill>
            <a:prstDash val="solid"/>
            <a:headEnd type="none" w="med" len="med"/>
            <a:tailEnd type="none" w="med" len="med"/>
          </a:ln>
        </p:spPr>
      </p:sp>
      <p:sp>
        <p:nvSpPr>
          <p:cNvPr id="83999" name="Rectangle 30"/>
          <p:cNvSpPr/>
          <p:nvPr/>
        </p:nvSpPr>
        <p:spPr>
          <a:xfrm>
            <a:off x="35560" y="188595"/>
            <a:ext cx="8956675" cy="175323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     8086/80286</a:t>
            </a:r>
            <a:r>
              <a:rPr lang="zh-CN" altLang="en-US" sz="2400" b="1" dirty="0">
                <a:latin typeface="Times New Roman" panose="02020603050405020304" pitchFamily="18" charset="0"/>
                <a:ea typeface="宋体" panose="02010600030101010101" pitchFamily="2" charset="-122"/>
              </a:rPr>
              <a:t>只能使用</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位寻址，而</a:t>
            </a:r>
            <a:r>
              <a:rPr lang="en-US" altLang="zh-CN" sz="2400" b="1" dirty="0">
                <a:latin typeface="Times New Roman" panose="02020603050405020304" pitchFamily="18" charset="0"/>
                <a:ea typeface="宋体" panose="02010600030101010101" pitchFamily="2" charset="-122"/>
              </a:rPr>
              <a:t>80386</a:t>
            </a:r>
            <a:r>
              <a:rPr lang="zh-CN" altLang="en-US" sz="2400" b="1" dirty="0">
                <a:latin typeface="Times New Roman" panose="02020603050405020304" pitchFamily="18" charset="0"/>
                <a:ea typeface="宋体" panose="02010600030101010101" pitchFamily="2" charset="-122"/>
              </a:rPr>
              <a:t>及后继机型则既可用</a:t>
            </a:r>
            <a:r>
              <a:rPr lang="en-US" altLang="zh-CN" sz="2400" b="1" dirty="0">
                <a:latin typeface="Times New Roman" panose="02020603050405020304" pitchFamily="18" charset="0"/>
                <a:ea typeface="宋体" panose="02010600030101010101" pitchFamily="2" charset="-122"/>
              </a:rPr>
              <a:t>32</a:t>
            </a:r>
            <a:r>
              <a:rPr lang="zh-CN" altLang="en-US" sz="2400" b="1" dirty="0">
                <a:latin typeface="Times New Roman" panose="02020603050405020304" pitchFamily="18" charset="0"/>
                <a:ea typeface="宋体" panose="02010600030101010101" pitchFamily="2" charset="-122"/>
              </a:rPr>
              <a:t>位寻址，也可用</a:t>
            </a:r>
            <a:r>
              <a:rPr lang="en-US" altLang="zh-CN" sz="2400" b="1" dirty="0">
                <a:latin typeface="Times New Roman" panose="02020603050405020304" pitchFamily="18" charset="0"/>
                <a:ea typeface="宋体" panose="02010600030101010101" pitchFamily="2" charset="-122"/>
              </a:rPr>
              <a:t>16</a:t>
            </a:r>
            <a:r>
              <a:rPr lang="zh-CN" altLang="en-US" sz="2400" b="1" dirty="0">
                <a:latin typeface="Times New Roman" panose="02020603050405020304" pitchFamily="18" charset="0"/>
                <a:ea typeface="宋体" panose="02010600030101010101" pitchFamily="2" charset="-122"/>
              </a:rPr>
              <a:t>位寻址。在这两种情况下，对以上</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个地址分量的组成有不同的规定，如下表所示：</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4995" name="Rectangle 2"/>
          <p:cNvSpPr>
            <a:spLocks noGrp="1"/>
          </p:cNvSpPr>
          <p:nvPr>
            <p:ph type="body" sz="half" idx="1"/>
          </p:nvPr>
        </p:nvSpPr>
        <p:spPr>
          <a:xfrm>
            <a:off x="-179387" y="188913"/>
            <a:ext cx="9144000" cy="1052512"/>
          </a:xfrm>
        </p:spPr>
        <p:txBody>
          <a:bodyPr vert="horz" wrap="square" lIns="91440" tIns="45720" rIns="91440" bIns="45720" anchor="t" anchorCtr="0"/>
          <a:p>
            <a:pPr eaLnBrk="1" hangingPunct="1">
              <a:buClrTx/>
              <a:buSzTx/>
              <a:buFont typeface="Monotype Sorts" pitchFamily="2" charset="2"/>
              <a:buNone/>
            </a:pPr>
            <a:r>
              <a:rPr lang="zh-CN" altLang="en-US" sz="2800" dirty="0">
                <a:ea typeface="宋体" panose="02010600030101010101" pitchFamily="2" charset="-122"/>
              </a:rPr>
              <a:t>           </a:t>
            </a:r>
            <a:r>
              <a:rPr lang="zh-CN" altLang="en-US" sz="2400" b="1" dirty="0">
                <a:ea typeface="宋体" panose="02010600030101010101" pitchFamily="2" charset="-122"/>
              </a:rPr>
              <a:t>对不同的存储器寻址方式，构成其有效地址</a:t>
            </a:r>
            <a:r>
              <a:rPr lang="en-US" altLang="zh-CN" sz="2400" b="1" dirty="0">
                <a:ea typeface="宋体" panose="02010600030101010101" pitchFamily="2" charset="-122"/>
              </a:rPr>
              <a:t>EA</a:t>
            </a:r>
            <a:r>
              <a:rPr lang="zh-CN" altLang="en-US" sz="2400" b="1" dirty="0">
                <a:ea typeface="宋体" panose="02010600030101010101" pitchFamily="2" charset="-122"/>
              </a:rPr>
              <a:t>的地址分量是不同的，但这些寻址方式的有效地址的计算都可以用下式表示：</a:t>
            </a:r>
            <a:endParaRPr lang="zh-CN" altLang="en-US" sz="2400" b="1" dirty="0">
              <a:ea typeface="宋体" panose="02010600030101010101" pitchFamily="2" charset="-122"/>
            </a:endParaRPr>
          </a:p>
          <a:p>
            <a:pPr eaLnBrk="1" hangingPunct="1">
              <a:buClrTx/>
              <a:buSzTx/>
              <a:buFont typeface="Monotype Sorts" pitchFamily="2" charset="2"/>
            </a:pPr>
            <a:endParaRPr lang="zh-CN" altLang="en-US" sz="2400" b="1" dirty="0">
              <a:ea typeface="宋体" panose="02010600030101010101" pitchFamily="2" charset="-122"/>
            </a:endParaRPr>
          </a:p>
        </p:txBody>
      </p:sp>
      <p:sp>
        <p:nvSpPr>
          <p:cNvPr id="84996" name="Rectangle 3"/>
          <p:cNvSpPr/>
          <p:nvPr/>
        </p:nvSpPr>
        <p:spPr>
          <a:xfrm>
            <a:off x="1303338" y="1147763"/>
            <a:ext cx="7127875"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FontTx/>
              <a:buNone/>
            </a:pPr>
            <a:r>
              <a:rPr lang="en-US" altLang="zh-CN" sz="2400" b="1" dirty="0">
                <a:solidFill>
                  <a:srgbClr val="C00000"/>
                </a:solidFill>
                <a:latin typeface="Tahoma" panose="020B0604030504040204" pitchFamily="34" charset="0"/>
                <a:ea typeface="宋体" panose="02010600030101010101" pitchFamily="2" charset="-122"/>
              </a:rPr>
              <a:t>EA= </a:t>
            </a:r>
            <a:r>
              <a:rPr lang="zh-CN" altLang="en-US" sz="2400" b="1" dirty="0">
                <a:solidFill>
                  <a:srgbClr val="C00000"/>
                </a:solidFill>
                <a:latin typeface="Tahoma" panose="020B0604030504040204" pitchFamily="34" charset="0"/>
                <a:ea typeface="宋体" panose="02010600030101010101" pitchFamily="2" charset="-122"/>
              </a:rPr>
              <a:t>基地址 </a:t>
            </a:r>
            <a:r>
              <a:rPr lang="en-US" altLang="zh-CN" sz="2400" b="1" dirty="0">
                <a:solidFill>
                  <a:srgbClr val="C00000"/>
                </a:solidFill>
                <a:latin typeface="Tahoma" panose="020B0604030504040204" pitchFamily="34" charset="0"/>
                <a:ea typeface="宋体" panose="02010600030101010101" pitchFamily="2" charset="-122"/>
              </a:rPr>
              <a:t>+</a:t>
            </a:r>
            <a:r>
              <a:rPr lang="zh-CN" altLang="en-US" sz="2400" b="1" dirty="0">
                <a:solidFill>
                  <a:srgbClr val="C00000"/>
                </a:solidFill>
                <a:latin typeface="Tahoma" panose="020B0604030504040204" pitchFamily="34" charset="0"/>
                <a:ea typeface="宋体" panose="02010600030101010101" pitchFamily="2" charset="-122"/>
              </a:rPr>
              <a:t>（变址量 </a:t>
            </a:r>
            <a:r>
              <a:rPr lang="zh-CN" altLang="en-US" sz="2400" b="1" dirty="0">
                <a:solidFill>
                  <a:srgbClr val="C00000"/>
                </a:solidFill>
                <a:latin typeface="Tahoma" panose="020B0604030504040204" pitchFamily="34" charset="0"/>
                <a:ea typeface="宋体" panose="02010600030101010101" pitchFamily="2" charset="-122"/>
                <a:sym typeface="Symbol" panose="05050102010706020507" pitchFamily="18" charset="2"/>
              </a:rPr>
              <a:t></a:t>
            </a:r>
            <a:r>
              <a:rPr lang="zh-CN" altLang="en-US" sz="2400" b="1" dirty="0">
                <a:solidFill>
                  <a:srgbClr val="C00000"/>
                </a:solidFill>
                <a:latin typeface="Tahoma" panose="020B0604030504040204" pitchFamily="34" charset="0"/>
                <a:ea typeface="宋体" panose="02010600030101010101" pitchFamily="2" charset="-122"/>
              </a:rPr>
              <a:t> </a:t>
            </a:r>
            <a:r>
              <a:rPr lang="zh-CN" altLang="en-US" sz="2400" b="1" dirty="0">
                <a:solidFill>
                  <a:srgbClr val="C00000"/>
                </a:solidFill>
                <a:latin typeface="Tahoma" panose="020B0604030504040204" pitchFamily="34" charset="0"/>
                <a:ea typeface="宋体" panose="02010600030101010101" pitchFamily="2" charset="-122"/>
                <a:sym typeface="Symbol" panose="05050102010706020507" pitchFamily="18" charset="2"/>
              </a:rPr>
              <a:t>比例因子）</a:t>
            </a:r>
            <a:r>
              <a:rPr lang="en-US" altLang="zh-CN" sz="2400" b="1" dirty="0">
                <a:solidFill>
                  <a:srgbClr val="C00000"/>
                </a:solidFill>
                <a:latin typeface="Tahoma" panose="020B0604030504040204" pitchFamily="34" charset="0"/>
                <a:ea typeface="宋体" panose="02010600030101010101" pitchFamily="2" charset="-122"/>
                <a:sym typeface="Symbol" panose="05050102010706020507" pitchFamily="18" charset="2"/>
              </a:rPr>
              <a:t>+</a:t>
            </a:r>
            <a:r>
              <a:rPr lang="zh-CN" altLang="en-US" sz="2400" b="1" dirty="0">
                <a:solidFill>
                  <a:srgbClr val="C00000"/>
                </a:solidFill>
                <a:latin typeface="Tahoma" panose="020B0604030504040204" pitchFamily="34" charset="0"/>
                <a:ea typeface="宋体" panose="02010600030101010101" pitchFamily="2" charset="-122"/>
                <a:sym typeface="Symbol" panose="05050102010706020507" pitchFamily="18" charset="2"/>
              </a:rPr>
              <a:t>位移量</a:t>
            </a:r>
            <a:endParaRPr lang="zh-CN" altLang="en-US" sz="2400" b="1" dirty="0">
              <a:solidFill>
                <a:srgbClr val="C00000"/>
              </a:solidFill>
              <a:latin typeface="Tahoma" panose="020B0604030504040204" pitchFamily="34" charset="0"/>
              <a:ea typeface="宋体" panose="02010600030101010101" pitchFamily="2" charset="-122"/>
              <a:sym typeface="Symbol" panose="05050102010706020507" pitchFamily="18" charset="2"/>
            </a:endParaRPr>
          </a:p>
        </p:txBody>
      </p:sp>
      <p:sp>
        <p:nvSpPr>
          <p:cNvPr id="84997" name="Rectangle 4"/>
          <p:cNvSpPr/>
          <p:nvPr/>
        </p:nvSpPr>
        <p:spPr>
          <a:xfrm>
            <a:off x="1634808" y="2348865"/>
            <a:ext cx="5873750" cy="519113"/>
          </a:xfrm>
          <a:prstGeom prst="rect">
            <a:avLst/>
          </a:prstGeom>
        </p:spPr>
        <p:style>
          <a:lnRef idx="1">
            <a:schemeClr val="accent6"/>
          </a:lnRef>
          <a:fillRef idx="2">
            <a:schemeClr val="accent6"/>
          </a:fillRef>
          <a:effectRef idx="1">
            <a:schemeClr val="accent6"/>
          </a:effectRef>
          <a:fontRef idx="minor">
            <a:schemeClr val="dk1"/>
          </a:fontRef>
        </p:style>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en-US" sz="2800" b="1" dirty="0">
                <a:latin typeface="Tahoma" panose="020B0604030504040204" pitchFamily="34" charset="0"/>
                <a:ea typeface="宋体" panose="02010600030101010101" pitchFamily="2" charset="-122"/>
              </a:rPr>
              <a:t>下面具体讨论</a:t>
            </a:r>
            <a:r>
              <a:rPr lang="en-US" altLang="zh-CN" sz="2800" b="1" dirty="0">
                <a:latin typeface="Tahoma" panose="020B0604030504040204" pitchFamily="34" charset="0"/>
                <a:ea typeface="宋体" panose="02010600030101010101" pitchFamily="2" charset="-122"/>
              </a:rPr>
              <a:t>6</a:t>
            </a:r>
            <a:r>
              <a:rPr lang="zh-CN" altLang="en-US" sz="2800" b="1" dirty="0">
                <a:latin typeface="Tahoma" panose="020B0604030504040204" pitchFamily="34" charset="0"/>
                <a:ea typeface="宋体" panose="02010600030101010101" pitchFamily="2" charset="-122"/>
              </a:rPr>
              <a:t>种存储器寻址方式。 </a:t>
            </a:r>
            <a:endParaRPr lang="zh-CN" altLang="en-US" sz="2800" b="1" dirty="0">
              <a:latin typeface="Tahoma" panose="020B0604030504040204" pitchFamily="34" charset="0"/>
              <a:ea typeface="宋体" panose="02010600030101010101" pitchFamily="2" charset="-122"/>
            </a:endParaRPr>
          </a:p>
        </p:txBody>
      </p:sp>
      <p:sp>
        <p:nvSpPr>
          <p:cNvPr id="84998" name="Rectangle 5"/>
          <p:cNvSpPr/>
          <p:nvPr/>
        </p:nvSpPr>
        <p:spPr>
          <a:xfrm>
            <a:off x="200025" y="2902585"/>
            <a:ext cx="8764588" cy="233553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FontTx/>
              <a:buNone/>
            </a:pPr>
            <a:r>
              <a:rPr lang="zh-CN" altLang="en-US" sz="2800" b="1" dirty="0">
                <a:latin typeface="Tahoma" panose="020B0604030504040204" pitchFamily="34" charset="0"/>
                <a:ea typeface="宋体" panose="02010600030101010101" pitchFamily="2" charset="-122"/>
              </a:rPr>
              <a:t>（</a:t>
            </a:r>
            <a:r>
              <a:rPr lang="en-US" altLang="zh-CN" sz="2800" b="1" dirty="0">
                <a:latin typeface="Tahoma" panose="020B0604030504040204" pitchFamily="34" charset="0"/>
                <a:ea typeface="宋体" panose="02010600030101010101" pitchFamily="2" charset="-122"/>
              </a:rPr>
              <a:t>1</a:t>
            </a:r>
            <a:r>
              <a:rPr lang="zh-CN" altLang="en-US" sz="2800" b="1" dirty="0">
                <a:latin typeface="Tahoma" panose="020B0604030504040204" pitchFamily="34" charset="0"/>
                <a:ea typeface="宋体" panose="02010600030101010101" pitchFamily="2" charset="-122"/>
              </a:rPr>
              <a:t>）直接寻址方式</a:t>
            </a:r>
            <a:r>
              <a:rPr lang="zh-CN" altLang="en-US" sz="2400" dirty="0">
                <a:latin typeface="Tahoma" panose="020B0604030504040204" pitchFamily="34"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Direct Addressing</a:t>
            </a:r>
            <a:r>
              <a:rPr lang="zh-CN" altLang="en-US" sz="2400" dirty="0">
                <a:latin typeface="Tahoma" panose="020B0604030504040204" pitchFamily="34" charset="0"/>
                <a:ea typeface="宋体" panose="02010600030101010101" pitchFamily="2" charset="-122"/>
              </a:rPr>
              <a:t>）</a:t>
            </a:r>
            <a:endParaRPr lang="zh-CN" altLang="en-US" sz="2800" b="1" dirty="0">
              <a:latin typeface="Tahoma" panose="020B0604030504040204" pitchFamily="34" charset="0"/>
              <a:ea typeface="宋体" panose="02010600030101010101" pitchFamily="2" charset="-122"/>
            </a:endParaRPr>
          </a:p>
          <a:p>
            <a:pPr marL="0" lvl="0" indent="0" eaLnBrk="1" hangingPunct="1">
              <a:lnSpc>
                <a:spcPts val="3500"/>
              </a:lnSpc>
              <a:spcBef>
                <a:spcPct val="0"/>
              </a:spcBef>
              <a:buFontTx/>
              <a:buNone/>
            </a:pPr>
            <a:r>
              <a:rPr lang="zh-CN" altLang="en-US" sz="2400" b="1" u="sng" dirty="0">
                <a:latin typeface="Tahoma" panose="020B0604030504040204" pitchFamily="34" charset="0"/>
                <a:ea typeface="宋体" panose="02010600030101010101" pitchFamily="2" charset="-122"/>
              </a:rPr>
              <a:t> </a:t>
            </a:r>
            <a:r>
              <a:rPr lang="zh-CN" altLang="en-US" sz="2400" b="1" u="sng" dirty="0">
                <a:solidFill>
                  <a:srgbClr val="C00000"/>
                </a:solidFill>
                <a:latin typeface="Tahoma" panose="020B0604030504040204" pitchFamily="34" charset="0"/>
                <a:ea typeface="宋体" panose="02010600030101010101" pitchFamily="2" charset="-122"/>
              </a:rPr>
              <a:t>直接寻址：</a:t>
            </a:r>
            <a:r>
              <a:rPr lang="zh-CN" altLang="en-US" sz="2400" b="1" dirty="0">
                <a:latin typeface="Tahoma" panose="020B0604030504040204" pitchFamily="34" charset="0"/>
                <a:ea typeface="宋体" panose="02010600030101010101" pitchFamily="2" charset="-122"/>
              </a:rPr>
              <a:t>指令所需的</a:t>
            </a:r>
            <a:r>
              <a:rPr lang="zh-CN" altLang="en-US" sz="2400" b="1" dirty="0">
                <a:solidFill>
                  <a:srgbClr val="C00000"/>
                </a:solidFill>
                <a:latin typeface="Tahoma" panose="020B0604030504040204" pitchFamily="34" charset="0"/>
                <a:ea typeface="宋体" panose="02010600030101010101" pitchFamily="2" charset="-122"/>
              </a:rPr>
              <a:t>操作数</a:t>
            </a:r>
            <a:r>
              <a:rPr lang="zh-CN" altLang="en-US" sz="2400" b="1" dirty="0">
                <a:latin typeface="Tahoma" panose="020B0604030504040204" pitchFamily="34" charset="0"/>
                <a:ea typeface="宋体" panose="02010600030101010101" pitchFamily="2" charset="-122"/>
              </a:rPr>
              <a:t>存放</a:t>
            </a:r>
            <a:r>
              <a:rPr lang="zh-CN" altLang="en-US" sz="2400" b="1" dirty="0">
                <a:solidFill>
                  <a:srgbClr val="C00000"/>
                </a:solidFill>
                <a:latin typeface="Tahoma" panose="020B0604030504040204" pitchFamily="34" charset="0"/>
                <a:ea typeface="宋体" panose="02010600030101010101" pitchFamily="2" charset="-122"/>
              </a:rPr>
              <a:t>在存储单元中</a:t>
            </a:r>
            <a:r>
              <a:rPr lang="zh-CN" altLang="en-US" sz="2400" b="1" dirty="0">
                <a:latin typeface="Tahoma" panose="020B0604030504040204" pitchFamily="34" charset="0"/>
                <a:ea typeface="宋体" panose="02010600030101010101" pitchFamily="2" charset="-122"/>
              </a:rPr>
              <a:t>，</a:t>
            </a:r>
            <a:r>
              <a:rPr lang="zh-CN" altLang="en-US" sz="2400" b="1" dirty="0">
                <a:solidFill>
                  <a:srgbClr val="C00000"/>
                </a:solidFill>
                <a:latin typeface="Tahoma" panose="020B0604030504040204" pitchFamily="34" charset="0"/>
                <a:ea typeface="宋体" panose="02010600030101010101" pitchFamily="2" charset="-122"/>
              </a:rPr>
              <a:t>操作数</a:t>
            </a:r>
            <a:r>
              <a:rPr lang="zh-CN" altLang="en-US" sz="2400" b="1" dirty="0">
                <a:solidFill>
                  <a:schemeClr val="tx1"/>
                </a:solidFill>
                <a:latin typeface="Tahoma" panose="020B0604030504040204" pitchFamily="34" charset="0"/>
                <a:ea typeface="宋体" panose="02010600030101010101" pitchFamily="2" charset="-122"/>
              </a:rPr>
              <a:t>的有效地址</a:t>
            </a:r>
            <a:r>
              <a:rPr lang="en-US" altLang="zh-CN" sz="2400" b="1" dirty="0">
                <a:solidFill>
                  <a:srgbClr val="C00000"/>
                </a:solidFill>
                <a:latin typeface="Tahoma" panose="020B0604030504040204" pitchFamily="34" charset="0"/>
                <a:ea typeface="宋体" panose="02010600030101010101" pitchFamily="2" charset="-122"/>
              </a:rPr>
              <a:t>EA</a:t>
            </a:r>
            <a:r>
              <a:rPr lang="zh-CN" altLang="en-US" sz="2400" b="1" dirty="0">
                <a:solidFill>
                  <a:schemeClr val="tx1"/>
                </a:solidFill>
                <a:latin typeface="Tahoma" panose="020B0604030504040204" pitchFamily="34" charset="0"/>
                <a:ea typeface="宋体" panose="02010600030101010101" pitchFamily="2" charset="-122"/>
              </a:rPr>
              <a:t>直接</a:t>
            </a:r>
            <a:r>
              <a:rPr lang="zh-CN" altLang="en-US" sz="2400" b="1" dirty="0">
                <a:solidFill>
                  <a:srgbClr val="C00000"/>
                </a:solidFill>
                <a:latin typeface="Tahoma" panose="020B0604030504040204" pitchFamily="34" charset="0"/>
                <a:ea typeface="宋体" panose="02010600030101010101" pitchFamily="2" charset="-122"/>
              </a:rPr>
              <a:t>由</a:t>
            </a:r>
            <a:r>
              <a:rPr lang="zh-CN" altLang="en-US" sz="2400" b="1" dirty="0">
                <a:solidFill>
                  <a:schemeClr val="tx1"/>
                </a:solidFill>
                <a:latin typeface="Tahoma" panose="020B0604030504040204" pitchFamily="34" charset="0"/>
                <a:ea typeface="宋体" panose="02010600030101010101" pitchFamily="2" charset="-122"/>
              </a:rPr>
              <a:t>指令代码中的</a:t>
            </a:r>
            <a:r>
              <a:rPr lang="zh-CN" altLang="en-US" sz="2400" b="1" dirty="0">
                <a:solidFill>
                  <a:srgbClr val="C00000"/>
                </a:solidFill>
                <a:latin typeface="Tahoma" panose="020B0604030504040204" pitchFamily="34" charset="0"/>
                <a:ea typeface="宋体" panose="02010600030101010101" pitchFamily="2" charset="-122"/>
              </a:rPr>
              <a:t>位移量提供，即</a:t>
            </a:r>
            <a:r>
              <a:rPr lang="en-US" altLang="zh-CN" sz="2400" b="1" dirty="0">
                <a:solidFill>
                  <a:srgbClr val="C00000"/>
                </a:solidFill>
                <a:latin typeface="Tahoma" panose="020B0604030504040204" pitchFamily="34" charset="0"/>
                <a:ea typeface="宋体" panose="02010600030101010101" pitchFamily="2" charset="-122"/>
              </a:rPr>
              <a:t>EA</a:t>
            </a:r>
            <a:r>
              <a:rPr lang="zh-CN" altLang="en-US" sz="2400" b="1" dirty="0">
                <a:solidFill>
                  <a:srgbClr val="C00000"/>
                </a:solidFill>
                <a:latin typeface="Tahoma" panose="020B0604030504040204" pitchFamily="34" charset="0"/>
                <a:ea typeface="宋体" panose="02010600030101010101" pitchFamily="2" charset="-122"/>
              </a:rPr>
              <a:t>只包含位移量</a:t>
            </a:r>
            <a:r>
              <a:rPr lang="zh-CN" altLang="en-US" sz="2400" b="1" dirty="0">
                <a:solidFill>
                  <a:schemeClr val="tx1"/>
                </a:solidFill>
                <a:latin typeface="Tahoma" panose="020B0604030504040204" pitchFamily="34" charset="0"/>
                <a:ea typeface="宋体" panose="02010600030101010101" pitchFamily="2" charset="-122"/>
              </a:rPr>
              <a:t>这一种地址分量</a:t>
            </a:r>
            <a:r>
              <a:rPr lang="zh-CN" altLang="en-US" sz="2400" b="1" dirty="0">
                <a:solidFill>
                  <a:srgbClr val="C00000"/>
                </a:solidFill>
                <a:latin typeface="Tahoma" panose="020B060403050404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rPr>
              <a:t>此时，位移量的值就是操作数的有效地址，如下图所示：</a:t>
            </a:r>
            <a:endParaRPr lang="zh-CN" altLang="en-US" sz="2400" b="1" dirty="0">
              <a:latin typeface="Tahoma" panose="020B0604030504040204" pitchFamily="34" charset="0"/>
              <a:ea typeface="宋体" panose="02010600030101010101" pitchFamily="2" charset="-122"/>
            </a:endParaRPr>
          </a:p>
        </p:txBody>
      </p:sp>
      <p:pic>
        <p:nvPicPr>
          <p:cNvPr id="84999" name="Picture 6" descr="4x24"/>
          <p:cNvPicPr>
            <a:picLocks noChangeAspect="1"/>
          </p:cNvPicPr>
          <p:nvPr>
            <p:ph sz="half" idx="2"/>
          </p:nvPr>
        </p:nvPicPr>
        <p:blipFill>
          <a:blip r:embed="rId1"/>
          <a:srcRect/>
          <a:stretch>
            <a:fillRect/>
          </a:stretch>
        </p:blipFill>
        <p:spPr>
          <a:xfrm>
            <a:off x="1835150" y="5157788"/>
            <a:ext cx="7308850" cy="1700212"/>
          </a:xfrm>
        </p:spPr>
      </p:pic>
      <p:sp>
        <p:nvSpPr>
          <p:cNvPr id="85000" name="Rectangle 7"/>
          <p:cNvSpPr/>
          <p:nvPr/>
        </p:nvSpPr>
        <p:spPr>
          <a:xfrm>
            <a:off x="200025" y="1604963"/>
            <a:ext cx="8943975" cy="82994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上式的每个地址分量均可空缺，但比例因子只能与变址寄存器同时使用。</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6019" name="Rectangle 2"/>
          <p:cNvSpPr>
            <a:spLocks noGrp="1" noChangeArrowheads="1"/>
          </p:cNvSpPr>
          <p:nvPr>
            <p:ph type="body" sz="half" idx="1"/>
          </p:nvPr>
        </p:nvSpPr>
        <p:spPr>
          <a:xfrm>
            <a:off x="-108585" y="485775"/>
            <a:ext cx="4114800" cy="4319905"/>
          </a:xfrm>
        </p:spPr>
        <p:txBody>
          <a:bodyPr vert="horz" wrap="square" lIns="91440" tIns="45720" rIns="91440" bIns="45720" numCol="1" anchor="t" anchorCtr="0" compatLnSpc="1"/>
          <a:lstStyle/>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ea"/>
                <a:ea typeface="+mn-ea"/>
                <a:cs typeface="+mn-cs"/>
              </a:rPr>
              <a:t>① </a:t>
            </a:r>
            <a:r>
              <a:rPr kumimoji="1" lang="zh-CN" altLang="en-US" sz="2800" b="1" i="0" u="none" strike="noStrike" kern="0" cap="none" spc="0" normalizeH="0" baseline="0" noProof="0" dirty="0" smtClean="0">
                <a:ln>
                  <a:noFill/>
                </a:ln>
                <a:solidFill>
                  <a:srgbClr val="C00000"/>
                </a:solidFill>
                <a:effectLst/>
                <a:uLnTx/>
                <a:uFillTx/>
                <a:latin typeface="+mn-ea"/>
                <a:ea typeface="+mn-ea"/>
                <a:cs typeface="+mn-cs"/>
              </a:rPr>
              <a:t>用数值地址表示</a:t>
            </a:r>
            <a:r>
              <a:rPr kumimoji="1" lang="en-US" altLang="zh-CN" sz="2800" b="1" i="0" u="none" strike="noStrike" kern="0" cap="none" spc="0" normalizeH="0" baseline="0" noProof="0" dirty="0" smtClean="0">
                <a:ln>
                  <a:noFill/>
                </a:ln>
                <a:solidFill>
                  <a:srgbClr val="C00000"/>
                </a:solidFill>
                <a:effectLst/>
                <a:uLnTx/>
                <a:uFillTx/>
                <a:latin typeface="+mn-ea"/>
                <a:ea typeface="+mn-ea"/>
                <a:cs typeface="+mn-cs"/>
              </a:rPr>
              <a:t>EA</a:t>
            </a:r>
            <a:endParaRPr kumimoji="1" lang="en-US" altLang="zh-CN" sz="2800" b="1" i="0" u="none" strike="noStrike" kern="0" cap="none" spc="0" normalizeH="0" baseline="0" noProof="0" dirty="0" smtClean="0">
              <a:ln>
                <a:noFill/>
              </a:ln>
              <a:solidFill>
                <a:srgbClr val="C00000"/>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在直接寻址方式的汇编指令中，如用数值表示操作数的有效地址，则操作数所在段的段寄存器必须指明，不能省略。</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3500"/>
              </a:lnSpc>
              <a:spcBef>
                <a:spcPct val="2000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例，传送指令源操作数的有效地址用数值地址表示：</a:t>
            </a: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p:txBody>
      </p:sp>
      <p:pic>
        <p:nvPicPr>
          <p:cNvPr id="86020" name="Picture 3" descr="4x25"/>
          <p:cNvPicPr>
            <a:picLocks noChangeAspect="1"/>
          </p:cNvPicPr>
          <p:nvPr>
            <p:ph sz="half" idx="2"/>
          </p:nvPr>
        </p:nvPicPr>
        <p:blipFill>
          <a:blip r:embed="rId1"/>
          <a:srcRect/>
          <a:stretch>
            <a:fillRect/>
          </a:stretch>
        </p:blipFill>
        <p:spPr>
          <a:xfrm>
            <a:off x="4140200" y="0"/>
            <a:ext cx="5003800" cy="4941888"/>
          </a:xfrm>
        </p:spPr>
      </p:pic>
      <p:sp>
        <p:nvSpPr>
          <p:cNvPr id="86021" name="Rectangle 4"/>
          <p:cNvSpPr/>
          <p:nvPr/>
        </p:nvSpPr>
        <p:spPr>
          <a:xfrm>
            <a:off x="166688" y="4868863"/>
            <a:ext cx="42973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Clr>
                <a:schemeClr val="hlink"/>
              </a:buClr>
              <a:buSzPct val="65000"/>
              <a:buFont typeface="Wingdings" panose="05000000000000000000" pitchFamily="2" charset="2"/>
              <a:buNone/>
            </a:pPr>
            <a:r>
              <a:rPr lang="en-US" altLang="zh-CN" sz="2400" b="1" dirty="0">
                <a:solidFill>
                  <a:srgbClr val="C00000"/>
                </a:solidFill>
                <a:latin typeface="Tahoma" panose="020B0604030504040204" pitchFamily="34" charset="0"/>
                <a:ea typeface="宋体" panose="02010600030101010101" pitchFamily="2" charset="-122"/>
              </a:rPr>
              <a:t>MOV     BX</a:t>
            </a:r>
            <a:r>
              <a:rPr lang="zh-CN" altLang="en-US" sz="2400" b="1" dirty="0">
                <a:solidFill>
                  <a:srgbClr val="C00000"/>
                </a:solidFill>
                <a:latin typeface="Tahoma" panose="020B0604030504040204" pitchFamily="34" charset="0"/>
                <a:ea typeface="宋体" panose="02010600030101010101" pitchFamily="2" charset="-122"/>
              </a:rPr>
              <a:t>，</a:t>
            </a:r>
            <a:r>
              <a:rPr lang="en-US" altLang="zh-CN" sz="2400" b="1" dirty="0">
                <a:solidFill>
                  <a:srgbClr val="C00000"/>
                </a:solidFill>
                <a:latin typeface="Tahoma" panose="020B0604030504040204" pitchFamily="34" charset="0"/>
                <a:ea typeface="宋体" panose="02010600030101010101" pitchFamily="2" charset="-122"/>
              </a:rPr>
              <a:t>DS</a:t>
            </a:r>
            <a:r>
              <a:rPr lang="zh-CN" altLang="en-US" sz="2400" b="1" dirty="0">
                <a:solidFill>
                  <a:srgbClr val="C00000"/>
                </a:solidFill>
                <a:latin typeface="Tahoma" panose="020B0604030504040204" pitchFamily="34" charset="0"/>
                <a:ea typeface="宋体" panose="02010600030101010101" pitchFamily="2" charset="-122"/>
              </a:rPr>
              <a:t>：</a:t>
            </a:r>
            <a:r>
              <a:rPr lang="en-US" altLang="zh-CN" sz="2400" b="1" dirty="0">
                <a:solidFill>
                  <a:srgbClr val="C00000"/>
                </a:solidFill>
                <a:latin typeface="Tahoma" panose="020B0604030504040204" pitchFamily="34" charset="0"/>
                <a:ea typeface="宋体" panose="02010600030101010101" pitchFamily="2" charset="-122"/>
              </a:rPr>
              <a:t>[ 1000H ]</a:t>
            </a:r>
            <a:endParaRPr lang="en-US" altLang="zh-CN" sz="2400" b="1" dirty="0">
              <a:solidFill>
                <a:srgbClr val="C00000"/>
              </a:solidFill>
              <a:latin typeface="Tahoma" panose="020B0604030504040204" pitchFamily="34" charset="0"/>
              <a:ea typeface="宋体" panose="02010600030101010101" pitchFamily="2" charset="-122"/>
            </a:endParaRPr>
          </a:p>
        </p:txBody>
      </p:sp>
      <p:sp>
        <p:nvSpPr>
          <p:cNvPr id="86022" name="Rectangle 5"/>
          <p:cNvSpPr/>
          <p:nvPr/>
        </p:nvSpPr>
        <p:spPr>
          <a:xfrm>
            <a:off x="323850" y="5377815"/>
            <a:ext cx="8280400" cy="132207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200"/>
              </a:lnSpc>
              <a:spcBef>
                <a:spcPct val="0"/>
              </a:spcBef>
              <a:buFontTx/>
              <a:buNone/>
            </a:pPr>
            <a:r>
              <a:rPr lang="zh-CN" altLang="en-US" sz="2400" b="1" dirty="0">
                <a:latin typeface="Tahoma" panose="020B0604030504040204" pitchFamily="34" charset="0"/>
                <a:ea typeface="宋体" panose="02010600030101010101" pitchFamily="2" charset="-122"/>
              </a:rPr>
              <a:t>这条指令完成将当前数据段偏移</a:t>
            </a:r>
            <a:r>
              <a:rPr lang="en-US" altLang="zh-CN" sz="2400" b="1" dirty="0">
                <a:latin typeface="Tahoma" panose="020B0604030504040204" pitchFamily="34" charset="0"/>
                <a:ea typeface="宋体" panose="02010600030101010101" pitchFamily="2" charset="-122"/>
              </a:rPr>
              <a:t>1000H</a:t>
            </a:r>
            <a:r>
              <a:rPr lang="zh-CN" altLang="en-US" sz="2400" b="1" dirty="0">
                <a:latin typeface="Tahoma" panose="020B0604030504040204" pitchFamily="34" charset="0"/>
                <a:ea typeface="宋体" panose="02010600030101010101" pitchFamily="2" charset="-122"/>
              </a:rPr>
              <a:t>个字节的字单元内容</a:t>
            </a:r>
            <a:r>
              <a:rPr lang="en-US" altLang="zh-CN" sz="2400" b="1" dirty="0">
                <a:latin typeface="Tahoma" panose="020B0604030504040204" pitchFamily="34" charset="0"/>
                <a:ea typeface="宋体" panose="02010600030101010101" pitchFamily="2" charset="-122"/>
              </a:rPr>
              <a:t>1234H</a:t>
            </a:r>
            <a:r>
              <a:rPr lang="zh-CN" altLang="en-US" sz="2400" b="1" dirty="0">
                <a:latin typeface="Tahoma" panose="020B0604030504040204" pitchFamily="34" charset="0"/>
                <a:ea typeface="宋体" panose="02010600030101010101" pitchFamily="2" charset="-122"/>
              </a:rPr>
              <a:t>送入</a:t>
            </a:r>
            <a:r>
              <a:rPr lang="en-US" altLang="zh-CN" sz="2400" b="1" dirty="0">
                <a:latin typeface="Tahoma" panose="020B0604030504040204" pitchFamily="34" charset="0"/>
                <a:ea typeface="宋体" panose="02010600030101010101" pitchFamily="2" charset="-122"/>
              </a:rPr>
              <a:t>BX</a:t>
            </a:r>
            <a:r>
              <a:rPr lang="zh-CN" altLang="en-US" sz="2400" b="1" dirty="0">
                <a:latin typeface="Tahoma" panose="020B0604030504040204" pitchFamily="34" charset="0"/>
                <a:ea typeface="宋体" panose="02010600030101010101" pitchFamily="2" charset="-122"/>
              </a:rPr>
              <a:t>中，如上图，其中源操作数的有效地址</a:t>
            </a:r>
            <a:r>
              <a:rPr lang="en-US" altLang="zh-CN" sz="2400" b="1" dirty="0">
                <a:latin typeface="Tahoma" panose="020B0604030504040204" pitchFamily="34" charset="0"/>
                <a:ea typeface="宋体" panose="02010600030101010101" pitchFamily="2" charset="-122"/>
              </a:rPr>
              <a:t>EA</a:t>
            </a:r>
            <a:r>
              <a:rPr lang="zh-CN" altLang="en-US" sz="2400" b="1" dirty="0">
                <a:latin typeface="Tahoma" panose="020B0604030504040204" pitchFamily="34" charset="0"/>
                <a:ea typeface="宋体" panose="02010600030101010101" pitchFamily="2" charset="-122"/>
              </a:rPr>
              <a:t>是</a:t>
            </a:r>
            <a:r>
              <a:rPr lang="en-US" altLang="zh-CN" sz="2400" b="1" dirty="0">
                <a:latin typeface="Tahoma" panose="020B0604030504040204" pitchFamily="34" charset="0"/>
                <a:ea typeface="宋体" panose="02010600030101010101" pitchFamily="2" charset="-122"/>
              </a:rPr>
              <a:t>1000H</a:t>
            </a:r>
            <a:r>
              <a:rPr lang="zh-CN" altLang="en-US" sz="2400" b="1" dirty="0">
                <a:latin typeface="Tahoma" panose="020B0604030504040204" pitchFamily="34" charset="0"/>
                <a:ea typeface="宋体" panose="02010600030101010101" pitchFamily="2" charset="-122"/>
              </a:rPr>
              <a:t>。</a:t>
            </a:r>
            <a:r>
              <a:rPr lang="zh-CN" altLang="en-US" sz="2400" b="1" dirty="0">
                <a:latin typeface="Arial" panose="020B0604020202020204" pitchFamily="34" charset="0"/>
                <a:ea typeface="宋体" panose="02010600030101010101" pitchFamily="2" charset="-122"/>
              </a:rPr>
              <a:t>“</a:t>
            </a:r>
            <a:r>
              <a:rPr lang="en-US" altLang="zh-CN" sz="2400" b="1" dirty="0">
                <a:latin typeface="Tahoma" panose="020B0604030504040204" pitchFamily="34" charset="0"/>
                <a:ea typeface="宋体" panose="02010600030101010101" pitchFamily="2" charset="-122"/>
              </a:rPr>
              <a:t>MOD R/M</a:t>
            </a:r>
            <a:r>
              <a:rPr lang="en-US" altLang="zh-CN" sz="2400" b="1" dirty="0">
                <a:latin typeface="Arial" panose="020B0604020202020204" pitchFamily="34" charset="0"/>
                <a:ea typeface="宋体" panose="02010600030101010101" pitchFamily="2" charset="-122"/>
              </a:rPr>
              <a:t>”</a:t>
            </a:r>
            <a:r>
              <a:rPr lang="zh-CN" altLang="en-US" sz="2400" b="1" dirty="0">
                <a:latin typeface="Tahoma" panose="020B0604030504040204" pitchFamily="34" charset="0"/>
                <a:ea typeface="宋体" panose="02010600030101010101" pitchFamily="2" charset="-122"/>
              </a:rPr>
              <a:t>是指令代码中的寻址字段。</a:t>
            </a:r>
            <a:endParaRPr lang="zh-CN" altLang="en-US" sz="2400" b="1" dirty="0">
              <a:latin typeface="Tahoma" panose="020B0604030504040204" pitchFamily="34" charset="0"/>
              <a:ea typeface="宋体" panose="02010600030101010101" pitchFamily="2" charset="-122"/>
            </a:endParaRPr>
          </a:p>
        </p:txBody>
      </p:sp>
    </p:spTree>
  </p:cSld>
  <p:clrMapOvr>
    <a:masterClrMapping/>
  </p:clrMapOvr>
  <p:transition spd="slow">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7043" name="Rectangle 2"/>
          <p:cNvSpPr/>
          <p:nvPr/>
        </p:nvSpPr>
        <p:spPr>
          <a:xfrm>
            <a:off x="-12700" y="784225"/>
            <a:ext cx="9144000" cy="9890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        在源程序中，</a:t>
            </a:r>
            <a:r>
              <a:rPr lang="zh-CN" altLang="en-US" sz="2400" b="1" dirty="0">
                <a:solidFill>
                  <a:srgbClr val="C00000"/>
                </a:solidFill>
                <a:latin typeface="Times New Roman" panose="02020603050405020304" pitchFamily="18" charset="0"/>
                <a:ea typeface="宋体" panose="02010600030101010101" pitchFamily="2" charset="-122"/>
              </a:rPr>
              <a:t>常用符号地址</a:t>
            </a:r>
            <a:r>
              <a:rPr lang="zh-CN" altLang="en-US" sz="2400" b="1" dirty="0">
                <a:latin typeface="Times New Roman" panose="02020603050405020304" pitchFamily="18" charset="0"/>
                <a:ea typeface="宋体" panose="02010600030101010101" pitchFamily="2" charset="-122"/>
              </a:rPr>
              <a:t>表示存放操作数的存储单元，因此在汇编指令中，可用符号地址表示的直接寻址方式来存取操作数。</a:t>
            </a:r>
            <a:endParaRPr lang="zh-CN" altLang="en-US" sz="2400" b="1" dirty="0">
              <a:latin typeface="Times New Roman" panose="02020603050405020304" pitchFamily="18" charset="0"/>
              <a:ea typeface="宋体" panose="02010600030101010101" pitchFamily="2" charset="-122"/>
            </a:endParaRPr>
          </a:p>
        </p:txBody>
      </p:sp>
      <p:sp>
        <p:nvSpPr>
          <p:cNvPr id="87044" name="Rectangle 3"/>
          <p:cNvSpPr/>
          <p:nvPr/>
        </p:nvSpPr>
        <p:spPr>
          <a:xfrm>
            <a:off x="230188" y="1989138"/>
            <a:ext cx="8640762" cy="13954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操作数如果存放在数据段中，则指令中不必给出数据段寄存器名（即默认使用</a:t>
            </a:r>
            <a:r>
              <a:rPr lang="en-US" altLang="zh-CN" sz="2400" b="1" dirty="0">
                <a:latin typeface="Times New Roman" panose="02020603050405020304" pitchFamily="18" charset="0"/>
                <a:ea typeface="宋体" panose="02010600030101010101" pitchFamily="2" charset="-122"/>
              </a:rPr>
              <a:t>DS</a:t>
            </a:r>
            <a:r>
              <a:rPr lang="zh-CN" altLang="en-US" sz="2400" b="1" dirty="0">
                <a:latin typeface="Times New Roman" panose="02020603050405020304" pitchFamily="18" charset="0"/>
                <a:ea typeface="宋体" panose="02010600030101010101" pitchFamily="2" charset="-122"/>
              </a:rPr>
              <a:t>）；如果操作数不是存放在数据段中，则必须给出段寄存器名。例如： </a:t>
            </a:r>
            <a:endParaRPr lang="zh-CN" altLang="en-US" sz="2400" b="1" dirty="0">
              <a:latin typeface="Times New Roman" panose="02020603050405020304" pitchFamily="18" charset="0"/>
              <a:ea typeface="宋体" panose="02010600030101010101" pitchFamily="2" charset="-122"/>
            </a:endParaRPr>
          </a:p>
        </p:txBody>
      </p:sp>
      <p:sp>
        <p:nvSpPr>
          <p:cNvPr id="87045" name="Rectangle 4"/>
          <p:cNvSpPr/>
          <p:nvPr/>
        </p:nvSpPr>
        <p:spPr>
          <a:xfrm>
            <a:off x="-252412" y="3384868"/>
            <a:ext cx="9396412" cy="143764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5118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BX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VAR   </a:t>
            </a:r>
            <a:r>
              <a:rPr lang="zh-CN" altLang="en-US" sz="24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将</a:t>
            </a:r>
            <a:r>
              <a:rPr lang="en-US" altLang="zh-CN" sz="2000" b="1" dirty="0">
                <a:latin typeface="Times New Roman" panose="02020603050405020304" pitchFamily="18" charset="0"/>
                <a:ea typeface="宋体" panose="02010600030101010101" pitchFamily="2" charset="-122"/>
              </a:rPr>
              <a:t>VAR</a:t>
            </a:r>
            <a:r>
              <a:rPr lang="zh-CN" altLang="en-US" sz="2000" b="1" dirty="0">
                <a:latin typeface="Times New Roman" panose="02020603050405020304" pitchFamily="18" charset="0"/>
                <a:ea typeface="宋体" panose="02010600030101010101" pitchFamily="2" charset="-122"/>
              </a:rPr>
              <a:t>指向的字单元内容送到</a:t>
            </a:r>
            <a:r>
              <a:rPr lang="en-US" altLang="zh-CN" sz="2000" b="1" dirty="0">
                <a:latin typeface="Times New Roman" panose="02020603050405020304" pitchFamily="18" charset="0"/>
                <a:ea typeface="宋体" panose="02010600030101010101" pitchFamily="2" charset="-122"/>
              </a:rPr>
              <a:t>BX</a:t>
            </a:r>
            <a:r>
              <a:rPr lang="zh-CN" altLang="en-US" sz="2000" b="1" dirty="0">
                <a:latin typeface="Times New Roman" panose="02020603050405020304" pitchFamily="18" charset="0"/>
                <a:ea typeface="宋体" panose="02010600030101010101" pitchFamily="2" charset="-122"/>
              </a:rPr>
              <a:t>中    </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DA_BYTE</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0FH </a:t>
            </a:r>
            <a:r>
              <a:rPr lang="en-US" altLang="zh-CN" sz="2400" b="1"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将立即数</a:t>
            </a:r>
            <a:r>
              <a:rPr lang="en-US" altLang="zh-CN" sz="2000" b="1" dirty="0">
                <a:latin typeface="Times New Roman" panose="02020603050405020304" pitchFamily="18" charset="0"/>
                <a:ea typeface="宋体" panose="02010600030101010101" pitchFamily="2" charset="-122"/>
              </a:rPr>
              <a:t>0FH</a:t>
            </a:r>
            <a:r>
              <a:rPr lang="zh-CN" altLang="en-US" sz="2000" b="1" dirty="0">
                <a:latin typeface="Times New Roman" panose="02020603050405020304" pitchFamily="18" charset="0"/>
                <a:ea typeface="宋体" panose="02010600030101010101" pitchFamily="2" charset="-122"/>
              </a:rPr>
              <a:t>置入</a:t>
            </a:r>
            <a:r>
              <a:rPr lang="en-US" altLang="zh-CN" sz="2000" b="1" dirty="0">
                <a:latin typeface="Times New Roman" panose="02020603050405020304" pitchFamily="18" charset="0"/>
                <a:ea typeface="宋体" panose="02010600030101010101" pitchFamily="2" charset="-122"/>
              </a:rPr>
              <a:t>DA_BYTE</a:t>
            </a:r>
            <a:r>
              <a:rPr lang="zh-CN" altLang="en-US" sz="2000" b="1" dirty="0">
                <a:latin typeface="Times New Roman" panose="02020603050405020304" pitchFamily="18" charset="0"/>
                <a:ea typeface="宋体" panose="02010600030101010101" pitchFamily="2" charset="-122"/>
              </a:rPr>
              <a:t>指向的字节单元</a:t>
            </a:r>
            <a:endParaRPr lang="zh-CN" altLang="en-US" sz="2000" b="1" dirty="0">
              <a:latin typeface="Times New Roman" panose="02020603050405020304" pitchFamily="18" charset="0"/>
              <a:ea typeface="宋体" panose="02010600030101010101" pitchFamily="2" charset="-122"/>
            </a:endParaRPr>
          </a:p>
          <a:p>
            <a:pPr marL="0" lvl="0" indent="551180">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CL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DA+3 ; </a:t>
            </a:r>
            <a:r>
              <a:rPr lang="zh-CN" altLang="en-US" sz="2000" b="1" dirty="0">
                <a:latin typeface="Times New Roman" panose="02020603050405020304" pitchFamily="18" charset="0"/>
                <a:ea typeface="宋体" panose="02010600030101010101" pitchFamily="2" charset="-122"/>
              </a:rPr>
              <a:t>把由</a:t>
            </a:r>
            <a:r>
              <a:rPr lang="en-US" altLang="zh-CN" sz="2000" b="1" dirty="0">
                <a:latin typeface="Times New Roman" panose="02020603050405020304" pitchFamily="18" charset="0"/>
                <a:ea typeface="宋体" panose="02010600030101010101" pitchFamily="2" charset="-122"/>
              </a:rPr>
              <a:t>DA</a:t>
            </a:r>
            <a:r>
              <a:rPr lang="zh-CN" altLang="en-US" sz="2000" b="1" dirty="0">
                <a:latin typeface="Times New Roman" panose="02020603050405020304" pitchFamily="18" charset="0"/>
                <a:ea typeface="宋体" panose="02010600030101010101" pitchFamily="2" charset="-122"/>
              </a:rPr>
              <a:t>地址偏移</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个字节的字节单元内容送到</a:t>
            </a:r>
            <a:r>
              <a:rPr lang="en-US" altLang="zh-CN" sz="2000" b="1" dirty="0">
                <a:latin typeface="Times New Roman" panose="02020603050405020304" pitchFamily="18" charset="0"/>
                <a:ea typeface="宋体" panose="02010600030101010101" pitchFamily="2" charset="-122"/>
              </a:rPr>
              <a:t>CL</a:t>
            </a:r>
            <a:r>
              <a:rPr lang="zh-CN" altLang="en-US" sz="2000" b="1" dirty="0">
                <a:latin typeface="Times New Roman" panose="02020603050405020304" pitchFamily="18" charset="0"/>
                <a:ea typeface="宋体" panose="02010600030101010101" pitchFamily="2" charset="-122"/>
              </a:rPr>
              <a:t>中 </a:t>
            </a:r>
            <a:endParaRPr lang="zh-CN" altLang="en-US" sz="2000" b="1" dirty="0">
              <a:latin typeface="Times New Roman" panose="02020603050405020304" pitchFamily="18" charset="0"/>
              <a:ea typeface="宋体" panose="02010600030101010101" pitchFamily="2" charset="-122"/>
            </a:endParaRPr>
          </a:p>
        </p:txBody>
      </p:sp>
      <p:sp>
        <p:nvSpPr>
          <p:cNvPr id="87046" name="Rectangle 5"/>
          <p:cNvSpPr/>
          <p:nvPr/>
        </p:nvSpPr>
        <p:spPr>
          <a:xfrm>
            <a:off x="636588" y="5056188"/>
            <a:ext cx="3741737" cy="4603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上述</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条指令分别等价于：</a:t>
            </a:r>
            <a:endParaRPr lang="zh-CN" altLang="en-US" sz="2400" b="1" dirty="0">
              <a:latin typeface="Times New Roman" panose="02020603050405020304" pitchFamily="18" charset="0"/>
              <a:ea typeface="宋体" panose="02010600030101010101" pitchFamily="2" charset="-122"/>
            </a:endParaRPr>
          </a:p>
        </p:txBody>
      </p:sp>
      <p:sp>
        <p:nvSpPr>
          <p:cNvPr id="87047" name="Rectangle 6"/>
          <p:cNvSpPr/>
          <p:nvPr/>
        </p:nvSpPr>
        <p:spPr>
          <a:xfrm>
            <a:off x="425450" y="5516563"/>
            <a:ext cx="5976938" cy="12017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542925">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MOV    BX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VAR</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542925">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MOV    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DA_BYTE</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0FH</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542925">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 MOV    CL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DA+3 </a:t>
            </a:r>
            <a:endParaRPr lang="en-US" altLang="zh-CN" sz="2400" b="1" dirty="0">
              <a:solidFill>
                <a:srgbClr val="C00000"/>
              </a:solidFill>
              <a:latin typeface="Times New Roman" panose="02020603050405020304" pitchFamily="18" charset="0"/>
              <a:ea typeface="宋体" panose="02010600030101010101" pitchFamily="2" charset="-122"/>
            </a:endParaRPr>
          </a:p>
        </p:txBody>
      </p:sp>
      <p:sp>
        <p:nvSpPr>
          <p:cNvPr id="87048" name="矩形 1"/>
          <p:cNvSpPr/>
          <p:nvPr/>
        </p:nvSpPr>
        <p:spPr>
          <a:xfrm>
            <a:off x="358775" y="260350"/>
            <a:ext cx="37274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800" b="1" dirty="0">
                <a:latin typeface="Times New Roman" panose="02020603050405020304" pitchFamily="18" charset="0"/>
                <a:ea typeface="宋体" panose="02010600030101010101" pitchFamily="2" charset="-122"/>
              </a:rPr>
              <a:t>② </a:t>
            </a:r>
            <a:r>
              <a:rPr lang="zh-CN" altLang="en-US" sz="2800" b="1" dirty="0">
                <a:solidFill>
                  <a:srgbClr val="C00000"/>
                </a:solidFill>
                <a:latin typeface="Times New Roman" panose="02020603050405020304" pitchFamily="18" charset="0"/>
                <a:ea typeface="宋体" panose="02010600030101010101" pitchFamily="2" charset="-122"/>
              </a:rPr>
              <a:t>用符号地址表示</a:t>
            </a:r>
            <a:r>
              <a:rPr lang="en-US" altLang="zh-CN" sz="2800" b="1" dirty="0">
                <a:solidFill>
                  <a:srgbClr val="C00000"/>
                </a:solidFill>
                <a:latin typeface="Times New Roman" panose="02020603050405020304" pitchFamily="18" charset="0"/>
                <a:ea typeface="宋体" panose="02010600030101010101" pitchFamily="2" charset="-122"/>
              </a:rPr>
              <a:t>EA </a:t>
            </a:r>
            <a:endParaRPr lang="zh-CN" altLang="en-US" sz="2800" b="1" dirty="0">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88067" name="Rectangle 2"/>
          <p:cNvSpPr>
            <a:spLocks noGrp="1"/>
          </p:cNvSpPr>
          <p:nvPr>
            <p:ph type="body" sz="half" idx="1"/>
          </p:nvPr>
        </p:nvSpPr>
        <p:spPr>
          <a:xfrm>
            <a:off x="0" y="1052513"/>
            <a:ext cx="9144000" cy="1512887"/>
          </a:xfrm>
        </p:spPr>
        <p:txBody>
          <a:bodyPr vert="horz" wrap="square" lIns="91440" tIns="45720" rIns="91440" bIns="45720" anchor="t" anchorCtr="0"/>
          <a:p>
            <a:pPr eaLnBrk="1" hangingPunct="1">
              <a:lnSpc>
                <a:spcPts val="3500"/>
              </a:lnSpc>
              <a:buClrTx/>
              <a:buSzTx/>
              <a:buFont typeface="Monotype Sorts" pitchFamily="2" charset="2"/>
              <a:buNone/>
            </a:pPr>
            <a:r>
              <a:rPr lang="zh-CN" altLang="en-US" sz="2400" b="1" dirty="0">
                <a:solidFill>
                  <a:srgbClr val="C00000"/>
                </a:solidFill>
                <a:ea typeface="宋体" panose="02010600030101010101" pitchFamily="2" charset="-122"/>
              </a:rPr>
              <a:t>           寄存器间接寻址：</a:t>
            </a:r>
            <a:r>
              <a:rPr lang="zh-CN" altLang="en-US" sz="2400" b="1" dirty="0">
                <a:ea typeface="宋体" panose="02010600030101010101" pitchFamily="2" charset="-122"/>
              </a:rPr>
              <a:t>指令所需的</a:t>
            </a:r>
            <a:r>
              <a:rPr lang="zh-CN" altLang="en-US" sz="2400" b="1" dirty="0">
                <a:solidFill>
                  <a:srgbClr val="C00000"/>
                </a:solidFill>
                <a:ea typeface="宋体" panose="02010600030101010101" pitchFamily="2" charset="-122"/>
              </a:rPr>
              <a:t>操作数在存储单元中</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操作数的</a:t>
            </a:r>
            <a:r>
              <a:rPr lang="zh-CN" altLang="en-US" sz="2400" b="1" dirty="0">
                <a:solidFill>
                  <a:schemeClr val="tx1"/>
                </a:solidFill>
                <a:ea typeface="宋体" panose="02010600030101010101" pitchFamily="2" charset="-122"/>
              </a:rPr>
              <a:t>有效地址</a:t>
            </a:r>
            <a:r>
              <a:rPr lang="en-US" altLang="zh-CN" sz="2400" b="1" dirty="0">
                <a:solidFill>
                  <a:srgbClr val="C00000"/>
                </a:solidFill>
                <a:ea typeface="宋体" panose="02010600030101010101" pitchFamily="2" charset="-122"/>
              </a:rPr>
              <a:t>EA</a:t>
            </a:r>
            <a:r>
              <a:rPr lang="zh-CN" altLang="en-US" sz="2400" b="1" dirty="0">
                <a:solidFill>
                  <a:schemeClr val="tx1"/>
                </a:solidFill>
                <a:ea typeface="宋体" panose="02010600030101010101" pitchFamily="2" charset="-122"/>
              </a:rPr>
              <a:t>直接</a:t>
            </a:r>
            <a:r>
              <a:rPr lang="zh-CN" altLang="en-US" sz="2400" b="1" dirty="0">
                <a:solidFill>
                  <a:srgbClr val="C00000"/>
                </a:solidFill>
                <a:ea typeface="宋体" panose="02010600030101010101" pitchFamily="2" charset="-122"/>
              </a:rPr>
              <a:t>从基址寄存器</a:t>
            </a:r>
            <a:r>
              <a:rPr lang="zh-CN" altLang="en-US" sz="2400" b="1" dirty="0">
                <a:solidFill>
                  <a:schemeClr val="tx1"/>
                </a:solidFill>
                <a:ea typeface="宋体" panose="02010600030101010101" pitchFamily="2" charset="-122"/>
              </a:rPr>
              <a:t>或</a:t>
            </a:r>
            <a:r>
              <a:rPr lang="zh-CN" altLang="en-US" sz="2400" b="1" dirty="0">
                <a:solidFill>
                  <a:srgbClr val="C00000"/>
                </a:solidFill>
                <a:ea typeface="宋体" panose="02010600030101010101" pitchFamily="2" charset="-122"/>
              </a:rPr>
              <a:t>变址寄存器中获得，即</a:t>
            </a:r>
            <a:r>
              <a:rPr lang="en-US" altLang="zh-CN" sz="2400" b="1" dirty="0">
                <a:solidFill>
                  <a:srgbClr val="C00000"/>
                </a:solidFill>
                <a:ea typeface="宋体" panose="02010600030101010101" pitchFamily="2" charset="-122"/>
              </a:rPr>
              <a:t>EA</a:t>
            </a:r>
            <a:r>
              <a:rPr lang="zh-CN" altLang="en-US" sz="2400" b="1" dirty="0">
                <a:solidFill>
                  <a:schemeClr val="tx1"/>
                </a:solidFill>
                <a:ea typeface="宋体" panose="02010600030101010101" pitchFamily="2" charset="-122"/>
              </a:rPr>
              <a:t>只包含</a:t>
            </a:r>
            <a:r>
              <a:rPr lang="zh-CN" altLang="en-US" sz="2400" b="1" dirty="0">
                <a:solidFill>
                  <a:srgbClr val="C00000"/>
                </a:solidFill>
                <a:ea typeface="宋体" panose="02010600030101010101" pitchFamily="2" charset="-122"/>
              </a:rPr>
              <a:t>基址寄存器内容</a:t>
            </a:r>
            <a:r>
              <a:rPr lang="zh-CN" altLang="en-US" sz="2400" b="1" dirty="0">
                <a:solidFill>
                  <a:schemeClr val="tx1"/>
                </a:solidFill>
                <a:ea typeface="宋体" panose="02010600030101010101" pitchFamily="2" charset="-122"/>
              </a:rPr>
              <a:t>（或</a:t>
            </a:r>
            <a:r>
              <a:rPr lang="zh-CN" altLang="en-US" sz="2400" b="1" dirty="0">
                <a:solidFill>
                  <a:schemeClr val="tx1"/>
                </a:solidFill>
                <a:ea typeface="宋体" panose="02010600030101010101" pitchFamily="2" charset="-122"/>
              </a:rPr>
              <a:t>变址寄存器内容）</a:t>
            </a:r>
            <a:r>
              <a:rPr lang="zh-CN" altLang="en-US" sz="2400" b="1" dirty="0">
                <a:solidFill>
                  <a:srgbClr val="C00000"/>
                </a:solidFill>
                <a:ea typeface="宋体" panose="02010600030101010101" pitchFamily="2" charset="-122"/>
              </a:rPr>
              <a:t>这一种地址分量。</a:t>
            </a:r>
            <a:endParaRPr lang="en-US" altLang="zh-CN" sz="2400" b="1" dirty="0">
              <a:solidFill>
                <a:srgbClr val="C00000"/>
              </a:solidFill>
              <a:ea typeface="宋体" panose="02010600030101010101" pitchFamily="2" charset="-122"/>
            </a:endParaRPr>
          </a:p>
        </p:txBody>
      </p:sp>
      <p:sp>
        <p:nvSpPr>
          <p:cNvPr id="88068" name="Rectangle 4"/>
          <p:cNvSpPr/>
          <p:nvPr/>
        </p:nvSpPr>
        <p:spPr>
          <a:xfrm>
            <a:off x="334963" y="5516563"/>
            <a:ext cx="8424862" cy="12017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buClr>
                <a:schemeClr val="bg2"/>
              </a:buClr>
              <a:buNone/>
            </a:pPr>
            <a:r>
              <a:rPr lang="zh-CN" altLang="en-US" sz="2400" b="1" dirty="0">
                <a:latin typeface="Times New Roman" panose="02020603050405020304" pitchFamily="18" charset="0"/>
                <a:ea typeface="宋体" panose="02010600030101010101" pitchFamily="2" charset="-122"/>
              </a:rPr>
              <a:t>       这种寻址方式实际上是将</a:t>
            </a:r>
            <a:r>
              <a:rPr lang="zh-CN" altLang="en-US" sz="2400" b="1" dirty="0">
                <a:solidFill>
                  <a:srgbClr val="C00000"/>
                </a:solidFill>
                <a:latin typeface="Times New Roman" panose="02020603050405020304" pitchFamily="18" charset="0"/>
                <a:ea typeface="宋体" panose="02010600030101010101" pitchFamily="2" charset="-122"/>
              </a:rPr>
              <a:t>有效地址事先存放在一个寄存器</a:t>
            </a:r>
            <a:r>
              <a:rPr lang="zh-CN" altLang="en-US" sz="2400" b="1" dirty="0">
                <a:latin typeface="Times New Roman" panose="02020603050405020304" pitchFamily="18" charset="0"/>
                <a:ea typeface="宋体" panose="02010600030101010101" pitchFamily="2" charset="-122"/>
              </a:rPr>
              <a:t>中，因此这个寄存器就如同一个地址指针。 </a:t>
            </a:r>
            <a:endParaRPr lang="zh-CN" altLang="en-US" sz="2400" b="1" dirty="0">
              <a:latin typeface="Times New Roman" panose="02020603050405020304" pitchFamily="18" charset="0"/>
              <a:ea typeface="宋体" panose="02010600030101010101" pitchFamily="2" charset="-122"/>
            </a:endParaRPr>
          </a:p>
        </p:txBody>
      </p:sp>
      <p:sp>
        <p:nvSpPr>
          <p:cNvPr id="88069" name="矩形 1"/>
          <p:cNvSpPr/>
          <p:nvPr/>
        </p:nvSpPr>
        <p:spPr>
          <a:xfrm>
            <a:off x="-36512" y="260350"/>
            <a:ext cx="9145587" cy="523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）寄存器间接寻址方式（</a:t>
            </a:r>
            <a:r>
              <a:rPr lang="en-US" altLang="zh-CN" sz="2800" b="1" dirty="0">
                <a:latin typeface="Times New Roman" panose="02020603050405020304" pitchFamily="18" charset="0"/>
                <a:ea typeface="宋体" panose="02010600030101010101" pitchFamily="2" charset="-122"/>
              </a:rPr>
              <a:t>Register Indirect Addressing</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88070" name="矩形 2"/>
          <p:cNvSpPr/>
          <p:nvPr/>
        </p:nvSpPr>
        <p:spPr>
          <a:xfrm>
            <a:off x="768350" y="2638425"/>
            <a:ext cx="4000500" cy="498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None/>
            </a:pPr>
            <a:r>
              <a:rPr lang="zh-CN" altLang="en-US" sz="2400" b="1" dirty="0">
                <a:latin typeface="Times New Roman" panose="02020603050405020304" pitchFamily="18" charset="0"/>
                <a:ea typeface="宋体" panose="02010600030101010101" pitchFamily="2" charset="-122"/>
              </a:rPr>
              <a:t>这种寻址方式如下图所示</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p:txBody>
      </p:sp>
      <p:pic>
        <p:nvPicPr>
          <p:cNvPr id="88071" name="图片 7" descr="4x27"/>
          <p:cNvPicPr>
            <a:picLocks noChangeAspect="1"/>
          </p:cNvPicPr>
          <p:nvPr/>
        </p:nvPicPr>
        <p:blipFill>
          <a:blip r:embed="rId1"/>
          <a:stretch>
            <a:fillRect/>
          </a:stretch>
        </p:blipFill>
        <p:spPr>
          <a:xfrm>
            <a:off x="539750" y="3384550"/>
            <a:ext cx="8220075" cy="1773238"/>
          </a:xfrm>
          <a:prstGeom prst="rect">
            <a:avLst/>
          </a:prstGeom>
          <a:noFill/>
          <a:ln w="9525">
            <a:noFill/>
          </a:ln>
        </p:spPr>
      </p:pic>
    </p:spTree>
  </p:cSld>
  <p:clrMapOvr>
    <a:masterClrMapping/>
  </p:clrMapOvr>
  <p:transition spd="slow">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2400" dirty="0">
                <a:solidFill>
                  <a:schemeClr val="bg2"/>
                </a:solidFill>
                <a:latin typeface="Times New Roman" panose="02020603050405020304" pitchFamily="18" charset="0"/>
                <a:ea typeface="宋体" panose="02010600030101010101" pitchFamily="2" charset="-122"/>
              </a:rPr>
            </a:fld>
            <a:endParaRPr lang="zh-CN" altLang="en-US" sz="2400" dirty="0">
              <a:solidFill>
                <a:schemeClr val="bg2"/>
              </a:solidFill>
              <a:latin typeface="Times New Roman" panose="02020603050405020304" pitchFamily="18" charset="0"/>
              <a:ea typeface="宋体" panose="02010600030101010101" pitchFamily="2" charset="-122"/>
            </a:endParaRPr>
          </a:p>
        </p:txBody>
      </p:sp>
      <p:sp>
        <p:nvSpPr>
          <p:cNvPr id="89091" name="Rectangle 2"/>
          <p:cNvSpPr>
            <a:spLocks noGrp="1" noChangeArrowheads="1"/>
          </p:cNvSpPr>
          <p:nvPr>
            <p:ph idx="1"/>
          </p:nvPr>
        </p:nvSpPr>
        <p:spPr>
          <a:xfrm>
            <a:off x="0" y="2924493"/>
            <a:ext cx="8964613" cy="1296988"/>
          </a:xfrm>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20"/>
              </a:spcBef>
              <a:spcAft>
                <a:spcPts val="0"/>
              </a:spcAft>
              <a:buClrTx/>
              <a:buSzTx/>
              <a:buFont typeface="Monotype Sorts" pitchFamily="2" charset="2"/>
              <a:buNone/>
              <a:defRPr/>
            </a:pPr>
            <a:r>
              <a:rPr kumimoji="1" lang="zh-CN" altLang="en-US" sz="2400" b="0"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由于用寄存器作为地址指针，因此在程序中只要修改间址寄存器的内容，就可以用同一条指令访问不同的存储单元。这种寻址方式的使用格式如下：</a:t>
            </a:r>
            <a:endParaRPr kumimoji="1" lang="en-US" altLang="zh-CN" sz="2400" b="1"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Monotype Sorts" pitchFamily="2" charset="2"/>
              <a:buNone/>
              <a:defRPr/>
            </a:pPr>
            <a:endParaRPr kumimoji="1" lang="zh-CN" altLang="en-US" sz="2400" b="1" i="0" u="none" strike="noStrike" kern="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Monotype Sorts"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ea"/>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    </a:t>
            </a:r>
            <a:endParaRPr kumimoji="1" lang="en-US" altLang="zh-CN" sz="2400" b="1" i="0" u="none" strike="noStrike" kern="0" cap="none" spc="0" normalizeH="0" baseline="0" noProof="0" dirty="0" smtClean="0">
              <a:ln>
                <a:noFill/>
              </a:ln>
              <a:solidFill>
                <a:srgbClr val="3333FF"/>
              </a:solidFill>
              <a:effectLst/>
              <a:uLnTx/>
              <a:uFillTx/>
              <a:latin typeface="+mn-lt"/>
              <a:ea typeface="+mn-ea"/>
              <a:cs typeface="+mn-cs"/>
            </a:endParaRPr>
          </a:p>
        </p:txBody>
      </p:sp>
      <p:sp>
        <p:nvSpPr>
          <p:cNvPr id="89092" name="Rectangle 3"/>
          <p:cNvSpPr>
            <a:spLocks noChangeArrowheads="1"/>
          </p:cNvSpPr>
          <p:nvPr/>
        </p:nvSpPr>
        <p:spPr bwMode="auto">
          <a:xfrm>
            <a:off x="250825" y="-22225"/>
            <a:ext cx="8893175"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寄存器间接寻址方式</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16</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寻址时可用的寄存器是</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BX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BP</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32</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位</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寻址时可用</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EAX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EBX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ECX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EDX</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ESP</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EBP</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ESI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EDI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等</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8</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个通用寄存器。</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使用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BP</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ESP</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EBP</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时，其默认段为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SS</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段。其他寄存器的默认段为</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DS</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寄存器。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093" name="矩形 1"/>
          <p:cNvSpPr/>
          <p:nvPr/>
        </p:nvSpPr>
        <p:spPr>
          <a:xfrm>
            <a:off x="5076825" y="4429125"/>
            <a:ext cx="3816350" cy="18875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None/>
            </a:pPr>
            <a:r>
              <a:rPr lang="en-US" altLang="zh-CN" sz="2400" b="1" dirty="0">
                <a:solidFill>
                  <a:srgbClr val="C00000"/>
                </a:solidFill>
                <a:latin typeface="Times New Roman" panose="02020603050405020304" pitchFamily="18" charset="0"/>
                <a:ea typeface="宋体" panose="02010600030101010101" pitchFamily="2" charset="-122"/>
              </a:rPr>
              <a:t>MOV    CH</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[SI]</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r>
              <a:rPr lang="en-US" altLang="zh-CN" sz="2400" b="1" dirty="0">
                <a:solidFill>
                  <a:srgbClr val="C00000"/>
                </a:solidFill>
                <a:latin typeface="Times New Roman" panose="02020603050405020304" pitchFamily="18" charset="0"/>
                <a:ea typeface="宋体" panose="02010600030101010101" pitchFamily="2" charset="-122"/>
              </a:rPr>
              <a:t>MOV    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[DI]</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BX</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r>
              <a:rPr lang="en-US" altLang="zh-CN" sz="2400" b="1" dirty="0">
                <a:solidFill>
                  <a:srgbClr val="C00000"/>
                </a:solidFill>
                <a:latin typeface="Times New Roman" panose="02020603050405020304" pitchFamily="18" charset="0"/>
                <a:ea typeface="宋体" panose="02010600030101010101" pitchFamily="2" charset="-122"/>
              </a:rPr>
              <a:t>MOV    AL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DS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[BX]</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r>
              <a:rPr lang="en-US" altLang="zh-CN" sz="2400" b="1" dirty="0">
                <a:solidFill>
                  <a:srgbClr val="C00000"/>
                </a:solidFill>
                <a:latin typeface="Times New Roman" panose="02020603050405020304" pitchFamily="18" charset="0"/>
                <a:ea typeface="宋体" panose="02010600030101010101" pitchFamily="2" charset="-122"/>
              </a:rPr>
              <a:t>MOV    CX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SS</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[BP]</a:t>
            </a:r>
            <a:endParaRPr lang="en-US" altLang="zh-CN" sz="2400" b="1" dirty="0">
              <a:solidFill>
                <a:srgbClr val="C00000"/>
              </a:solidFill>
              <a:latin typeface="Times New Roman" panose="02020603050405020304" pitchFamily="18" charset="0"/>
              <a:ea typeface="宋体" panose="02010600030101010101" pitchFamily="2" charset="-122"/>
            </a:endParaRPr>
          </a:p>
        </p:txBody>
      </p:sp>
      <p:sp>
        <p:nvSpPr>
          <p:cNvPr id="89094" name="左右箭头 2"/>
          <p:cNvSpPr/>
          <p:nvPr/>
        </p:nvSpPr>
        <p:spPr>
          <a:xfrm>
            <a:off x="3492500" y="5084763"/>
            <a:ext cx="1479550" cy="288925"/>
          </a:xfrm>
          <a:prstGeom prst="leftRightArrow">
            <a:avLst>
              <a:gd name="adj1" fmla="val 50000"/>
              <a:gd name="adj2" fmla="val 49833"/>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endParaRPr lang="zh-CN" altLang="en-US" sz="2400" b="1" dirty="0">
              <a:latin typeface="Times New Roman" panose="02020603050405020304" pitchFamily="18" charset="0"/>
              <a:ea typeface="宋体" panose="02010600030101010101" pitchFamily="2" charset="-122"/>
            </a:endParaRPr>
          </a:p>
        </p:txBody>
      </p:sp>
      <p:sp>
        <p:nvSpPr>
          <p:cNvPr id="89095" name="矩形 3"/>
          <p:cNvSpPr/>
          <p:nvPr/>
        </p:nvSpPr>
        <p:spPr>
          <a:xfrm>
            <a:off x="827088" y="4429125"/>
            <a:ext cx="3240087" cy="18875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CH</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[SI]</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[DI]</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BX</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AL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[BX]</a:t>
            </a:r>
            <a:endParaRPr lang="en-US" altLang="zh-CN" sz="2400" b="1" dirty="0">
              <a:solidFill>
                <a:srgbClr val="C00000"/>
              </a:solidFill>
              <a:latin typeface="Times New Roman" panose="02020603050405020304" pitchFamily="18" charset="0"/>
              <a:ea typeface="宋体" panose="02010600030101010101" pitchFamily="2" charset="-122"/>
            </a:endParaRPr>
          </a:p>
          <a:p>
            <a:pPr marL="0" lvl="0" indent="0" eaLnBrk="1" hangingPunct="1">
              <a:lnSpc>
                <a:spcPts val="35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CX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[BP]</a:t>
            </a:r>
            <a:endParaRPr lang="en-US" altLang="zh-CN" sz="2400" b="1" dirty="0">
              <a:solidFill>
                <a:srgbClr val="C00000"/>
              </a:solidFill>
              <a:latin typeface="Times New Roman" panose="02020603050405020304" pitchFamily="18" charset="0"/>
              <a:ea typeface="宋体" panose="02010600030101010101" pitchFamily="2" charset="-122"/>
            </a:endParaRPr>
          </a:p>
        </p:txBody>
      </p:sp>
      <p:sp>
        <p:nvSpPr>
          <p:cNvPr id="89096" name="TextBox 4"/>
          <p:cNvSpPr txBox="1"/>
          <p:nvPr/>
        </p:nvSpPr>
        <p:spPr>
          <a:xfrm>
            <a:off x="3700463" y="4652963"/>
            <a:ext cx="10620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solidFill>
                  <a:srgbClr val="C00000"/>
                </a:solidFill>
                <a:latin typeface="Times New Roman" panose="02020603050405020304" pitchFamily="18" charset="0"/>
                <a:ea typeface="宋体" panose="02010600030101010101" pitchFamily="2" charset="-122"/>
              </a:rPr>
              <a:t>等价</a:t>
            </a:r>
            <a:endParaRPr lang="zh-CN" altLang="en-US" sz="2400" b="1" dirty="0">
              <a:solidFill>
                <a:srgbClr val="C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11267" name="Rectangle 2"/>
          <p:cNvSpPr>
            <a:spLocks noGrp="1"/>
          </p:cNvSpPr>
          <p:nvPr>
            <p:ph idx="1"/>
          </p:nvPr>
        </p:nvSpPr>
        <p:spPr>
          <a:xfrm>
            <a:off x="179388" y="115888"/>
            <a:ext cx="8785225" cy="6342062"/>
          </a:xfrm>
        </p:spPr>
        <p:txBody>
          <a:bodyPr vert="horz" wrap="square" lIns="91440" tIns="45720" rIns="91440" bIns="45720" anchor="t" anchorCtr="0"/>
          <a:p>
            <a:pPr eaLnBrk="1" hangingPunct="1">
              <a:lnSpc>
                <a:spcPts val="4000"/>
              </a:lnSpc>
              <a:buFont typeface="Monotype Sorts" pitchFamily="2" charset="2"/>
              <a:buNone/>
            </a:pPr>
            <a:r>
              <a:rPr kumimoji="1" lang="zh-CN" altLang="en-US" sz="2800" b="1" dirty="0">
                <a:solidFill>
                  <a:srgbClr val="C00000"/>
                </a:solidFill>
                <a:latin typeface="+mn-lt"/>
                <a:ea typeface="宋体" panose="02010600030101010101" pitchFamily="2" charset="-122"/>
                <a:cs typeface="+mn-cs"/>
              </a:rPr>
              <a:t>下面讨论</a:t>
            </a:r>
            <a:r>
              <a:rPr kumimoji="1" lang="en-US" altLang="zh-CN" sz="2800" b="1" dirty="0">
                <a:solidFill>
                  <a:srgbClr val="C00000"/>
                </a:solidFill>
                <a:latin typeface="+mn-lt"/>
                <a:ea typeface="宋体" panose="02010600030101010101" pitchFamily="2" charset="-122"/>
                <a:cs typeface="+mn-cs"/>
              </a:rPr>
              <a:t>EU</a:t>
            </a:r>
            <a:r>
              <a:rPr kumimoji="1" lang="zh-CN" altLang="en-US" sz="2800" b="1" dirty="0">
                <a:solidFill>
                  <a:srgbClr val="C00000"/>
                </a:solidFill>
                <a:latin typeface="+mn-lt"/>
                <a:ea typeface="宋体" panose="02010600030101010101" pitchFamily="2" charset="-122"/>
                <a:cs typeface="+mn-cs"/>
              </a:rPr>
              <a:t>和</a:t>
            </a:r>
            <a:r>
              <a:rPr kumimoji="1" lang="en-US" altLang="zh-CN" sz="2800" b="1" dirty="0">
                <a:solidFill>
                  <a:srgbClr val="C00000"/>
                </a:solidFill>
                <a:latin typeface="+mn-lt"/>
                <a:ea typeface="宋体" panose="02010600030101010101" pitchFamily="2" charset="-122"/>
                <a:cs typeface="+mn-cs"/>
              </a:rPr>
              <a:t>BIU</a:t>
            </a:r>
            <a:r>
              <a:rPr kumimoji="1" lang="zh-CN" altLang="en-US" sz="2800" b="1" dirty="0">
                <a:solidFill>
                  <a:srgbClr val="C00000"/>
                </a:solidFill>
                <a:latin typeface="+mn-lt"/>
                <a:ea typeface="宋体" panose="02010600030101010101" pitchFamily="2" charset="-122"/>
                <a:cs typeface="+mn-cs"/>
              </a:rPr>
              <a:t>的功能：</a:t>
            </a:r>
            <a:endParaRPr kumimoji="1" lang="en-US" altLang="zh-CN" sz="2800" b="1" dirty="0">
              <a:solidFill>
                <a:srgbClr val="C00000"/>
              </a:solidFill>
              <a:latin typeface="+mn-lt"/>
              <a:ea typeface="宋体" panose="02010600030101010101" pitchFamily="2" charset="-122"/>
              <a:cs typeface="+mn-cs"/>
            </a:endParaRPr>
          </a:p>
          <a:p>
            <a:pPr eaLnBrk="1" hangingPunct="1">
              <a:lnSpc>
                <a:spcPts val="4000"/>
              </a:lnSpc>
              <a:buFont typeface="Monotype Sorts" pitchFamily="2" charset="2"/>
              <a:buNone/>
            </a:pP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1</a:t>
            </a:r>
            <a:r>
              <a:rPr kumimoji="1" lang="zh-CN" altLang="en-US" sz="2800" b="1" dirty="0">
                <a:latin typeface="+mn-lt"/>
                <a:ea typeface="宋体" panose="02010600030101010101" pitchFamily="2" charset="-122"/>
                <a:cs typeface="+mn-cs"/>
              </a:rPr>
              <a:t>）执行部件</a:t>
            </a:r>
            <a:r>
              <a:rPr kumimoji="1" lang="en-US" altLang="zh-CN" sz="2800" b="1" dirty="0">
                <a:latin typeface="+mn-lt"/>
                <a:ea typeface="宋体" panose="02010600030101010101" pitchFamily="2" charset="-122"/>
                <a:cs typeface="+mn-cs"/>
              </a:rPr>
              <a:t>EU</a:t>
            </a:r>
            <a:r>
              <a:rPr kumimoji="1" lang="zh-CN" altLang="en-US" sz="2800" b="1" dirty="0">
                <a:latin typeface="+mn-lt"/>
                <a:ea typeface="宋体" panose="02010600030101010101" pitchFamily="2" charset="-122"/>
                <a:cs typeface="+mn-cs"/>
              </a:rPr>
              <a:t>：包括一个</a:t>
            </a:r>
            <a:r>
              <a:rPr kumimoji="1" lang="en-US" altLang="zh-CN" sz="2800" b="1" dirty="0">
                <a:solidFill>
                  <a:srgbClr val="C00000"/>
                </a:solidFill>
                <a:latin typeface="+mn-lt"/>
                <a:ea typeface="宋体" panose="02010600030101010101" pitchFamily="2" charset="-122"/>
                <a:cs typeface="+mn-cs"/>
              </a:rPr>
              <a:t>16</a:t>
            </a:r>
            <a:r>
              <a:rPr kumimoji="1" lang="zh-CN" altLang="en-US" sz="2800" b="1" dirty="0">
                <a:solidFill>
                  <a:srgbClr val="C00000"/>
                </a:solidFill>
                <a:latin typeface="+mn-lt"/>
                <a:ea typeface="宋体" panose="02010600030101010101" pitchFamily="2" charset="-122"/>
                <a:cs typeface="+mn-cs"/>
              </a:rPr>
              <a:t>位算术逻辑运算部件</a:t>
            </a:r>
            <a:r>
              <a:rPr kumimoji="1" lang="en-US" altLang="zh-CN" sz="2800" b="1" dirty="0">
                <a:solidFill>
                  <a:srgbClr val="C00000"/>
                </a:solidFill>
                <a:latin typeface="+mn-lt"/>
                <a:ea typeface="宋体" panose="02010600030101010101" pitchFamily="2" charset="-122"/>
                <a:cs typeface="+mn-cs"/>
              </a:rPr>
              <a:t>ALU</a:t>
            </a:r>
            <a:r>
              <a:rPr kumimoji="1" lang="zh-CN" altLang="en-US" sz="2800" b="1" dirty="0">
                <a:latin typeface="+mn-lt"/>
                <a:ea typeface="宋体" panose="02010600030101010101" pitchFamily="2" charset="-122"/>
                <a:cs typeface="+mn-cs"/>
              </a:rPr>
              <a:t>、</a:t>
            </a:r>
            <a:r>
              <a:rPr kumimoji="1" lang="zh-CN" altLang="en-US" sz="2800" b="1" dirty="0">
                <a:solidFill>
                  <a:srgbClr val="C00000"/>
                </a:solidFill>
                <a:latin typeface="+mn-lt"/>
                <a:ea typeface="宋体" panose="02010600030101010101" pitchFamily="2" charset="-122"/>
                <a:cs typeface="+mn-cs"/>
              </a:rPr>
              <a:t>一组通用寄存器、暂存器、标志寄存器，及</a:t>
            </a:r>
            <a:r>
              <a:rPr kumimoji="1" lang="en-US" altLang="zh-CN" sz="2800" b="1" dirty="0">
                <a:solidFill>
                  <a:srgbClr val="C00000"/>
                </a:solidFill>
                <a:latin typeface="+mn-lt"/>
                <a:ea typeface="宋体" panose="02010600030101010101" pitchFamily="2" charset="-122"/>
                <a:cs typeface="+mn-cs"/>
              </a:rPr>
              <a:t>EU</a:t>
            </a:r>
            <a:r>
              <a:rPr kumimoji="1" lang="zh-CN" altLang="en-US" sz="2800" b="1" dirty="0">
                <a:solidFill>
                  <a:srgbClr val="C00000"/>
                </a:solidFill>
                <a:latin typeface="+mn-lt"/>
                <a:ea typeface="宋体" panose="02010600030101010101" pitchFamily="2" charset="-122"/>
                <a:cs typeface="+mn-cs"/>
              </a:rPr>
              <a:t>控制器</a:t>
            </a:r>
            <a:r>
              <a:rPr kumimoji="1" lang="zh-CN" altLang="en-US" sz="2800" b="1" dirty="0">
                <a:latin typeface="+mn-lt"/>
                <a:ea typeface="宋体" panose="02010600030101010101" pitchFamily="2" charset="-122"/>
                <a:cs typeface="+mn-cs"/>
              </a:rPr>
              <a:t>。各寄存器和内部数据通路都是</a:t>
            </a:r>
            <a:r>
              <a:rPr kumimoji="1" lang="en-US" altLang="zh-CN" sz="2800" b="1" dirty="0">
                <a:solidFill>
                  <a:srgbClr val="C00000"/>
                </a:solidFill>
                <a:latin typeface="+mn-lt"/>
                <a:ea typeface="宋体" panose="02010600030101010101" pitchFamily="2" charset="-122"/>
                <a:cs typeface="+mn-cs"/>
              </a:rPr>
              <a:t>16</a:t>
            </a:r>
            <a:r>
              <a:rPr kumimoji="1" lang="zh-CN" altLang="en-US" sz="2800" b="1" dirty="0">
                <a:solidFill>
                  <a:srgbClr val="C00000"/>
                </a:solidFill>
                <a:latin typeface="+mn-lt"/>
                <a:ea typeface="宋体" panose="02010600030101010101" pitchFamily="2" charset="-122"/>
                <a:cs typeface="+mn-cs"/>
              </a:rPr>
              <a:t>位</a:t>
            </a:r>
            <a:r>
              <a:rPr kumimoji="1" lang="zh-CN" altLang="en-US" sz="2800" b="1" dirty="0">
                <a:latin typeface="+mn-lt"/>
                <a:ea typeface="宋体" panose="02010600030101010101" pitchFamily="2" charset="-122"/>
                <a:cs typeface="+mn-cs"/>
              </a:rPr>
              <a:t>。</a:t>
            </a:r>
            <a:r>
              <a:rPr kumimoji="1" lang="en-US" altLang="zh-CN" sz="2800" b="1" dirty="0">
                <a:latin typeface="+mn-lt"/>
                <a:ea typeface="宋体" panose="02010600030101010101" pitchFamily="2" charset="-122"/>
                <a:cs typeface="+mn-cs"/>
              </a:rPr>
              <a:t>EU</a:t>
            </a:r>
            <a:r>
              <a:rPr kumimoji="1" lang="zh-CN" altLang="en-US" sz="2800" b="1" dirty="0">
                <a:latin typeface="+mn-lt"/>
                <a:ea typeface="宋体" panose="02010600030101010101" pitchFamily="2" charset="-122"/>
                <a:cs typeface="+mn-cs"/>
              </a:rPr>
              <a:t>的主要任务是执行指令，其功能为：</a:t>
            </a:r>
            <a:endParaRPr kumimoji="1" lang="zh-CN" altLang="en-US" sz="2800" b="1" dirty="0">
              <a:latin typeface="+mn-lt"/>
              <a:ea typeface="宋体" panose="02010600030101010101" pitchFamily="2" charset="-122"/>
              <a:cs typeface="+mn-cs"/>
            </a:endParaRPr>
          </a:p>
          <a:p>
            <a:pPr eaLnBrk="1" hangingPunct="1">
              <a:lnSpc>
                <a:spcPts val="4000"/>
              </a:lnSpc>
            </a:pPr>
            <a:r>
              <a:rPr kumimoji="1" lang="zh-CN" altLang="en-US" sz="2400" b="1" dirty="0">
                <a:latin typeface="+mn-lt"/>
                <a:ea typeface="宋体" panose="02010600030101010101" pitchFamily="2" charset="-122"/>
                <a:cs typeface="+mn-cs"/>
              </a:rPr>
              <a:t>从指令队列中取出指令代码，由</a:t>
            </a:r>
            <a:r>
              <a:rPr kumimoji="1" lang="en-US" altLang="zh-CN" sz="2400" b="1" dirty="0">
                <a:latin typeface="+mn-lt"/>
                <a:ea typeface="宋体" panose="02010600030101010101" pitchFamily="2" charset="-122"/>
                <a:cs typeface="+mn-cs"/>
              </a:rPr>
              <a:t>EU</a:t>
            </a:r>
            <a:r>
              <a:rPr kumimoji="1" lang="zh-CN" altLang="en-US" sz="2400" b="1" dirty="0">
                <a:latin typeface="+mn-lt"/>
                <a:ea typeface="宋体" panose="02010600030101010101" pitchFamily="2" charset="-122"/>
                <a:cs typeface="+mn-cs"/>
              </a:rPr>
              <a:t>控制器进行译码后产生对应的控制信号到对应部件以完成指令规定的操作。</a:t>
            </a:r>
            <a:endParaRPr kumimoji="1" lang="zh-CN" altLang="en-US" sz="2400" b="1" dirty="0">
              <a:latin typeface="+mn-lt"/>
              <a:ea typeface="宋体" panose="02010600030101010101" pitchFamily="2" charset="-122"/>
              <a:cs typeface="+mn-cs"/>
            </a:endParaRPr>
          </a:p>
          <a:p>
            <a:pPr eaLnBrk="1" hangingPunct="1">
              <a:lnSpc>
                <a:spcPts val="4000"/>
              </a:lnSpc>
            </a:pPr>
            <a:r>
              <a:rPr kumimoji="1" lang="zh-CN" altLang="en-US" sz="2400" b="1" dirty="0">
                <a:latin typeface="+mn-lt"/>
                <a:ea typeface="宋体" panose="02010600030101010101" pitchFamily="2" charset="-122"/>
                <a:cs typeface="+mn-cs"/>
              </a:rPr>
              <a:t>对操作数进行算术和逻辑运算，将运算结果的特征状态存放在标志寄存器中。</a:t>
            </a:r>
            <a:endParaRPr kumimoji="1" lang="zh-CN" altLang="en-US" sz="2400" b="1" dirty="0">
              <a:latin typeface="+mn-lt"/>
              <a:ea typeface="宋体" panose="02010600030101010101" pitchFamily="2" charset="-122"/>
              <a:cs typeface="+mn-cs"/>
            </a:endParaRPr>
          </a:p>
          <a:p>
            <a:pPr eaLnBrk="1" hangingPunct="1">
              <a:lnSpc>
                <a:spcPts val="4000"/>
              </a:lnSpc>
            </a:pPr>
            <a:r>
              <a:rPr kumimoji="1" lang="en-US" altLang="zh-CN" sz="2400" b="1" dirty="0">
                <a:latin typeface="+mn-lt"/>
                <a:ea typeface="宋体" panose="02010600030101010101" pitchFamily="2" charset="-122"/>
                <a:cs typeface="+mn-cs"/>
              </a:rPr>
              <a:t>EU</a:t>
            </a:r>
            <a:r>
              <a:rPr kumimoji="1" lang="zh-CN" altLang="en-US" sz="2400" b="1" dirty="0">
                <a:latin typeface="+mn-lt"/>
                <a:ea typeface="宋体" panose="02010600030101010101" pitchFamily="2" charset="-122"/>
                <a:cs typeface="+mn-cs"/>
              </a:rPr>
              <a:t>不直接与系统总线连接，因此当需要与主存储器或</a:t>
            </a:r>
            <a:r>
              <a:rPr kumimoji="1" lang="en-US" altLang="zh-CN" sz="2400" b="1" dirty="0">
                <a:latin typeface="+mn-lt"/>
                <a:ea typeface="宋体" panose="02010600030101010101" pitchFamily="2" charset="-122"/>
                <a:cs typeface="+mn-cs"/>
              </a:rPr>
              <a:t>I/O</a:t>
            </a:r>
            <a:r>
              <a:rPr kumimoji="1" lang="zh-CN" altLang="en-US" sz="2400" b="1" dirty="0">
                <a:latin typeface="+mn-lt"/>
                <a:ea typeface="宋体" panose="02010600030101010101" pitchFamily="2" charset="-122"/>
                <a:cs typeface="+mn-cs"/>
              </a:rPr>
              <a:t>端口传送数据时，</a:t>
            </a:r>
            <a:r>
              <a:rPr kumimoji="1" lang="en-US" altLang="zh-CN" sz="2400" b="1" dirty="0">
                <a:latin typeface="+mn-lt"/>
                <a:ea typeface="宋体" panose="02010600030101010101" pitchFamily="2" charset="-122"/>
                <a:cs typeface="+mn-cs"/>
              </a:rPr>
              <a:t>EU</a:t>
            </a:r>
            <a:r>
              <a:rPr kumimoji="1" lang="zh-CN" altLang="en-US" sz="2400" b="1" dirty="0">
                <a:latin typeface="+mn-lt"/>
                <a:ea typeface="宋体" panose="02010600030101010101" pitchFamily="2" charset="-122"/>
                <a:cs typeface="+mn-cs"/>
              </a:rPr>
              <a:t>向</a:t>
            </a:r>
            <a:r>
              <a:rPr kumimoji="1" lang="en-US" altLang="zh-CN" sz="2400" b="1" dirty="0">
                <a:latin typeface="+mn-lt"/>
                <a:ea typeface="宋体" panose="02010600030101010101" pitchFamily="2" charset="-122"/>
                <a:cs typeface="+mn-cs"/>
              </a:rPr>
              <a:t>BIU</a:t>
            </a:r>
            <a:r>
              <a:rPr kumimoji="1" lang="zh-CN" altLang="en-US" sz="2400" b="1" dirty="0">
                <a:latin typeface="+mn-lt"/>
                <a:ea typeface="宋体" panose="02010600030101010101" pitchFamily="2" charset="-122"/>
                <a:cs typeface="+mn-cs"/>
              </a:rPr>
              <a:t>发出命令，并提供给</a:t>
            </a:r>
            <a:r>
              <a:rPr kumimoji="1" lang="en-US" altLang="zh-CN" sz="2400" b="1" dirty="0">
                <a:latin typeface="+mn-lt"/>
                <a:ea typeface="宋体" panose="02010600030101010101" pitchFamily="2" charset="-122"/>
                <a:cs typeface="+mn-cs"/>
              </a:rPr>
              <a:t>BIU 16</a:t>
            </a:r>
            <a:r>
              <a:rPr kumimoji="1" lang="zh-CN" altLang="en-US" sz="2400" b="1" dirty="0">
                <a:latin typeface="+mn-lt"/>
                <a:ea typeface="宋体" panose="02010600030101010101" pitchFamily="2" charset="-122"/>
                <a:cs typeface="+mn-cs"/>
              </a:rPr>
              <a:t>位有效地址与传送的数据。</a:t>
            </a:r>
            <a:endParaRPr kumimoji="1" lang="zh-CN" altLang="en-US" sz="2400" b="1" dirty="0">
              <a:latin typeface="+mn-lt"/>
              <a:ea typeface="宋体" panose="02010600030101010101" pitchFamily="2" charset="-122"/>
              <a:cs typeface="+mn-cs"/>
            </a:endParaRPr>
          </a:p>
          <a:p>
            <a:pPr eaLnBrk="1" hangingPunct="1">
              <a:lnSpc>
                <a:spcPts val="4000"/>
              </a:lnSpc>
              <a:buFont typeface="Monotype Sorts" pitchFamily="2" charset="2"/>
              <a:buNone/>
            </a:pPr>
            <a:endParaRPr kumimoji="1" lang="zh-CN" altLang="en-US" sz="1800" b="1" dirty="0">
              <a:latin typeface="+mn-lt"/>
              <a:ea typeface="宋体" panose="02010600030101010101" pitchFamily="2" charset="-122"/>
              <a:cs typeface="+mn-cs"/>
            </a:endParaRPr>
          </a:p>
        </p:txBody>
      </p:sp>
    </p:spTree>
  </p:cSld>
  <p:clrMapOvr>
    <a:masterClrMapping/>
  </p:clrMapOvr>
  <p:transition spd="slow">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6"/>
          <p:cNvSpPr txBox="1">
            <a:spLocks noGrp="1"/>
          </p:cNvSpPr>
          <p:nvPr>
            <p:ph type="sldNum" sz="quarter" idx="12"/>
          </p:nvPr>
        </p:nvSpPr>
        <p:spPr/>
        <p:txBody>
          <a:bodyPr/>
          <a:p>
            <a:pPr marL="0" indent="0" algn="r" eaLnBrk="1" hangingPunct="1">
              <a:lnSpc>
                <a:spcPts val="3500"/>
              </a:lnSpc>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0115" name="Rectangle 2"/>
          <p:cNvSpPr>
            <a:spLocks noGrp="1"/>
          </p:cNvSpPr>
          <p:nvPr>
            <p:ph type="body" sz="half" idx="1"/>
          </p:nvPr>
        </p:nvSpPr>
        <p:spPr>
          <a:xfrm>
            <a:off x="0" y="260350"/>
            <a:ext cx="8675688" cy="2376488"/>
          </a:xfrm>
        </p:spPr>
        <p:txBody>
          <a:bodyPr vert="horz" wrap="square" lIns="91440" tIns="45720" rIns="91440" bIns="45720" anchor="t" anchorCtr="0"/>
          <a:p>
            <a:pPr eaLnBrk="1" hangingPunct="1">
              <a:lnSpc>
                <a:spcPts val="3500"/>
              </a:lnSpc>
              <a:buClrTx/>
              <a:buSzTx/>
              <a:buFont typeface="Monotype Sorts" pitchFamily="2" charset="2"/>
              <a:buNone/>
            </a:pPr>
            <a:r>
              <a:rPr lang="zh-CN" altLang="en-US" sz="2800" b="1" dirty="0">
                <a:ea typeface="宋体" panose="02010600030101010101" pitchFamily="2" charset="-122"/>
              </a:rPr>
              <a:t>（</a:t>
            </a:r>
            <a:r>
              <a:rPr lang="en-US" altLang="zh-CN" sz="2800" b="1" dirty="0">
                <a:ea typeface="宋体" panose="02010600030101010101" pitchFamily="2" charset="-122"/>
              </a:rPr>
              <a:t>3</a:t>
            </a:r>
            <a:r>
              <a:rPr lang="zh-CN" altLang="en-US" sz="2800" b="1" dirty="0">
                <a:ea typeface="宋体" panose="02010600030101010101" pitchFamily="2" charset="-122"/>
              </a:rPr>
              <a:t>）寄存器相对寻址方式</a:t>
            </a:r>
            <a:r>
              <a:rPr lang="zh-CN" altLang="en-US" sz="2400" b="1" dirty="0">
                <a:ea typeface="宋体" panose="02010600030101010101" pitchFamily="2" charset="-122"/>
              </a:rPr>
              <a:t>（</a:t>
            </a:r>
            <a:r>
              <a:rPr lang="en-US" altLang="zh-CN" sz="2400" b="1" dirty="0">
                <a:ea typeface="宋体" panose="02010600030101010101" pitchFamily="2" charset="-122"/>
              </a:rPr>
              <a:t>Register Relative Addressing</a:t>
            </a:r>
            <a:r>
              <a:rPr lang="zh-CN" altLang="en-US" sz="2400" b="1" dirty="0">
                <a:ea typeface="宋体" panose="02010600030101010101" pitchFamily="2" charset="-122"/>
              </a:rPr>
              <a:t>）</a:t>
            </a:r>
            <a:r>
              <a:rPr lang="zh-CN" altLang="en-US" sz="2400" b="1" dirty="0">
                <a:ea typeface="宋体" panose="02010600030101010101" pitchFamily="2" charset="-122"/>
              </a:rPr>
              <a:t>（也称变址寻址方式或基址寻址方式）</a:t>
            </a:r>
            <a:endParaRPr lang="zh-CN" altLang="en-US" sz="24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指令所需的</a:t>
            </a:r>
            <a:r>
              <a:rPr lang="zh-CN" altLang="en-US" sz="2400" b="1" dirty="0">
                <a:solidFill>
                  <a:srgbClr val="C00000"/>
                </a:solidFill>
                <a:ea typeface="宋体" panose="02010600030101010101" pitchFamily="2" charset="-122"/>
              </a:rPr>
              <a:t>操作数在存储单元中</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操作数的</a:t>
            </a:r>
            <a:r>
              <a:rPr lang="zh-CN" altLang="en-US" sz="2400" b="1" dirty="0">
                <a:solidFill>
                  <a:schemeClr val="tx1"/>
                </a:solidFill>
                <a:ea typeface="宋体" panose="02010600030101010101" pitchFamily="2" charset="-122"/>
              </a:rPr>
              <a:t>有效地址</a:t>
            </a:r>
            <a:r>
              <a:rPr lang="en-US" altLang="zh-CN" sz="2400" b="1" dirty="0">
                <a:solidFill>
                  <a:srgbClr val="C00000"/>
                </a:solidFill>
                <a:ea typeface="宋体" panose="02010600030101010101" pitchFamily="2" charset="-122"/>
              </a:rPr>
              <a:t>EA</a:t>
            </a:r>
            <a:r>
              <a:rPr lang="zh-CN" altLang="en-US" sz="2400" b="1" dirty="0">
                <a:solidFill>
                  <a:srgbClr val="C00000"/>
                </a:solidFill>
                <a:ea typeface="宋体" panose="02010600030101010101" pitchFamily="2" charset="-122"/>
              </a:rPr>
              <a:t>是两个地址分量之和：基址寄存器（或变址寄存器）的内容与指令中指定的位移量之和。</a:t>
            </a:r>
            <a:r>
              <a:rPr lang="zh-CN" altLang="en-US" sz="2400" b="1" dirty="0">
                <a:ea typeface="宋体" panose="02010600030101010101" pitchFamily="2" charset="-122"/>
              </a:rPr>
              <a:t>这种寻址方式如下图所示 ：</a:t>
            </a:r>
            <a:endParaRPr lang="zh-CN" altLang="en-US" sz="2400" b="1" dirty="0">
              <a:ea typeface="宋体" panose="02010600030101010101" pitchFamily="2" charset="-122"/>
            </a:endParaRPr>
          </a:p>
        </p:txBody>
      </p:sp>
      <p:sp>
        <p:nvSpPr>
          <p:cNvPr id="90116" name="Rectangle 4"/>
          <p:cNvSpPr>
            <a:spLocks noChangeArrowheads="1"/>
          </p:cNvSpPr>
          <p:nvPr/>
        </p:nvSpPr>
        <p:spPr bwMode="auto">
          <a:xfrm>
            <a:off x="207963" y="4845050"/>
            <a:ext cx="9117013" cy="188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0" algn="l" defTabSz="914400" rtl="0" eaLnBrk="0" fontAlgn="base" latinLnBrk="0" hangingPunct="0">
              <a:lnSpc>
                <a:spcPts val="35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这种寻址方式：</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若使用</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变址寄存器</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称为</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变址寻址方式</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若使用</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基址寄存器</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称为</a:t>
            </a:r>
            <a:r>
              <a:rPr kumimoji="0" lang="zh-CN" altLang="en-US"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基址寻址方式</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所使用的寄存器及与其对应的默认段情况同寄存器间接寻址方式。 </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90117" name="图片 5" descr="4x28"/>
          <p:cNvPicPr>
            <a:picLocks noChangeAspect="1"/>
          </p:cNvPicPr>
          <p:nvPr/>
        </p:nvPicPr>
        <p:blipFill>
          <a:blip r:embed="rId1"/>
          <a:stretch>
            <a:fillRect/>
          </a:stretch>
        </p:blipFill>
        <p:spPr>
          <a:xfrm>
            <a:off x="611188" y="2636838"/>
            <a:ext cx="8137525" cy="2208212"/>
          </a:xfrm>
          <a:prstGeom prst="rect">
            <a:avLst/>
          </a:prstGeom>
          <a:noFill/>
          <a:ln w="9525">
            <a:noFill/>
          </a:ln>
        </p:spPr>
      </p:pic>
    </p:spTree>
  </p:cSld>
  <p:clrMapOvr>
    <a:masterClrMapping/>
  </p:clrMapOvr>
  <p:transition spd="slow">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1139" name="Rectangle 2"/>
          <p:cNvSpPr>
            <a:spLocks noGrp="1"/>
          </p:cNvSpPr>
          <p:nvPr>
            <p:ph idx="1"/>
          </p:nvPr>
        </p:nvSpPr>
        <p:spPr>
          <a:xfrm>
            <a:off x="-152400" y="188913"/>
            <a:ext cx="9144000" cy="3095625"/>
          </a:xfrm>
        </p:spPr>
        <p:txBody>
          <a:bodyPr vert="horz" wrap="square" lIns="91440" tIns="45720" rIns="91440" bIns="45720" anchor="t" anchorCtr="0"/>
          <a:p>
            <a:pPr eaLnBrk="1" hangingPunct="1">
              <a:lnSpc>
                <a:spcPts val="3500"/>
              </a:lnSpc>
              <a:buFont typeface="Monotype Sorts" pitchFamily="2" charset="2"/>
              <a:buNone/>
            </a:pPr>
            <a:r>
              <a:rPr kumimoji="1" lang="zh-CN" altLang="en-US" sz="2400"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在汇编指令中，位移量部分可用数值表示，也可用符号地址表示（此时用符号地址的偏移地址作为位移量），其寻址方式的使用格式如下：</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0000FF"/>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MOV    AX, 10H[SI]</a:t>
            </a:r>
            <a:r>
              <a:rPr kumimoji="1" lang="zh-CN" altLang="en-US" sz="2400" b="1" dirty="0">
                <a:solidFill>
                  <a:srgbClr val="C00000"/>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位移量为</a:t>
            </a:r>
            <a:r>
              <a:rPr kumimoji="1" lang="en-US" altLang="zh-CN" sz="2400" b="1" dirty="0">
                <a:latin typeface="+mn-lt"/>
                <a:ea typeface="宋体" panose="02010600030101010101" pitchFamily="2" charset="-122"/>
                <a:cs typeface="+mn-cs"/>
              </a:rPr>
              <a:t>8</a:t>
            </a:r>
            <a:r>
              <a:rPr kumimoji="1" lang="zh-CN" altLang="en-US" sz="2400" b="1" dirty="0">
                <a:latin typeface="+mn-lt"/>
                <a:ea typeface="宋体" panose="02010600030101010101" pitchFamily="2" charset="-122"/>
                <a:cs typeface="+mn-cs"/>
              </a:rPr>
              <a:t>位常数，</a:t>
            </a:r>
            <a:r>
              <a:rPr kumimoji="1" lang="en-US" altLang="zh-CN" sz="2400" b="1" dirty="0">
                <a:latin typeface="+mn-lt"/>
                <a:ea typeface="宋体" panose="02010600030101010101" pitchFamily="2" charset="-122"/>
                <a:cs typeface="+mn-cs"/>
              </a:rPr>
              <a:t>EA=10H + (SI)</a:t>
            </a:r>
            <a:r>
              <a:rPr kumimoji="1" lang="zh-CN" altLang="en-US" sz="2400" b="1" dirty="0">
                <a:latin typeface="+mn-lt"/>
                <a:ea typeface="宋体" panose="02010600030101010101" pitchFamily="2" charset="-122"/>
                <a:cs typeface="+mn-cs"/>
              </a:rPr>
              <a:t>，默认</a:t>
            </a:r>
            <a:r>
              <a:rPr kumimoji="1" lang="en-US" altLang="zh-CN" sz="2400" b="1" dirty="0">
                <a:latin typeface="+mn-lt"/>
                <a:ea typeface="宋体" panose="02010600030101010101" pitchFamily="2" charset="-122"/>
                <a:cs typeface="+mn-cs"/>
              </a:rPr>
              <a:t>DS</a:t>
            </a:r>
            <a:endParaRPr kumimoji="1" lang="en-US" altLang="zh-CN"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    TAB1[BP], CL</a:t>
            </a:r>
            <a:r>
              <a:rPr kumimoji="1" lang="zh-CN" altLang="en-US" sz="2400" b="1" dirty="0">
                <a:solidFill>
                  <a:srgbClr val="C00000"/>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位移量为符号地址</a:t>
            </a:r>
            <a:r>
              <a:rPr kumimoji="1" lang="en-US" altLang="zh-CN" sz="2400" b="1" dirty="0">
                <a:latin typeface="+mn-lt"/>
                <a:ea typeface="宋体" panose="02010600030101010101" pitchFamily="2" charset="-122"/>
                <a:cs typeface="+mn-cs"/>
              </a:rPr>
              <a:t>TAB1</a:t>
            </a:r>
            <a:r>
              <a:rPr kumimoji="1" lang="zh-CN" altLang="en-US" sz="2400" b="1" dirty="0">
                <a:latin typeface="+mn-lt"/>
                <a:ea typeface="宋体" panose="02010600030101010101" pitchFamily="2" charset="-122"/>
                <a:cs typeface="+mn-cs"/>
              </a:rPr>
              <a:t>的</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位偏移地址，</a:t>
            </a:r>
            <a:endParaRPr kumimoji="1" lang="zh-CN" altLang="en-US" sz="2400" b="1" dirty="0">
              <a:latin typeface="+mn-lt"/>
              <a:ea typeface="宋体" panose="02010600030101010101" pitchFamily="2" charset="-122"/>
              <a:cs typeface="+mn-cs"/>
            </a:endParaRPr>
          </a:p>
          <a:p>
            <a:pPr eaLnBrk="1" hangingPunct="1">
              <a:lnSpc>
                <a:spcPts val="3500"/>
              </a:lnSpc>
              <a:buFont typeface="Monotype Sorts" pitchFamily="2" charset="2"/>
              <a:buNone/>
            </a:pPr>
            <a:r>
              <a:rPr kumimoji="1" lang="zh-CN" altLang="en-US" sz="2400" b="1" dirty="0">
                <a:latin typeface="+mn-lt"/>
                <a:ea typeface="宋体" panose="02010600030101010101" pitchFamily="2" charset="-122"/>
                <a:cs typeface="+mn-cs"/>
              </a:rPr>
              <a:t>                                              默认段寄存器是</a:t>
            </a:r>
            <a:r>
              <a:rPr kumimoji="1" lang="en-US" altLang="zh-CN" sz="2400" b="1" dirty="0">
                <a:latin typeface="+mn-lt"/>
                <a:ea typeface="宋体" panose="02010600030101010101" pitchFamily="2" charset="-122"/>
                <a:cs typeface="+mn-cs"/>
              </a:rPr>
              <a:t>SS</a:t>
            </a:r>
            <a:endParaRPr kumimoji="1" lang="en-US" altLang="zh-CN" sz="2400" b="1" dirty="0">
              <a:latin typeface="+mn-lt"/>
              <a:ea typeface="宋体" panose="02010600030101010101" pitchFamily="2" charset="-122"/>
              <a:cs typeface="+mn-cs"/>
            </a:endParaRPr>
          </a:p>
        </p:txBody>
      </p:sp>
      <p:sp>
        <p:nvSpPr>
          <p:cNvPr id="91140" name="Rectangle 3"/>
          <p:cNvSpPr/>
          <p:nvPr/>
        </p:nvSpPr>
        <p:spPr>
          <a:xfrm>
            <a:off x="261938" y="3500438"/>
            <a:ext cx="8820150" cy="27416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寄存器相对寻址方式常用来访问顺序存放在主存中的一维数组、表、字符串等。其典型用法是将指令中不能修改的位移量作为基准地址，而将变址或基址寄存器内容作为修改量。例如数组的起始单元位置是固定的，因此由指令中的位移量给出；而被访问的数组元素相对其起始单元的距离由变址或基址寄存器提供，通过修改寄存器的内容就可以访问数组中不同的元素。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6"/>
          <p:cNvSpPr txBox="1">
            <a:spLocks noGrp="1"/>
          </p:cNvSpPr>
          <p:nvPr>
            <p:ph type="sldNum" sz="quarter" idx="12"/>
          </p:nvPr>
        </p:nvSpPr>
        <p:spPr>
          <a:xfrm>
            <a:off x="7213600" y="6308725"/>
            <a:ext cx="1905000" cy="457200"/>
          </a:xfrm>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2163" name="Rectangle 2"/>
          <p:cNvSpPr>
            <a:spLocks noGrp="1"/>
          </p:cNvSpPr>
          <p:nvPr>
            <p:ph type="body" sz="half" idx="1"/>
          </p:nvPr>
        </p:nvSpPr>
        <p:spPr>
          <a:xfrm>
            <a:off x="-180975" y="765175"/>
            <a:ext cx="4140200" cy="4916488"/>
          </a:xfrm>
        </p:spPr>
        <p:txBody>
          <a:bodyPr vert="horz" wrap="square" lIns="91440" tIns="45720" rIns="91440" bIns="45720" anchor="t" anchorCtr="0"/>
          <a:p>
            <a:pPr eaLnBrk="1" hangingPunct="1">
              <a:lnSpc>
                <a:spcPct val="150000"/>
              </a:lnSpc>
              <a:buClrTx/>
              <a:buSzTx/>
              <a:buFont typeface="Monotype Sorts" pitchFamily="2" charset="2"/>
              <a:buNone/>
            </a:pPr>
            <a:r>
              <a:rPr lang="zh-CN" altLang="en-US" sz="2000" b="1" dirty="0">
                <a:ea typeface="宋体" panose="02010600030101010101" pitchFamily="2" charset="-122"/>
              </a:rPr>
              <a:t>      </a:t>
            </a:r>
            <a:r>
              <a:rPr lang="zh-CN" altLang="en-US" sz="2400" b="1" dirty="0">
                <a:ea typeface="宋体" panose="02010600030101010101" pitchFamily="2" charset="-122"/>
              </a:rPr>
              <a:t>例：如右图，一维数组</a:t>
            </a:r>
            <a:r>
              <a:rPr lang="en-US" altLang="zh-CN" sz="2400" b="1" dirty="0">
                <a:ea typeface="宋体" panose="02010600030101010101" pitchFamily="2" charset="-122"/>
              </a:rPr>
              <a:t>ARY</a:t>
            </a:r>
            <a:r>
              <a:rPr lang="zh-CN" altLang="en-US" sz="2400" b="1" dirty="0">
                <a:ea typeface="宋体" panose="02010600030101010101" pitchFamily="2" charset="-122"/>
              </a:rPr>
              <a:t>存放在主存的数据段，每个元素长度相同且都占</a:t>
            </a:r>
            <a:r>
              <a:rPr lang="en-US" altLang="zh-CN" sz="2400" b="1" dirty="0">
                <a:ea typeface="宋体" panose="02010600030101010101" pitchFamily="2" charset="-122"/>
              </a:rPr>
              <a:t>2</a:t>
            </a:r>
            <a:r>
              <a:rPr lang="zh-CN" altLang="en-US" sz="2400" b="1" dirty="0">
                <a:ea typeface="宋体" panose="02010600030101010101" pitchFamily="2" charset="-122"/>
              </a:rPr>
              <a:t>个字节单元。从数组的首址起依次存放各数组元素</a:t>
            </a:r>
            <a:r>
              <a:rPr lang="zh-CN" altLang="en-US" sz="2400" b="1" dirty="0">
                <a:solidFill>
                  <a:srgbClr val="C00000"/>
                </a:solidFill>
                <a:ea typeface="宋体" panose="02010600030101010101" pitchFamily="2" charset="-122"/>
              </a:rPr>
              <a:t>  </a:t>
            </a:r>
            <a:r>
              <a:rPr lang="en-US" altLang="zh-CN" sz="2400" b="1" dirty="0">
                <a:solidFill>
                  <a:srgbClr val="C00000"/>
                </a:solidFill>
                <a:ea typeface="宋体" panose="02010600030101010101" pitchFamily="2" charset="-122"/>
              </a:rPr>
              <a:t>ARY(0)</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ARY(1)</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ARY(2)…</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ARY(</a:t>
            </a:r>
            <a:r>
              <a:rPr lang="en-US" altLang="zh-CN" sz="2400" b="1" i="1" dirty="0">
                <a:solidFill>
                  <a:srgbClr val="C00000"/>
                </a:solidFill>
                <a:ea typeface="宋体" panose="02010600030101010101" pitchFamily="2" charset="-122"/>
              </a:rPr>
              <a:t>i</a:t>
            </a:r>
            <a:r>
              <a:rPr lang="en-US" altLang="zh-CN" sz="2400" b="1" dirty="0">
                <a:solidFill>
                  <a:srgbClr val="C00000"/>
                </a:solidFill>
                <a:ea typeface="宋体" panose="02010600030101010101" pitchFamily="2" charset="-122"/>
              </a:rPr>
              <a:t>)</a:t>
            </a:r>
            <a:r>
              <a:rPr lang="zh-CN" altLang="en-US" sz="2400" b="1" dirty="0">
                <a:solidFill>
                  <a:srgbClr val="C00000"/>
                </a:solidFill>
                <a:ea typeface="宋体" panose="02010600030101010101" pitchFamily="2" charset="-122"/>
              </a:rPr>
              <a:t>、</a:t>
            </a:r>
            <a:r>
              <a:rPr lang="en-US" altLang="zh-CN" sz="2400" b="1" dirty="0">
                <a:solidFill>
                  <a:srgbClr val="C00000"/>
                </a:solidFill>
                <a:ea typeface="宋体" panose="02010600030101010101" pitchFamily="2" charset="-122"/>
              </a:rPr>
              <a:t>…</a:t>
            </a:r>
            <a:r>
              <a:rPr lang="zh-CN" altLang="en-US" sz="2400" b="1" dirty="0">
                <a:ea typeface="宋体" panose="02010600030101010101" pitchFamily="2" charset="-122"/>
              </a:rPr>
              <a:t>。</a:t>
            </a:r>
            <a:endParaRPr lang="en-US" altLang="zh-CN" sz="2400" b="1" dirty="0">
              <a:solidFill>
                <a:srgbClr val="C00000"/>
              </a:solidFill>
              <a:ea typeface="宋体" panose="02010600030101010101" pitchFamily="2" charset="-122"/>
            </a:endParaRPr>
          </a:p>
        </p:txBody>
      </p:sp>
      <p:pic>
        <p:nvPicPr>
          <p:cNvPr id="92164" name="Picture 3" descr="4x29"/>
          <p:cNvPicPr>
            <a:picLocks noChangeAspect="1"/>
          </p:cNvPicPr>
          <p:nvPr>
            <p:ph sz="half" idx="2"/>
          </p:nvPr>
        </p:nvPicPr>
        <p:blipFill>
          <a:blip r:embed="rId1"/>
          <a:srcRect/>
          <a:stretch>
            <a:fillRect/>
          </a:stretch>
        </p:blipFill>
        <p:spPr>
          <a:xfrm>
            <a:off x="4067175" y="0"/>
            <a:ext cx="5076825" cy="5957888"/>
          </a:xfrm>
        </p:spPr>
      </p:pic>
      <p:sp>
        <p:nvSpPr>
          <p:cNvPr id="92165" name="Rectangle 4"/>
          <p:cNvSpPr/>
          <p:nvPr/>
        </p:nvSpPr>
        <p:spPr>
          <a:xfrm>
            <a:off x="3779838" y="5957888"/>
            <a:ext cx="5148262" cy="4603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FontTx/>
              <a:buNone/>
            </a:pPr>
            <a:r>
              <a:rPr lang="zh-CN" altLang="en-US" sz="2400" b="1" dirty="0">
                <a:latin typeface="Tahoma" panose="020B0604030504040204" pitchFamily="34" charset="0"/>
                <a:ea typeface="宋体" panose="02010600030101010101" pitchFamily="2" charset="-122"/>
              </a:rPr>
              <a:t>用寄存器相对寻址方式访问一维数组</a:t>
            </a:r>
            <a:endParaRPr lang="en-US" altLang="zh-CN" sz="2400" b="1" dirty="0">
              <a:latin typeface="Tahoma" panose="020B0604030504040204" pitchFamily="34" charset="0"/>
              <a:ea typeface="宋体" panose="02010600030101010101" pitchFamily="2" charset="-122"/>
            </a:endParaRPr>
          </a:p>
        </p:txBody>
      </p:sp>
    </p:spTree>
  </p:cSld>
  <p:clrMapOvr>
    <a:masterClrMapping/>
  </p:clrMapOvr>
  <p:transition spd="slow">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3187" name="Rectangle 2"/>
          <p:cNvSpPr>
            <a:spLocks noGrp="1"/>
          </p:cNvSpPr>
          <p:nvPr>
            <p:ph type="body" sz="half" idx="1"/>
          </p:nvPr>
        </p:nvSpPr>
        <p:spPr>
          <a:xfrm>
            <a:off x="252413" y="165100"/>
            <a:ext cx="4067175" cy="815975"/>
          </a:xfrm>
        </p:spPr>
        <p:txBody>
          <a:bodyPr vert="horz" wrap="square" lIns="91440" tIns="45720" rIns="91440" bIns="45720" anchor="t" anchorCtr="0"/>
          <a:p>
            <a:pPr eaLnBrk="1" hangingPunct="1">
              <a:lnSpc>
                <a:spcPts val="3000"/>
              </a:lnSpc>
              <a:buClrTx/>
              <a:buSzTx/>
              <a:buFont typeface="Monotype Sorts" pitchFamily="2" charset="2"/>
              <a:buNone/>
            </a:pPr>
            <a:r>
              <a:rPr lang="zh-CN" altLang="en-US" sz="2400" b="1" dirty="0">
                <a:ea typeface="宋体" panose="02010600030101010101" pitchFamily="2" charset="-122"/>
              </a:rPr>
              <a:t>传送指令：</a:t>
            </a:r>
            <a:endParaRPr lang="zh-CN" altLang="en-US" sz="2400" b="1" dirty="0">
              <a:ea typeface="宋体" panose="02010600030101010101" pitchFamily="2" charset="-122"/>
            </a:endParaRPr>
          </a:p>
          <a:p>
            <a:pPr eaLnBrk="1" hangingPunct="1">
              <a:lnSpc>
                <a:spcPts val="3000"/>
              </a:lnSpc>
              <a:buClrTx/>
              <a:buSzTx/>
              <a:buFont typeface="Monotype Sorts" pitchFamily="2" charset="2"/>
              <a:buNone/>
            </a:pPr>
            <a:r>
              <a:rPr lang="zh-CN" altLang="en-US" sz="2000" b="1" dirty="0">
                <a:ea typeface="宋体" panose="02010600030101010101" pitchFamily="2" charset="-122"/>
              </a:rPr>
              <a:t>            </a:t>
            </a:r>
            <a:r>
              <a:rPr lang="en-US" altLang="zh-CN" sz="2800" b="1" dirty="0">
                <a:solidFill>
                  <a:srgbClr val="C00000"/>
                </a:solidFill>
                <a:ea typeface="宋体" panose="02010600030101010101" pitchFamily="2" charset="-122"/>
              </a:rPr>
              <a:t>MOV    AX</a:t>
            </a:r>
            <a:r>
              <a:rPr lang="zh-CN" altLang="en-US" sz="2800" b="1" dirty="0">
                <a:solidFill>
                  <a:srgbClr val="C00000"/>
                </a:solidFill>
                <a:ea typeface="宋体" panose="02010600030101010101" pitchFamily="2" charset="-122"/>
              </a:rPr>
              <a:t>，</a:t>
            </a:r>
            <a:r>
              <a:rPr lang="en-US" altLang="zh-CN" sz="2800" b="1" dirty="0">
                <a:solidFill>
                  <a:srgbClr val="C00000"/>
                </a:solidFill>
                <a:ea typeface="宋体" panose="02010600030101010101" pitchFamily="2" charset="-122"/>
              </a:rPr>
              <a:t>ARY[SI]</a:t>
            </a:r>
            <a:endParaRPr lang="en-US" altLang="zh-CN" sz="2800" b="1" dirty="0">
              <a:solidFill>
                <a:srgbClr val="C00000"/>
              </a:solidFill>
              <a:ea typeface="宋体" panose="02010600030101010101" pitchFamily="2" charset="-122"/>
            </a:endParaRPr>
          </a:p>
        </p:txBody>
      </p:sp>
      <p:pic>
        <p:nvPicPr>
          <p:cNvPr id="93188" name="Picture 3" descr="4x29"/>
          <p:cNvPicPr>
            <a:picLocks noChangeAspect="1"/>
          </p:cNvPicPr>
          <p:nvPr>
            <p:ph sz="half" idx="2"/>
          </p:nvPr>
        </p:nvPicPr>
        <p:blipFill>
          <a:blip r:embed="rId1"/>
          <a:srcRect/>
          <a:stretch>
            <a:fillRect/>
          </a:stretch>
        </p:blipFill>
        <p:spPr>
          <a:xfrm>
            <a:off x="4500563" y="115888"/>
            <a:ext cx="4643437" cy="5473700"/>
          </a:xfrm>
        </p:spPr>
      </p:pic>
      <p:sp>
        <p:nvSpPr>
          <p:cNvPr id="93189" name="Rectangle 4"/>
          <p:cNvSpPr/>
          <p:nvPr/>
        </p:nvSpPr>
        <p:spPr>
          <a:xfrm>
            <a:off x="4843463" y="5722938"/>
            <a:ext cx="4319587" cy="8731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200"/>
              </a:lnSpc>
              <a:spcBef>
                <a:spcPct val="0"/>
              </a:spcBef>
              <a:buFontTx/>
              <a:buNone/>
            </a:pPr>
            <a:r>
              <a:rPr lang="zh-CN" altLang="en-US" sz="2000" b="1" dirty="0">
                <a:latin typeface="Tahoma" panose="020B0604030504040204" pitchFamily="34" charset="0"/>
                <a:ea typeface="宋体" panose="02010600030101010101" pitchFamily="2" charset="-122"/>
              </a:rPr>
              <a:t>用寄存器相对寻址方式访问一维数组</a:t>
            </a:r>
            <a:endParaRPr lang="en-US" altLang="zh-CN" sz="2000" b="1" dirty="0">
              <a:latin typeface="Tahoma" panose="020B0604030504040204" pitchFamily="34" charset="0"/>
              <a:ea typeface="宋体" panose="02010600030101010101" pitchFamily="2" charset="-122"/>
            </a:endParaRPr>
          </a:p>
          <a:p>
            <a:pPr marL="0" lvl="0" indent="0" eaLnBrk="1" hangingPunct="1">
              <a:lnSpc>
                <a:spcPts val="3200"/>
              </a:lnSpc>
              <a:spcBef>
                <a:spcPct val="0"/>
              </a:spcBef>
              <a:buFontTx/>
              <a:buNone/>
            </a:pPr>
            <a:r>
              <a:rPr lang="zh-CN" altLang="en-US" sz="2000" b="1" dirty="0">
                <a:ea typeface="宋体" panose="02010600030101010101" pitchFamily="2" charset="-122"/>
              </a:rPr>
              <a:t>元素</a:t>
            </a:r>
            <a:r>
              <a:rPr lang="en-US" altLang="zh-CN" sz="2000" b="1" dirty="0">
                <a:ea typeface="宋体" panose="02010600030101010101" pitchFamily="2" charset="-122"/>
              </a:rPr>
              <a:t>ARY</a:t>
            </a:r>
            <a:r>
              <a:rPr lang="zh-CN" altLang="en-US" sz="2000" b="1" dirty="0">
                <a:ea typeface="宋体" panose="02010600030101010101" pitchFamily="2" charset="-122"/>
              </a:rPr>
              <a:t>（</a:t>
            </a:r>
            <a:r>
              <a:rPr lang="en-US" altLang="zh-CN" sz="2000" b="1" dirty="0">
                <a:ea typeface="宋体" panose="02010600030101010101" pitchFamily="2" charset="-122"/>
              </a:rPr>
              <a:t>2</a:t>
            </a:r>
            <a:r>
              <a:rPr lang="zh-CN" altLang="en-US" sz="2000" b="1" dirty="0">
                <a:ea typeface="宋体" panose="02010600030101010101" pitchFamily="2" charset="-122"/>
              </a:rPr>
              <a:t>）的寻址过程</a:t>
            </a:r>
            <a:endParaRPr lang="zh-CN" altLang="en-US" sz="2000" b="1" dirty="0">
              <a:latin typeface="Tahoma" panose="020B0604030504040204" pitchFamily="34" charset="0"/>
              <a:ea typeface="宋体" panose="02010600030101010101" pitchFamily="2" charset="-122"/>
            </a:endParaRPr>
          </a:p>
        </p:txBody>
      </p:sp>
      <p:sp>
        <p:nvSpPr>
          <p:cNvPr id="2" name="矩形 1"/>
          <p:cNvSpPr/>
          <p:nvPr/>
        </p:nvSpPr>
        <p:spPr>
          <a:xfrm>
            <a:off x="0" y="1168400"/>
            <a:ext cx="4572000" cy="5426075"/>
          </a:xfrm>
          <a:prstGeom prst="rect">
            <a:avLst/>
          </a:prstGeom>
        </p:spPr>
        <p:txBody>
          <a:bodyPr>
            <a:spAutoFit/>
          </a:bodyPr>
          <a:lstStyle/>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指令中的符号地址</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ARY</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指向该数组的首址；</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变址寄存器</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的内容</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表示所访问元素与数组首址之间的字节距离，则所访问元素的</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有效地址</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ts val="32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   EA= ARY</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的偏移地址</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当</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内容为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时访问</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ARY</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）元素；</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内容为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时访问</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ARY</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ts val="320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内容为 </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时访问</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ARY</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），即</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通过修改</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的内容可以访问数组中任何一个元素。</a:t>
            </a:r>
            <a:endPar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4211" name="Rectangle 2"/>
          <p:cNvSpPr>
            <a:spLocks noGrp="1"/>
          </p:cNvSpPr>
          <p:nvPr>
            <p:ph type="body" sz="half" idx="1"/>
          </p:nvPr>
        </p:nvSpPr>
        <p:spPr>
          <a:xfrm>
            <a:off x="0" y="476250"/>
            <a:ext cx="9144000" cy="2881313"/>
          </a:xfrm>
        </p:spPr>
        <p:txBody>
          <a:bodyPr vert="horz" wrap="square" lIns="91440" tIns="45720" rIns="91440" bIns="45720" anchor="t" anchorCtr="0"/>
          <a:p>
            <a:pPr eaLnBrk="1" hangingPunct="1">
              <a:lnSpc>
                <a:spcPts val="4000"/>
              </a:lnSpc>
              <a:buClrTx/>
              <a:buSzTx/>
              <a:buFont typeface="Monotype Sorts" pitchFamily="2" charset="2"/>
              <a:buNone/>
            </a:pPr>
            <a:r>
              <a:rPr lang="zh-CN" altLang="en-US" sz="2800" b="1" dirty="0">
                <a:ea typeface="宋体" panose="02010600030101010101" pitchFamily="2" charset="-122"/>
              </a:rPr>
              <a:t>（</a:t>
            </a:r>
            <a:r>
              <a:rPr lang="en-US" altLang="zh-CN" sz="2800" b="1" dirty="0">
                <a:ea typeface="宋体" panose="02010600030101010101" pitchFamily="2" charset="-122"/>
              </a:rPr>
              <a:t>4</a:t>
            </a:r>
            <a:r>
              <a:rPr lang="zh-CN" altLang="en-US" sz="2800" b="1" dirty="0">
                <a:ea typeface="宋体" panose="02010600030101010101" pitchFamily="2" charset="-122"/>
              </a:rPr>
              <a:t>）基址变址寻址方式（</a:t>
            </a:r>
            <a:r>
              <a:rPr lang="en-US" altLang="zh-CN" sz="2800" b="1" dirty="0">
                <a:ea typeface="宋体" panose="02010600030101010101" pitchFamily="2" charset="-122"/>
              </a:rPr>
              <a:t>Based Indexed Addressing</a:t>
            </a:r>
            <a:r>
              <a:rPr lang="zh-CN" altLang="en-US" sz="2800" b="1" dirty="0">
                <a:ea typeface="宋体" panose="02010600030101010101" pitchFamily="2" charset="-122"/>
              </a:rPr>
              <a:t>）</a:t>
            </a:r>
            <a:endParaRPr lang="zh-CN" altLang="en-US" sz="2800" b="1" dirty="0">
              <a:ea typeface="宋体" panose="02010600030101010101" pitchFamily="2" charset="-122"/>
            </a:endParaRPr>
          </a:p>
          <a:p>
            <a:pPr eaLnBrk="1" hangingPunct="1">
              <a:lnSpc>
                <a:spcPts val="4000"/>
              </a:lnSpc>
              <a:buClrTx/>
              <a:buSzTx/>
              <a:buFont typeface="Monotype Sorts" pitchFamily="2" charset="2"/>
              <a:buNone/>
            </a:pPr>
            <a:r>
              <a:rPr lang="zh-CN" altLang="en-US" sz="2400" b="1" u="sng" dirty="0">
                <a:solidFill>
                  <a:srgbClr val="C00000"/>
                </a:solidFill>
                <a:ea typeface="宋体" panose="02010600030101010101" pitchFamily="2" charset="-122"/>
              </a:rPr>
              <a:t>基址变址寻址方式</a:t>
            </a:r>
            <a:r>
              <a:rPr lang="zh-CN" altLang="en-US" sz="2400" b="1" dirty="0">
                <a:solidFill>
                  <a:srgbClr val="C00000"/>
                </a:solidFill>
                <a:ea typeface="宋体" panose="02010600030101010101" pitchFamily="2" charset="-122"/>
              </a:rPr>
              <a:t>：</a:t>
            </a:r>
            <a:r>
              <a:rPr lang="zh-CN" altLang="en-US" sz="2400" b="1" dirty="0">
                <a:ea typeface="宋体" panose="02010600030101010101" pitchFamily="2" charset="-122"/>
              </a:rPr>
              <a:t>指令所需的</a:t>
            </a:r>
            <a:r>
              <a:rPr lang="zh-CN" altLang="en-US" sz="2400" b="1" dirty="0">
                <a:solidFill>
                  <a:srgbClr val="C00000"/>
                </a:solidFill>
                <a:ea typeface="宋体" panose="02010600030101010101" pitchFamily="2" charset="-122"/>
              </a:rPr>
              <a:t>操作数在主存单元中</a:t>
            </a:r>
            <a:r>
              <a:rPr lang="zh-CN" altLang="en-US" sz="2400" b="1" dirty="0">
                <a:ea typeface="宋体" panose="02010600030101010101" pitchFamily="2" charset="-122"/>
              </a:rPr>
              <a:t>，</a:t>
            </a:r>
            <a:r>
              <a:rPr lang="zh-CN" altLang="en-US" sz="2400" b="1" dirty="0">
                <a:solidFill>
                  <a:srgbClr val="C00000"/>
                </a:solidFill>
                <a:ea typeface="宋体" panose="02010600030101010101" pitchFamily="2" charset="-122"/>
              </a:rPr>
              <a:t>操作数的</a:t>
            </a:r>
            <a:r>
              <a:rPr lang="zh-CN" altLang="en-US" sz="2400" b="1" dirty="0">
                <a:solidFill>
                  <a:schemeClr val="tx1"/>
                </a:solidFill>
                <a:ea typeface="宋体" panose="02010600030101010101" pitchFamily="2" charset="-122"/>
              </a:rPr>
              <a:t>有效地址</a:t>
            </a:r>
            <a:r>
              <a:rPr lang="en-US" altLang="zh-CN" sz="2400" b="1" dirty="0">
                <a:solidFill>
                  <a:srgbClr val="C00000"/>
                </a:solidFill>
                <a:ea typeface="宋体" panose="02010600030101010101" pitchFamily="2" charset="-122"/>
              </a:rPr>
              <a:t>EA</a:t>
            </a:r>
            <a:r>
              <a:rPr lang="zh-CN" altLang="en-US" sz="2400" b="1" dirty="0">
                <a:solidFill>
                  <a:srgbClr val="C00000"/>
                </a:solidFill>
                <a:ea typeface="宋体" panose="02010600030101010101" pitchFamily="2" charset="-122"/>
              </a:rPr>
              <a:t>是三个地址分量之和：基址寄存器内容、变址寄存器内容</a:t>
            </a:r>
            <a:r>
              <a:rPr lang="zh-CN" altLang="en-US" sz="2400" b="1" dirty="0">
                <a:solidFill>
                  <a:schemeClr val="tx1"/>
                </a:solidFill>
                <a:ea typeface="宋体" panose="02010600030101010101" pitchFamily="2" charset="-122"/>
              </a:rPr>
              <a:t>与</a:t>
            </a:r>
            <a:r>
              <a:rPr lang="zh-CN" altLang="en-US" sz="2400" b="1" dirty="0">
                <a:solidFill>
                  <a:srgbClr val="C00000"/>
                </a:solidFill>
                <a:ea typeface="宋体" panose="02010600030101010101" pitchFamily="2" charset="-122"/>
              </a:rPr>
              <a:t>指令中的位移量（</a:t>
            </a:r>
            <a:r>
              <a:rPr lang="en-US" altLang="zh-CN" sz="2400" b="1" dirty="0">
                <a:solidFill>
                  <a:srgbClr val="C00000"/>
                </a:solidFill>
                <a:ea typeface="宋体" panose="02010600030101010101" pitchFamily="2" charset="-122"/>
              </a:rPr>
              <a:t>0</a:t>
            </a:r>
            <a:r>
              <a:rPr lang="zh-CN" altLang="en-US" sz="2400" b="1" dirty="0">
                <a:solidFill>
                  <a:srgbClr val="C00000"/>
                </a:solidFill>
                <a:ea typeface="宋体" panose="02010600030101010101" pitchFamily="2" charset="-122"/>
              </a:rPr>
              <a:t>位、</a:t>
            </a:r>
            <a:r>
              <a:rPr lang="en-US" altLang="zh-CN" sz="2400" b="1" dirty="0">
                <a:solidFill>
                  <a:srgbClr val="C00000"/>
                </a:solidFill>
                <a:ea typeface="宋体" panose="02010600030101010101" pitchFamily="2" charset="-122"/>
              </a:rPr>
              <a:t>8</a:t>
            </a:r>
            <a:r>
              <a:rPr lang="zh-CN" altLang="en-US" sz="2400" b="1" dirty="0">
                <a:solidFill>
                  <a:srgbClr val="C00000"/>
                </a:solidFill>
                <a:ea typeface="宋体" panose="02010600030101010101" pitchFamily="2" charset="-122"/>
              </a:rPr>
              <a:t>位、</a:t>
            </a:r>
            <a:r>
              <a:rPr lang="en-US" altLang="zh-CN" sz="2400" b="1" dirty="0">
                <a:solidFill>
                  <a:srgbClr val="C00000"/>
                </a:solidFill>
                <a:ea typeface="宋体" panose="02010600030101010101" pitchFamily="2" charset="-122"/>
              </a:rPr>
              <a:t>16</a:t>
            </a:r>
            <a:r>
              <a:rPr lang="zh-CN" altLang="en-US" sz="2400" b="1" dirty="0">
                <a:solidFill>
                  <a:srgbClr val="C00000"/>
                </a:solidFill>
                <a:ea typeface="宋体" panose="02010600030101010101" pitchFamily="2" charset="-122"/>
              </a:rPr>
              <a:t>位或</a:t>
            </a:r>
            <a:r>
              <a:rPr lang="en-US" altLang="zh-CN" sz="2400" b="1" dirty="0">
                <a:solidFill>
                  <a:srgbClr val="C00000"/>
                </a:solidFill>
                <a:ea typeface="宋体" panose="02010600030101010101" pitchFamily="2" charset="-122"/>
              </a:rPr>
              <a:t>32</a:t>
            </a:r>
            <a:r>
              <a:rPr lang="zh-CN" altLang="en-US" sz="2400" b="1" dirty="0">
                <a:solidFill>
                  <a:srgbClr val="C00000"/>
                </a:solidFill>
                <a:ea typeface="宋体" panose="02010600030101010101" pitchFamily="2" charset="-122"/>
              </a:rPr>
              <a:t>位）之和。</a:t>
            </a:r>
            <a:endParaRPr lang="en-US" altLang="zh-CN" sz="2400" b="1" dirty="0">
              <a:solidFill>
                <a:srgbClr val="C00000"/>
              </a:solidFill>
              <a:ea typeface="宋体" panose="02010600030101010101" pitchFamily="2" charset="-122"/>
            </a:endParaRPr>
          </a:p>
          <a:p>
            <a:pPr eaLnBrk="1" hangingPunct="1">
              <a:lnSpc>
                <a:spcPts val="4000"/>
              </a:lnSpc>
              <a:buClrTx/>
              <a:buSzTx/>
              <a:buFont typeface="Monotype Sorts" pitchFamily="2" charset="2"/>
              <a:buNone/>
            </a:pPr>
            <a:r>
              <a:rPr lang="zh-CN" altLang="en-US" sz="2400" b="1" dirty="0">
                <a:solidFill>
                  <a:srgbClr val="000099"/>
                </a:solidFill>
                <a:ea typeface="宋体" panose="02010600030101010101" pitchFamily="2" charset="-122"/>
              </a:rPr>
              <a:t>寻址过程</a:t>
            </a:r>
            <a:r>
              <a:rPr lang="zh-CN" altLang="en-US" sz="2400" b="1" dirty="0">
                <a:solidFill>
                  <a:schemeClr val="tx2"/>
                </a:solidFill>
                <a:ea typeface="宋体" panose="02010600030101010101" pitchFamily="2" charset="-122"/>
              </a:rPr>
              <a:t>如下图所示：</a:t>
            </a:r>
            <a:r>
              <a:rPr lang="zh-CN" altLang="en-US" sz="2400" b="1" dirty="0">
                <a:ea typeface="宋体" panose="02010600030101010101" pitchFamily="2" charset="-122"/>
              </a:rPr>
              <a:t> </a:t>
            </a:r>
            <a:endParaRPr lang="zh-CN" altLang="en-US" sz="2400" b="1" dirty="0">
              <a:ea typeface="宋体" panose="02010600030101010101" pitchFamily="2" charset="-122"/>
            </a:endParaRPr>
          </a:p>
        </p:txBody>
      </p:sp>
      <p:pic>
        <p:nvPicPr>
          <p:cNvPr id="94212" name="图片 4" descr="4x30"/>
          <p:cNvPicPr>
            <a:picLocks noChangeAspect="1"/>
          </p:cNvPicPr>
          <p:nvPr/>
        </p:nvPicPr>
        <p:blipFill>
          <a:blip r:embed="rId1"/>
          <a:stretch>
            <a:fillRect/>
          </a:stretch>
        </p:blipFill>
        <p:spPr>
          <a:xfrm>
            <a:off x="179388" y="3357563"/>
            <a:ext cx="8532812" cy="3024187"/>
          </a:xfrm>
          <a:prstGeom prst="rect">
            <a:avLst/>
          </a:prstGeom>
          <a:noFill/>
          <a:ln w="9525">
            <a:noFill/>
          </a:ln>
        </p:spPr>
      </p:pic>
    </p:spTree>
  </p:cSld>
  <p:clrMapOvr>
    <a:masterClrMapping/>
  </p:clrMapOvr>
  <p:transition spd="slow">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5235" name="Rectangle 2"/>
          <p:cNvSpPr>
            <a:spLocks noGrp="1"/>
          </p:cNvSpPr>
          <p:nvPr>
            <p:ph idx="1"/>
          </p:nvPr>
        </p:nvSpPr>
        <p:spPr>
          <a:xfrm>
            <a:off x="25400" y="549275"/>
            <a:ext cx="9802813" cy="3384550"/>
          </a:xfrm>
        </p:spPr>
        <p:txBody>
          <a:bodyPr vert="horz" wrap="square" lIns="91440" tIns="45720" rIns="91440" bIns="45720" anchor="t" anchorCtr="0"/>
          <a:p>
            <a:pPr eaLnBrk="1" hangingPunct="1">
              <a:buFont typeface="Monotype Sorts" pitchFamily="2" charset="2"/>
              <a:buNone/>
            </a:pPr>
            <a:r>
              <a:rPr kumimoji="1" lang="zh-CN" altLang="en-US" sz="3600"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基址变址寻址方式的位移量可用数值或符号地址表示，</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其使用格式如下：</a:t>
            </a: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MOV  AX, 200H[BX][SI] ; </a:t>
            </a:r>
            <a:r>
              <a:rPr kumimoji="1" lang="zh-CN" altLang="en-US" sz="2400" b="1" dirty="0">
                <a:latin typeface="+mn-lt"/>
                <a:ea typeface="宋体" panose="02010600030101010101" pitchFamily="2" charset="-122"/>
                <a:cs typeface="+mn-cs"/>
              </a:rPr>
              <a:t>位移量为</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位常数，</a:t>
            </a:r>
            <a:r>
              <a:rPr kumimoji="1" lang="en-US" altLang="zh-CN" sz="2400" b="1" dirty="0">
                <a:latin typeface="+mn-lt"/>
                <a:ea typeface="宋体" panose="02010600030101010101" pitchFamily="2" charset="-122"/>
                <a:cs typeface="+mn-cs"/>
              </a:rPr>
              <a:t> EA=200H+(BX)+(SI)</a:t>
            </a:r>
            <a:r>
              <a:rPr kumimoji="1" lang="zh-CN" altLang="en-US" sz="2400" b="1" dirty="0">
                <a:latin typeface="+mn-lt"/>
                <a:ea typeface="宋体" panose="02010600030101010101" pitchFamily="2" charset="-122"/>
                <a:cs typeface="+mn-cs"/>
              </a:rPr>
              <a:t>，</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默认段寄存器为</a:t>
            </a:r>
            <a:r>
              <a:rPr kumimoji="1" lang="en-US" altLang="zh-CN" sz="2400" b="1" dirty="0">
                <a:latin typeface="+mn-lt"/>
                <a:ea typeface="宋体" panose="02010600030101010101" pitchFamily="2" charset="-122"/>
                <a:cs typeface="+mn-cs"/>
              </a:rPr>
              <a:t>DS</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  AX, ARRAY[BP][SI]</a:t>
            </a:r>
            <a:r>
              <a:rPr kumimoji="1" lang="zh-CN" altLang="en-US" sz="2400" b="1" dirty="0">
                <a:solidFill>
                  <a:srgbClr val="C00000"/>
                </a:solidFill>
                <a:latin typeface="+mn-lt"/>
                <a:ea typeface="宋体" panose="02010600030101010101" pitchFamily="2" charset="-122"/>
                <a:cs typeface="+mn-cs"/>
              </a:rPr>
              <a:t> </a:t>
            </a:r>
            <a:r>
              <a:rPr kumimoji="1" lang="en-US" altLang="zh-CN" sz="2400" b="1" dirty="0">
                <a:solidFill>
                  <a:srgbClr val="C00000"/>
                </a:solidFill>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位移量为符号地址</a:t>
            </a:r>
            <a:r>
              <a:rPr kumimoji="1" lang="en-US" altLang="zh-CN" sz="2400" b="1" dirty="0">
                <a:latin typeface="+mn-lt"/>
                <a:ea typeface="宋体" panose="02010600030101010101" pitchFamily="2" charset="-122"/>
                <a:cs typeface="+mn-cs"/>
              </a:rPr>
              <a:t>ARRAY</a:t>
            </a:r>
            <a:r>
              <a:rPr kumimoji="1" lang="zh-CN" altLang="en-US" sz="2400" b="1" dirty="0">
                <a:latin typeface="+mn-lt"/>
                <a:ea typeface="宋体" panose="02010600030101010101" pitchFamily="2" charset="-122"/>
                <a:cs typeface="+mn-cs"/>
              </a:rPr>
              <a:t>的</a:t>
            </a:r>
            <a:r>
              <a:rPr kumimoji="1" lang="en-US" altLang="zh-CN" sz="2400" b="1" dirty="0">
                <a:latin typeface="+mn-lt"/>
                <a:ea typeface="宋体" panose="02010600030101010101" pitchFamily="2" charset="-122"/>
                <a:cs typeface="+mn-cs"/>
              </a:rPr>
              <a:t>16</a:t>
            </a:r>
            <a:r>
              <a:rPr kumimoji="1" lang="zh-CN" altLang="en-US" sz="2400" b="1" dirty="0">
                <a:latin typeface="+mn-lt"/>
                <a:ea typeface="宋体" panose="02010600030101010101" pitchFamily="2" charset="-122"/>
                <a:cs typeface="+mn-cs"/>
              </a:rPr>
              <a:t>位 偏移地址，</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a:t>
            </a:r>
            <a:r>
              <a:rPr kumimoji="1" lang="zh-CN" altLang="en-US" sz="2400" b="1" dirty="0">
                <a:latin typeface="+mn-lt"/>
                <a:ea typeface="宋体" panose="02010600030101010101" pitchFamily="2" charset="-122"/>
                <a:cs typeface="+mn-cs"/>
              </a:rPr>
              <a:t>默认段寄存器为</a:t>
            </a:r>
            <a:r>
              <a:rPr kumimoji="1" lang="en-US" altLang="zh-CN" sz="2400" b="1" dirty="0">
                <a:latin typeface="+mn-lt"/>
                <a:ea typeface="宋体" panose="02010600030101010101" pitchFamily="2" charset="-122"/>
                <a:cs typeface="+mn-cs"/>
              </a:rPr>
              <a:t>SS</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solidFill>
                  <a:srgbClr val="C00000"/>
                </a:solidFill>
                <a:latin typeface="+mn-lt"/>
                <a:ea typeface="宋体" panose="02010600030101010101" pitchFamily="2" charset="-122"/>
                <a:cs typeface="+mn-cs"/>
              </a:rPr>
              <a:t> MOV  [BP][DI]</a:t>
            </a:r>
            <a:r>
              <a:rPr kumimoji="1" lang="zh-CN" altLang="en-US" sz="2400" b="1" dirty="0">
                <a:solidFill>
                  <a:srgbClr val="C00000"/>
                </a:solidFill>
                <a:latin typeface="+mn-lt"/>
                <a:ea typeface="宋体" panose="02010600030101010101" pitchFamily="2" charset="-122"/>
                <a:cs typeface="+mn-cs"/>
              </a:rPr>
              <a:t>，</a:t>
            </a:r>
            <a:r>
              <a:rPr kumimoji="1" lang="en-US" altLang="zh-CN" sz="2400" b="1" dirty="0">
                <a:solidFill>
                  <a:srgbClr val="C00000"/>
                </a:solidFill>
                <a:latin typeface="+mn-lt"/>
                <a:ea typeface="宋体" panose="02010600030101010101" pitchFamily="2" charset="-122"/>
                <a:cs typeface="+mn-cs"/>
              </a:rPr>
              <a:t>DL</a:t>
            </a:r>
            <a:r>
              <a:rPr kumimoji="1" lang="zh-CN" altLang="en-US" sz="2400" b="1" dirty="0">
                <a:solidFill>
                  <a:srgbClr val="C00000"/>
                </a:solidFill>
                <a:latin typeface="+mn-lt"/>
                <a:ea typeface="宋体" panose="02010600030101010101" pitchFamily="2" charset="-122"/>
                <a:cs typeface="+mn-cs"/>
              </a:rPr>
              <a:t>；</a:t>
            </a:r>
            <a:r>
              <a:rPr kumimoji="1" lang="zh-CN" altLang="en-US" sz="2400" b="1" dirty="0">
                <a:latin typeface="+mn-lt"/>
                <a:ea typeface="宋体" panose="02010600030101010101" pitchFamily="2" charset="-122"/>
                <a:cs typeface="+mn-cs"/>
              </a:rPr>
              <a:t>位移量为</a:t>
            </a:r>
            <a:r>
              <a:rPr kumimoji="1" lang="en-US" altLang="zh-CN" sz="2400" b="1" dirty="0">
                <a:latin typeface="+mn-lt"/>
                <a:ea typeface="宋体" panose="02010600030101010101" pitchFamily="2" charset="-122"/>
                <a:cs typeface="+mn-cs"/>
              </a:rPr>
              <a:t>0</a:t>
            </a:r>
            <a:r>
              <a:rPr kumimoji="1" lang="zh-CN" altLang="en-US" sz="2400" b="1" dirty="0">
                <a:latin typeface="+mn-lt"/>
                <a:ea typeface="宋体" panose="02010600030101010101" pitchFamily="2" charset="-122"/>
                <a:cs typeface="+mn-cs"/>
              </a:rPr>
              <a:t>，</a:t>
            </a:r>
            <a:r>
              <a:rPr kumimoji="1" lang="en-US" altLang="zh-CN" sz="2400" b="1" dirty="0">
                <a:latin typeface="+mn-lt"/>
                <a:ea typeface="宋体" panose="02010600030101010101" pitchFamily="2" charset="-122"/>
                <a:cs typeface="+mn-cs"/>
              </a:rPr>
              <a:t>EA=</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(BP) +</a:t>
            </a: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(DI ) </a:t>
            </a:r>
            <a:r>
              <a:rPr kumimoji="1" lang="zh-CN" altLang="en-US" sz="2400" b="1" dirty="0">
                <a:latin typeface="+mn-lt"/>
                <a:ea typeface="宋体" panose="02010600030101010101" pitchFamily="2" charset="-122"/>
                <a:cs typeface="+mn-cs"/>
              </a:rPr>
              <a:t>，默认段寄存器</a:t>
            </a:r>
            <a:r>
              <a:rPr kumimoji="1" lang="en-US" altLang="zh-CN" sz="2400" b="1" dirty="0">
                <a:latin typeface="+mn-lt"/>
                <a:ea typeface="宋体" panose="02010600030101010101" pitchFamily="2" charset="-122"/>
                <a:cs typeface="+mn-cs"/>
              </a:rPr>
              <a:t>SS</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endParaRPr kumimoji="1" lang="zh-CN" altLang="en-US" sz="2400" b="1" dirty="0">
              <a:latin typeface="+mn-lt"/>
              <a:ea typeface="宋体" panose="02010600030101010101" pitchFamily="2" charset="-122"/>
              <a:cs typeface="+mn-cs"/>
            </a:endParaRPr>
          </a:p>
          <a:p>
            <a:pPr eaLnBrk="1" hangingPunct="1">
              <a:buFont typeface="Monotype Sorts" pitchFamily="2" charset="2"/>
              <a:buNone/>
            </a:pPr>
            <a:r>
              <a:rPr kumimoji="1" lang="zh-CN" altLang="en-US" sz="2400" b="1" dirty="0">
                <a:latin typeface="+mn-lt"/>
                <a:ea typeface="宋体" panose="02010600030101010101" pitchFamily="2" charset="-122"/>
                <a:cs typeface="+mn-cs"/>
              </a:rPr>
              <a:t>                                                           </a:t>
            </a:r>
            <a:r>
              <a:rPr kumimoji="1" lang="en-US" altLang="zh-CN" sz="2400" b="1" dirty="0">
                <a:latin typeface="+mn-lt"/>
                <a:ea typeface="宋体" panose="02010600030101010101" pitchFamily="2" charset="-122"/>
                <a:cs typeface="+mn-cs"/>
              </a:rPr>
              <a:t>          </a:t>
            </a:r>
            <a:endParaRPr kumimoji="1" lang="en-US" altLang="zh-CN" sz="2400" b="1" dirty="0">
              <a:latin typeface="+mn-lt"/>
              <a:ea typeface="宋体" panose="02010600030101010101" pitchFamily="2" charset="-122"/>
              <a:cs typeface="+mn-cs"/>
            </a:endParaRPr>
          </a:p>
          <a:p>
            <a:pPr eaLnBrk="1" hangingPunct="1">
              <a:buFont typeface="Monotype Sorts" pitchFamily="2" charset="2"/>
              <a:buNone/>
            </a:pPr>
            <a:r>
              <a:rPr kumimoji="1" lang="en-US" altLang="zh-CN" sz="2400" b="1" dirty="0">
                <a:latin typeface="+mn-lt"/>
                <a:ea typeface="宋体" panose="02010600030101010101" pitchFamily="2" charset="-122"/>
                <a:cs typeface="+mn-cs"/>
              </a:rPr>
              <a:t>           </a:t>
            </a:r>
            <a:endParaRPr kumimoji="1" lang="zh-CN" altLang="en-US" sz="2400" b="1" dirty="0">
              <a:latin typeface="+mn-lt"/>
              <a:ea typeface="宋体" panose="02010600030101010101" pitchFamily="2" charset="-122"/>
              <a:cs typeface="+mn-cs"/>
            </a:endParaRPr>
          </a:p>
        </p:txBody>
      </p:sp>
      <p:sp>
        <p:nvSpPr>
          <p:cNvPr id="95236" name="矩形 1"/>
          <p:cNvSpPr/>
          <p:nvPr/>
        </p:nvSpPr>
        <p:spPr>
          <a:xfrm>
            <a:off x="250825" y="4437063"/>
            <a:ext cx="8569325"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0"/>
              </a:spcBef>
              <a:buNone/>
            </a:pPr>
            <a:r>
              <a:rPr lang="zh-CN" altLang="en-US" sz="2400" b="1" dirty="0">
                <a:latin typeface="Times New Roman" panose="02020603050405020304" pitchFamily="18" charset="0"/>
                <a:ea typeface="宋体" panose="02010600030101010101" pitchFamily="2" charset="-122"/>
              </a:rPr>
              <a:t>       由于基址变址寻址方式中有</a:t>
            </a:r>
            <a:r>
              <a:rPr lang="zh-CN" altLang="en-US" sz="2400" b="1" dirty="0">
                <a:solidFill>
                  <a:srgbClr val="C00000"/>
                </a:solidFill>
                <a:latin typeface="Times New Roman" panose="02020603050405020304" pitchFamily="18" charset="0"/>
                <a:ea typeface="宋体" panose="02010600030101010101" pitchFamily="2" charset="-122"/>
              </a:rPr>
              <a:t>两个地址分量</a:t>
            </a:r>
            <a:r>
              <a:rPr lang="zh-CN" altLang="en-US" sz="2400" b="1" dirty="0">
                <a:latin typeface="Times New Roman" panose="02020603050405020304" pitchFamily="18" charset="0"/>
                <a:ea typeface="宋体" panose="02010600030101010101" pitchFamily="2" charset="-122"/>
              </a:rPr>
              <a:t>可以在程序执行过程中进行修改，因此常用来访问存放在主存中的</a:t>
            </a:r>
            <a:r>
              <a:rPr lang="zh-CN" altLang="en-US" sz="2400" b="1" dirty="0">
                <a:solidFill>
                  <a:srgbClr val="C00000"/>
                </a:solidFill>
                <a:latin typeface="Times New Roman" panose="02020603050405020304" pitchFamily="18" charset="0"/>
                <a:ea typeface="宋体" panose="02010600030101010101" pitchFamily="2" charset="-122"/>
              </a:rPr>
              <a:t>二维数组</a:t>
            </a:r>
            <a:r>
              <a:rPr lang="zh-CN" altLang="en-US"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5" name="Rectangle 2"/>
          <p:cNvSpPr>
            <a:spLocks noChangeArrowheads="1"/>
          </p:cNvSpPr>
          <p:nvPr/>
        </p:nvSpPr>
        <p:spPr bwMode="auto">
          <a:xfrm>
            <a:off x="179388" y="417513"/>
            <a:ext cx="4140200" cy="517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551180">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0" marR="0" lvl="0" indent="551180" algn="l" defTabSz="914400" rtl="0" eaLnBrk="0" fontAlgn="base" latinLnBrk="0" hangingPunct="0">
              <a:lnSpc>
                <a:spcPct val="150000"/>
              </a:lnSpc>
              <a:spcBef>
                <a:spcPct val="0"/>
              </a:spcBef>
              <a:spcAft>
                <a:spcPct val="0"/>
              </a:spcAft>
              <a:buClrTx/>
              <a:buSzTx/>
              <a:buFont typeface="Monotype Sorts"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4-8】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如右图所示，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数组是</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行、</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列的</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二维数组</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按行存放在主存堆栈段中</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。每个元素占用一个字节单元。从数组的首址</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起依次存放各数组元素：</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551180" algn="l" defTabSz="914400" rtl="0" eaLnBrk="0" fontAlgn="base" latinLnBrk="0" hangingPunct="0">
              <a:lnSpc>
                <a:spcPct val="150000"/>
              </a:lnSpc>
              <a:spcBef>
                <a:spcPct val="0"/>
              </a:spcBef>
              <a:spcAft>
                <a:spcPct val="0"/>
              </a:spcAft>
              <a:buClrTx/>
              <a:buSzTx/>
              <a:buFont typeface="Monotype Sorts" pitchFamily="2" charset="2"/>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第</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行元素为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）共</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个，</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551180" algn="l" defTabSz="914400" rtl="0" eaLnBrk="0" fontAlgn="base" latinLnBrk="0" hangingPunct="0">
              <a:lnSpc>
                <a:spcPct val="150000"/>
              </a:lnSpc>
              <a:spcBef>
                <a:spcPct val="0"/>
              </a:spcBef>
              <a:spcAft>
                <a:spcPct val="0"/>
              </a:spcAft>
              <a:buClrTx/>
              <a:buSzTx/>
              <a:buFont typeface="Monotype Sorts" pitchFamily="2" charset="2"/>
              <a:buChar char="§"/>
              <a:defRPr/>
            </a:pP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第</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行元素为</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ARRAY</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 typeface="Monotype Sorts" pitchFamily="2" charset="2"/>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0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pic>
        <p:nvPicPr>
          <p:cNvPr id="96259" name="Picture 4" descr="4x31"/>
          <p:cNvPicPr>
            <a:picLocks noChangeAspect="1"/>
          </p:cNvPicPr>
          <p:nvPr/>
        </p:nvPicPr>
        <p:blipFill>
          <a:blip r:embed="rId1"/>
          <a:stretch>
            <a:fillRect/>
          </a:stretch>
        </p:blipFill>
        <p:spPr>
          <a:xfrm>
            <a:off x="4319588" y="0"/>
            <a:ext cx="4824412" cy="5589588"/>
          </a:xfrm>
          <a:prstGeom prst="rect">
            <a:avLst/>
          </a:prstGeom>
          <a:noFill/>
          <a:ln w="9525">
            <a:noFill/>
          </a:ln>
        </p:spPr>
      </p:pic>
      <p:sp>
        <p:nvSpPr>
          <p:cNvPr id="96260" name="灯片编号占位符 1"/>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5"/>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2400" dirty="0">
                <a:solidFill>
                  <a:schemeClr val="bg2"/>
                </a:solidFill>
                <a:latin typeface="Times New Roman" panose="02020603050405020304" pitchFamily="18" charset="0"/>
                <a:ea typeface="宋体" panose="02010600030101010101" pitchFamily="2" charset="-122"/>
              </a:rPr>
            </a:fld>
            <a:endParaRPr lang="zh-CN" altLang="en-US" sz="2400" dirty="0">
              <a:solidFill>
                <a:schemeClr val="bg2"/>
              </a:solidFill>
              <a:latin typeface="Times New Roman" panose="02020603050405020304" pitchFamily="18" charset="0"/>
              <a:ea typeface="宋体" panose="02010600030101010101" pitchFamily="2" charset="-122"/>
            </a:endParaRPr>
          </a:p>
        </p:txBody>
      </p:sp>
      <p:sp>
        <p:nvSpPr>
          <p:cNvPr id="95236" name="Rectangle 3"/>
          <p:cNvSpPr>
            <a:spLocks noChangeArrowheads="1"/>
          </p:cNvSpPr>
          <p:nvPr/>
        </p:nvSpPr>
        <p:spPr bwMode="auto">
          <a:xfrm>
            <a:off x="11113" y="2133600"/>
            <a:ext cx="4284663"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Monotype Sorts" pitchFamily="2" charset="2"/>
              <a:buChar char="§"/>
              <a:defRPr kumimoji="1" sz="3200">
                <a:solidFill>
                  <a:schemeClr val="tx1"/>
                </a:solidFill>
                <a:latin typeface="Calibri" panose="020F0502020204030204" pitchFamily="34" charset="0"/>
              </a:defRPr>
            </a:lvl1pPr>
            <a:lvl2pPr marL="742950" indent="-285750">
              <a:spcBef>
                <a:spcPct val="20000"/>
              </a:spcBef>
              <a:buSzPct val="50000"/>
              <a:buFont typeface="Monotype Sorts" pitchFamily="2" charset="2"/>
              <a:buChar char="l"/>
              <a:defRPr kumimoji="1" sz="2800">
                <a:solidFill>
                  <a:schemeClr val="tx1"/>
                </a:solidFill>
                <a:latin typeface="Calibri" panose="020F0502020204030204" pitchFamily="34" charset="0"/>
              </a:defRPr>
            </a:lvl2pPr>
            <a:lvl3pPr marL="1143000" indent="-228600">
              <a:spcBef>
                <a:spcPct val="20000"/>
              </a:spcBef>
              <a:buChar char="•"/>
              <a:defRPr kumimoji="1" sz="2400">
                <a:solidFill>
                  <a:schemeClr val="tx1"/>
                </a:solidFill>
                <a:latin typeface="Calibri" panose="020F0502020204030204" pitchFamily="34" charset="0"/>
              </a:defRPr>
            </a:lvl3pPr>
            <a:lvl4pPr marL="1600200" indent="-228600">
              <a:spcBef>
                <a:spcPct val="20000"/>
              </a:spcBef>
              <a:buChar char="–"/>
              <a:defRPr kumimoji="1" sz="2000">
                <a:solidFill>
                  <a:schemeClr val="tx1"/>
                </a:solidFill>
                <a:latin typeface="Calibri" panose="020F0502020204030204" pitchFamily="34" charset="0"/>
              </a:defRPr>
            </a:lvl4pPr>
            <a:lvl5pPr marL="2057400" indent="-228600">
              <a:spcBef>
                <a:spcPct val="20000"/>
              </a:spcBef>
              <a:buChar char="»"/>
              <a:defRPr kumimoji="1"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kumimoji="1"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kumimoji="1"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kumimoji="1"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kumimoji="1" sz="2000">
                <a:solidFill>
                  <a:schemeClr val="tx1"/>
                </a:solidFill>
                <a:latin typeface="Calibri" panose="020F0502020204030204" pitchFamily="34" charset="0"/>
              </a:defRPr>
            </a:lvl9pPr>
          </a:lstStyle>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指令中的位移量</a:t>
            </a: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ARRAY</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指向数组首址；</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BP</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存放被访问行的起始位置相对数组首址的距离，</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ts val="3500"/>
              </a:lnSpc>
              <a:spcBef>
                <a:spcPct val="0"/>
              </a:spcBef>
              <a:spcAft>
                <a:spcPct val="0"/>
              </a:spcAft>
              <a:buClrTx/>
              <a:buSzTx/>
              <a:buFont typeface="Monotype Sorts" pitchFamily="2" charset="2"/>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即</a:t>
            </a:r>
            <a:r>
              <a:rPr kumimoji="0" lang="en-US" altLang="zh-CN" sz="2400" b="1" i="1" u="none" strike="noStrike" kern="120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ts val="3500"/>
              </a:lnSpc>
              <a:spcBef>
                <a:spcPct val="0"/>
              </a:spcBef>
              <a:spcAft>
                <a:spcPct val="0"/>
              </a:spcAft>
              <a:buClrTx/>
              <a:buSzTx/>
              <a:buFont typeface="Monotype Sorts" pitchFamily="2" charset="2"/>
              <a:buChar char="§"/>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SI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存放被访问数组元素相对本行首址的距离，即</a:t>
            </a:r>
            <a:r>
              <a:rPr kumimoji="0"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，则要访问元素的有效地址：</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pic>
        <p:nvPicPr>
          <p:cNvPr id="97284" name="Picture 4" descr="4x31"/>
          <p:cNvPicPr>
            <a:picLocks noChangeAspect="1"/>
          </p:cNvPicPr>
          <p:nvPr/>
        </p:nvPicPr>
        <p:blipFill>
          <a:blip r:embed="rId1"/>
          <a:stretch>
            <a:fillRect/>
          </a:stretch>
        </p:blipFill>
        <p:spPr>
          <a:xfrm>
            <a:off x="4408488" y="415925"/>
            <a:ext cx="4729162" cy="5418138"/>
          </a:xfrm>
          <a:prstGeom prst="rect">
            <a:avLst/>
          </a:prstGeom>
          <a:noFill/>
          <a:ln w="9525">
            <a:noFill/>
          </a:ln>
        </p:spPr>
      </p:pic>
      <p:sp>
        <p:nvSpPr>
          <p:cNvPr id="97285" name="Rectangle 6"/>
          <p:cNvSpPr/>
          <p:nvPr/>
        </p:nvSpPr>
        <p:spPr>
          <a:xfrm>
            <a:off x="4252913" y="-17462"/>
            <a:ext cx="5040312" cy="4778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000"/>
              </a:lnSpc>
              <a:spcBef>
                <a:spcPct val="0"/>
              </a:spcBef>
              <a:buFontTx/>
              <a:buNone/>
            </a:pPr>
            <a:r>
              <a:rPr lang="zh-CN" altLang="en-US" sz="2000" b="1" dirty="0">
                <a:latin typeface="Times New Roman" panose="02020603050405020304" pitchFamily="18" charset="0"/>
                <a:ea typeface="宋体" panose="02010600030101010101" pitchFamily="2" charset="-122"/>
              </a:rPr>
              <a:t>访问数组元素</a:t>
            </a:r>
            <a:r>
              <a:rPr lang="en-US" altLang="zh-CN" sz="2000" b="1" dirty="0">
                <a:latin typeface="Times New Roman" panose="02020603050405020304" pitchFamily="18" charset="0"/>
                <a:ea typeface="宋体" panose="02010600030101010101" pitchFamily="2" charset="-122"/>
              </a:rPr>
              <a:t>ARRAY</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8</a:t>
            </a:r>
            <a:r>
              <a:rPr lang="zh-CN" altLang="en-US" sz="2000" b="1" dirty="0">
                <a:latin typeface="Times New Roman" panose="02020603050405020304" pitchFamily="18" charset="0"/>
                <a:ea typeface="宋体" panose="02010600030101010101" pitchFamily="2" charset="-122"/>
              </a:rPr>
              <a:t>）的寻址过程 </a:t>
            </a:r>
            <a:endParaRPr lang="zh-CN" altLang="en-US" sz="2000" b="1" dirty="0">
              <a:latin typeface="Times New Roman" panose="02020603050405020304" pitchFamily="18" charset="0"/>
              <a:ea typeface="宋体" panose="02010600030101010101" pitchFamily="2" charset="-122"/>
            </a:endParaRPr>
          </a:p>
        </p:txBody>
      </p:sp>
      <p:sp>
        <p:nvSpPr>
          <p:cNvPr id="97286" name="矩形 1"/>
          <p:cNvSpPr/>
          <p:nvPr/>
        </p:nvSpPr>
        <p:spPr>
          <a:xfrm>
            <a:off x="11113" y="350838"/>
            <a:ext cx="4572000" cy="17541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zh-CN" altLang="en-US" sz="2400" b="1" dirty="0">
                <a:latin typeface="Times New Roman" panose="02020603050405020304" pitchFamily="18" charset="0"/>
                <a:ea typeface="宋体" panose="02010600030101010101" pitchFamily="2" charset="-122"/>
              </a:rPr>
              <a:t>访问数组中的某个元素</a:t>
            </a:r>
            <a:endParaRPr lang="en-US"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latin typeface="Times New Roman" panose="02020603050405020304" pitchFamily="18" charset="0"/>
                <a:ea typeface="宋体" panose="02010600030101010101" pitchFamily="2" charset="-122"/>
              </a:rPr>
              <a:t>ARRAY</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i</a:t>
            </a:r>
            <a:r>
              <a:rPr lang="zh-CN" altLang="en-US" sz="2400" b="1" dirty="0">
                <a:latin typeface="Times New Roman" panose="02020603050405020304" pitchFamily="18" charset="0"/>
                <a:ea typeface="宋体" panose="02010600030101010101" pitchFamily="2" charset="-122"/>
              </a:rPr>
              <a:t>，</a:t>
            </a:r>
            <a:r>
              <a:rPr lang="en-US" altLang="zh-CN" sz="2400" b="1" i="1" dirty="0">
                <a:latin typeface="Times New Roman" panose="02020603050405020304" pitchFamily="18" charset="0"/>
                <a:ea typeface="宋体" panose="02010600030101010101" pitchFamily="2" charset="-122"/>
              </a:rPr>
              <a:t>j</a:t>
            </a:r>
            <a:r>
              <a:rPr lang="zh-CN" altLang="en-US" sz="2400" b="1" dirty="0">
                <a:latin typeface="Times New Roman" panose="02020603050405020304" pitchFamily="18" charset="0"/>
                <a:ea typeface="宋体" panose="02010600030101010101" pitchFamily="2" charset="-122"/>
              </a:rPr>
              <a:t>），可以用指令：</a:t>
            </a:r>
            <a:endParaRPr lang="en-US" altLang="zh-CN" sz="2400" b="1" dirty="0">
              <a:latin typeface="Times New Roman" panose="02020603050405020304" pitchFamily="18" charset="0"/>
              <a:ea typeface="宋体" panose="02010600030101010101" pitchFamily="2" charset="-122"/>
            </a:endParaRPr>
          </a:p>
          <a:p>
            <a:pPr marL="0" lvl="0" indent="0">
              <a:lnSpc>
                <a:spcPct val="1500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MOV   AL</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ARRAY[BP][SI]</a:t>
            </a:r>
            <a:endParaRPr lang="en-US" altLang="zh-CN" sz="2400" b="1" dirty="0">
              <a:solidFill>
                <a:srgbClr val="C00000"/>
              </a:solidFill>
              <a:latin typeface="Times New Roman" panose="02020603050405020304" pitchFamily="18" charset="0"/>
              <a:ea typeface="宋体" panose="02010600030101010101" pitchFamily="2" charset="-122"/>
            </a:endParaRPr>
          </a:p>
        </p:txBody>
      </p:sp>
      <p:sp>
        <p:nvSpPr>
          <p:cNvPr id="97287" name="矩形 2"/>
          <p:cNvSpPr/>
          <p:nvPr/>
        </p:nvSpPr>
        <p:spPr>
          <a:xfrm>
            <a:off x="130175" y="5657850"/>
            <a:ext cx="6894513"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FontTx/>
              <a:buNone/>
            </a:pPr>
            <a:r>
              <a:rPr lang="en-US" altLang="zh-CN" sz="2400" b="1" dirty="0">
                <a:solidFill>
                  <a:srgbClr val="C00000"/>
                </a:solidFill>
                <a:latin typeface="Times New Roman" panose="02020603050405020304" pitchFamily="18" charset="0"/>
                <a:ea typeface="宋体" panose="02010600030101010101" pitchFamily="2" charset="-122"/>
              </a:rPr>
              <a:t>EA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rPr>
              <a:t> ARRAY</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的偏移地址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BP</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SI</a:t>
            </a:r>
            <a:r>
              <a:rPr lang="zh-CN" altLang="en-US"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400" b="1" dirty="0">
              <a:solidFill>
                <a:srgbClr val="C00000"/>
              </a:solidFill>
              <a:latin typeface="Times New Roman" panose="02020603050405020304" pitchFamily="18" charset="0"/>
              <a:ea typeface="宋体" panose="02010600030101010101" pitchFamily="2" charset="-122"/>
              <a:sym typeface="Symbol" panose="05050102010706020507" pitchFamily="18" charset="2"/>
            </a:endParaRPr>
          </a:p>
          <a:p>
            <a:pPr marL="0" lvl="0" indent="0">
              <a:lnSpc>
                <a:spcPct val="150000"/>
              </a:lnSpc>
              <a:spcBef>
                <a:spcPct val="0"/>
              </a:spcBef>
              <a:buFontTx/>
              <a:buNone/>
            </a:pPr>
            <a:r>
              <a:rPr lang="zh-CN" altLang="en-US" sz="2400" b="1" dirty="0">
                <a:latin typeface="Times New Roman" panose="02020603050405020304" pitchFamily="18" charset="0"/>
                <a:ea typeface="宋体" panose="02010600030101010101" pitchFamily="2" charset="-122"/>
                <a:sym typeface="Symbol" panose="05050102010706020507" pitchFamily="18" charset="2"/>
              </a:rPr>
              <a:t>段基值隐含由</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SS</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给出。</a:t>
            </a:r>
            <a:endParaRPr lang="en-US" altLang="zh-CN" sz="2400" b="1" dirty="0">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zoom dir="in"/>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8307" name="Rectangle 2"/>
          <p:cNvSpPr>
            <a:spLocks noGrp="1"/>
          </p:cNvSpPr>
          <p:nvPr>
            <p:ph type="body" sz="half" idx="1"/>
          </p:nvPr>
        </p:nvSpPr>
        <p:spPr>
          <a:xfrm>
            <a:off x="0" y="333375"/>
            <a:ext cx="9144000" cy="1943100"/>
          </a:xfrm>
        </p:spPr>
        <p:txBody>
          <a:bodyPr vert="horz" wrap="square" lIns="91440" tIns="45720" rIns="91440" bIns="45720" anchor="t" anchorCtr="0"/>
          <a:p>
            <a:pPr eaLnBrk="1" hangingPunct="1">
              <a:lnSpc>
                <a:spcPts val="3500"/>
              </a:lnSpc>
              <a:buClrTx/>
              <a:buSzTx/>
              <a:buFont typeface="Monotype Sorts" pitchFamily="2" charset="2"/>
              <a:buNone/>
            </a:pPr>
            <a:r>
              <a:rPr lang="zh-CN" altLang="en-US" sz="2400" dirty="0">
                <a:ea typeface="宋体" panose="02010600030101010101" pitchFamily="2" charset="-122"/>
              </a:rPr>
              <a:t>   </a:t>
            </a:r>
            <a:r>
              <a:rPr lang="zh-CN" altLang="en-US" sz="2800" b="1" dirty="0">
                <a:ea typeface="宋体" panose="02010600030101010101" pitchFamily="2" charset="-122"/>
              </a:rPr>
              <a:t>（</a:t>
            </a:r>
            <a:r>
              <a:rPr lang="en-US" altLang="zh-CN" sz="2800" b="1" dirty="0">
                <a:ea typeface="宋体" panose="02010600030101010101" pitchFamily="2" charset="-122"/>
              </a:rPr>
              <a:t>5</a:t>
            </a:r>
            <a:r>
              <a:rPr lang="zh-CN" altLang="en-US" sz="2800" b="1" dirty="0">
                <a:ea typeface="宋体" panose="02010600030101010101" pitchFamily="2" charset="-122"/>
              </a:rPr>
              <a:t>）比例变址寻址方式（</a:t>
            </a:r>
            <a:r>
              <a:rPr lang="en-US" altLang="zh-CN" sz="2800" b="1" dirty="0">
                <a:ea typeface="宋体" panose="02010600030101010101" pitchFamily="2" charset="-122"/>
              </a:rPr>
              <a:t>Scaled Indexed Addressing</a:t>
            </a:r>
            <a:r>
              <a:rPr lang="zh-CN" altLang="en-US" sz="2800" b="1" dirty="0">
                <a:ea typeface="宋体" panose="02010600030101010101" pitchFamily="2" charset="-122"/>
              </a:rPr>
              <a:t>）</a:t>
            </a:r>
            <a:endParaRPr lang="zh-CN" altLang="en-US" sz="2800" b="1" dirty="0">
              <a:ea typeface="宋体" panose="02010600030101010101" pitchFamily="2" charset="-122"/>
            </a:endParaRPr>
          </a:p>
          <a:p>
            <a:pPr eaLnBrk="1" hangingPunct="1">
              <a:lnSpc>
                <a:spcPts val="3500"/>
              </a:lnSpc>
              <a:buClrTx/>
              <a:buSzTx/>
              <a:buFont typeface="Monotype Sorts" pitchFamily="2" charset="2"/>
              <a:buNone/>
            </a:pPr>
            <a:r>
              <a:rPr lang="zh-CN" altLang="en-US" sz="2400" b="1" dirty="0">
                <a:ea typeface="宋体" panose="02010600030101010101" pitchFamily="2" charset="-122"/>
              </a:rPr>
              <a:t>            </a:t>
            </a:r>
            <a:r>
              <a:rPr lang="zh-CN" altLang="en-US" sz="2400" b="1" dirty="0">
                <a:solidFill>
                  <a:schemeClr val="tx1"/>
                </a:solidFill>
                <a:ea typeface="宋体" panose="02010600030101010101" pitchFamily="2" charset="-122"/>
              </a:rPr>
              <a:t>指令所需的</a:t>
            </a:r>
            <a:r>
              <a:rPr lang="zh-CN" altLang="en-US" sz="2400" b="1" dirty="0">
                <a:solidFill>
                  <a:srgbClr val="C00000"/>
                </a:solidFill>
                <a:ea typeface="宋体" panose="02010600030101010101" pitchFamily="2" charset="-122"/>
              </a:rPr>
              <a:t>操作数在主存单元中，操作数的</a:t>
            </a:r>
            <a:r>
              <a:rPr lang="zh-CN" altLang="en-US" sz="2400" b="1" dirty="0">
                <a:solidFill>
                  <a:schemeClr val="tx1"/>
                </a:solidFill>
                <a:ea typeface="宋体" panose="02010600030101010101" pitchFamily="2" charset="-122"/>
              </a:rPr>
              <a:t>有效地址</a:t>
            </a:r>
            <a:r>
              <a:rPr lang="en-US" altLang="zh-CN" sz="2400" b="1" dirty="0">
                <a:solidFill>
                  <a:srgbClr val="C00000"/>
                </a:solidFill>
                <a:ea typeface="宋体" panose="02010600030101010101" pitchFamily="2" charset="-122"/>
              </a:rPr>
              <a:t>EA</a:t>
            </a:r>
            <a:r>
              <a:rPr lang="zh-CN" altLang="en-US" sz="2400" b="1" dirty="0">
                <a:solidFill>
                  <a:srgbClr val="C00000"/>
                </a:solidFill>
                <a:ea typeface="宋体" panose="02010600030101010101" pitchFamily="2" charset="-122"/>
              </a:rPr>
              <a:t>是变址寄存器的内容乘以指令中指定的比例因子再加上位移量之和，</a:t>
            </a:r>
            <a:r>
              <a:rPr lang="zh-CN" altLang="en-US" sz="2400" b="1" dirty="0">
                <a:ea typeface="宋体" panose="02010600030101010101" pitchFamily="2" charset="-122"/>
              </a:rPr>
              <a:t>所以</a:t>
            </a:r>
            <a:r>
              <a:rPr lang="en-US" altLang="zh-CN" sz="2400" b="1" dirty="0">
                <a:solidFill>
                  <a:srgbClr val="C00000"/>
                </a:solidFill>
                <a:ea typeface="宋体" panose="02010600030101010101" pitchFamily="2" charset="-122"/>
              </a:rPr>
              <a:t>EA</a:t>
            </a:r>
            <a:r>
              <a:rPr lang="zh-CN" altLang="en-US" sz="2400" b="1" dirty="0">
                <a:solidFill>
                  <a:srgbClr val="C00000"/>
                </a:solidFill>
                <a:ea typeface="宋体" panose="02010600030101010101" pitchFamily="2" charset="-122"/>
              </a:rPr>
              <a:t>由</a:t>
            </a:r>
            <a:r>
              <a:rPr lang="en-US" altLang="zh-CN" sz="2400" b="1" dirty="0">
                <a:solidFill>
                  <a:srgbClr val="C00000"/>
                </a:solidFill>
                <a:ea typeface="宋体" panose="02010600030101010101" pitchFamily="2" charset="-122"/>
              </a:rPr>
              <a:t>3</a:t>
            </a:r>
            <a:r>
              <a:rPr lang="zh-CN" altLang="en-US" sz="2400" b="1" dirty="0">
                <a:solidFill>
                  <a:srgbClr val="C00000"/>
                </a:solidFill>
                <a:ea typeface="宋体" panose="02010600030101010101" pitchFamily="2" charset="-122"/>
              </a:rPr>
              <a:t>种成分组成</a:t>
            </a:r>
            <a:r>
              <a:rPr lang="zh-CN" altLang="en-US" sz="2400" b="1" dirty="0">
                <a:solidFill>
                  <a:srgbClr val="3333FF"/>
                </a:solidFill>
                <a:ea typeface="宋体" panose="02010600030101010101" pitchFamily="2" charset="-122"/>
              </a:rPr>
              <a:t>。</a:t>
            </a:r>
            <a:r>
              <a:rPr lang="zh-CN" altLang="en-US" sz="2400" b="1" dirty="0">
                <a:ea typeface="宋体" panose="02010600030101010101" pitchFamily="2" charset="-122"/>
              </a:rPr>
              <a:t>这种寻址方式如下图所示：</a:t>
            </a:r>
            <a:endParaRPr lang="zh-CN" altLang="en-US" sz="2400" b="1" dirty="0">
              <a:ea typeface="宋体" panose="02010600030101010101" pitchFamily="2" charset="-122"/>
            </a:endParaRPr>
          </a:p>
        </p:txBody>
      </p:sp>
      <p:sp>
        <p:nvSpPr>
          <p:cNvPr id="98308" name="Rectangle 4"/>
          <p:cNvSpPr/>
          <p:nvPr/>
        </p:nvSpPr>
        <p:spPr>
          <a:xfrm>
            <a:off x="0" y="4922838"/>
            <a:ext cx="9088438" cy="17335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200"/>
              </a:lnSpc>
              <a:spcBef>
                <a:spcPct val="0"/>
              </a:spcBef>
              <a:buFontTx/>
              <a:buNone/>
            </a:pPr>
            <a:r>
              <a:rPr lang="zh-CN" altLang="en-US" sz="24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这种寻址方式与相对寄存器寻址相比，增加了</a:t>
            </a:r>
            <a:r>
              <a:rPr lang="zh-CN" altLang="en-US" sz="2400" b="1" dirty="0">
                <a:solidFill>
                  <a:srgbClr val="C00000"/>
                </a:solidFill>
                <a:latin typeface="Times New Roman" panose="02020603050405020304" pitchFamily="18" charset="0"/>
                <a:ea typeface="宋体" panose="02010600030101010101" pitchFamily="2" charset="-122"/>
              </a:rPr>
              <a:t>比例因子</a:t>
            </a:r>
            <a:r>
              <a:rPr lang="zh-CN" altLang="en-US" sz="2400" b="1" dirty="0">
                <a:latin typeface="Times New Roman" panose="02020603050405020304" pitchFamily="18" charset="0"/>
                <a:ea typeface="宋体" panose="02010600030101010101" pitchFamily="2" charset="-122"/>
              </a:rPr>
              <a:t>，其优点在于：</a:t>
            </a:r>
            <a:r>
              <a:rPr lang="zh-CN" altLang="en-US" sz="2400" b="1" dirty="0">
                <a:solidFill>
                  <a:srgbClr val="C00000"/>
                </a:solidFill>
                <a:latin typeface="Times New Roman" panose="02020603050405020304" pitchFamily="18" charset="0"/>
                <a:ea typeface="宋体" panose="02010600030101010101" pitchFamily="2" charset="-122"/>
              </a:rPr>
              <a:t>对于元素大小为</a:t>
            </a:r>
            <a:r>
              <a:rPr lang="en-US" altLang="zh-CN" sz="2400" b="1" dirty="0">
                <a:solidFill>
                  <a:srgbClr val="C00000"/>
                </a:solidFill>
                <a:latin typeface="Times New Roman" panose="02020603050405020304" pitchFamily="18" charset="0"/>
                <a:ea typeface="宋体" panose="02010600030101010101" pitchFamily="2" charset="-122"/>
              </a:rPr>
              <a:t>2</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4</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8</a:t>
            </a:r>
            <a:r>
              <a:rPr lang="zh-CN" altLang="en-US" sz="2400" b="1" dirty="0">
                <a:solidFill>
                  <a:srgbClr val="C00000"/>
                </a:solidFill>
                <a:latin typeface="Times New Roman" panose="02020603050405020304" pitchFamily="18" charset="0"/>
                <a:ea typeface="宋体" panose="02010600030101010101" pitchFamily="2" charset="-122"/>
              </a:rPr>
              <a:t>字节的数组，可以在变址寄存器中给出数组元素下标，</a:t>
            </a:r>
            <a:r>
              <a:rPr lang="zh-CN" altLang="en-US" sz="2400" b="1" dirty="0">
                <a:latin typeface="Times New Roman" panose="02020603050405020304" pitchFamily="18" charset="0"/>
                <a:ea typeface="宋体" panose="02010600030101010101" pitchFamily="2" charset="-122"/>
              </a:rPr>
              <a:t>而由寻址方式通过用比例因子把下标转换为变址值。 </a:t>
            </a:r>
            <a:endParaRPr lang="zh-CN" altLang="en-US" sz="2400" b="1" dirty="0">
              <a:latin typeface="Times New Roman" panose="02020603050405020304" pitchFamily="18" charset="0"/>
              <a:ea typeface="宋体" panose="02010600030101010101" pitchFamily="2" charset="-122"/>
            </a:endParaRPr>
          </a:p>
        </p:txBody>
      </p:sp>
      <p:pic>
        <p:nvPicPr>
          <p:cNvPr id="98309" name="图片 5" descr="4x32"/>
          <p:cNvPicPr>
            <a:picLocks noChangeAspect="1"/>
          </p:cNvPicPr>
          <p:nvPr/>
        </p:nvPicPr>
        <p:blipFill>
          <a:blip r:embed="rId1"/>
          <a:stretch>
            <a:fillRect/>
          </a:stretch>
        </p:blipFill>
        <p:spPr>
          <a:xfrm>
            <a:off x="755650" y="2276475"/>
            <a:ext cx="7632700" cy="2376488"/>
          </a:xfrm>
          <a:prstGeom prst="rect">
            <a:avLst/>
          </a:prstGeom>
          <a:noFill/>
          <a:ln w="9525">
            <a:noFill/>
          </a:ln>
        </p:spPr>
      </p:pic>
    </p:spTree>
  </p:cSld>
  <p:clrMapOvr>
    <a:masterClrMapping/>
  </p:clrMapOvr>
  <p:transition spd="slow">
    <p:zoom dir="in"/>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灯片编号占位符 6"/>
          <p:cNvSpPr txBox="1">
            <a:spLocks noGrp="1"/>
          </p:cNvSpPr>
          <p:nvPr>
            <p:ph type="sldNum" sz="quarter" idx="12"/>
          </p:nvPr>
        </p:nvSpPr>
        <p:spPr/>
        <p:txBody>
          <a:bodyPr/>
          <a:p>
            <a:pPr marL="0" indent="0" algn="r" eaLnBrk="1" hangingPunct="1">
              <a:spcBef>
                <a:spcPct val="50000"/>
              </a:spcBef>
              <a:buFontTx/>
              <a:buNone/>
            </a:pPr>
            <a:fld id="{9A0DB2DC-4C9A-4742-B13C-FB6460FD3503}" type="slidenum">
              <a:rPr lang="zh-CN" altLang="en-US" sz="1400" dirty="0">
                <a:solidFill>
                  <a:schemeClr val="bg2"/>
                </a:solidFill>
                <a:latin typeface="Times New Roman" panose="02020603050405020304" pitchFamily="18" charset="0"/>
                <a:ea typeface="宋体" panose="02010600030101010101" pitchFamily="2" charset="-122"/>
              </a:rPr>
            </a:fld>
            <a:endParaRPr lang="zh-CN" altLang="en-US" sz="1400" dirty="0">
              <a:solidFill>
                <a:schemeClr val="bg2"/>
              </a:solidFill>
              <a:latin typeface="Times New Roman" panose="02020603050405020304" pitchFamily="18" charset="0"/>
              <a:ea typeface="宋体" panose="02010600030101010101" pitchFamily="2" charset="-122"/>
            </a:endParaRPr>
          </a:p>
        </p:txBody>
      </p:sp>
      <p:sp>
        <p:nvSpPr>
          <p:cNvPr id="99331" name="Rectangle 2"/>
          <p:cNvSpPr>
            <a:spLocks noGrp="1"/>
          </p:cNvSpPr>
          <p:nvPr>
            <p:ph type="body" sz="half" idx="1"/>
          </p:nvPr>
        </p:nvSpPr>
        <p:spPr>
          <a:xfrm>
            <a:off x="14288" y="577850"/>
            <a:ext cx="9144000" cy="690563"/>
          </a:xfrm>
        </p:spPr>
        <p:txBody>
          <a:bodyPr vert="horz" wrap="square" lIns="91440" tIns="45720" rIns="91440" bIns="45720" anchor="t" anchorCtr="0"/>
          <a:p>
            <a:pPr eaLnBrk="1" hangingPunct="1">
              <a:buClrTx/>
              <a:buSzTx/>
              <a:buFont typeface="Monotype Sorts" pitchFamily="2" charset="2"/>
              <a:buNone/>
            </a:pPr>
            <a:r>
              <a:rPr lang="zh-CN" altLang="en-US" sz="2400" b="1" dirty="0">
                <a:ea typeface="宋体" panose="02010600030101010101" pitchFamily="2" charset="-122"/>
              </a:rPr>
              <a:t>如要求把双字数组</a:t>
            </a:r>
            <a:r>
              <a:rPr lang="en-US" altLang="zh-CN" sz="2400" b="1" dirty="0">
                <a:ea typeface="宋体" panose="02010600030101010101" pitchFamily="2" charset="-122"/>
              </a:rPr>
              <a:t>COUNT</a:t>
            </a:r>
            <a:r>
              <a:rPr lang="zh-CN" altLang="en-US" sz="2400" b="1" dirty="0">
                <a:ea typeface="宋体" panose="02010600030101010101" pitchFamily="2" charset="-122"/>
              </a:rPr>
              <a:t>中的元素</a:t>
            </a:r>
            <a:r>
              <a:rPr lang="en-US" altLang="zh-CN" sz="2400" b="1" dirty="0">
                <a:ea typeface="宋体" panose="02010600030101010101" pitchFamily="2" charset="-122"/>
              </a:rPr>
              <a:t>3</a:t>
            </a:r>
            <a:r>
              <a:rPr lang="zh-CN" altLang="en-US" sz="2400" b="1" dirty="0">
                <a:ea typeface="宋体" panose="02010600030101010101" pitchFamily="2" charset="-122"/>
              </a:rPr>
              <a:t>送到</a:t>
            </a:r>
            <a:r>
              <a:rPr lang="en-US" altLang="zh-CN" sz="2400" b="1" dirty="0">
                <a:ea typeface="宋体" panose="02010600030101010101" pitchFamily="2" charset="-122"/>
              </a:rPr>
              <a:t>EAX</a:t>
            </a:r>
            <a:r>
              <a:rPr lang="zh-CN" altLang="en-US" sz="2400" b="1" dirty="0">
                <a:ea typeface="宋体" panose="02010600030101010101" pitchFamily="2" charset="-122"/>
              </a:rPr>
              <a:t>中，采用比例变址寻址</a:t>
            </a:r>
            <a:endParaRPr lang="zh-CN" altLang="en-US" sz="2400" b="1" dirty="0">
              <a:ea typeface="宋体" panose="02010600030101010101" pitchFamily="2" charset="-122"/>
            </a:endParaRPr>
          </a:p>
        </p:txBody>
      </p:sp>
      <p:pic>
        <p:nvPicPr>
          <p:cNvPr id="99332" name="Picture 3" descr="4x33"/>
          <p:cNvPicPr>
            <a:picLocks noChangeAspect="1"/>
          </p:cNvPicPr>
          <p:nvPr>
            <p:ph sz="half" idx="2"/>
          </p:nvPr>
        </p:nvPicPr>
        <p:blipFill>
          <a:blip r:embed="rId1"/>
          <a:srcRect/>
          <a:stretch>
            <a:fillRect/>
          </a:stretch>
        </p:blipFill>
        <p:spPr>
          <a:xfrm>
            <a:off x="2627313" y="1484313"/>
            <a:ext cx="6408737" cy="5230812"/>
          </a:xfrm>
        </p:spPr>
      </p:pic>
      <p:sp>
        <p:nvSpPr>
          <p:cNvPr id="99333" name="矩形 1"/>
          <p:cNvSpPr/>
          <p:nvPr/>
        </p:nvSpPr>
        <p:spPr>
          <a:xfrm>
            <a:off x="179388" y="115888"/>
            <a:ext cx="52387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FontTx/>
              <a:buNone/>
            </a:pPr>
            <a:r>
              <a:rPr lang="zh-CN" altLang="en-US" sz="2400" b="1" dirty="0">
                <a:latin typeface="Times New Roman" panose="02020603050405020304" pitchFamily="18" charset="0"/>
                <a:ea typeface="宋体" panose="02010600030101010101" pitchFamily="2" charset="-122"/>
              </a:rPr>
              <a:t>例：</a:t>
            </a:r>
            <a:r>
              <a:rPr lang="en-US" altLang="zh-CN" sz="2400" b="1" dirty="0">
                <a:solidFill>
                  <a:srgbClr val="C00000"/>
                </a:solidFill>
                <a:latin typeface="Times New Roman" panose="02020603050405020304" pitchFamily="18" charset="0"/>
                <a:ea typeface="宋体" panose="02010600030101010101" pitchFamily="2" charset="-122"/>
              </a:rPr>
              <a:t>MOV EAX</a:t>
            </a:r>
            <a:r>
              <a:rPr lang="zh-CN" altLang="en-US" sz="2400" b="1" dirty="0">
                <a:solidFill>
                  <a:srgbClr val="C00000"/>
                </a:solidFill>
                <a:latin typeface="Times New Roman" panose="02020603050405020304" pitchFamily="18" charset="0"/>
                <a:ea typeface="宋体" panose="02010600030101010101" pitchFamily="2" charset="-122"/>
              </a:rPr>
              <a:t>，</a:t>
            </a:r>
            <a:r>
              <a:rPr lang="en-US" altLang="zh-CN" sz="2400" b="1" dirty="0">
                <a:solidFill>
                  <a:srgbClr val="C00000"/>
                </a:solidFill>
                <a:latin typeface="Times New Roman" panose="02020603050405020304" pitchFamily="18" charset="0"/>
                <a:ea typeface="宋体" panose="02010600030101010101" pitchFamily="2" charset="-122"/>
              </a:rPr>
              <a:t>COUNT[ESI * 4]</a:t>
            </a:r>
            <a:endParaRPr lang="zh-CN" altLang="en-US" sz="2400" b="1" dirty="0">
              <a:latin typeface="Times New Roman" panose="02020603050405020304" pitchFamily="18" charset="0"/>
              <a:ea typeface="宋体" panose="02010600030101010101" pitchFamily="2" charset="-122"/>
            </a:endParaRPr>
          </a:p>
        </p:txBody>
      </p:sp>
      <p:sp>
        <p:nvSpPr>
          <p:cNvPr id="99334" name="矩形 3"/>
          <p:cNvSpPr/>
          <p:nvPr/>
        </p:nvSpPr>
        <p:spPr>
          <a:xfrm>
            <a:off x="1588" y="1062038"/>
            <a:ext cx="2663825" cy="49895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ts val="3500"/>
              </a:lnSpc>
              <a:spcBef>
                <a:spcPct val="0"/>
              </a:spcBef>
              <a:buFontTx/>
              <a:buNone/>
            </a:pPr>
            <a:r>
              <a:rPr lang="zh-CN" altLang="en-US" sz="2400" b="1" dirty="0">
                <a:latin typeface="Times New Roman" panose="02020603050405020304" pitchFamily="18" charset="0"/>
                <a:ea typeface="宋体" panose="02010600030101010101" pitchFamily="2" charset="-122"/>
              </a:rPr>
              <a:t>方式可直接在</a:t>
            </a:r>
            <a:r>
              <a:rPr lang="en-US" altLang="zh-CN" sz="2400" b="1" dirty="0">
                <a:solidFill>
                  <a:srgbClr val="C00000"/>
                </a:solidFill>
                <a:latin typeface="Times New Roman" panose="02020603050405020304" pitchFamily="18" charset="0"/>
                <a:ea typeface="宋体" panose="02010600030101010101" pitchFamily="2" charset="-122"/>
              </a:rPr>
              <a:t>ESI</a:t>
            </a:r>
            <a:r>
              <a:rPr lang="zh-CN" altLang="en-US" sz="2400" b="1" dirty="0">
                <a:latin typeface="Times New Roman" panose="02020603050405020304" pitchFamily="18" charset="0"/>
                <a:ea typeface="宋体" panose="02010600030101010101" pitchFamily="2" charset="-122"/>
              </a:rPr>
              <a:t>中放入</a:t>
            </a:r>
            <a:r>
              <a:rPr lang="en-US" altLang="zh-CN" sz="2400" b="1" dirty="0">
                <a:solidFill>
                  <a:srgbClr val="C00000"/>
                </a:solidFill>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，选择</a:t>
            </a:r>
            <a:r>
              <a:rPr lang="zh-CN" altLang="en-US" sz="2400" b="1" dirty="0">
                <a:solidFill>
                  <a:srgbClr val="C00000"/>
                </a:solidFill>
                <a:latin typeface="Times New Roman" panose="02020603050405020304" pitchFamily="18" charset="0"/>
                <a:ea typeface="宋体" panose="02010600030101010101" pitchFamily="2" charset="-122"/>
              </a:rPr>
              <a:t>比例因子</a:t>
            </a:r>
            <a:r>
              <a:rPr lang="en-US" altLang="zh-CN" sz="2400" b="1" dirty="0">
                <a:solidFill>
                  <a:srgbClr val="C00000"/>
                </a:solidFill>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（数组元素为</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字节长）就能达到目的。如右图所示。而不必像在相对寄存器寻址方式中那样，把变址值直接装入寄存器中。</a:t>
            </a:r>
            <a:endParaRPr lang="zh-CN" altLang="en-US" sz="2400" b="1" dirty="0">
              <a:latin typeface="Times New Roman" panose="02020603050405020304" pitchFamily="18" charset="0"/>
              <a:ea typeface="宋体" panose="02010600030101010101" pitchFamily="2" charset="-122"/>
            </a:endParaRPr>
          </a:p>
          <a:p>
            <a:pPr marL="0" lvl="0" indent="0" eaLnBrk="1" hangingPunct="1">
              <a:lnSpc>
                <a:spcPts val="3500"/>
              </a:lnSpc>
              <a:spcBef>
                <a:spcPct val="0"/>
              </a:spcBef>
              <a:buNone/>
            </a:pP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tags/tag1.xml><?xml version="1.0" encoding="utf-8"?>
<p:tagLst xmlns:p="http://schemas.openxmlformats.org/presentationml/2006/main">
  <p:tag name="KSO_WM_UNIT_TABLE_BEAUTIFY" val="smartTable{56607eee-cfb8-49ce-bd74-a64d57c61c6a}"/>
</p:tagLst>
</file>

<file path=ppt/tags/tag2.xml><?xml version="1.0" encoding="utf-8"?>
<p:tagLst xmlns:p="http://schemas.openxmlformats.org/presentationml/2006/main">
  <p:tag name="KSO_WM_UNIT_TABLE_BEAUTIFY" val="smartTable{25cf3805-aabe-46da-9c87-17a91af0ed80}"/>
</p:tagLst>
</file>

<file path=ppt/tags/tag3.xml><?xml version="1.0" encoding="utf-8"?>
<p:tagLst xmlns:p="http://schemas.openxmlformats.org/presentationml/2006/main">
  <p:tag name="KSO_WM_UNIT_TABLE_BEAUTIFY" val="smartTable{363e294c-41d4-4867-8b0c-9c945a70cfde}"/>
</p:tagLst>
</file>

<file path=ppt/tags/tag4.xml><?xml version="1.0" encoding="utf-8"?>
<p:tagLst xmlns:p="http://schemas.openxmlformats.org/presentationml/2006/main">
  <p:tag name="KSO_WM_UNIT_TABLE_BEAUTIFY" val="smartTable{90c2b1a4-925a-4d48-8e50-6daef9260e01}"/>
</p:tagLst>
</file>

<file path=ppt/tags/tag5.xml><?xml version="1.0" encoding="utf-8"?>
<p:tagLst xmlns:p="http://schemas.openxmlformats.org/presentationml/2006/main">
  <p:tag name="KSO_WM_UNIT_TABLE_BEAUTIFY" val="smartTable{577878ea-fc1e-4f89-98eb-777e6f0df52e}"/>
</p:tagLst>
</file>

<file path=ppt/tags/tag6.xml><?xml version="1.0" encoding="utf-8"?>
<p:tagLst xmlns:p="http://schemas.openxmlformats.org/presentationml/2006/main">
  <p:tag name="KSO_WM_UNIT_TABLE_BEAUTIFY" val="smartTable{8dea7f47-3ee5-491b-8c81-04a70587f04c}"/>
</p:tagLst>
</file>

<file path=ppt/tags/tag7.xml><?xml version="1.0" encoding="utf-8"?>
<p:tagLst xmlns:p="http://schemas.openxmlformats.org/presentationml/2006/main">
  <p:tag name="COMMONDATA" val="eyJoZGlkIjoiMWQ2M2Y1NjI5MmY4OGRmYzIyMWQ2YjQxOWVjMjhjZWYifQ=="/>
  <p:tag name="KSO_WPP_MARK_KEY" val="a68465d3-c503-4258-9ac0-3365735857e9"/>
</p:tagLst>
</file>

<file path=ppt/theme/theme1.xml><?xml version="1.0" encoding="utf-8"?>
<a:theme xmlns:a="http://schemas.openxmlformats.org/drawingml/2006/main" name="场景型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50379</Words>
  <Application>WPS 演示</Application>
  <PresentationFormat>全屏显示(4:3)</PresentationFormat>
  <Paragraphs>2724</Paragraphs>
  <Slides>197</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23</vt:i4>
      </vt:variant>
      <vt:variant>
        <vt:lpstr>幻灯片标题</vt:lpstr>
      </vt:variant>
      <vt:variant>
        <vt:i4>197</vt:i4>
      </vt:variant>
    </vt:vector>
  </HeadingPairs>
  <TitlesOfParts>
    <vt:vector size="239" baseType="lpstr">
      <vt:lpstr>Arial</vt:lpstr>
      <vt:lpstr>宋体</vt:lpstr>
      <vt:lpstr>Wingdings</vt:lpstr>
      <vt:lpstr>Times New Roman</vt:lpstr>
      <vt:lpstr>Calibri</vt:lpstr>
      <vt:lpstr>Monotype Sorts</vt:lpstr>
      <vt:lpstr>Wingdings</vt:lpstr>
      <vt:lpstr>隶书</vt:lpstr>
      <vt:lpstr>微软雅黑</vt:lpstr>
      <vt:lpstr>Arial Unicode MS</vt:lpstr>
      <vt:lpstr>黑体</vt:lpstr>
      <vt:lpstr>Symbol</vt:lpstr>
      <vt:lpstr>+中文正文</vt:lpstr>
      <vt:lpstr>Segoe Print</vt:lpstr>
      <vt:lpstr>Symbol</vt:lpstr>
      <vt:lpstr>华文中宋</vt:lpstr>
      <vt:lpstr>Times New Roman</vt:lpstr>
      <vt:lpstr>Tahoma</vt:lpstr>
      <vt:lpstr>场景型模板</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 </vt:lpstr>
      <vt:lpstr> </vt:lpstr>
      <vt:lpstr>       本节主要介绍8086/8088、80386/80486、Pentium、Pentium Pro和PentiumⅡ CPU的内部结构及特点。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下图说明了80x86 CPU中标志寄存器的内容：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bob孙</cp:lastModifiedBy>
  <cp:revision>536</cp:revision>
  <dcterms:created xsi:type="dcterms:W3CDTF">2000-08-28T13:29:00Z</dcterms:created>
  <dcterms:modified xsi:type="dcterms:W3CDTF">2022-10-29T16:07:59Z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C96EF649DE92475F94F7030384E65C5E</vt:lpwstr>
  </property>
  <property fmtid="{D5CDD505-2E9C-101B-9397-08002B2CF9AE}" pid="3" name="KSOProductBuildVer">
    <vt:lpwstr>2052-11.1.0.12759</vt:lpwstr>
  </property>
</Properties>
</file>