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6"/>
  </p:notesMasterIdLst>
  <p:sldIdLst>
    <p:sldId id="256" r:id="rId3"/>
    <p:sldId id="359" r:id="rId4"/>
    <p:sldId id="257" r:id="rId5"/>
    <p:sldId id="258" r:id="rId6"/>
    <p:sldId id="361" r:id="rId7"/>
    <p:sldId id="362" r:id="rId8"/>
    <p:sldId id="363" r:id="rId9"/>
    <p:sldId id="360" r:id="rId10"/>
    <p:sldId id="259" r:id="rId11"/>
    <p:sldId id="260" r:id="rId12"/>
    <p:sldId id="364" r:id="rId13"/>
    <p:sldId id="261" r:id="rId14"/>
    <p:sldId id="262" r:id="rId15"/>
    <p:sldId id="263" r:id="rId16"/>
    <p:sldId id="264" r:id="rId17"/>
    <p:sldId id="275" r:id="rId18"/>
    <p:sldId id="276" r:id="rId19"/>
    <p:sldId id="277" r:id="rId20"/>
    <p:sldId id="280" r:id="rId21"/>
    <p:sldId id="281" r:id="rId22"/>
    <p:sldId id="282" r:id="rId23"/>
    <p:sldId id="265" r:id="rId24"/>
    <p:sldId id="365" r:id="rId25"/>
    <p:sldId id="266" r:id="rId26"/>
    <p:sldId id="267" r:id="rId27"/>
    <p:sldId id="268" r:id="rId28"/>
    <p:sldId id="283" r:id="rId29"/>
    <p:sldId id="285" r:id="rId30"/>
    <p:sldId id="287" r:id="rId31"/>
    <p:sldId id="290" r:id="rId32"/>
    <p:sldId id="291" r:id="rId33"/>
    <p:sldId id="306" r:id="rId34"/>
    <p:sldId id="299" r:id="rId35"/>
    <p:sldId id="305" r:id="rId36"/>
    <p:sldId id="269" r:id="rId37"/>
    <p:sldId id="270" r:id="rId38"/>
    <p:sldId id="620" r:id="rId39"/>
    <p:sldId id="272" r:id="rId40"/>
    <p:sldId id="366" r:id="rId41"/>
    <p:sldId id="271" r:id="rId42"/>
    <p:sldId id="273" r:id="rId43"/>
    <p:sldId id="274" r:id="rId44"/>
    <p:sldId id="307" r:id="rId45"/>
    <p:sldId id="367" r:id="rId46"/>
    <p:sldId id="308" r:id="rId47"/>
    <p:sldId id="368" r:id="rId48"/>
    <p:sldId id="309" r:id="rId49"/>
    <p:sldId id="310" r:id="rId50"/>
    <p:sldId id="369" r:id="rId51"/>
    <p:sldId id="311" r:id="rId52"/>
    <p:sldId id="312" r:id="rId53"/>
    <p:sldId id="313" r:id="rId54"/>
    <p:sldId id="371" r:id="rId55"/>
    <p:sldId id="370" r:id="rId56"/>
    <p:sldId id="314" r:id="rId57"/>
    <p:sldId id="315" r:id="rId58"/>
    <p:sldId id="372" r:id="rId59"/>
    <p:sldId id="316" r:id="rId60"/>
    <p:sldId id="317" r:id="rId61"/>
    <p:sldId id="374" r:id="rId62"/>
    <p:sldId id="373" r:id="rId63"/>
    <p:sldId id="486" r:id="rId64"/>
    <p:sldId id="318" r:id="rId65"/>
    <p:sldId id="319" r:id="rId66"/>
    <p:sldId id="320" r:id="rId67"/>
    <p:sldId id="321" r:id="rId68"/>
    <p:sldId id="555" r:id="rId69"/>
    <p:sldId id="322" r:id="rId70"/>
    <p:sldId id="375" r:id="rId71"/>
    <p:sldId id="324" r:id="rId72"/>
    <p:sldId id="376" r:id="rId73"/>
    <p:sldId id="377" r:id="rId74"/>
    <p:sldId id="323" r:id="rId75"/>
    <p:sldId id="378" r:id="rId76"/>
    <p:sldId id="379" r:id="rId77"/>
    <p:sldId id="327" r:id="rId78"/>
    <p:sldId id="326" r:id="rId79"/>
    <p:sldId id="325" r:id="rId80"/>
    <p:sldId id="380" r:id="rId81"/>
    <p:sldId id="328" r:id="rId82"/>
    <p:sldId id="329" r:id="rId83"/>
    <p:sldId id="330" r:id="rId84"/>
    <p:sldId id="331" r:id="rId85"/>
    <p:sldId id="381" r:id="rId86"/>
    <p:sldId id="332" r:id="rId87"/>
    <p:sldId id="333" r:id="rId88"/>
    <p:sldId id="334" r:id="rId89"/>
    <p:sldId id="383" r:id="rId90"/>
    <p:sldId id="335" r:id="rId91"/>
    <p:sldId id="336" r:id="rId92"/>
    <p:sldId id="384" r:id="rId93"/>
    <p:sldId id="337" r:id="rId94"/>
    <p:sldId id="338" r:id="rId95"/>
    <p:sldId id="385" r:id="rId96"/>
    <p:sldId id="358" r:id="rId97"/>
    <p:sldId id="339" r:id="rId98"/>
    <p:sldId id="386" r:id="rId99"/>
    <p:sldId id="340" r:id="rId100"/>
    <p:sldId id="387" r:id="rId101"/>
    <p:sldId id="388" r:id="rId102"/>
    <p:sldId id="341" r:id="rId103"/>
    <p:sldId id="342" r:id="rId104"/>
    <p:sldId id="390" r:id="rId105"/>
    <p:sldId id="755" r:id="rId106"/>
    <p:sldId id="715" r:id="rId107"/>
    <p:sldId id="756" r:id="rId108"/>
    <p:sldId id="717" r:id="rId109"/>
    <p:sldId id="343" r:id="rId110"/>
    <p:sldId id="784" r:id="rId111"/>
    <p:sldId id="391" r:id="rId112"/>
    <p:sldId id="344" r:id="rId113"/>
    <p:sldId id="394" r:id="rId114"/>
    <p:sldId id="395" r:id="rId115"/>
    <p:sldId id="345" r:id="rId116"/>
    <p:sldId id="346" r:id="rId117"/>
    <p:sldId id="396" r:id="rId118"/>
    <p:sldId id="347" r:id="rId119"/>
    <p:sldId id="397" r:id="rId120"/>
    <p:sldId id="348" r:id="rId121"/>
    <p:sldId id="349" r:id="rId122"/>
    <p:sldId id="398" r:id="rId123"/>
    <p:sldId id="743" r:id="rId124"/>
    <p:sldId id="399" r:id="rId125"/>
    <p:sldId id="350" r:id="rId126"/>
    <p:sldId id="401" r:id="rId127"/>
    <p:sldId id="402" r:id="rId128"/>
    <p:sldId id="351" r:id="rId129"/>
    <p:sldId id="352" r:id="rId130"/>
    <p:sldId id="353" r:id="rId131"/>
    <p:sldId id="354" r:id="rId132"/>
    <p:sldId id="355" r:id="rId133"/>
    <p:sldId id="356" r:id="rId134"/>
    <p:sldId id="357" r:id="rId135"/>
  </p:sldIdLst>
  <p:sldSz cx="9144000" cy="6858000" type="screen4x3"/>
  <p:notesSz cx="6858000" cy="9144000"/>
  <p:custDataLst>
    <p:tags r:id="rId14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FE9B"/>
    <a:srgbClr val="FFFFDF"/>
    <a:srgbClr val="FF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616"/>
    <p:restoredTop sz="90929"/>
  </p:normalViewPr>
  <p:slideViewPr>
    <p:cSldViewPr showGuides="1">
      <p:cViewPr varScale="1">
        <p:scale>
          <a:sx n="48" d="100"/>
          <a:sy n="48" d="100"/>
        </p:scale>
        <p:origin x="-1118" y="-67"/>
      </p:cViewPr>
      <p:guideLst>
        <p:guide orient="horz" pos="2081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0" Type="http://schemas.openxmlformats.org/officeDocument/2006/relationships/tags" Target="tags/tag2.xml"/><Relationship Id="rId14" Type="http://schemas.openxmlformats.org/officeDocument/2006/relationships/slide" Target="slides/slide12.xml"/><Relationship Id="rId139" Type="http://schemas.openxmlformats.org/officeDocument/2006/relationships/tableStyles" Target="tableStyles.xml"/><Relationship Id="rId138" Type="http://schemas.openxmlformats.org/officeDocument/2006/relationships/viewProps" Target="viewProps.xml"/><Relationship Id="rId137" Type="http://schemas.openxmlformats.org/officeDocument/2006/relationships/presProps" Target="presProps.xml"/><Relationship Id="rId136" Type="http://schemas.openxmlformats.org/officeDocument/2006/relationships/notesMaster" Target="notesMasters/notesMaster1.xml"/><Relationship Id="rId135" Type="http://schemas.openxmlformats.org/officeDocument/2006/relationships/slide" Target="slides/slide133.xml"/><Relationship Id="rId134" Type="http://schemas.openxmlformats.org/officeDocument/2006/relationships/slide" Target="slides/slide132.xml"/><Relationship Id="rId133" Type="http://schemas.openxmlformats.org/officeDocument/2006/relationships/slide" Target="slides/slide131.xml"/><Relationship Id="rId132" Type="http://schemas.openxmlformats.org/officeDocument/2006/relationships/slide" Target="slides/slide130.xml"/><Relationship Id="rId131" Type="http://schemas.openxmlformats.org/officeDocument/2006/relationships/slide" Target="slides/slide129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24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69684F-C9B5-438B-A0CF-890498BAF3C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.bin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Text Box 2"/>
          <p:cNvSpPr txBox="1"/>
          <p:nvPr/>
        </p:nvSpPr>
        <p:spPr>
          <a:xfrm>
            <a:off x="1908175" y="333375"/>
            <a:ext cx="5410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章  汇编语言层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2" name="矩形 1"/>
          <p:cNvSpPr/>
          <p:nvPr/>
        </p:nvSpPr>
        <p:spPr>
          <a:xfrm>
            <a:off x="97155" y="1095375"/>
            <a:ext cx="4943475" cy="57340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章微体系结构层为指令系统层提供了一个解释器，使指令系统的功能得以实现。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用机器指令代码编程很困难</a:t>
            </a:r>
            <a:r>
              <a:rPr lang="zh-CN" altLang="zh-CN" sz="2400" b="1" dirty="0">
                <a:latin typeface="Times New Roman" panose="02020603050405020304" pitchFamily="18" charset="0"/>
              </a:rPr>
              <a:t>，故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所有计算机都设计了一个汇编语言层</a:t>
            </a:r>
            <a:r>
              <a:rPr lang="zh-CN" altLang="zh-CN" sz="2400" b="1" dirty="0">
                <a:latin typeface="Times New Roman" panose="02020603050405020304" pitchFamily="18" charset="0"/>
              </a:rPr>
              <a:t>，它位于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指令系统层、操作系统层</a:t>
            </a:r>
            <a:r>
              <a:rPr lang="zh-CN" altLang="zh-CN" sz="2400" b="1" dirty="0">
                <a:latin typeface="Times New Roman" panose="02020603050405020304" pitchFamily="18" charset="0"/>
              </a:rPr>
              <a:t>与</a:t>
            </a:r>
            <a:r>
              <a:rPr lang="zh-CN" altLang="zh-CN" sz="2400" b="1" dirty="0">
                <a:gradFill>
                  <a:gsLst>
                    <a:gs pos="0">
                      <a:srgbClr val="A0686F"/>
                    </a:gs>
                    <a:gs pos="100000">
                      <a:srgbClr val="894C53"/>
                    </a:gs>
                  </a:gsLst>
                  <a:lin scaled="1"/>
                </a:gradFill>
                <a:latin typeface="Times New Roman" panose="02020603050405020304" pitchFamily="18" charset="0"/>
              </a:rPr>
              <a:t>面向问题语言层</a:t>
            </a:r>
            <a:r>
              <a:rPr lang="zh-CN" altLang="zh-CN" sz="2400" b="1" dirty="0">
                <a:latin typeface="Times New Roman" panose="02020603050405020304" pitchFamily="18" charset="0"/>
              </a:rPr>
              <a:t>之间。</a:t>
            </a:r>
            <a:r>
              <a:rPr lang="zh-CN" altLang="zh-CN" sz="2400" b="1" dirty="0">
                <a:latin typeface="Times New Roman" panose="02020603050405020304" pitchFamily="18" charset="0"/>
              </a:rPr>
              <a:t>从这一层看，每一种计算机都有一套自己的汇编语言和解释它的汇编器，以及相应的程序设计及开发方法。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39995" y="1701165"/>
            <a:ext cx="4184015" cy="5006975"/>
            <a:chOff x="7937" y="2679"/>
            <a:chExt cx="6589" cy="7885"/>
          </a:xfrm>
        </p:grpSpPr>
        <p:sp>
          <p:nvSpPr>
            <p:cNvPr id="105484" name="Line 12"/>
            <p:cNvSpPr/>
            <p:nvPr/>
          </p:nvSpPr>
          <p:spPr>
            <a:xfrm>
              <a:off x="11339" y="3699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497" name="Rectangle 25"/>
            <p:cNvSpPr/>
            <p:nvPr/>
          </p:nvSpPr>
          <p:spPr>
            <a:xfrm>
              <a:off x="9637" y="2679"/>
              <a:ext cx="3630" cy="1080"/>
            </a:xfrm>
            <a:prstGeom prst="rect">
              <a:avLst/>
            </a:prstGeom>
            <a:solidFill>
              <a:srgbClr val="FDFBFB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zh-CN" altLang="en-US" sz="2400" b="1" dirty="0"/>
            </a:p>
          </p:txBody>
        </p:sp>
        <p:sp>
          <p:nvSpPr>
            <p:cNvPr id="105498" name="Text Box 26"/>
            <p:cNvSpPr txBox="1"/>
            <p:nvPr/>
          </p:nvSpPr>
          <p:spPr>
            <a:xfrm>
              <a:off x="9637" y="2904"/>
              <a:ext cx="385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面向问题语言层</a:t>
              </a:r>
              <a:endPara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79" name="Text Box 27"/>
            <p:cNvSpPr txBox="1"/>
            <p:nvPr/>
          </p:nvSpPr>
          <p:spPr>
            <a:xfrm>
              <a:off x="7937" y="2904"/>
              <a:ext cx="17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3333FF"/>
                  </a:solidFill>
                </a:rPr>
                <a:t>5</a:t>
              </a:r>
              <a:r>
                <a:rPr lang="zh-CN" altLang="en-US" sz="2400" b="1" dirty="0">
                  <a:solidFill>
                    <a:srgbClr val="3333FF"/>
                  </a:solidFill>
                </a:rPr>
                <a:t>层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28680" name="Text Box 28"/>
            <p:cNvSpPr txBox="1"/>
            <p:nvPr/>
          </p:nvSpPr>
          <p:spPr>
            <a:xfrm>
              <a:off x="11452" y="3811"/>
              <a:ext cx="2667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3333FF"/>
                  </a:solidFill>
                </a:rPr>
                <a:t>翻译</a:t>
              </a:r>
              <a:r>
                <a:rPr lang="en-US" altLang="zh-CN" sz="2000" b="1" dirty="0">
                  <a:solidFill>
                    <a:srgbClr val="3333FF"/>
                  </a:solidFill>
                </a:rPr>
                <a:t>(</a:t>
              </a:r>
              <a:r>
                <a:rPr lang="zh-CN" altLang="en-US" sz="2000" b="1" dirty="0">
                  <a:solidFill>
                    <a:srgbClr val="3333FF"/>
                  </a:solidFill>
                </a:rPr>
                <a:t>编译器</a:t>
              </a:r>
              <a:r>
                <a:rPr lang="en-US" altLang="zh-CN" sz="2000" b="1" dirty="0">
                  <a:solidFill>
                    <a:srgbClr val="3333FF"/>
                  </a:solidFill>
                </a:rPr>
                <a:t>)</a:t>
              </a:r>
              <a:endParaRPr lang="en-US" altLang="zh-CN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05501" name="Line 29"/>
            <p:cNvSpPr/>
            <p:nvPr/>
          </p:nvSpPr>
          <p:spPr>
            <a:xfrm>
              <a:off x="11339" y="5401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502" name="Rectangle 30"/>
            <p:cNvSpPr/>
            <p:nvPr/>
          </p:nvSpPr>
          <p:spPr>
            <a:xfrm>
              <a:off x="9637" y="4381"/>
              <a:ext cx="3630" cy="1080"/>
            </a:xfrm>
            <a:prstGeom prst="rect">
              <a:avLst/>
            </a:prstGeom>
            <a:solidFill>
              <a:srgbClr val="FFFF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zh-CN" altLang="en-US" sz="2400" b="1" dirty="0"/>
            </a:p>
          </p:txBody>
        </p:sp>
        <p:sp>
          <p:nvSpPr>
            <p:cNvPr id="105503" name="Text Box 31"/>
            <p:cNvSpPr txBox="1"/>
            <p:nvPr/>
          </p:nvSpPr>
          <p:spPr>
            <a:xfrm>
              <a:off x="9977" y="4491"/>
              <a:ext cx="3062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汇编语言层</a:t>
              </a:r>
              <a:endPara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84" name="Text Box 32"/>
            <p:cNvSpPr txBox="1"/>
            <p:nvPr/>
          </p:nvSpPr>
          <p:spPr>
            <a:xfrm>
              <a:off x="7937" y="4606"/>
              <a:ext cx="17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层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8685" name="Text Box 33"/>
            <p:cNvSpPr txBox="1"/>
            <p:nvPr/>
          </p:nvSpPr>
          <p:spPr>
            <a:xfrm>
              <a:off x="11452" y="5514"/>
              <a:ext cx="2667" cy="6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3333FF"/>
                  </a:solidFill>
                </a:rPr>
                <a:t>翻译</a:t>
              </a:r>
              <a:r>
                <a:rPr lang="en-US" altLang="zh-CN" sz="2000" b="1" dirty="0">
                  <a:solidFill>
                    <a:srgbClr val="3333FF"/>
                  </a:solidFill>
                </a:rPr>
                <a:t>(</a:t>
              </a:r>
              <a:r>
                <a:rPr lang="zh-CN" altLang="en-US" sz="2000" b="1" dirty="0">
                  <a:solidFill>
                    <a:srgbClr val="3333FF"/>
                  </a:solidFill>
                </a:rPr>
                <a:t>汇编器</a:t>
              </a:r>
              <a:r>
                <a:rPr lang="en-US" altLang="zh-CN" sz="2000" b="1" dirty="0">
                  <a:solidFill>
                    <a:srgbClr val="3333FF"/>
                  </a:solidFill>
                </a:rPr>
                <a:t>)</a:t>
              </a:r>
              <a:endParaRPr lang="en-US" altLang="zh-CN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05506" name="Line 34"/>
            <p:cNvSpPr/>
            <p:nvPr/>
          </p:nvSpPr>
          <p:spPr>
            <a:xfrm>
              <a:off x="11339" y="7101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507" name="Rectangle 35"/>
            <p:cNvSpPr/>
            <p:nvPr/>
          </p:nvSpPr>
          <p:spPr>
            <a:xfrm>
              <a:off x="9637" y="6081"/>
              <a:ext cx="3630" cy="1080"/>
            </a:xfrm>
            <a:prstGeom prst="rect">
              <a:avLst/>
            </a:prstGeom>
            <a:solidFill>
              <a:srgbClr val="FDFBFB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zh-CN" altLang="en-US" sz="2400" b="1" dirty="0"/>
            </a:p>
          </p:txBody>
        </p:sp>
        <p:sp>
          <p:nvSpPr>
            <p:cNvPr id="105508" name="Text Box 36"/>
            <p:cNvSpPr txBox="1"/>
            <p:nvPr/>
          </p:nvSpPr>
          <p:spPr>
            <a:xfrm>
              <a:off x="9977" y="6194"/>
              <a:ext cx="29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操作系统层</a:t>
              </a:r>
              <a:endPara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89" name="Text Box 37"/>
            <p:cNvSpPr txBox="1"/>
            <p:nvPr/>
          </p:nvSpPr>
          <p:spPr>
            <a:xfrm>
              <a:off x="7937" y="6306"/>
              <a:ext cx="17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3333FF"/>
                  </a:solidFill>
                </a:rPr>
                <a:t>3</a:t>
              </a:r>
              <a:r>
                <a:rPr lang="zh-CN" altLang="en-US" sz="2400" b="1" dirty="0">
                  <a:solidFill>
                    <a:srgbClr val="3333FF"/>
                  </a:solidFill>
                </a:rPr>
                <a:t>层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28690" name="Text Box 38"/>
            <p:cNvSpPr txBox="1"/>
            <p:nvPr/>
          </p:nvSpPr>
          <p:spPr>
            <a:xfrm>
              <a:off x="11452" y="7214"/>
              <a:ext cx="2313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3333FF"/>
                  </a:solidFill>
                </a:rPr>
                <a:t>部分解释</a:t>
              </a:r>
              <a:endParaRPr lang="en-US" altLang="zh-CN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05511" name="Line 39"/>
            <p:cNvSpPr/>
            <p:nvPr/>
          </p:nvSpPr>
          <p:spPr>
            <a:xfrm>
              <a:off x="11339" y="8801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5512" name="Rectangle 40"/>
            <p:cNvSpPr/>
            <p:nvPr/>
          </p:nvSpPr>
          <p:spPr>
            <a:xfrm>
              <a:off x="9637" y="7781"/>
              <a:ext cx="3630" cy="1080"/>
            </a:xfrm>
            <a:prstGeom prst="rect">
              <a:avLst/>
            </a:prstGeom>
            <a:solidFill>
              <a:srgbClr val="FDFBFB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zh-CN" altLang="en-US" sz="2400" b="1" dirty="0"/>
            </a:p>
          </p:txBody>
        </p:sp>
        <p:sp>
          <p:nvSpPr>
            <p:cNvPr id="105513" name="Text Box 41"/>
            <p:cNvSpPr txBox="1"/>
            <p:nvPr/>
          </p:nvSpPr>
          <p:spPr>
            <a:xfrm>
              <a:off x="10034" y="7894"/>
              <a:ext cx="312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指令系统层</a:t>
              </a:r>
              <a:endPara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94" name="Text Box 42"/>
            <p:cNvSpPr txBox="1"/>
            <p:nvPr/>
          </p:nvSpPr>
          <p:spPr>
            <a:xfrm>
              <a:off x="7937" y="8006"/>
              <a:ext cx="17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C00000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C00000"/>
                  </a:solidFill>
                </a:rPr>
                <a:t>2</a:t>
              </a:r>
              <a:r>
                <a:rPr lang="zh-CN" altLang="en-US" sz="2400" b="1" dirty="0">
                  <a:solidFill>
                    <a:srgbClr val="C00000"/>
                  </a:solidFill>
                </a:rPr>
                <a:t>层</a:t>
              </a:r>
              <a:endParaRPr lang="zh-CN" altLang="en-US" sz="2400" b="1" dirty="0">
                <a:solidFill>
                  <a:srgbClr val="C00000"/>
                </a:solidFill>
              </a:endParaRPr>
            </a:p>
          </p:txBody>
        </p:sp>
        <p:sp>
          <p:nvSpPr>
            <p:cNvPr id="28695" name="Text Box 43"/>
            <p:cNvSpPr txBox="1"/>
            <p:nvPr/>
          </p:nvSpPr>
          <p:spPr>
            <a:xfrm>
              <a:off x="11452" y="8914"/>
              <a:ext cx="3074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 b="1" dirty="0">
                  <a:solidFill>
                    <a:srgbClr val="3333FF"/>
                  </a:solidFill>
                </a:rPr>
                <a:t>直接执行</a:t>
              </a:r>
              <a:r>
                <a:rPr lang="en-US" altLang="zh-CN" sz="2000" b="1" dirty="0">
                  <a:solidFill>
                    <a:srgbClr val="3333FF"/>
                  </a:solidFill>
                </a:rPr>
                <a:t>/</a:t>
              </a:r>
              <a:r>
                <a:rPr lang="zh-CN" altLang="en-US" sz="2000" b="1" dirty="0">
                  <a:solidFill>
                    <a:srgbClr val="3333FF"/>
                  </a:solidFill>
                </a:rPr>
                <a:t>解释</a:t>
              </a:r>
              <a:endParaRPr lang="en-US" altLang="zh-CN" sz="2000" b="1" dirty="0">
                <a:solidFill>
                  <a:srgbClr val="3333FF"/>
                </a:solidFill>
              </a:endParaRPr>
            </a:p>
          </p:txBody>
        </p:sp>
        <p:sp>
          <p:nvSpPr>
            <p:cNvPr id="105517" name="Rectangle 45"/>
            <p:cNvSpPr/>
            <p:nvPr/>
          </p:nvSpPr>
          <p:spPr>
            <a:xfrm>
              <a:off x="9637" y="9484"/>
              <a:ext cx="3630" cy="1080"/>
            </a:xfrm>
            <a:prstGeom prst="rect">
              <a:avLst/>
            </a:prstGeom>
            <a:solidFill>
              <a:srgbClr val="FDFBFB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FontTx/>
                <a:buNone/>
              </a:pPr>
              <a:endParaRPr lang="zh-CN" altLang="en-US" sz="2400" b="1" dirty="0"/>
            </a:p>
          </p:txBody>
        </p:sp>
        <p:sp>
          <p:nvSpPr>
            <p:cNvPr id="105518" name="Text Box 46"/>
            <p:cNvSpPr txBox="1"/>
            <p:nvPr/>
          </p:nvSpPr>
          <p:spPr>
            <a:xfrm>
              <a:off x="9809" y="9709"/>
              <a:ext cx="3233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  <a:latin typeface="宋体" panose="02010600030101010101" pitchFamily="2" charset="-122"/>
                </a:rPr>
                <a:t>微体系结构层</a:t>
              </a:r>
              <a:endParaRPr lang="zh-CN" altLang="en-US" sz="2400" b="1" dirty="0">
                <a:solidFill>
                  <a:srgbClr val="3333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8698" name="Text Box 47"/>
            <p:cNvSpPr txBox="1"/>
            <p:nvPr/>
          </p:nvSpPr>
          <p:spPr>
            <a:xfrm>
              <a:off x="7937" y="9709"/>
              <a:ext cx="170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Monotype Sorts" pitchFamily="2" charset="2"/>
                <a:buChar char="§"/>
                <a:defRPr kumimoji="1"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50000"/>
                <a:buFont typeface="Monotype Sorts" pitchFamily="2" charset="2"/>
                <a:buChar char="l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400" b="1" dirty="0">
                  <a:solidFill>
                    <a:srgbClr val="3333FF"/>
                  </a:solidFill>
                </a:rPr>
                <a:t>第</a:t>
              </a:r>
              <a:r>
                <a:rPr lang="en-US" altLang="zh-CN" sz="2400" b="1" dirty="0">
                  <a:solidFill>
                    <a:srgbClr val="3333FF"/>
                  </a:solidFill>
                </a:rPr>
                <a:t>1</a:t>
              </a:r>
              <a:r>
                <a:rPr lang="zh-CN" altLang="en-US" sz="2400" b="1" dirty="0">
                  <a:solidFill>
                    <a:srgbClr val="3333FF"/>
                  </a:solidFill>
                </a:rPr>
                <a:t>层</a:t>
              </a:r>
              <a:endParaRPr lang="zh-CN" altLang="en-US" sz="2400" b="1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267" name="Text Box 5"/>
          <p:cNvSpPr txBox="1"/>
          <p:nvPr/>
        </p:nvSpPr>
        <p:spPr>
          <a:xfrm>
            <a:off x="638175" y="404813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语句格式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grpSp>
        <p:nvGrpSpPr>
          <p:cNvPr id="11268" name="Group 6"/>
          <p:cNvGrpSpPr/>
          <p:nvPr/>
        </p:nvGrpSpPr>
        <p:grpSpPr>
          <a:xfrm>
            <a:off x="539750" y="2133600"/>
            <a:ext cx="8451850" cy="1639888"/>
            <a:chOff x="240" y="3168"/>
            <a:chExt cx="5280" cy="1033"/>
          </a:xfrm>
        </p:grpSpPr>
        <p:sp>
          <p:nvSpPr>
            <p:cNvPr id="11271" name="Text Box 7"/>
            <p:cNvSpPr txBox="1"/>
            <p:nvPr/>
          </p:nvSpPr>
          <p:spPr>
            <a:xfrm>
              <a:off x="576" y="3408"/>
              <a:ext cx="576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标号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2" name="Text Box 8"/>
            <p:cNvSpPr txBox="1"/>
            <p:nvPr/>
          </p:nvSpPr>
          <p:spPr>
            <a:xfrm>
              <a:off x="1776" y="3408"/>
              <a:ext cx="1104" cy="291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指令助记符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73" name="Text Box 9"/>
            <p:cNvSpPr txBox="1"/>
            <p:nvPr/>
          </p:nvSpPr>
          <p:spPr>
            <a:xfrm>
              <a:off x="3216" y="3408"/>
              <a:ext cx="768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操作数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4" name="Text Box 10"/>
            <p:cNvSpPr txBox="1"/>
            <p:nvPr/>
          </p:nvSpPr>
          <p:spPr>
            <a:xfrm>
              <a:off x="4656" y="3408"/>
              <a:ext cx="528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注释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5" name="Oval 11"/>
            <p:cNvSpPr/>
            <p:nvPr/>
          </p:nvSpPr>
          <p:spPr>
            <a:xfrm>
              <a:off x="1248" y="3360"/>
              <a:ext cx="288" cy="4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6" name="Oval 12"/>
            <p:cNvSpPr/>
            <p:nvPr/>
          </p:nvSpPr>
          <p:spPr>
            <a:xfrm>
              <a:off x="4176" y="3360"/>
              <a:ext cx="308" cy="4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77" name="Line 13"/>
            <p:cNvSpPr/>
            <p:nvPr/>
          </p:nvSpPr>
          <p:spPr>
            <a:xfrm>
              <a:off x="240" y="355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78" name="Line 14"/>
            <p:cNvSpPr/>
            <p:nvPr/>
          </p:nvSpPr>
          <p:spPr>
            <a:xfrm>
              <a:off x="1152" y="3552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79" name="Line 15"/>
            <p:cNvSpPr/>
            <p:nvPr/>
          </p:nvSpPr>
          <p:spPr>
            <a:xfrm>
              <a:off x="1536" y="355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0" name="Line 16"/>
            <p:cNvSpPr/>
            <p:nvPr/>
          </p:nvSpPr>
          <p:spPr>
            <a:xfrm>
              <a:off x="2880" y="355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1" name="Line 17"/>
            <p:cNvSpPr/>
            <p:nvPr/>
          </p:nvSpPr>
          <p:spPr>
            <a:xfrm>
              <a:off x="4512" y="3552"/>
              <a:ext cx="14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2" name="Line 18"/>
            <p:cNvSpPr/>
            <p:nvPr/>
          </p:nvSpPr>
          <p:spPr>
            <a:xfrm>
              <a:off x="5184" y="3552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3" name="Line 19"/>
            <p:cNvSpPr/>
            <p:nvPr/>
          </p:nvSpPr>
          <p:spPr>
            <a:xfrm>
              <a:off x="432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4" name="Line 20"/>
            <p:cNvSpPr/>
            <p:nvPr/>
          </p:nvSpPr>
          <p:spPr>
            <a:xfrm>
              <a:off x="432" y="3984"/>
              <a:ext cx="120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5" name="Line 21"/>
            <p:cNvSpPr/>
            <p:nvPr/>
          </p:nvSpPr>
          <p:spPr>
            <a:xfrm flipV="1">
              <a:off x="1632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86" name="Line 22"/>
            <p:cNvSpPr/>
            <p:nvPr/>
          </p:nvSpPr>
          <p:spPr>
            <a:xfrm flipV="1">
              <a:off x="3024" y="316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7" name="Line 23"/>
            <p:cNvSpPr/>
            <p:nvPr/>
          </p:nvSpPr>
          <p:spPr>
            <a:xfrm>
              <a:off x="3024" y="3168"/>
              <a:ext cx="110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8" name="Line 24"/>
            <p:cNvSpPr/>
            <p:nvPr/>
          </p:nvSpPr>
          <p:spPr>
            <a:xfrm>
              <a:off x="3984" y="3552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89" name="Line 25"/>
            <p:cNvSpPr/>
            <p:nvPr/>
          </p:nvSpPr>
          <p:spPr>
            <a:xfrm>
              <a:off x="4128" y="3168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0" name="Oval 26"/>
            <p:cNvSpPr/>
            <p:nvPr/>
          </p:nvSpPr>
          <p:spPr>
            <a:xfrm>
              <a:off x="3504" y="3792"/>
              <a:ext cx="308" cy="4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1291" name="Line 27"/>
            <p:cNvSpPr/>
            <p:nvPr/>
          </p:nvSpPr>
          <p:spPr>
            <a:xfrm>
              <a:off x="4032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2" name="Line 28"/>
            <p:cNvSpPr/>
            <p:nvPr/>
          </p:nvSpPr>
          <p:spPr>
            <a:xfrm flipH="1">
              <a:off x="3792" y="398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3" name="Line 29"/>
            <p:cNvSpPr/>
            <p:nvPr/>
          </p:nvSpPr>
          <p:spPr>
            <a:xfrm flipH="1">
              <a:off x="3072" y="3984"/>
              <a:ext cx="43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4" name="Line 30"/>
            <p:cNvSpPr/>
            <p:nvPr/>
          </p:nvSpPr>
          <p:spPr>
            <a:xfrm flipH="1" flipV="1">
              <a:off x="3072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295" name="Line 31"/>
            <p:cNvSpPr/>
            <p:nvPr/>
          </p:nvSpPr>
          <p:spPr>
            <a:xfrm>
              <a:off x="4080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32"/>
            <p:cNvSpPr/>
            <p:nvPr/>
          </p:nvSpPr>
          <p:spPr>
            <a:xfrm>
              <a:off x="4080" y="3984"/>
              <a:ext cx="12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Line 33"/>
            <p:cNvSpPr/>
            <p:nvPr/>
          </p:nvSpPr>
          <p:spPr>
            <a:xfrm flipV="1">
              <a:off x="5328" y="3552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1269" name="Text Box 34"/>
          <p:cNvSpPr txBox="1"/>
          <p:nvPr/>
        </p:nvSpPr>
        <p:spPr>
          <a:xfrm>
            <a:off x="1066800" y="1447800"/>
            <a:ext cx="42672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</a:rPr>
              <a:t>指令语句格式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5025" y="4021138"/>
            <a:ext cx="7221538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例如，前例中二条指令语句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预置段寄存器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DS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324100" y="2276475"/>
            <a:ext cx="5751513" cy="4581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	SI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  DA1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CX, COUNT-1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XOR  BL, BL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EXCHANG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MOV  AL, [SI]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  AL, [SI+1]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		TEST  AX, 80H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		JE   NEXT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		INC  BL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NEXT: 	INC  SI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  EXCHANG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6" name="Rectangle 8"/>
          <p:cNvSpPr/>
          <p:nvPr/>
        </p:nvSpPr>
        <p:spPr>
          <a:xfrm>
            <a:off x="187325" y="1963738"/>
            <a:ext cx="21701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关键程序段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0357" name="Line 9"/>
          <p:cNvSpPr/>
          <p:nvPr/>
        </p:nvSpPr>
        <p:spPr>
          <a:xfrm flipV="1">
            <a:off x="5292725" y="2254250"/>
            <a:ext cx="374650" cy="598488"/>
          </a:xfrm>
          <a:prstGeom prst="line">
            <a:avLst/>
          </a:prstGeom>
          <a:ln w="28575" cap="flat" cmpd="sng">
            <a:solidFill>
              <a:srgbClr val="FF0000"/>
            </a:solidFill>
            <a:prstDash val="dash"/>
            <a:miter/>
            <a:headEnd type="none" w="med" len="med"/>
            <a:tailEnd type="triangle" w="med" len="med"/>
          </a:ln>
        </p:spPr>
      </p:sp>
      <p:sp>
        <p:nvSpPr>
          <p:cNvPr id="100358" name="Rectangle 10"/>
          <p:cNvSpPr/>
          <p:nvPr/>
        </p:nvSpPr>
        <p:spPr>
          <a:xfrm>
            <a:off x="5508625" y="1755775"/>
            <a:ext cx="1112838" cy="49847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计数器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5900" y="549275"/>
            <a:ext cx="8893175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		DB    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 	EQU   $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		DB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60" name="Rectangle 6"/>
          <p:cNvSpPr/>
          <p:nvPr/>
        </p:nvSpPr>
        <p:spPr>
          <a:xfrm>
            <a:off x="395288" y="52388"/>
            <a:ext cx="2679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数据定义如下：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2"/>
          <p:cNvSpPr/>
          <p:nvPr/>
        </p:nvSpPr>
        <p:spPr>
          <a:xfrm>
            <a:off x="0" y="182563"/>
            <a:ext cx="88931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）条件控制循环：</a:t>
            </a:r>
            <a:r>
              <a:rPr lang="zh-CN" altLang="zh-CN" b="1" dirty="0">
                <a:solidFill>
                  <a:srgbClr val="C00000"/>
                </a:solidFill>
              </a:rPr>
              <a:t>循环次数事先却无法确定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/>
          <p:nvPr/>
        </p:nvSpPr>
        <p:spPr>
          <a:xfrm>
            <a:off x="990600" y="762000"/>
            <a:ext cx="80772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每循环一次，测试并判断循环终止条件是否成立。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>
            <a:off x="176213" y="1570038"/>
            <a:ext cx="4087813" cy="18148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例：编程，产生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给定数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以内的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裴波纳契数列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，并把数列的个数存入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LEN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单元中。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>
            <a:off x="-317" y="3428683"/>
            <a:ext cx="4087813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分析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循环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次数事先未知，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只能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用条件控制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循环。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循环终止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条件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：当新产生的数据大于给定数，则结束循环。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1382" name="Rectangle 6"/>
          <p:cNvSpPr/>
          <p:nvPr/>
        </p:nvSpPr>
        <p:spPr>
          <a:xfrm>
            <a:off x="4953000" y="1309688"/>
            <a:ext cx="1422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7288" name="Rectangle 7"/>
          <p:cNvSpPr>
            <a:spLocks noChangeArrowheads="1"/>
          </p:cNvSpPr>
          <p:nvPr/>
        </p:nvSpPr>
        <p:spPr bwMode="auto">
          <a:xfrm>
            <a:off x="4340225" y="1884363"/>
            <a:ext cx="4832350" cy="4892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LEA     DI, FIBOINA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XOR    CL, CL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MOV   AX, 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MOV    BX, 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LOP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MOV    [DI], 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XCHG  AX, 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ADD    AX, 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ADD  DI, TYPE FIBONA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INC    CL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  AX, NUM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测试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JA      END0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大于，结束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 LOP 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小于，继续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MOV  LEN, CL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84" name="Line 8"/>
          <p:cNvSpPr/>
          <p:nvPr/>
        </p:nvSpPr>
        <p:spPr>
          <a:xfrm>
            <a:off x="4267200" y="1371600"/>
            <a:ext cx="0" cy="5257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6236970"/>
            <a:ext cx="283908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kumimoji="1" lang="en-US" altLang="zh-CN" b="1" noProof="0" dirty="0" smtClean="0">
                <a:ln>
                  <a:noFill/>
                </a:ln>
                <a:effectLst/>
                <a:uLnTx/>
                <a:uFillTx/>
              </a:rPr>
              <a:t>NUM   DB   500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6530" y="5733415"/>
            <a:ext cx="232791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r>
              <a:rPr kumimoji="1" lang="zh-CN" altLang="en-US" sz="2800" b="1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定义给定数：</a:t>
            </a:r>
            <a:endParaRPr kumimoji="1" lang="zh-CN" altLang="en-US" sz="2800" b="1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Text Box 2"/>
          <p:cNvSpPr txBox="1"/>
          <p:nvPr/>
        </p:nvSpPr>
        <p:spPr>
          <a:xfrm>
            <a:off x="266700" y="131763"/>
            <a:ext cx="4648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5.6.5 </a:t>
            </a:r>
            <a:r>
              <a:rPr lang="zh-CN" altLang="en-US" sz="4000" b="1" dirty="0">
                <a:latin typeface="Times New Roman" panose="02020603050405020304" pitchFamily="18" charset="0"/>
              </a:rPr>
              <a:t>子程序设计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102403" name="矩形 1"/>
          <p:cNvSpPr/>
          <p:nvPr/>
        </p:nvSpPr>
        <p:spPr>
          <a:xfrm>
            <a:off x="33338" y="4868863"/>
            <a:ext cx="9036050" cy="19069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ts val="354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调用子程序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zh-CN" sz="2800" b="1" dirty="0">
                <a:latin typeface="Times New Roman" panose="02020603050405020304" pitchFamily="18" charset="0"/>
              </a:rPr>
              <a:t>从调用程序的某处转移到子程序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ts val="354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子程序返回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800" b="1" dirty="0">
                <a:latin typeface="Times New Roman" panose="02020603050405020304" pitchFamily="18" charset="0"/>
              </a:rPr>
              <a:t>子程序执行完，</a:t>
            </a:r>
            <a:r>
              <a:rPr lang="zh-CN" altLang="en-US" sz="2800" b="1" dirty="0">
                <a:latin typeface="Times New Roman" panose="02020603050405020304" pitchFamily="18" charset="0"/>
              </a:rPr>
              <a:t>返</a:t>
            </a:r>
            <a:r>
              <a:rPr lang="zh-CN" altLang="zh-CN" sz="2800" b="1" dirty="0">
                <a:latin typeface="Times New Roman" panose="02020603050405020304" pitchFamily="18" charset="0"/>
              </a:rPr>
              <a:t>回到原来程序的位置。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ts val="354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调用子程序</a:t>
            </a:r>
            <a:r>
              <a:rPr lang="zh-CN" altLang="zh-CN" sz="2800" b="1" dirty="0">
                <a:latin typeface="Times New Roman" panose="02020603050405020304" pitchFamily="18" charset="0"/>
              </a:rPr>
              <a:t>和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子程序返回</a:t>
            </a:r>
            <a:r>
              <a:rPr lang="zh-CN" altLang="zh-CN" sz="2800" b="1" dirty="0">
                <a:latin typeface="Times New Roman" panose="02020603050405020304" pitchFamily="18" charset="0"/>
              </a:rPr>
              <a:t>是一种程序转移形式，用专门的指令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zh-CN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RET</a:t>
            </a:r>
            <a:r>
              <a:rPr lang="zh-CN" altLang="zh-CN" sz="2800" b="1" dirty="0">
                <a:latin typeface="Times New Roman" panose="02020603050405020304" pitchFamily="18" charset="0"/>
              </a:rPr>
              <a:t>来实现。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1750" y="981075"/>
            <a:ext cx="9036050" cy="998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>
              <a:lnSpc>
                <a:spcPts val="35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当一个程序的不同位置上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多次使用某一给定功能的指令序列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时，常把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这种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指令序列组成一个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独立的程序段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2225675"/>
            <a:ext cx="9036050" cy="9988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>
              <a:lnSpc>
                <a:spcPts val="35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程序运行时，如需完成这个给定功能，就转移到这个独立程序段执行，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执行后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再返回到原来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位置。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6" name="矩形 4"/>
          <p:cNvSpPr/>
          <p:nvPr/>
        </p:nvSpPr>
        <p:spPr>
          <a:xfrm>
            <a:off x="174625" y="3357563"/>
            <a:ext cx="8623300" cy="99885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4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</a:rPr>
              <a:t>把这个相对独立的程序段（指令序列），再加上一些必要的语句构造一个过程，即子程序。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lnSpc>
                <a:spcPts val="3540"/>
              </a:lnSpc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51460" y="904240"/>
            <a:ext cx="8677275" cy="1101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hangingPunct="1">
              <a:lnSpc>
                <a:spcPts val="39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80x86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的宏汇编语言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MASM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中，子程序是以“过程”形式表示的。</a:t>
            </a:r>
            <a:r>
              <a:rPr kumimoji="1" lang="zh-CN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例如：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3428" name="Text Box 4"/>
          <p:cNvSpPr txBox="1"/>
          <p:nvPr/>
        </p:nvSpPr>
        <p:spPr>
          <a:xfrm>
            <a:off x="250825" y="136525"/>
            <a:ext cx="33928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、调用与返回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40088" y="2132013"/>
            <a:ext cx="5903913" cy="41544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CODEA	SEGMENT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CALL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PROCA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PROCA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PROCA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ENDP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30" name="矩形 5"/>
          <p:cNvSpPr/>
          <p:nvPr/>
        </p:nvSpPr>
        <p:spPr>
          <a:xfrm>
            <a:off x="125730" y="2329815"/>
            <a:ext cx="3059113" cy="192786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8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PROCA</a:t>
            </a:r>
            <a:r>
              <a:rPr lang="zh-CN" altLang="zh-CN" sz="2400" b="1" dirty="0">
                <a:latin typeface="Times New Roman" panose="02020603050405020304" pitchFamily="18" charset="0"/>
              </a:rPr>
              <a:t>子程序在过程定义时，同时定义了它的类型属性：</a:t>
            </a:r>
            <a:r>
              <a:rPr lang="zh-CN" altLang="en-US" sz="2400" b="1" dirty="0">
                <a:latin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NEAR</a:t>
            </a:r>
            <a:r>
              <a:rPr lang="zh-CN" altLang="en-US" sz="2400" b="1" dirty="0">
                <a:latin typeface="Times New Roman" panose="02020603050405020304" pitchFamily="18" charset="0"/>
              </a:rPr>
              <a:t>还是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FAR</a:t>
            </a:r>
            <a:r>
              <a:rPr lang="zh-CN" altLang="zh-CN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5413" y="4581525"/>
            <a:ext cx="2808288" cy="14687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右图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程序框架中的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ABC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是调用指令的返回地址。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03575" y="317500"/>
            <a:ext cx="6101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（其后的调用与返回指令适合</a:t>
            </a:r>
            <a:r>
              <a:rPr lang="en-US" altLang="zh-CN" b="1">
                <a:solidFill>
                  <a:srgbClr val="C00000"/>
                </a:solidFill>
              </a:rPr>
              <a:t>8086~80286</a:t>
            </a:r>
            <a:r>
              <a:rPr lang="zh-CN" altLang="en-US" b="1">
                <a:solidFill>
                  <a:srgbClr val="C00000"/>
                </a:solidFill>
              </a:rPr>
              <a:t>）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4451" name="Rectangle 6"/>
          <p:cNvSpPr/>
          <p:nvPr/>
        </p:nvSpPr>
        <p:spPr>
          <a:xfrm>
            <a:off x="682943" y="1412875"/>
            <a:ext cx="6131560" cy="8248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286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调用指令格式：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ts val="286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		  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CALL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子程序名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过程名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8"/>
          <p:cNvSpPr/>
          <p:nvPr/>
        </p:nvSpPr>
        <p:spPr>
          <a:xfrm>
            <a:off x="35560" y="116840"/>
            <a:ext cx="90595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段内调用与段内返回：</a:t>
            </a:r>
            <a:r>
              <a:rPr lang="zh-CN" altLang="zh-CN" sz="2800" b="1" dirty="0"/>
              <a:t>子程序类型属性为</a:t>
            </a:r>
            <a:r>
              <a:rPr lang="en-US" altLang="zh-CN" sz="2800" b="1" dirty="0">
                <a:solidFill>
                  <a:srgbClr val="FF0000"/>
                </a:solidFill>
              </a:rPr>
              <a:t>NEAR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04454" name="Rectangle 9"/>
          <p:cNvSpPr/>
          <p:nvPr/>
        </p:nvSpPr>
        <p:spPr>
          <a:xfrm>
            <a:off x="685483" y="4687570"/>
            <a:ext cx="7681595" cy="11169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en-US" altLang="zh-CN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 IP + 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子程序入口地址的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相对位移量。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55" name="Rectangle 10"/>
          <p:cNvSpPr/>
          <p:nvPr/>
        </p:nvSpPr>
        <p:spPr>
          <a:xfrm>
            <a:off x="250825" y="735013"/>
            <a:ext cx="27660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①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段内直接调用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62" name="矩形 17"/>
          <p:cNvSpPr/>
          <p:nvPr/>
        </p:nvSpPr>
        <p:spPr>
          <a:xfrm>
            <a:off x="2125980" y="3463290"/>
            <a:ext cx="6398260" cy="603885"/>
          </a:xfrm>
          <a:prstGeom prst="rect">
            <a:avLst/>
          </a:prstGeom>
          <a:solidFill>
            <a:schemeClr val="bg2"/>
          </a:solidFill>
          <a:ln w="9525">
            <a:solidFill>
              <a:srgbClr val="C00000"/>
            </a:solidFill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先将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IP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值</a:t>
            </a:r>
            <a:r>
              <a:rPr lang="zh-CN" altLang="zh-CN" sz="2400" b="1" dirty="0">
                <a:latin typeface="Times New Roman" panose="02020603050405020304" pitchFamily="18" charset="0"/>
              </a:rPr>
              <a:t>（子程序返回地址）压</a:t>
            </a:r>
            <a:r>
              <a:rPr lang="zh-CN" altLang="en-US" sz="2400" b="1" dirty="0">
                <a:latin typeface="Times New Roman" panose="02020603050405020304" pitchFamily="18" charset="0"/>
              </a:rPr>
              <a:t>入堆栈；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125980" y="4173220"/>
            <a:ext cx="6398260" cy="603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</a:gra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指令中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相对位移量修改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的值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68" name="TextBox 30"/>
          <p:cNvSpPr txBox="1"/>
          <p:nvPr/>
        </p:nvSpPr>
        <p:spPr>
          <a:xfrm>
            <a:off x="601980" y="3447415"/>
            <a:ext cx="1476375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调用时：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14"/>
          <p:cNvSpPr/>
          <p:nvPr/>
        </p:nvSpPr>
        <p:spPr>
          <a:xfrm>
            <a:off x="770890" y="5881370"/>
            <a:ext cx="9921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28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19250" y="6097905"/>
            <a:ext cx="2525395" cy="4603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b="1"/>
              <a:t>CALL   PROCA</a:t>
            </a:r>
            <a:endParaRPr lang="en-US" altLang="zh-CN" b="1"/>
          </a:p>
        </p:txBody>
      </p:sp>
      <p:cxnSp>
        <p:nvCxnSpPr>
          <p:cNvPr id="13" name="直接连接符 12"/>
          <p:cNvCxnSpPr>
            <a:stCxn id="104462" idx="3"/>
          </p:cNvCxnSpPr>
          <p:nvPr/>
        </p:nvCxnSpPr>
        <p:spPr>
          <a:xfrm flipH="1">
            <a:off x="6518275" y="3765550"/>
            <a:ext cx="2005965" cy="1209675"/>
          </a:xfrm>
          <a:prstGeom prst="line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0" idx="3"/>
          </p:cNvCxnSpPr>
          <p:nvPr/>
        </p:nvCxnSpPr>
        <p:spPr>
          <a:xfrm flipH="1">
            <a:off x="6878320" y="4475480"/>
            <a:ext cx="1645920" cy="8597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标注 2"/>
          <p:cNvSpPr/>
          <p:nvPr/>
        </p:nvSpPr>
        <p:spPr>
          <a:xfrm>
            <a:off x="6790055" y="1330960"/>
            <a:ext cx="1400810" cy="441960"/>
          </a:xfrm>
          <a:prstGeom prst="wedgeRectCallout">
            <a:avLst>
              <a:gd name="adj1" fmla="val -90105"/>
              <a:gd name="adj2" fmla="val 5465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14820" y="1349375"/>
            <a:ext cx="14166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相对</a:t>
            </a:r>
            <a:r>
              <a:rPr lang="zh-CN" altLang="en-US"/>
              <a:t>寻址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7315" y="2340610"/>
            <a:ext cx="8837930" cy="7067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/>
              <a:t>这种</a:t>
            </a:r>
            <a:r>
              <a:rPr lang="en-US" altLang="zh-CN" sz="2000" b="1"/>
              <a:t>CALL</a:t>
            </a:r>
            <a:r>
              <a:rPr lang="zh-CN" altLang="en-US" sz="2000" b="1"/>
              <a:t>指令有</a:t>
            </a:r>
            <a:r>
              <a:rPr lang="en-US" altLang="zh-CN" sz="2000" b="1"/>
              <a:t>3</a:t>
            </a:r>
            <a:r>
              <a:rPr lang="zh-CN" altLang="en-US" sz="2000" b="1"/>
              <a:t>个字节，第</a:t>
            </a:r>
            <a:r>
              <a:rPr lang="en-US" altLang="zh-CN" sz="2000" b="1"/>
              <a:t>1</a:t>
            </a:r>
            <a:r>
              <a:rPr lang="zh-CN" altLang="en-US" sz="2000" b="1"/>
              <a:t>个字节含操作码，第</a:t>
            </a:r>
            <a:r>
              <a:rPr lang="en-US" altLang="zh-CN" sz="2000" b="1"/>
              <a:t>2</a:t>
            </a:r>
            <a:r>
              <a:rPr lang="zh-CN" altLang="en-US" sz="2000" b="1"/>
              <a:t>和第</a:t>
            </a:r>
            <a:r>
              <a:rPr lang="en-US" altLang="zh-CN" sz="2000" b="1"/>
              <a:t>3</a:t>
            </a:r>
            <a:r>
              <a:rPr lang="zh-CN" altLang="en-US" sz="2000" b="1"/>
              <a:t>字节是</a:t>
            </a:r>
            <a:r>
              <a:rPr lang="zh-CN" altLang="en-US" sz="2000" b="1">
                <a:solidFill>
                  <a:srgbClr val="C00000"/>
                </a:solidFill>
              </a:rPr>
              <a:t>相对位移量</a:t>
            </a:r>
            <a:r>
              <a:rPr lang="zh-CN" altLang="en-US" sz="2000" b="1"/>
              <a:t>（</a:t>
            </a:r>
            <a:r>
              <a:rPr lang="en-US" altLang="zh-CN" sz="2000" b="1"/>
              <a:t>CALL</a:t>
            </a:r>
            <a:r>
              <a:rPr lang="zh-CN" altLang="en-US" sz="2000" b="1"/>
              <a:t>指令的下一条指令首字节地址与子程序入口地址之间相距的字节数。）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7" name="Rectangle 12"/>
          <p:cNvSpPr/>
          <p:nvPr/>
        </p:nvSpPr>
        <p:spPr>
          <a:xfrm>
            <a:off x="179705" y="260350"/>
            <a:ext cx="29457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②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段内间接调用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58" name="Rectangle 13"/>
          <p:cNvSpPr/>
          <p:nvPr/>
        </p:nvSpPr>
        <p:spPr>
          <a:xfrm>
            <a:off x="1043940" y="836613"/>
            <a:ext cx="71551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子程序入口偏移地址由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寄存器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存储单元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提供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1347470" y="1487170"/>
            <a:ext cx="992188" cy="4305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28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39975" y="1628775"/>
            <a:ext cx="3764280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b="1"/>
              <a:t>CALL   CX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CALL   WORD  PTR  [BX]</a:t>
            </a:r>
            <a:endParaRPr lang="en-US" altLang="zh-CN" b="1"/>
          </a:p>
        </p:txBody>
      </p:sp>
      <p:sp>
        <p:nvSpPr>
          <p:cNvPr id="104454" name="Rectangle 9"/>
          <p:cNvSpPr/>
          <p:nvPr/>
        </p:nvSpPr>
        <p:spPr>
          <a:xfrm>
            <a:off x="539433" y="3213100"/>
            <a:ext cx="6304280" cy="11169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en-US" altLang="zh-CN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寄存器内容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存储单元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内容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478" y="1196975"/>
            <a:ext cx="3269615" cy="74358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返回指令格式：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27723" y="2421255"/>
            <a:ext cx="5098415" cy="9156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带参数的返回指令格式：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	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 n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9" name="Rectangle 14"/>
          <p:cNvSpPr/>
          <p:nvPr/>
        </p:nvSpPr>
        <p:spPr>
          <a:xfrm>
            <a:off x="323533" y="3501073"/>
            <a:ext cx="250761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段内返回操作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60" name="Rectangle 16"/>
          <p:cNvSpPr/>
          <p:nvPr/>
        </p:nvSpPr>
        <p:spPr>
          <a:xfrm>
            <a:off x="2052003" y="4148773"/>
            <a:ext cx="63246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IP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800" b="1" dirty="0">
                <a:latin typeface="宋体" panose="02010600030101010101" pitchFamily="2" charset="-122"/>
              </a:rPr>
              <a:t>((SP)),SP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800" b="1" dirty="0">
                <a:latin typeface="宋体" panose="02010600030101010101" pitchFamily="2" charset="-122"/>
              </a:rPr>
              <a:t>(SP)+2 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[,SP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</a:rPr>
              <a:t>(SP)+n]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04461" name="Rectangle 17"/>
          <p:cNvSpPr/>
          <p:nvPr/>
        </p:nvSpPr>
        <p:spPr>
          <a:xfrm>
            <a:off x="6084253" y="2812733"/>
            <a:ext cx="17926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为偶数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" name="矩形标注 18"/>
          <p:cNvSpPr/>
          <p:nvPr/>
        </p:nvSpPr>
        <p:spPr>
          <a:xfrm>
            <a:off x="850265" y="4680585"/>
            <a:ext cx="2003425" cy="574675"/>
          </a:xfrm>
          <a:prstGeom prst="wedgeRectCallout">
            <a:avLst>
              <a:gd name="adj1" fmla="val 77606"/>
              <a:gd name="adj2" fmla="val -6991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64" name="TextBox 19"/>
          <p:cNvSpPr txBox="1"/>
          <p:nvPr/>
        </p:nvSpPr>
        <p:spPr>
          <a:xfrm>
            <a:off x="793115" y="4769485"/>
            <a:ext cx="20701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子程序返回地址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1" name="矩形标注 20"/>
          <p:cNvSpPr/>
          <p:nvPr/>
        </p:nvSpPr>
        <p:spPr>
          <a:xfrm>
            <a:off x="5598478" y="4675823"/>
            <a:ext cx="1138238" cy="576263"/>
          </a:xfrm>
          <a:prstGeom prst="wedgeRectCallout">
            <a:avLst>
              <a:gd name="adj1" fmla="val 77606"/>
              <a:gd name="adj2" fmla="val -6991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466" name="TextBox 21"/>
          <p:cNvSpPr txBox="1"/>
          <p:nvPr/>
        </p:nvSpPr>
        <p:spPr>
          <a:xfrm>
            <a:off x="5541328" y="4766310"/>
            <a:ext cx="11953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RET  n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7" name="Rectangle 12"/>
          <p:cNvSpPr/>
          <p:nvPr/>
        </p:nvSpPr>
        <p:spPr>
          <a:xfrm>
            <a:off x="179705" y="260350"/>
            <a:ext cx="20510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③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返回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6499" name="Rectangle 3"/>
          <p:cNvSpPr/>
          <p:nvPr/>
        </p:nvSpPr>
        <p:spPr>
          <a:xfrm>
            <a:off x="971233" y="4724718"/>
            <a:ext cx="675322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CS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）；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IP 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子程序入口地址的偏移地址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CS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 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子程序入口地址段基值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5695" y="4058285"/>
            <a:ext cx="7015480" cy="6038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将指令中的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子程序入口地址送入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15695" y="3426460"/>
            <a:ext cx="6413500" cy="60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返回地址的段基值和偏移地址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压入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588125" y="3728720"/>
            <a:ext cx="868680" cy="106807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3" idx="3"/>
          </p:cNvCxnSpPr>
          <p:nvPr/>
        </p:nvCxnSpPr>
        <p:spPr>
          <a:xfrm flipH="1">
            <a:off x="7019925" y="4360545"/>
            <a:ext cx="1111250" cy="122872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451" name="Rectangle 6"/>
          <p:cNvSpPr/>
          <p:nvPr/>
        </p:nvSpPr>
        <p:spPr>
          <a:xfrm>
            <a:off x="2627313" y="1249045"/>
            <a:ext cx="6131560" cy="8248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286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调用指令格式：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ts val="286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		  </a:t>
            </a: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CALL 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子程序名</a:t>
            </a: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过程名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8"/>
          <p:cNvSpPr/>
          <p:nvPr/>
        </p:nvSpPr>
        <p:spPr>
          <a:xfrm>
            <a:off x="35560" y="116840"/>
            <a:ext cx="905954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latin typeface="宋体" panose="02010600030101010101" pitchFamily="2" charset="-122"/>
              </a:rPr>
              <a:t>段间调用与段</a:t>
            </a:r>
            <a:r>
              <a:rPr lang="zh-CN" altLang="en-US" b="1" dirty="0">
                <a:latin typeface="宋体" panose="02010600030101010101" pitchFamily="2" charset="-122"/>
              </a:rPr>
              <a:t>间返回：</a:t>
            </a:r>
            <a:r>
              <a:rPr lang="zh-CN" altLang="zh-CN" sz="2800" b="1" dirty="0"/>
              <a:t>子程序类型属性为</a:t>
            </a:r>
            <a:r>
              <a:rPr lang="en-US" altLang="zh-CN" sz="2800" b="1" dirty="0">
                <a:solidFill>
                  <a:srgbClr val="FF0000"/>
                </a:solidFill>
              </a:rPr>
              <a:t>FAR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28283" y="726758"/>
            <a:ext cx="27660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①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段间直接调用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4822" name="Rectangle 14"/>
          <p:cNvSpPr/>
          <p:nvPr/>
        </p:nvSpPr>
        <p:spPr>
          <a:xfrm>
            <a:off x="1137920" y="6293485"/>
            <a:ext cx="992188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24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63395" y="6356350"/>
            <a:ext cx="4631055" cy="460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kumimoji="1" lang="en-US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CALL  </a:t>
            </a:r>
            <a:r>
              <a:rPr kumimoji="1"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FAR  PTR  PROC_NAME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035" y="2214880"/>
            <a:ext cx="8837930" cy="10147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000" b="1"/>
              <a:t>这种</a:t>
            </a:r>
            <a:r>
              <a:rPr lang="en-US" altLang="zh-CN" sz="2000" b="1"/>
              <a:t>CALL</a:t>
            </a:r>
            <a:r>
              <a:rPr lang="zh-CN" altLang="en-US" sz="2000" b="1"/>
              <a:t>指令有</a:t>
            </a:r>
            <a:r>
              <a:rPr lang="en-US" altLang="zh-CN" sz="2000" b="1"/>
              <a:t>5</a:t>
            </a:r>
            <a:r>
              <a:rPr lang="zh-CN" altLang="en-US" sz="2000" b="1"/>
              <a:t>个字节，第</a:t>
            </a:r>
            <a:r>
              <a:rPr lang="en-US" altLang="zh-CN" sz="2000" b="1"/>
              <a:t>1</a:t>
            </a:r>
            <a:r>
              <a:rPr lang="zh-CN" altLang="en-US" sz="2000" b="1"/>
              <a:t>个字节含操作码，第</a:t>
            </a:r>
            <a:r>
              <a:rPr lang="en-US" altLang="zh-CN" sz="2000" b="1"/>
              <a:t>2</a:t>
            </a:r>
            <a:r>
              <a:rPr lang="zh-CN" altLang="en-US" sz="2000" b="1"/>
              <a:t>和第</a:t>
            </a:r>
            <a:r>
              <a:rPr lang="en-US" altLang="zh-CN" sz="2000" b="1"/>
              <a:t>3</a:t>
            </a:r>
            <a:r>
              <a:rPr lang="zh-CN" altLang="en-US" sz="2000" b="1"/>
              <a:t>字节是子程序入口地址的偏移地址，第</a:t>
            </a:r>
            <a:r>
              <a:rPr lang="en-US" altLang="zh-CN" sz="2000" b="1"/>
              <a:t>4</a:t>
            </a:r>
            <a:r>
              <a:rPr lang="zh-CN" altLang="en-US" sz="2000" b="1"/>
              <a:t>和第</a:t>
            </a:r>
            <a:r>
              <a:rPr lang="en-US" altLang="zh-CN" sz="2000" b="1"/>
              <a:t>5</a:t>
            </a:r>
            <a:r>
              <a:rPr lang="zh-CN" altLang="en-US" sz="2000" b="1"/>
              <a:t>字节是子程序入口地址的段基址。即，由</a:t>
            </a:r>
            <a:r>
              <a:rPr lang="en-US" altLang="zh-CN" sz="2000" b="1"/>
              <a:t>CALL</a:t>
            </a:r>
            <a:r>
              <a:rPr lang="zh-CN" altLang="en-US" sz="2000" b="1"/>
              <a:t>指令直接提供子程序入口</a:t>
            </a:r>
            <a:r>
              <a:rPr lang="zh-CN" altLang="en-US" sz="2000" b="1"/>
              <a:t>地址。</a:t>
            </a:r>
            <a:endParaRPr lang="zh-CN" altLang="en-US" sz="2000" b="1"/>
          </a:p>
        </p:txBody>
      </p:sp>
      <p:sp>
        <p:nvSpPr>
          <p:cNvPr id="104468" name="TextBox 30"/>
          <p:cNvSpPr txBox="1"/>
          <p:nvPr/>
        </p:nvSpPr>
        <p:spPr>
          <a:xfrm>
            <a:off x="0" y="3370580"/>
            <a:ext cx="1237615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调用时：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4457" name="Rectangle 12"/>
          <p:cNvSpPr/>
          <p:nvPr/>
        </p:nvSpPr>
        <p:spPr>
          <a:xfrm>
            <a:off x="35560" y="128270"/>
            <a:ext cx="29197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②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段间间接调用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58" name="Rectangle 13"/>
          <p:cNvSpPr/>
          <p:nvPr/>
        </p:nvSpPr>
        <p:spPr>
          <a:xfrm>
            <a:off x="2771775" y="188595"/>
            <a:ext cx="63347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kumimoji="1" lang="zh-CN" altLang="zh-CN" sz="24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子程序入口地址的</a:t>
            </a:r>
            <a:r>
              <a:rPr kumimoji="1" lang="zh-CN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段基值</a:t>
            </a:r>
            <a:r>
              <a:rPr kumimoji="1" lang="zh-CN" altLang="zh-CN" sz="24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和</a:t>
            </a:r>
            <a:r>
              <a:rPr kumimoji="1" lang="zh-CN" altLang="zh-CN" sz="24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偏移地址</a:t>
            </a:r>
            <a:r>
              <a:rPr kumimoji="1" lang="zh-CN" altLang="zh-CN" sz="24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存放在</a:t>
            </a:r>
            <a:endParaRPr kumimoji="1" lang="zh-CN" altLang="zh-CN" sz="2400" b="1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kumimoji="1" lang="zh-CN" altLang="zh-CN" sz="24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双字存储单元</a:t>
            </a:r>
            <a:r>
              <a:rPr kumimoji="1" lang="zh-CN" altLang="zh-CN" sz="24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605" y="1124585"/>
            <a:ext cx="8712200" cy="1753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子程序入口地址的段基值和偏移地址两部分都存放在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双字存储单元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中。这时调用指令格式如下：</a:t>
            </a:r>
            <a:endParaRPr kumimoji="1" lang="zh-CN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CALL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DWORD  PTR  [BX]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3"/>
          <p:cNvSpPr/>
          <p:nvPr/>
        </p:nvSpPr>
        <p:spPr>
          <a:xfrm>
            <a:off x="827088" y="3212783"/>
            <a:ext cx="7778115" cy="1568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SP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(SP)-2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SP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CS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）；</a:t>
            </a: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IP 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（（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BX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））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即子程序入口地址的偏移地址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CS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 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（（BX）+2)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即子程序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入口地址段基值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6504" name="Rectangle 8"/>
          <p:cNvSpPr/>
          <p:nvPr/>
        </p:nvSpPr>
        <p:spPr>
          <a:xfrm>
            <a:off x="1043623" y="3505518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段间返回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操作：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6505" name="Rectangle 10"/>
          <p:cNvSpPr/>
          <p:nvPr/>
        </p:nvSpPr>
        <p:spPr>
          <a:xfrm>
            <a:off x="3129280" y="3713798"/>
            <a:ext cx="42449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IP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((SP)),SP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(SP)+2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  <a:r>
              <a:rPr lang="en-US" altLang="zh-CN" sz="2400" b="1" dirty="0">
                <a:latin typeface="宋体" panose="02010600030101010101" pitchFamily="2" charset="-122"/>
              </a:rPr>
              <a:t>CS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((SP)),SP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latin typeface="宋体" panose="02010600030101010101" pitchFamily="2" charset="-122"/>
              </a:rPr>
              <a:t>(SP)+2</a:t>
            </a:r>
            <a:r>
              <a:rPr lang="zh-CN" altLang="en-US" sz="2400" b="1" dirty="0">
                <a:latin typeface="宋体" panose="02010600030101010101" pitchFamily="2" charset="-122"/>
              </a:rPr>
              <a:t>；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[SP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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</a:rPr>
              <a:t>(SP)+n]</a:t>
            </a:r>
            <a:endParaRPr lang="en-US" altLang="zh-CN" sz="2400" b="1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矩形标注 25"/>
          <p:cNvSpPr/>
          <p:nvPr/>
        </p:nvSpPr>
        <p:spPr>
          <a:xfrm>
            <a:off x="1494790" y="4423410"/>
            <a:ext cx="1106805" cy="576580"/>
          </a:xfrm>
          <a:prstGeom prst="wedgeRectCallout">
            <a:avLst>
              <a:gd name="adj1" fmla="val 104847"/>
              <a:gd name="adj2" fmla="val 4515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6512" name="TextBox 26"/>
          <p:cNvSpPr txBox="1"/>
          <p:nvPr/>
        </p:nvSpPr>
        <p:spPr>
          <a:xfrm>
            <a:off x="1403985" y="4513580"/>
            <a:ext cx="1196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RET n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478" y="1628775"/>
            <a:ext cx="3269615" cy="74358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返回指令格式：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99478" y="2497455"/>
            <a:ext cx="5098415" cy="9156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带参数的返回指令格式：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			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RET n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61" name="Rectangle 17"/>
          <p:cNvSpPr/>
          <p:nvPr/>
        </p:nvSpPr>
        <p:spPr>
          <a:xfrm>
            <a:off x="6156008" y="2888933"/>
            <a:ext cx="179260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为偶数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4457" name="Rectangle 12"/>
          <p:cNvSpPr/>
          <p:nvPr/>
        </p:nvSpPr>
        <p:spPr>
          <a:xfrm>
            <a:off x="179705" y="260350"/>
            <a:ext cx="20510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③</a:t>
            </a:r>
            <a:r>
              <a:rPr lang="en-US" altLang="zh-CN" sz="2800" b="1" dirty="0">
                <a:solidFill>
                  <a:srgbClr val="0000FF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间返回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91" name="Text Box 35"/>
          <p:cNvSpPr txBox="1"/>
          <p:nvPr/>
        </p:nvSpPr>
        <p:spPr>
          <a:xfrm>
            <a:off x="701675" y="563563"/>
            <a:ext cx="4267200" cy="579437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）伪</a:t>
            </a:r>
            <a:r>
              <a:rPr lang="zh-CN" altLang="en-US" b="1" dirty="0">
                <a:latin typeface="Times New Roman" panose="02020603050405020304" pitchFamily="18" charset="0"/>
              </a:rPr>
              <a:t>指令语句格式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2292" name="Group 36"/>
          <p:cNvGrpSpPr/>
          <p:nvPr/>
        </p:nvGrpSpPr>
        <p:grpSpPr>
          <a:xfrm>
            <a:off x="174625" y="1285875"/>
            <a:ext cx="8451850" cy="1639888"/>
            <a:chOff x="336" y="3072"/>
            <a:chExt cx="5088" cy="1033"/>
          </a:xfrm>
        </p:grpSpPr>
        <p:sp>
          <p:nvSpPr>
            <p:cNvPr id="12294" name="Text Box 37"/>
            <p:cNvSpPr txBox="1"/>
            <p:nvPr/>
          </p:nvSpPr>
          <p:spPr>
            <a:xfrm>
              <a:off x="720" y="3312"/>
              <a:ext cx="780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符号名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5" name="Text Box 38"/>
            <p:cNvSpPr txBox="1"/>
            <p:nvPr/>
          </p:nvSpPr>
          <p:spPr>
            <a:xfrm>
              <a:off x="1816" y="3312"/>
              <a:ext cx="920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伪指令符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6" name="Text Box 39"/>
            <p:cNvSpPr txBox="1"/>
            <p:nvPr/>
          </p:nvSpPr>
          <p:spPr>
            <a:xfrm>
              <a:off x="3072" y="3312"/>
              <a:ext cx="768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操作数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7" name="Text Box 40"/>
            <p:cNvSpPr txBox="1"/>
            <p:nvPr/>
          </p:nvSpPr>
          <p:spPr>
            <a:xfrm>
              <a:off x="4591" y="3312"/>
              <a:ext cx="509" cy="294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注释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41"/>
            <p:cNvSpPr/>
            <p:nvPr/>
          </p:nvSpPr>
          <p:spPr>
            <a:xfrm>
              <a:off x="4129" y="3264"/>
              <a:ext cx="297" cy="4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；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299" name="Line 42"/>
            <p:cNvSpPr/>
            <p:nvPr/>
          </p:nvSpPr>
          <p:spPr>
            <a:xfrm>
              <a:off x="336" y="3456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0" name="Line 43"/>
            <p:cNvSpPr/>
            <p:nvPr/>
          </p:nvSpPr>
          <p:spPr>
            <a:xfrm>
              <a:off x="1488" y="3456"/>
              <a:ext cx="3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1" name="Line 44"/>
            <p:cNvSpPr/>
            <p:nvPr/>
          </p:nvSpPr>
          <p:spPr>
            <a:xfrm>
              <a:off x="2736" y="3456"/>
              <a:ext cx="33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2" name="Line 45"/>
            <p:cNvSpPr/>
            <p:nvPr/>
          </p:nvSpPr>
          <p:spPr>
            <a:xfrm>
              <a:off x="4453" y="3456"/>
              <a:ext cx="13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3" name="Line 46"/>
            <p:cNvSpPr/>
            <p:nvPr/>
          </p:nvSpPr>
          <p:spPr>
            <a:xfrm>
              <a:off x="5100" y="3456"/>
              <a:ext cx="32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4" name="Line 47"/>
            <p:cNvSpPr/>
            <p:nvPr/>
          </p:nvSpPr>
          <p:spPr>
            <a:xfrm>
              <a:off x="521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5" name="Line 48"/>
            <p:cNvSpPr/>
            <p:nvPr/>
          </p:nvSpPr>
          <p:spPr>
            <a:xfrm>
              <a:off x="521" y="3888"/>
              <a:ext cx="111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49"/>
            <p:cNvSpPr/>
            <p:nvPr/>
          </p:nvSpPr>
          <p:spPr>
            <a:xfrm flipV="1">
              <a:off x="1632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7" name="Line 50"/>
            <p:cNvSpPr/>
            <p:nvPr/>
          </p:nvSpPr>
          <p:spPr>
            <a:xfrm flipV="1">
              <a:off x="2928" y="307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Line 51"/>
            <p:cNvSpPr/>
            <p:nvPr/>
          </p:nvSpPr>
          <p:spPr>
            <a:xfrm>
              <a:off x="2928" y="3072"/>
              <a:ext cx="10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9" name="Line 52"/>
            <p:cNvSpPr/>
            <p:nvPr/>
          </p:nvSpPr>
          <p:spPr>
            <a:xfrm>
              <a:off x="3840" y="3456"/>
              <a:ext cx="28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53"/>
            <p:cNvSpPr/>
            <p:nvPr/>
          </p:nvSpPr>
          <p:spPr>
            <a:xfrm>
              <a:off x="3984" y="3072"/>
              <a:ext cx="0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1" name="Oval 54"/>
            <p:cNvSpPr/>
            <p:nvPr/>
          </p:nvSpPr>
          <p:spPr>
            <a:xfrm>
              <a:off x="3360" y="3696"/>
              <a:ext cx="297" cy="409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312" name="Line 55"/>
            <p:cNvSpPr/>
            <p:nvPr/>
          </p:nvSpPr>
          <p:spPr>
            <a:xfrm>
              <a:off x="3936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56"/>
            <p:cNvSpPr/>
            <p:nvPr/>
          </p:nvSpPr>
          <p:spPr>
            <a:xfrm flipH="1">
              <a:off x="3648" y="388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4" name="Line 57"/>
            <p:cNvSpPr/>
            <p:nvPr/>
          </p:nvSpPr>
          <p:spPr>
            <a:xfrm flipH="1">
              <a:off x="2880" y="3888"/>
              <a:ext cx="46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58"/>
            <p:cNvSpPr/>
            <p:nvPr/>
          </p:nvSpPr>
          <p:spPr>
            <a:xfrm flipH="1" flipV="1">
              <a:off x="2880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6" name="Line 59"/>
            <p:cNvSpPr/>
            <p:nvPr/>
          </p:nvSpPr>
          <p:spPr>
            <a:xfrm>
              <a:off x="4036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60"/>
            <p:cNvSpPr/>
            <p:nvPr/>
          </p:nvSpPr>
          <p:spPr>
            <a:xfrm>
              <a:off x="4036" y="3888"/>
              <a:ext cx="120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61"/>
            <p:cNvSpPr/>
            <p:nvPr/>
          </p:nvSpPr>
          <p:spPr>
            <a:xfrm flipV="1">
              <a:off x="5239" y="3456"/>
              <a:ext cx="0" cy="43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3" name="矩形 32"/>
          <p:cNvSpPr/>
          <p:nvPr/>
        </p:nvSpPr>
        <p:spPr>
          <a:xfrm>
            <a:off x="1106488" y="3357563"/>
            <a:ext cx="5907088" cy="1200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例如，前例中一条伪指令语句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23H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数据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8547" name="Text Box 11"/>
          <p:cNvSpPr txBox="1"/>
          <p:nvPr/>
        </p:nvSpPr>
        <p:spPr>
          <a:xfrm>
            <a:off x="228600" y="123825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、子程序设计方法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765175"/>
            <a:ext cx="6804025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）适当地划分并确定子程序功能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13"/>
          <p:cNvSpPr>
            <a:spLocks noChangeArrowheads="1"/>
          </p:cNvSpPr>
          <p:nvPr/>
        </p:nvSpPr>
        <p:spPr bwMode="auto">
          <a:xfrm>
            <a:off x="0" y="2589213"/>
            <a:ext cx="5745163" cy="585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）选择适当的参数传递方法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0" name="Rectangle 2"/>
          <p:cNvSpPr>
            <a:spLocks noChangeArrowheads="1"/>
          </p:cNvSpPr>
          <p:nvPr/>
        </p:nvSpPr>
        <p:spPr bwMode="auto">
          <a:xfrm>
            <a:off x="0" y="4756150"/>
            <a:ext cx="36957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）信息的保存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1" name="Rectangle 3"/>
          <p:cNvSpPr>
            <a:spLocks noChangeArrowheads="1"/>
          </p:cNvSpPr>
          <p:nvPr/>
        </p:nvSpPr>
        <p:spPr bwMode="auto">
          <a:xfrm>
            <a:off x="-28575" y="6238875"/>
            <a:ext cx="5334000" cy="585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）编写子程序的文字说明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52" name="矩形 2"/>
          <p:cNvSpPr/>
          <p:nvPr/>
        </p:nvSpPr>
        <p:spPr>
          <a:xfrm>
            <a:off x="250825" y="1389063"/>
            <a:ext cx="878522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通常有两种情况需要建立子程序：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① 在模块化程序设计中，把具有独立功能的程序作为一个模块。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② 把程序中多次出现的程序段独立出来，以子程序形式出现。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8553" name="矩形 4"/>
          <p:cNvSpPr/>
          <p:nvPr/>
        </p:nvSpPr>
        <p:spPr>
          <a:xfrm>
            <a:off x="360363" y="3186113"/>
            <a:ext cx="7129462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入口参量和出口参量可以通过以下途径进行传递：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① 使用通用寄存器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② 使用存储单元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③ 使用堆栈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8554" name="矩形 5"/>
          <p:cNvSpPr/>
          <p:nvPr/>
        </p:nvSpPr>
        <p:spPr>
          <a:xfrm>
            <a:off x="115888" y="5349875"/>
            <a:ext cx="90551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保存信息的方法是：① 在调用子程序前先保存，从子程序返回后再恢复；② 在进入子程序后先保存，执行返回指令前再恢复。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Text Box 4"/>
          <p:cNvSpPr txBox="1"/>
          <p:nvPr/>
        </p:nvSpPr>
        <p:spPr>
          <a:xfrm>
            <a:off x="236538" y="115888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、子程序设计举例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9571" name="Rectangle 5"/>
          <p:cNvSpPr/>
          <p:nvPr/>
        </p:nvSpPr>
        <p:spPr>
          <a:xfrm>
            <a:off x="333375" y="771525"/>
            <a:ext cx="4922838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）使用寄存器传递参量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9573" name="Rectangle 6"/>
          <p:cNvSpPr>
            <a:spLocks noChangeArrowheads="1"/>
          </p:cNvSpPr>
          <p:nvPr/>
        </p:nvSpPr>
        <p:spPr bwMode="auto">
          <a:xfrm>
            <a:off x="320675" y="1357313"/>
            <a:ext cx="8153400" cy="9890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例：编程，对数据段中一组字数据用减奇数法求平方根，结果（平方根）依次存入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PFG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的字节数组中。 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96875" y="2395538"/>
            <a:ext cx="7037388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分析：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把求平方根的运算作为一个子程序；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9575" name="Rectangle 8"/>
          <p:cNvSpPr>
            <a:spLocks noChangeArrowheads="1"/>
          </p:cNvSpPr>
          <p:nvPr/>
        </p:nvSpPr>
        <p:spPr bwMode="auto">
          <a:xfrm>
            <a:off x="1485900" y="3032125"/>
            <a:ext cx="4516438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入口参量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(AX)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被开方数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出口参量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(CL)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平方根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-7937" y="4111625"/>
            <a:ext cx="9144000" cy="9540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程序用减奇数法求平方根。因为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个从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开始的连续自然数的奇数之和等于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 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，即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957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9577" name="对象 3"/>
          <p:cNvGraphicFramePr>
            <a:graphicFrameLocks noChangeAspect="1"/>
          </p:cNvGraphicFramePr>
          <p:nvPr/>
        </p:nvGraphicFramePr>
        <p:xfrm>
          <a:off x="2571750" y="5065713"/>
          <a:ext cx="40005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51865" imgH="393700" progId="Equation.3">
                  <p:embed/>
                </p:oleObj>
              </mc:Choice>
              <mc:Fallback>
                <p:oleObj name="" r:id="rId1" imgW="951865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1750" y="5065713"/>
                        <a:ext cx="400050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49300" y="6257925"/>
            <a:ext cx="7627938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1+3+5+7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16 = 4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1+3+5+7+9+11+13+15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64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8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0595" name="Rectangle 9"/>
          <p:cNvSpPr/>
          <p:nvPr/>
        </p:nvSpPr>
        <p:spPr>
          <a:xfrm>
            <a:off x="26988" y="74613"/>
            <a:ext cx="8893175" cy="14779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减奇数法开平方的算法：</a:t>
            </a:r>
            <a:r>
              <a:rPr lang="zh-CN" altLang="en-US" sz="2800" b="1" dirty="0">
                <a:latin typeface="Times New Roman" panose="02020603050405020304" pitchFamily="18" charset="0"/>
              </a:rPr>
              <a:t>被开方数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逐个减去连续自然数的奇数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，直到相减结果等于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，或不够减下一个奇数为止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够减的次数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的近似平方根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10596" name="图片 3" descr="5x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038" y="1568450"/>
            <a:ext cx="5903912" cy="5305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179388" y="1773238"/>
            <a:ext cx="2736850" cy="1949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上述方法的求平方根子程序的流程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如右图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8575" y="1773238"/>
            <a:ext cx="9118600" cy="30464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>
            <a:spAutoFit/>
          </a:bodyPr>
          <a:lstStyle>
            <a:lvl1pPr indent="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SEGMENT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DW	  1234H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5678H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3456H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0A53H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；被开方数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	EQU	 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 2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PFG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DB	  COUNT   DUP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；存平方根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ENDS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SEGMENT   PARA  STACK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DW    20H   DUP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ENDS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1620" name="Rectangle 6"/>
          <p:cNvSpPr/>
          <p:nvPr/>
        </p:nvSpPr>
        <p:spPr>
          <a:xfrm>
            <a:off x="327025" y="908050"/>
            <a:ext cx="45132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数据段与堆栈段定义如下：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/>
          <p:nvPr/>
        </p:nvSpPr>
        <p:spPr>
          <a:xfrm>
            <a:off x="6959600" y="0"/>
            <a:ext cx="1978025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0" y="0"/>
            <a:ext cx="6931025" cy="35639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	MOV   CX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LEA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LEA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PFG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[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      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寄存器传递入口参数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PUSH  CX	   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保存信息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  SQR_PROC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MOV   [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存结果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POP     CX	   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恢复信息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44" name="Rectangle 4"/>
          <p:cNvSpPr/>
          <p:nvPr/>
        </p:nvSpPr>
        <p:spPr>
          <a:xfrm>
            <a:off x="788988" y="407670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0598" name="Rectangle 5"/>
          <p:cNvSpPr>
            <a:spLocks noChangeArrowheads="1"/>
          </p:cNvSpPr>
          <p:nvPr/>
        </p:nvSpPr>
        <p:spPr bwMode="auto">
          <a:xfrm>
            <a:off x="2767013" y="3114675"/>
            <a:ext cx="6411913" cy="378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SQR_PROC   PROC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XOR  CL, CL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DX,  1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SQR:		SUB   AX,  DX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减奇数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JB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EXIT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够减？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够减，计数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   DX, 2   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形成下一奇数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  SQR     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继续循环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EXIT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		RET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SQR_PROC	ENDP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3667" name="Rectangle 2"/>
          <p:cNvSpPr/>
          <p:nvPr/>
        </p:nvSpPr>
        <p:spPr>
          <a:xfrm>
            <a:off x="0" y="171450"/>
            <a:ext cx="5334000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）使用存储单元传递参量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3668" name="Rectangle 3"/>
          <p:cNvSpPr/>
          <p:nvPr/>
        </p:nvSpPr>
        <p:spPr>
          <a:xfrm>
            <a:off x="323850" y="798513"/>
            <a:ext cx="8064500" cy="11191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对上一例，入口参量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被开方数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KFS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和出口参量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平方根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SQRT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用存储单元传递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，程序修改如下：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55563" y="3213100"/>
            <a:ext cx="9144000" cy="233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>
            <a:lvl1pPr indent="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	DW	1234H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5678H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3456H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0A53H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；被开方数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45720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COUNT	EQU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$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/2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PFG	DB	COUNT   DUP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	；存平方根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KFS	DW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？			；存放入口参量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45720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SQRT	DB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？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；存放出口参量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3670" name="TextBox 2"/>
          <p:cNvSpPr txBox="1"/>
          <p:nvPr/>
        </p:nvSpPr>
        <p:spPr>
          <a:xfrm>
            <a:off x="539750" y="2435225"/>
            <a:ext cx="26638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数据定义如下：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4691" name="Rectangle 4"/>
          <p:cNvSpPr/>
          <p:nvPr/>
        </p:nvSpPr>
        <p:spPr>
          <a:xfrm>
            <a:off x="468313" y="1249363"/>
            <a:ext cx="197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50825" y="2362200"/>
            <a:ext cx="4054475" cy="2432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AX, [SI]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MOV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KFS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	CALL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SQR_PROC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	MOV   AL,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SQRT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	MOV   [DI], AL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3" name="Rectangle 6"/>
          <p:cNvSpPr/>
          <p:nvPr/>
        </p:nvSpPr>
        <p:spPr>
          <a:xfrm>
            <a:off x="4572000" y="175260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4694" name="Rectangle 7"/>
          <p:cNvSpPr/>
          <p:nvPr/>
        </p:nvSpPr>
        <p:spPr>
          <a:xfrm>
            <a:off x="4578350" y="2362200"/>
            <a:ext cx="4213225" cy="3970338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SQR_PROC   PROC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MOV  AX,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KFS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MOV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2400" b="1" dirty="0">
                <a:latin typeface="Times New Roman" panose="02020603050405020304" pitchFamily="18" charset="0"/>
              </a:rPr>
              <a:t>, 0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MOV  DX,  1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SQR:		SUB   AX,  DX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JB       EXIT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INC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SQRT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		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SQR_PROC	ENDP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5" name="Line 8"/>
          <p:cNvSpPr/>
          <p:nvPr/>
        </p:nvSpPr>
        <p:spPr>
          <a:xfrm>
            <a:off x="4343400" y="1905000"/>
            <a:ext cx="0" cy="464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Rectangle 2"/>
          <p:cNvSpPr/>
          <p:nvPr/>
        </p:nvSpPr>
        <p:spPr>
          <a:xfrm>
            <a:off x="19050" y="128588"/>
            <a:ext cx="49212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）使用地址表传递参量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539750" y="712788"/>
            <a:ext cx="7848600" cy="111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参量较多时，先把参量所在的地址组成一个地址表，将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地址表的首地址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传递给子程序。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963" y="2133600"/>
            <a:ext cx="8945563" cy="1117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编程，将两个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16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位的二进制数分别转换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为相应二进制数的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100" y="3644900"/>
            <a:ext cx="8396288" cy="21447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程序采用主程序和子程序结构形式。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主程序提供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参量地址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组成的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地址表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，将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地址表首址作为入口参量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传递给子程序。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子程序的任务是实现二进制数的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码转换。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6739" name="灯片编号占位符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0" name="Rectangle 5"/>
          <p:cNvSpPr/>
          <p:nvPr/>
        </p:nvSpPr>
        <p:spPr>
          <a:xfrm>
            <a:off x="395288" y="260350"/>
            <a:ext cx="7924800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分析：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主程序提供待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转换数据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数据位数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转换后存放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ASCII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码的首址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等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个参数的地址，并组成组成一个地址表，传递地址表首地址给子程序。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2781300"/>
            <a:ext cx="9144000" cy="2590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BIN8		DB	35H	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；待转换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BIN16	DW	0AB48H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；待转换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		DB	8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	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待转换二进制数的位数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ASCBUF	DB	20H	DUP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）；存放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ADR_TAB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DW	3	DUP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暂存参量地址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42" name="矩形 6"/>
          <p:cNvSpPr/>
          <p:nvPr/>
        </p:nvSpPr>
        <p:spPr>
          <a:xfrm>
            <a:off x="395288" y="2060575"/>
            <a:ext cx="305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设数据定义如下：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7763" name="Rectangle 2"/>
          <p:cNvSpPr/>
          <p:nvPr/>
        </p:nvSpPr>
        <p:spPr>
          <a:xfrm>
            <a:off x="247650" y="55563"/>
            <a:ext cx="197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1081088" y="533400"/>
            <a:ext cx="8048625" cy="2678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ADR_TAB,     OFFSET  BIN8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；构成参量地址表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ADR_TAB+2, OFFSET  NUM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ADR_TAB+4, OFFSET  ASCBUF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BX, OFFSET  ADR_TAB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传递地址表首址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CALL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……			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子程序调用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765" name="Rectangle 4"/>
          <p:cNvSpPr/>
          <p:nvPr/>
        </p:nvSpPr>
        <p:spPr>
          <a:xfrm>
            <a:off x="993775" y="3276600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3670" name="Rectangle 5"/>
          <p:cNvSpPr>
            <a:spLocks noChangeArrowheads="1"/>
          </p:cNvSpPr>
          <p:nvPr/>
        </p:nvSpPr>
        <p:spPr bwMode="auto">
          <a:xfrm>
            <a:off x="2819400" y="3200400"/>
            <a:ext cx="6324600" cy="3600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DI,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[BX]   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取待转换二进制数地址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DH, [DI]	 ;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取二进制数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DI,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[BX+2]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转换位数的地址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CL, [DI]	 ;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转换位数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DI,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[BX+4]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码首地址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315" name="Text Box 4"/>
          <p:cNvSpPr txBox="1"/>
          <p:nvPr/>
        </p:nvSpPr>
        <p:spPr>
          <a:xfrm>
            <a:off x="393700" y="577850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</a:rPr>
              <a:t>标识符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3316" name="Rectangle 5"/>
          <p:cNvSpPr/>
          <p:nvPr/>
        </p:nvSpPr>
        <p:spPr>
          <a:xfrm>
            <a:off x="1371600" y="1219200"/>
            <a:ext cx="6934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标号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符号名</a:t>
            </a:r>
            <a:r>
              <a:rPr lang="zh-CN" altLang="en-US" b="1" dirty="0">
                <a:latin typeface="Times New Roman" panose="02020603050405020304" pitchFamily="18" charset="0"/>
              </a:rPr>
              <a:t>统称为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标识符</a:t>
            </a:r>
            <a:r>
              <a:rPr lang="zh-CN" altLang="en-US" b="1" dirty="0">
                <a:latin typeface="Times New Roman" panose="02020603050405020304" pitchFamily="18" charset="0"/>
              </a:rPr>
              <a:t>，由若干字符构成，规则如下：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317" name="Text Box 6"/>
          <p:cNvSpPr txBox="1"/>
          <p:nvPr/>
        </p:nvSpPr>
        <p:spPr>
          <a:xfrm>
            <a:off x="1371600" y="24384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字符数 </a:t>
            </a:r>
            <a:r>
              <a:rPr lang="en-US" altLang="zh-CN" sz="2800" b="1" dirty="0">
                <a:latin typeface="Times New Roman" panose="02020603050405020304" pitchFamily="18" charset="0"/>
              </a:rPr>
              <a:t>1 ~ 31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18" name="Text Box 7"/>
          <p:cNvSpPr txBox="1"/>
          <p:nvPr/>
        </p:nvSpPr>
        <p:spPr>
          <a:xfrm>
            <a:off x="1371600" y="3033713"/>
            <a:ext cx="73914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第一个字符必须是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字母或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个特殊字符之一：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？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@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下划线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_   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点号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·      $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9" name="Text Box 8"/>
          <p:cNvSpPr txBox="1"/>
          <p:nvPr/>
        </p:nvSpPr>
        <p:spPr>
          <a:xfrm>
            <a:off x="1371600" y="4478338"/>
            <a:ext cx="8305800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  <a:buFont typeface="Symbol" panose="05050102010706020507" pitchFamily="18" charset="2"/>
              <a:buChar char="·"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从第二个字符开始，可以是字母 、数字和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lvl="0" indent="-45720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特殊字符；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3320" name="Text Box 9"/>
          <p:cNvSpPr txBox="1"/>
          <p:nvPr/>
        </p:nvSpPr>
        <p:spPr>
          <a:xfrm>
            <a:off x="1295400" y="5805488"/>
            <a:ext cx="746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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不能与系统专用保留字相同。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8787" name="Rectangle 2"/>
          <p:cNvSpPr/>
          <p:nvPr/>
        </p:nvSpPr>
        <p:spPr>
          <a:xfrm>
            <a:off x="166688" y="228600"/>
            <a:ext cx="45100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）使用堆栈传递参量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7163" y="995363"/>
            <a:ext cx="8797925" cy="21447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将前一例题修改为用堆栈传递参量。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在调用子程序前，把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待转换的数据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存放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码的首址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转换位数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等三个入口参量先后压入堆栈中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保存信息的工作由子程序完成。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04775" y="3919538"/>
            <a:ext cx="9039225" cy="2074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BIN8		DB	35H	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；待转换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BIN16	DW	0AB48H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；待转换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位二进制数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		DB	8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	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待转换二进制数的位数</a:t>
            </a:r>
            <a:endParaRPr kumimoji="1" lang="zh-CN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ASCBUF	DB	20H	DUP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）；存放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ASCII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码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790" name="矩形 10"/>
          <p:cNvSpPr/>
          <p:nvPr/>
        </p:nvSpPr>
        <p:spPr>
          <a:xfrm>
            <a:off x="500063" y="3395663"/>
            <a:ext cx="305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设数据定义如下：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19811" name="Rectangle 4"/>
          <p:cNvSpPr/>
          <p:nvPr/>
        </p:nvSpPr>
        <p:spPr>
          <a:xfrm>
            <a:off x="136525" y="168275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主程序段：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19812" name="Rectangle 5"/>
          <p:cNvSpPr/>
          <p:nvPr/>
        </p:nvSpPr>
        <p:spPr>
          <a:xfrm>
            <a:off x="539750" y="708025"/>
            <a:ext cx="2906713" cy="37846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   AH,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BIN8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XOR    AL, AL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 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LEA    AX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 ASCBUF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 AX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   AX,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  AX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CALL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BINASC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19813" name="Rectangle 6"/>
          <p:cNvSpPr/>
          <p:nvPr/>
        </p:nvSpPr>
        <p:spPr>
          <a:xfrm>
            <a:off x="5075873" y="188595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子程序段：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076190" y="764223"/>
            <a:ext cx="3840480" cy="4030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PUSH  CX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PUSH  DX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PUSH  DI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PUSH  BP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DX,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[BP+14]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DI,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[BP+12]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 CX,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[BP+10]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5" name="矩形 6"/>
          <p:cNvSpPr/>
          <p:nvPr/>
        </p:nvSpPr>
        <p:spPr>
          <a:xfrm>
            <a:off x="539750" y="4868863"/>
            <a:ext cx="7993063" cy="1631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执行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前，堆栈已压了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个入口参量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调用子程序后</a:t>
            </a:r>
            <a:r>
              <a:rPr lang="zh-CN" altLang="zh-CN" sz="2800" b="1" dirty="0">
                <a:latin typeface="Times New Roman" panose="02020603050405020304" pitchFamily="18" charset="0"/>
              </a:rPr>
              <a:t>在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堆栈顶部暂存有返回地址</a:t>
            </a:r>
            <a:r>
              <a:rPr lang="zh-CN" altLang="zh-CN" sz="2800" b="1" dirty="0">
                <a:latin typeface="Times New Roman" panose="02020603050405020304" pitchFamily="18" charset="0"/>
              </a:rPr>
              <a:t>（如是段间调用，有段基值和偏移地址两部分）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3363" y="1268413"/>
            <a:ext cx="8496300" cy="41957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进入子程序后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堆栈保存了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个寄存器的内容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。这时，在子程序中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如何取出这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个入口参量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呢？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在取入口参量前，把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堆栈指针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传送给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，使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都指向堆栈顶部。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BP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作为指针，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个入口参量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与栈顶之间的相对距离分别是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[BP+14]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[BP+12]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[BP+10]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地址表达式就可以从堆栈中取出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个入口参量。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860" name="矩形 3"/>
          <p:cNvSpPr/>
          <p:nvPr/>
        </p:nvSpPr>
        <p:spPr>
          <a:xfrm>
            <a:off x="323850" y="309563"/>
            <a:ext cx="8315325" cy="60388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后图显示了调用子程序前后堆栈中信息的变化情况。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120835" name="图片 3" descr="5x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2883" name="Text Box 2"/>
          <p:cNvSpPr txBox="1"/>
          <p:nvPr/>
        </p:nvSpPr>
        <p:spPr>
          <a:xfrm>
            <a:off x="342900" y="149225"/>
            <a:ext cx="6477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5.6.6 </a:t>
            </a:r>
            <a:r>
              <a:rPr lang="zh-CN" altLang="en-US" sz="4000" b="1" dirty="0">
                <a:latin typeface="Times New Roman" panose="02020603050405020304" pitchFamily="18" charset="0"/>
              </a:rPr>
              <a:t>系统功能子程序调用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122884" name="Rectangle 3"/>
          <p:cNvSpPr/>
          <p:nvPr/>
        </p:nvSpPr>
        <p:spPr>
          <a:xfrm>
            <a:off x="1295400" y="1143000"/>
            <a:ext cx="3051175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两组功能子程序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122885" name="Group 7"/>
          <p:cNvGrpSpPr/>
          <p:nvPr/>
        </p:nvGrpSpPr>
        <p:grpSpPr>
          <a:xfrm>
            <a:off x="4375150" y="838200"/>
            <a:ext cx="1339850" cy="1192213"/>
            <a:chOff x="672" y="1392"/>
            <a:chExt cx="844" cy="751"/>
          </a:xfrm>
        </p:grpSpPr>
        <p:sp>
          <p:nvSpPr>
            <p:cNvPr id="122894" name="Rectangle 4"/>
            <p:cNvSpPr/>
            <p:nvPr/>
          </p:nvSpPr>
          <p:spPr>
            <a:xfrm>
              <a:off x="880" y="1392"/>
              <a:ext cx="5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DOS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sp>
          <p:nvSpPr>
            <p:cNvPr id="122895" name="Rectangle 5"/>
            <p:cNvSpPr/>
            <p:nvPr/>
          </p:nvSpPr>
          <p:spPr>
            <a:xfrm>
              <a:off x="880" y="1778"/>
              <a:ext cx="6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b="1" dirty="0">
                  <a:latin typeface="宋体" panose="02010600030101010101" pitchFamily="2" charset="-122"/>
                </a:rPr>
                <a:t>BIOS</a:t>
              </a:r>
              <a:endParaRPr lang="en-US" altLang="zh-CN" b="1" dirty="0">
                <a:latin typeface="宋体" panose="02010600030101010101" pitchFamily="2" charset="-122"/>
              </a:endParaRPr>
            </a:p>
          </p:txBody>
        </p:sp>
        <p:sp>
          <p:nvSpPr>
            <p:cNvPr id="122896" name="AutoShape 6"/>
            <p:cNvSpPr/>
            <p:nvPr/>
          </p:nvSpPr>
          <p:spPr>
            <a:xfrm>
              <a:off x="672" y="1536"/>
              <a:ext cx="192" cy="528"/>
            </a:xfrm>
            <a:prstGeom prst="leftBrace">
              <a:avLst>
                <a:gd name="adj1" fmla="val 22916"/>
                <a:gd name="adj2" fmla="val 50000"/>
              </a:avLst>
            </a:prstGeom>
            <a:noFill/>
            <a:ln w="349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2886" name="Rectangle 8"/>
          <p:cNvSpPr/>
          <p:nvPr/>
        </p:nvSpPr>
        <p:spPr>
          <a:xfrm>
            <a:off x="1295400" y="1995488"/>
            <a:ext cx="708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软中断指令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INT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实现功能调用。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2887" name="Rectangle 9"/>
          <p:cNvSpPr/>
          <p:nvPr/>
        </p:nvSpPr>
        <p:spPr>
          <a:xfrm>
            <a:off x="1897063" y="4602163"/>
            <a:ext cx="5562600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—— </a:t>
            </a:r>
            <a:r>
              <a:rPr lang="zh-CN" altLang="en-US" b="1" dirty="0">
                <a:latin typeface="Times New Roman" panose="02020603050405020304" pitchFamily="18" charset="0"/>
              </a:rPr>
              <a:t>送入口参数给指定寄存器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888" name="Rectangle 10"/>
          <p:cNvSpPr/>
          <p:nvPr/>
        </p:nvSpPr>
        <p:spPr>
          <a:xfrm>
            <a:off x="1905000" y="5287963"/>
            <a:ext cx="3379788" cy="5794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—— AH&lt;=</a:t>
            </a:r>
            <a:r>
              <a:rPr lang="zh-CN" altLang="zh-CN" b="1" dirty="0">
                <a:latin typeface="Times New Roman" panose="02020603050405020304" pitchFamily="18" charset="0"/>
              </a:rPr>
              <a:t>功能号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889" name="Rectangle 11"/>
          <p:cNvSpPr/>
          <p:nvPr/>
        </p:nvSpPr>
        <p:spPr>
          <a:xfrm>
            <a:off x="1912938" y="5973763"/>
            <a:ext cx="281146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——  INT  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0" name="Rectangle 12"/>
          <p:cNvSpPr/>
          <p:nvPr/>
        </p:nvSpPr>
        <p:spPr>
          <a:xfrm>
            <a:off x="1273175" y="3978275"/>
            <a:ext cx="38322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功能调用步骤如下：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891" name="Rectangle 14"/>
          <p:cNvSpPr/>
          <p:nvPr/>
        </p:nvSpPr>
        <p:spPr>
          <a:xfrm>
            <a:off x="3581400" y="3352800"/>
            <a:ext cx="53848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为中断类型码，值为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00~0FFH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92" name="Rectangle 15"/>
          <p:cNvSpPr/>
          <p:nvPr/>
        </p:nvSpPr>
        <p:spPr>
          <a:xfrm>
            <a:off x="1295400" y="2620963"/>
            <a:ext cx="42322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软中断指令格式如下：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893" name="Rectangle 16"/>
          <p:cNvSpPr/>
          <p:nvPr/>
        </p:nvSpPr>
        <p:spPr>
          <a:xfrm>
            <a:off x="1905000" y="3276600"/>
            <a:ext cx="1690688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INT  n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3907" name="矩形 2"/>
          <p:cNvSpPr/>
          <p:nvPr/>
        </p:nvSpPr>
        <p:spPr>
          <a:xfrm>
            <a:off x="395288" y="333375"/>
            <a:ext cx="384333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</a:rPr>
              <a:t>．</a:t>
            </a:r>
            <a:r>
              <a:rPr lang="en-US" altLang="zh-CN" b="1" dirty="0">
                <a:latin typeface="Times New Roman" panose="02020603050405020304" pitchFamily="18" charset="0"/>
              </a:rPr>
              <a:t>BIOS</a:t>
            </a:r>
            <a:r>
              <a:rPr lang="zh-CN" altLang="zh-CN" b="1" dirty="0">
                <a:latin typeface="Times New Roman" panose="02020603050405020304" pitchFamily="18" charset="0"/>
              </a:rPr>
              <a:t>功能子程序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888" y="1700213"/>
            <a:ext cx="8785225" cy="368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显示器输出控制（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10H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磁盘输入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13H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键盘输入控制（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16H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打印机输出控制（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17H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内存大小测试（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12H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系统自举（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19H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系统设备配置测试（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11H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读写系统时钟（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1AH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09" name="矩形 4"/>
          <p:cNvSpPr/>
          <p:nvPr/>
        </p:nvSpPr>
        <p:spPr>
          <a:xfrm>
            <a:off x="330200" y="957263"/>
            <a:ext cx="8351838" cy="5222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BIOS</a:t>
            </a:r>
            <a:r>
              <a:rPr lang="zh-CN" altLang="zh-CN" sz="2800" b="1" dirty="0">
                <a:latin typeface="Times New Roman" panose="02020603050405020304" pitchFamily="18" charset="0"/>
              </a:rPr>
              <a:t>功能子程序</a:t>
            </a:r>
            <a:r>
              <a:rPr lang="zh-CN" altLang="en-US" sz="2800" b="1" dirty="0">
                <a:latin typeface="Times New Roman" panose="02020603050405020304" pitchFamily="18" charset="0"/>
              </a:rPr>
              <a:t>主要</a:t>
            </a:r>
            <a:r>
              <a:rPr lang="zh-CN" altLang="zh-CN" sz="2800" b="1" dirty="0">
                <a:latin typeface="Times New Roman" panose="02020603050405020304" pitchFamily="18" charset="0"/>
              </a:rPr>
              <a:t>提供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输入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输出设备的控制服务</a:t>
            </a:r>
            <a:r>
              <a:rPr lang="zh-CN" altLang="zh-CN" sz="2800" b="1" dirty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4931" name="矩形 2"/>
          <p:cNvSpPr/>
          <p:nvPr/>
        </p:nvSpPr>
        <p:spPr>
          <a:xfrm>
            <a:off x="273050" y="115888"/>
            <a:ext cx="8673465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</a:rPr>
              <a:t>．</a:t>
            </a:r>
            <a:r>
              <a:rPr lang="en-US" altLang="zh-CN" b="1" dirty="0">
                <a:latin typeface="Times New Roman" panose="02020603050405020304" pitchFamily="18" charset="0"/>
              </a:rPr>
              <a:t>DOS</a:t>
            </a:r>
            <a:r>
              <a:rPr lang="zh-CN" altLang="zh-CN" b="1" dirty="0">
                <a:latin typeface="Times New Roman" panose="02020603050405020304" pitchFamily="18" charset="0"/>
              </a:rPr>
              <a:t>功能子程序调用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21H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中断类型码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21H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24932" name="矩形 3"/>
          <p:cNvSpPr/>
          <p:nvPr/>
        </p:nvSpPr>
        <p:spPr>
          <a:xfrm>
            <a:off x="395288" y="701675"/>
            <a:ext cx="7993062" cy="989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调用时，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功能号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先送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入口参量送指定寄存器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下</a:t>
            </a:r>
            <a:r>
              <a:rPr lang="zh-CN" altLang="zh-CN" sz="2400" b="1" dirty="0">
                <a:latin typeface="Times New Roman" panose="02020603050405020304" pitchFamily="18" charset="0"/>
              </a:rPr>
              <a:t>表列举了部分常用的</a:t>
            </a:r>
            <a:r>
              <a:rPr lang="en-US" altLang="zh-CN" sz="2400" b="1" dirty="0">
                <a:latin typeface="Times New Roman" panose="02020603050405020304" pitchFamily="18" charset="0"/>
              </a:rPr>
              <a:t>DOS</a:t>
            </a:r>
            <a:r>
              <a:rPr lang="zh-CN" altLang="zh-CN" sz="2400" b="1" dirty="0">
                <a:latin typeface="Times New Roman" panose="02020603050405020304" pitchFamily="18" charset="0"/>
              </a:rPr>
              <a:t>功能子程序。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1844675"/>
          <a:ext cx="9144000" cy="5021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576"/>
                <a:gridCol w="3960440"/>
                <a:gridCol w="2409179"/>
                <a:gridCol w="2018805"/>
              </a:tblGrid>
              <a:tr h="561072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zh-CN" sz="1800" b="1" kern="100" dirty="0" smtClean="0">
                        <a:solidFill>
                          <a:srgbClr val="C00000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功</a:t>
                      </a:r>
                      <a:r>
                        <a:rPr lang="en-US" sz="1800" b="1" kern="100" dirty="0">
                          <a:effectLst/>
                        </a:rPr>
                        <a:t>    </a:t>
                      </a:r>
                      <a:r>
                        <a:rPr lang="zh-CN" sz="1800" b="1" kern="100" dirty="0">
                          <a:effectLst/>
                        </a:rPr>
                        <a:t>能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入 口 参 量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出 口 参 量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119014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01H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等待键盘输入，并接收字符的</a:t>
                      </a:r>
                      <a:r>
                        <a:rPr lang="en-US" sz="1800" b="1" kern="100" dirty="0">
                          <a:effectLst/>
                        </a:rPr>
                        <a:t>ASCII</a:t>
                      </a:r>
                      <a:r>
                        <a:rPr lang="zh-CN" sz="1800" b="1" kern="100" dirty="0" smtClean="0">
                          <a:effectLst/>
                        </a:rPr>
                        <a:t>码</a:t>
                      </a:r>
                      <a:endParaRPr lang="en-US" altLang="zh-CN" sz="1800" b="1" kern="100" dirty="0" smtClean="0">
                        <a:effectLst/>
                      </a:endParaRPr>
                    </a:p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effectLst/>
                      </a:endParaRPr>
                    </a:p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</a:rPr>
                        <a:t>，</a:t>
                      </a:r>
                      <a:r>
                        <a:rPr lang="zh-CN" sz="1800" b="1" kern="100" dirty="0">
                          <a:effectLst/>
                        </a:rPr>
                        <a:t>接收的字符同时在屏幕上显示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无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AL </a:t>
                      </a:r>
                      <a:r>
                        <a:rPr lang="en-US" sz="1800" b="1" kern="100" dirty="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en-US" sz="1800" b="1" kern="100" dirty="0">
                          <a:effectLst/>
                        </a:rPr>
                        <a:t> </a:t>
                      </a:r>
                      <a:r>
                        <a:rPr lang="zh-CN" sz="1800" b="1" kern="100" dirty="0">
                          <a:effectLst/>
                        </a:rPr>
                        <a:t>字符</a:t>
                      </a:r>
                      <a:r>
                        <a:rPr lang="en-US" sz="1800" b="1" kern="100" dirty="0">
                          <a:effectLst/>
                        </a:rPr>
                        <a:t>ASCII</a:t>
                      </a:r>
                      <a:r>
                        <a:rPr lang="zh-CN" sz="1800" b="1" kern="100" dirty="0">
                          <a:effectLst/>
                        </a:rPr>
                        <a:t>码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973235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08H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等待键盘输入，并接收字符的</a:t>
                      </a:r>
                      <a:r>
                        <a:rPr lang="en-US" sz="1800" b="1" kern="100" dirty="0">
                          <a:effectLst/>
                        </a:rPr>
                        <a:t>ASCII</a:t>
                      </a:r>
                      <a:r>
                        <a:rPr lang="zh-CN" sz="1800" b="1" kern="100" dirty="0" smtClean="0">
                          <a:effectLst/>
                        </a:rPr>
                        <a:t>码</a:t>
                      </a:r>
                      <a:endParaRPr lang="en-US" altLang="zh-CN" sz="1800" b="1" kern="100" dirty="0" smtClean="0">
                        <a:effectLst/>
                      </a:endParaRPr>
                    </a:p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en-US" altLang="zh-CN" sz="1800" b="1" kern="100" dirty="0" smtClean="0">
                        <a:effectLst/>
                      </a:endParaRPr>
                    </a:p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</a:rPr>
                        <a:t>，</a:t>
                      </a:r>
                      <a:r>
                        <a:rPr lang="zh-CN" sz="1800" b="1" kern="100" dirty="0">
                          <a:effectLst/>
                        </a:rPr>
                        <a:t>接收的字符不在屏幕上显示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无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AL </a:t>
                      </a:r>
                      <a:r>
                        <a:rPr lang="en-US" sz="1800" b="1" kern="100" dirty="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zh-CN" sz="1800" b="1" kern="100" dirty="0">
                          <a:effectLst/>
                        </a:rPr>
                        <a:t>字符</a:t>
                      </a:r>
                      <a:r>
                        <a:rPr lang="en-US" sz="1800" b="1" kern="100" dirty="0">
                          <a:effectLst/>
                        </a:rPr>
                        <a:t>ASCII</a:t>
                      </a:r>
                      <a:r>
                        <a:rPr lang="zh-CN" sz="1800" b="1" kern="100" dirty="0">
                          <a:effectLst/>
                        </a:rPr>
                        <a:t>码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60063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0AH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从键盘输入一个字符串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DX </a:t>
                      </a:r>
                      <a:r>
                        <a:rPr lang="en-US" sz="1800" b="1" kern="10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en-US" sz="1800" b="1" kern="100">
                          <a:effectLst/>
                        </a:rPr>
                        <a:t> </a:t>
                      </a:r>
                      <a:r>
                        <a:rPr lang="zh-CN" sz="1800" b="1" kern="100">
                          <a:effectLst/>
                        </a:rPr>
                        <a:t>输入缓冲区首址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字符串在</a:t>
                      </a:r>
                      <a:r>
                        <a:rPr lang="zh-CN" sz="1800" b="1" kern="100" dirty="0" smtClean="0">
                          <a:effectLst/>
                        </a:rPr>
                        <a:t>输入</a:t>
                      </a:r>
                      <a:endParaRPr lang="en-US" altLang="zh-CN" sz="1800" b="1" kern="100" dirty="0" smtClean="0">
                        <a:effectLst/>
                      </a:endParaRPr>
                    </a:p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</a:rPr>
                        <a:t>缓冲区</a:t>
                      </a:r>
                      <a:r>
                        <a:rPr lang="zh-CN" sz="1800" b="1" kern="100" dirty="0">
                          <a:effectLst/>
                        </a:rPr>
                        <a:t>中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6539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02H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单字符显示输出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DL </a:t>
                      </a:r>
                      <a:r>
                        <a:rPr lang="en-US" sz="1800" b="1" kern="10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en-US" sz="1800" b="1" kern="100">
                          <a:effectLst/>
                        </a:rPr>
                        <a:t> </a:t>
                      </a:r>
                      <a:r>
                        <a:rPr lang="zh-CN" sz="1800" b="1" kern="100">
                          <a:effectLst/>
                        </a:rPr>
                        <a:t>字符</a:t>
                      </a:r>
                      <a:r>
                        <a:rPr lang="en-US" sz="1800" b="1" kern="100">
                          <a:effectLst/>
                        </a:rPr>
                        <a:t>ASCII</a:t>
                      </a:r>
                      <a:r>
                        <a:rPr lang="zh-CN" sz="1800" b="1" kern="100">
                          <a:effectLst/>
                        </a:rPr>
                        <a:t>码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无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6539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05H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</a:rPr>
                        <a:t>单字符打印输出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DL </a:t>
                      </a:r>
                      <a:r>
                        <a:rPr lang="en-US" sz="1800" b="1" kern="10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en-US" sz="1800" b="1" kern="100">
                          <a:effectLst/>
                        </a:rPr>
                        <a:t> </a:t>
                      </a:r>
                      <a:r>
                        <a:rPr lang="zh-CN" sz="1800" b="1" kern="100">
                          <a:effectLst/>
                        </a:rPr>
                        <a:t>字符</a:t>
                      </a:r>
                      <a:r>
                        <a:rPr lang="en-US" sz="1800" b="1" kern="100">
                          <a:effectLst/>
                        </a:rPr>
                        <a:t>ASCII</a:t>
                      </a:r>
                      <a:r>
                        <a:rPr lang="zh-CN" sz="1800" b="1" kern="100">
                          <a:effectLst/>
                        </a:rPr>
                        <a:t>码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无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65391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</a:rPr>
                        <a:t>09H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95250"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字符串显示输出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</a:rPr>
                        <a:t>DX </a:t>
                      </a:r>
                      <a:r>
                        <a:rPr lang="en-US" sz="1800" b="1" kern="100">
                          <a:effectLst/>
                          <a:sym typeface="Symbol" panose="05050102010706020507"/>
                        </a:rPr>
                        <a:t></a:t>
                      </a:r>
                      <a:r>
                        <a:rPr lang="en-US" sz="1800" b="1" kern="100">
                          <a:effectLst/>
                        </a:rPr>
                        <a:t> </a:t>
                      </a:r>
                      <a:r>
                        <a:rPr lang="zh-CN" sz="1800" b="1" kern="100">
                          <a:effectLst/>
                        </a:rPr>
                        <a:t>字符串首址</a:t>
                      </a:r>
                      <a:endParaRPr lang="zh-CN" sz="1800" b="1" kern="10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</a:rPr>
                        <a:t>无</a:t>
                      </a:r>
                      <a:endParaRPr lang="zh-CN" sz="1800" b="1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36195" y="1916430"/>
            <a:ext cx="90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>
                <a:solidFill>
                  <a:srgbClr val="C00000"/>
                </a:solidFill>
              </a:rPr>
              <a:t>功能号</a:t>
            </a:r>
            <a:endParaRPr lang="zh-CN" altLang="en-US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5955" name="Text Box 2"/>
          <p:cNvSpPr txBox="1"/>
          <p:nvPr/>
        </p:nvSpPr>
        <p:spPr>
          <a:xfrm>
            <a:off x="1676400" y="76200"/>
            <a:ext cx="6477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5.6.7 </a:t>
            </a:r>
            <a:r>
              <a:rPr lang="zh-CN" altLang="en-US" sz="4000" b="1" dirty="0">
                <a:latin typeface="Times New Roman" panose="02020603050405020304" pitchFamily="18" charset="0"/>
              </a:rPr>
              <a:t>汇编语言程序的开发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pic>
        <p:nvPicPr>
          <p:cNvPr id="125957" name="Picture 3" descr="5x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85800"/>
            <a:ext cx="4038600" cy="6172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5958" name="Text Box 5"/>
          <p:cNvSpPr txBox="1"/>
          <p:nvPr/>
        </p:nvSpPr>
        <p:spPr>
          <a:xfrm>
            <a:off x="4038600" y="106680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、编辑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建立源程序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3911" name="Rectangle 8"/>
          <p:cNvSpPr>
            <a:spLocks noChangeArrowheads="1"/>
          </p:cNvSpPr>
          <p:nvPr/>
        </p:nvSpPr>
        <p:spPr bwMode="auto">
          <a:xfrm>
            <a:off x="4225925" y="1947863"/>
            <a:ext cx="4724400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编辑程序：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EDIT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等；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3" name="Rectangle 10"/>
          <p:cNvSpPr>
            <a:spLocks noChangeArrowheads="1"/>
          </p:cNvSpPr>
          <p:nvPr/>
        </p:nvSpPr>
        <p:spPr bwMode="auto">
          <a:xfrm>
            <a:off x="4225925" y="2663825"/>
            <a:ext cx="4876800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逻辑段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来组织源程序；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4" name="Rectangle 11"/>
          <p:cNvSpPr>
            <a:spLocks noChangeArrowheads="1"/>
          </p:cNvSpPr>
          <p:nvPr/>
        </p:nvSpPr>
        <p:spPr bwMode="auto">
          <a:xfrm>
            <a:off x="4225925" y="3425825"/>
            <a:ext cx="4876800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结束源程序；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915" name="Rectangle 12"/>
          <p:cNvSpPr>
            <a:spLocks noChangeArrowheads="1"/>
          </p:cNvSpPr>
          <p:nvPr/>
        </p:nvSpPr>
        <p:spPr bwMode="auto">
          <a:xfrm>
            <a:off x="4225925" y="4081463"/>
            <a:ext cx="4876800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源文件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扩展名为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r>
              <a:rPr kumimoji="1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asm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，且不能省略。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26979" name="Text Box 2"/>
          <p:cNvSpPr txBox="1"/>
          <p:nvPr/>
        </p:nvSpPr>
        <p:spPr>
          <a:xfrm>
            <a:off x="76200" y="142875"/>
            <a:ext cx="655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、汇编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生成目标程序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6980" name="Rectangle 3"/>
          <p:cNvSpPr/>
          <p:nvPr/>
        </p:nvSpPr>
        <p:spPr>
          <a:xfrm>
            <a:off x="1009650" y="2773363"/>
            <a:ext cx="1831975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主要功能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26981" name="Group 8"/>
          <p:cNvGrpSpPr/>
          <p:nvPr/>
        </p:nvGrpSpPr>
        <p:grpSpPr>
          <a:xfrm>
            <a:off x="2971800" y="2270125"/>
            <a:ext cx="3505200" cy="1768475"/>
            <a:chOff x="2832" y="1411"/>
            <a:chExt cx="2208" cy="1114"/>
          </a:xfrm>
        </p:grpSpPr>
        <p:sp>
          <p:nvSpPr>
            <p:cNvPr id="126989" name="Rectangle 4"/>
            <p:cNvSpPr>
              <a:spLocks noChangeArrowheads="1"/>
            </p:cNvSpPr>
            <p:nvPr/>
          </p:nvSpPr>
          <p:spPr bwMode="auto">
            <a:xfrm>
              <a:off x="3024" y="1411"/>
              <a:ext cx="1776" cy="3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检查语法错误</a:t>
              </a:r>
              <a:endPara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90" name="Rectangle 5"/>
            <p:cNvSpPr>
              <a:spLocks noChangeArrowheads="1"/>
            </p:cNvSpPr>
            <p:nvPr/>
          </p:nvSpPr>
          <p:spPr bwMode="auto">
            <a:xfrm>
              <a:off x="3024" y="1795"/>
              <a:ext cx="1584" cy="3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实现宏替换</a:t>
              </a:r>
              <a:endPara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91" name="Rectangle 6"/>
            <p:cNvSpPr>
              <a:spLocks noChangeArrowheads="1"/>
            </p:cNvSpPr>
            <p:nvPr/>
          </p:nvSpPr>
          <p:spPr bwMode="auto">
            <a:xfrm>
              <a:off x="3024" y="2160"/>
              <a:ext cx="2016" cy="3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生成目标程序</a:t>
              </a:r>
              <a:endPara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992" name="AutoShape 7"/>
            <p:cNvSpPr/>
            <p:nvPr/>
          </p:nvSpPr>
          <p:spPr>
            <a:xfrm>
              <a:off x="2832" y="153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6982" name="Rectangle 9"/>
          <p:cNvSpPr/>
          <p:nvPr/>
        </p:nvSpPr>
        <p:spPr>
          <a:xfrm>
            <a:off x="990600" y="4906963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生成文件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6983" name="Rectangle 11"/>
          <p:cNvSpPr/>
          <p:nvPr/>
        </p:nvSpPr>
        <p:spPr>
          <a:xfrm>
            <a:off x="3276600" y="4327525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目标文件（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.OBJ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4" name="Rectangle 12"/>
          <p:cNvSpPr/>
          <p:nvPr/>
        </p:nvSpPr>
        <p:spPr>
          <a:xfrm>
            <a:off x="3276600" y="4937125"/>
            <a:ext cx="419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列表文件（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.LST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5" name="Rectangle 13"/>
          <p:cNvSpPr/>
          <p:nvPr/>
        </p:nvSpPr>
        <p:spPr>
          <a:xfrm>
            <a:off x="3276600" y="5516563"/>
            <a:ext cx="518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交叉引用文件（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.CRF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6986" name="AutoShape 14"/>
          <p:cNvSpPr/>
          <p:nvPr/>
        </p:nvSpPr>
        <p:spPr>
          <a:xfrm>
            <a:off x="2971800" y="4525963"/>
            <a:ext cx="381000" cy="1371600"/>
          </a:xfrm>
          <a:prstGeom prst="leftBrace">
            <a:avLst>
              <a:gd name="adj1" fmla="val 300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26987" name="Rectangle 15"/>
          <p:cNvSpPr/>
          <p:nvPr/>
        </p:nvSpPr>
        <p:spPr>
          <a:xfrm>
            <a:off x="990600" y="914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 typeface="Symbol" panose="050501020107060205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汇编程序：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MASM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6988" name="Rectangle 16"/>
          <p:cNvSpPr/>
          <p:nvPr/>
        </p:nvSpPr>
        <p:spPr>
          <a:xfrm>
            <a:off x="990600" y="1524000"/>
            <a:ext cx="60198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 typeface="Symbol" panose="050501020107060205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MASM    *.ASM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2800" b="1" dirty="0">
                <a:solidFill>
                  <a:srgbClr val="898989"/>
                </a:solidFill>
              </a:rPr>
            </a:fld>
            <a:endParaRPr lang="en-US" altLang="zh-CN" sz="2800" b="1" dirty="0">
              <a:solidFill>
                <a:srgbClr val="898989"/>
              </a:solidFill>
            </a:endParaRPr>
          </a:p>
        </p:txBody>
      </p:sp>
      <p:sp>
        <p:nvSpPr>
          <p:cNvPr id="128003" name="Text Box 2"/>
          <p:cNvSpPr txBox="1"/>
          <p:nvPr/>
        </p:nvSpPr>
        <p:spPr>
          <a:xfrm>
            <a:off x="250825" y="152400"/>
            <a:ext cx="6553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、连接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生成可执行程序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8004" name="Rectangle 3"/>
          <p:cNvSpPr/>
          <p:nvPr/>
        </p:nvSpPr>
        <p:spPr>
          <a:xfrm>
            <a:off x="990600" y="7620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 typeface="Symbol" panose="050501020107060205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连接程序：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LINK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8005" name="Rectangle 4"/>
          <p:cNvSpPr/>
          <p:nvPr/>
        </p:nvSpPr>
        <p:spPr>
          <a:xfrm>
            <a:off x="990600" y="1371600"/>
            <a:ext cx="60198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 typeface="Symbol" panose="05050102010706020507" pitchFamily="18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LINK    *.OBJ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8006" name="Rectangle 5"/>
          <p:cNvSpPr/>
          <p:nvPr/>
        </p:nvSpPr>
        <p:spPr>
          <a:xfrm>
            <a:off x="990600" y="1965325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若需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连接多个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OBJ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文件，则用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连接。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990600" y="2605088"/>
            <a:ext cx="304006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生成的主要文件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Rectangle 7"/>
          <p:cNvSpPr/>
          <p:nvPr/>
        </p:nvSpPr>
        <p:spPr>
          <a:xfrm>
            <a:off x="4114800" y="259080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可执行文件（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.EXE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9" name="Rectangle 8"/>
          <p:cNvSpPr/>
          <p:nvPr/>
        </p:nvSpPr>
        <p:spPr>
          <a:xfrm>
            <a:off x="4114800" y="3200400"/>
            <a:ext cx="419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内存映像文件（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.MAP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8010" name="AutoShape 9"/>
          <p:cNvSpPr/>
          <p:nvPr/>
        </p:nvSpPr>
        <p:spPr>
          <a:xfrm>
            <a:off x="3962400" y="2743200"/>
            <a:ext cx="228600" cy="838200"/>
          </a:xfrm>
          <a:prstGeom prst="leftBrace">
            <a:avLst>
              <a:gd name="adj1" fmla="val 30555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8011" name="Text Box 10"/>
          <p:cNvSpPr txBox="1"/>
          <p:nvPr/>
        </p:nvSpPr>
        <p:spPr>
          <a:xfrm>
            <a:off x="338138" y="3878263"/>
            <a:ext cx="4343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、调试与运行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8012" name="Rectangle 11"/>
          <p:cNvSpPr/>
          <p:nvPr/>
        </p:nvSpPr>
        <p:spPr>
          <a:xfrm>
            <a:off x="3640138" y="4008438"/>
            <a:ext cx="2867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调试程序：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DEBUG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8013" name="Rectangle 12"/>
          <p:cNvSpPr/>
          <p:nvPr/>
        </p:nvSpPr>
        <p:spPr>
          <a:xfrm>
            <a:off x="338138" y="4519613"/>
            <a:ext cx="51466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</a:rPr>
              <a:t>DEBUG</a:t>
            </a:r>
            <a:r>
              <a:rPr lang="zh-CN" altLang="en-US" b="1" dirty="0">
                <a:latin typeface="Times New Roman" panose="02020603050405020304" pitchFamily="18" charset="0"/>
              </a:rPr>
              <a:t>的进入与退出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8014" name="Rectangle 14"/>
          <p:cNvSpPr/>
          <p:nvPr/>
        </p:nvSpPr>
        <p:spPr>
          <a:xfrm>
            <a:off x="990600" y="5075238"/>
            <a:ext cx="28956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D:&gt;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DEBUG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sz="2800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15" name="Rectangle 15"/>
          <p:cNvSpPr/>
          <p:nvPr/>
        </p:nvSpPr>
        <p:spPr>
          <a:xfrm>
            <a:off x="3048000" y="5608638"/>
            <a:ext cx="2978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N  TEST.EXE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sz="2800" b="1" u="sng" dirty="0">
              <a:solidFill>
                <a:srgbClr val="0000FF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28016" name="Rectangle 16"/>
          <p:cNvSpPr/>
          <p:nvPr/>
        </p:nvSpPr>
        <p:spPr>
          <a:xfrm>
            <a:off x="3810000" y="5102225"/>
            <a:ext cx="42846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进入</a:t>
            </a:r>
            <a:r>
              <a:rPr lang="en-US" altLang="zh-CN" sz="2800" b="1" dirty="0">
                <a:latin typeface="Times New Roman" panose="02020603050405020304" pitchFamily="18" charset="0"/>
              </a:rPr>
              <a:t>DEBUG, </a:t>
            </a:r>
            <a:r>
              <a:rPr lang="zh-CN" altLang="en-US" sz="2800" b="1" dirty="0">
                <a:latin typeface="Times New Roman" panose="02020603050405020304" pitchFamily="18" charset="0"/>
              </a:rPr>
              <a:t>出现提示符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17" name="Rectangle 17"/>
          <p:cNvSpPr/>
          <p:nvPr/>
        </p:nvSpPr>
        <p:spPr>
          <a:xfrm>
            <a:off x="990600" y="5638800"/>
            <a:ext cx="1987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装载文件：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8018" name="Rectangle 18"/>
          <p:cNvSpPr/>
          <p:nvPr/>
        </p:nvSpPr>
        <p:spPr>
          <a:xfrm>
            <a:off x="3048000" y="6065838"/>
            <a:ext cx="10461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sz="2800" b="1" u="sng" dirty="0">
              <a:solidFill>
                <a:srgbClr val="0000FF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4339" name="Text Box 4"/>
          <p:cNvSpPr txBox="1"/>
          <p:nvPr/>
        </p:nvSpPr>
        <p:spPr>
          <a:xfrm>
            <a:off x="1600200" y="228600"/>
            <a:ext cx="6859588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5.3 80x86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宏汇编语言数据、表达式和运算符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0" name="Text Box 5"/>
          <p:cNvSpPr txBox="1"/>
          <p:nvPr/>
        </p:nvSpPr>
        <p:spPr>
          <a:xfrm>
            <a:off x="395288" y="1633538"/>
            <a:ext cx="3124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5.3.1  </a:t>
            </a:r>
            <a:r>
              <a:rPr lang="zh-CN" altLang="en-US" sz="4000" b="1" dirty="0">
                <a:latin typeface="Times New Roman" panose="02020603050405020304" pitchFamily="18" charset="0"/>
              </a:rPr>
              <a:t>常数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14341" name="Text Box 6"/>
          <p:cNvSpPr txBox="1"/>
          <p:nvPr/>
        </p:nvSpPr>
        <p:spPr>
          <a:xfrm>
            <a:off x="990600" y="2335213"/>
            <a:ext cx="73914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纯数值数据、无属性、值不能改变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 Box 7"/>
          <p:cNvSpPr txBox="1"/>
          <p:nvPr/>
        </p:nvSpPr>
        <p:spPr>
          <a:xfrm>
            <a:off x="566738" y="2925763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</a:rPr>
              <a:t>数值常数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4343" name="Text Box 8"/>
          <p:cNvSpPr txBox="1"/>
          <p:nvPr/>
        </p:nvSpPr>
        <p:spPr>
          <a:xfrm>
            <a:off x="611188" y="3589338"/>
            <a:ext cx="784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可用二进制、八进制、十进制、十六进制数表示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Text Box 9"/>
          <p:cNvSpPr txBox="1"/>
          <p:nvPr/>
        </p:nvSpPr>
        <p:spPr>
          <a:xfrm>
            <a:off x="1098550" y="416242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11001010B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73Q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345D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4aEH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0AH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5" name="Text Box 10"/>
          <p:cNvSpPr txBox="1"/>
          <p:nvPr/>
        </p:nvSpPr>
        <p:spPr>
          <a:xfrm>
            <a:off x="635000" y="4681538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</a:rPr>
              <a:t>字符常数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4346" name="Text Box 11"/>
          <p:cNvSpPr txBox="1"/>
          <p:nvPr/>
        </p:nvSpPr>
        <p:spPr>
          <a:xfrm>
            <a:off x="635000" y="5348288"/>
            <a:ext cx="80248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单引号或双引号扩起来的一个或多个字符，以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7" name="Text Box 12"/>
          <p:cNvSpPr txBox="1"/>
          <p:nvPr/>
        </p:nvSpPr>
        <p:spPr>
          <a:xfrm>
            <a:off x="2897188" y="6165850"/>
            <a:ext cx="48434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‘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ASCII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码为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41H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129027" name="Rectangle 2"/>
          <p:cNvSpPr/>
          <p:nvPr/>
        </p:nvSpPr>
        <p:spPr>
          <a:xfrm>
            <a:off x="1066800" y="868363"/>
            <a:ext cx="510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D:&gt;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DEBUG  TEST.EXE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8" name="Rectangle 4"/>
          <p:cNvSpPr/>
          <p:nvPr/>
        </p:nvSpPr>
        <p:spPr>
          <a:xfrm>
            <a:off x="1031875" y="228600"/>
            <a:ext cx="61769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进入</a:t>
            </a:r>
            <a:r>
              <a:rPr lang="en-US" altLang="zh-CN" b="1" dirty="0">
                <a:latin typeface="Times New Roman" panose="02020603050405020304" pitchFamily="18" charset="0"/>
              </a:rPr>
              <a:t>DEBUG</a:t>
            </a:r>
            <a:r>
              <a:rPr lang="zh-CN" altLang="en-US" b="1" dirty="0">
                <a:latin typeface="Times New Roman" panose="02020603050405020304" pitchFamily="18" charset="0"/>
              </a:rPr>
              <a:t>时，同时装载文件：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29" name="Rectangle 5"/>
          <p:cNvSpPr/>
          <p:nvPr/>
        </p:nvSpPr>
        <p:spPr>
          <a:xfrm>
            <a:off x="998538" y="1630363"/>
            <a:ext cx="572611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退出</a:t>
            </a:r>
            <a:r>
              <a:rPr lang="en-US" altLang="zh-CN" b="1" dirty="0">
                <a:latin typeface="Times New Roman" panose="02020603050405020304" pitchFamily="18" charset="0"/>
              </a:rPr>
              <a:t>DEBUG</a:t>
            </a:r>
            <a:r>
              <a:rPr lang="zh-CN" altLang="en-US" b="1" dirty="0">
                <a:latin typeface="Times New Roman" panose="02020603050405020304" pitchFamily="18" charset="0"/>
              </a:rPr>
              <a:t>并返回操作系统：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30" name="Rectangle 6"/>
          <p:cNvSpPr/>
          <p:nvPr/>
        </p:nvSpPr>
        <p:spPr>
          <a:xfrm>
            <a:off x="1066800" y="2282825"/>
            <a:ext cx="2473325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</a:rPr>
              <a:t>- 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b="1" u="sng" dirty="0">
              <a:solidFill>
                <a:srgbClr val="0000FF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29031" name="Rectangle 7"/>
          <p:cNvSpPr/>
          <p:nvPr/>
        </p:nvSpPr>
        <p:spPr>
          <a:xfrm>
            <a:off x="323850" y="3078163"/>
            <a:ext cx="28606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）显示命令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32" name="Rectangle 8"/>
          <p:cNvSpPr/>
          <p:nvPr/>
        </p:nvSpPr>
        <p:spPr>
          <a:xfrm>
            <a:off x="738188" y="3662363"/>
            <a:ext cx="6248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显示内存单元内容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9033" name="Rectangle 9"/>
          <p:cNvSpPr/>
          <p:nvPr/>
        </p:nvSpPr>
        <p:spPr>
          <a:xfrm>
            <a:off x="1143000" y="4953000"/>
            <a:ext cx="6248400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D   DS:100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                </a:t>
            </a:r>
            <a:endParaRPr lang="en-US" altLang="zh-CN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D   100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b="1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D   DS:100   10F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4" name="Rectangle 12"/>
          <p:cNvSpPr/>
          <p:nvPr/>
        </p:nvSpPr>
        <p:spPr>
          <a:xfrm>
            <a:off x="1066800" y="4297363"/>
            <a:ext cx="62484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或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0051" name="Rectangle 4"/>
          <p:cNvSpPr/>
          <p:nvPr/>
        </p:nvSpPr>
        <p:spPr>
          <a:xfrm>
            <a:off x="573088" y="115888"/>
            <a:ext cx="6248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R 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显示寄存器内容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0052" name="Rectangle 5"/>
          <p:cNvSpPr/>
          <p:nvPr/>
        </p:nvSpPr>
        <p:spPr>
          <a:xfrm>
            <a:off x="904875" y="695325"/>
            <a:ext cx="2792413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</a:rPr>
              <a:t>- 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b="1" u="sng" dirty="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30053" name="Rectangle 6"/>
          <p:cNvSpPr>
            <a:spLocks noChangeArrowheads="1"/>
          </p:cNvSpPr>
          <p:nvPr/>
        </p:nvSpPr>
        <p:spPr bwMode="auto">
          <a:xfrm>
            <a:off x="914400" y="1385888"/>
            <a:ext cx="7848600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显示所有寄存器内容、标志位情况及下一条指令。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054" name="Rectangle 8"/>
          <p:cNvSpPr/>
          <p:nvPr/>
        </p:nvSpPr>
        <p:spPr>
          <a:xfrm>
            <a:off x="685800" y="1965325"/>
            <a:ext cx="8458200" cy="1006475"/>
          </a:xfrm>
          <a:prstGeom prst="rect">
            <a:avLst/>
          </a:prstGeom>
          <a:solidFill>
            <a:srgbClr val="0000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102A BX0000 CX0100 DX0000 SP0040 BP0000 SI0000 DI0000     DS1528 ES1428 SS1723 CS1822 IP0003  NV UP DI PL NZ NA PO NC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1822:0003  8ED8       MOV  DS,AX 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5" name="Rectangle 9"/>
          <p:cNvSpPr/>
          <p:nvPr/>
        </p:nvSpPr>
        <p:spPr>
          <a:xfrm>
            <a:off x="714375" y="3362325"/>
            <a:ext cx="8153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U 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显示汇编源程序命令（反汇编）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0056" name="Rectangle 10"/>
          <p:cNvSpPr/>
          <p:nvPr/>
        </p:nvSpPr>
        <p:spPr>
          <a:xfrm>
            <a:off x="914400" y="4770438"/>
            <a:ext cx="75438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U  CS:0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反汇编</a:t>
            </a:r>
            <a:r>
              <a:rPr lang="en-US" altLang="zh-CN" sz="2800" b="1" dirty="0">
                <a:latin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个字节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U  CS:0   10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偏移量</a:t>
            </a:r>
            <a:r>
              <a:rPr lang="en-US" altLang="zh-CN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0-10H</a:t>
            </a:r>
            <a:r>
              <a:rPr lang="zh-CN" altLang="en-US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的单元</a:t>
            </a:r>
            <a:endParaRPr lang="zh-CN" altLang="en-US" sz="2800" b="1" u="sng" dirty="0">
              <a:latin typeface="Times New Roman" panose="02020603050405020304" pitchFamily="18" charset="0"/>
              <a:sym typeface="Wingdings 3" panose="050401020108070707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U  CS:0  L 10  </a:t>
            </a:r>
            <a:r>
              <a:rPr lang="en-US" altLang="zh-CN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前</a:t>
            </a:r>
            <a:r>
              <a:rPr lang="en-US" altLang="zh-CN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10H</a:t>
            </a:r>
            <a:r>
              <a:rPr lang="zh-CN" altLang="en-US" sz="2800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个字节的代码</a:t>
            </a:r>
            <a:endParaRPr lang="zh-CN" altLang="en-US" sz="2800" b="1" dirty="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30057" name="Rectangle 11"/>
          <p:cNvSpPr/>
          <p:nvPr/>
        </p:nvSpPr>
        <p:spPr>
          <a:xfrm>
            <a:off x="914400" y="4038600"/>
            <a:ext cx="62484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或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范围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1075" name="Rectangle 2"/>
          <p:cNvSpPr/>
          <p:nvPr/>
        </p:nvSpPr>
        <p:spPr>
          <a:xfrm>
            <a:off x="322263" y="152400"/>
            <a:ext cx="28606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）修改命令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1076" name="Rectangle 3"/>
          <p:cNvSpPr/>
          <p:nvPr/>
        </p:nvSpPr>
        <p:spPr>
          <a:xfrm>
            <a:off x="827088" y="6858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E 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修改内存单元内容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1077" name="Rectangle 4"/>
          <p:cNvSpPr/>
          <p:nvPr/>
        </p:nvSpPr>
        <p:spPr>
          <a:xfrm>
            <a:off x="1066800" y="1828800"/>
            <a:ext cx="624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E   DS:0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en-US" altLang="zh-CN" b="1" u="sng" dirty="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31078" name="Rectangle 5"/>
          <p:cNvSpPr/>
          <p:nvPr/>
        </p:nvSpPr>
        <p:spPr>
          <a:xfrm>
            <a:off x="1066800" y="1219200"/>
            <a:ext cx="62484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  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内容表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9" name="Rectangle 7"/>
          <p:cNvSpPr/>
          <p:nvPr/>
        </p:nvSpPr>
        <p:spPr>
          <a:xfrm>
            <a:off x="1752600" y="2362200"/>
            <a:ext cx="746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1200:100   20 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31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latin typeface="Times New Roman" panose="02020603050405020304" pitchFamily="18" charset="0"/>
              </a:rPr>
              <a:t>    ;</a:t>
            </a:r>
            <a:r>
              <a:rPr lang="zh-CN" altLang="en-US" b="1" dirty="0">
                <a:latin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</a:rPr>
              <a:t>20H</a:t>
            </a:r>
            <a:r>
              <a:rPr lang="zh-CN" altLang="en-US" b="1" dirty="0">
                <a:latin typeface="Times New Roman" panose="02020603050405020304" pitchFamily="18" charset="0"/>
              </a:rPr>
              <a:t>修改为</a:t>
            </a:r>
            <a:r>
              <a:rPr lang="en-US" altLang="zh-CN" b="1" dirty="0">
                <a:latin typeface="Times New Roman" panose="02020603050405020304" pitchFamily="18" charset="0"/>
              </a:rPr>
              <a:t>31H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31080" name="Rectangle 8"/>
          <p:cNvSpPr/>
          <p:nvPr/>
        </p:nvSpPr>
        <p:spPr>
          <a:xfrm>
            <a:off x="827088" y="3398838"/>
            <a:ext cx="6324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R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修改寄存器内容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1081" name="Rectangle 9"/>
          <p:cNvSpPr/>
          <p:nvPr/>
        </p:nvSpPr>
        <p:spPr>
          <a:xfrm>
            <a:off x="1143000" y="4618038"/>
            <a:ext cx="7848600" cy="1570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</a:rPr>
              <a:t>- 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R   AX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AX   0000             </a:t>
            </a:r>
            <a:r>
              <a:rPr lang="zh-CN" altLang="en-US" b="1" dirty="0">
                <a:latin typeface="Times New Roman" panose="02020603050405020304" pitchFamily="18" charset="0"/>
              </a:rPr>
              <a:t>；显示</a:t>
            </a:r>
            <a:r>
              <a:rPr lang="en-US" altLang="zh-CN" b="1" dirty="0">
                <a:latin typeface="Times New Roman" panose="02020603050405020304" pitchFamily="18" charset="0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</a:rPr>
              <a:t>原有内容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：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1111 </a:t>
            </a:r>
            <a:r>
              <a:rPr lang="en-US" altLang="zh-CN" b="1" u="sng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            </a:t>
            </a:r>
            <a:r>
              <a:rPr lang="zh-CN" altLang="en-US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；修改</a:t>
            </a:r>
            <a:r>
              <a:rPr lang="en-US" altLang="zh-CN" b="1" dirty="0">
                <a:latin typeface="Times New Roman" panose="02020603050405020304" pitchFamily="18" charset="0"/>
              </a:rPr>
              <a:t>AX</a:t>
            </a:r>
            <a:r>
              <a:rPr lang="zh-CN" altLang="en-US" b="1" dirty="0">
                <a:latin typeface="Times New Roman" panose="02020603050405020304" pitchFamily="18" charset="0"/>
                <a:sym typeface="Wingdings 3" panose="05040102010807070707" pitchFamily="18" charset="2"/>
              </a:rPr>
              <a:t>内容</a:t>
            </a:r>
            <a:endParaRPr lang="zh-CN" altLang="en-US" b="1" dirty="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31082" name="Rectangle 10"/>
          <p:cNvSpPr/>
          <p:nvPr/>
        </p:nvSpPr>
        <p:spPr>
          <a:xfrm>
            <a:off x="1066800" y="3992563"/>
            <a:ext cx="62484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  &lt;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寄存器名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&gt;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32099" name="Rectangle 2"/>
          <p:cNvSpPr/>
          <p:nvPr/>
        </p:nvSpPr>
        <p:spPr>
          <a:xfrm>
            <a:off x="774700" y="152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汇编命令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2100" name="Rectangle 3"/>
          <p:cNvSpPr/>
          <p:nvPr/>
        </p:nvSpPr>
        <p:spPr>
          <a:xfrm>
            <a:off x="990600" y="685800"/>
            <a:ext cx="35814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1" name="Rectangle 4"/>
          <p:cNvSpPr/>
          <p:nvPr/>
        </p:nvSpPr>
        <p:spPr>
          <a:xfrm>
            <a:off x="457200" y="1295400"/>
            <a:ext cx="76962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53340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	</a:t>
            </a:r>
            <a:r>
              <a:rPr lang="en-US" altLang="zh-CN" sz="2800" b="1" dirty="0">
                <a:latin typeface="Times New Roman" panose="02020603050405020304" pitchFamily="18" charset="0"/>
              </a:rPr>
              <a:t>-   </a:t>
            </a:r>
            <a:r>
              <a:rPr lang="en-US" altLang="zh-CN" sz="28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A   CS:100↙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1723:0100  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MOV  AX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29↙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1723:0103  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MOV  BX 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85↙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1723:0106 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ADD  AX</a:t>
            </a:r>
            <a:r>
              <a:rPr lang="zh-CN" altLang="en-US" sz="2800" b="1" u="sng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BX↙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53340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1723:0108  </a:t>
            </a:r>
            <a:r>
              <a:rPr lang="en-US" altLang="zh-CN" sz="2800" b="1" u="sng" dirty="0">
                <a:latin typeface="Times New Roman" panose="02020603050405020304" pitchFamily="18" charset="0"/>
              </a:rPr>
              <a:t>↙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2102" name="Rectangle 5"/>
          <p:cNvSpPr/>
          <p:nvPr/>
        </p:nvSpPr>
        <p:spPr>
          <a:xfrm>
            <a:off x="250825" y="3581400"/>
            <a:ext cx="36861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）程序运行命令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2103" name="Rectangle 6"/>
          <p:cNvSpPr/>
          <p:nvPr/>
        </p:nvSpPr>
        <p:spPr>
          <a:xfrm>
            <a:off x="774700" y="41148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G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连续运行方式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2104" name="Rectangle 7"/>
          <p:cNvSpPr/>
          <p:nvPr/>
        </p:nvSpPr>
        <p:spPr>
          <a:xfrm>
            <a:off x="974725" y="4648200"/>
            <a:ext cx="7227888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r>
              <a:rPr lang="en-US" altLang="zh-CN" b="1" dirty="0">
                <a:latin typeface="Times New Roman" panose="02020603050405020304" pitchFamily="18" charset="0"/>
              </a:rPr>
              <a:t>-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G  [=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 [,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 [,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]……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132105" name="Rectangle 8"/>
          <p:cNvSpPr/>
          <p:nvPr/>
        </p:nvSpPr>
        <p:spPr>
          <a:xfrm>
            <a:off x="774700" y="5392738"/>
            <a:ext cx="6324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T</a:t>
            </a:r>
            <a:r>
              <a:rPr lang="zh-CN" altLang="en-US" b="1" dirty="0">
                <a:latin typeface="Times New Roman" panose="02020603050405020304" pitchFamily="18" charset="0"/>
              </a:rPr>
              <a:t>命令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跟踪运行方式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2106" name="Rectangle 9"/>
          <p:cNvSpPr/>
          <p:nvPr/>
        </p:nvSpPr>
        <p:spPr>
          <a:xfrm>
            <a:off x="1019175" y="5897563"/>
            <a:ext cx="4838700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 </a:t>
            </a:r>
            <a:r>
              <a:rPr lang="en-US" altLang="zh-CN" b="1" dirty="0">
                <a:latin typeface="Times New Roman" panose="02020603050405020304" pitchFamily="18" charset="0"/>
              </a:rPr>
              <a:t>-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  [=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  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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5363" name="Text Box 4"/>
          <p:cNvSpPr txBox="1"/>
          <p:nvPr/>
        </p:nvSpPr>
        <p:spPr>
          <a:xfrm>
            <a:off x="266700" y="228600"/>
            <a:ext cx="3124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5.3.2  </a:t>
            </a:r>
            <a:r>
              <a:rPr lang="zh-CN" altLang="en-US" sz="4000" b="1" dirty="0">
                <a:latin typeface="Times New Roman" panose="02020603050405020304" pitchFamily="18" charset="0"/>
              </a:rPr>
              <a:t>变量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15364" name="Text Box 6"/>
          <p:cNvSpPr txBox="1"/>
          <p:nvPr/>
        </p:nvSpPr>
        <p:spPr>
          <a:xfrm>
            <a:off x="1143000" y="9906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变量应先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预置</a:t>
            </a: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初值，才能被引用。</a:t>
            </a:r>
            <a:endParaRPr lang="zh-CN" altLang="en-US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5" name="Text Box 7"/>
          <p:cNvSpPr txBox="1"/>
          <p:nvPr/>
        </p:nvSpPr>
        <p:spPr>
          <a:xfrm>
            <a:off x="468313" y="1677988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、变量定义</a:t>
            </a:r>
            <a:endParaRPr lang="zh-CN" altLang="en-US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6" name="Text Box 36"/>
          <p:cNvSpPr txBox="1"/>
          <p:nvPr/>
        </p:nvSpPr>
        <p:spPr>
          <a:xfrm>
            <a:off x="963613" y="2330450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数据定义伪指令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实现变量的定义，格式如下：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7" name="Text Box 37"/>
          <p:cNvSpPr txBox="1"/>
          <p:nvPr/>
        </p:nvSpPr>
        <p:spPr>
          <a:xfrm>
            <a:off x="1143000" y="3033713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变量名  数据定义伪指令  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1&gt;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68" name="Rectangle 38"/>
          <p:cNvSpPr/>
          <p:nvPr/>
        </p:nvSpPr>
        <p:spPr>
          <a:xfrm>
            <a:off x="1035050" y="4419600"/>
            <a:ext cx="8032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可选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9" name="Line 39"/>
          <p:cNvSpPr/>
          <p:nvPr/>
        </p:nvSpPr>
        <p:spPr>
          <a:xfrm flipH="1">
            <a:off x="1447800" y="3657600"/>
            <a:ext cx="22860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5370" name="AutoShape 41"/>
          <p:cNvSpPr/>
          <p:nvPr/>
        </p:nvSpPr>
        <p:spPr>
          <a:xfrm>
            <a:off x="2667000" y="3733800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5371" name="Rectangle 42"/>
          <p:cNvSpPr/>
          <p:nvPr/>
        </p:nvSpPr>
        <p:spPr>
          <a:xfrm>
            <a:off x="2971800" y="3584575"/>
            <a:ext cx="3400425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定义字节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DW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DD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定义双字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DQ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字节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DT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字节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49" name="Rectangle 43"/>
          <p:cNvSpPr>
            <a:spLocks noChangeArrowheads="1"/>
          </p:cNvSpPr>
          <p:nvPr/>
        </p:nvSpPr>
        <p:spPr bwMode="auto">
          <a:xfrm>
            <a:off x="1123950" y="5943600"/>
            <a:ext cx="4191000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例：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DATA1   DB   10H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6387" name="Rectangle 4"/>
          <p:cNvSpPr/>
          <p:nvPr/>
        </p:nvSpPr>
        <p:spPr>
          <a:xfrm>
            <a:off x="684213" y="576263"/>
            <a:ext cx="2970212" cy="5857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变量的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个属性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90600" y="1270000"/>
            <a:ext cx="39624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）段属性（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SEG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84213" y="1828800"/>
            <a:ext cx="78501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表示变量存放在哪个逻辑段中，用变量所在段的段基值表示。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990600" y="2762250"/>
            <a:ext cx="63246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）偏移地址属性（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OFFSET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865188" y="3422650"/>
            <a:ext cx="76358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表示变量在逻辑段中离段起始单元的距离，用字节数表示。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990600" y="5014913"/>
            <a:ext cx="63246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）类型属性（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TYPE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1143000" y="5653088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表示单个变量占存储单元的字节数。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066800" y="4357688"/>
            <a:ext cx="63166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上述两个属性构成了变量的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逻辑地址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95400"/>
            <a:ext cx="3429000" cy="6858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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数值表达式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7412" name="Text Box 2"/>
          <p:cNvSpPr txBox="1"/>
          <p:nvPr/>
        </p:nvSpPr>
        <p:spPr>
          <a:xfrm>
            <a:off x="814388" y="487363"/>
            <a:ext cx="2854325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变量的初值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7413" name="Group 29"/>
          <p:cNvGrpSpPr/>
          <p:nvPr/>
        </p:nvGrpSpPr>
        <p:grpSpPr>
          <a:xfrm>
            <a:off x="5334000" y="1066800"/>
            <a:ext cx="3124200" cy="5335588"/>
            <a:chOff x="3360" y="672"/>
            <a:chExt cx="1968" cy="3361"/>
          </a:xfrm>
        </p:grpSpPr>
        <p:sp>
          <p:nvSpPr>
            <p:cNvPr id="17416" name="Text Box 5"/>
            <p:cNvSpPr txBox="1"/>
            <p:nvPr/>
          </p:nvSpPr>
          <p:spPr>
            <a:xfrm>
              <a:off x="4752" y="1577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17" name="Text Box 6"/>
            <p:cNvSpPr txBox="1"/>
            <p:nvPr/>
          </p:nvSpPr>
          <p:spPr>
            <a:xfrm>
              <a:off x="4752" y="2043"/>
              <a:ext cx="288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双字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18" name="Text Box 7"/>
            <p:cNvSpPr txBox="1"/>
            <p:nvPr/>
          </p:nvSpPr>
          <p:spPr>
            <a:xfrm>
              <a:off x="3840" y="672"/>
              <a:ext cx="720" cy="29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:     </a:t>
              </a:r>
              <a:br>
                <a:rPr lang="en-US" altLang="zh-CN" sz="2400" b="1" dirty="0">
                  <a:latin typeface="Times New Roman" panose="02020603050405020304" pitchFamily="18" charset="0"/>
                </a:rPr>
              </a:br>
              <a:r>
                <a:rPr lang="en-US" altLang="zh-CN" sz="2000" b="1" dirty="0">
                  <a:latin typeface="Times New Roman" panose="02020603050405020304" pitchFamily="18" charset="0"/>
                </a:rPr>
                <a:t>10H     20H   30H  34H  12H    78H  56H  34H  12H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br>
                <a:rPr lang="en-US" altLang="zh-CN" sz="2400" b="1" dirty="0"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latin typeface="Times New Roman" panose="02020603050405020304" pitchFamily="18" charset="0"/>
                </a:rPr>
                <a:t>: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Line 8"/>
            <p:cNvSpPr/>
            <p:nvPr/>
          </p:nvSpPr>
          <p:spPr>
            <a:xfrm>
              <a:off x="3840" y="876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Line 9"/>
            <p:cNvSpPr/>
            <p:nvPr/>
          </p:nvSpPr>
          <p:spPr>
            <a:xfrm>
              <a:off x="3840" y="110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0"/>
            <p:cNvSpPr/>
            <p:nvPr/>
          </p:nvSpPr>
          <p:spPr>
            <a:xfrm>
              <a:off x="3840" y="1283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11"/>
            <p:cNvSpPr/>
            <p:nvPr/>
          </p:nvSpPr>
          <p:spPr>
            <a:xfrm>
              <a:off x="3840" y="1487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12"/>
            <p:cNvSpPr/>
            <p:nvPr/>
          </p:nvSpPr>
          <p:spPr>
            <a:xfrm>
              <a:off x="3840" y="169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13"/>
            <p:cNvSpPr/>
            <p:nvPr/>
          </p:nvSpPr>
          <p:spPr>
            <a:xfrm>
              <a:off x="3840" y="1894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Line 14"/>
            <p:cNvSpPr/>
            <p:nvPr/>
          </p:nvSpPr>
          <p:spPr>
            <a:xfrm>
              <a:off x="3840" y="2057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6" name="Line 15"/>
            <p:cNvSpPr/>
            <p:nvPr/>
          </p:nvSpPr>
          <p:spPr>
            <a:xfrm>
              <a:off x="3840" y="2261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16"/>
            <p:cNvSpPr/>
            <p:nvPr/>
          </p:nvSpPr>
          <p:spPr>
            <a:xfrm>
              <a:off x="3840" y="2465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17"/>
            <p:cNvSpPr/>
            <p:nvPr/>
          </p:nvSpPr>
          <p:spPr>
            <a:xfrm>
              <a:off x="3840" y="266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18"/>
            <p:cNvSpPr/>
            <p:nvPr/>
          </p:nvSpPr>
          <p:spPr>
            <a:xfrm>
              <a:off x="3840" y="2872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0" name="Text Box 19"/>
            <p:cNvSpPr txBox="1"/>
            <p:nvPr/>
          </p:nvSpPr>
          <p:spPr>
            <a:xfrm>
              <a:off x="3360" y="864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VA1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0"/>
            <p:cNvSpPr txBox="1"/>
            <p:nvPr/>
          </p:nvSpPr>
          <p:spPr>
            <a:xfrm>
              <a:off x="3360" y="144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VA2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1"/>
            <p:cNvSpPr txBox="1"/>
            <p:nvPr/>
          </p:nvSpPr>
          <p:spPr>
            <a:xfrm>
              <a:off x="3360" y="1824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VA3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3" name="AutoShape 22"/>
            <p:cNvSpPr/>
            <p:nvPr/>
          </p:nvSpPr>
          <p:spPr>
            <a:xfrm>
              <a:off x="4608" y="1536"/>
              <a:ext cx="144" cy="326"/>
            </a:xfrm>
            <a:prstGeom prst="rightBrace">
              <a:avLst>
                <a:gd name="adj1" fmla="val 1886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4" name="AutoShape 23"/>
            <p:cNvSpPr/>
            <p:nvPr/>
          </p:nvSpPr>
          <p:spPr>
            <a:xfrm>
              <a:off x="4608" y="1920"/>
              <a:ext cx="144" cy="733"/>
            </a:xfrm>
            <a:prstGeom prst="rightBrace">
              <a:avLst>
                <a:gd name="adj1" fmla="val 42418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5" name="Text Box 24"/>
            <p:cNvSpPr txBox="1"/>
            <p:nvPr/>
          </p:nvSpPr>
          <p:spPr>
            <a:xfrm>
              <a:off x="3552" y="3744"/>
              <a:ext cx="139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存储器分配图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6" name="Text Box 25"/>
            <p:cNvSpPr txBox="1"/>
            <p:nvPr/>
          </p:nvSpPr>
          <p:spPr>
            <a:xfrm>
              <a:off x="4560" y="672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00000H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7" name="Rectangle 26"/>
            <p:cNvSpPr/>
            <p:nvPr/>
          </p:nvSpPr>
          <p:spPr>
            <a:xfrm>
              <a:off x="4560" y="3399"/>
              <a:ext cx="7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FFFFFH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4" name="Rectangle 27"/>
          <p:cNvSpPr/>
          <p:nvPr/>
        </p:nvSpPr>
        <p:spPr>
          <a:xfrm>
            <a:off x="1143000" y="202565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17415" name="Rectangle 28"/>
          <p:cNvSpPr/>
          <p:nvPr/>
        </p:nvSpPr>
        <p:spPr>
          <a:xfrm>
            <a:off x="971550" y="2927350"/>
            <a:ext cx="4114800" cy="300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DATA   SEGMENT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VA1	   DB   10H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	   DB   20H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30H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VA2      DW  1234H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VA3      DD   12345678H     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5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DATA    ENDS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7412" name="Rectangle 2"/>
          <p:cNvSpPr>
            <a:spLocks noChangeArrowheads="1"/>
          </p:cNvSpPr>
          <p:nvPr/>
        </p:nvSpPr>
        <p:spPr bwMode="auto">
          <a:xfrm>
            <a:off x="1266825" y="457200"/>
            <a:ext cx="2573338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字符串表达式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3"/>
          <p:cNvSpPr/>
          <p:nvPr/>
        </p:nvSpPr>
        <p:spPr>
          <a:xfrm>
            <a:off x="2133600" y="1219200"/>
            <a:ext cx="6324600" cy="124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STRING1    DB ‘STRING’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STRING2    DW  ‘ST’,  ‘RI ’, ‘NG ’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STRING3    DD   ‘ST’,  ‘RI ’, ‘NG ’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8437" name="Rectangle 33"/>
          <p:cNvSpPr/>
          <p:nvPr/>
        </p:nvSpPr>
        <p:spPr>
          <a:xfrm>
            <a:off x="1295400" y="106680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18438" name="Rectangle 35"/>
          <p:cNvSpPr/>
          <p:nvPr/>
        </p:nvSpPr>
        <p:spPr>
          <a:xfrm>
            <a:off x="4468813" y="479425"/>
            <a:ext cx="34163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存放字符的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37"/>
          <p:cNvSpPr/>
          <p:nvPr/>
        </p:nvSpPr>
        <p:spPr>
          <a:xfrm>
            <a:off x="2979738" y="2579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8440" name="Picture 36" descr="5x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913" y="2579688"/>
            <a:ext cx="7543800" cy="4089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143000" y="304800"/>
            <a:ext cx="2678113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·"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“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？” 表达式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0" name="Rectangle 8"/>
          <p:cNvSpPr/>
          <p:nvPr/>
        </p:nvSpPr>
        <p:spPr>
          <a:xfrm>
            <a:off x="1524000" y="762000"/>
            <a:ext cx="495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只分配存储单元，不指定初值。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9"/>
          <p:cNvSpPr/>
          <p:nvPr/>
        </p:nvSpPr>
        <p:spPr>
          <a:xfrm>
            <a:off x="1691640" y="1340168"/>
            <a:ext cx="3001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DB   ?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?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1219200" y="1989138"/>
            <a:ext cx="2679700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带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DUP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990600" y="3124200"/>
            <a:ext cx="8204200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变量名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数据定义伪指令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  &lt;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1&gt;  DUP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2&gt;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4" name="Rectangle 12"/>
          <p:cNvSpPr/>
          <p:nvPr/>
        </p:nvSpPr>
        <p:spPr>
          <a:xfrm>
            <a:off x="4648200" y="5305425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VA1   DW  20H  DUP(4)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9465" name="Rectangle 13"/>
          <p:cNvSpPr/>
          <p:nvPr/>
        </p:nvSpPr>
        <p:spPr>
          <a:xfrm>
            <a:off x="4724400" y="449580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grpSp>
        <p:nvGrpSpPr>
          <p:cNvPr id="19466" name="Group 14"/>
          <p:cNvGrpSpPr/>
          <p:nvPr/>
        </p:nvGrpSpPr>
        <p:grpSpPr>
          <a:xfrm>
            <a:off x="4648200" y="3581400"/>
            <a:ext cx="1600200" cy="735013"/>
            <a:chOff x="2688" y="1152"/>
            <a:chExt cx="1008" cy="637"/>
          </a:xfrm>
        </p:grpSpPr>
        <p:sp>
          <p:nvSpPr>
            <p:cNvPr id="19482" name="Text Box 15"/>
            <p:cNvSpPr txBox="1"/>
            <p:nvPr/>
          </p:nvSpPr>
          <p:spPr>
            <a:xfrm>
              <a:off x="2688" y="1393"/>
              <a:ext cx="1008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重复次数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3" name="Line 16"/>
            <p:cNvSpPr/>
            <p:nvPr/>
          </p:nvSpPr>
          <p:spPr>
            <a:xfrm>
              <a:off x="3120" y="115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9467" name="Group 17"/>
          <p:cNvGrpSpPr/>
          <p:nvPr/>
        </p:nvGrpSpPr>
        <p:grpSpPr>
          <a:xfrm>
            <a:off x="6705600" y="3581400"/>
            <a:ext cx="2667000" cy="735013"/>
            <a:chOff x="4224" y="1152"/>
            <a:chExt cx="1680" cy="637"/>
          </a:xfrm>
        </p:grpSpPr>
        <p:sp>
          <p:nvSpPr>
            <p:cNvPr id="19480" name="Text Box 18"/>
            <p:cNvSpPr txBox="1"/>
            <p:nvPr/>
          </p:nvSpPr>
          <p:spPr>
            <a:xfrm>
              <a:off x="4224" y="1393"/>
              <a:ext cx="1680" cy="3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重复数据的内容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1" name="Line 19"/>
            <p:cNvSpPr/>
            <p:nvPr/>
          </p:nvSpPr>
          <p:spPr>
            <a:xfrm>
              <a:off x="4752" y="115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468" name="Text Box 20"/>
          <p:cNvSpPr txBox="1"/>
          <p:nvPr/>
        </p:nvSpPr>
        <p:spPr>
          <a:xfrm>
            <a:off x="1785938" y="3733800"/>
            <a:ext cx="1109662" cy="24018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04H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00H</a:t>
            </a:r>
            <a:br>
              <a:rPr lang="en-US" altLang="zh-CN" sz="2400" b="1" dirty="0">
                <a:latin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</a:rPr>
              <a:t> 04H     </a:t>
            </a:r>
            <a:br>
              <a:rPr lang="en-US" altLang="zh-CN" sz="2400" b="1" dirty="0">
                <a:latin typeface="Times New Roman" panose="02020603050405020304" pitchFamily="18" charset="0"/>
              </a:rPr>
            </a:b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00H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9469" name="Rectangle 21"/>
          <p:cNvSpPr/>
          <p:nvPr/>
        </p:nvSpPr>
        <p:spPr>
          <a:xfrm>
            <a:off x="1320800" y="6172200"/>
            <a:ext cx="203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存储器分配图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0" name="Rectangle 23"/>
          <p:cNvSpPr/>
          <p:nvPr/>
        </p:nvSpPr>
        <p:spPr>
          <a:xfrm>
            <a:off x="974725" y="4038600"/>
            <a:ext cx="7778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VA1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9471" name="Line 24"/>
          <p:cNvSpPr/>
          <p:nvPr/>
        </p:nvSpPr>
        <p:spPr>
          <a:xfrm>
            <a:off x="1785938" y="41259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2" name="Line 25"/>
          <p:cNvSpPr/>
          <p:nvPr/>
        </p:nvSpPr>
        <p:spPr>
          <a:xfrm>
            <a:off x="1785938" y="44307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3" name="Line 26"/>
          <p:cNvSpPr/>
          <p:nvPr/>
        </p:nvSpPr>
        <p:spPr>
          <a:xfrm>
            <a:off x="1785938" y="47355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4" name="Line 27"/>
          <p:cNvSpPr/>
          <p:nvPr/>
        </p:nvSpPr>
        <p:spPr>
          <a:xfrm>
            <a:off x="1785938" y="51165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5" name="Line 28"/>
          <p:cNvSpPr/>
          <p:nvPr/>
        </p:nvSpPr>
        <p:spPr>
          <a:xfrm>
            <a:off x="1785938" y="54213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6" name="Line 29"/>
          <p:cNvSpPr/>
          <p:nvPr/>
        </p:nvSpPr>
        <p:spPr>
          <a:xfrm>
            <a:off x="1785938" y="5726113"/>
            <a:ext cx="11096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77" name="Rectangle 32"/>
          <p:cNvSpPr/>
          <p:nvPr/>
        </p:nvSpPr>
        <p:spPr>
          <a:xfrm>
            <a:off x="1066800" y="248285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为连续存储单元重复预置一组数据，格式如下：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9478" name="AutoShape 35"/>
          <p:cNvSpPr/>
          <p:nvPr/>
        </p:nvSpPr>
        <p:spPr>
          <a:xfrm>
            <a:off x="2971800" y="4191000"/>
            <a:ext cx="76200" cy="1524000"/>
          </a:xfrm>
          <a:prstGeom prst="rightBrace">
            <a:avLst>
              <a:gd name="adj1" fmla="val 166666"/>
              <a:gd name="adj2" fmla="val 49065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9479" name="Rectangle 37"/>
          <p:cNvSpPr/>
          <p:nvPr/>
        </p:nvSpPr>
        <p:spPr>
          <a:xfrm>
            <a:off x="3005138" y="4511675"/>
            <a:ext cx="1033462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共</a:t>
            </a:r>
            <a:r>
              <a:rPr lang="en-US" altLang="zh-CN" sz="2400" b="1" dirty="0">
                <a:latin typeface="Times New Roman" panose="02020603050405020304" pitchFamily="18" charset="0"/>
              </a:rPr>
              <a:t>40H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字节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0483" name="Text Box 2"/>
          <p:cNvSpPr txBox="1"/>
          <p:nvPr/>
        </p:nvSpPr>
        <p:spPr>
          <a:xfrm>
            <a:off x="3733800" y="1476375"/>
            <a:ext cx="1219200" cy="48482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8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84" name="Line 3"/>
          <p:cNvSpPr/>
          <p:nvPr/>
        </p:nvSpPr>
        <p:spPr>
          <a:xfrm>
            <a:off x="3733800" y="22383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5" name="Line 4"/>
          <p:cNvSpPr/>
          <p:nvPr/>
        </p:nvSpPr>
        <p:spPr>
          <a:xfrm>
            <a:off x="3733800" y="26193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6" name="Line 5"/>
          <p:cNvSpPr/>
          <p:nvPr/>
        </p:nvSpPr>
        <p:spPr>
          <a:xfrm>
            <a:off x="3733800" y="30003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7" name="Line 6"/>
          <p:cNvSpPr/>
          <p:nvPr/>
        </p:nvSpPr>
        <p:spPr>
          <a:xfrm>
            <a:off x="3733800" y="33813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8" name="Line 7"/>
          <p:cNvSpPr/>
          <p:nvPr/>
        </p:nvSpPr>
        <p:spPr>
          <a:xfrm>
            <a:off x="3733800" y="37623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89" name="Line 8"/>
          <p:cNvSpPr/>
          <p:nvPr/>
        </p:nvSpPr>
        <p:spPr>
          <a:xfrm>
            <a:off x="3733800" y="4067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0" name="Line 9"/>
          <p:cNvSpPr/>
          <p:nvPr/>
        </p:nvSpPr>
        <p:spPr>
          <a:xfrm>
            <a:off x="3733800" y="4448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1" name="Line 10"/>
          <p:cNvSpPr/>
          <p:nvPr/>
        </p:nvSpPr>
        <p:spPr>
          <a:xfrm>
            <a:off x="3733800" y="4829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2" name="Line 11"/>
          <p:cNvSpPr/>
          <p:nvPr/>
        </p:nvSpPr>
        <p:spPr>
          <a:xfrm>
            <a:off x="3733800" y="5210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3" name="Line 12"/>
          <p:cNvSpPr/>
          <p:nvPr/>
        </p:nvSpPr>
        <p:spPr>
          <a:xfrm>
            <a:off x="3733800" y="5591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4" name="Line 13"/>
          <p:cNvSpPr/>
          <p:nvPr/>
        </p:nvSpPr>
        <p:spPr>
          <a:xfrm>
            <a:off x="3733800" y="5972175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5" name="Line 14"/>
          <p:cNvSpPr/>
          <p:nvPr/>
        </p:nvSpPr>
        <p:spPr>
          <a:xfrm>
            <a:off x="3733800" y="1857375"/>
            <a:ext cx="1203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496" name="Text Box 15"/>
          <p:cNvSpPr txBox="1"/>
          <p:nvPr/>
        </p:nvSpPr>
        <p:spPr>
          <a:xfrm>
            <a:off x="2743200" y="17526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DA2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0497" name="AutoShape 16"/>
          <p:cNvSpPr/>
          <p:nvPr/>
        </p:nvSpPr>
        <p:spPr>
          <a:xfrm>
            <a:off x="5029200" y="2009775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98" name="Text Box 17"/>
          <p:cNvSpPr txBox="1"/>
          <p:nvPr/>
        </p:nvSpPr>
        <p:spPr>
          <a:xfrm>
            <a:off x="5410200" y="2178050"/>
            <a:ext cx="23622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内层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DUP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操作重复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次，共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字节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9" name="AutoShape 18"/>
          <p:cNvSpPr/>
          <p:nvPr/>
        </p:nvSpPr>
        <p:spPr>
          <a:xfrm>
            <a:off x="3200400" y="2009775"/>
            <a:ext cx="457200" cy="3810000"/>
          </a:xfrm>
          <a:prstGeom prst="leftBrace">
            <a:avLst>
              <a:gd name="adj1" fmla="val 69444"/>
              <a:gd name="adj2" fmla="val 50542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500" name="Text Box 19"/>
          <p:cNvSpPr txBox="1"/>
          <p:nvPr/>
        </p:nvSpPr>
        <p:spPr>
          <a:xfrm>
            <a:off x="1371600" y="3276600"/>
            <a:ext cx="2133600" cy="1185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外层</a:t>
            </a:r>
            <a:r>
              <a:rPr lang="en-US" altLang="zh-CN" sz="2400" b="1" dirty="0">
                <a:latin typeface="Times New Roman" panose="02020603050405020304" pitchFamily="18" charset="0"/>
              </a:rPr>
              <a:t>DUP</a:t>
            </a:r>
            <a:r>
              <a:rPr lang="zh-CN" altLang="en-US" sz="2400" b="1" dirty="0">
                <a:latin typeface="Times New Roman" panose="02020603050405020304" pitchFamily="18" charset="0"/>
              </a:rPr>
              <a:t>操作重复</a:t>
            </a:r>
            <a:r>
              <a:rPr lang="en-US" altLang="zh-CN" sz="2400" b="1" dirty="0">
                <a:latin typeface="Times New Roman" panose="02020603050405020304" pitchFamily="18" charset="0"/>
              </a:rPr>
              <a:t>10H</a:t>
            </a:r>
            <a:r>
              <a:rPr lang="zh-CN" altLang="en-US" sz="2400" b="1" dirty="0">
                <a:latin typeface="Times New Roman" panose="02020603050405020304" pitchFamily="18" charset="0"/>
              </a:rPr>
              <a:t>次，共</a:t>
            </a:r>
            <a:r>
              <a:rPr lang="en-US" altLang="zh-CN" sz="2400" b="1" dirty="0">
                <a:latin typeface="Times New Roman" panose="02020603050405020304" pitchFamily="18" charset="0"/>
              </a:rPr>
              <a:t>50H</a:t>
            </a:r>
            <a:r>
              <a:rPr lang="zh-CN" altLang="en-US" sz="2400" b="1" dirty="0">
                <a:latin typeface="Times New Roman" panose="02020603050405020304" pitchFamily="18" charset="0"/>
              </a:rPr>
              <a:t>字节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0501" name="Text Box 20"/>
          <p:cNvSpPr txBox="1"/>
          <p:nvPr/>
        </p:nvSpPr>
        <p:spPr>
          <a:xfrm>
            <a:off x="3352800" y="62484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存储器分配图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>
            <a:off x="498475" y="293688"/>
            <a:ext cx="5368925" cy="5857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DUP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操作符的嵌套使用。例：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03" name="Rectangle 24"/>
          <p:cNvSpPr/>
          <p:nvPr/>
        </p:nvSpPr>
        <p:spPr>
          <a:xfrm>
            <a:off x="1104900" y="914400"/>
            <a:ext cx="6648450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DA2  DB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10H  DUP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4  DUP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灯片编号占位符 2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75" name="Text Box 3"/>
          <p:cNvSpPr txBox="1"/>
          <p:nvPr/>
        </p:nvSpPr>
        <p:spPr>
          <a:xfrm>
            <a:off x="1320800" y="701675"/>
            <a:ext cx="6172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4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本章主要内容：</a:t>
            </a:r>
            <a:endParaRPr lang="zh-CN" altLang="en-US" sz="40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6" name="Text Box 4"/>
          <p:cNvSpPr txBox="1"/>
          <p:nvPr/>
        </p:nvSpPr>
        <p:spPr>
          <a:xfrm>
            <a:off x="663575" y="2348548"/>
            <a:ext cx="72009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5.2 80x86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宏汇编语言的语句格式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7" name="Text Box 5"/>
          <p:cNvSpPr txBox="1"/>
          <p:nvPr/>
        </p:nvSpPr>
        <p:spPr>
          <a:xfrm>
            <a:off x="663575" y="3007678"/>
            <a:ext cx="85058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5.3 80x86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宏汇编语言数据、表达式和运算符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8" name="Text Box 6"/>
          <p:cNvSpPr txBox="1"/>
          <p:nvPr/>
        </p:nvSpPr>
        <p:spPr>
          <a:xfrm>
            <a:off x="662623" y="5196840"/>
            <a:ext cx="74882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5.6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汇编语言程序设计基本技术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9" name="Text Box 8"/>
          <p:cNvSpPr txBox="1"/>
          <p:nvPr/>
        </p:nvSpPr>
        <p:spPr>
          <a:xfrm>
            <a:off x="662940" y="1628775"/>
            <a:ext cx="72009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0" name="Text Box 9"/>
          <p:cNvSpPr txBox="1"/>
          <p:nvPr/>
        </p:nvSpPr>
        <p:spPr>
          <a:xfrm>
            <a:off x="662623" y="3722053"/>
            <a:ext cx="748823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5.4 80x86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宏汇编语言伪指令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1" name="Text Box 10"/>
          <p:cNvSpPr txBox="1"/>
          <p:nvPr/>
        </p:nvSpPr>
        <p:spPr>
          <a:xfrm>
            <a:off x="683578" y="4436745"/>
            <a:ext cx="45720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宏指令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1507" name="Rectangle 3"/>
          <p:cNvSpPr/>
          <p:nvPr/>
        </p:nvSpPr>
        <p:spPr>
          <a:xfrm>
            <a:off x="3851275" y="350838"/>
            <a:ext cx="221615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引用变量名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Text Box 11"/>
          <p:cNvSpPr txBox="1"/>
          <p:nvPr/>
        </p:nvSpPr>
        <p:spPr>
          <a:xfrm>
            <a:off x="323850" y="273050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、变量的使用</a:t>
            </a:r>
            <a:endParaRPr lang="zh-CN" altLang="en-US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6" name="Rectangle 12"/>
          <p:cNvSpPr>
            <a:spLocks noChangeArrowheads="1"/>
          </p:cNvSpPr>
          <p:nvPr/>
        </p:nvSpPr>
        <p:spPr bwMode="auto">
          <a:xfrm>
            <a:off x="323850" y="1138238"/>
            <a:ext cx="6477000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）在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指令语句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中引用变量名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1510" name="Rectangle 13"/>
          <p:cNvSpPr/>
          <p:nvPr/>
        </p:nvSpPr>
        <p:spPr>
          <a:xfrm>
            <a:off x="1066800" y="1752600"/>
            <a:ext cx="647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变量名作为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地址表达式的组成部分</a:t>
            </a:r>
            <a:r>
              <a:rPr lang="zh-CN" altLang="en-US" sz="2800" b="1" dirty="0">
                <a:latin typeface="Times New Roman" panose="02020603050405020304" pitchFamily="18" charset="0"/>
              </a:rPr>
              <a:t>之一 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1511" name="Rectangle 15"/>
          <p:cNvSpPr/>
          <p:nvPr/>
        </p:nvSpPr>
        <p:spPr>
          <a:xfrm>
            <a:off x="990600" y="3448050"/>
            <a:ext cx="73152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那么几种含有变量名的地址表达式如下：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直接寻址：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+08H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变址寻址：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 </a:t>
            </a:r>
            <a:r>
              <a:rPr lang="en-US" altLang="zh-CN" sz="2400" b="1" dirty="0">
                <a:latin typeface="Times New Roman" panose="02020603050405020304" pitchFamily="18" charset="0"/>
              </a:rPr>
              <a:t>[SI]</a:t>
            </a:r>
            <a:r>
              <a:rPr lang="zh-CN" altLang="en-US" sz="2400" b="1" dirty="0">
                <a:latin typeface="Times New Roman" panose="02020603050405020304" pitchFamily="18" charset="0"/>
              </a:rPr>
              <a:t>、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+5 [DI]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基址寻址：	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 [BX]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+10H [BP]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基址变址寻址：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 [BX][DI]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VAR</a:t>
            </a:r>
            <a:r>
              <a:rPr lang="en-US" altLang="zh-CN" sz="2400" b="1" dirty="0">
                <a:latin typeface="Times New Roman" panose="02020603050405020304" pitchFamily="18" charset="0"/>
              </a:rPr>
              <a:t>+06H [BP][SI]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512" name="Text Box 16"/>
          <p:cNvSpPr txBox="1"/>
          <p:nvPr/>
        </p:nvSpPr>
        <p:spPr>
          <a:xfrm>
            <a:off x="1066800" y="2454275"/>
            <a:ext cx="6248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例如，设在某数据段中有如下的变量定义：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latin typeface="Times New Roman" panose="02020603050405020304" pitchFamily="18" charset="0"/>
              </a:rPr>
              <a:t>VAR    DB  40H  DUP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?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442913" y="439738"/>
            <a:ext cx="6757988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数据定义语句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中引用变量名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4"/>
          <p:cNvSpPr/>
          <p:nvPr/>
        </p:nvSpPr>
        <p:spPr>
          <a:xfrm>
            <a:off x="1511300" y="3048000"/>
            <a:ext cx="5880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DW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：引用变量名的偏移地址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3" name="AutoShape 5"/>
          <p:cNvSpPr/>
          <p:nvPr/>
        </p:nvSpPr>
        <p:spPr>
          <a:xfrm>
            <a:off x="1219200" y="3276600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6"/>
          <p:cNvSpPr/>
          <p:nvPr/>
        </p:nvSpPr>
        <p:spPr>
          <a:xfrm>
            <a:off x="1143000" y="1171575"/>
            <a:ext cx="73914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</a:rPr>
              <a:t>DW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</a:rPr>
              <a:t>数据定义语句的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操作数字段</a:t>
            </a:r>
            <a:r>
              <a:rPr lang="zh-CN" altLang="en-US" sz="2800" b="1" dirty="0">
                <a:latin typeface="Times New Roman" panose="02020603050405020304" pitchFamily="18" charset="0"/>
              </a:rPr>
              <a:t>上引用了变量名，那么在为</a:t>
            </a:r>
            <a:r>
              <a:rPr lang="en-US" altLang="zh-CN" sz="2800" b="1" dirty="0">
                <a:latin typeface="Times New Roman" panose="02020603050405020304" pitchFamily="18" charset="0"/>
              </a:rPr>
              <a:t>DW</a:t>
            </a:r>
            <a:r>
              <a:rPr lang="zh-CN" altLang="en-US" sz="2800" b="1" dirty="0">
                <a:latin typeface="Times New Roman" panose="02020603050405020304" pitchFamily="18" charset="0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</a:rPr>
              <a:t>伪指令分配的存储单元中，将预置被引用变量名的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地址部分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（段基值和偏移地址）。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1524000" y="3657600"/>
            <a:ext cx="5753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DD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：引用变量的段基值和偏移地址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/>
          <p:nvPr/>
        </p:nvSpPr>
        <p:spPr>
          <a:xfrm>
            <a:off x="914400" y="4249738"/>
            <a:ext cx="7924800" cy="2227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57150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例如：</a:t>
            </a:r>
            <a:r>
              <a:rPr lang="en-US" altLang="zh-CN" sz="2800" b="1" dirty="0">
                <a:latin typeface="Times New Roman" panose="02020603050405020304" pitchFamily="18" charset="0"/>
              </a:rPr>
              <a:t>NUM1	   DB	  10H	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57150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NUM2	   DW	  10H	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57150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ARRAY</a:t>
            </a:r>
            <a:r>
              <a:rPr lang="en-US" altLang="zh-CN" sz="2800" b="1" dirty="0">
                <a:latin typeface="Times New Roman" panose="02020603050405020304" pitchFamily="18" charset="0"/>
              </a:rPr>
              <a:t>   DB	  10H	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'ABCD '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57150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	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ADR1	   DW	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ARRAY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57150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      ADR2	   DD	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ARRAY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3555" name="Text Box 4"/>
          <p:cNvSpPr txBox="1"/>
          <p:nvPr/>
        </p:nvSpPr>
        <p:spPr>
          <a:xfrm>
            <a:off x="468313" y="409575"/>
            <a:ext cx="3124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5.3.3  </a:t>
            </a:r>
            <a:r>
              <a:rPr lang="zh-CN" altLang="en-US" sz="4000" b="1" dirty="0">
                <a:latin typeface="Times New Roman" panose="02020603050405020304" pitchFamily="18" charset="0"/>
              </a:rPr>
              <a:t>标号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3556" name="Rectangle 5"/>
          <p:cNvSpPr/>
          <p:nvPr/>
        </p:nvSpPr>
        <p:spPr>
          <a:xfrm>
            <a:off x="309563" y="1295400"/>
            <a:ext cx="8677275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指令的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符号地址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可作为转移类指令的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目标地址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3557" name="Rectangle 6"/>
          <p:cNvSpPr/>
          <p:nvPr/>
        </p:nvSpPr>
        <p:spPr>
          <a:xfrm>
            <a:off x="2362200" y="3127375"/>
            <a:ext cx="3276600" cy="1673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LOP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</a:rPr>
              <a:t>INC   SI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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JNZ   </a:t>
            </a:r>
            <a:r>
              <a:rPr lang="en-US" altLang="zh-CN" sz="2800" b="1" dirty="0">
                <a:solidFill>
                  <a:srgbClr val="FF5050"/>
                </a:solidFill>
                <a:latin typeface="Times New Roman" panose="02020603050405020304" pitchFamily="18" charset="0"/>
              </a:rPr>
              <a:t>LOP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3558" name="Rectangle 7"/>
          <p:cNvSpPr/>
          <p:nvPr/>
        </p:nvSpPr>
        <p:spPr>
          <a:xfrm>
            <a:off x="1143000" y="2438400"/>
            <a:ext cx="427990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例如，有程序段如下：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4579" name="Rectangle 8"/>
          <p:cNvSpPr/>
          <p:nvPr/>
        </p:nvSpPr>
        <p:spPr>
          <a:xfrm>
            <a:off x="539750" y="79375"/>
            <a:ext cx="27400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标号的属性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58750" y="735013"/>
            <a:ext cx="3962400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）段属性（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SEG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4135438" y="795338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表示指令在哪个逻辑段中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7475" y="1471613"/>
            <a:ext cx="5749925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）偏移地址属性（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OFFSET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79413" y="2030413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表示这条指令目标代码的首字节离段起始单元之间的字节数。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7013" y="3662363"/>
            <a:ext cx="4705350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）类型属性（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TYPE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9413" y="4221163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表示指令的转移特性。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963613" y="3024188"/>
            <a:ext cx="6315075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上述两个属性构成了指令的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逻辑地址。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84213" y="4805363"/>
            <a:ext cx="617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NEAR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（近）段内转移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84213" y="535305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FAR</a:t>
            </a: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（远）   段间转移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AutoShape 14"/>
          <p:cNvSpPr/>
          <p:nvPr/>
        </p:nvSpPr>
        <p:spPr bwMode="auto">
          <a:xfrm>
            <a:off x="303213" y="4957763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317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3564" name="Rectangle 15"/>
          <p:cNvSpPr>
            <a:spLocks noChangeArrowheads="1"/>
          </p:cNvSpPr>
          <p:nvPr/>
        </p:nvSpPr>
        <p:spPr bwMode="auto">
          <a:xfrm>
            <a:off x="250825" y="115888"/>
            <a:ext cx="3689350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2. 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标号类型的设置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565" name="Rectangle 16"/>
          <p:cNvSpPr>
            <a:spLocks noChangeArrowheads="1"/>
          </p:cNvSpPr>
          <p:nvPr/>
        </p:nvSpPr>
        <p:spPr bwMode="auto">
          <a:xfrm>
            <a:off x="250825" y="619125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）隐含方式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66" name="Rectangle 17"/>
          <p:cNvSpPr>
            <a:spLocks noChangeArrowheads="1"/>
          </p:cNvSpPr>
          <p:nvPr/>
        </p:nvSpPr>
        <p:spPr bwMode="auto">
          <a:xfrm>
            <a:off x="684213" y="1301750"/>
            <a:ext cx="7829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Symbol" panose="05050102010706020507" pitchFamily="18" charset="2"/>
              </a:rPr>
              <a:t>直接指定指令的标号，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该标号就隐含为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NEAR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属性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67" name="Text Box 18"/>
          <p:cNvSpPr txBox="1">
            <a:spLocks noChangeArrowheads="1"/>
          </p:cNvSpPr>
          <p:nvPr/>
        </p:nvSpPr>
        <p:spPr bwMode="auto">
          <a:xfrm>
            <a:off x="333375" y="1825625"/>
            <a:ext cx="640397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例如：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NEXT:  MOV  AX, 3000H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7" name="矩形 1"/>
          <p:cNvSpPr/>
          <p:nvPr/>
        </p:nvSpPr>
        <p:spPr>
          <a:xfrm>
            <a:off x="1295400" y="2397125"/>
            <a:ext cx="5445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标号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NEXT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的类型属性为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NEAR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8" name="Rectangle 4"/>
          <p:cNvSpPr/>
          <p:nvPr/>
        </p:nvSpPr>
        <p:spPr>
          <a:xfrm>
            <a:off x="250825" y="3108325"/>
            <a:ext cx="672782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LABEL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伪指令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设置标号类型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9" name="Rectangle 5"/>
          <p:cNvSpPr/>
          <p:nvPr/>
        </p:nvSpPr>
        <p:spPr>
          <a:xfrm>
            <a:off x="1492250" y="4449763"/>
            <a:ext cx="34448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名字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LABEL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Rectangle 7"/>
          <p:cNvSpPr/>
          <p:nvPr/>
        </p:nvSpPr>
        <p:spPr>
          <a:xfrm>
            <a:off x="596900" y="3743325"/>
            <a:ext cx="1978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格式如下：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11" name="Rectangle 11"/>
          <p:cNvSpPr/>
          <p:nvPr/>
        </p:nvSpPr>
        <p:spPr>
          <a:xfrm>
            <a:off x="1431925" y="5211763"/>
            <a:ext cx="480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标号  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NEAR/FAR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5612" name="Rectangle 12"/>
          <p:cNvSpPr/>
          <p:nvPr/>
        </p:nvSpPr>
        <p:spPr>
          <a:xfrm>
            <a:off x="1431925" y="5821363"/>
            <a:ext cx="670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变量名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BYTE/WORD/DWORD        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5613" name="Freeform 14"/>
          <p:cNvSpPr/>
          <p:nvPr/>
        </p:nvSpPr>
        <p:spPr>
          <a:xfrm>
            <a:off x="746125" y="4754563"/>
            <a:ext cx="838200" cy="12192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68" h="856">
                <a:moveTo>
                  <a:pt x="568" y="0"/>
                </a:moveTo>
                <a:cubicBezTo>
                  <a:pt x="324" y="292"/>
                  <a:pt x="80" y="584"/>
                  <a:pt x="40" y="720"/>
                </a:cubicBezTo>
                <a:cubicBezTo>
                  <a:pt x="0" y="856"/>
                  <a:pt x="164" y="836"/>
                  <a:pt x="328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4" name="AutoShape 15"/>
          <p:cNvSpPr/>
          <p:nvPr/>
        </p:nvSpPr>
        <p:spPr>
          <a:xfrm>
            <a:off x="1203325" y="5287963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5615" name="Freeform 16"/>
          <p:cNvSpPr/>
          <p:nvPr/>
        </p:nvSpPr>
        <p:spPr>
          <a:xfrm>
            <a:off x="3349625" y="4830763"/>
            <a:ext cx="749300" cy="11430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568" h="856">
                <a:moveTo>
                  <a:pt x="568" y="0"/>
                </a:moveTo>
                <a:cubicBezTo>
                  <a:pt x="324" y="292"/>
                  <a:pt x="80" y="584"/>
                  <a:pt x="40" y="720"/>
                </a:cubicBezTo>
                <a:cubicBezTo>
                  <a:pt x="0" y="856"/>
                  <a:pt x="164" y="836"/>
                  <a:pt x="328" y="81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616" name="AutoShape 17"/>
          <p:cNvSpPr/>
          <p:nvPr/>
        </p:nvSpPr>
        <p:spPr>
          <a:xfrm>
            <a:off x="3717925" y="5287963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6627" name="Text Box 18"/>
          <p:cNvSpPr txBox="1"/>
          <p:nvPr/>
        </p:nvSpPr>
        <p:spPr>
          <a:xfrm>
            <a:off x="506413" y="731838"/>
            <a:ext cx="5029200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语句与指令语句配合使用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28" name="Rectangle 19"/>
          <p:cNvSpPr/>
          <p:nvPr/>
        </p:nvSpPr>
        <p:spPr>
          <a:xfrm>
            <a:off x="611823" y="1556385"/>
            <a:ext cx="67818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SUB1_FAR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LABEL FAR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SUB1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MOV    AX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1234H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20"/>
          <p:cNvSpPr/>
          <p:nvPr/>
        </p:nvSpPr>
        <p:spPr>
          <a:xfrm>
            <a:off x="341313" y="3476625"/>
            <a:ext cx="8334375" cy="1385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MOV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语句有两个具有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相同段和偏移地址属性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的标号：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SUB1_FAR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SUB1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，但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类型属性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不同。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7651" name="Text Box 4"/>
          <p:cNvSpPr txBox="1"/>
          <p:nvPr/>
        </p:nvSpPr>
        <p:spPr>
          <a:xfrm>
            <a:off x="1066800" y="533400"/>
            <a:ext cx="6477000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LABEL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语句与数据定义语句配合使用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1143000" y="1295400"/>
            <a:ext cx="75438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</a:rPr>
              <a:t>DATA_BYTE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LABEL BYTE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DATA_WORD    DW  20H  DUP(567H)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/>
          <p:nvPr/>
        </p:nvSpPr>
        <p:spPr>
          <a:xfrm>
            <a:off x="1143000" y="2667000"/>
            <a:ext cx="7627938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DATA_WORD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DATA_BYTE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具有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相同的段和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偏移地址属性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，但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类型属性不同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143000" y="3824288"/>
            <a:ext cx="5233988" cy="5238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利用上例数据定义的语句如下：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8"/>
          <p:cNvSpPr/>
          <p:nvPr/>
        </p:nvSpPr>
        <p:spPr>
          <a:xfrm>
            <a:off x="1219200" y="4433888"/>
            <a:ext cx="50498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MOV   AX,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DATA_WORD</a:t>
            </a:r>
            <a:r>
              <a:rPr lang="en-US" altLang="zh-CN" sz="2800" b="1" dirty="0">
                <a:latin typeface="Times New Roman" panose="02020603050405020304" pitchFamily="18" charset="0"/>
              </a:rPr>
              <a:t>+4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6" name="Rectangle 9"/>
          <p:cNvSpPr/>
          <p:nvPr/>
        </p:nvSpPr>
        <p:spPr>
          <a:xfrm>
            <a:off x="1219200" y="5500688"/>
            <a:ext cx="4848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MOV   AL, DATA_BYTE+4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7657" name="Rectangle 10"/>
          <p:cNvSpPr/>
          <p:nvPr/>
        </p:nvSpPr>
        <p:spPr>
          <a:xfrm>
            <a:off x="6042025" y="4387850"/>
            <a:ext cx="2339975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传送第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字节）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8" name="Rectangle 11"/>
          <p:cNvSpPr/>
          <p:nvPr/>
        </p:nvSpPr>
        <p:spPr>
          <a:xfrm>
            <a:off x="5867400" y="5500688"/>
            <a:ext cx="2493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传送第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个字节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138863" y="6608763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781050" y="2057400"/>
            <a:ext cx="1266825" cy="5238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6" name="Rectangle 4"/>
          <p:cNvSpPr/>
          <p:nvPr/>
        </p:nvSpPr>
        <p:spPr>
          <a:xfrm>
            <a:off x="1114425" y="2581275"/>
            <a:ext cx="62912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常用作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指令语句</a:t>
            </a:r>
            <a:r>
              <a:rPr lang="zh-CN" altLang="en-US" sz="2400" b="1" dirty="0">
                <a:latin typeface="Times New Roman" panose="02020603050405020304" pitchFamily="18" charset="0"/>
              </a:rPr>
              <a:t>或伪指令语句的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操作数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/>
          <p:nvPr/>
        </p:nvSpPr>
        <p:spPr>
          <a:xfrm>
            <a:off x="1114425" y="3103563"/>
            <a:ext cx="65246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由常数、变量、标号通过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运算符连接</a:t>
            </a:r>
            <a:r>
              <a:rPr lang="zh-CN" altLang="en-US" sz="2400" b="1" dirty="0">
                <a:latin typeface="Times New Roman" panose="02020603050405020304" pitchFamily="18" charset="0"/>
              </a:rPr>
              <a:t>而成；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8" name="Rectangle 6"/>
          <p:cNvSpPr/>
          <p:nvPr/>
        </p:nvSpPr>
        <p:spPr>
          <a:xfrm>
            <a:off x="1114425" y="3636963"/>
            <a:ext cx="4667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数值表达式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地址表达式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/>
          <p:nvPr/>
        </p:nvSpPr>
        <p:spPr>
          <a:xfrm>
            <a:off x="1114425" y="4098925"/>
            <a:ext cx="59817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汇编时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，经计算得到一个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数值</a:t>
            </a:r>
            <a:r>
              <a:rPr lang="zh-CN" altLang="en-US" sz="2400" b="1" dirty="0">
                <a:latin typeface="Times New Roman" panose="02020603050405020304" pitchFamily="18" charset="0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0" name="Text Box 8"/>
          <p:cNvSpPr txBox="1"/>
          <p:nvPr/>
        </p:nvSpPr>
        <p:spPr>
          <a:xfrm>
            <a:off x="260350" y="38100"/>
            <a:ext cx="5257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5.3.4  </a:t>
            </a:r>
            <a:r>
              <a:rPr lang="zh-CN" altLang="en-US" sz="4000" b="1" dirty="0">
                <a:latin typeface="Times New Roman" panose="02020603050405020304" pitchFamily="18" charset="0"/>
              </a:rPr>
              <a:t>表达式与运算符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736600" y="4625975"/>
            <a:ext cx="1266825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运算符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82" name="Rectangle 10"/>
          <p:cNvSpPr/>
          <p:nvPr/>
        </p:nvSpPr>
        <p:spPr>
          <a:xfrm>
            <a:off x="1204913" y="5219700"/>
            <a:ext cx="25717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算术运算符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3" name="Rectangle 11"/>
          <p:cNvSpPr/>
          <p:nvPr/>
        </p:nvSpPr>
        <p:spPr>
          <a:xfrm>
            <a:off x="1185863" y="5745163"/>
            <a:ext cx="17319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逻辑运算符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4" name="Rectangle 12"/>
          <p:cNvSpPr/>
          <p:nvPr/>
        </p:nvSpPr>
        <p:spPr>
          <a:xfrm>
            <a:off x="1185863" y="6196013"/>
            <a:ext cx="17319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关系运算符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5" name="Rectangle 13"/>
          <p:cNvSpPr/>
          <p:nvPr/>
        </p:nvSpPr>
        <p:spPr>
          <a:xfrm>
            <a:off x="3929063" y="5235575"/>
            <a:ext cx="2351087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数值返回运算符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6" name="Rectangle 14"/>
          <p:cNvSpPr/>
          <p:nvPr/>
        </p:nvSpPr>
        <p:spPr>
          <a:xfrm>
            <a:off x="3929063" y="5753100"/>
            <a:ext cx="1731962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属性运算符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687" name="矩形 1"/>
          <p:cNvSpPr/>
          <p:nvPr/>
        </p:nvSpPr>
        <p:spPr>
          <a:xfrm>
            <a:off x="161925" y="908050"/>
            <a:ext cx="8785225" cy="9540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</a:rPr>
              <a:t>表达式的数据计算或操作类型的确定是在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汇编源程序过程中完成的</a:t>
            </a:r>
            <a:r>
              <a:rPr lang="zh-CN" altLang="zh-CN" sz="2800" b="1" dirty="0">
                <a:latin typeface="Times New Roman" panose="02020603050405020304" pitchFamily="18" charset="0"/>
              </a:rPr>
              <a:t>，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不是在程序运行时获得的</a:t>
            </a:r>
            <a:r>
              <a:rPr lang="zh-CN" altLang="zh-CN" sz="2800" b="1" dirty="0">
                <a:latin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714375" y="914400"/>
            <a:ext cx="7772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包括：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（加）、 </a:t>
            </a:r>
            <a:r>
              <a:rPr lang="en-US" altLang="zh-CN" sz="2800" b="1" dirty="0">
                <a:latin typeface="Times New Roman" panose="02020603050405020304" pitchFamily="18" charset="0"/>
              </a:rPr>
              <a:t>–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（减）、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（乘）、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（除）、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（模除）、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SHL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（左移）、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SHR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（右移）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700" name="Text Box 10"/>
          <p:cNvSpPr txBox="1"/>
          <p:nvPr/>
        </p:nvSpPr>
        <p:spPr>
          <a:xfrm>
            <a:off x="463550" y="228600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zh-CN" altLang="en-US" sz="3600" b="1" dirty="0">
                <a:latin typeface="宋体" panose="02010600030101010101" pitchFamily="2" charset="-122"/>
              </a:rPr>
              <a:t>算术运算符</a:t>
            </a:r>
            <a:endParaRPr lang="zh-CN" altLang="en-US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9701" name="Rectangle 11"/>
          <p:cNvSpPr/>
          <p:nvPr/>
        </p:nvSpPr>
        <p:spPr>
          <a:xfrm>
            <a:off x="790575" y="2003425"/>
            <a:ext cx="82835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、*、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运算的操作数和运算结果都是整数；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02" name="Rectangle 12"/>
          <p:cNvSpPr/>
          <p:nvPr/>
        </p:nvSpPr>
        <p:spPr>
          <a:xfrm>
            <a:off x="790575" y="2605088"/>
            <a:ext cx="837565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除法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运算取商的整数，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MOD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运算取除法的余数；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03" name="Rectangle 13"/>
          <p:cNvSpPr/>
          <p:nvPr/>
        </p:nvSpPr>
        <p:spPr>
          <a:xfrm>
            <a:off x="790575" y="3178175"/>
            <a:ext cx="677703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减法</a:t>
            </a:r>
            <a:r>
              <a:rPr lang="zh-CN" altLang="en-US" sz="2800" b="1" dirty="0">
                <a:latin typeface="Times New Roman" panose="02020603050405020304" pitchFamily="18" charset="0"/>
              </a:rPr>
              <a:t>运算可用于同一段内的两个变量；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04" name="Rectangle 14"/>
          <p:cNvSpPr/>
          <p:nvPr/>
        </p:nvSpPr>
        <p:spPr>
          <a:xfrm>
            <a:off x="1458913" y="4114800"/>
            <a:ext cx="10985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29705" name="Rectangle 15"/>
          <p:cNvSpPr/>
          <p:nvPr/>
        </p:nvSpPr>
        <p:spPr>
          <a:xfrm>
            <a:off x="2786063" y="4213225"/>
            <a:ext cx="19494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NUM=15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9706" name="Rectangle 16"/>
          <p:cNvSpPr/>
          <p:nvPr/>
        </p:nvSpPr>
        <p:spPr>
          <a:xfrm>
            <a:off x="2786063" y="4738688"/>
            <a:ext cx="25400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NUM=NUM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/ </a:t>
            </a:r>
            <a:r>
              <a:rPr lang="en-US" altLang="zh-CN" sz="2800" b="1" dirty="0">
                <a:latin typeface="Times New Roman" panose="02020603050405020304" pitchFamily="18" charset="0"/>
              </a:rPr>
              <a:t>8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9707" name="Rectangle 17"/>
          <p:cNvSpPr/>
          <p:nvPr/>
        </p:nvSpPr>
        <p:spPr>
          <a:xfrm>
            <a:off x="2786063" y="5272088"/>
            <a:ext cx="3311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NUM=NUM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MOD</a:t>
            </a:r>
            <a:r>
              <a:rPr lang="en-US" altLang="zh-CN" sz="2800" b="1" dirty="0">
                <a:latin typeface="Times New Roman" panose="02020603050405020304" pitchFamily="18" charset="0"/>
              </a:rPr>
              <a:t> 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9708" name="Rectangle 18"/>
          <p:cNvSpPr/>
          <p:nvPr/>
        </p:nvSpPr>
        <p:spPr>
          <a:xfrm>
            <a:off x="2786063" y="5805488"/>
            <a:ext cx="2644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NUM=NUM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</a:rPr>
              <a:t> 4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9709" name="Rectangle 19"/>
          <p:cNvSpPr/>
          <p:nvPr/>
        </p:nvSpPr>
        <p:spPr>
          <a:xfrm>
            <a:off x="2786063" y="633888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NUM=NUM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SHR</a:t>
            </a:r>
            <a:r>
              <a:rPr lang="en-US" altLang="zh-CN" sz="2800" b="1" dirty="0">
                <a:latin typeface="Times New Roman" panose="02020603050405020304" pitchFamily="18" charset="0"/>
              </a:rPr>
              <a:t>  2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9710" name="Rectangle 7"/>
          <p:cNvSpPr/>
          <p:nvPr/>
        </p:nvSpPr>
        <p:spPr>
          <a:xfrm>
            <a:off x="817563" y="3689350"/>
            <a:ext cx="4613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汇编过程中</a:t>
            </a:r>
            <a:r>
              <a:rPr lang="zh-CN" altLang="en-US" sz="2800" b="1" dirty="0">
                <a:latin typeface="Times New Roman" panose="02020603050405020304" pitchFamily="18" charset="0"/>
              </a:rPr>
              <a:t>完成运算。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0723" name="Rectangle 3"/>
          <p:cNvSpPr/>
          <p:nvPr/>
        </p:nvSpPr>
        <p:spPr>
          <a:xfrm>
            <a:off x="3635375" y="376238"/>
            <a:ext cx="4968875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AND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XOR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  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66713" y="333375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逻辑运算符：</a:t>
            </a:r>
            <a:endParaRPr kumimoji="1" lang="zh-CN" altLang="en-US" sz="3600" b="1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25" name="Rectangle 6"/>
          <p:cNvSpPr/>
          <p:nvPr/>
        </p:nvSpPr>
        <p:spPr>
          <a:xfrm>
            <a:off x="982663" y="1200150"/>
            <a:ext cx="667702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只用于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数值表达式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按位</a:t>
            </a:r>
            <a:r>
              <a:rPr lang="zh-CN" altLang="en-US" sz="2800" b="1" dirty="0">
                <a:latin typeface="Times New Roman" panose="02020603050405020304" pitchFamily="18" charset="0"/>
              </a:rPr>
              <a:t>进行逻辑操作；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6" name="Rectangle 7"/>
          <p:cNvSpPr/>
          <p:nvPr/>
        </p:nvSpPr>
        <p:spPr>
          <a:xfrm>
            <a:off x="947738" y="1752600"/>
            <a:ext cx="41513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汇编过程中</a:t>
            </a:r>
            <a:r>
              <a:rPr lang="zh-CN" altLang="en-US" sz="2800" b="1" dirty="0">
                <a:latin typeface="Times New Roman" panose="02020603050405020304" pitchFamily="18" charset="0"/>
              </a:rPr>
              <a:t>完成运算；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7" name="Rectangle 8"/>
          <p:cNvSpPr/>
          <p:nvPr/>
        </p:nvSpPr>
        <p:spPr>
          <a:xfrm>
            <a:off x="4757738" y="1752600"/>
            <a:ext cx="41513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通常出现在源操作数中。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728" name="Rectangle 9"/>
          <p:cNvSpPr/>
          <p:nvPr/>
        </p:nvSpPr>
        <p:spPr>
          <a:xfrm>
            <a:off x="1668463" y="2465388"/>
            <a:ext cx="6119812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57150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MOV   AL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NOT  0F0H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5715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MOV   BL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55H  OR  0F0H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5715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AND   BH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55H  AND  0F0H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5715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XOR   CX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55H  XOR  50H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Rectangle 10"/>
          <p:cNvSpPr/>
          <p:nvPr/>
        </p:nvSpPr>
        <p:spPr>
          <a:xfrm>
            <a:off x="906463" y="2389188"/>
            <a:ext cx="927100" cy="55403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612775" y="4408488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1" lang="zh-CN" altLang="en-US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、关系</a:t>
            </a:r>
            <a:r>
              <a:rPr kumimoji="1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endParaRPr kumimoji="1" lang="zh-CN" altLang="en-US" sz="3600" b="1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34988" y="5229225"/>
            <a:ext cx="8077200" cy="946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EQ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（相等）、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（不等）、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（小于）、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（小于等于）、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GT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（大于）、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GE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（大于等于）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099" name="Text Box 3"/>
          <p:cNvSpPr txBox="1"/>
          <p:nvPr/>
        </p:nvSpPr>
        <p:spPr>
          <a:xfrm>
            <a:off x="2590800" y="228600"/>
            <a:ext cx="38100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5.1 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0" name="Text Box 5"/>
          <p:cNvSpPr txBox="1"/>
          <p:nvPr/>
        </p:nvSpPr>
        <p:spPr>
          <a:xfrm>
            <a:off x="539750" y="1219200"/>
            <a:ext cx="3810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Text Box 6"/>
          <p:cNvSpPr txBox="1"/>
          <p:nvPr/>
        </p:nvSpPr>
        <p:spPr>
          <a:xfrm>
            <a:off x="1066800" y="1957388"/>
            <a:ext cx="76962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71500" lvl="0" indent="-57150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一种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面向机器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低级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程序设计语言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2" name="Text Box 7"/>
          <p:cNvSpPr txBox="1"/>
          <p:nvPr/>
        </p:nvSpPr>
        <p:spPr>
          <a:xfrm>
            <a:off x="1033463" y="2601913"/>
            <a:ext cx="72390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71500" lvl="0" indent="-57150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符号化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的机器语言；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3" name="Text Box 8"/>
          <p:cNvSpPr txBox="1"/>
          <p:nvPr/>
        </p:nvSpPr>
        <p:spPr>
          <a:xfrm>
            <a:off x="522288" y="3903663"/>
            <a:ext cx="5257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汇编语言源程序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4" name="Text Box 9"/>
          <p:cNvSpPr txBox="1"/>
          <p:nvPr/>
        </p:nvSpPr>
        <p:spPr>
          <a:xfrm>
            <a:off x="1295400" y="4676775"/>
            <a:ext cx="7239000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用汇编语言编制的程序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计算机不能直接执行。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5" name="矩形 1"/>
          <p:cNvSpPr/>
          <p:nvPr/>
        </p:nvSpPr>
        <p:spPr>
          <a:xfrm>
            <a:off x="1033463" y="3252788"/>
            <a:ext cx="6248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71500" lvl="0" indent="-571500" eaLnBrk="1" hangingPunct="1">
              <a:spcBef>
                <a:spcPct val="5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汇编指令与机器指令一一对应。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1747" name="Rectangle 3"/>
          <p:cNvSpPr/>
          <p:nvPr/>
        </p:nvSpPr>
        <p:spPr>
          <a:xfrm>
            <a:off x="2286000" y="2743200"/>
            <a:ext cx="3962400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DA1   DB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  LT  8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DA2   DB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  NE  0AH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  AL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  EQ  0AH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  BX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DA2  GE  DA1	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8" name="Rectangle 6"/>
          <p:cNvSpPr/>
          <p:nvPr/>
        </p:nvSpPr>
        <p:spPr>
          <a:xfrm>
            <a:off x="1143000" y="555625"/>
            <a:ext cx="7632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latin typeface="Times New Roman" panose="02020603050405020304" pitchFamily="18" charset="0"/>
              </a:rPr>
              <a:t>1&gt;   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关系运算符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  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表达式</a:t>
            </a:r>
            <a:r>
              <a:rPr lang="en-US" altLang="zh-CN" sz="2800" b="1" dirty="0">
                <a:latin typeface="Times New Roman" panose="02020603050405020304" pitchFamily="18" charset="0"/>
              </a:rPr>
              <a:t>2&gt;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1749" name="Rectangle 7"/>
          <p:cNvSpPr/>
          <p:nvPr/>
        </p:nvSpPr>
        <p:spPr>
          <a:xfrm>
            <a:off x="1219200" y="1143000"/>
            <a:ext cx="70373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比较两表达式的值，两表达式的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性质相同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50" name="Rectangle 8"/>
          <p:cNvSpPr/>
          <p:nvPr/>
        </p:nvSpPr>
        <p:spPr>
          <a:xfrm>
            <a:off x="1219200" y="1676400"/>
            <a:ext cx="775811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数值</a:t>
            </a:r>
            <a:r>
              <a:rPr lang="zh-CN" altLang="en-US" sz="2800" b="1" dirty="0">
                <a:latin typeface="Times New Roman" panose="02020603050405020304" pitchFamily="18" charset="0"/>
              </a:rPr>
              <a:t>按无符号数比较，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地址表达式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比较偏移量；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51" name="Rectangle 9"/>
          <p:cNvSpPr/>
          <p:nvPr/>
        </p:nvSpPr>
        <p:spPr>
          <a:xfrm>
            <a:off x="1219200" y="2209800"/>
            <a:ext cx="754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关系成立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，结果为全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关系不成立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752" name="Rectangle 10"/>
          <p:cNvSpPr/>
          <p:nvPr/>
        </p:nvSpPr>
        <p:spPr>
          <a:xfrm>
            <a:off x="1295400" y="2651125"/>
            <a:ext cx="927100" cy="554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32771" name="Rectangle 6"/>
          <p:cNvSpPr/>
          <p:nvPr/>
        </p:nvSpPr>
        <p:spPr>
          <a:xfrm>
            <a:off x="652463" y="1317625"/>
            <a:ext cx="69532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数值返回运算符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  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地址表达式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2772" name="Line 7"/>
          <p:cNvSpPr/>
          <p:nvPr/>
        </p:nvSpPr>
        <p:spPr>
          <a:xfrm rot="-10569633" flipV="1">
            <a:off x="5605463" y="1774825"/>
            <a:ext cx="304800" cy="228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2773" name="Rectangle 8"/>
          <p:cNvSpPr/>
          <p:nvPr/>
        </p:nvSpPr>
        <p:spPr>
          <a:xfrm>
            <a:off x="4843463" y="1941513"/>
            <a:ext cx="23383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存储器操作数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774" name="Rectangle 9"/>
          <p:cNvSpPr/>
          <p:nvPr/>
        </p:nvSpPr>
        <p:spPr>
          <a:xfrm>
            <a:off x="238125" y="2416175"/>
            <a:ext cx="3352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SEG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运算符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5" name="Rectangle 10"/>
          <p:cNvSpPr/>
          <p:nvPr/>
        </p:nvSpPr>
        <p:spPr>
          <a:xfrm>
            <a:off x="3133725" y="2420938"/>
            <a:ext cx="19780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返回段基值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6" name="AutoShape 11"/>
          <p:cNvSpPr/>
          <p:nvPr/>
        </p:nvSpPr>
        <p:spPr>
          <a:xfrm>
            <a:off x="7129463" y="18510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2777" name="Rectangle 12"/>
          <p:cNvSpPr/>
          <p:nvPr/>
        </p:nvSpPr>
        <p:spPr>
          <a:xfrm>
            <a:off x="7205663" y="1622425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变量名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8" name="Rectangle 13"/>
          <p:cNvSpPr/>
          <p:nvPr/>
        </p:nvSpPr>
        <p:spPr>
          <a:xfrm>
            <a:off x="7218363" y="2155825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标号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9" name="Rectangle 14"/>
          <p:cNvSpPr/>
          <p:nvPr/>
        </p:nvSpPr>
        <p:spPr>
          <a:xfrm>
            <a:off x="223838" y="2928938"/>
            <a:ext cx="46783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OFFSET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运算符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0" name="Rectangle 15"/>
          <p:cNvSpPr/>
          <p:nvPr/>
        </p:nvSpPr>
        <p:spPr>
          <a:xfrm>
            <a:off x="3943350" y="2928938"/>
            <a:ext cx="23368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返回偏移地址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81" name="Rectangle 16"/>
          <p:cNvSpPr/>
          <p:nvPr/>
        </p:nvSpPr>
        <p:spPr>
          <a:xfrm>
            <a:off x="223838" y="3490913"/>
            <a:ext cx="39624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TYPE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运算符</a:t>
            </a:r>
            <a:endParaRPr lang="zh-CN" altLang="en-US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82" name="Rectangle 17"/>
          <p:cNvSpPr/>
          <p:nvPr/>
        </p:nvSpPr>
        <p:spPr>
          <a:xfrm>
            <a:off x="190500" y="4037013"/>
            <a:ext cx="4513263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返回类型属性对应的数值，</a:t>
            </a:r>
            <a:endParaRPr lang="en-US" altLang="zh-CN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如右表。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4079" name="Group 47"/>
          <p:cNvGraphicFramePr>
            <a:graphicFrameLocks noGrp="1"/>
          </p:cNvGraphicFramePr>
          <p:nvPr/>
        </p:nvGraphicFramePr>
        <p:xfrm>
          <a:off x="4430713" y="3830638"/>
          <a:ext cx="4464050" cy="2962275"/>
        </p:xfrm>
        <a:graphic>
          <a:graphicData uri="http://schemas.openxmlformats.org/drawingml/2006/table">
            <a:tbl>
              <a:tblPr/>
              <a:tblGrid>
                <a:gridCol w="1358624"/>
                <a:gridCol w="1682106"/>
                <a:gridCol w="1423320"/>
              </a:tblGrid>
              <a:tr h="675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类型属性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运算结果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7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BYTE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7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7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DWORD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标号</a:t>
                      </a:r>
                      <a:endParaRPr kumimoji="1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NEAR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87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FAR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23838" y="104775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1" lang="zh-CN" altLang="en-US" sz="36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、数值返回</a:t>
            </a:r>
            <a:r>
              <a:rPr kumimoji="1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endParaRPr kumimoji="1" lang="zh-CN" altLang="en-US" sz="3600" b="1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2811" name="Rectangle 17"/>
          <p:cNvSpPr/>
          <p:nvPr/>
        </p:nvSpPr>
        <p:spPr>
          <a:xfrm>
            <a:off x="271463" y="798513"/>
            <a:ext cx="7848600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SEG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OFFSET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TYPE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SIZE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</a:rPr>
              <a:t>LENGTH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33795" name="Rectangle 4"/>
          <p:cNvSpPr/>
          <p:nvPr/>
        </p:nvSpPr>
        <p:spPr>
          <a:xfrm>
            <a:off x="228600" y="200025"/>
            <a:ext cx="4495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LENGTH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运算符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6" name="Rectangle 5"/>
          <p:cNvSpPr/>
          <p:nvPr/>
        </p:nvSpPr>
        <p:spPr>
          <a:xfrm>
            <a:off x="1001713" y="838200"/>
            <a:ext cx="7402512" cy="9540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若变量用</a:t>
            </a:r>
            <a:r>
              <a:rPr lang="en-US" altLang="zh-CN" sz="2800" b="1" dirty="0">
                <a:latin typeface="宋体" panose="02010600030101010101" pitchFamily="2" charset="-122"/>
              </a:rPr>
              <a:t>DUP</a:t>
            </a:r>
            <a:r>
              <a:rPr lang="zh-CN" altLang="en-US" sz="2800" b="1" dirty="0">
                <a:latin typeface="宋体" panose="02010600030101010101" pitchFamily="2" charset="-122"/>
              </a:rPr>
              <a:t>定义，返回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外层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DUP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的重复次数；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若变量没用</a:t>
            </a:r>
            <a:r>
              <a:rPr lang="en-US" altLang="zh-CN" sz="2800" b="1" dirty="0">
                <a:latin typeface="宋体" panose="02010600030101010101" pitchFamily="2" charset="-122"/>
              </a:rPr>
              <a:t>DUP</a:t>
            </a:r>
            <a:r>
              <a:rPr lang="zh-CN" altLang="en-US" sz="2800" b="1" dirty="0">
                <a:latin typeface="宋体" panose="02010600030101010101" pitchFamily="2" charset="-122"/>
              </a:rPr>
              <a:t>定义，则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返回结果总是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33797" name="Rectangle 6"/>
          <p:cNvSpPr/>
          <p:nvPr/>
        </p:nvSpPr>
        <p:spPr>
          <a:xfrm>
            <a:off x="4340225" y="228600"/>
            <a:ext cx="19875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只用于变量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8" name="Rectangle 7"/>
          <p:cNvSpPr/>
          <p:nvPr/>
        </p:nvSpPr>
        <p:spPr>
          <a:xfrm>
            <a:off x="203200" y="1882775"/>
            <a:ext cx="342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SIZE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运算符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799" name="Rectangle 8"/>
          <p:cNvSpPr/>
          <p:nvPr/>
        </p:nvSpPr>
        <p:spPr>
          <a:xfrm>
            <a:off x="3479800" y="1882775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只用于变量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00" name="Rectangle 9"/>
          <p:cNvSpPr/>
          <p:nvPr/>
        </p:nvSpPr>
        <p:spPr>
          <a:xfrm>
            <a:off x="1014413" y="2438400"/>
            <a:ext cx="70040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TYPE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LENGTH</a:t>
            </a:r>
            <a:r>
              <a:rPr lang="zh-CN" altLang="en-US" sz="2800" b="1" dirty="0">
                <a:latin typeface="宋体" panose="02010600030101010101" pitchFamily="2" charset="-122"/>
              </a:rPr>
              <a:t>两个运算结果的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乘积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3801" name="Rectangle 10"/>
          <p:cNvSpPr/>
          <p:nvPr/>
        </p:nvSpPr>
        <p:spPr>
          <a:xfrm>
            <a:off x="1981200" y="3013075"/>
            <a:ext cx="670560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ORG   20H                                                               VAR1    DB     10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15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20                                   VAR2    DW    0FFFFH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100H                                VAR3    DW    10H  DUP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DUP</a:t>
            </a:r>
            <a:r>
              <a:rPr lang="zh-CN" altLang="en-US" sz="2400" b="1" dirty="0"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））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33802" name="Rectangle 11"/>
          <p:cNvSpPr/>
          <p:nvPr/>
        </p:nvSpPr>
        <p:spPr>
          <a:xfrm>
            <a:off x="1066800" y="2895600"/>
            <a:ext cx="927100" cy="55403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33803" name="Rectangle 12"/>
          <p:cNvSpPr/>
          <p:nvPr/>
        </p:nvSpPr>
        <p:spPr>
          <a:xfrm>
            <a:off x="2057400" y="4495800"/>
            <a:ext cx="40386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	AX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SEG   VAR1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4" name="Rectangle 13"/>
          <p:cNvSpPr/>
          <p:nvPr/>
        </p:nvSpPr>
        <p:spPr>
          <a:xfrm>
            <a:off x="2057400" y="4913313"/>
            <a:ext cx="4038600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	SI</a:t>
            </a:r>
            <a:r>
              <a:rPr lang="zh-CN" altLang="en-US" sz="2400" b="1" dirty="0">
                <a:latin typeface="Times New Roman" panose="02020603050405020304" pitchFamily="18" charset="0"/>
              </a:rPr>
              <a:t>，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OFFSET  VAR2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5" name="Rectangle 14"/>
          <p:cNvSpPr/>
          <p:nvPr/>
        </p:nvSpPr>
        <p:spPr>
          <a:xfrm>
            <a:off x="2057400" y="5334000"/>
            <a:ext cx="40386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	BL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TYPE     VAR2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Rectangle 15"/>
          <p:cNvSpPr/>
          <p:nvPr/>
        </p:nvSpPr>
        <p:spPr>
          <a:xfrm>
            <a:off x="2057400" y="5711825"/>
            <a:ext cx="4818063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	CL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LENGTH  VAR3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7" name="Rectangle 16"/>
          <p:cNvSpPr/>
          <p:nvPr/>
        </p:nvSpPr>
        <p:spPr>
          <a:xfrm>
            <a:off x="2057400" y="6132513"/>
            <a:ext cx="4038600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MOV	CH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SIZE     VAR3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4819" name="Rectangle 4"/>
          <p:cNvSpPr/>
          <p:nvPr/>
        </p:nvSpPr>
        <p:spPr>
          <a:xfrm>
            <a:off x="1085850" y="928688"/>
            <a:ext cx="67643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为已分配的存储单元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临时设定类型属性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468313" y="258763"/>
            <a:ext cx="6283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5</a:t>
            </a:r>
            <a:r>
              <a:rPr kumimoji="1" lang="zh-CN" altLang="en-US" sz="3200" b="1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、属性修改</a:t>
            </a:r>
            <a:r>
              <a:rPr kumimoji="1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</a:t>
            </a:r>
            <a:r>
              <a:rPr kumimoji="1" lang="en-US" altLang="zh-CN" sz="3200" b="1" kern="1200" cap="none" spc="0" normalizeH="0" baseline="0" noProof="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PTR</a:t>
            </a:r>
            <a:endParaRPr kumimoji="1" lang="en-US" altLang="zh-CN" sz="3200" b="1" kern="1200" cap="none" spc="0" normalizeH="0" baseline="0" noProof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4821" name="Rectangle 13"/>
          <p:cNvSpPr/>
          <p:nvPr/>
        </p:nvSpPr>
        <p:spPr>
          <a:xfrm>
            <a:off x="1112838" y="1614488"/>
            <a:ext cx="61341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 类型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latin typeface="Times New Roman" panose="02020603050405020304" pitchFamily="18" charset="0"/>
              </a:rPr>
              <a:t>   &lt;</a:t>
            </a:r>
            <a:r>
              <a:rPr lang="zh-CN" altLang="en-US" sz="2800" b="1" dirty="0">
                <a:latin typeface="Times New Roman" panose="02020603050405020304" pitchFamily="18" charset="0"/>
              </a:rPr>
              <a:t>地址表达式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4822" name="Rectangle 14"/>
          <p:cNvSpPr/>
          <p:nvPr/>
        </p:nvSpPr>
        <p:spPr>
          <a:xfrm>
            <a:off x="1143000" y="2209800"/>
            <a:ext cx="9921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34823" name="Text Box 16"/>
          <p:cNvSpPr txBox="1"/>
          <p:nvPr/>
        </p:nvSpPr>
        <p:spPr>
          <a:xfrm>
            <a:off x="304800" y="2895600"/>
            <a:ext cx="8731250" cy="3540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DA_BYTE     DB	  20H  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DA_WORD   DW	  30H  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             ┇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MOV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WORD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DA_BYTE [10]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AX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MOV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BYTE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DA_WORD [DI]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BL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INC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BYTE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[SI]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SUB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WORD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[BX]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30H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JMP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FAR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PTR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SUB1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8425" name="Text Box 57"/>
          <p:cNvSpPr txBox="1">
            <a:spLocks noChangeArrowheads="1"/>
          </p:cNvSpPr>
          <p:nvPr/>
        </p:nvSpPr>
        <p:spPr bwMode="auto">
          <a:xfrm>
            <a:off x="395288" y="141288"/>
            <a:ext cx="586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b="1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6</a:t>
            </a:r>
            <a:r>
              <a:rPr kumimoji="1" lang="zh-CN" altLang="en-US" sz="3200" b="1" kern="1200" cap="none" spc="0" normalizeH="0" baseline="0" noProof="0"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、</a:t>
            </a:r>
            <a:r>
              <a:rPr kumimoji="1" lang="zh-CN" altLang="en-US" sz="3200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运算符的优先级</a:t>
            </a:r>
            <a:endParaRPr kumimoji="1" lang="zh-CN" altLang="en-US" sz="3200" b="1" kern="1200" cap="none" spc="0" normalizeH="0" baseline="0" noProof="0"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5844" name="Rectangle 58"/>
          <p:cNvSpPr/>
          <p:nvPr/>
        </p:nvSpPr>
        <p:spPr>
          <a:xfrm>
            <a:off x="838200" y="730250"/>
            <a:ext cx="8383588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规则</a:t>
            </a:r>
            <a:r>
              <a:rPr lang="zh-CN" altLang="en-US" sz="2800" b="1" dirty="0">
                <a:latin typeface="Times New Roman" panose="02020603050405020304" pitchFamily="18" charset="0"/>
              </a:rPr>
              <a:t>：*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先高优先级，后低优先级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* 若有多个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同优先级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的运算符，则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从左到右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*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圆括号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可改变运算顺序。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35846" name="Picture 59" descr="b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166938"/>
            <a:ext cx="6934200" cy="4454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6867" name="Text Box 4"/>
          <p:cNvSpPr txBox="1"/>
          <p:nvPr/>
        </p:nvSpPr>
        <p:spPr>
          <a:xfrm>
            <a:off x="395605" y="69533"/>
            <a:ext cx="8153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5.4 80x86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宏汇编语言伪指令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8" name="Text Box 5"/>
          <p:cNvSpPr txBox="1"/>
          <p:nvPr/>
        </p:nvSpPr>
        <p:spPr>
          <a:xfrm>
            <a:off x="251143" y="836930"/>
            <a:ext cx="5257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5.4.1  </a:t>
            </a:r>
            <a:r>
              <a:rPr lang="zh-CN" altLang="en-US" sz="4000" b="1" dirty="0">
                <a:latin typeface="Times New Roman" panose="02020603050405020304" pitchFamily="18" charset="0"/>
              </a:rPr>
              <a:t>符号定义语句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36869" name="Rectangle 7"/>
          <p:cNvSpPr/>
          <p:nvPr/>
        </p:nvSpPr>
        <p:spPr>
          <a:xfrm>
            <a:off x="1043623" y="2132648"/>
            <a:ext cx="5295900" cy="1076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   </a:t>
            </a:r>
            <a:r>
              <a:rPr lang="zh-CN" altLang="en-US" b="1" dirty="0">
                <a:latin typeface="Times New Roman" panose="02020603050405020304" pitchFamily="18" charset="0"/>
              </a:rPr>
              <a:t>符号   </a:t>
            </a:r>
            <a:r>
              <a:rPr lang="en-US" altLang="zh-CN" b="1" dirty="0">
                <a:latin typeface="Times New Roman" panose="02020603050405020304" pitchFamily="18" charset="0"/>
              </a:rPr>
              <a:t>EQU  &lt;</a:t>
            </a:r>
            <a:r>
              <a:rPr lang="zh-CN" altLang="en-US" b="1" dirty="0">
                <a:latin typeface="Times New Roman" panose="02020603050405020304" pitchFamily="18" charset="0"/>
              </a:rPr>
              <a:t>表达式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36870" name="Rectangle 8"/>
          <p:cNvSpPr/>
          <p:nvPr/>
        </p:nvSpPr>
        <p:spPr>
          <a:xfrm>
            <a:off x="1043940" y="3284855"/>
            <a:ext cx="49291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800" b="1" dirty="0">
                <a:latin typeface="Times New Roman" panose="02020603050405020304" pitchFamily="18" charset="0"/>
              </a:rPr>
              <a:t>： 将表达式的值赋给符号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6871" name="Text Box 9"/>
          <p:cNvSpPr txBox="1"/>
          <p:nvPr/>
        </p:nvSpPr>
        <p:spPr>
          <a:xfrm>
            <a:off x="827723" y="1517650"/>
            <a:ext cx="4114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、等值语句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EQU</a:t>
            </a:r>
            <a:endParaRPr lang="en-US" altLang="zh-CN" sz="3600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28920" y="1366520"/>
            <a:ext cx="3748405" cy="1306830"/>
            <a:chOff x="8392" y="2152"/>
            <a:chExt cx="5903" cy="2058"/>
          </a:xfrm>
        </p:grpSpPr>
        <p:sp>
          <p:nvSpPr>
            <p:cNvPr id="36872" name="Rectangle 10"/>
            <p:cNvSpPr/>
            <p:nvPr/>
          </p:nvSpPr>
          <p:spPr>
            <a:xfrm>
              <a:off x="9015" y="2152"/>
              <a:ext cx="38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常数</a:t>
              </a:r>
              <a:r>
                <a:rPr lang="en-US" altLang="zh-CN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数值表达式</a:t>
              </a:r>
              <a:endPara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3" name="Rectangle 11"/>
            <p:cNvSpPr/>
            <p:nvPr/>
          </p:nvSpPr>
          <p:spPr>
            <a:xfrm>
              <a:off x="9015" y="2752"/>
              <a:ext cx="26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地址表达式</a:t>
              </a:r>
              <a:endPara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4" name="Rectangle 12"/>
            <p:cNvSpPr/>
            <p:nvPr/>
          </p:nvSpPr>
          <p:spPr>
            <a:xfrm>
              <a:off x="9015" y="3352"/>
              <a:ext cx="528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变量</a:t>
              </a:r>
              <a:r>
                <a:rPr lang="en-US" altLang="zh-CN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标号</a:t>
              </a:r>
              <a:r>
                <a:rPr lang="en-US" altLang="zh-CN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24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指令助记符</a:t>
              </a:r>
              <a:endPara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875" name="Line 13"/>
            <p:cNvSpPr/>
            <p:nvPr/>
          </p:nvSpPr>
          <p:spPr>
            <a:xfrm flipV="1">
              <a:off x="8392" y="3160"/>
              <a:ext cx="284" cy="105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6" name="AutoShape 14"/>
            <p:cNvSpPr/>
            <p:nvPr/>
          </p:nvSpPr>
          <p:spPr>
            <a:xfrm>
              <a:off x="8775" y="2392"/>
              <a:ext cx="360" cy="1440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877" name="Rectangle 15"/>
          <p:cNvSpPr/>
          <p:nvPr/>
        </p:nvSpPr>
        <p:spPr>
          <a:xfrm>
            <a:off x="1214120" y="3716655"/>
            <a:ext cx="914400" cy="5492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  <p:sp>
        <p:nvSpPr>
          <p:cNvPr id="36878" name="Rectangle 16"/>
          <p:cNvSpPr/>
          <p:nvPr/>
        </p:nvSpPr>
        <p:spPr>
          <a:xfrm>
            <a:off x="2339975" y="3883025"/>
            <a:ext cx="4757738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COUNT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EQU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5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ADR1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EQU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DS:[BP+14]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L1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EQU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SUBSTART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6879" name="Rectangle 17"/>
          <p:cNvSpPr/>
          <p:nvPr/>
        </p:nvSpPr>
        <p:spPr>
          <a:xfrm>
            <a:off x="1214120" y="5256213"/>
            <a:ext cx="5391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EQU</a:t>
            </a:r>
            <a:r>
              <a:rPr lang="zh-CN" altLang="en-US" sz="2800" b="1" dirty="0">
                <a:latin typeface="Times New Roman" panose="02020603050405020304" pitchFamily="18" charset="0"/>
              </a:rPr>
              <a:t>伪指令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不分配存储单元；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80" name="Rectangle 18"/>
          <p:cNvSpPr/>
          <p:nvPr/>
        </p:nvSpPr>
        <p:spPr>
          <a:xfrm>
            <a:off x="1187133" y="5775325"/>
            <a:ext cx="7494587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在同一源程序中，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同一符号不能</a:t>
            </a:r>
            <a:r>
              <a:rPr lang="zh-CN" altLang="en-US" sz="2800" b="1" dirty="0">
                <a:latin typeface="Times New Roman" panose="02020603050405020304" pitchFamily="18" charset="0"/>
              </a:rPr>
              <a:t>用</a:t>
            </a:r>
            <a:r>
              <a:rPr lang="en-US" altLang="zh-CN" sz="2800" b="1" dirty="0">
                <a:latin typeface="Times New Roman" panose="02020603050405020304" pitchFamily="18" charset="0"/>
              </a:rPr>
              <a:t>EQU</a:t>
            </a:r>
            <a:r>
              <a:rPr lang="zh-CN" altLang="en-US" sz="2800" b="1" dirty="0">
                <a:latin typeface="Times New Roman" panose="02020603050405020304" pitchFamily="18" charset="0"/>
              </a:rPr>
              <a:t>伪指令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重新定义；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7891" name="Text Box 4"/>
          <p:cNvSpPr txBox="1"/>
          <p:nvPr/>
        </p:nvSpPr>
        <p:spPr>
          <a:xfrm>
            <a:off x="588963" y="188913"/>
            <a:ext cx="4114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、等号语句 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“=”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892" name="Rectangle 5"/>
          <p:cNvSpPr/>
          <p:nvPr/>
        </p:nvSpPr>
        <p:spPr>
          <a:xfrm>
            <a:off x="1498600" y="984250"/>
            <a:ext cx="3962400" cy="95313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r>
              <a:rPr lang="zh-CN" altLang="en-US" sz="2800" b="1" dirty="0">
                <a:latin typeface="Times New Roman" panose="02020603050405020304" pitchFamily="18" charset="0"/>
              </a:rPr>
              <a:t>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</a:rPr>
              <a:t> 符号 </a:t>
            </a:r>
            <a:r>
              <a:rPr lang="en-US" altLang="zh-CN" sz="2800" b="1" dirty="0">
                <a:latin typeface="Times New Roman" panose="02020603050405020304" pitchFamily="18" charset="0"/>
              </a:rPr>
              <a:t>=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表达式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3" name="Rectangle 6"/>
          <p:cNvSpPr/>
          <p:nvPr/>
        </p:nvSpPr>
        <p:spPr>
          <a:xfrm>
            <a:off x="1115695" y="2038985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</a:rPr>
              <a:t>EQU</a:t>
            </a:r>
            <a:r>
              <a:rPr lang="zh-CN" altLang="en-US" sz="2800" b="1" dirty="0">
                <a:latin typeface="Times New Roman" panose="02020603050405020304" pitchFamily="18" charset="0"/>
              </a:rPr>
              <a:t>语句相同；          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7894" name="Rectangle 7"/>
          <p:cNvSpPr/>
          <p:nvPr/>
        </p:nvSpPr>
        <p:spPr>
          <a:xfrm>
            <a:off x="1115695" y="2564765"/>
            <a:ext cx="64166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区别</a:t>
            </a:r>
            <a:r>
              <a:rPr lang="zh-CN" altLang="en-US" sz="2800" b="1" dirty="0">
                <a:latin typeface="Times New Roman" panose="02020603050405020304" pitchFamily="18" charset="0"/>
              </a:rPr>
              <a:t>在于等号语句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可重新定义符号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495" y="3789045"/>
            <a:ext cx="3348990" cy="1568450"/>
          </a:xfrm>
          <a:prstGeom prst="rect">
            <a:avLst/>
          </a:prstGeom>
          <a:solidFill>
            <a:srgbClr val="FFFFDF"/>
          </a:solidFill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0000"/>
                </a:solidFill>
                <a:sym typeface="+mn-ea"/>
              </a:rPr>
              <a:t>NUM </a:t>
            </a:r>
            <a:r>
              <a:rPr lang="en-US" b="1">
                <a:solidFill>
                  <a:srgbClr val="000000"/>
                </a:solidFill>
                <a:latin typeface="宋体" panose="02010600030101010101" pitchFamily="2" charset="-122"/>
                <a:sym typeface="+mn-ea"/>
              </a:rPr>
              <a:t>=</a:t>
            </a:r>
            <a:r>
              <a:rPr lang="en-US" b="1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>
                <a:solidFill>
                  <a:srgbClr val="000000"/>
                </a:solidFill>
                <a:sym typeface="+mn-ea"/>
              </a:rPr>
              <a:t>15H</a:t>
            </a:r>
            <a:endParaRPr lang="en-US" b="1">
              <a:solidFill>
                <a:srgbClr val="000000"/>
              </a:solidFill>
              <a:sym typeface="+mn-ea"/>
            </a:endParaRPr>
          </a:p>
          <a:p>
            <a:r>
              <a:rPr 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……</a:t>
            </a:r>
            <a:endParaRPr 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b="1">
                <a:solidFill>
                  <a:srgbClr val="000000"/>
                </a:solidFill>
                <a:sym typeface="+mn-ea"/>
              </a:rPr>
              <a:t>NUM =</a:t>
            </a:r>
            <a:r>
              <a:rPr lang="en-US" b="1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N</a:t>
            </a:r>
            <a:r>
              <a:rPr lang="en-US" b="1">
                <a:solidFill>
                  <a:srgbClr val="000000"/>
                </a:solidFill>
                <a:sym typeface="+mn-ea"/>
              </a:rPr>
              <a:t>UM+20H</a:t>
            </a:r>
            <a:endParaRPr lang="zh-CN" altLang="en-US" b="1"/>
          </a:p>
        </p:txBody>
      </p:sp>
      <p:sp>
        <p:nvSpPr>
          <p:cNvPr id="34822" name="Rectangle 14"/>
          <p:cNvSpPr/>
          <p:nvPr/>
        </p:nvSpPr>
        <p:spPr>
          <a:xfrm>
            <a:off x="611505" y="3234690"/>
            <a:ext cx="992188" cy="5540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u="sng" dirty="0">
                <a:solidFill>
                  <a:srgbClr val="CC3300"/>
                </a:solidFill>
                <a:latin typeface="Times New Roman" panose="02020603050405020304" pitchFamily="18" charset="0"/>
                <a:ea typeface="方正舒体" panose="02010601030101010101" pitchFamily="2" charset="-122"/>
              </a:rPr>
              <a:t>例：</a:t>
            </a:r>
            <a:endParaRPr lang="zh-CN" altLang="en-US" sz="3600" b="1" u="sng" dirty="0">
              <a:solidFill>
                <a:srgbClr val="CC3300"/>
              </a:solidFill>
              <a:latin typeface="Times New Roman" panose="02020603050405020304" pitchFamily="18" charset="0"/>
              <a:ea typeface="方正舒体" panose="02010601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7895" name="Text Box 8"/>
          <p:cNvSpPr txBox="1"/>
          <p:nvPr/>
        </p:nvSpPr>
        <p:spPr>
          <a:xfrm>
            <a:off x="539433" y="548640"/>
            <a:ext cx="6477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5.4.2  </a:t>
            </a:r>
            <a:r>
              <a:rPr lang="zh-CN" altLang="en-US" sz="4000" b="1" dirty="0">
                <a:latin typeface="Times New Roman" panose="02020603050405020304" pitchFamily="18" charset="0"/>
              </a:rPr>
              <a:t>处理器选择伪指令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1124585" y="2152650"/>
            <a:ext cx="7419975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用于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确定</a:t>
            </a:r>
            <a:r>
              <a:rPr lang="zh-CN" altLang="en-US" sz="2800" b="1" dirty="0">
                <a:latin typeface="Times New Roman" panose="02020603050405020304" pitchFamily="18" charset="0"/>
              </a:rPr>
              <a:t>选择使用哪种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指令系统，缺省时为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8086/8088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指令系统和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8087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协处理器指令集。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7" name="Rectangle 10"/>
          <p:cNvSpPr/>
          <p:nvPr/>
        </p:nvSpPr>
        <p:spPr>
          <a:xfrm>
            <a:off x="1091248" y="3097213"/>
            <a:ext cx="1023937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.8086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.286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.286P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7898" name="Rectangle 11"/>
          <p:cNvSpPr/>
          <p:nvPr/>
        </p:nvSpPr>
        <p:spPr>
          <a:xfrm>
            <a:off x="4596448" y="3455988"/>
            <a:ext cx="102393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.486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.486P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7899" name="Rectangle 12"/>
          <p:cNvSpPr/>
          <p:nvPr/>
        </p:nvSpPr>
        <p:spPr>
          <a:xfrm>
            <a:off x="1383665" y="1440815"/>
            <a:ext cx="51695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通常放在源程序的开头位置。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0" name="Rectangle 13"/>
          <p:cNvSpPr/>
          <p:nvPr/>
        </p:nvSpPr>
        <p:spPr>
          <a:xfrm>
            <a:off x="1103948" y="4546600"/>
            <a:ext cx="3263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en-US" altLang="zh-CN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表示保护模式</a:t>
            </a:r>
            <a:endParaRPr lang="zh-CN" altLang="en-US" sz="24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901" name="Rectangle 14"/>
          <p:cNvSpPr/>
          <p:nvPr/>
        </p:nvSpPr>
        <p:spPr>
          <a:xfrm>
            <a:off x="2843848" y="3500438"/>
            <a:ext cx="1143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.386   .386P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7902" name="Rectangle 15"/>
          <p:cNvSpPr/>
          <p:nvPr/>
        </p:nvSpPr>
        <p:spPr>
          <a:xfrm>
            <a:off x="6349048" y="3455988"/>
            <a:ext cx="1023937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.586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.586P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8915" name="Text Box 4"/>
          <p:cNvSpPr txBox="1"/>
          <p:nvPr/>
        </p:nvSpPr>
        <p:spPr>
          <a:xfrm>
            <a:off x="209550" y="212725"/>
            <a:ext cx="5257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5.4.3  </a:t>
            </a:r>
            <a:r>
              <a:rPr lang="zh-CN" altLang="en-US" sz="4000" b="1" dirty="0">
                <a:latin typeface="Times New Roman" panose="02020603050405020304" pitchFamily="18" charset="0"/>
              </a:rPr>
              <a:t>段结构伪指令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38916" name="Text Box 5"/>
          <p:cNvSpPr txBox="1"/>
          <p:nvPr/>
        </p:nvSpPr>
        <p:spPr>
          <a:xfrm>
            <a:off x="914400" y="914400"/>
            <a:ext cx="6705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、段定义伪指令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SEGMENT/ENDS</a:t>
            </a:r>
            <a:endParaRPr lang="en-US" altLang="zh-CN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8917" name="Group 8"/>
          <p:cNvGrpSpPr/>
          <p:nvPr/>
        </p:nvGrpSpPr>
        <p:grpSpPr>
          <a:xfrm>
            <a:off x="285750" y="1979613"/>
            <a:ext cx="8858250" cy="1487487"/>
            <a:chOff x="480" y="1154"/>
            <a:chExt cx="5232" cy="1128"/>
          </a:xfrm>
        </p:grpSpPr>
        <p:sp>
          <p:nvSpPr>
            <p:cNvPr id="38928" name="Rectangle 6"/>
            <p:cNvSpPr/>
            <p:nvPr/>
          </p:nvSpPr>
          <p:spPr>
            <a:xfrm>
              <a:off x="480" y="1154"/>
              <a:ext cx="5232" cy="112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段名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SEGMENT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定位类型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组合类型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使用类型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[‘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类别名’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段名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ENDS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9" name="Line 7"/>
            <p:cNvSpPr/>
            <p:nvPr/>
          </p:nvSpPr>
          <p:spPr>
            <a:xfrm>
              <a:off x="1152" y="1488"/>
              <a:ext cx="0" cy="336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</p:grpSp>
      <p:sp>
        <p:nvSpPr>
          <p:cNvPr id="38918" name="Rectangle 9"/>
          <p:cNvSpPr/>
          <p:nvPr/>
        </p:nvSpPr>
        <p:spPr>
          <a:xfrm>
            <a:off x="914400" y="1524000"/>
            <a:ext cx="12604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Rectangle 10"/>
          <p:cNvSpPr/>
          <p:nvPr/>
        </p:nvSpPr>
        <p:spPr>
          <a:xfrm>
            <a:off x="838200" y="3549650"/>
            <a:ext cx="800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 typeface="Symbol" panose="05050102010706020507" pitchFamily="18" charset="2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sz="2800" b="1" dirty="0">
                <a:latin typeface="Times New Roman" panose="02020603050405020304" pitchFamily="18" charset="0"/>
              </a:rPr>
              <a:t>指定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逻辑段的名字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范围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段的起始边界</a:t>
            </a:r>
            <a:r>
              <a:rPr lang="zh-CN" altLang="en-US" sz="2800" b="1" dirty="0">
                <a:latin typeface="Times New Roman" panose="02020603050405020304" pitchFamily="18" charset="0"/>
              </a:rPr>
              <a:t>、   	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段与段之间的连接关系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等。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8920" name="Rectangle 11"/>
          <p:cNvSpPr/>
          <p:nvPr/>
        </p:nvSpPr>
        <p:spPr>
          <a:xfrm>
            <a:off x="685800" y="4495800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）段名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21" name="Rectangle 12"/>
          <p:cNvSpPr/>
          <p:nvPr/>
        </p:nvSpPr>
        <p:spPr>
          <a:xfrm>
            <a:off x="2743200" y="454183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必选，开始与结尾的段名一致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22" name="Rectangle 13"/>
          <p:cNvSpPr/>
          <p:nvPr/>
        </p:nvSpPr>
        <p:spPr>
          <a:xfrm>
            <a:off x="685800" y="5075238"/>
            <a:ext cx="327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）定位类型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923" name="Rectangle 14"/>
          <p:cNvSpPr/>
          <p:nvPr/>
        </p:nvSpPr>
        <p:spPr>
          <a:xfrm>
            <a:off x="3429000" y="5089525"/>
            <a:ext cx="563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可选，指定装入时的起始边界要求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24" name="Rectangle 15"/>
          <p:cNvSpPr/>
          <p:nvPr/>
        </p:nvSpPr>
        <p:spPr>
          <a:xfrm>
            <a:off x="1524000" y="5683250"/>
            <a:ext cx="6056313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PAGE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（页）、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PARA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（节）、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WORD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（字）、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BYTE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（字节）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8925" name="Group 18"/>
          <p:cNvGrpSpPr/>
          <p:nvPr/>
        </p:nvGrpSpPr>
        <p:grpSpPr>
          <a:xfrm>
            <a:off x="6934200" y="5781675"/>
            <a:ext cx="1898650" cy="519113"/>
            <a:chOff x="4128" y="3609"/>
            <a:chExt cx="1196" cy="327"/>
          </a:xfrm>
        </p:grpSpPr>
        <p:sp>
          <p:nvSpPr>
            <p:cNvPr id="38926" name="Line 16"/>
            <p:cNvSpPr/>
            <p:nvPr/>
          </p:nvSpPr>
          <p:spPr>
            <a:xfrm flipH="1" flipV="1">
              <a:off x="4128" y="3648"/>
              <a:ext cx="672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8927" name="Rectangle 17"/>
            <p:cNvSpPr/>
            <p:nvPr/>
          </p:nvSpPr>
          <p:spPr>
            <a:xfrm>
              <a:off x="4760" y="3609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默认</a:t>
              </a:r>
              <a:endPara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grpSp>
        <p:nvGrpSpPr>
          <p:cNvPr id="39939" name="Group 8"/>
          <p:cNvGrpSpPr/>
          <p:nvPr/>
        </p:nvGrpSpPr>
        <p:grpSpPr>
          <a:xfrm>
            <a:off x="188913" y="328613"/>
            <a:ext cx="8856662" cy="1487487"/>
            <a:chOff x="480" y="1154"/>
            <a:chExt cx="5232" cy="1128"/>
          </a:xfrm>
        </p:grpSpPr>
        <p:sp>
          <p:nvSpPr>
            <p:cNvPr id="39948" name="Rectangle 6"/>
            <p:cNvSpPr/>
            <p:nvPr/>
          </p:nvSpPr>
          <p:spPr>
            <a:xfrm>
              <a:off x="480" y="1154"/>
              <a:ext cx="5232" cy="112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段名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SEGMENT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定位类型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组合类型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使用类型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 [‘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类别名’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]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段名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ENDS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9" name="Line 7"/>
            <p:cNvSpPr/>
            <p:nvPr/>
          </p:nvSpPr>
          <p:spPr>
            <a:xfrm>
              <a:off x="1152" y="1488"/>
              <a:ext cx="0" cy="336"/>
            </a:xfrm>
            <a:prstGeom prst="line">
              <a:avLst/>
            </a:prstGeom>
            <a:ln w="76200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</p:sp>
      </p:grpSp>
      <p:sp>
        <p:nvSpPr>
          <p:cNvPr id="39940" name="Rectangle 4"/>
          <p:cNvSpPr/>
          <p:nvPr/>
        </p:nvSpPr>
        <p:spPr>
          <a:xfrm>
            <a:off x="309563" y="21209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）组合类型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1" name="Rectangle 5"/>
          <p:cNvSpPr/>
          <p:nvPr/>
        </p:nvSpPr>
        <p:spPr>
          <a:xfrm>
            <a:off x="3128963" y="2135188"/>
            <a:ext cx="563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可选，指定段与段之间的连接方式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2" name="Rectangle 6"/>
          <p:cNvSpPr/>
          <p:nvPr/>
        </p:nvSpPr>
        <p:spPr>
          <a:xfrm>
            <a:off x="1222375" y="2698750"/>
            <a:ext cx="762158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NONE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（隐含）、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COMMON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MEMORY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AT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3" name="Rectangle 7"/>
          <p:cNvSpPr/>
          <p:nvPr/>
        </p:nvSpPr>
        <p:spPr>
          <a:xfrm>
            <a:off x="309563" y="3675063"/>
            <a:ext cx="327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）使用类型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4" name="Rectangle 8"/>
          <p:cNvSpPr/>
          <p:nvPr/>
        </p:nvSpPr>
        <p:spPr>
          <a:xfrm>
            <a:off x="3205163" y="36591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可选，指定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386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以上</a:t>
            </a:r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的段模式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5" name="Rectangle 9"/>
          <p:cNvSpPr/>
          <p:nvPr/>
        </p:nvSpPr>
        <p:spPr>
          <a:xfrm>
            <a:off x="1317625" y="4298950"/>
            <a:ext cx="6992938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USE16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段基值和偏移地址都是</a:t>
            </a:r>
            <a:r>
              <a:rPr lang="en-US" altLang="zh-CN" sz="2800" b="1" dirty="0"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</a:rPr>
              <a:t>位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USE32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段基值</a:t>
            </a:r>
            <a:r>
              <a:rPr lang="en-US" altLang="zh-CN" sz="2800" b="1" dirty="0">
                <a:latin typeface="Times New Roman" panose="02020603050405020304" pitchFamily="18" charset="0"/>
              </a:rPr>
              <a:t>16</a:t>
            </a:r>
            <a:r>
              <a:rPr lang="zh-CN" altLang="en-US" sz="2800" b="1" dirty="0">
                <a:latin typeface="Times New Roman" panose="02020603050405020304" pitchFamily="18" charset="0"/>
              </a:rPr>
              <a:t>位，偏移地址</a:t>
            </a:r>
            <a:r>
              <a:rPr lang="en-US" altLang="zh-CN" sz="2800" b="1" dirty="0">
                <a:latin typeface="Times New Roman" panose="02020603050405020304" pitchFamily="18" charset="0"/>
              </a:rPr>
              <a:t>32</a:t>
            </a:r>
            <a:r>
              <a:rPr lang="zh-CN" altLang="en-US" sz="2800" b="1" dirty="0">
                <a:latin typeface="Times New Roman" panose="02020603050405020304" pitchFamily="18" charset="0"/>
              </a:rPr>
              <a:t>位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9946" name="Rectangle 11"/>
          <p:cNvSpPr/>
          <p:nvPr/>
        </p:nvSpPr>
        <p:spPr>
          <a:xfrm>
            <a:off x="309563" y="5275263"/>
            <a:ext cx="327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）类别名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947" name="Rectangle 12"/>
          <p:cNvSpPr/>
          <p:nvPr/>
        </p:nvSpPr>
        <p:spPr>
          <a:xfrm>
            <a:off x="2824163" y="5273675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可选，单引号扩起来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201613" y="288925"/>
            <a:ext cx="8640762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汇编语言与具体计算机硬件系统密切相关，通常是以某一系列计算机为背景进行汇编语言程序设计。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本章所讨论的汇编语言级程序设计是以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80x86</a:t>
            </a:r>
            <a:r>
              <a:rPr lang="en-US" altLang="zh-CN" sz="2400" b="1" dirty="0">
                <a:latin typeface="Times New Roman" panose="02020603050405020304" pitchFamily="18" charset="0"/>
              </a:rPr>
              <a:t> CPU</a:t>
            </a:r>
            <a:r>
              <a:rPr lang="zh-CN" altLang="zh-CN" sz="2400" b="1" dirty="0">
                <a:latin typeface="Times New Roman" panose="02020603050405020304" pitchFamily="18" charset="0"/>
              </a:rPr>
              <a:t>为硬件背景，以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MASM 5.0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MASM 6.0</a:t>
            </a:r>
            <a:r>
              <a:rPr lang="zh-CN" altLang="zh-CN" sz="2400" b="1" dirty="0">
                <a:latin typeface="Times New Roman" panose="02020603050405020304" pitchFamily="18" charset="0"/>
              </a:rPr>
              <a:t>为“汇编”环境。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124" name="矩形 2"/>
          <p:cNvSpPr/>
          <p:nvPr/>
        </p:nvSpPr>
        <p:spPr>
          <a:xfrm>
            <a:off x="247650" y="2363788"/>
            <a:ext cx="8401050" cy="4619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完成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A+B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×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C-D</a:t>
            </a:r>
            <a:r>
              <a: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）运算的汇编语言程序如下：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矩形 3"/>
          <p:cNvSpPr/>
          <p:nvPr/>
        </p:nvSpPr>
        <p:spPr>
          <a:xfrm>
            <a:off x="903288" y="2852738"/>
            <a:ext cx="6767512" cy="3046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；设置数据段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    SEGMENT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		DB	  23H	</a:t>
            </a:r>
            <a:r>
              <a:rPr lang="zh-CN" altLang="zh-CN" sz="2400" b="1" dirty="0">
                <a:latin typeface="Times New Roman" panose="02020603050405020304" pitchFamily="18" charset="0"/>
              </a:rPr>
              <a:t>； 数据</a:t>
            </a:r>
            <a:r>
              <a:rPr lang="en-US" altLang="zh-CN" sz="2400" b="1" dirty="0">
                <a:latin typeface="Times New Roman" panose="02020603050405020304" pitchFamily="18" charset="0"/>
              </a:rPr>
              <a:t> A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B		DB	  14H	</a:t>
            </a:r>
            <a:r>
              <a:rPr lang="zh-CN" altLang="zh-CN" sz="2400" b="1" dirty="0">
                <a:latin typeface="Times New Roman" panose="02020603050405020304" pitchFamily="18" charset="0"/>
              </a:rPr>
              <a:t>； 数据</a:t>
            </a:r>
            <a:r>
              <a:rPr lang="en-US" altLang="zh-CN" sz="2400" b="1" dirty="0">
                <a:latin typeface="Times New Roman" panose="02020603050405020304" pitchFamily="18" charset="0"/>
              </a:rPr>
              <a:t> B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C		DB	  43H	</a:t>
            </a:r>
            <a:r>
              <a:rPr lang="zh-CN" altLang="zh-CN" sz="2400" b="1" dirty="0">
                <a:latin typeface="Times New Roman" panose="02020603050405020304" pitchFamily="18" charset="0"/>
              </a:rPr>
              <a:t>； 数据</a:t>
            </a:r>
            <a:r>
              <a:rPr lang="en-US" altLang="zh-CN" sz="2400" b="1" dirty="0">
                <a:latin typeface="Times New Roman" panose="02020603050405020304" pitchFamily="18" charset="0"/>
              </a:rPr>
              <a:t> C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		DB	  3DH	</a:t>
            </a:r>
            <a:r>
              <a:rPr lang="zh-CN" altLang="zh-CN" sz="2400" b="1" dirty="0">
                <a:latin typeface="Times New Roman" panose="02020603050405020304" pitchFamily="18" charset="0"/>
              </a:rPr>
              <a:t>； 数据</a:t>
            </a:r>
            <a:r>
              <a:rPr lang="en-US" altLang="zh-CN" sz="2400" b="1" dirty="0">
                <a:latin typeface="Times New Roman" panose="02020603050405020304" pitchFamily="18" charset="0"/>
              </a:rPr>
              <a:t> D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		DW	  0	</a:t>
            </a:r>
            <a:r>
              <a:rPr lang="zh-CN" altLang="zh-CN" sz="2400" b="1" dirty="0">
                <a:latin typeface="Times New Roman" panose="02020603050405020304" pitchFamily="18" charset="0"/>
              </a:rPr>
              <a:t>； 存放结果单元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		ENDS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0963" name="Text Box 13"/>
          <p:cNvSpPr txBox="1"/>
          <p:nvPr/>
        </p:nvSpPr>
        <p:spPr>
          <a:xfrm>
            <a:off x="457200" y="3937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、段寻址伪指令 </a:t>
            </a:r>
            <a:r>
              <a:rPr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ASSUME</a:t>
            </a:r>
            <a:endParaRPr lang="en-US" altLang="zh-CN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0964" name="Rectangle 14"/>
          <p:cNvSpPr/>
          <p:nvPr/>
        </p:nvSpPr>
        <p:spPr>
          <a:xfrm>
            <a:off x="533400" y="1343025"/>
            <a:ext cx="14208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格式：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Rectangle 15"/>
          <p:cNvSpPr/>
          <p:nvPr/>
        </p:nvSpPr>
        <p:spPr>
          <a:xfrm>
            <a:off x="1691640" y="1988820"/>
            <a:ext cx="5845175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ASSUME  sr1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seg1 , sr2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</a:rPr>
              <a:t>seg2, ……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0966" name="Rectangle 17"/>
          <p:cNvSpPr/>
          <p:nvPr/>
        </p:nvSpPr>
        <p:spPr>
          <a:xfrm>
            <a:off x="539433" y="3498850"/>
            <a:ext cx="71882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b="1" dirty="0">
                <a:latin typeface="Times New Roman" panose="02020603050405020304" pitchFamily="18" charset="0"/>
              </a:rPr>
              <a:t>建立段名与段寄存器之间的联系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0967" name="Group 22"/>
          <p:cNvGrpSpPr/>
          <p:nvPr/>
        </p:nvGrpSpPr>
        <p:grpSpPr>
          <a:xfrm>
            <a:off x="5501640" y="2446020"/>
            <a:ext cx="2209800" cy="595313"/>
            <a:chOff x="3744" y="3456"/>
            <a:chExt cx="1392" cy="375"/>
          </a:xfrm>
        </p:grpSpPr>
        <p:sp>
          <p:nvSpPr>
            <p:cNvPr id="40971" name="Rectangle 18"/>
            <p:cNvSpPr/>
            <p:nvPr/>
          </p:nvSpPr>
          <p:spPr>
            <a:xfrm>
              <a:off x="3888" y="3504"/>
              <a:ext cx="12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段寄存器名</a:t>
              </a:r>
              <a:endPara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0972" name="Line 19"/>
            <p:cNvSpPr/>
            <p:nvPr/>
          </p:nvSpPr>
          <p:spPr>
            <a:xfrm>
              <a:off x="3744" y="3456"/>
              <a:ext cx="192" cy="1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grpSp>
        <p:nvGrpSpPr>
          <p:cNvPr id="40968" name="Group 23"/>
          <p:cNvGrpSpPr/>
          <p:nvPr/>
        </p:nvGrpSpPr>
        <p:grpSpPr>
          <a:xfrm>
            <a:off x="6568440" y="1317308"/>
            <a:ext cx="990600" cy="747712"/>
            <a:chOff x="4512" y="2745"/>
            <a:chExt cx="624" cy="471"/>
          </a:xfrm>
        </p:grpSpPr>
        <p:sp>
          <p:nvSpPr>
            <p:cNvPr id="40969" name="Line 20"/>
            <p:cNvSpPr/>
            <p:nvPr/>
          </p:nvSpPr>
          <p:spPr>
            <a:xfrm flipV="1">
              <a:off x="4512" y="3072"/>
              <a:ext cx="288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0970" name="Rectangle 21"/>
            <p:cNvSpPr/>
            <p:nvPr/>
          </p:nvSpPr>
          <p:spPr>
            <a:xfrm>
              <a:off x="4560" y="2745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C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段名</a:t>
              </a:r>
              <a:endPara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1987" name="Rectangle 5"/>
          <p:cNvSpPr/>
          <p:nvPr/>
        </p:nvSpPr>
        <p:spPr>
          <a:xfrm>
            <a:off x="304800" y="304800"/>
            <a:ext cx="8686800" cy="6370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1333500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DS_DATA	   SEGMENT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VAR1	   DB    12H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DS_DATA	   ENDS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ES_DATA	   SEGMENT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VAR2	   DB    34H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ES_DATA	   ENDS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CODE	   SEGMENT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VAR3    DB     56H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ASSUME   CS:CODE, DS:DS_DATA, ES:ES_DATA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START</a:t>
            </a:r>
            <a:r>
              <a:rPr lang="zh-CN" altLang="en-US" sz="2400" b="1" dirty="0">
                <a:latin typeface="Times New Roman" panose="02020603050405020304" pitchFamily="18" charset="0"/>
              </a:rPr>
              <a:t>： 	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┇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INC   VAR1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INC   VAR2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INC   VAR3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┇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CODE	ENDS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133350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END   START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988" name="Rectangle 6"/>
          <p:cNvSpPr/>
          <p:nvPr/>
        </p:nvSpPr>
        <p:spPr>
          <a:xfrm>
            <a:off x="609600" y="196850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3011" name="Text Box 4"/>
          <p:cNvSpPr txBox="1"/>
          <p:nvPr/>
        </p:nvSpPr>
        <p:spPr>
          <a:xfrm>
            <a:off x="539750" y="200025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、段寄存器的装载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2" name="Rectangle 5"/>
          <p:cNvSpPr/>
          <p:nvPr/>
        </p:nvSpPr>
        <p:spPr>
          <a:xfrm>
            <a:off x="762000" y="838200"/>
            <a:ext cx="4419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DS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latin typeface="Times New Roman" panose="02020603050405020304" pitchFamily="18" charset="0"/>
              </a:rPr>
              <a:t>ES </a:t>
            </a:r>
            <a:r>
              <a:rPr lang="zh-CN" altLang="en-US" b="1" dirty="0">
                <a:latin typeface="Times New Roman" panose="02020603050405020304" pitchFamily="18" charset="0"/>
              </a:rPr>
              <a:t>的装载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3013" name="Rectangle 6"/>
          <p:cNvSpPr/>
          <p:nvPr/>
        </p:nvSpPr>
        <p:spPr>
          <a:xfrm>
            <a:off x="5181600" y="8382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用数据传送指令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4" name="Rectangle 7"/>
          <p:cNvSpPr/>
          <p:nvPr/>
        </p:nvSpPr>
        <p:spPr>
          <a:xfrm>
            <a:off x="990600" y="1416050"/>
            <a:ext cx="11049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5" name="Rectangle 8"/>
          <p:cNvSpPr/>
          <p:nvPr/>
        </p:nvSpPr>
        <p:spPr>
          <a:xfrm>
            <a:off x="1981200" y="1447800"/>
            <a:ext cx="57150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 AX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DATA_DS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;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设置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DS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 AX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 AX ,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DATA_ES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	   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；设置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ES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, AX 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016" name="Rectangle 9"/>
          <p:cNvSpPr/>
          <p:nvPr/>
        </p:nvSpPr>
        <p:spPr>
          <a:xfrm>
            <a:off x="762000" y="329088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的装载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3017" name="Rectangle 11"/>
          <p:cNvSpPr/>
          <p:nvPr/>
        </p:nvSpPr>
        <p:spPr>
          <a:xfrm>
            <a:off x="395288" y="3900488"/>
            <a:ext cx="87487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自动装载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定义堆栈段时，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组合类型置为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8" name="Rectangle 13"/>
          <p:cNvSpPr/>
          <p:nvPr/>
        </p:nvSpPr>
        <p:spPr>
          <a:xfrm>
            <a:off x="990600" y="4419600"/>
            <a:ext cx="6858000" cy="1345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26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STACK1	SEGMENT	   PARA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STACK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26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DW	40H  DUP</a:t>
            </a:r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26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STACK1	ENDS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3019" name="Rectangle 14"/>
          <p:cNvSpPr/>
          <p:nvPr/>
        </p:nvSpPr>
        <p:spPr>
          <a:xfrm>
            <a:off x="395288" y="5881688"/>
            <a:ext cx="86725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用执行指令的方法装载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：与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DS/ES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的装载方法类似</a:t>
            </a:r>
            <a:r>
              <a:rPr lang="zh-CN" altLang="en-US" sz="2800" b="1" dirty="0">
                <a:latin typeface="Times New Roman" panose="02020603050405020304" pitchFamily="18" charset="0"/>
              </a:rPr>
              <a:t> 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4"/>
          <p:cNvSpPr/>
          <p:nvPr/>
        </p:nvSpPr>
        <p:spPr>
          <a:xfrm>
            <a:off x="762000" y="182563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S </a:t>
            </a:r>
            <a:r>
              <a:rPr lang="zh-CN" altLang="en-US" b="1" dirty="0">
                <a:latin typeface="Times New Roman" panose="02020603050405020304" pitchFamily="18" charset="0"/>
              </a:rPr>
              <a:t>的装载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5"/>
          <p:cNvSpPr/>
          <p:nvPr/>
        </p:nvSpPr>
        <p:spPr>
          <a:xfrm>
            <a:off x="1681163" y="700088"/>
            <a:ext cx="51768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使用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结束伪指令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END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，格式如下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4036" name="Rectangle 6"/>
          <p:cNvSpPr/>
          <p:nvPr/>
        </p:nvSpPr>
        <p:spPr>
          <a:xfrm>
            <a:off x="2517775" y="1219200"/>
            <a:ext cx="3721100" cy="646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END  &lt;</a:t>
            </a: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地址表达式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36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sz="36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038" name="Rectangle 7"/>
          <p:cNvSpPr>
            <a:spLocks noChangeArrowheads="1"/>
          </p:cNvSpPr>
          <p:nvPr/>
        </p:nvSpPr>
        <p:spPr bwMode="auto">
          <a:xfrm>
            <a:off x="762000" y="4292600"/>
            <a:ext cx="6794500" cy="5191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执行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转移类指令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时，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CPU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自动修改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CS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IP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275" y="1752600"/>
            <a:ext cx="7921625" cy="2336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lnSpc>
                <a:spcPts val="3500"/>
              </a:lnSpc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功能：</a:t>
            </a:r>
            <a:endParaRPr kumimoji="1" lang="en-US" altLang="zh-CN" sz="2800" b="1" kern="1200" cap="none" spc="0" normalizeH="0" baseline="0" noProof="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ts val="35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告诉汇编程序，源程序到此结束；</a:t>
            </a:r>
            <a:endParaRPr kumimoji="1" lang="en-US" altLang="zh-CN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lnSpc>
                <a:spcPts val="35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程序目标代码装入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存储器时，系统</a:t>
            </a:r>
            <a:r>
              <a:rPr kumimoji="1" lang="zh-CN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</a:t>
            </a:r>
            <a:r>
              <a:rPr kumimoji="1" lang="zh-CN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语句中的地址表达式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所示单元的</a:t>
            </a:r>
            <a:r>
              <a:rPr kumimoji="1" lang="zh-CN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段基值和偏移地址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</a:t>
            </a:r>
            <a:r>
              <a:rPr kumimoji="1" lang="zh-CN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自动载入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8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中。</a:t>
            </a:r>
            <a:endParaRPr kumimoji="1" lang="zh-CN" altLang="en-US" sz="28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5059" name="Text Box 9"/>
          <p:cNvSpPr txBox="1"/>
          <p:nvPr/>
        </p:nvSpPr>
        <p:spPr>
          <a:xfrm>
            <a:off x="300038" y="61913"/>
            <a:ext cx="70104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5.4.4  </a:t>
            </a:r>
            <a:r>
              <a:rPr lang="zh-CN" altLang="en-US" sz="4000" b="1" dirty="0">
                <a:latin typeface="Times New Roman" panose="02020603050405020304" pitchFamily="18" charset="0"/>
              </a:rPr>
              <a:t>段组伪指令</a:t>
            </a:r>
            <a:r>
              <a:rPr lang="en-US" altLang="zh-CN" sz="4000" b="1" dirty="0">
                <a:latin typeface="Times New Roman" panose="02020603050405020304" pitchFamily="18" charset="0"/>
              </a:rPr>
              <a:t>GROUP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45060" name="Rectangle 10"/>
          <p:cNvSpPr/>
          <p:nvPr/>
        </p:nvSpPr>
        <p:spPr>
          <a:xfrm>
            <a:off x="300038" y="822325"/>
            <a:ext cx="80613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把程序中不同段名的段组成一个段组，格式如下：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5061" name="Rectangle 11"/>
          <p:cNvSpPr/>
          <p:nvPr/>
        </p:nvSpPr>
        <p:spPr>
          <a:xfrm>
            <a:off x="681038" y="1341438"/>
            <a:ext cx="7054850" cy="6413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段组名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GROUP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&lt;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，段名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……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062" name="Rectangle 12"/>
          <p:cNvSpPr/>
          <p:nvPr/>
        </p:nvSpPr>
        <p:spPr>
          <a:xfrm>
            <a:off x="227013" y="1935163"/>
            <a:ext cx="46672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段组名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由程序设计人员设定；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063" name="Rectangle 13"/>
          <p:cNvSpPr/>
          <p:nvPr/>
        </p:nvSpPr>
        <p:spPr>
          <a:xfrm>
            <a:off x="227013" y="2452688"/>
            <a:ext cx="73040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可直接引用段名，也可用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SEG &lt;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变量名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&gt;/&lt;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标号</a:t>
            </a:r>
            <a:r>
              <a:rPr lang="en-US" altLang="zh-CN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zh-CN" altLang="en-US" sz="24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064" name="Rectangle 14"/>
          <p:cNvSpPr/>
          <p:nvPr/>
        </p:nvSpPr>
        <p:spPr>
          <a:xfrm>
            <a:off x="227013" y="3000375"/>
            <a:ext cx="6832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段组内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各段间的程序转移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可按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段内转移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处理；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065" name="Rectangle 16"/>
          <p:cNvSpPr/>
          <p:nvPr/>
        </p:nvSpPr>
        <p:spPr>
          <a:xfrm>
            <a:off x="227013" y="3533775"/>
            <a:ext cx="74517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段组内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各段的数据存取操作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可用同一个段寄存器。</a:t>
            </a:r>
            <a:endParaRPr lang="zh-CN" altLang="en-US" sz="24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5066" name="矩形 12"/>
          <p:cNvSpPr/>
          <p:nvPr/>
        </p:nvSpPr>
        <p:spPr>
          <a:xfrm>
            <a:off x="1389063" y="4168775"/>
            <a:ext cx="70104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DATA1</a:t>
            </a:r>
            <a:r>
              <a:rPr lang="en-US" altLang="zh-CN" sz="2400" b="1" dirty="0">
                <a:latin typeface="Times New Roman" panose="02020603050405020304" pitchFamily="18" charset="0"/>
              </a:rPr>
              <a:t>		 SEGMENT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DATA1</a:t>
            </a:r>
            <a:r>
              <a:rPr lang="en-US" altLang="zh-CN" sz="2400" b="1" dirty="0">
                <a:latin typeface="Times New Roman" panose="02020603050405020304" pitchFamily="18" charset="0"/>
              </a:rPr>
              <a:t>		 ENDS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DATA2		 SEGMENT    BYTE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DATA2		 ENDS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DAGRP		 GROUP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DATA1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DATA2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5067" name="TextBox 13"/>
          <p:cNvSpPr txBox="1"/>
          <p:nvPr/>
        </p:nvSpPr>
        <p:spPr>
          <a:xfrm>
            <a:off x="514350" y="4168775"/>
            <a:ext cx="6016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Text Box 4"/>
          <p:cNvSpPr txBox="1"/>
          <p:nvPr/>
        </p:nvSpPr>
        <p:spPr>
          <a:xfrm>
            <a:off x="106363" y="212725"/>
            <a:ext cx="8001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5.4.5 </a:t>
            </a:r>
            <a:r>
              <a:rPr lang="zh-CN" altLang="en-US" sz="4000" b="1" dirty="0">
                <a:latin typeface="Times New Roman" panose="02020603050405020304" pitchFamily="18" charset="0"/>
              </a:rPr>
              <a:t>内存模式和简化段定义伪指令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46083" name="Text Box 5"/>
          <p:cNvSpPr txBox="1"/>
          <p:nvPr/>
        </p:nvSpPr>
        <p:spPr>
          <a:xfrm>
            <a:off x="395288" y="9144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、内存模式伪指令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4" name="Rectangle 6"/>
          <p:cNvSpPr/>
          <p:nvPr/>
        </p:nvSpPr>
        <p:spPr>
          <a:xfrm>
            <a:off x="990600" y="2157413"/>
            <a:ext cx="5565775" cy="94805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34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ts val="334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.MODEL  &lt;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内存模式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5" name="Rectangle 7"/>
          <p:cNvSpPr/>
          <p:nvPr/>
        </p:nvSpPr>
        <p:spPr>
          <a:xfrm>
            <a:off x="1104900" y="3308350"/>
            <a:ext cx="70802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种模式：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Tiny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Small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Medium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Compact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Large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Huge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6" name="Rectangle 8"/>
          <p:cNvSpPr/>
          <p:nvPr/>
        </p:nvSpPr>
        <p:spPr>
          <a:xfrm>
            <a:off x="1030288" y="1600200"/>
            <a:ext cx="80375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确定用户程序中代码和数据在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内存中的存放方式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6087" name="Text Box 9"/>
          <p:cNvSpPr txBox="1"/>
          <p:nvPr/>
        </p:nvSpPr>
        <p:spPr>
          <a:xfrm>
            <a:off x="503238" y="44196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、简化段定义伪指令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6088" name="矩形 1"/>
          <p:cNvSpPr/>
          <p:nvPr/>
        </p:nvSpPr>
        <p:spPr>
          <a:xfrm>
            <a:off x="1030288" y="5229225"/>
            <a:ext cx="7685087" cy="9540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</a:rPr>
              <a:t>使用简化段定义伪指令之前必须使用内存模式伪指令</a:t>
            </a:r>
            <a:r>
              <a:rPr lang="en-US" altLang="zh-CN" sz="2800" b="1" dirty="0">
                <a:latin typeface="Times New Roman" panose="02020603050405020304" pitchFamily="18" charset="0"/>
              </a:rPr>
              <a:t>MODEL</a:t>
            </a:r>
            <a:r>
              <a:rPr lang="zh-CN" altLang="zh-CN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5807075" y="2457450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7107" name="灯片编号占位符 5"/>
          <p:cNvSpPr txBox="1"/>
          <p:nvPr/>
        </p:nvSpPr>
        <p:spPr>
          <a:xfrm>
            <a:off x="6999288" y="649287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8" name="Rectangle 12"/>
          <p:cNvSpPr/>
          <p:nvPr/>
        </p:nvSpPr>
        <p:spPr>
          <a:xfrm>
            <a:off x="777875" y="12065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.DATA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；数据段，已初始化数据     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09" name="Rectangle 18"/>
          <p:cNvSpPr/>
          <p:nvPr/>
        </p:nvSpPr>
        <p:spPr>
          <a:xfrm>
            <a:off x="777875" y="17399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.DATA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？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；数据段，未初始化数据     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0" name="Rectangle 19"/>
          <p:cNvSpPr/>
          <p:nvPr/>
        </p:nvSpPr>
        <p:spPr>
          <a:xfrm>
            <a:off x="777875" y="2273300"/>
            <a:ext cx="655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.CONST     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；常数段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1" name="Rectangle 11"/>
          <p:cNvSpPr/>
          <p:nvPr/>
        </p:nvSpPr>
        <p:spPr>
          <a:xfrm>
            <a:off x="777875" y="627063"/>
            <a:ext cx="6553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.CODE  [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；代码段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2" name="TextBox 9"/>
          <p:cNvSpPr txBox="1"/>
          <p:nvPr/>
        </p:nvSpPr>
        <p:spPr>
          <a:xfrm>
            <a:off x="323850" y="260350"/>
            <a:ext cx="17049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格式：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7113" name="Rectangle 14"/>
          <p:cNvSpPr/>
          <p:nvPr/>
        </p:nvSpPr>
        <p:spPr>
          <a:xfrm>
            <a:off x="777875" y="2827338"/>
            <a:ext cx="834866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.FARDATA  [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；远数据段，已初始化数据             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4" name="Rectangle 15"/>
          <p:cNvSpPr/>
          <p:nvPr/>
        </p:nvSpPr>
        <p:spPr>
          <a:xfrm>
            <a:off x="777875" y="3390900"/>
            <a:ext cx="8001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.FARDATA? [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段名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；远数据段，未初始化数据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115" name="Rectangle 16"/>
          <p:cNvSpPr/>
          <p:nvPr/>
        </p:nvSpPr>
        <p:spPr>
          <a:xfrm>
            <a:off x="777875" y="3970338"/>
            <a:ext cx="7162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.STACK[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长度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]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；堆栈段        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8131" name="Rectangle 4"/>
          <p:cNvSpPr/>
          <p:nvPr/>
        </p:nvSpPr>
        <p:spPr>
          <a:xfrm>
            <a:off x="185738" y="92075"/>
            <a:ext cx="9953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endParaRPr lang="zh-CN" altLang="en-US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2" name="Rectangle 11"/>
          <p:cNvSpPr/>
          <p:nvPr/>
        </p:nvSpPr>
        <p:spPr>
          <a:xfrm>
            <a:off x="481013" y="92075"/>
            <a:ext cx="8229600" cy="45231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1200150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	. MODEL  SMALL</a:t>
            </a:r>
            <a:endParaRPr lang="en-US" altLang="zh-CN" sz="24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	. STACK  20H</a:t>
            </a:r>
            <a:r>
              <a:rPr lang="en-US" altLang="zh-CN" sz="2400" b="1" dirty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；定义堆栈段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. DATA</a:t>
            </a: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；定义数据段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	     ┇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     ┇ 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.CODE	</a:t>
            </a: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zh-CN" altLang="en-US" sz="2400" b="1" dirty="0">
                <a:latin typeface="Times New Roman" panose="02020603050405020304" pitchFamily="18" charset="0"/>
              </a:rPr>
              <a:t>；定义代码段</a:t>
            </a:r>
            <a:r>
              <a:rPr lang="en-US" altLang="zh-CN" sz="2400" b="1" dirty="0">
                <a:latin typeface="Times New Roman" panose="02020603050405020304" pitchFamily="18" charset="0"/>
              </a:rPr>
              <a:t>	BEGIN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……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 ┇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     ┇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MOV  AH 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4CH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200150"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INT    21H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1200150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END   BEGIN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8133" name="Text Box 4"/>
          <p:cNvSpPr txBox="1"/>
          <p:nvPr/>
        </p:nvSpPr>
        <p:spPr>
          <a:xfrm>
            <a:off x="185738" y="4508500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、预定义符号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4" name="Rectangle 5"/>
          <p:cNvSpPr/>
          <p:nvPr/>
        </p:nvSpPr>
        <p:spPr>
          <a:xfrm>
            <a:off x="833438" y="5149850"/>
            <a:ext cx="762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类似于</a:t>
            </a:r>
            <a:r>
              <a:rPr lang="en-US" altLang="zh-CN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EQU</a:t>
            </a: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伪指令定义的等价符号，例如：</a:t>
            </a:r>
            <a:endParaRPr lang="zh-CN" altLang="en-US" b="1" dirty="0">
              <a:solidFill>
                <a:srgbClr val="CC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5" name="Rectangle 6"/>
          <p:cNvSpPr/>
          <p:nvPr/>
        </p:nvSpPr>
        <p:spPr>
          <a:xfrm>
            <a:off x="833438" y="5729288"/>
            <a:ext cx="66992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@Model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 Code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@Data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@Fardata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@Stack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 Codesize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@Datasize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49155" name="Text Box 7"/>
          <p:cNvSpPr txBox="1"/>
          <p:nvPr/>
        </p:nvSpPr>
        <p:spPr>
          <a:xfrm>
            <a:off x="533400" y="260350"/>
            <a:ext cx="80010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5.4.6 </a:t>
            </a:r>
            <a:r>
              <a:rPr lang="zh-CN" altLang="en-US" sz="4000" b="1" dirty="0">
                <a:latin typeface="Times New Roman" panose="02020603050405020304" pitchFamily="18" charset="0"/>
              </a:rPr>
              <a:t>定位和对准伪指令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49156" name="Text Box 8"/>
          <p:cNvSpPr txBox="1"/>
          <p:nvPr/>
        </p:nvSpPr>
        <p:spPr>
          <a:xfrm>
            <a:off x="762000" y="1022350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、位置计数器（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）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57" name="Rectangle 9"/>
          <p:cNvSpPr/>
          <p:nvPr/>
        </p:nvSpPr>
        <p:spPr>
          <a:xfrm>
            <a:off x="782638" y="3336925"/>
            <a:ext cx="4329112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、定位伪指令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(ORG)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58" name="Rectangle 10"/>
          <p:cNvSpPr/>
          <p:nvPr/>
        </p:nvSpPr>
        <p:spPr>
          <a:xfrm>
            <a:off x="1377950" y="1616075"/>
            <a:ext cx="71564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记录正在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汇编</a:t>
            </a:r>
            <a:r>
              <a:rPr lang="zh-CN" altLang="en-US" b="1" dirty="0">
                <a:latin typeface="Times New Roman" panose="02020603050405020304" pitchFamily="18" charset="0"/>
              </a:rPr>
              <a:t>的数据或指令的目标代码在当前段内的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偏移地址。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Rectangle 11"/>
          <p:cNvSpPr/>
          <p:nvPr/>
        </p:nvSpPr>
        <p:spPr>
          <a:xfrm>
            <a:off x="1447800" y="2682875"/>
            <a:ext cx="5867400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$:</a:t>
            </a:r>
            <a:r>
              <a:rPr lang="en-US" altLang="zh-CN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表示位置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计数器的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当前值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。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Rectangle 12"/>
          <p:cNvSpPr/>
          <p:nvPr/>
        </p:nvSpPr>
        <p:spPr>
          <a:xfrm>
            <a:off x="5121275" y="3411538"/>
            <a:ext cx="3397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设置位置计数器的值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Rectangle 13"/>
          <p:cNvSpPr/>
          <p:nvPr/>
        </p:nvSpPr>
        <p:spPr>
          <a:xfrm>
            <a:off x="1597025" y="4083050"/>
            <a:ext cx="5565775" cy="1076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ORG  &lt;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表达式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9162" name="矩形 1"/>
          <p:cNvSpPr/>
          <p:nvPr/>
        </p:nvSpPr>
        <p:spPr>
          <a:xfrm>
            <a:off x="539750" y="5156518"/>
            <a:ext cx="8064500" cy="1438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ORG</a:t>
            </a:r>
            <a:r>
              <a:rPr lang="zh-CN" altLang="zh-CN" sz="2800" b="1" dirty="0">
                <a:latin typeface="Times New Roman" panose="02020603050405020304" pitchFamily="18" charset="0"/>
              </a:rPr>
              <a:t>伪指令语句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把表达式的值赋给位置计数器</a:t>
            </a:r>
            <a:r>
              <a:rPr lang="zh-CN" altLang="zh-CN" sz="2800" b="1" dirty="0">
                <a:latin typeface="Times New Roman" panose="02020603050405020304" pitchFamily="18" charset="0"/>
              </a:rPr>
              <a:t>，即</a:t>
            </a:r>
            <a:r>
              <a:rPr lang="en-US" altLang="zh-CN" sz="2800" b="1" dirty="0">
                <a:latin typeface="Times New Roman" panose="02020603050405020304" pitchFamily="18" charset="0"/>
              </a:rPr>
              <a:t>ORG</a:t>
            </a:r>
            <a:r>
              <a:rPr lang="zh-CN" altLang="zh-CN" sz="2800" b="1" dirty="0">
                <a:latin typeface="Times New Roman" panose="02020603050405020304" pitchFamily="18" charset="0"/>
              </a:rPr>
              <a:t>语句后面的目标代码由表达式给定的值作为起始偏移地址。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0179" name="矩形 4"/>
          <p:cNvSpPr/>
          <p:nvPr/>
        </p:nvSpPr>
        <p:spPr>
          <a:xfrm>
            <a:off x="1260475" y="212725"/>
            <a:ext cx="5743575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		SEGMENT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ORG  	30H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DB1		DB    12H</a:t>
            </a:r>
            <a:r>
              <a:rPr lang="zh-CN" altLang="zh-CN" sz="2400" b="1" dirty="0">
                <a:latin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</a:rPr>
              <a:t>34H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ORG  	$+20H</a:t>
            </a:r>
            <a:endParaRPr lang="zh-CN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STRING	DB   ' STRING '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DATA		ENDS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50825" y="2708275"/>
            <a:ext cx="8713788" cy="18891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在上述数据段内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ORG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使变量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DB1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段内的偏移地址为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ORG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表示存放下面数据的偏移地址是位置计数器当前值加上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，在变量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前面留空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20H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个字节单元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1" name="TextBox 6"/>
          <p:cNvSpPr txBox="1"/>
          <p:nvPr/>
        </p:nvSpPr>
        <p:spPr>
          <a:xfrm>
            <a:off x="250825" y="188913"/>
            <a:ext cx="101758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2" name="Rectangle 4"/>
          <p:cNvSpPr/>
          <p:nvPr/>
        </p:nvSpPr>
        <p:spPr>
          <a:xfrm>
            <a:off x="250825" y="4627563"/>
            <a:ext cx="45466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、对准伪指令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(EVEN)</a:t>
            </a:r>
            <a:endParaRPr lang="en-US" altLang="zh-CN" sz="36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0183" name="Rectangle 5"/>
          <p:cNvSpPr/>
          <p:nvPr/>
        </p:nvSpPr>
        <p:spPr>
          <a:xfrm>
            <a:off x="1116013" y="5268913"/>
            <a:ext cx="6229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将位置计数器的值调整为偶数。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4" name="Rectangle 6"/>
          <p:cNvSpPr/>
          <p:nvPr/>
        </p:nvSpPr>
        <p:spPr>
          <a:xfrm>
            <a:off x="1116013" y="5876608"/>
            <a:ext cx="3051175" cy="779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： 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  EVEN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207963" y="157163"/>
            <a:ext cx="8936038" cy="67405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设置堆栈段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SEGMENT  PARA  STACK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DW  20H  DUP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ENDS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设置代码段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		SEGMENT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ASSUME  CS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AX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预置段寄存器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DS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DS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BL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取数据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ADD  BL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A+B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AL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取数据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C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SUB   AL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AL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C-D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MUL  BL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完成乘法运算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A+B ) *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C-D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  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 存放运算结果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HLT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		ENDS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END  START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1203" name="Text Box 7"/>
          <p:cNvSpPr txBox="1"/>
          <p:nvPr/>
        </p:nvSpPr>
        <p:spPr>
          <a:xfrm>
            <a:off x="474663" y="404813"/>
            <a:ext cx="82296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5.4.7 </a:t>
            </a:r>
            <a:r>
              <a:rPr lang="zh-CN" altLang="en-US" sz="4000" b="1" dirty="0">
                <a:latin typeface="Times New Roman" panose="02020603050405020304" pitchFamily="18" charset="0"/>
              </a:rPr>
              <a:t>过程定义伪指令 </a:t>
            </a:r>
            <a:r>
              <a:rPr lang="en-US" altLang="zh-CN" sz="4000" b="1" dirty="0">
                <a:latin typeface="Times New Roman" panose="02020603050405020304" pitchFamily="18" charset="0"/>
              </a:rPr>
              <a:t>PROC/ENDP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51204" name="Rectangle 8"/>
          <p:cNvSpPr/>
          <p:nvPr/>
        </p:nvSpPr>
        <p:spPr>
          <a:xfrm>
            <a:off x="2412365" y="1975803"/>
            <a:ext cx="4876800" cy="20129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过程名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PROC</a:t>
            </a:r>
            <a:r>
              <a:rPr lang="en-US" altLang="zh-CN" sz="2800" b="1" dirty="0">
                <a:latin typeface="Times New Roman" panose="02020603050405020304" pitchFamily="18" charset="0"/>
              </a:rPr>
              <a:t>   NEAR/FAR    	       ┇                                	       RET                       	                            	       ┇             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过程名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ENDP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05" name="组合 1"/>
          <p:cNvGrpSpPr/>
          <p:nvPr/>
        </p:nvGrpSpPr>
        <p:grpSpPr>
          <a:xfrm>
            <a:off x="5076190" y="2420303"/>
            <a:ext cx="1798638" cy="1066800"/>
            <a:chOff x="5047703" y="1969542"/>
            <a:chExt cx="1799738" cy="1066800"/>
          </a:xfrm>
        </p:grpSpPr>
        <p:sp>
          <p:nvSpPr>
            <p:cNvPr id="51211" name="AutoShape 9"/>
            <p:cNvSpPr/>
            <p:nvPr/>
          </p:nvSpPr>
          <p:spPr>
            <a:xfrm>
              <a:off x="5047703" y="1969542"/>
              <a:ext cx="152400" cy="1066800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1212" name="Rectangle 10"/>
            <p:cNvSpPr/>
            <p:nvPr/>
          </p:nvSpPr>
          <p:spPr>
            <a:xfrm>
              <a:off x="5220072" y="2243385"/>
              <a:ext cx="162736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指令序列</a:t>
              </a:r>
              <a:endPara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1206" name="Rectangle 13"/>
          <p:cNvSpPr/>
          <p:nvPr/>
        </p:nvSpPr>
        <p:spPr>
          <a:xfrm>
            <a:off x="1576070" y="4230053"/>
            <a:ext cx="42529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过程定义在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逻辑段内；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7" name="Rectangle 14"/>
          <p:cNvSpPr/>
          <p:nvPr/>
        </p:nvSpPr>
        <p:spPr>
          <a:xfrm>
            <a:off x="5297170" y="4230053"/>
            <a:ext cx="30305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过程名是必须的；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8" name="Rectangle 15"/>
          <p:cNvSpPr/>
          <p:nvPr/>
        </p:nvSpPr>
        <p:spPr>
          <a:xfrm>
            <a:off x="1619885" y="5411788"/>
            <a:ext cx="4989513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至少有一条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返回指令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9" name="Rectangle 16"/>
          <p:cNvSpPr/>
          <p:nvPr/>
        </p:nvSpPr>
        <p:spPr>
          <a:xfrm>
            <a:off x="1104900" y="1455738"/>
            <a:ext cx="14033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1210" name="Rectangle 17"/>
          <p:cNvSpPr/>
          <p:nvPr/>
        </p:nvSpPr>
        <p:spPr>
          <a:xfrm>
            <a:off x="1603058" y="4825365"/>
            <a:ext cx="659606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个属性：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段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偏移地址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类型</a:t>
            </a:r>
            <a:r>
              <a:rPr lang="zh-CN" altLang="en-US" sz="2800" b="1" dirty="0">
                <a:latin typeface="Times New Roman" panose="02020603050405020304" pitchFamily="18" charset="0"/>
              </a:rPr>
              <a:t>属性；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2227" name="Text Box 4"/>
          <p:cNvSpPr txBox="1"/>
          <p:nvPr/>
        </p:nvSpPr>
        <p:spPr>
          <a:xfrm>
            <a:off x="266700" y="158750"/>
            <a:ext cx="6781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5.4.8 </a:t>
            </a:r>
            <a:r>
              <a:rPr lang="zh-CN" altLang="en-US" sz="4000" b="1" dirty="0">
                <a:latin typeface="Times New Roman" panose="02020603050405020304" pitchFamily="18" charset="0"/>
              </a:rPr>
              <a:t>包含伪指令 </a:t>
            </a:r>
            <a:r>
              <a:rPr lang="en-US" altLang="zh-CN" sz="4000" b="1" dirty="0">
                <a:latin typeface="Times New Roman" panose="02020603050405020304" pitchFamily="18" charset="0"/>
              </a:rPr>
              <a:t>INCLUDE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52228" name="Rectangle 5"/>
          <p:cNvSpPr/>
          <p:nvPr/>
        </p:nvSpPr>
        <p:spPr>
          <a:xfrm>
            <a:off x="1115695" y="1371600"/>
            <a:ext cx="5181600" cy="1076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INCLUDE &lt;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文件名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229" name="Rectangle 6"/>
          <p:cNvSpPr/>
          <p:nvPr/>
        </p:nvSpPr>
        <p:spPr>
          <a:xfrm>
            <a:off x="1066800" y="852488"/>
            <a:ext cx="76946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将指定文件插入到正在汇编的源程序中。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30" name="Text Box 7"/>
          <p:cNvSpPr txBox="1"/>
          <p:nvPr/>
        </p:nvSpPr>
        <p:spPr>
          <a:xfrm>
            <a:off x="322898" y="2708910"/>
            <a:ext cx="67818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5.4.9 </a:t>
            </a:r>
            <a:r>
              <a:rPr lang="zh-CN" altLang="en-US" sz="4000" b="1" dirty="0">
                <a:latin typeface="Times New Roman" panose="02020603050405020304" pitchFamily="18" charset="0"/>
              </a:rPr>
              <a:t>标题伪指令 </a:t>
            </a:r>
            <a:r>
              <a:rPr lang="en-US" altLang="zh-CN" sz="4000" b="1" dirty="0">
                <a:latin typeface="Times New Roman" panose="02020603050405020304" pitchFamily="18" charset="0"/>
              </a:rPr>
              <a:t>TITLE</a:t>
            </a:r>
            <a:endParaRPr lang="en-US" altLang="zh-CN" sz="4000" b="1" dirty="0">
              <a:latin typeface="Times New Roman" panose="02020603050405020304" pitchFamily="18" charset="0"/>
            </a:endParaRPr>
          </a:p>
        </p:txBody>
      </p:sp>
      <p:sp>
        <p:nvSpPr>
          <p:cNvPr id="52231" name="Rectangle 8"/>
          <p:cNvSpPr/>
          <p:nvPr/>
        </p:nvSpPr>
        <p:spPr>
          <a:xfrm>
            <a:off x="1043305" y="3864293"/>
            <a:ext cx="5181600" cy="1076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 TITLE &lt;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文本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2232" name="Rectangle 9"/>
          <p:cNvSpPr/>
          <p:nvPr/>
        </p:nvSpPr>
        <p:spPr>
          <a:xfrm>
            <a:off x="974725" y="3356293"/>
            <a:ext cx="4114800" cy="5207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sz="2800" b="1" dirty="0">
                <a:latin typeface="Times New Roman" panose="02020603050405020304" pitchFamily="18" charset="0"/>
              </a:rPr>
              <a:t>为程序指定标题。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33" name="Rectangle 10"/>
          <p:cNvSpPr/>
          <p:nvPr/>
        </p:nvSpPr>
        <p:spPr>
          <a:xfrm>
            <a:off x="971233" y="5481003"/>
            <a:ext cx="35306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不超过</a:t>
            </a:r>
            <a:r>
              <a:rPr lang="en-US" altLang="zh-CN" sz="2800" b="1" dirty="0">
                <a:latin typeface="Times New Roman" panose="02020603050405020304" pitchFamily="18" charset="0"/>
              </a:rPr>
              <a:t>80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个字符；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34" name="Rectangle 11"/>
          <p:cNvSpPr/>
          <p:nvPr/>
        </p:nvSpPr>
        <p:spPr>
          <a:xfrm>
            <a:off x="971550" y="6020753"/>
            <a:ext cx="822007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指定的标题在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列表文件中每一页的第一行</a:t>
            </a:r>
            <a:r>
              <a:rPr lang="zh-CN" altLang="en-US" sz="2800" b="1" dirty="0">
                <a:latin typeface="Times New Roman" panose="02020603050405020304" pitchFamily="18" charset="0"/>
              </a:rPr>
              <a:t>显示。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2235" name="Rectangle 12"/>
          <p:cNvSpPr/>
          <p:nvPr/>
        </p:nvSpPr>
        <p:spPr>
          <a:xfrm>
            <a:off x="974408" y="4940618"/>
            <a:ext cx="4252912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源程序开始处</a:t>
            </a:r>
            <a:r>
              <a:rPr lang="zh-CN" altLang="en-US" sz="2800" b="1" dirty="0">
                <a:latin typeface="Times New Roman" panose="02020603050405020304" pitchFamily="18" charset="0"/>
              </a:rPr>
              <a:t>使用；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4"/>
          <p:cNvSpPr txBox="1"/>
          <p:nvPr/>
        </p:nvSpPr>
        <p:spPr>
          <a:xfrm>
            <a:off x="2133600" y="76200"/>
            <a:ext cx="45720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宏指令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矩形 1"/>
          <p:cNvSpPr/>
          <p:nvPr/>
        </p:nvSpPr>
        <p:spPr>
          <a:xfrm>
            <a:off x="423863" y="1052513"/>
            <a:ext cx="8324850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lang="zh-CN" altLang="zh-CN" sz="2800" b="1" dirty="0">
                <a:latin typeface="Times New Roman" panose="02020603050405020304" pitchFamily="18" charset="0"/>
              </a:rPr>
              <a:t>在编写程序时，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常有某种功能的程序段在整个程序中多次重复出现</a:t>
            </a:r>
            <a:r>
              <a:rPr lang="zh-CN" altLang="zh-CN" sz="2800" b="1" dirty="0"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可将程序段定义为一个宏指令。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矩形 2"/>
          <p:cNvSpPr/>
          <p:nvPr/>
        </p:nvSpPr>
        <p:spPr>
          <a:xfrm>
            <a:off x="423863" y="2024063"/>
            <a:ext cx="8324850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例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</a:rPr>
              <a:t>某源程序多次需要对</a:t>
            </a:r>
            <a:r>
              <a:rPr lang="en-US" altLang="zh-CN" sz="2400" b="1" dirty="0">
                <a:latin typeface="Times New Roman" panose="02020603050405020304" pitchFamily="18" charset="0"/>
              </a:rPr>
              <a:t>AX</a:t>
            </a:r>
            <a:r>
              <a:rPr lang="zh-CN" altLang="zh-CN" sz="2400" b="1" dirty="0">
                <a:latin typeface="Times New Roman" panose="02020603050405020304" pitchFamily="18" charset="0"/>
              </a:rPr>
              <a:t>中数据乘以</a:t>
            </a:r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r>
              <a:rPr lang="zh-CN" altLang="zh-CN" sz="2400" b="1" dirty="0">
                <a:latin typeface="Times New Roman" panose="02020603050405020304" pitchFamily="18" charset="0"/>
              </a:rPr>
              <a:t>，这时</a:t>
            </a:r>
            <a:r>
              <a:rPr lang="zh-CN" altLang="en-US" sz="2400" b="1" dirty="0">
                <a:latin typeface="Times New Roman" panose="02020603050405020304" pitchFamily="18" charset="0"/>
              </a:rPr>
              <a:t>可以定义一个宏指令</a:t>
            </a:r>
            <a:r>
              <a:rPr lang="zh-CN" altLang="zh-CN" sz="2400" b="1" dirty="0"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68700" y="2497138"/>
            <a:ext cx="5184775" cy="3416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MULTAX10	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MACRO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PUSH	BX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SAL	AX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	BX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SAL	AX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SAL	AX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	AX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POP	BX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ENDM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254" name="矩形 4"/>
          <p:cNvSpPr/>
          <p:nvPr/>
        </p:nvSpPr>
        <p:spPr>
          <a:xfrm>
            <a:off x="193675" y="5913438"/>
            <a:ext cx="878522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在</a:t>
            </a:r>
            <a:r>
              <a:rPr lang="zh-CN" altLang="en-US" sz="2400" b="1" dirty="0">
                <a:latin typeface="Times New Roman" panose="02020603050405020304" pitchFamily="18" charset="0"/>
              </a:rPr>
              <a:t>以后</a:t>
            </a:r>
            <a:r>
              <a:rPr lang="zh-CN" altLang="zh-CN" sz="2400" b="1" dirty="0">
                <a:latin typeface="Times New Roman" panose="02020603050405020304" pitchFamily="18" charset="0"/>
              </a:rPr>
              <a:t>的程序中，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如需对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AX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乘以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r>
              <a:rPr lang="zh-CN" altLang="zh-CN" sz="2400" b="1" dirty="0">
                <a:latin typeface="Times New Roman" panose="02020603050405020304" pitchFamily="18" charset="0"/>
              </a:rPr>
              <a:t>，只需书写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MULTAX10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（即宏名）</a:t>
            </a:r>
            <a:r>
              <a:rPr lang="zh-CN" altLang="zh-CN" sz="2400" b="1" dirty="0">
                <a:latin typeface="Times New Roman" panose="02020603050405020304" pitchFamily="18" charset="0"/>
              </a:rPr>
              <a:t>就可以了，而不必再去重复编写上述</a:t>
            </a:r>
            <a:r>
              <a:rPr lang="en-US" altLang="zh-CN" sz="2400" b="1" dirty="0">
                <a:latin typeface="Times New Roman" panose="02020603050405020304" pitchFamily="18" charset="0"/>
              </a:rPr>
              <a:t>7</a:t>
            </a:r>
            <a:r>
              <a:rPr lang="zh-CN" altLang="zh-CN" sz="2400" b="1" dirty="0">
                <a:latin typeface="Times New Roman" panose="02020603050405020304" pitchFamily="18" charset="0"/>
              </a:rPr>
              <a:t>条指令。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4275" name="矩形 4"/>
          <p:cNvSpPr/>
          <p:nvPr/>
        </p:nvSpPr>
        <p:spPr>
          <a:xfrm>
            <a:off x="250825" y="4868863"/>
            <a:ext cx="8569325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使用具有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处理宏指令</a:t>
            </a:r>
            <a:r>
              <a:rPr lang="zh-CN" altLang="zh-CN" sz="2800" b="1" dirty="0">
                <a:latin typeface="Times New Roman" panose="02020603050405020304" pitchFamily="18" charset="0"/>
              </a:rPr>
              <a:t>功能的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汇编程序</a:t>
            </a:r>
            <a:r>
              <a:rPr lang="zh-CN" altLang="zh-CN" sz="2800" b="1" dirty="0">
                <a:latin typeface="Times New Roman" panose="02020603050405020304" pitchFamily="18" charset="0"/>
              </a:rPr>
              <a:t>称为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宏汇编程序</a:t>
            </a:r>
            <a:r>
              <a:rPr lang="zh-CN" altLang="zh-CN" sz="2800" b="1" dirty="0">
                <a:latin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5650" y="765175"/>
            <a:ext cx="6840538" cy="52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宏指令可以看作是指令系统的扩展指令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5488" y="1773238"/>
            <a:ext cx="7375525" cy="954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宏指令功能是由用户自己定义的，它的目标代码是若干指令目标代码的有序组合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650" y="3013075"/>
            <a:ext cx="7345363" cy="954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宏指令不仅可以提高编程效率，而且提高了程序的可读性。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灯片编号占位符 5"/>
          <p:cNvSpPr txBox="1"/>
          <p:nvPr/>
        </p:nvSpPr>
        <p:spPr>
          <a:xfrm>
            <a:off x="6962775" y="64325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9" name="Text Box 6"/>
          <p:cNvSpPr txBox="1"/>
          <p:nvPr/>
        </p:nvSpPr>
        <p:spPr>
          <a:xfrm>
            <a:off x="252095" y="188595"/>
            <a:ext cx="548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、宏指令的使用过程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5300" name="Rectangle 7"/>
          <p:cNvSpPr/>
          <p:nvPr/>
        </p:nvSpPr>
        <p:spPr>
          <a:xfrm>
            <a:off x="467678" y="1012825"/>
            <a:ext cx="5691187" cy="5794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步：宏定义、宏调用和宏展开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Rectangle 9"/>
          <p:cNvSpPr/>
          <p:nvPr/>
        </p:nvSpPr>
        <p:spPr>
          <a:xfrm>
            <a:off x="381000" y="170815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）宏定义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5302" name="Rectangle 10"/>
          <p:cNvSpPr/>
          <p:nvPr/>
        </p:nvSpPr>
        <p:spPr>
          <a:xfrm>
            <a:off x="1304925" y="2365375"/>
            <a:ext cx="6991350" cy="15065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宏名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MACRO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[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形参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，形参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……]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┇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ENDM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03" name="Group 13"/>
          <p:cNvGrpSpPr/>
          <p:nvPr/>
        </p:nvGrpSpPr>
        <p:grpSpPr>
          <a:xfrm>
            <a:off x="3581400" y="2774950"/>
            <a:ext cx="1219200" cy="579438"/>
            <a:chOff x="2448" y="1920"/>
            <a:chExt cx="768" cy="365"/>
          </a:xfrm>
        </p:grpSpPr>
        <p:sp>
          <p:nvSpPr>
            <p:cNvPr id="55306" name="AutoShape 11"/>
            <p:cNvSpPr/>
            <p:nvPr/>
          </p:nvSpPr>
          <p:spPr>
            <a:xfrm>
              <a:off x="2448" y="2016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07" name="Rectangle 12"/>
            <p:cNvSpPr/>
            <p:nvPr/>
          </p:nvSpPr>
          <p:spPr>
            <a:xfrm>
              <a:off x="2584" y="1920"/>
              <a:ext cx="6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宏体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4" name="Rectangle 14"/>
          <p:cNvSpPr/>
          <p:nvPr/>
        </p:nvSpPr>
        <p:spPr>
          <a:xfrm>
            <a:off x="609600" y="3932238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例：定义宏，交换两个存储单元的数据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5" name="Rectangle 15"/>
          <p:cNvSpPr/>
          <p:nvPr/>
        </p:nvSpPr>
        <p:spPr>
          <a:xfrm>
            <a:off x="-468312" y="4537075"/>
            <a:ext cx="9248775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160020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XCHAGE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MACRO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MEM1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MEM2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REG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  <a:p>
            <a:pPr marL="0" lvl="0" indent="16002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	       MOV       REG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MEM1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16002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	       XCHG     REG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MEM2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16002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		       MOV       MEM1 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REG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1600200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	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ENDM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56323" name="Rectangle 4"/>
          <p:cNvSpPr/>
          <p:nvPr/>
        </p:nvSpPr>
        <p:spPr>
          <a:xfrm>
            <a:off x="762000" y="1524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）宏调用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324" name="Rectangle 5"/>
          <p:cNvSpPr/>
          <p:nvPr/>
        </p:nvSpPr>
        <p:spPr>
          <a:xfrm>
            <a:off x="1781175" y="639763"/>
            <a:ext cx="5153025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宏名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实参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，实参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……]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Rectangle 7"/>
          <p:cNvSpPr/>
          <p:nvPr/>
        </p:nvSpPr>
        <p:spPr>
          <a:xfrm>
            <a:off x="762000" y="22098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）宏展开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1417638" y="2747963"/>
            <a:ext cx="765016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宏汇编程序扫描宏指令语句（宏调用）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用宏体的目标代码插入宏调用处；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79" name="Rectangle 9"/>
          <p:cNvSpPr>
            <a:spLocks noChangeArrowheads="1"/>
          </p:cNvSpPr>
          <p:nvPr/>
        </p:nvSpPr>
        <p:spPr bwMode="auto">
          <a:xfrm>
            <a:off x="1428750" y="3797300"/>
            <a:ext cx="7650163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对带参数的宏，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用实参代替形参，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并对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宏体中出现参数的地方作适当修改。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8" name="Text Box 10"/>
          <p:cNvSpPr txBox="1"/>
          <p:nvPr/>
        </p:nvSpPr>
        <p:spPr>
          <a:xfrm>
            <a:off x="574675" y="4891088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、宏操作符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6329" name="Rectangle 11"/>
          <p:cNvSpPr/>
          <p:nvPr/>
        </p:nvSpPr>
        <p:spPr>
          <a:xfrm>
            <a:off x="685800" y="5486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）连接操作符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&amp;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6330" name="Rectangle 12"/>
          <p:cNvSpPr/>
          <p:nvPr/>
        </p:nvSpPr>
        <p:spPr>
          <a:xfrm>
            <a:off x="1676400" y="6049963"/>
            <a:ext cx="67754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b="1" dirty="0">
                <a:latin typeface="Times New Roman" panose="02020603050405020304" pitchFamily="18" charset="0"/>
              </a:rPr>
              <a:t>在宏定义的宏体内连接形参。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331" name="Rectangle 15"/>
          <p:cNvSpPr/>
          <p:nvPr/>
        </p:nvSpPr>
        <p:spPr>
          <a:xfrm>
            <a:off x="1846263" y="1219200"/>
            <a:ext cx="6172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例，可对前面定义的宏调用如下：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4284" name="Rectangle 16"/>
          <p:cNvSpPr>
            <a:spLocks noChangeArrowheads="1"/>
          </p:cNvSpPr>
          <p:nvPr/>
        </p:nvSpPr>
        <p:spPr bwMode="auto">
          <a:xfrm>
            <a:off x="1828800" y="1703388"/>
            <a:ext cx="4745038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XCHAGE   [SI], [DI], AX </a:t>
            </a:r>
            <a:endParaRPr kumimoji="1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4" name="Rectangle 24"/>
          <p:cNvSpPr>
            <a:spLocks noChangeArrowheads="1"/>
          </p:cNvSpPr>
          <p:nvPr/>
        </p:nvSpPr>
        <p:spPr bwMode="auto">
          <a:xfrm>
            <a:off x="434975" y="630238"/>
            <a:ext cx="8313738" cy="1814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例：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SHIFT_VAR  MACRO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R_M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DRECT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COUNT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	 MOV            CL, COUNT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	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S&amp;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DRECT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R_M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, CL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	 ENDM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7347" name="Rectangle 25"/>
          <p:cNvSpPr/>
          <p:nvPr/>
        </p:nvSpPr>
        <p:spPr>
          <a:xfrm>
            <a:off x="2579688" y="3078163"/>
            <a:ext cx="4749800" cy="5842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SHIFT_VAR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AX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 2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8" name="TextBox 1"/>
          <p:cNvSpPr txBox="1"/>
          <p:nvPr/>
        </p:nvSpPr>
        <p:spPr>
          <a:xfrm>
            <a:off x="577850" y="3662363"/>
            <a:ext cx="554513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表示将要执行的指令序列为：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24"/>
          <p:cNvSpPr/>
          <p:nvPr/>
        </p:nvSpPr>
        <p:spPr>
          <a:xfrm>
            <a:off x="3806825" y="4291013"/>
            <a:ext cx="3522663" cy="95408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MOV            CL ,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HL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		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, CL</a:t>
            </a:r>
            <a:endParaRPr lang="en-US" altLang="zh-CN" sz="28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7350" name="矩形 2"/>
          <p:cNvSpPr/>
          <p:nvPr/>
        </p:nvSpPr>
        <p:spPr>
          <a:xfrm>
            <a:off x="755650" y="2786063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宏调用：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092825" y="3971925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8371" name="灯片编号占位符 5"/>
          <p:cNvSpPr txBox="1"/>
          <p:nvPr/>
        </p:nvSpPr>
        <p:spPr>
          <a:xfrm>
            <a:off x="6092825" y="3971925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2" name="Rectangle 5"/>
          <p:cNvSpPr/>
          <p:nvPr/>
        </p:nvSpPr>
        <p:spPr>
          <a:xfrm>
            <a:off x="301625" y="130175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）表达式操作符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%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8373" name="Rectangle 6"/>
          <p:cNvSpPr/>
          <p:nvPr/>
        </p:nvSpPr>
        <p:spPr>
          <a:xfrm>
            <a:off x="1304925" y="617538"/>
            <a:ext cx="3630613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%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表达式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8374" name="Rectangle 7"/>
          <p:cNvSpPr/>
          <p:nvPr/>
        </p:nvSpPr>
        <p:spPr>
          <a:xfrm>
            <a:off x="1304925" y="1196975"/>
            <a:ext cx="73787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b="1" dirty="0">
                <a:latin typeface="Times New Roman" panose="02020603050405020304" pitchFamily="18" charset="0"/>
              </a:rPr>
              <a:t>告诉宏汇编程序获取表达式的值，   	    而不是表达式本身。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8375" name="Rectangle 9"/>
          <p:cNvSpPr/>
          <p:nvPr/>
        </p:nvSpPr>
        <p:spPr>
          <a:xfrm>
            <a:off x="250825" y="2217738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）文本操作符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 &gt;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8376" name="Rectangle 10"/>
          <p:cNvSpPr/>
          <p:nvPr/>
        </p:nvSpPr>
        <p:spPr>
          <a:xfrm>
            <a:off x="1292225" y="2797175"/>
            <a:ext cx="6721475" cy="10668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功能：</a:t>
            </a:r>
            <a:r>
              <a:rPr lang="zh-CN" altLang="en-US" b="1" dirty="0">
                <a:latin typeface="Times New Roman" panose="02020603050405020304" pitchFamily="18" charset="0"/>
              </a:rPr>
              <a:t>将包含分隔符的实参扩起来，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作为一个单一的实参。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8377" name="Rectangle 26"/>
          <p:cNvSpPr/>
          <p:nvPr/>
        </p:nvSpPr>
        <p:spPr>
          <a:xfrm>
            <a:off x="1089025" y="3821113"/>
            <a:ext cx="713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XCHAGE 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&lt;BYTE  PTR [SI]&gt;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[DI], AL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8" name="Rectangle 9"/>
          <p:cNvSpPr/>
          <p:nvPr/>
        </p:nvSpPr>
        <p:spPr>
          <a:xfrm>
            <a:off x="273050" y="4327525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）字符操作符！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8379" name="Rectangle 10"/>
          <p:cNvSpPr/>
          <p:nvPr/>
        </p:nvSpPr>
        <p:spPr>
          <a:xfrm>
            <a:off x="1187450" y="4865688"/>
            <a:ext cx="51816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！字符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8380" name="Rectangle 11"/>
          <p:cNvSpPr/>
          <p:nvPr/>
        </p:nvSpPr>
        <p:spPr>
          <a:xfrm>
            <a:off x="1257300" y="5516563"/>
            <a:ext cx="6934200" cy="10779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Times New Roman" panose="02020603050405020304" pitchFamily="18" charset="0"/>
              </a:rPr>
              <a:t>！”后的字符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不作操作符</a:t>
            </a:r>
            <a:r>
              <a:rPr lang="zh-CN" altLang="en-US" b="1" dirty="0">
                <a:latin typeface="Times New Roman" panose="02020603050405020304" pitchFamily="18" charset="0"/>
              </a:rPr>
              <a:t>使用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</a:rPr>
              <a:t>而是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字符本身。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6875463" y="6407150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9395" name="Rectangle 4"/>
          <p:cNvSpPr/>
          <p:nvPr/>
        </p:nvSpPr>
        <p:spPr>
          <a:xfrm>
            <a:off x="1115695" y="2140903"/>
            <a:ext cx="70929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只能用于宏定义中，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宏体第一条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语句；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6" name="Rectangle 5"/>
          <p:cNvSpPr/>
          <p:nvPr/>
        </p:nvSpPr>
        <p:spPr>
          <a:xfrm>
            <a:off x="1115695" y="2780665"/>
            <a:ext cx="7092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汇编时，符号展开为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??XXXX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的形式。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7" name="Text Box 6"/>
          <p:cNvSpPr txBox="1"/>
          <p:nvPr/>
        </p:nvSpPr>
        <p:spPr>
          <a:xfrm>
            <a:off x="482283" y="3948113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、宏库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398" name="Rectangle 7"/>
          <p:cNvSpPr/>
          <p:nvPr/>
        </p:nvSpPr>
        <p:spPr>
          <a:xfrm>
            <a:off x="1091883" y="4619625"/>
            <a:ext cx="6686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多个宏定义以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文件形式</a:t>
            </a:r>
            <a:r>
              <a:rPr lang="zh-CN" altLang="en-US" b="1" dirty="0">
                <a:latin typeface="Times New Roman" panose="02020603050405020304" pitchFamily="18" charset="0"/>
              </a:rPr>
              <a:t>组织成宏库。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9399" name="Rectangle 8"/>
          <p:cNvSpPr/>
          <p:nvPr/>
        </p:nvSpPr>
        <p:spPr>
          <a:xfrm>
            <a:off x="1091883" y="5229225"/>
            <a:ext cx="5313362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使用时用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INCLUDE</a:t>
            </a:r>
            <a:r>
              <a:rPr lang="zh-CN" altLang="en-US" b="1" dirty="0">
                <a:latin typeface="Times New Roman" panose="02020603050405020304" pitchFamily="18" charset="0"/>
              </a:rPr>
              <a:t>伪指令。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9400" name="Text Box 12"/>
          <p:cNvSpPr txBox="1"/>
          <p:nvPr/>
        </p:nvSpPr>
        <p:spPr>
          <a:xfrm>
            <a:off x="506413" y="334963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</a:t>
            </a: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LOCAL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伪指令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9401" name="Rectangle 13"/>
          <p:cNvSpPr/>
          <p:nvPr/>
        </p:nvSpPr>
        <p:spPr>
          <a:xfrm>
            <a:off x="1116013" y="974725"/>
            <a:ext cx="5181600" cy="10763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LOCAL   &lt;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符号表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&gt;</a:t>
            </a:r>
            <a:endParaRPr lang="en-US" altLang="zh-CN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Text Box 4"/>
          <p:cNvSpPr txBox="1"/>
          <p:nvPr/>
        </p:nvSpPr>
        <p:spPr>
          <a:xfrm>
            <a:off x="304800" y="152400"/>
            <a:ext cx="8839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5.6 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汇编语言程序设计基本技术</a:t>
            </a:r>
            <a:endParaRPr lang="zh-CN" altLang="en-US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5"/>
          <p:cNvSpPr txBox="1"/>
          <p:nvPr/>
        </p:nvSpPr>
        <p:spPr>
          <a:xfrm>
            <a:off x="914400" y="990600"/>
            <a:ext cx="4648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5.6.1 </a:t>
            </a:r>
            <a:r>
              <a:rPr lang="zh-CN" altLang="en-US" sz="4000" b="1" dirty="0">
                <a:latin typeface="Times New Roman" panose="02020603050405020304" pitchFamily="18" charset="0"/>
              </a:rPr>
              <a:t>程序设计步骤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4437063"/>
            <a:ext cx="7826375" cy="1631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汇编语言程序设计通常按照用途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在程序中设置若干个段，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如存放数据的段、堆栈使用的段、存放程序代码的段等。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3425" y="1989138"/>
            <a:ext cx="7848600" cy="584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80x86</a:t>
            </a: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的汇编语言程序建立在段的基础上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650" y="2852738"/>
            <a:ext cx="7826375" cy="1119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一个段是若干指令和数据的集合，它是一个可独立寻址的逻辑单位。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171" name="Text Box 6"/>
          <p:cNvSpPr txBox="1"/>
          <p:nvPr/>
        </p:nvSpPr>
        <p:spPr>
          <a:xfrm>
            <a:off x="233363" y="254000"/>
            <a:ext cx="606742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汇编程序</a:t>
            </a:r>
            <a:r>
              <a:rPr lang="zh-CN" altLang="zh-CN" sz="4000" dirty="0"/>
              <a:t>（</a:t>
            </a:r>
            <a:r>
              <a:rPr lang="en-US" altLang="zh-CN" sz="4000" dirty="0"/>
              <a:t>Assembler</a:t>
            </a:r>
            <a:r>
              <a:rPr lang="zh-CN" altLang="zh-CN" sz="4000" dirty="0"/>
              <a:t>）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2" name="Text Box 7"/>
          <p:cNvSpPr txBox="1"/>
          <p:nvPr/>
        </p:nvSpPr>
        <p:spPr>
          <a:xfrm>
            <a:off x="261938" y="987425"/>
            <a:ext cx="6594475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汇编程序（汇编器）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将</a:t>
            </a:r>
            <a:r>
              <a:rPr lang="zh-CN" altLang="en-US" b="1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汇编语言源程序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翻译成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目标代码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（即机器语言程序）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后才能直接由计算机执行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3" name="矩形 8"/>
          <p:cNvSpPr/>
          <p:nvPr/>
        </p:nvSpPr>
        <p:spPr>
          <a:xfrm>
            <a:off x="0" y="2997200"/>
            <a:ext cx="6856413" cy="1384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上</a:t>
            </a:r>
            <a:r>
              <a:rPr lang="zh-CN" altLang="en-US" sz="2800" b="1" dirty="0">
                <a:latin typeface="Times New Roman" panose="02020603050405020304" pitchFamily="18" charset="0"/>
              </a:rPr>
              <a:t>例</a:t>
            </a:r>
            <a:r>
              <a:rPr lang="zh-CN" altLang="zh-CN" sz="2800" b="1" dirty="0">
                <a:latin typeface="Times New Roman" panose="02020603050405020304" pitchFamily="18" charset="0"/>
              </a:rPr>
              <a:t>汇编语言源程序经过汇编后得到的目标代码（即机器语言程序）如</a:t>
            </a:r>
            <a:r>
              <a:rPr lang="zh-CN" altLang="en-US" sz="2800" b="1" dirty="0">
                <a:latin typeface="Times New Roman" panose="02020603050405020304" pitchFamily="18" charset="0"/>
              </a:rPr>
              <a:t>右</a:t>
            </a:r>
            <a:r>
              <a:rPr lang="zh-CN" altLang="zh-CN" sz="2800" b="1" dirty="0">
                <a:latin typeface="Times New Roman" panose="02020603050405020304" pitchFamily="18" charset="0"/>
              </a:rPr>
              <a:t>图所示。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7174" name="图片 9" descr="5x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8125" y="0"/>
            <a:ext cx="2555875" cy="68580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1443" name="矩形 4"/>
          <p:cNvSpPr/>
          <p:nvPr/>
        </p:nvSpPr>
        <p:spPr>
          <a:xfrm>
            <a:off x="107950" y="87313"/>
            <a:ext cx="8891588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对于初学者来说，构造一个汇编语言源程序的基本格式如下（下面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zh-CN" sz="2800" b="1" dirty="0">
                <a:latin typeface="Times New Roman" panose="02020603050405020304" pitchFamily="18" charset="0"/>
              </a:rPr>
              <a:t>个段排列的顺序是任意的）：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1444" name="矩形 12"/>
          <p:cNvSpPr>
            <a:spLocks noChangeArrowheads="1"/>
          </p:cNvSpPr>
          <p:nvPr/>
        </p:nvSpPr>
        <p:spPr bwMode="auto">
          <a:xfrm>
            <a:off x="539750" y="1019175"/>
            <a:ext cx="7848600" cy="56311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	SEGMENT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；数据段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	ENDS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EXTRA	SEGMENT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附加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数据段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EXTRA 	ENDS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SEGMENT   PARA  STACK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；堆栈段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DW   20H   DUP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	ENDS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		SEGMENT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；代码段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ASSUME   	CS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ES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EXTRA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BEING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		ENDS</a:t>
            </a:r>
            <a:endParaRPr kumimoji="1" lang="zh-CN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            	BEING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5" name="矩形 13"/>
          <p:cNvSpPr/>
          <p:nvPr/>
        </p:nvSpPr>
        <p:spPr>
          <a:xfrm>
            <a:off x="2771775" y="1452563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277882" y="5373216"/>
            <a:ext cx="1802791" cy="461665"/>
            <a:chOff x="3264243" y="1545355"/>
            <a:chExt cx="1802791" cy="4616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" name="右大括号 15"/>
            <p:cNvSpPr/>
            <p:nvPr/>
          </p:nvSpPr>
          <p:spPr>
            <a:xfrm>
              <a:off x="3264243" y="1545355"/>
              <a:ext cx="227637" cy="461665"/>
            </a:xfrm>
            <a:prstGeom prst="rightBrac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5896" y="1545355"/>
              <a:ext cx="1431138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指令序列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447" name="矩形 18"/>
          <p:cNvSpPr/>
          <p:nvPr/>
        </p:nvSpPr>
        <p:spPr>
          <a:xfrm>
            <a:off x="2751138" y="2492375"/>
            <a:ext cx="4921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1448" name="矩形 19"/>
          <p:cNvSpPr/>
          <p:nvPr/>
        </p:nvSpPr>
        <p:spPr>
          <a:xfrm>
            <a:off x="2678113" y="5373688"/>
            <a:ext cx="4921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┇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77882" y="1425120"/>
            <a:ext cx="1289501" cy="461665"/>
            <a:chOff x="3264243" y="1545355"/>
            <a:chExt cx="1289501" cy="461665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右大括号 21"/>
            <p:cNvSpPr/>
            <p:nvPr/>
          </p:nvSpPr>
          <p:spPr>
            <a:xfrm>
              <a:off x="3264243" y="1545355"/>
              <a:ext cx="227637" cy="461665"/>
            </a:xfrm>
            <a:prstGeom prst="rightBrac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35896" y="1545355"/>
              <a:ext cx="917848" cy="46166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62887" y="2492895"/>
            <a:ext cx="1289501" cy="461665"/>
            <a:chOff x="3264243" y="1545355"/>
            <a:chExt cx="1289501" cy="461665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5" name="右大括号 24"/>
            <p:cNvSpPr/>
            <p:nvPr/>
          </p:nvSpPr>
          <p:spPr>
            <a:xfrm>
              <a:off x="3264243" y="1545355"/>
              <a:ext cx="227637" cy="461665"/>
            </a:xfrm>
            <a:prstGeom prst="rightBrac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35896" y="1545355"/>
              <a:ext cx="917848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6"/>
          <p:cNvSpPr/>
          <p:nvPr/>
        </p:nvSpPr>
        <p:spPr>
          <a:xfrm>
            <a:off x="1251585" y="2248853"/>
            <a:ext cx="55895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分析问题，建立数学模型；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7" name="Rectangle 7"/>
          <p:cNvSpPr/>
          <p:nvPr/>
        </p:nvSpPr>
        <p:spPr>
          <a:xfrm>
            <a:off x="1251585" y="2782253"/>
            <a:ext cx="2706688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确定算法；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8" name="Rectangle 8"/>
          <p:cNvSpPr/>
          <p:nvPr/>
        </p:nvSpPr>
        <p:spPr>
          <a:xfrm>
            <a:off x="1251585" y="3384868"/>
            <a:ext cx="394176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编制程序流程图；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Text Box 9"/>
          <p:cNvSpPr txBox="1"/>
          <p:nvPr/>
        </p:nvSpPr>
        <p:spPr>
          <a:xfrm>
            <a:off x="1259523" y="3987165"/>
            <a:ext cx="28956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编制程序；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70" name="Text Box 10"/>
          <p:cNvSpPr txBox="1"/>
          <p:nvPr/>
        </p:nvSpPr>
        <p:spPr>
          <a:xfrm>
            <a:off x="1251268" y="4652963"/>
            <a:ext cx="2286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调试程序。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84" name="矩形 25"/>
          <p:cNvSpPr/>
          <p:nvPr/>
        </p:nvSpPr>
        <p:spPr>
          <a:xfrm>
            <a:off x="323533" y="404178"/>
            <a:ext cx="8586787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zh-CN" b="1" dirty="0">
                <a:latin typeface="Times New Roman" panose="02020603050405020304" pitchFamily="18" charset="0"/>
              </a:rPr>
              <a:t>用计算机通过程序设计解决某一问题时，</a:t>
            </a:r>
            <a:r>
              <a:rPr lang="zh-CN" altLang="en-US" b="1" dirty="0">
                <a:latin typeface="Times New Roman" panose="02020603050405020304" pitchFamily="18" charset="0"/>
              </a:rPr>
              <a:t>通常</a:t>
            </a:r>
            <a:r>
              <a:rPr lang="zh-CN" altLang="zh-CN" b="1" dirty="0">
                <a:latin typeface="Times New Roman" panose="02020603050405020304" pitchFamily="18" charset="0"/>
              </a:rPr>
              <a:t>按以下步骤进行：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04635" y="5474970"/>
            <a:ext cx="2133600" cy="365125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2471" name="Text Box 11"/>
          <p:cNvSpPr txBox="1"/>
          <p:nvPr/>
        </p:nvSpPr>
        <p:spPr>
          <a:xfrm>
            <a:off x="539433" y="476568"/>
            <a:ext cx="4648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5.6.2 </a:t>
            </a:r>
            <a:r>
              <a:rPr lang="zh-CN" altLang="en-US" sz="4000" b="1" dirty="0">
                <a:latin typeface="Times New Roman" panose="02020603050405020304" pitchFamily="18" charset="0"/>
              </a:rPr>
              <a:t>顺序程序设计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62472" name="Rectangle 12"/>
          <p:cNvSpPr/>
          <p:nvPr/>
        </p:nvSpPr>
        <p:spPr>
          <a:xfrm>
            <a:off x="395605" y="1700213"/>
            <a:ext cx="5510213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  <a:buFont typeface="Symbol" panose="05050102010706020507" pitchFamily="18" charset="2"/>
              <a:buNone/>
            </a:pPr>
            <a:r>
              <a:rPr lang="en-US" altLang="zh-CN" b="1" dirty="0"/>
              <a:t>  </a:t>
            </a:r>
            <a:r>
              <a:rPr lang="zh-CN" altLang="zh-CN" b="1" dirty="0"/>
              <a:t>程序运行</a:t>
            </a:r>
            <a:r>
              <a:rPr lang="zh-CN" altLang="zh-CN" b="1" dirty="0">
                <a:solidFill>
                  <a:srgbClr val="FF0000"/>
                </a:solidFill>
              </a:rPr>
              <a:t>从开始到结束一直是按照编写指令的顺序执行</a:t>
            </a:r>
            <a:r>
              <a:rPr lang="zh-CN" altLang="zh-CN" b="1" dirty="0"/>
              <a:t>，</a:t>
            </a:r>
            <a:r>
              <a:rPr lang="zh-CN" altLang="en-US" b="1" dirty="0"/>
              <a:t>即</a:t>
            </a:r>
            <a:r>
              <a:rPr lang="zh-CN" altLang="en-US" b="1" dirty="0">
                <a:latin typeface="宋体" panose="02010600030101010101" pitchFamily="2" charset="-122"/>
              </a:rPr>
              <a:t>每条指令只执行一次。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2473" name="Text Box 14"/>
          <p:cNvSpPr txBox="1"/>
          <p:nvPr/>
        </p:nvSpPr>
        <p:spPr>
          <a:xfrm>
            <a:off x="6657023" y="2061845"/>
            <a:ext cx="1436687" cy="35401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2474" name="Text Box 15"/>
          <p:cNvSpPr txBox="1"/>
          <p:nvPr/>
        </p:nvSpPr>
        <p:spPr>
          <a:xfrm>
            <a:off x="6660198" y="2768283"/>
            <a:ext cx="1438275" cy="354012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2475" name="Line 16"/>
          <p:cNvSpPr/>
          <p:nvPr/>
        </p:nvSpPr>
        <p:spPr>
          <a:xfrm>
            <a:off x="7379335" y="1709420"/>
            <a:ext cx="0" cy="352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62476" name="Line 17"/>
          <p:cNvSpPr/>
          <p:nvPr/>
        </p:nvSpPr>
        <p:spPr>
          <a:xfrm>
            <a:off x="7379335" y="2415858"/>
            <a:ext cx="0" cy="352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62477" name="Text Box 18"/>
          <p:cNvSpPr txBox="1"/>
          <p:nvPr/>
        </p:nvSpPr>
        <p:spPr>
          <a:xfrm>
            <a:off x="6660198" y="3789045"/>
            <a:ext cx="1438275" cy="3524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n-1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2478" name="Text Box 19"/>
          <p:cNvSpPr txBox="1"/>
          <p:nvPr/>
        </p:nvSpPr>
        <p:spPr>
          <a:xfrm>
            <a:off x="6663373" y="4455795"/>
            <a:ext cx="1438275" cy="3524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n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2479" name="Line 20"/>
          <p:cNvSpPr/>
          <p:nvPr/>
        </p:nvSpPr>
        <p:spPr>
          <a:xfrm>
            <a:off x="7382510" y="3122295"/>
            <a:ext cx="0" cy="352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62480" name="Line 21"/>
          <p:cNvSpPr/>
          <p:nvPr/>
        </p:nvSpPr>
        <p:spPr>
          <a:xfrm>
            <a:off x="7379335" y="4141470"/>
            <a:ext cx="0" cy="3540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62481" name="Line 22"/>
          <p:cNvSpPr/>
          <p:nvPr/>
        </p:nvSpPr>
        <p:spPr>
          <a:xfrm>
            <a:off x="7379335" y="4808220"/>
            <a:ext cx="0" cy="3540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sm" len="med"/>
          </a:ln>
        </p:spPr>
      </p:sp>
      <p:sp>
        <p:nvSpPr>
          <p:cNvPr id="62482" name="Text Box 23"/>
          <p:cNvSpPr txBox="1"/>
          <p:nvPr/>
        </p:nvSpPr>
        <p:spPr>
          <a:xfrm>
            <a:off x="7220585" y="3525520"/>
            <a:ext cx="427038" cy="2349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vert="eaVert"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62483" name="Text Box 24"/>
          <p:cNvSpPr txBox="1"/>
          <p:nvPr/>
        </p:nvSpPr>
        <p:spPr>
          <a:xfrm>
            <a:off x="6223635" y="5319395"/>
            <a:ext cx="2362200" cy="3524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顺序程序结构图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63491" name="Rectangle 5"/>
          <p:cNvSpPr/>
          <p:nvPr/>
        </p:nvSpPr>
        <p:spPr>
          <a:xfrm>
            <a:off x="179388" y="152400"/>
            <a:ext cx="8713787" cy="3046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69875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例：试编制程序，计算下列公式的值，并将结果存放 	在</a:t>
            </a:r>
            <a:r>
              <a:rPr lang="en-US" altLang="zh-CN" sz="2400" b="1" dirty="0">
                <a:latin typeface="Times New Roman" panose="02020603050405020304" pitchFamily="18" charset="0"/>
              </a:rPr>
              <a:t>FUN</a:t>
            </a:r>
            <a:r>
              <a:rPr lang="zh-CN" altLang="en-US" sz="2400" b="1" dirty="0">
                <a:latin typeface="Times New Roman" panose="02020603050405020304" pitchFamily="18" charset="0"/>
              </a:rPr>
              <a:t>存储单元中。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269875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		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269875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i="1" dirty="0">
                <a:latin typeface="Times New Roman" panose="02020603050405020304" pitchFamily="18" charset="0"/>
              </a:rPr>
              <a:t>		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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269875" algn="just" eaLnBrk="1" hangingPunct="1">
              <a:spcBef>
                <a:spcPct val="0"/>
              </a:spcBef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269875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的值分别存放在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VARX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VARY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VARZ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三个字存储单元中，且计算过程的中间值和最后结果仍在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16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位二进制数的范围内。编制源程序如下：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352800" y="1066800"/>
          <a:ext cx="3429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71600" imgH="355600" progId="Equation.3">
                  <p:embed/>
                </p:oleObj>
              </mc:Choice>
              <mc:Fallback>
                <p:oleObj name="" r:id="rId1" imgW="1371600" imgH="355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1066800"/>
                        <a:ext cx="34290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457200" y="3276600"/>
            <a:ext cx="8147050" cy="31702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571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TITLE    EXAMPLE  PROGRAM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	SEGMENT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；设置数据段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VARX	DW    123H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；变量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VARY	DW    456H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；变量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VARZ	DW    789H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；变量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FUN		DW    ?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；结果单元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 	ENDS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STACK1  	SEGMENT   PARA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；设置堆栈段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DW   20H   DUP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  	ENDS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322263" y="47625"/>
            <a:ext cx="8458200" cy="6875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571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	SEGMENT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；设置代码段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ASSUME   CS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CODE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STACK1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START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；置段基值于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DS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	  DS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MOV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；取变量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ADD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VARY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MOV	  BX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 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SAL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SAL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4*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ADD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5*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SAL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10*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MOV	  BX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VARZ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；取变量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DEC	  BX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 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MOV	  CX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CX 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SAL	  BX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ADD	  BX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3*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10*(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X+Y)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3*(Z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SAR	  AX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	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 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{10*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(X+Y)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3*(Z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)}/2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MOV	  FUN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AX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；存放计算结果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MOV	  AH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4CH	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；终止用户程序，返回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DOS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INT	  21H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CODE	ENDS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571500" algn="just" defTabSz="914400" rtl="0" eaLnBrk="0" fontAlgn="base" latinLnBrk="0" hangingPunct="0">
              <a:lnSpc>
                <a:spcPts val="2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END  START</a:t>
            </a:r>
            <a:endParaRPr kumimoji="1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5539" name="Rectangle 4"/>
          <p:cNvSpPr/>
          <p:nvPr/>
        </p:nvSpPr>
        <p:spPr>
          <a:xfrm>
            <a:off x="228600" y="188913"/>
            <a:ext cx="87360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例：用查表方法将一位十六进制数（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	转换成它对应的</a:t>
            </a:r>
            <a:r>
              <a:rPr lang="en-US" altLang="zh-CN" sz="2800" b="1" dirty="0">
                <a:latin typeface="Times New Roman" panose="02020603050405020304" pitchFamily="18" charset="0"/>
              </a:rPr>
              <a:t>ASCII</a:t>
            </a:r>
            <a:r>
              <a:rPr lang="zh-CN" altLang="en-US" sz="2800" b="1" dirty="0">
                <a:latin typeface="Times New Roman" panose="02020603050405020304" pitchFamily="18" charset="0"/>
              </a:rPr>
              <a:t>码。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190500" y="1162050"/>
            <a:ext cx="8610600" cy="1754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首先在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数据段建立一个表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，按十六进制数从小到 大（即从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）的顺序，在表中存入它们对应的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码值（十六进制数用大写英文字母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）。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为查出某个数的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码，需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它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在内存中的地址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1" name="Rectangle 6"/>
          <p:cNvSpPr/>
          <p:nvPr/>
        </p:nvSpPr>
        <p:spPr>
          <a:xfrm>
            <a:off x="990600" y="3200400"/>
            <a:ext cx="5525770" cy="4603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用简化段定义伪指令，编制源序如下：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5542" name="Rectangle 9"/>
          <p:cNvSpPr>
            <a:spLocks noChangeArrowheads="1"/>
          </p:cNvSpPr>
          <p:nvPr/>
        </p:nvSpPr>
        <p:spPr bwMode="auto">
          <a:xfrm>
            <a:off x="0" y="3981450"/>
            <a:ext cx="8964613" cy="27495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1066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0668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.MODEL  SMALL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设置内存模式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0668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.DATA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设置数据段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06680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TABLE  DB  30H, 31H, 32H, 33H, 34H, 35H, 36H, 37H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06680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	      DB  38H, 39H, 41H, 42H, 43H, 44H, 45H, 46H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06680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HEX	      DB  4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066800" algn="just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ASCI	      DB  ?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152400" y="452438"/>
            <a:ext cx="8763000" cy="5926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1066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STACK   100H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；设置堆栈段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CODE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；设置代码段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1" fontAlgn="base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START: 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@DATA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 DS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LEA	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TABLE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；取表首址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XOR	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AH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清零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AL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HEX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；取一位十六进制数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	BX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AX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；确定查表位置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AL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[BX]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；查表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ASCI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；存结果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	AH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4CH	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；终止程序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返回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DOS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INT	21H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1066800" algn="just" defTabSz="914400" rtl="0" eaLnBrk="0" fontAlgn="base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	START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248920" y="188595"/>
            <a:ext cx="8575675" cy="1863725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square">
            <a:spAutoFit/>
          </a:bodyPr>
          <a:p>
            <a:pPr indent="2698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查表，还可以使用换码（查表）指令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XLAT</a:t>
            </a:r>
            <a:r>
              <a:rPr 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指令格式：</a:t>
            </a:r>
            <a:endParaRPr lang="zh-CN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XLAT   </a:t>
            </a: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表变量名</a:t>
            </a:r>
            <a:endParaRPr lang="zh-CN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98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指令功能：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</a:t>
            </a:r>
            <a:r>
              <a:rPr lang="en-US" b="1">
                <a:solidFill>
                  <a:srgbClr val="C00000"/>
                </a:solidFill>
                <a:latin typeface="Symbol" panose="05050102010706020507" charset="0"/>
                <a:ea typeface="宋体" panose="02010600030101010101" pitchFamily="2" charset="-122"/>
              </a:rPr>
              <a:t>Ü</a:t>
            </a: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（（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AL</a:t>
            </a:r>
            <a:r>
              <a:rPr lang="zh-CN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539115" y="3573145"/>
            <a:ext cx="8347710" cy="3192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>
                <a:solidFill>
                  <a:srgbClr val="000000"/>
                </a:solidFill>
                <a:sym typeface="+mn-ea"/>
              </a:rPr>
              <a:t>改用换码指令，上述查表</a:t>
            </a:r>
            <a:r>
              <a:rPr lang="en-US" altLang="zh-CN" b="1">
                <a:solidFill>
                  <a:srgbClr val="000000"/>
                </a:solidFill>
                <a:sym typeface="+mn-ea"/>
              </a:rPr>
              <a:t>6</a:t>
            </a:r>
            <a:r>
              <a:rPr lang="zh-CN" altLang="en-US" b="1">
                <a:solidFill>
                  <a:srgbClr val="000000"/>
                </a:solidFill>
                <a:sym typeface="+mn-ea"/>
              </a:rPr>
              <a:t>条指令</a:t>
            </a:r>
            <a:r>
              <a:rPr lang="zh-CN" b="1">
                <a:solidFill>
                  <a:srgbClr val="000000"/>
                </a:solidFill>
                <a:sym typeface="+mn-ea"/>
              </a:rPr>
              <a:t>程序段可修改为：</a:t>
            </a:r>
            <a:r>
              <a:rPr lang="en-US" b="1">
                <a:solidFill>
                  <a:srgbClr val="000000"/>
                </a:solidFill>
                <a:sym typeface="+mn-ea"/>
              </a:rPr>
              <a:t>	</a:t>
            </a:r>
            <a:r>
              <a:rPr lang="en-US" b="1">
                <a:solidFill>
                  <a:srgbClr val="C00000"/>
                </a:solidFill>
                <a:sym typeface="+mn-ea"/>
              </a:rPr>
              <a:t>LEA</a:t>
            </a:r>
            <a:r>
              <a:rPr lang="en-US" b="1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	</a:t>
            </a:r>
            <a:r>
              <a:rPr lang="en-US" b="1">
                <a:solidFill>
                  <a:srgbClr val="C00000"/>
                </a:solidFill>
                <a:sym typeface="+mn-ea"/>
              </a:rPr>
              <a:t>BX </a:t>
            </a:r>
            <a:r>
              <a:rPr lang="zh-CN" b="1">
                <a:solidFill>
                  <a:srgbClr val="C00000"/>
                </a:solidFill>
                <a:sym typeface="+mn-ea"/>
              </a:rPr>
              <a:t>，</a:t>
            </a:r>
            <a:r>
              <a:rPr lang="en-US" b="1">
                <a:solidFill>
                  <a:srgbClr val="C00000"/>
                </a:solidFill>
                <a:sym typeface="+mn-ea"/>
              </a:rPr>
              <a:t>TABLE	MOV</a:t>
            </a:r>
            <a:r>
              <a:rPr lang="en-US" b="1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	</a:t>
            </a:r>
            <a:r>
              <a:rPr lang="en-US" b="1">
                <a:solidFill>
                  <a:srgbClr val="C00000"/>
                </a:solidFill>
                <a:sym typeface="+mn-ea"/>
              </a:rPr>
              <a:t>AL </a:t>
            </a:r>
            <a:r>
              <a:rPr lang="zh-CN" b="1">
                <a:solidFill>
                  <a:srgbClr val="C00000"/>
                </a:solidFill>
                <a:sym typeface="+mn-ea"/>
              </a:rPr>
              <a:t>，</a:t>
            </a:r>
            <a:r>
              <a:rPr lang="en-US" b="1">
                <a:solidFill>
                  <a:srgbClr val="C00000"/>
                </a:solidFill>
                <a:sym typeface="+mn-ea"/>
              </a:rPr>
              <a:t>HEX	XLAT</a:t>
            </a:r>
            <a:r>
              <a:rPr lang="en-US" b="1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	</a:t>
            </a:r>
            <a:r>
              <a:rPr lang="en-US" b="1">
                <a:solidFill>
                  <a:srgbClr val="C00000"/>
                </a:solidFill>
                <a:sym typeface="+mn-ea"/>
              </a:rPr>
              <a:t>TABLE	MOV</a:t>
            </a:r>
            <a:r>
              <a:rPr lang="en-US" b="1">
                <a:solidFill>
                  <a:srgbClr val="C00000"/>
                </a:solidFill>
                <a:cs typeface="Times New Roman" panose="02020603050405020304" pitchFamily="18" charset="0"/>
                <a:sym typeface="+mn-ea"/>
              </a:rPr>
              <a:t>	</a:t>
            </a:r>
            <a:r>
              <a:rPr lang="en-US" b="1">
                <a:solidFill>
                  <a:srgbClr val="C00000"/>
                </a:solidFill>
                <a:sym typeface="+mn-ea"/>
              </a:rPr>
              <a:t>ASCI </a:t>
            </a:r>
            <a:r>
              <a:rPr lang="zh-CN" b="1">
                <a:solidFill>
                  <a:srgbClr val="C00000"/>
                </a:solidFill>
                <a:sym typeface="+mn-ea"/>
              </a:rPr>
              <a:t>，</a:t>
            </a:r>
            <a:r>
              <a:rPr lang="en-US" b="1">
                <a:solidFill>
                  <a:srgbClr val="C00000"/>
                </a:solidFill>
                <a:sym typeface="+mn-ea"/>
              </a:rPr>
              <a:t>AL</a:t>
            </a:r>
            <a:endParaRPr lang="zh-CN" b="1">
              <a:solidFill>
                <a:srgbClr val="C00000"/>
              </a:solidFill>
              <a:sym typeface="+mn-ea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>
                <a:solidFill>
                  <a:srgbClr val="000000"/>
                </a:solidFill>
                <a:sym typeface="+mn-ea"/>
              </a:rPr>
              <a:t>XLAT</a:t>
            </a:r>
            <a:r>
              <a:rPr lang="zh-CN" b="1">
                <a:solidFill>
                  <a:srgbClr val="000000"/>
                </a:solidFill>
                <a:sym typeface="+mn-ea"/>
              </a:rPr>
              <a:t>指令</a:t>
            </a:r>
            <a:r>
              <a:rPr lang="zh-CN" b="1">
                <a:solidFill>
                  <a:srgbClr val="000000"/>
                </a:solidFill>
                <a:sym typeface="+mn-ea"/>
              </a:rPr>
              <a:t>的操作数部分所指示的表变量名对指令功能没有影响，主要是提高程序的可读性，表示正在查找的是哪个表。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0340" y="2060575"/>
            <a:ext cx="8712835" cy="142049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b="1">
                <a:solidFill>
                  <a:srgbClr val="000000"/>
                </a:solidFill>
                <a:sym typeface="+mn-ea"/>
              </a:rPr>
              <a:t>在使用</a:t>
            </a:r>
            <a:r>
              <a:rPr lang="en-US" altLang="zh-CN" b="1">
                <a:solidFill>
                  <a:srgbClr val="000000"/>
                </a:solidFill>
                <a:sym typeface="+mn-ea"/>
              </a:rPr>
              <a:t>XLAT</a:t>
            </a:r>
            <a:r>
              <a:rPr lang="zh-CN" b="1">
                <a:solidFill>
                  <a:srgbClr val="000000"/>
                </a:solidFill>
                <a:sym typeface="+mn-ea"/>
              </a:rPr>
              <a:t>指令前，把表首单元的偏移地址送入</a:t>
            </a:r>
            <a:r>
              <a:rPr lang="en-US" b="1">
                <a:solidFill>
                  <a:srgbClr val="000000"/>
                </a:solidFill>
                <a:sym typeface="+mn-ea"/>
              </a:rPr>
              <a:t>BX</a:t>
            </a:r>
            <a:r>
              <a:rPr lang="zh-CN" b="1">
                <a:solidFill>
                  <a:srgbClr val="000000"/>
                </a:solidFill>
                <a:sym typeface="+mn-ea"/>
              </a:rPr>
              <a:t>中，把要查找元素在表内的相对偏移距离（</a:t>
            </a:r>
            <a:r>
              <a:rPr lang="en-US" b="1">
                <a:solidFill>
                  <a:srgbClr val="000000"/>
                </a:solidFill>
                <a:sym typeface="+mn-ea"/>
              </a:rPr>
              <a:t>0</a:t>
            </a:r>
            <a:r>
              <a:rPr lang="zh-CN" b="1">
                <a:solidFill>
                  <a:srgbClr val="000000"/>
                </a:solidFill>
                <a:sym typeface="+mn-ea"/>
              </a:rPr>
              <a:t>～</a:t>
            </a:r>
            <a:r>
              <a:rPr lang="en-US" b="1">
                <a:solidFill>
                  <a:srgbClr val="000000"/>
                </a:solidFill>
                <a:sym typeface="+mn-ea"/>
              </a:rPr>
              <a:t>255</a:t>
            </a:r>
            <a:r>
              <a:rPr lang="zh-CN" b="1">
                <a:solidFill>
                  <a:srgbClr val="000000"/>
                </a:solidFill>
                <a:sym typeface="+mn-ea"/>
              </a:rPr>
              <a:t>）放在</a:t>
            </a:r>
            <a:r>
              <a:rPr lang="en-US" b="1">
                <a:solidFill>
                  <a:srgbClr val="000000"/>
                </a:solidFill>
                <a:sym typeface="+mn-ea"/>
              </a:rPr>
              <a:t>AL</a:t>
            </a:r>
            <a:r>
              <a:rPr lang="zh-CN" b="1">
                <a:solidFill>
                  <a:srgbClr val="000000"/>
                </a:solidFill>
                <a:sym typeface="+mn-ea"/>
              </a:rPr>
              <a:t>中，这样通过</a:t>
            </a:r>
            <a:r>
              <a:rPr lang="en-US" b="1">
                <a:solidFill>
                  <a:srgbClr val="000000"/>
                </a:solidFill>
                <a:sym typeface="+mn-ea"/>
              </a:rPr>
              <a:t>XLAT</a:t>
            </a:r>
            <a:r>
              <a:rPr lang="zh-CN" b="1">
                <a:solidFill>
                  <a:srgbClr val="000000"/>
                </a:solidFill>
                <a:sym typeface="+mn-ea"/>
              </a:rPr>
              <a:t>指令就可把表内对应的内容取出，并送入</a:t>
            </a:r>
            <a:r>
              <a:rPr lang="en-US" b="1">
                <a:solidFill>
                  <a:srgbClr val="000000"/>
                </a:solidFill>
                <a:sym typeface="+mn-ea"/>
              </a:rPr>
              <a:t>AL</a:t>
            </a:r>
            <a:r>
              <a:rPr lang="zh-CN" b="1">
                <a:solidFill>
                  <a:srgbClr val="000000"/>
                </a:solidFill>
                <a:sym typeface="+mn-ea"/>
              </a:rPr>
              <a:t>中。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Text Box 4"/>
          <p:cNvSpPr txBox="1"/>
          <p:nvPr/>
        </p:nvSpPr>
        <p:spPr>
          <a:xfrm>
            <a:off x="355600" y="136525"/>
            <a:ext cx="4648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5.6.3 </a:t>
            </a:r>
            <a:r>
              <a:rPr lang="zh-CN" altLang="en-US" sz="4000" b="1" dirty="0">
                <a:latin typeface="Times New Roman" panose="02020603050405020304" pitchFamily="18" charset="0"/>
              </a:rPr>
              <a:t>分支程序设计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250" y="1052513"/>
            <a:ext cx="8353425" cy="3661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marR="0" lvl="0" indent="-342900" algn="l" defTabSz="914400" rtl="0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在实用程序中，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常需要根据程序运行过程中的不同情况，进行自动判断，选择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不同的程序段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这样的程序称为分支程序。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为实现分支结构的程序设计，指令系统必须提供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程序流向的指令，以根据不同情况进行程序的转移。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80x86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系列微机中，执行指令的地址是由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来决定的。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当在同一段内进行程序转移时，只需修改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；当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在两个段之间进行程序转移时，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都需要修改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4869180"/>
            <a:ext cx="8064500" cy="1430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>
              <a:lnSpc>
                <a:spcPts val="34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程序转移指令是实现分支程序设计的必要条件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。下面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先仔细了解各种转移指令的功能和用法，然后再学习如何编制分支结构程序。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68611" name="灯片编号占位符 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2" name="Text Box 5"/>
          <p:cNvSpPr txBox="1"/>
          <p:nvPr/>
        </p:nvSpPr>
        <p:spPr>
          <a:xfrm>
            <a:off x="276225" y="223838"/>
            <a:ext cx="5029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4000" b="1" dirty="0">
                <a:latin typeface="宋体" panose="02010600030101010101" pitchFamily="2" charset="-122"/>
                <a:sym typeface="Symbol" panose="05050102010706020507" pitchFamily="18" charset="2"/>
              </a:rPr>
              <a:t>、转移指令</a:t>
            </a:r>
            <a:endParaRPr lang="zh-CN" altLang="en-US" sz="40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8613" name="Text Box 6"/>
          <p:cNvSpPr txBox="1"/>
          <p:nvPr/>
        </p:nvSpPr>
        <p:spPr>
          <a:xfrm>
            <a:off x="1066800" y="2346325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无条件转移指令</a:t>
            </a:r>
            <a:endParaRPr lang="zh-CN" altLang="en-US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8614" name="Text Box 7"/>
          <p:cNvSpPr txBox="1"/>
          <p:nvPr/>
        </p:nvSpPr>
        <p:spPr>
          <a:xfrm>
            <a:off x="1143000" y="5241925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条件转移指令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267200" y="1477963"/>
            <a:ext cx="20574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直接寻址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67200" y="3032125"/>
            <a:ext cx="2057400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间接寻址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68617" name="Text Box 10"/>
          <p:cNvSpPr txBox="1"/>
          <p:nvPr/>
        </p:nvSpPr>
        <p:spPr>
          <a:xfrm>
            <a:off x="6400800" y="1081088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段内转移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8618" name="Text Box 11"/>
          <p:cNvSpPr txBox="1"/>
          <p:nvPr/>
        </p:nvSpPr>
        <p:spPr>
          <a:xfrm>
            <a:off x="6400800" y="18589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段间转移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8619" name="Text Box 14"/>
          <p:cNvSpPr txBox="1"/>
          <p:nvPr/>
        </p:nvSpPr>
        <p:spPr>
          <a:xfrm>
            <a:off x="4191000" y="4449763"/>
            <a:ext cx="3352800" cy="579437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单条件转移指令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4191000" y="5165725"/>
            <a:ext cx="480060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无符号数条件转移指令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4191000" y="5897563"/>
            <a:ext cx="4800600" cy="579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符号数条件转移指令</a:t>
            </a:r>
            <a:endParaRPr kumimoji="1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22" name="AutoShape 17"/>
          <p:cNvSpPr/>
          <p:nvPr/>
        </p:nvSpPr>
        <p:spPr>
          <a:xfrm>
            <a:off x="914400" y="2590800"/>
            <a:ext cx="304800" cy="3048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23" name="AutoShape 18"/>
          <p:cNvSpPr/>
          <p:nvPr/>
        </p:nvSpPr>
        <p:spPr>
          <a:xfrm>
            <a:off x="4038600" y="1782763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24" name="AutoShape 19"/>
          <p:cNvSpPr/>
          <p:nvPr/>
        </p:nvSpPr>
        <p:spPr>
          <a:xfrm>
            <a:off x="3886200" y="4678363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25" name="AutoShape 20"/>
          <p:cNvSpPr/>
          <p:nvPr/>
        </p:nvSpPr>
        <p:spPr>
          <a:xfrm>
            <a:off x="6096000" y="1279525"/>
            <a:ext cx="228600" cy="1036638"/>
          </a:xfrm>
          <a:prstGeom prst="leftBrace">
            <a:avLst>
              <a:gd name="adj1" fmla="val 37789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26" name="AutoShape 21"/>
          <p:cNvSpPr/>
          <p:nvPr/>
        </p:nvSpPr>
        <p:spPr>
          <a:xfrm>
            <a:off x="6172200" y="2895600"/>
            <a:ext cx="152400" cy="944563"/>
          </a:xfrm>
          <a:prstGeom prst="leftBrace">
            <a:avLst>
              <a:gd name="adj1" fmla="val 51649"/>
              <a:gd name="adj2" fmla="val 50000"/>
            </a:avLst>
          </a:prstGeom>
          <a:noFill/>
          <a:ln w="349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68627" name="Text Box 22"/>
          <p:cNvSpPr txBox="1"/>
          <p:nvPr/>
        </p:nvSpPr>
        <p:spPr>
          <a:xfrm>
            <a:off x="6400800" y="26670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段内转移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68628" name="Text Box 23"/>
          <p:cNvSpPr txBox="1"/>
          <p:nvPr/>
        </p:nvSpPr>
        <p:spPr>
          <a:xfrm>
            <a:off x="6400800" y="34290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段间转移</a:t>
            </a: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8195" name="图片 5" descr="5x01"/>
          <p:cNvPicPr>
            <a:picLocks noChangeAspect="1"/>
          </p:cNvPicPr>
          <p:nvPr/>
        </p:nvPicPr>
        <p:blipFill>
          <a:blip r:embed="rId1"/>
          <a:srcRect b="40230"/>
          <a:stretch>
            <a:fillRect/>
          </a:stretch>
        </p:blipFill>
        <p:spPr>
          <a:xfrm>
            <a:off x="5580063" y="0"/>
            <a:ext cx="35639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 rot="10800000" flipV="1">
            <a:off x="166688" y="4248150"/>
            <a:ext cx="5545138" cy="21447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汇编语言源程序中除有大量汇编指令语句外，还有许多用于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定义数据、分配内存空间、构造源程序框架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等功能的伪指令语句。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矩形 8"/>
          <p:cNvSpPr/>
          <p:nvPr/>
        </p:nvSpPr>
        <p:spPr>
          <a:xfrm>
            <a:off x="163513" y="260350"/>
            <a:ext cx="5400675" cy="16319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从右图可以看出：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汇编语言源程序中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一条指令语句对应一组目标代码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（即机器语言的一条指令）。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2225" y="2403475"/>
            <a:ext cx="5689600" cy="11191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如：汇编指令语句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  DS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对应目标代码是“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8E D8”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两个字节代码。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>
                <a:solidFill>
                  <a:srgbClr val="898989"/>
                </a:solidFill>
              </a:rPr>
            </a:fld>
            <a:endParaRPr lang="en-US" altLang="zh-CN" sz="1400" dirty="0">
              <a:solidFill>
                <a:srgbClr val="898989"/>
              </a:solidFill>
            </a:endParaRPr>
          </a:p>
        </p:txBody>
      </p:sp>
      <p:sp>
        <p:nvSpPr>
          <p:cNvPr id="69635" name="Rectangle 4"/>
          <p:cNvSpPr/>
          <p:nvPr/>
        </p:nvSpPr>
        <p:spPr>
          <a:xfrm>
            <a:off x="-73025" y="90488"/>
            <a:ext cx="47244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）无条件转移指令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69636" name="Rectangle 5"/>
          <p:cNvSpPr/>
          <p:nvPr/>
        </p:nvSpPr>
        <p:spPr>
          <a:xfrm>
            <a:off x="1066800" y="792480"/>
            <a:ext cx="4827270" cy="7797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格式：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 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JMP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目标地址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37" name="Rectangle 6"/>
          <p:cNvSpPr/>
          <p:nvPr/>
        </p:nvSpPr>
        <p:spPr>
          <a:xfrm>
            <a:off x="927100" y="1761808"/>
            <a:ext cx="46894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目标地址有两种表达方式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8" name="Rectangle 7"/>
          <p:cNvSpPr/>
          <p:nvPr/>
        </p:nvSpPr>
        <p:spPr>
          <a:xfrm>
            <a:off x="50800" y="2460308"/>
            <a:ext cx="26543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cajcd fnta1" pitchFamily="18" charset="2"/>
              </a:rPr>
              <a:t>①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直接寻址：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39" name="Rectangle 8"/>
          <p:cNvSpPr/>
          <p:nvPr/>
        </p:nvSpPr>
        <p:spPr>
          <a:xfrm>
            <a:off x="2373313" y="2436495"/>
            <a:ext cx="387032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目标地址通常是标号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40" name="Rectangle 10"/>
          <p:cNvSpPr/>
          <p:nvPr/>
        </p:nvSpPr>
        <p:spPr>
          <a:xfrm>
            <a:off x="217488" y="3716020"/>
            <a:ext cx="24495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段内转移：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41" name="Rectangle 11"/>
          <p:cNvSpPr/>
          <p:nvPr/>
        </p:nvSpPr>
        <p:spPr>
          <a:xfrm>
            <a:off x="2736850" y="3712845"/>
            <a:ext cx="55975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相对转移，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指令给出位移量</a:t>
            </a:r>
            <a:r>
              <a:rPr lang="en-US" altLang="zh-CN" sz="2800" b="1" u="sng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DISP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42" name="Rectangle 12"/>
          <p:cNvSpPr/>
          <p:nvPr/>
        </p:nvSpPr>
        <p:spPr>
          <a:xfrm>
            <a:off x="2736850" y="4257358"/>
            <a:ext cx="49450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IP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 (IP) + DISP</a:t>
            </a: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43" name="Rectangle 13"/>
          <p:cNvSpPr/>
          <p:nvPr/>
        </p:nvSpPr>
        <p:spPr>
          <a:xfrm>
            <a:off x="217488" y="4965383"/>
            <a:ext cx="24495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段间转移：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7838" name="Rectangle 14"/>
          <p:cNvSpPr>
            <a:spLocks noChangeArrowheads="1"/>
          </p:cNvSpPr>
          <p:nvPr/>
        </p:nvSpPr>
        <p:spPr bwMode="auto">
          <a:xfrm>
            <a:off x="2373313" y="4962208"/>
            <a:ext cx="67214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指令中给出目标地址的段基值和偏移地址；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645" name="Rectangle 15"/>
          <p:cNvSpPr/>
          <p:nvPr/>
        </p:nvSpPr>
        <p:spPr>
          <a:xfrm>
            <a:off x="2771775" y="5660708"/>
            <a:ext cx="439420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IP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偏移地址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		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CS 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段基值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9646" name="Rectangle 16"/>
          <p:cNvSpPr/>
          <p:nvPr/>
        </p:nvSpPr>
        <p:spPr>
          <a:xfrm>
            <a:off x="1047750" y="3027045"/>
            <a:ext cx="35210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例如：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JMP  NEXT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9647" name="Rectangle 17"/>
          <p:cNvSpPr/>
          <p:nvPr/>
        </p:nvSpPr>
        <p:spPr>
          <a:xfrm>
            <a:off x="4794250" y="3101658"/>
            <a:ext cx="262413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NEXT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为标号</a:t>
            </a:r>
            <a:endParaRPr lang="zh-CN" altLang="en-US" sz="2800" b="1" dirty="0">
              <a:solidFill>
                <a:srgbClr val="CC33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8624" name="AutoShape 19"/>
          <p:cNvSpPr>
            <a:spLocks noChangeArrowheads="1"/>
          </p:cNvSpPr>
          <p:nvPr/>
        </p:nvSpPr>
        <p:spPr bwMode="auto">
          <a:xfrm>
            <a:off x="6228715" y="1268730"/>
            <a:ext cx="2743200" cy="1143000"/>
          </a:xfrm>
          <a:prstGeom prst="wedgeRoundRectCallout">
            <a:avLst>
              <a:gd name="adj1" fmla="val 6620"/>
              <a:gd name="adj2" fmla="val 16955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33CC"/>
            </a:solidFill>
            <a:miter lim="800000"/>
          </a:ln>
          <a:effectLst/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指令的下一指令与目标地址所指的指令之间的字节距离</a:t>
            </a:r>
            <a:endParaRPr kumimoji="1" lang="zh-CN" alt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5" name="图片 4" descr="5x0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2888" y="1196975"/>
            <a:ext cx="8658225" cy="2447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395288" y="333375"/>
            <a:ext cx="7993063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下图是指令“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 TARGET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的段内转移情况。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488" y="4005263"/>
            <a:ext cx="8963025" cy="23701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以上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两种转移都是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相对转移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位移量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指令的下一条指令与“目标地址”指向的指令之间相距字节数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是一个以补码表示的带符号数，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是正数，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是负数。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时，由于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已指向它的下一条指令，对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的修改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+ DISP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7975" y="476250"/>
            <a:ext cx="8640763" cy="1887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如果是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段间转移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如下图：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指令的“目标地址”前面应加上“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FAR PTR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执行段间转移的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指令时，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把“目标地址”处指令地址的段基值和偏移地址直接送入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CS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IP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，以实现段间的程序转移。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684" name="图片 5" descr="5x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800" y="3213100"/>
            <a:ext cx="8137525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4"/>
          <p:cNvSpPr/>
          <p:nvPr/>
        </p:nvSpPr>
        <p:spPr>
          <a:xfrm>
            <a:off x="268605" y="66993"/>
            <a:ext cx="274955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sym typeface="cajcd fnta1" pitchFamily="18" charset="2"/>
              </a:rPr>
              <a:t>②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间接寻址：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2707" name="Rectangle 5"/>
          <p:cNvSpPr/>
          <p:nvPr/>
        </p:nvSpPr>
        <p:spPr>
          <a:xfrm>
            <a:off x="992505" y="1246505"/>
            <a:ext cx="6315075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目标地址通常由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寄存器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存储单元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提供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08" name="Rectangle 6"/>
          <p:cNvSpPr/>
          <p:nvPr/>
        </p:nvSpPr>
        <p:spPr>
          <a:xfrm>
            <a:off x="552768" y="1768793"/>
            <a:ext cx="2270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段内转移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09" name="Rectangle 7"/>
          <p:cNvSpPr/>
          <p:nvPr/>
        </p:nvSpPr>
        <p:spPr>
          <a:xfrm>
            <a:off x="2699068" y="1768793"/>
            <a:ext cx="5233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寄存器或存储单元提供偏移地址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10" name="Rectangle 8"/>
          <p:cNvSpPr/>
          <p:nvPr/>
        </p:nvSpPr>
        <p:spPr>
          <a:xfrm>
            <a:off x="2699068" y="2270443"/>
            <a:ext cx="43942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IP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偏移地址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11" name="Rectangle 9"/>
          <p:cNvSpPr/>
          <p:nvPr/>
        </p:nvSpPr>
        <p:spPr>
          <a:xfrm>
            <a:off x="581343" y="2853055"/>
            <a:ext cx="2270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段间转移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2699068" y="2853055"/>
            <a:ext cx="61722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由一个双字单元提供目标地址的段基值和偏移地址；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3" name="Rectangle 11"/>
          <p:cNvSpPr/>
          <p:nvPr/>
        </p:nvSpPr>
        <p:spPr>
          <a:xfrm>
            <a:off x="2843530" y="3778568"/>
            <a:ext cx="4394200" cy="9540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执行操作：</a:t>
            </a:r>
            <a:r>
              <a:rPr lang="en-US" altLang="zh-CN" sz="28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IP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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偏移地址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		 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CS  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段基值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2714" name="Rectangle 5"/>
          <p:cNvSpPr/>
          <p:nvPr/>
        </p:nvSpPr>
        <p:spPr>
          <a:xfrm>
            <a:off x="2125980" y="646430"/>
            <a:ext cx="3645535" cy="58356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JMP</a:t>
            </a: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目标地址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" y="4725035"/>
            <a:ext cx="9036050" cy="21837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段内转移：</a:t>
            </a:r>
            <a:endParaRPr kumimoji="1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CX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；目标地址的偏移地址在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JMP  WORD PTR [BX]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；目标地址的偏移地址在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一个字单元中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JMP  [BX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段间转移：</a:t>
            </a:r>
            <a:endParaRPr kumimoji="1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  DWORD PTR [BX]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；目标地址在一个双字单元中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780" y="4159885"/>
            <a:ext cx="6826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u="sng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例：</a:t>
            </a:r>
            <a:endParaRPr lang="zh-CN" altLang="en-US" sz="2800" b="1" u="sng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1" name="Rectangle 12"/>
          <p:cNvSpPr/>
          <p:nvPr/>
        </p:nvSpPr>
        <p:spPr>
          <a:xfrm>
            <a:off x="179388" y="184150"/>
            <a:ext cx="47244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）条件转移指令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73732" name="Rectangle 13"/>
          <p:cNvSpPr/>
          <p:nvPr/>
        </p:nvSpPr>
        <p:spPr>
          <a:xfrm>
            <a:off x="971233" y="1052513"/>
            <a:ext cx="5181600" cy="87884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格式：  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  <a:sym typeface="Symbol" panose="05050102010706020507" pitchFamily="18" charset="2"/>
              </a:rPr>
              <a:t>	   Jxx  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目标地址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5650" y="2348230"/>
            <a:ext cx="6711950" cy="579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只能在段内转移，而且是相对转移。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3734" name="Line 15"/>
          <p:cNvSpPr/>
          <p:nvPr/>
        </p:nvSpPr>
        <p:spPr>
          <a:xfrm flipV="1">
            <a:off x="3059113" y="412750"/>
            <a:ext cx="2900362" cy="10810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5991225" y="184150"/>
            <a:ext cx="225425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xx</a:t>
            </a:r>
            <a:r>
              <a: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为转移条件</a:t>
            </a:r>
            <a:endParaRPr kumimoji="1" lang="zh-CN" altLang="en-US" sz="2400" b="1" i="0" u="none" strike="noStrike" kern="1200" cap="none" spc="0" normalizeH="0" baseline="0" noProof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9400" y="3141663"/>
            <a:ext cx="8493125" cy="2040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如“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条件”成立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，则转移到“目标地址”指向的指令，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执行操作：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IP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 (IP) + DISP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R="0" lvl="0" algn="l" defTabSz="914400" rtl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      </a:t>
            </a:r>
            <a:r>
              <a:rPr kumimoji="1" lang="zh-CN" altLang="en-US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（</a:t>
            </a:r>
            <a:r>
              <a:rPr kumimoji="1" lang="zh-CN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相对位移量</a:t>
            </a:r>
            <a:r>
              <a:rPr kumimoji="1"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+mn-ea"/>
              </a:rPr>
              <a:t>DISP</a:t>
            </a:r>
            <a:r>
              <a:rPr kumimoji="1" lang="zh-CN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是补码形式表示的</a:t>
            </a:r>
            <a:r>
              <a:rPr kumimoji="1" lang="en-US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8</a:t>
            </a:r>
            <a:r>
              <a:rPr kumimoji="1" lang="zh-CN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位二进制带符号数）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“条件”不成立，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顺序执行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8040" y="5373370"/>
            <a:ext cx="6610350" cy="578485"/>
          </a:xfrm>
          <a:prstGeom prst="rect">
            <a:avLst/>
          </a:prstGeom>
          <a:solidFill>
            <a:srgbClr val="FFFE9B"/>
          </a:solidFill>
        </p:spPr>
        <p:txBody>
          <a:bodyPr wrap="none" rtlCol="0" anchor="t">
            <a:spAutoFit/>
          </a:bodyPr>
          <a:p>
            <a:pPr marR="0" lvl="0" algn="l" defTabSz="914400" rtl="0">
              <a:lnSpc>
                <a:spcPts val="3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1" lang="zh-CN" altLang="zh-CN" b="1" noProof="0" dirty="0">
                <a:ln>
                  <a:noFill/>
                </a:ln>
                <a:effectLst/>
                <a:uLnTx/>
                <a:uFillTx/>
                <a:sym typeface="+mn-ea"/>
              </a:rPr>
              <a:t>所有条件转移指令的执行对标志寄存器无影响。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74755" name="图片 4" descr="5x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276475"/>
            <a:ext cx="8137525" cy="237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179388" y="188913"/>
            <a:ext cx="8677275" cy="1938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条件转移的两种可能情况如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下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相对位移量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目标地址与条件转移指令的下一条指令地址之间的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字节距离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补码表示的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位二进制带符号数，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RD4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只能在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128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+127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的范围内。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700" y="5013325"/>
            <a:ext cx="8748713" cy="1570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条件转移指令都是以标志寄存器中某一个或几个标志位（除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AF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外）的状态作为判断条件。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按其判断功能划分，可分为三种：① 简单条件转移指令；② 无符号数条件转移指令；③ 带符号数条件转移指令。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5779" name="Rectangle 4"/>
          <p:cNvSpPr/>
          <p:nvPr/>
        </p:nvSpPr>
        <p:spPr>
          <a:xfrm>
            <a:off x="1066800" y="465138"/>
            <a:ext cx="34798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①单条件转移指令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5781" name="Text Box 6"/>
          <p:cNvSpPr txBox="1"/>
          <p:nvPr/>
        </p:nvSpPr>
        <p:spPr>
          <a:xfrm>
            <a:off x="647700" y="1247775"/>
            <a:ext cx="5815330" cy="46228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指令                转移条件                         含义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2" name="Text Box 7"/>
          <p:cNvSpPr txBox="1"/>
          <p:nvPr/>
        </p:nvSpPr>
        <p:spPr>
          <a:xfrm>
            <a:off x="647700" y="1739900"/>
            <a:ext cx="7397750" cy="462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JC                       CF=1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有进位 / 借位转移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3" name="Text Box 8"/>
          <p:cNvSpPr txBox="1"/>
          <p:nvPr/>
        </p:nvSpPr>
        <p:spPr>
          <a:xfrm>
            <a:off x="647700" y="2120900"/>
            <a:ext cx="7467600" cy="462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JNC                    CF=0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无进位 / 借位转移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4" name="Text Box 9"/>
          <p:cNvSpPr txBox="1"/>
          <p:nvPr/>
        </p:nvSpPr>
        <p:spPr>
          <a:xfrm>
            <a:off x="647700" y="2501900"/>
            <a:ext cx="7498080" cy="462280"/>
          </a:xfrm>
          <a:prstGeom prst="rect">
            <a:avLst/>
          </a:prstGeom>
          <a:solidFill>
            <a:srgbClr val="FFFFDF"/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JE/JZ                  ZF=1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相等 / 等于0 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5" name="Text Box 10"/>
          <p:cNvSpPr txBox="1"/>
          <p:nvPr/>
        </p:nvSpPr>
        <p:spPr>
          <a:xfrm>
            <a:off x="647700" y="2882900"/>
            <a:ext cx="8023225" cy="462280"/>
          </a:xfrm>
          <a:prstGeom prst="rect">
            <a:avLst/>
          </a:prstGeom>
          <a:solidFill>
            <a:srgbClr val="FFFFDF"/>
          </a:solidFill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JNE/JNZ            ZF=0                   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</a:t>
            </a:r>
            <a:r>
              <a:rPr lang="zh-CN" altLang="zh-CN" sz="2400" b="1" dirty="0">
                <a:latin typeface="Times New Roman" panose="02020603050405020304" pitchFamily="18" charset="0"/>
              </a:rPr>
              <a:t>相等 / 不等于0转移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6" name="Text Box 11"/>
          <p:cNvSpPr txBox="1"/>
          <p:nvPr/>
        </p:nvSpPr>
        <p:spPr>
          <a:xfrm>
            <a:off x="647700" y="3263900"/>
            <a:ext cx="6669405" cy="462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JS                       SF=1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是负数转移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7" name="Text Box 12"/>
          <p:cNvSpPr txBox="1"/>
          <p:nvPr/>
        </p:nvSpPr>
        <p:spPr>
          <a:xfrm>
            <a:off x="647700" y="3644900"/>
            <a:ext cx="6661150" cy="462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JNS                    SF=0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是正数转移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8" name="Text Box 13"/>
          <p:cNvSpPr txBox="1"/>
          <p:nvPr/>
        </p:nvSpPr>
        <p:spPr>
          <a:xfrm>
            <a:off x="647700" y="4025900"/>
            <a:ext cx="6726555" cy="462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JO                      OF=1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有溢出转移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89" name="Text Box 14"/>
          <p:cNvSpPr txBox="1"/>
          <p:nvPr/>
        </p:nvSpPr>
        <p:spPr>
          <a:xfrm>
            <a:off x="647700" y="4406900"/>
            <a:ext cx="6718300" cy="462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JNO                   OF=0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无溢出转移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90" name="Text Box 15"/>
          <p:cNvSpPr txBox="1"/>
          <p:nvPr/>
        </p:nvSpPr>
        <p:spPr>
          <a:xfrm>
            <a:off x="647700" y="4864100"/>
            <a:ext cx="7875905" cy="462280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JP/JPE                PF=1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有偶数个“1”转移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91" name="Text Box 16"/>
          <p:cNvSpPr txBox="1"/>
          <p:nvPr/>
        </p:nvSpPr>
        <p:spPr>
          <a:xfrm>
            <a:off x="647700" y="5321300"/>
            <a:ext cx="7901305" cy="462280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JNP/JPO             PF=0                           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有奇数个“1”转移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5792" name="Line 17"/>
          <p:cNvSpPr/>
          <p:nvPr/>
        </p:nvSpPr>
        <p:spPr>
          <a:xfrm>
            <a:off x="723900" y="1282700"/>
            <a:ext cx="7696200" cy="0"/>
          </a:xfrm>
          <a:prstGeom prst="line">
            <a:avLst/>
          </a:prstGeom>
          <a:solidFill>
            <a:srgbClr val="FFFF00"/>
          </a:solidFill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3" name="Line 18"/>
          <p:cNvSpPr/>
          <p:nvPr/>
        </p:nvSpPr>
        <p:spPr>
          <a:xfrm>
            <a:off x="723900" y="1739900"/>
            <a:ext cx="76962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4" name="Line 19"/>
          <p:cNvSpPr/>
          <p:nvPr/>
        </p:nvSpPr>
        <p:spPr>
          <a:xfrm>
            <a:off x="723900" y="2120900"/>
            <a:ext cx="76962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5" name="Line 20"/>
          <p:cNvSpPr/>
          <p:nvPr/>
        </p:nvSpPr>
        <p:spPr>
          <a:xfrm>
            <a:off x="723900" y="2501900"/>
            <a:ext cx="7696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5796" name="Line 21"/>
          <p:cNvSpPr/>
          <p:nvPr/>
        </p:nvSpPr>
        <p:spPr>
          <a:xfrm>
            <a:off x="723900" y="2882900"/>
            <a:ext cx="7696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5797" name="Line 22"/>
          <p:cNvSpPr/>
          <p:nvPr/>
        </p:nvSpPr>
        <p:spPr>
          <a:xfrm>
            <a:off x="723900" y="3263900"/>
            <a:ext cx="76962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5798" name="Line 23"/>
          <p:cNvSpPr/>
          <p:nvPr/>
        </p:nvSpPr>
        <p:spPr>
          <a:xfrm>
            <a:off x="723900" y="3644900"/>
            <a:ext cx="76962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799" name="Line 24"/>
          <p:cNvSpPr/>
          <p:nvPr/>
        </p:nvSpPr>
        <p:spPr>
          <a:xfrm>
            <a:off x="723900" y="4025900"/>
            <a:ext cx="76962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0" name="Line 25"/>
          <p:cNvSpPr/>
          <p:nvPr/>
        </p:nvSpPr>
        <p:spPr>
          <a:xfrm>
            <a:off x="723900" y="4406900"/>
            <a:ext cx="7696200" cy="0"/>
          </a:xfrm>
          <a:prstGeom prst="line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1" name="Line 26"/>
          <p:cNvSpPr/>
          <p:nvPr/>
        </p:nvSpPr>
        <p:spPr>
          <a:xfrm>
            <a:off x="723900" y="4864100"/>
            <a:ext cx="7696200" cy="0"/>
          </a:xfrm>
          <a:prstGeom prst="line">
            <a:avLst/>
          </a:prstGeom>
          <a:solidFill>
            <a:srgbClr val="FFFFD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2" name="Line 27"/>
          <p:cNvSpPr/>
          <p:nvPr/>
        </p:nvSpPr>
        <p:spPr>
          <a:xfrm>
            <a:off x="723900" y="5321300"/>
            <a:ext cx="7696200" cy="0"/>
          </a:xfrm>
          <a:prstGeom prst="line">
            <a:avLst/>
          </a:prstGeom>
          <a:solidFill>
            <a:srgbClr val="FFFFD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3" name="Line 28"/>
          <p:cNvSpPr/>
          <p:nvPr/>
        </p:nvSpPr>
        <p:spPr>
          <a:xfrm>
            <a:off x="723900" y="5778500"/>
            <a:ext cx="7696200" cy="0"/>
          </a:xfrm>
          <a:prstGeom prst="line">
            <a:avLst/>
          </a:prstGeom>
          <a:solidFill>
            <a:srgbClr val="FFFFD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4" name="Line 29"/>
          <p:cNvSpPr/>
          <p:nvPr/>
        </p:nvSpPr>
        <p:spPr>
          <a:xfrm>
            <a:off x="2171700" y="1282700"/>
            <a:ext cx="0" cy="4495800"/>
          </a:xfrm>
          <a:prstGeom prst="lin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5805" name="Line 30"/>
          <p:cNvSpPr/>
          <p:nvPr/>
        </p:nvSpPr>
        <p:spPr>
          <a:xfrm>
            <a:off x="4457700" y="1282700"/>
            <a:ext cx="0" cy="4495800"/>
          </a:xfrm>
          <a:prstGeom prst="line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b="1" dirty="0">
                <a:solidFill>
                  <a:srgbClr val="898989"/>
                </a:solidFill>
              </a:rPr>
            </a:fld>
            <a:endParaRPr lang="en-US" altLang="zh-CN" sz="1200" b="1" dirty="0">
              <a:solidFill>
                <a:srgbClr val="898989"/>
              </a:solidFill>
            </a:endParaRPr>
          </a:p>
        </p:txBody>
      </p:sp>
      <p:sp>
        <p:nvSpPr>
          <p:cNvPr id="76803" name="Rectangle 4"/>
          <p:cNvSpPr/>
          <p:nvPr/>
        </p:nvSpPr>
        <p:spPr>
          <a:xfrm>
            <a:off x="982663" y="411163"/>
            <a:ext cx="47164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②无符号数条件转移指令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6804" name="Text Box 5"/>
          <p:cNvSpPr txBox="1"/>
          <p:nvPr/>
        </p:nvSpPr>
        <p:spPr>
          <a:xfrm>
            <a:off x="1143000" y="1066800"/>
            <a:ext cx="619918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指     令                转 移 条 件                 含   义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05" name="Text Box 6"/>
          <p:cNvSpPr txBox="1"/>
          <p:nvPr/>
        </p:nvSpPr>
        <p:spPr>
          <a:xfrm>
            <a:off x="1143000" y="1558925"/>
            <a:ext cx="6442075" cy="461963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JA/JNBE            CF=0 AND ZF=0        A&gt;B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06" name="Text Box 7"/>
          <p:cNvSpPr txBox="1"/>
          <p:nvPr/>
        </p:nvSpPr>
        <p:spPr>
          <a:xfrm>
            <a:off x="1143000" y="2016125"/>
            <a:ext cx="6415405" cy="460375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JAE/JNB            CF=0   OR  ZF=1        A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≥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07" name="Text Box 8"/>
          <p:cNvSpPr txBox="1"/>
          <p:nvPr/>
        </p:nvSpPr>
        <p:spPr>
          <a:xfrm>
            <a:off x="1143000" y="2397125"/>
            <a:ext cx="65786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JB/JNAE            CF=1 AND ZF=0        A &lt;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08" name="Text Box 9"/>
          <p:cNvSpPr txBox="1"/>
          <p:nvPr/>
        </p:nvSpPr>
        <p:spPr>
          <a:xfrm>
            <a:off x="1143000" y="2778125"/>
            <a:ext cx="6463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JBE/JNA            CF=1   OR  ZF=1        A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≤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09" name="Line 10"/>
          <p:cNvSpPr/>
          <p:nvPr/>
        </p:nvSpPr>
        <p:spPr>
          <a:xfrm>
            <a:off x="990600" y="1066800"/>
            <a:ext cx="7696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0" name="Line 11"/>
          <p:cNvSpPr/>
          <p:nvPr/>
        </p:nvSpPr>
        <p:spPr>
          <a:xfrm>
            <a:off x="990600" y="15589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1" name="Line 12"/>
          <p:cNvSpPr/>
          <p:nvPr/>
        </p:nvSpPr>
        <p:spPr>
          <a:xfrm>
            <a:off x="990600" y="20161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2" name="Line 13"/>
          <p:cNvSpPr/>
          <p:nvPr/>
        </p:nvSpPr>
        <p:spPr>
          <a:xfrm>
            <a:off x="990600" y="23971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3" name="Line 14"/>
          <p:cNvSpPr/>
          <p:nvPr/>
        </p:nvSpPr>
        <p:spPr>
          <a:xfrm>
            <a:off x="990600" y="32353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4" name="Line 15"/>
          <p:cNvSpPr/>
          <p:nvPr/>
        </p:nvSpPr>
        <p:spPr>
          <a:xfrm>
            <a:off x="990600" y="27781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5" name="Line 16"/>
          <p:cNvSpPr/>
          <p:nvPr/>
        </p:nvSpPr>
        <p:spPr>
          <a:xfrm>
            <a:off x="2743200" y="1101725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6" name="Line 17"/>
          <p:cNvSpPr/>
          <p:nvPr/>
        </p:nvSpPr>
        <p:spPr>
          <a:xfrm>
            <a:off x="5715000" y="1101725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7" name="Line 18"/>
          <p:cNvSpPr/>
          <p:nvPr/>
        </p:nvSpPr>
        <p:spPr>
          <a:xfrm>
            <a:off x="990600" y="1066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8" name="Line 19"/>
          <p:cNvSpPr/>
          <p:nvPr/>
        </p:nvSpPr>
        <p:spPr>
          <a:xfrm>
            <a:off x="8686800" y="10668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19" name="Rectangle 20"/>
          <p:cNvSpPr/>
          <p:nvPr/>
        </p:nvSpPr>
        <p:spPr>
          <a:xfrm>
            <a:off x="990600" y="3513138"/>
            <a:ext cx="4303713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③符号数条件转移指令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76820" name="Text Box 21"/>
          <p:cNvSpPr txBox="1"/>
          <p:nvPr/>
        </p:nvSpPr>
        <p:spPr>
          <a:xfrm>
            <a:off x="1143000" y="4267200"/>
            <a:ext cx="6877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指     令           转 移 条 件                   含   义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6821" name="Text Box 22"/>
          <p:cNvSpPr txBox="1"/>
          <p:nvPr/>
        </p:nvSpPr>
        <p:spPr>
          <a:xfrm>
            <a:off x="1143000" y="4810125"/>
            <a:ext cx="7053263" cy="461963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JG/JNLE            SF=OF AND ZF=0             A&gt;B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22" name="Text Box 23"/>
          <p:cNvSpPr txBox="1"/>
          <p:nvPr/>
        </p:nvSpPr>
        <p:spPr>
          <a:xfrm>
            <a:off x="1143000" y="5267325"/>
            <a:ext cx="7004050" cy="460375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JGE/JNL            SF=OF   OR  ZF=1             A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≥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23" name="Text Box 24"/>
          <p:cNvSpPr txBox="1"/>
          <p:nvPr/>
        </p:nvSpPr>
        <p:spPr>
          <a:xfrm>
            <a:off x="1143000" y="5641975"/>
            <a:ext cx="7183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JL/JNGE            SF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OF</a:t>
            </a:r>
            <a:r>
              <a:rPr lang="en-US" altLang="zh-CN" sz="2400" b="1" dirty="0">
                <a:latin typeface="Times New Roman" panose="02020603050405020304" pitchFamily="18" charset="0"/>
              </a:rPr>
              <a:t> AND ZF=0             A &lt;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24" name="Text Box 25"/>
          <p:cNvSpPr txBox="1"/>
          <p:nvPr/>
        </p:nvSpPr>
        <p:spPr>
          <a:xfrm>
            <a:off x="1143000" y="6029325"/>
            <a:ext cx="70802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JLE/JNG            SF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dirty="0">
                <a:latin typeface="Times New Roman" panose="02020603050405020304" pitchFamily="18" charset="0"/>
              </a:rPr>
              <a:t>OF   OR  ZF=1             A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≤</a:t>
            </a:r>
            <a:r>
              <a:rPr lang="en-US" altLang="zh-CN" sz="2400" b="1" dirty="0">
                <a:latin typeface="Times New Roman" panose="02020603050405020304" pitchFamily="18" charset="0"/>
              </a:rPr>
              <a:t>B</a:t>
            </a:r>
            <a:r>
              <a:rPr lang="zh-CN" altLang="zh-CN" sz="2400" b="1" dirty="0">
                <a:latin typeface="Times New Roman" panose="02020603050405020304" pitchFamily="18" charset="0"/>
              </a:rPr>
              <a:t>转移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76825" name="Line 26"/>
          <p:cNvSpPr/>
          <p:nvPr/>
        </p:nvSpPr>
        <p:spPr>
          <a:xfrm>
            <a:off x="990600" y="4276725"/>
            <a:ext cx="76962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26" name="Line 27"/>
          <p:cNvSpPr/>
          <p:nvPr/>
        </p:nvSpPr>
        <p:spPr>
          <a:xfrm>
            <a:off x="990600" y="48101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27" name="Line 28"/>
          <p:cNvSpPr/>
          <p:nvPr/>
        </p:nvSpPr>
        <p:spPr>
          <a:xfrm>
            <a:off x="990600" y="52673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28" name="Line 29"/>
          <p:cNvSpPr/>
          <p:nvPr/>
        </p:nvSpPr>
        <p:spPr>
          <a:xfrm>
            <a:off x="990600" y="56483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29" name="Line 30"/>
          <p:cNvSpPr/>
          <p:nvPr/>
        </p:nvSpPr>
        <p:spPr>
          <a:xfrm>
            <a:off x="990600" y="64865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30" name="Line 31"/>
          <p:cNvSpPr/>
          <p:nvPr/>
        </p:nvSpPr>
        <p:spPr>
          <a:xfrm>
            <a:off x="990600" y="6029325"/>
            <a:ext cx="769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31" name="Line 32"/>
          <p:cNvSpPr/>
          <p:nvPr/>
        </p:nvSpPr>
        <p:spPr>
          <a:xfrm>
            <a:off x="2819400" y="4276725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32" name="Line 33"/>
          <p:cNvSpPr/>
          <p:nvPr/>
        </p:nvSpPr>
        <p:spPr>
          <a:xfrm>
            <a:off x="6172200" y="4276725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33" name="Line 34"/>
          <p:cNvSpPr/>
          <p:nvPr/>
        </p:nvSpPr>
        <p:spPr>
          <a:xfrm>
            <a:off x="990600" y="4276725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34" name="Line 35"/>
          <p:cNvSpPr/>
          <p:nvPr/>
        </p:nvSpPr>
        <p:spPr>
          <a:xfrm>
            <a:off x="8686800" y="4276725"/>
            <a:ext cx="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7827" name="Text Box 4"/>
          <p:cNvSpPr txBox="1"/>
          <p:nvPr/>
        </p:nvSpPr>
        <p:spPr>
          <a:xfrm>
            <a:off x="323850" y="228600"/>
            <a:ext cx="50292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4000" b="1" dirty="0">
                <a:latin typeface="宋体" panose="02010600030101010101" pitchFamily="2" charset="-122"/>
                <a:sym typeface="Symbol" panose="05050102010706020507" pitchFamily="18" charset="2"/>
              </a:rPr>
              <a:t>、分支程序设计</a:t>
            </a:r>
            <a:endParaRPr lang="zh-CN" altLang="en-US" sz="40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7828" name="Rectangle 5"/>
          <p:cNvSpPr/>
          <p:nvPr/>
        </p:nvSpPr>
        <p:spPr>
          <a:xfrm>
            <a:off x="0" y="2584450"/>
            <a:ext cx="835025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）比较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测试分支结构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3357563"/>
            <a:ext cx="8026400" cy="33226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这种结构的程序设计要点是：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根据处理的问题，进行某种比较或测试，以产生标志寄存器能表达的“条件”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然后再选择适当的条件转移指令，以实现不同情况的程序转移。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7831" name="矩形 2"/>
          <p:cNvSpPr/>
          <p:nvPr/>
        </p:nvSpPr>
        <p:spPr>
          <a:xfrm>
            <a:off x="382588" y="965200"/>
            <a:ext cx="8183562" cy="13843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分支程序有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两种</a:t>
            </a:r>
            <a:r>
              <a:rPr lang="zh-CN" altLang="zh-CN" sz="2800" b="1" dirty="0">
                <a:latin typeface="Times New Roman" panose="02020603050405020304" pitchFamily="18" charset="0"/>
              </a:rPr>
              <a:t>常用的程序结构形式：</a:t>
            </a:r>
            <a:endParaRPr lang="zh-CN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比较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测试分支结构</a:t>
            </a:r>
            <a:r>
              <a:rPr lang="zh-CN" altLang="zh-CN" sz="2800" b="1" dirty="0">
                <a:latin typeface="Times New Roman" panose="02020603050405020304" pitchFamily="18" charset="0"/>
              </a:rPr>
              <a:t>；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分支表（跳转表）结构。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grpSp>
        <p:nvGrpSpPr>
          <p:cNvPr id="78851" name="Group 25"/>
          <p:cNvGrpSpPr/>
          <p:nvPr/>
        </p:nvGrpSpPr>
        <p:grpSpPr>
          <a:xfrm>
            <a:off x="468313" y="1484313"/>
            <a:ext cx="8496300" cy="5086350"/>
            <a:chOff x="151" y="1079"/>
            <a:chExt cx="5352" cy="3204"/>
          </a:xfrm>
        </p:grpSpPr>
        <p:pic>
          <p:nvPicPr>
            <p:cNvPr id="78853" name="Picture 22" descr="5x0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1" y="1079"/>
              <a:ext cx="5352" cy="28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8854" name="Rectangle 24"/>
            <p:cNvSpPr/>
            <p:nvPr/>
          </p:nvSpPr>
          <p:spPr>
            <a:xfrm>
              <a:off x="1540" y="3995"/>
              <a:ext cx="2605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比较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/</a:t>
              </a:r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测试分支结构程序流程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52" name="矩形 7"/>
          <p:cNvSpPr/>
          <p:nvPr/>
        </p:nvSpPr>
        <p:spPr>
          <a:xfrm>
            <a:off x="684213" y="333375"/>
            <a:ext cx="7391400" cy="9540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比较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测试分支结构有</a:t>
            </a:r>
            <a:r>
              <a:rPr lang="zh-CN" altLang="zh-CN" sz="2800" b="1" dirty="0">
                <a:latin typeface="Times New Roman" panose="02020603050405020304" pitchFamily="18" charset="0"/>
              </a:rPr>
              <a:t>如</a:t>
            </a:r>
            <a:r>
              <a:rPr lang="zh-CN" altLang="en-US" sz="2800" b="1" dirty="0">
                <a:latin typeface="Times New Roman" panose="02020603050405020304" pitchFamily="18" charset="0"/>
              </a:rPr>
              <a:t>下</a:t>
            </a:r>
            <a:r>
              <a:rPr lang="zh-CN" altLang="zh-CN" sz="2800" b="1" dirty="0">
                <a:latin typeface="Times New Roman" panose="02020603050405020304" pitchFamily="18" charset="0"/>
              </a:rPr>
              <a:t>图的两种程序流程形式，图中的两种程序流程都是两路分支。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219" name="Text Box 8"/>
          <p:cNvSpPr txBox="1"/>
          <p:nvPr/>
        </p:nvSpPr>
        <p:spPr>
          <a:xfrm>
            <a:off x="431800" y="522288"/>
            <a:ext cx="5257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汇编语言的特点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Rectangle 9"/>
          <p:cNvSpPr/>
          <p:nvPr/>
        </p:nvSpPr>
        <p:spPr>
          <a:xfrm>
            <a:off x="1187450" y="1344613"/>
            <a:ext cx="15557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高性能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1" name="Rectangle 11"/>
          <p:cNvSpPr/>
          <p:nvPr/>
        </p:nvSpPr>
        <p:spPr>
          <a:xfrm>
            <a:off x="1187450" y="1993900"/>
            <a:ext cx="65849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有助于更好地使用高级语言编程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2" name="Rectangle 12"/>
          <p:cNvSpPr/>
          <p:nvPr/>
        </p:nvSpPr>
        <p:spPr>
          <a:xfrm>
            <a:off x="1187450" y="2755900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有助于了解计算机的结构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79875" name="Rectangle 4"/>
          <p:cNvSpPr/>
          <p:nvPr/>
        </p:nvSpPr>
        <p:spPr>
          <a:xfrm>
            <a:off x="458788" y="242888"/>
            <a:ext cx="68167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例：编程序段，把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DA1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字节数据变为偶数。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76" name="Rectangle 5"/>
          <p:cNvSpPr/>
          <p:nvPr/>
        </p:nvSpPr>
        <p:spPr>
          <a:xfrm>
            <a:off x="990600" y="776288"/>
            <a:ext cx="68151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分析：若二进制数最低位为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，则为偶数。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79877" name="Picture 6" descr="5x09"/>
          <p:cNvPicPr>
            <a:picLocks noChangeAspect="1"/>
          </p:cNvPicPr>
          <p:nvPr/>
        </p:nvPicPr>
        <p:blipFill>
          <a:blip r:embed="rId1">
            <a:lum contrast="48000"/>
          </a:blip>
          <a:stretch>
            <a:fillRect/>
          </a:stretch>
        </p:blipFill>
        <p:spPr>
          <a:xfrm>
            <a:off x="1143000" y="1371600"/>
            <a:ext cx="3657600" cy="362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8" name="Rectangle 8"/>
          <p:cNvSpPr/>
          <p:nvPr/>
        </p:nvSpPr>
        <p:spPr>
          <a:xfrm>
            <a:off x="2057400" y="49530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程序段流程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79" name="Rectangle 9"/>
          <p:cNvSpPr/>
          <p:nvPr/>
        </p:nvSpPr>
        <p:spPr>
          <a:xfrm>
            <a:off x="5443538" y="1447800"/>
            <a:ext cx="23288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程序段如下：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9880" name="Rectangle 10"/>
          <p:cNvSpPr/>
          <p:nvPr/>
        </p:nvSpPr>
        <p:spPr>
          <a:xfrm>
            <a:off x="5159375" y="1981200"/>
            <a:ext cx="3462338" cy="18161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TEST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DA1,01H</a:t>
            </a: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	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JE   NEXT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      INC  DA1    </a:t>
            </a: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NEXT: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……</a:t>
            </a:r>
            <a:endParaRPr lang="en-US" altLang="zh-CN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灯片编号占位符 3"/>
          <p:cNvSpPr txBox="1">
            <a:spLocks noGrp="1"/>
          </p:cNvSpPr>
          <p:nvPr>
            <p:ph type="sldNum" sz="quarter" idx="12"/>
          </p:nvPr>
        </p:nvSpPr>
        <p:spPr>
          <a:xfrm>
            <a:off x="6396038" y="6313488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cs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234950" y="1054100"/>
            <a:ext cx="8520113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-190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66725" algn="l"/>
                <a:tab pos="4984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66725" algn="l"/>
                <a:tab pos="4984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66725" algn="l"/>
                <a:tab pos="4984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66725" algn="l"/>
                <a:tab pos="4984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66725" algn="l"/>
                <a:tab pos="498475" algn="l"/>
              </a:tabLst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如两数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均是偶数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，两数加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后分别送入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字节单元；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234950" y="1604963"/>
            <a:ext cx="8593138" cy="460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如两数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均是奇数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，两数分别直接送入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字节单元中；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257175" y="2228850"/>
            <a:ext cx="8786813" cy="1014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一个是奇数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一个是偶数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，则奇数直接送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字节单元，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偶数直接送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字节单元。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02" name="Rectangle 6"/>
          <p:cNvSpPr/>
          <p:nvPr/>
        </p:nvSpPr>
        <p:spPr>
          <a:xfrm>
            <a:off x="696913" y="3446463"/>
            <a:ext cx="8050212" cy="51911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分析：依次测试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NUM2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的奇偶性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有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种情况。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0903" name="Rectangle 7"/>
          <p:cNvSpPr/>
          <p:nvPr/>
        </p:nvSpPr>
        <p:spPr>
          <a:xfrm>
            <a:off x="1065213" y="3886200"/>
            <a:ext cx="12223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NUM1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04" name="Rectangle 9"/>
          <p:cNvSpPr/>
          <p:nvPr/>
        </p:nvSpPr>
        <p:spPr>
          <a:xfrm>
            <a:off x="1666875" y="4586288"/>
            <a:ext cx="5429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奇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05" name="Rectangle 10"/>
          <p:cNvSpPr/>
          <p:nvPr/>
        </p:nvSpPr>
        <p:spPr>
          <a:xfrm>
            <a:off x="1676400" y="57150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偶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06" name="Rectangle 12"/>
          <p:cNvSpPr/>
          <p:nvPr/>
        </p:nvSpPr>
        <p:spPr>
          <a:xfrm>
            <a:off x="2590800" y="3900488"/>
            <a:ext cx="12223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NUM2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07" name="Rectangle 14"/>
          <p:cNvSpPr/>
          <p:nvPr/>
        </p:nvSpPr>
        <p:spPr>
          <a:xfrm>
            <a:off x="2733675" y="48910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偶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84" name="Rectangle 24"/>
          <p:cNvSpPr>
            <a:spLocks noChangeArrowheads="1"/>
          </p:cNvSpPr>
          <p:nvPr/>
        </p:nvSpPr>
        <p:spPr bwMode="auto">
          <a:xfrm>
            <a:off x="3729038" y="4314825"/>
            <a:ext cx="4545013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NUM1,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DA2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NUM2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85" name="Rectangle 25"/>
          <p:cNvSpPr>
            <a:spLocks noChangeArrowheads="1"/>
          </p:cNvSpPr>
          <p:nvPr/>
        </p:nvSpPr>
        <p:spPr bwMode="auto">
          <a:xfrm>
            <a:off x="3729038" y="4924425"/>
            <a:ext cx="4545013" cy="5222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NUM1,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DA2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NUM2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86" name="Rectangle 26"/>
          <p:cNvSpPr>
            <a:spLocks noChangeArrowheads="1"/>
          </p:cNvSpPr>
          <p:nvPr/>
        </p:nvSpPr>
        <p:spPr bwMode="auto">
          <a:xfrm>
            <a:off x="3729038" y="5534025"/>
            <a:ext cx="4545013" cy="522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NUM2,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DA2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NUM1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87" name="Rectangle 27"/>
          <p:cNvSpPr>
            <a:spLocks noChangeArrowheads="1"/>
          </p:cNvSpPr>
          <p:nvPr/>
        </p:nvSpPr>
        <p:spPr bwMode="auto">
          <a:xfrm>
            <a:off x="3729038" y="6067425"/>
            <a:ext cx="5314950" cy="5222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NUM1+1,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DA2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NUM2+1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12" name="Rectangle 28"/>
          <p:cNvSpPr/>
          <p:nvPr/>
        </p:nvSpPr>
        <p:spPr>
          <a:xfrm>
            <a:off x="2733675" y="43576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奇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13" name="Rectangle 29"/>
          <p:cNvSpPr/>
          <p:nvPr/>
        </p:nvSpPr>
        <p:spPr>
          <a:xfrm>
            <a:off x="2733675" y="6096000"/>
            <a:ext cx="5413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偶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14" name="Rectangle 30"/>
          <p:cNvSpPr/>
          <p:nvPr/>
        </p:nvSpPr>
        <p:spPr>
          <a:xfrm>
            <a:off x="2733675" y="550068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奇</a:t>
            </a:r>
            <a:endParaRPr lang="zh-CN" altLang="en-US" sz="2800" b="1" dirty="0"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0915" name="Rectangle 12"/>
          <p:cNvSpPr/>
          <p:nvPr/>
        </p:nvSpPr>
        <p:spPr>
          <a:xfrm>
            <a:off x="323850" y="69850"/>
            <a:ext cx="8431213" cy="989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例：设数据段中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NUM1,NUM2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两字节单元中有无符号整数，编程完成下面的操作：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cxnSp>
        <p:nvCxnSpPr>
          <p:cNvPr id="3" name="直接连接符 2"/>
          <p:cNvCxnSpPr>
            <a:stCxn id="80904" idx="3"/>
            <a:endCxn id="80912" idx="1"/>
          </p:cNvCxnSpPr>
          <p:nvPr/>
        </p:nvCxnSpPr>
        <p:spPr>
          <a:xfrm flipV="1">
            <a:off x="2209800" y="4618038"/>
            <a:ext cx="52387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>
            <a:stCxn id="80904" idx="3"/>
            <a:endCxn id="80907" idx="1"/>
          </p:cNvCxnSpPr>
          <p:nvPr/>
        </p:nvCxnSpPr>
        <p:spPr>
          <a:xfrm>
            <a:off x="2209800" y="4846638"/>
            <a:ext cx="5238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198688" y="5802313"/>
            <a:ext cx="523875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198688" y="6030913"/>
            <a:ext cx="523875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1923" name="Rectangle 2"/>
          <p:cNvSpPr/>
          <p:nvPr/>
        </p:nvSpPr>
        <p:spPr>
          <a:xfrm>
            <a:off x="-106362" y="74613"/>
            <a:ext cx="65278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分析结果表明只需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个分支，画出流程图如下：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81924" name="Picture 3" descr="5x10"/>
          <p:cNvPicPr>
            <a:picLocks noChangeAspect="1"/>
          </p:cNvPicPr>
          <p:nvPr/>
        </p:nvPicPr>
        <p:blipFill>
          <a:blip r:embed="rId1"/>
          <a:srcRect l="7436" t="51416" r="18294" b="2713"/>
          <a:stretch>
            <a:fillRect/>
          </a:stretch>
        </p:blipFill>
        <p:spPr>
          <a:xfrm>
            <a:off x="-107950" y="985838"/>
            <a:ext cx="5822950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5" name="Rectangle 5"/>
          <p:cNvSpPr/>
          <p:nvPr/>
        </p:nvSpPr>
        <p:spPr>
          <a:xfrm>
            <a:off x="6061075" y="363538"/>
            <a:ext cx="30702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关键程序段如下：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26" name="Rectangle 7"/>
          <p:cNvSpPr/>
          <p:nvPr/>
        </p:nvSpPr>
        <p:spPr>
          <a:xfrm>
            <a:off x="3492500" y="3530600"/>
            <a:ext cx="5429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L1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1927" name="Rectangle 8"/>
          <p:cNvSpPr/>
          <p:nvPr/>
        </p:nvSpPr>
        <p:spPr>
          <a:xfrm>
            <a:off x="923925" y="5395913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33CC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END0</a:t>
            </a:r>
            <a:endParaRPr lang="en-US" altLang="zh-CN" sz="2800" b="1" dirty="0">
              <a:solidFill>
                <a:srgbClr val="FF33CC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5667375" y="985838"/>
            <a:ext cx="3463925" cy="56435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MOV  AL,NUM1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MOV  AH,NUM2	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TEST AL,01H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JNE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END0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TEST AH,01H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JNE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L1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INC  AL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INC  AH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	JMP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END0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33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	XCHG AL,AH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END0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:MOV DA1,AL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MOV DA2,AH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……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/>
          <p:nvPr/>
        </p:nvSpPr>
        <p:spPr>
          <a:xfrm>
            <a:off x="-7937" y="333375"/>
            <a:ext cx="73152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）用跳转表形成多路分支结构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0825" y="2636838"/>
            <a:ext cx="8642350" cy="259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一条条件转移指令只能实现两路分支，通常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条条件转移指令可实现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+1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路分支。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如用这种结构实现多路分支，程序显得非常冗长繁琐，进入各个支路的等待时间也不一致。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5438" y="1335088"/>
            <a:ext cx="8350250" cy="138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比较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测试分支结构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来设计分支程序，适用于一些分支较简单的程序。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其特点是：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50" name="矩形 3"/>
          <p:cNvSpPr/>
          <p:nvPr/>
        </p:nvSpPr>
        <p:spPr>
          <a:xfrm>
            <a:off x="325438" y="5876925"/>
            <a:ext cx="8567737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如用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跳转表</a:t>
            </a:r>
            <a:r>
              <a:rPr lang="zh-CN" altLang="zh-CN" sz="2800" b="1" dirty="0">
                <a:latin typeface="Times New Roman" panose="02020603050405020304" pitchFamily="18" charset="0"/>
              </a:rPr>
              <a:t>实现多路分支，就可以克服以上的不足。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3971" name="灯片编号占位符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3972" name="Picture 3" descr="5x11"/>
          <p:cNvPicPr>
            <a:picLocks noChangeAspect="1"/>
          </p:cNvPicPr>
          <p:nvPr/>
        </p:nvPicPr>
        <p:blipFill>
          <a:blip r:embed="rId1"/>
          <a:srcRect r="65117"/>
          <a:stretch>
            <a:fillRect/>
          </a:stretch>
        </p:blipFill>
        <p:spPr>
          <a:xfrm>
            <a:off x="5837238" y="1989138"/>
            <a:ext cx="3127375" cy="48688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3973" name="Rectangle 6"/>
          <p:cNvSpPr/>
          <p:nvPr/>
        </p:nvSpPr>
        <p:spPr>
          <a:xfrm>
            <a:off x="330200" y="2236788"/>
            <a:ext cx="54800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分支入口地址构成跳转表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750" y="3213100"/>
            <a:ext cx="5761038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跳转表在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数据段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，表中每一项都是一个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分支的偏移地址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39750" y="4540250"/>
            <a:ext cx="5761038" cy="2143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为转移到第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个公式，需先找到该分支的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入口地址（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个字节）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入口地址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在跳转表中的偏移量为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2*(N-1)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3976" name="Rectangle 5"/>
          <p:cNvSpPr/>
          <p:nvPr/>
        </p:nvSpPr>
        <p:spPr>
          <a:xfrm>
            <a:off x="179388" y="260350"/>
            <a:ext cx="8964612" cy="99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例：假设某程序根据不同情况在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个计算公式中选择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个。可编制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个程序段，每个程序段完成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个公式的运算。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3977" name="矩形 9"/>
          <p:cNvSpPr/>
          <p:nvPr/>
        </p:nvSpPr>
        <p:spPr>
          <a:xfrm>
            <a:off x="131763" y="1244600"/>
            <a:ext cx="8832850" cy="9890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跳转表有两种构成方法：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分支入口地址构成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        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无条件转移指令构成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3"/>
          <p:cNvSpPr/>
          <p:nvPr/>
        </p:nvSpPr>
        <p:spPr>
          <a:xfrm>
            <a:off x="914400" y="228600"/>
            <a:ext cx="76279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数据段如下：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266700" y="752475"/>
            <a:ext cx="8610600" cy="15684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5715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5715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	SEGMENT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JUMP_TABLE	DW  SUB1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SUB2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SUB3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SUB4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SUB5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PARAM		DB  3				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		ENDS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5"/>
          <p:cNvSpPr/>
          <p:nvPr/>
        </p:nvSpPr>
        <p:spPr>
          <a:xfrm>
            <a:off x="914400" y="3206750"/>
            <a:ext cx="4824413" cy="51911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实现多路分支的程序段如下：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2950" name="Rectangle 8"/>
          <p:cNvSpPr>
            <a:spLocks noChangeArrowheads="1"/>
          </p:cNvSpPr>
          <p:nvPr/>
        </p:nvSpPr>
        <p:spPr bwMode="auto">
          <a:xfrm>
            <a:off x="228600" y="3765550"/>
            <a:ext cx="8686800" cy="30464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indent="1600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1600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	AX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	AL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PARAM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；取参数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	AL		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；计算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2*(PARAM-1)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SHL	AL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	BX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OFFSET  JUMP_TABLE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	BX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	AX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[BX]	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；取转移的入口地址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1600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JMP	AX		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；间接转移到分支入口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8" name="矩形 1"/>
          <p:cNvSpPr/>
          <p:nvPr/>
        </p:nvSpPr>
        <p:spPr>
          <a:xfrm>
            <a:off x="127000" y="2320925"/>
            <a:ext cx="90011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PARAM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值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表示转移到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值指定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的程序段，为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表示要转移到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SUB3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pic>
        <p:nvPicPr>
          <p:cNvPr id="86019" name="Picture 2" descr="5x11"/>
          <p:cNvPicPr>
            <a:picLocks noChangeAspect="1"/>
          </p:cNvPicPr>
          <p:nvPr/>
        </p:nvPicPr>
        <p:blipFill>
          <a:blip r:embed="rId1"/>
          <a:srcRect l="41861"/>
          <a:stretch>
            <a:fillRect/>
          </a:stretch>
        </p:blipFill>
        <p:spPr>
          <a:xfrm>
            <a:off x="0" y="2433638"/>
            <a:ext cx="4032250" cy="4424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6020" name="Rectangle 3"/>
          <p:cNvSpPr/>
          <p:nvPr/>
        </p:nvSpPr>
        <p:spPr>
          <a:xfrm>
            <a:off x="184150" y="127000"/>
            <a:ext cx="4975225" cy="523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无条件转移指令构成跳转表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6021" name="Rectangle 4"/>
          <p:cNvSpPr/>
          <p:nvPr/>
        </p:nvSpPr>
        <p:spPr>
          <a:xfrm>
            <a:off x="247650" y="709613"/>
            <a:ext cx="86328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跳转表在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代码段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，表中每一项都是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JMP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指令代码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个字节）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6022" name="Rectangle 5"/>
          <p:cNvSpPr/>
          <p:nvPr/>
        </p:nvSpPr>
        <p:spPr>
          <a:xfrm>
            <a:off x="247650" y="1233488"/>
            <a:ext cx="79248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</a:pP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为转移到第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个公式，需先转移到跳转表中对应的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JMP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指令（在表中的偏移量为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3*(N-1)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，再通过这里的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JMP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指令转移到对应的计算公式。</a:t>
            </a:r>
            <a:endParaRPr lang="zh-CN" altLang="en-US" sz="24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6023" name="Rectangle 6"/>
          <p:cNvSpPr/>
          <p:nvPr/>
        </p:nvSpPr>
        <p:spPr>
          <a:xfrm>
            <a:off x="4167188" y="2419350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实现多路分支的程序段如下：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3976" name="Rectangle 7"/>
          <p:cNvSpPr>
            <a:spLocks noChangeArrowheads="1"/>
          </p:cNvSpPr>
          <p:nvPr/>
        </p:nvSpPr>
        <p:spPr bwMode="auto">
          <a:xfrm>
            <a:off x="4114800" y="2971800"/>
            <a:ext cx="4876800" cy="3743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XOR  BX,BX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MOV  BL,PARAM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取参数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DEC  BL		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参数减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MOV  AL,BL	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再乘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SHL  BL,1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ADD  BL,AL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ADD  BX,OFFSET JUMP_TABLE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JMP  BX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转至跳转表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JUMP_TABLE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JMP SUB1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转至分支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……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Text Box 2"/>
          <p:cNvSpPr txBox="1"/>
          <p:nvPr/>
        </p:nvSpPr>
        <p:spPr>
          <a:xfrm>
            <a:off x="314325" y="92075"/>
            <a:ext cx="4648200" cy="701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Times New Roman" panose="02020603050405020304" pitchFamily="18" charset="0"/>
              </a:rPr>
              <a:t>5.6.4 </a:t>
            </a:r>
            <a:r>
              <a:rPr lang="zh-CN" altLang="en-US" sz="4000" b="1" dirty="0">
                <a:latin typeface="Times New Roman" panose="02020603050405020304" pitchFamily="18" charset="0"/>
              </a:rPr>
              <a:t>循环程序设计</a:t>
            </a:r>
            <a:endParaRPr lang="zh-CN" altLang="en-US" sz="4000" b="1" dirty="0">
              <a:latin typeface="Times New Roman" panose="02020603050405020304" pitchFamily="18" charset="0"/>
            </a:endParaRPr>
          </a:p>
        </p:txBody>
      </p:sp>
      <p:sp>
        <p:nvSpPr>
          <p:cNvPr id="87043" name="Text Box 3"/>
          <p:cNvSpPr txBox="1"/>
          <p:nvPr/>
        </p:nvSpPr>
        <p:spPr>
          <a:xfrm>
            <a:off x="307975" y="79375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、循环控制指令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7044" name="Rectangle 4"/>
          <p:cNvSpPr/>
          <p:nvPr/>
        </p:nvSpPr>
        <p:spPr>
          <a:xfrm>
            <a:off x="-36195" y="3860483"/>
            <a:ext cx="34051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LOOP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7045" name="Rectangle 6"/>
          <p:cNvSpPr/>
          <p:nvPr/>
        </p:nvSpPr>
        <p:spPr>
          <a:xfrm>
            <a:off x="755650" y="4498023"/>
            <a:ext cx="3409950" cy="74358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格式：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75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宋体" panose="02010600030101010101" pitchFamily="2" charset="-122"/>
              </a:rPr>
              <a:t>LOOP </a:t>
            </a:r>
            <a:r>
              <a:rPr lang="zh-CN" altLang="en-US" sz="2800" b="1" dirty="0">
                <a:latin typeface="Times New Roman" panose="02020603050405020304" pitchFamily="18" charset="0"/>
              </a:rPr>
              <a:t>目标地址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87046" name="Rectangle 11"/>
          <p:cNvSpPr/>
          <p:nvPr/>
        </p:nvSpPr>
        <p:spPr>
          <a:xfrm>
            <a:off x="611505" y="5300980"/>
            <a:ext cx="805815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36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sz="2800" b="1" dirty="0"/>
              <a:t>CX </a:t>
            </a:r>
            <a:r>
              <a:rPr lang="en-US" altLang="zh-CN" sz="2800" b="1" dirty="0">
                <a:sym typeface="Symbol" panose="05050102010706020507" pitchFamily="18" charset="2"/>
              </a:rPr>
              <a:t>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CX</a:t>
            </a:r>
            <a:r>
              <a:rPr lang="zh-CN" altLang="zh-CN" sz="2800" b="1" dirty="0"/>
              <a:t>）</a:t>
            </a:r>
            <a:r>
              <a:rPr lang="en-US" altLang="zh-CN" sz="2800" b="1" dirty="0">
                <a:sym typeface="Symbol" panose="05050102010706020507" pitchFamily="18" charset="2"/>
              </a:rPr>
              <a:t>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lvl="0" indent="0" eaLnBrk="1" hangingPunct="1">
              <a:lnSpc>
                <a:spcPts val="3360"/>
              </a:lnSpc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(CX)≠0</a:t>
            </a:r>
            <a:r>
              <a:rPr lang="zh-CN" altLang="en-US" sz="2800" b="1" dirty="0">
                <a:latin typeface="宋体" panose="02010600030101010101" pitchFamily="2" charset="-122"/>
              </a:rPr>
              <a:t>，转移到目标地址，继续循环；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ts val="3360"/>
              </a:lnSpc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否则（</a:t>
            </a:r>
            <a:r>
              <a:rPr lang="zh-CN" altLang="zh-CN" sz="2800" b="1" dirty="0">
                <a:solidFill>
                  <a:srgbClr val="0000FF"/>
                </a:solidFill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CX</a:t>
            </a:r>
            <a:r>
              <a:rPr lang="zh-CN" altLang="zh-CN" sz="2800" b="1" dirty="0">
                <a:solidFill>
                  <a:srgbClr val="0000FF"/>
                </a:solidFill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rgbClr val="0000FF"/>
                </a:solidFill>
              </a:rPr>
              <a:t> 0 </a:t>
            </a:r>
            <a:r>
              <a:rPr lang="zh-CN" altLang="en-US" sz="2800" b="1" dirty="0">
                <a:latin typeface="宋体" panose="02010600030101010101" pitchFamily="2" charset="-122"/>
              </a:rPr>
              <a:t>）退出循环顺序执行。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0525" y="1433513"/>
            <a:ext cx="8645525" cy="2336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80x86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指令系统中，有三条专门的循环控制指令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属于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程序转移类指令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，也是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相对转移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相对位移量是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位以补码表示的二进制带符号整数。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隐含使用寄存器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作循环次数计数器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在进入循环前，把循环次数送入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执行循环控制指令时，对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计数。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8067" name="Rectangle 7"/>
          <p:cNvSpPr/>
          <p:nvPr/>
        </p:nvSpPr>
        <p:spPr>
          <a:xfrm>
            <a:off x="320675" y="169863"/>
            <a:ext cx="7477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例：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编制程序，产生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个数据的裴波纳契数列。</a:t>
            </a:r>
            <a:endParaRPr lang="zh-CN" altLang="en-US" sz="2800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8068" name="Rectangle 8"/>
          <p:cNvSpPr/>
          <p:nvPr/>
        </p:nvSpPr>
        <p:spPr>
          <a:xfrm>
            <a:off x="971550" y="747713"/>
            <a:ext cx="5911850" cy="955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裴波纳契数列中，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=0, 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=1,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从第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  <a:sym typeface="Symbol" panose="05050102010706020507" pitchFamily="18" charset="2"/>
              </a:rPr>
              <a:t>个数开始，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 = 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+ a</a:t>
            </a:r>
            <a:r>
              <a:rPr lang="en-US" altLang="zh-CN" sz="2800" b="1" baseline="-30000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n-2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8069" name="Rectangle 9"/>
          <p:cNvSpPr/>
          <p:nvPr/>
        </p:nvSpPr>
        <p:spPr>
          <a:xfrm>
            <a:off x="754063" y="4854575"/>
            <a:ext cx="41068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数据段中数据定义如下：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8070" name="Rectangle 10"/>
          <p:cNvSpPr/>
          <p:nvPr/>
        </p:nvSpPr>
        <p:spPr>
          <a:xfrm>
            <a:off x="838200" y="5373688"/>
            <a:ext cx="6330950" cy="1014412"/>
          </a:xfrm>
          <a:prstGeom prst="rect">
            <a:avLst/>
          </a:prstGeom>
          <a:solidFill>
            <a:srgbClr val="FFFFDF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FIBONA    DW  100  DUP(0)  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存放数列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NUM          DB   20H           </a:t>
            </a:r>
            <a:r>
              <a:rPr lang="zh-CN" altLang="en-US" b="1" dirty="0">
                <a:latin typeface="宋体" panose="02010600030101010101" pitchFamily="2" charset="-122"/>
                <a:sym typeface="Symbol" panose="05050102010706020507" pitchFamily="18" charset="2"/>
              </a:rPr>
              <a:t>；数据个数</a:t>
            </a:r>
            <a:endParaRPr lang="zh-CN" altLang="en-US" b="1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8071" name="矩形 7"/>
          <p:cNvSpPr/>
          <p:nvPr/>
        </p:nvSpPr>
        <p:spPr>
          <a:xfrm>
            <a:off x="277813" y="1676400"/>
            <a:ext cx="8856662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因此数列为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13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34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，……</a:t>
            </a:r>
            <a:r>
              <a:rPr lang="zh-CN" altLang="en-US" sz="2800" b="1" dirty="0">
                <a:latin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4488" y="3357563"/>
            <a:ext cx="8589963" cy="12001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528955" marR="0" lvl="0" indent="-457200" algn="l" defTabSz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要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不断用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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）产生数列中新的数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就必须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在加法运算前交换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中的内容，使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在加法运算前总是保存前两个数中较前的一个数。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4488" y="2287588"/>
            <a:ext cx="8353425" cy="830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528955" marR="0" lvl="0" indent="-457200" algn="l" defTabSz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假设数列的第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分别存放在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中，用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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）运算产生第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个数。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89091" name="Rectangle 2"/>
          <p:cNvSpPr/>
          <p:nvPr/>
        </p:nvSpPr>
        <p:spPr>
          <a:xfrm>
            <a:off x="4572000" y="242888"/>
            <a:ext cx="40671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产生数列的程序段如下：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89093" name="Picture 3" descr="5x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0"/>
            <a:ext cx="398621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4191000" y="1036638"/>
            <a:ext cx="5010150" cy="464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┇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	XOR     CX,CX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MOV	  CL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NUM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LEA	  DI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FIBONA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MOV	  AX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MOV	  BX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LOP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MOV	  [DI]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XCHG   AX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ADD	  AX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ADD	 DI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  FIBONA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	 LOP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┇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10243" name="Text Box 4"/>
          <p:cNvSpPr txBox="1"/>
          <p:nvPr/>
        </p:nvSpPr>
        <p:spPr>
          <a:xfrm>
            <a:off x="900113" y="404813"/>
            <a:ext cx="8101012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5.2 80x86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宏汇编语言的语句格式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Text Box 5"/>
          <p:cNvSpPr txBox="1"/>
          <p:nvPr/>
        </p:nvSpPr>
        <p:spPr>
          <a:xfrm>
            <a:off x="1066800" y="1295400"/>
            <a:ext cx="7391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汇编语言源程序的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基本组成单位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语句。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Text Box 6"/>
          <p:cNvSpPr txBox="1"/>
          <p:nvPr/>
        </p:nvSpPr>
        <p:spPr>
          <a:xfrm>
            <a:off x="914400" y="4114800"/>
            <a:ext cx="4876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）伪指令语句                  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46" name="Text Box 8"/>
          <p:cNvSpPr txBox="1"/>
          <p:nvPr/>
        </p:nvSpPr>
        <p:spPr>
          <a:xfrm>
            <a:off x="1066800" y="2514600"/>
            <a:ext cx="563880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）指令语句（可执行语句）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47" name="Text Box 9"/>
          <p:cNvSpPr txBox="1"/>
          <p:nvPr/>
        </p:nvSpPr>
        <p:spPr>
          <a:xfrm>
            <a:off x="539750" y="1874838"/>
            <a:ext cx="3124200" cy="6413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</a:rPr>
              <a:t>1. </a:t>
            </a:r>
            <a:r>
              <a:rPr lang="zh-CN" altLang="en-US" sz="3600" b="1" dirty="0">
                <a:latin typeface="Times New Roman" panose="02020603050405020304" pitchFamily="18" charset="0"/>
              </a:rPr>
              <a:t>语句的种类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684213" y="3125788"/>
            <a:ext cx="7850188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表示计算机的某种具体操作，汇编时产生指令代码（即目标代码），其功能在程序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运行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时实现。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Text Box 11"/>
          <p:cNvSpPr txBox="1"/>
          <p:nvPr/>
        </p:nvSpPr>
        <p:spPr>
          <a:xfrm>
            <a:off x="684213" y="4722813"/>
            <a:ext cx="7926387" cy="1373187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指示汇编程序如何对源程序进行汇编，其功能在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汇编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时完成。除了所定义的数据项之外，其它项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不产生目标代码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0" name="Text Box 12"/>
          <p:cNvSpPr txBox="1"/>
          <p:nvPr/>
        </p:nvSpPr>
        <p:spPr>
          <a:xfrm>
            <a:off x="914400" y="6126163"/>
            <a:ext cx="34290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）宏指令语句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51" name="Text Box 13"/>
          <p:cNvSpPr txBox="1"/>
          <p:nvPr/>
        </p:nvSpPr>
        <p:spPr>
          <a:xfrm>
            <a:off x="4572000" y="6126163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dirty="0">
                <a:solidFill>
                  <a:srgbClr val="CC3300"/>
                </a:solidFill>
                <a:latin typeface="Times New Roman" panose="02020603050405020304" pitchFamily="18" charset="0"/>
              </a:rPr>
              <a:t>5.5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</a:rPr>
              <a:t>节中介绍                   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0115" name="Rectangle 2"/>
          <p:cNvSpPr/>
          <p:nvPr/>
        </p:nvSpPr>
        <p:spPr>
          <a:xfrm>
            <a:off x="179388" y="260350"/>
            <a:ext cx="532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LOOPE/LOOPZ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0116" name="Rectangle 3"/>
          <p:cNvSpPr/>
          <p:nvPr/>
        </p:nvSpPr>
        <p:spPr>
          <a:xfrm>
            <a:off x="914400" y="1104900"/>
            <a:ext cx="4953000" cy="24047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格式：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b="1" dirty="0">
                <a:latin typeface="宋体" panose="02010600030101010101" pitchFamily="2" charset="-122"/>
              </a:rPr>
              <a:t>LOOPE </a:t>
            </a:r>
            <a:r>
              <a:rPr lang="zh-CN" altLang="en-US" b="1" dirty="0">
                <a:latin typeface="Times New Roman" panose="02020603050405020304" pitchFamily="18" charset="0"/>
              </a:rPr>
              <a:t>目标地址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或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	   </a:t>
            </a:r>
            <a:r>
              <a:rPr lang="en-US" altLang="zh-CN" b="1" dirty="0">
                <a:latin typeface="宋体" panose="02010600030101010101" pitchFamily="2" charset="-122"/>
              </a:rPr>
              <a:t>LOOPZ </a:t>
            </a:r>
            <a:r>
              <a:rPr lang="zh-CN" altLang="en-US" b="1" dirty="0">
                <a:latin typeface="宋体" panose="02010600030101010101" pitchFamily="2" charset="-122"/>
              </a:rPr>
              <a:t>目标地址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90117" name="Rectangle 11"/>
          <p:cNvSpPr/>
          <p:nvPr/>
        </p:nvSpPr>
        <p:spPr>
          <a:xfrm>
            <a:off x="251778" y="3774440"/>
            <a:ext cx="8856662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sz="2800" b="1" dirty="0"/>
              <a:t>CX </a:t>
            </a:r>
            <a:r>
              <a:rPr lang="en-US" altLang="zh-CN" sz="2800" b="1" dirty="0">
                <a:sym typeface="Symbol" panose="05050102010706020507" pitchFamily="18" charset="2"/>
              </a:rPr>
              <a:t>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CX</a:t>
            </a:r>
            <a:r>
              <a:rPr lang="zh-CN" altLang="zh-CN" sz="2800" b="1" dirty="0"/>
              <a:t>）</a:t>
            </a:r>
            <a:r>
              <a:rPr lang="en-US" altLang="zh-CN" sz="2800" b="1" dirty="0">
                <a:sym typeface="Symbol" panose="05050102010706020507" pitchFamily="18" charset="2"/>
              </a:rPr>
              <a:t>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(CX)≠0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ZF=1 </a:t>
            </a:r>
            <a:r>
              <a:rPr lang="zh-CN" altLang="en-US" sz="2800" b="1" dirty="0">
                <a:latin typeface="宋体" panose="02010600030101010101" pitchFamily="2" charset="-122"/>
              </a:rPr>
              <a:t>，转移到目标地址，继续循环；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否则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zh-CN" altLang="zh-CN" sz="2800" dirty="0">
                <a:solidFill>
                  <a:srgbClr val="0000FF"/>
                </a:solidFill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CX</a:t>
            </a:r>
            <a:r>
              <a:rPr lang="zh-CN" altLang="zh-CN" sz="2800" b="1" dirty="0">
                <a:solidFill>
                  <a:srgbClr val="0000FF"/>
                </a:solidFill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rgbClr val="0000FF"/>
                </a:solidFill>
              </a:rPr>
              <a:t> 0</a:t>
            </a:r>
            <a:r>
              <a:rPr lang="zh-CN" altLang="zh-CN" sz="2800" b="1" dirty="0">
                <a:solidFill>
                  <a:srgbClr val="0000FF"/>
                </a:solidFill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</a:rPr>
              <a:t>ZF 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rgbClr val="0000FF"/>
                </a:solidFill>
              </a:rPr>
              <a:t> 0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退出循环顺序执行。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23850" y="476250"/>
            <a:ext cx="8351838" cy="1631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编程，在字符串中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查找第一个非空字符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并将其在字符串中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序号（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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）送入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INDEX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单元。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未找到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非空字符，则将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送入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INDEX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单元。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492375"/>
            <a:ext cx="7870825" cy="317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分析：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逐个字符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与空字符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ASCII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码为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20H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）进行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比较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比较结果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记录在标志位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ZF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上。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LOOPE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循环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指令。循环结束有两种情况：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计数为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（即（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或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找到非空字符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（即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ZF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0</a:t>
            </a:r>
            <a:r>
              <a:rPr kumimoji="1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0115" name="Rectangle 21"/>
          <p:cNvSpPr>
            <a:spLocks noChangeArrowheads="1"/>
          </p:cNvSpPr>
          <p:nvPr/>
        </p:nvSpPr>
        <p:spPr bwMode="auto">
          <a:xfrm>
            <a:off x="2252663" y="2590800"/>
            <a:ext cx="5667375" cy="409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MOV  CX, COUNT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MOV  BX, -1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INC   BX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CMP  STRING[BX], 20H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LOOPE  NEXT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JNE    OK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MOV  BL, 0FEH      ;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未找到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  INC     BX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MOV  INDEX, BL   ;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存结果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4" name="Rectangle 36"/>
          <p:cNvSpPr/>
          <p:nvPr/>
        </p:nvSpPr>
        <p:spPr>
          <a:xfrm>
            <a:off x="611188" y="2590800"/>
            <a:ext cx="14414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165" name="Rectangle 40"/>
          <p:cNvSpPr/>
          <p:nvPr/>
        </p:nvSpPr>
        <p:spPr>
          <a:xfrm>
            <a:off x="1074738" y="228600"/>
            <a:ext cx="41068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数据段中数据定义如下：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0118" name="Rectangle 41"/>
          <p:cNvSpPr>
            <a:spLocks noChangeArrowheads="1"/>
          </p:cNvSpPr>
          <p:nvPr/>
        </p:nvSpPr>
        <p:spPr bwMode="auto">
          <a:xfrm>
            <a:off x="1101725" y="762000"/>
            <a:ext cx="5954713" cy="140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STRING   DB     ‘CHECK STRING’ 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COUNT    EQU   $-STRING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INDEX     DB       ?           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；存结果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3187" name="Rectangle 7"/>
          <p:cNvSpPr/>
          <p:nvPr/>
        </p:nvSpPr>
        <p:spPr>
          <a:xfrm>
            <a:off x="107950" y="152400"/>
            <a:ext cx="57388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LOOPNE/LOOPNZ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3188" name="Rectangle 8"/>
          <p:cNvSpPr/>
          <p:nvPr/>
        </p:nvSpPr>
        <p:spPr>
          <a:xfrm>
            <a:off x="898843" y="980440"/>
            <a:ext cx="5980112" cy="240474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格式：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	   LOOPNE  </a:t>
            </a:r>
            <a:r>
              <a:rPr lang="zh-CN" altLang="en-US" b="1" dirty="0">
                <a:latin typeface="Times New Roman" panose="02020603050405020304" pitchFamily="18" charset="0"/>
              </a:rPr>
              <a:t>目标地址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LOOPNZ  </a:t>
            </a:r>
            <a:r>
              <a:rPr lang="zh-CN" altLang="en-US" b="1" dirty="0">
                <a:latin typeface="Times New Roman" panose="02020603050405020304" pitchFamily="18" charset="0"/>
              </a:rPr>
              <a:t>目标地址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3189" name="Rectangle 11"/>
          <p:cNvSpPr/>
          <p:nvPr/>
        </p:nvSpPr>
        <p:spPr>
          <a:xfrm>
            <a:off x="143510" y="3500755"/>
            <a:ext cx="8856663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功能：</a:t>
            </a:r>
            <a:r>
              <a:rPr lang="en-US" altLang="zh-CN" sz="2800" b="1" dirty="0"/>
              <a:t>CX </a:t>
            </a:r>
            <a:r>
              <a:rPr lang="en-US" altLang="zh-CN" sz="2800" b="1" dirty="0">
                <a:sym typeface="Symbol" panose="05050102010706020507" pitchFamily="18" charset="2"/>
              </a:rPr>
              <a:t>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CX</a:t>
            </a:r>
            <a:r>
              <a:rPr lang="zh-CN" altLang="zh-CN" sz="2800" b="1" dirty="0"/>
              <a:t>）</a:t>
            </a:r>
            <a:r>
              <a:rPr lang="en-US" altLang="zh-CN" sz="2800" b="1" dirty="0">
                <a:sym typeface="Symbol" panose="05050102010706020507" pitchFamily="18" charset="2"/>
              </a:rPr>
              <a:t>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若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(CX)≠0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且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ZF=0 </a:t>
            </a:r>
            <a:r>
              <a:rPr lang="zh-CN" altLang="en-US" sz="2800" b="1" dirty="0">
                <a:latin typeface="宋体" panose="02010600030101010101" pitchFamily="2" charset="-122"/>
              </a:rPr>
              <a:t>，转移到目标地址，继续循环；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  否则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（</a:t>
            </a:r>
            <a:r>
              <a:rPr lang="zh-CN" altLang="zh-CN" sz="2800" dirty="0">
                <a:solidFill>
                  <a:srgbClr val="0000FF"/>
                </a:solidFill>
              </a:rPr>
              <a:t> </a:t>
            </a:r>
            <a:r>
              <a:rPr lang="zh-CN" altLang="zh-CN" sz="2800" b="1" dirty="0">
                <a:solidFill>
                  <a:srgbClr val="0000FF"/>
                </a:solidFill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</a:rPr>
              <a:t>CX</a:t>
            </a:r>
            <a:r>
              <a:rPr lang="zh-CN" altLang="zh-CN" sz="2800" b="1" dirty="0">
                <a:solidFill>
                  <a:srgbClr val="0000FF"/>
                </a:solidFill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rgbClr val="0000FF"/>
                </a:solidFill>
              </a:rPr>
              <a:t> 0</a:t>
            </a:r>
            <a:r>
              <a:rPr lang="zh-CN" altLang="zh-CN" sz="2800" b="1" dirty="0">
                <a:solidFill>
                  <a:srgbClr val="0000FF"/>
                </a:solidFill>
              </a:rPr>
              <a:t>或</a:t>
            </a:r>
            <a:r>
              <a:rPr lang="en-US" altLang="zh-CN" sz="2800" b="1" dirty="0">
                <a:solidFill>
                  <a:srgbClr val="0000FF"/>
                </a:solidFill>
              </a:rPr>
              <a:t>ZF </a:t>
            </a:r>
            <a:r>
              <a:rPr lang="en-US" altLang="zh-CN" sz="2800" b="1" dirty="0">
                <a:solidFill>
                  <a:srgbClr val="0000FF"/>
                </a:solidFill>
                <a:sym typeface="Symbol" panose="05050102010706020507" pitchFamily="18" charset="2"/>
              </a:rPr>
              <a:t></a:t>
            </a:r>
            <a:r>
              <a:rPr lang="en-US" altLang="zh-CN" sz="2800" b="1" dirty="0">
                <a:solidFill>
                  <a:srgbClr val="0000FF"/>
                </a:solidFill>
              </a:rPr>
              <a:t> 1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退出循环顺序执行。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50825" y="188913"/>
            <a:ext cx="8642350" cy="36817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设数据段中有一个以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为首地址的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字节数组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  现要求编制一程序：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对数组中每一数据除以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0FH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，用它的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余数构造一个新数组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YUSHU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ARRAY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数组中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数据处理完毕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，或某次相除时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余数为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，便停止构造新数组。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程序最后将新数组的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数据个数存放在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单元中。 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400" y="4652963"/>
            <a:ext cx="8613775" cy="16300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marR="0" lvl="0" indent="-342900" algn="l" defTabSz="914400" rtl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用除法指令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DIV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作字节除法，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余数在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AH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比较指令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CMP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检查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每个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余数是否为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再由循环控制指令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LOOPNE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判断循环是否结束。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2" name="矩形 5"/>
          <p:cNvSpPr/>
          <p:nvPr/>
        </p:nvSpPr>
        <p:spPr>
          <a:xfrm>
            <a:off x="250825" y="3932873"/>
            <a:ext cx="1060450" cy="6038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分析：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4211" name="Rectangle 5"/>
          <p:cNvSpPr>
            <a:spLocks noChangeArrowheads="1"/>
          </p:cNvSpPr>
          <p:nvPr/>
        </p:nvSpPr>
        <p:spPr bwMode="auto">
          <a:xfrm>
            <a:off x="4038600" y="661353"/>
            <a:ext cx="5064125" cy="6059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MOV  CX, NUM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XOR   BX, 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MOV  DL, 0FH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NO_ZERO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:MOV AL,ARRAY[BX]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XOR  AH, AH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DIV   DL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除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0FH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 MOV  YUSHU[BX], AH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INC   BX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CMP  AH, 0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余数为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吗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LOOPNE  NO_ZERO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JNE   END0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有余数为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？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  BL       ;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有余数为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hangingPunct="1">
              <a:lnSpc>
                <a:spcPts val="35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END0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     MOV  LEN, BL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6"/>
          <p:cNvSpPr/>
          <p:nvPr/>
        </p:nvSpPr>
        <p:spPr>
          <a:xfrm>
            <a:off x="323533" y="116840"/>
            <a:ext cx="2679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数据定义如下：</a:t>
            </a:r>
            <a:endParaRPr lang="zh-CN" altLang="en-US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107633" y="661353"/>
            <a:ext cx="3733800" cy="17735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hangingPunct="1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ARRAY DB  12H,……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hangingPunct="1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NUM     EQU  $-ARRAY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l" defTabSz="914400" rtl="0" eaLnBrk="1" hangingPunct="1">
              <a:lnSpc>
                <a:spcPts val="328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YUSHU DB  NUM DUP(0)  LEN       DB   ? 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5238" name="Rectangle 8"/>
          <p:cNvSpPr/>
          <p:nvPr/>
        </p:nvSpPr>
        <p:spPr>
          <a:xfrm>
            <a:off x="4643755" y="116840"/>
            <a:ext cx="14255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程序段</a:t>
            </a:r>
            <a:r>
              <a:rPr lang="en-US" altLang="zh-CN" sz="2800" b="1" dirty="0">
                <a:solidFill>
                  <a:srgbClr val="CC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CC33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5239" name="Line 10"/>
          <p:cNvSpPr/>
          <p:nvPr/>
        </p:nvSpPr>
        <p:spPr>
          <a:xfrm>
            <a:off x="4038600" y="304800"/>
            <a:ext cx="0" cy="6248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-22225" y="2519363"/>
            <a:ext cx="3835400" cy="4154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退出循环后，数组地址指针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指向新数组最后一个数据单元的下一个字节单元。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如无余数为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BX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正好是新数组中的数据个数；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如最后一次相除余数为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，因为数据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不作为新数组的数据元素，所以应把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后，再作为数据个数存放在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单元中。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9" name="Rectangle 38"/>
          <p:cNvSpPr/>
          <p:nvPr/>
        </p:nvSpPr>
        <p:spPr>
          <a:xfrm>
            <a:off x="250825" y="198438"/>
            <a:ext cx="33305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JCXZ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指令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6260" name="Rectangle 39"/>
          <p:cNvSpPr/>
          <p:nvPr/>
        </p:nvSpPr>
        <p:spPr>
          <a:xfrm>
            <a:off x="467995" y="908685"/>
            <a:ext cx="3271520" cy="68770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格式：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80000"/>
              </a:lnSpc>
              <a:spcBef>
                <a:spcPts val="5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JCXZ</a:t>
            </a:r>
            <a:r>
              <a:rPr lang="en-US" altLang="zh-CN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</a:rPr>
              <a:t>目标地址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6261" name="Rectangle 40"/>
          <p:cNvSpPr/>
          <p:nvPr/>
        </p:nvSpPr>
        <p:spPr>
          <a:xfrm>
            <a:off x="3551238" y="228600"/>
            <a:ext cx="34083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测试寄存器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CX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的内容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605" y="1700530"/>
            <a:ext cx="8550910" cy="8299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指令功能：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，则转移到目标地址所指向的指令处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否则顺序执行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3" name="矩形 2"/>
          <p:cNvSpPr/>
          <p:nvPr/>
        </p:nvSpPr>
        <p:spPr>
          <a:xfrm>
            <a:off x="395605" y="2708593"/>
            <a:ext cx="820896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80386 </a:t>
            </a:r>
            <a:r>
              <a:rPr lang="zh-CN" altLang="zh-CN" sz="2400" b="1" dirty="0">
                <a:latin typeface="Times New Roman" panose="02020603050405020304" pitchFamily="18" charset="0"/>
              </a:rPr>
              <a:t>有指令</a:t>
            </a:r>
            <a:r>
              <a:rPr lang="en-US" altLang="zh-CN" sz="2400" b="1" dirty="0">
                <a:latin typeface="Times New Roman" panose="02020603050405020304" pitchFamily="18" charset="0"/>
              </a:rPr>
              <a:t>JECXZ</a:t>
            </a:r>
            <a:r>
              <a:rPr lang="zh-CN" altLang="zh-CN" sz="2400" b="1" dirty="0">
                <a:latin typeface="Times New Roman" panose="02020603050405020304" pitchFamily="18" charset="0"/>
              </a:rPr>
              <a:t>，它是测试寄存器</a:t>
            </a:r>
            <a:r>
              <a:rPr lang="en-US" altLang="zh-CN" sz="2400" b="1" dirty="0">
                <a:latin typeface="Times New Roman" panose="02020603050405020304" pitchFamily="18" charset="0"/>
              </a:rPr>
              <a:t>ECX</a:t>
            </a:r>
            <a:r>
              <a:rPr lang="zh-CN" altLang="zh-CN" sz="2400" b="1" dirty="0">
                <a:latin typeface="Times New Roman" panose="02020603050405020304" pitchFamily="18" charset="0"/>
              </a:rPr>
              <a:t>的内容，余下功能相同。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675" y="3860800"/>
            <a:ext cx="8642350" cy="26562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当某循环程序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循环次数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初值为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时，就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不应该执行循环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；否则产生次数非常大的循环（因为第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次循环计数是（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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/>
              </a:rPr>
              <a:t>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0FFFFH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），从而产生错误结果。为避免这种情况，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在进入循环前，对在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CX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中的循环次数进行一次测试</a:t>
            </a:r>
            <a:r>
              <a:rPr kumimoji="1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是非常必要的。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Text Box 5"/>
          <p:cNvSpPr txBox="1"/>
          <p:nvPr/>
        </p:nvSpPr>
        <p:spPr>
          <a:xfrm>
            <a:off x="158750" y="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、循环程序结构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97283" name="Picture 36" descr="5x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0" y="1189038"/>
            <a:ext cx="7391400" cy="47513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7284" name="矩形 5"/>
          <p:cNvSpPr/>
          <p:nvPr/>
        </p:nvSpPr>
        <p:spPr>
          <a:xfrm>
            <a:off x="190500" y="666750"/>
            <a:ext cx="8496300" cy="52228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一个循环程序通常由以下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zh-CN" sz="2800" b="1" dirty="0">
                <a:latin typeface="Times New Roman" panose="02020603050405020304" pitchFamily="18" charset="0"/>
              </a:rPr>
              <a:t>个部分构成，如</a:t>
            </a:r>
            <a:r>
              <a:rPr lang="zh-CN" altLang="en-US" sz="2800" b="1" dirty="0">
                <a:latin typeface="Times New Roman" panose="02020603050405020304" pitchFamily="18" charset="0"/>
              </a:rPr>
              <a:t>下</a:t>
            </a:r>
            <a:r>
              <a:rPr lang="zh-CN" altLang="zh-CN" sz="2800" b="1" dirty="0">
                <a:latin typeface="Times New Roman" panose="02020603050405020304" pitchFamily="18" charset="0"/>
              </a:rPr>
              <a:t>图所示。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438" y="5994400"/>
            <a:ext cx="9064625" cy="831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“先工作后判断”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符合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设计人员的思维，至少要执行一次循环；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“先判断后工作” 可实现循环次数为零的循环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Text Box 2"/>
          <p:cNvSpPr txBox="1"/>
          <p:nvPr/>
        </p:nvSpPr>
        <p:spPr>
          <a:xfrm>
            <a:off x="227013" y="152400"/>
            <a:ext cx="502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  <a:sym typeface="Symbol" panose="05050102010706020507" pitchFamily="18" charset="2"/>
              </a:rPr>
              <a:t>、循环控制方法</a:t>
            </a:r>
            <a:endParaRPr lang="zh-CN" altLang="en-US" sz="3600" dirty="0">
              <a:solidFill>
                <a:srgbClr val="0000FF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8307" name="Rectangle 3"/>
          <p:cNvSpPr/>
          <p:nvPr/>
        </p:nvSpPr>
        <p:spPr>
          <a:xfrm>
            <a:off x="230188" y="792163"/>
            <a:ext cx="4495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）计数控制循环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98309" name="矩形 1"/>
          <p:cNvSpPr/>
          <p:nvPr/>
        </p:nvSpPr>
        <p:spPr>
          <a:xfrm>
            <a:off x="217488" y="4365625"/>
            <a:ext cx="8607425" cy="18161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对于</a:t>
            </a:r>
            <a:r>
              <a:rPr lang="zh-CN" altLang="zh-CN" sz="2800" b="1" dirty="0">
                <a:latin typeface="Times New Roman" panose="02020603050405020304" pitchFamily="18" charset="0"/>
              </a:rPr>
              <a:t>编写程序时，不能确切知道循环次数，但知道其循环次数是前面运算或操作的结果，或者存放在某个内存单元中。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即，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在执行循环前已知道循环次数。这种情况也叫循环次数已知。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也可以用计数控制循环。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00" y="1520825"/>
            <a:ext cx="8640763" cy="1384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用计数控制循环的方法使用一个计数器，每循环一次，计数器计数一次，直到计数器达到预定值，循环结束。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7488" y="3068638"/>
            <a:ext cx="8640763" cy="954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在编写程序时，只要循环次数已知，就可以使用这种方法设计循环程序。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99331" name="灯片编号占位符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FontTx/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endParaRPr lang="en-US" altLang="zh-CN" sz="1200" dirty="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9332" name="Picture 5" descr="5x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0"/>
            <a:ext cx="3810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" y="115888"/>
            <a:ext cx="5181600" cy="954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例：编程，统计字节数组中相邻两数之间的符号变化的次数。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125" y="1412875"/>
            <a:ext cx="5110163" cy="4132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分析：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数的符号位在最高位（第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位），统计相邻两数之间符号的变化，就是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检测数组中相邻两数的符号位是否相同，如不相同，就是有变化；否则无变化。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两数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符号位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的检测，可选用异或指令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XOR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。如两数据符号位异或运算结果为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，那么两数据的符号位不相同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1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否则符号位相同。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5" name="矩形 12"/>
          <p:cNvSpPr/>
          <p:nvPr/>
        </p:nvSpPr>
        <p:spPr>
          <a:xfrm>
            <a:off x="1336675" y="5810250"/>
            <a:ext cx="2659063" cy="541338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zh-CN" sz="2400" b="1" dirty="0">
                <a:latin typeface="Times New Roman" panose="02020603050405020304" pitchFamily="18" charset="0"/>
              </a:rPr>
              <a:t>程序流程</a:t>
            </a:r>
            <a:r>
              <a:rPr lang="zh-CN" altLang="en-US" sz="2400" b="1" dirty="0">
                <a:latin typeface="Times New Roman" panose="02020603050405020304" pitchFamily="18" charset="0"/>
              </a:rPr>
              <a:t>如右图</a:t>
            </a:r>
            <a:r>
              <a:rPr lang="zh-CN" altLang="zh-CN" sz="2400" b="1" dirty="0">
                <a:latin typeface="Times New Roman" panose="02020603050405020304" pitchFamily="18" charset="0"/>
              </a:rPr>
              <a:t>。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6afba94-1e13-44bd-9ce6-c3bfd208a478}"/>
</p:tagLst>
</file>

<file path=ppt/tags/tag2.xml><?xml version="1.0" encoding="utf-8"?>
<p:tagLst xmlns:p="http://schemas.openxmlformats.org/presentationml/2006/main">
  <p:tag name="COMMONDATA" val="eyJoZGlkIjoiMWQ2M2Y1NjI5MmY4OGRmYzIyMWQ2YjQxOWVjMjhjZWYifQ=="/>
  <p:tag name="KSO_WPP_MARK_KEY" val="647b5a97-d89e-4d64-9ae1-1b031b7e4de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27015</Words>
  <Application>WPS 演示</Application>
  <PresentationFormat/>
  <Paragraphs>2623</Paragraphs>
  <Slides>133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133</vt:i4>
      </vt:variant>
    </vt:vector>
  </HeadingPairs>
  <TitlesOfParts>
    <vt:vector size="155" baseType="lpstr">
      <vt:lpstr>Arial</vt:lpstr>
      <vt:lpstr>宋体</vt:lpstr>
      <vt:lpstr>Wingdings</vt:lpstr>
      <vt:lpstr>Times New Roman</vt:lpstr>
      <vt:lpstr>Calibri</vt:lpstr>
      <vt:lpstr>黑体</vt:lpstr>
      <vt:lpstr>Monotype Sorts</vt:lpstr>
      <vt:lpstr>Wingdings</vt:lpstr>
      <vt:lpstr>Symbol</vt:lpstr>
      <vt:lpstr>微软雅黑</vt:lpstr>
      <vt:lpstr>Arial Unicode MS</vt:lpstr>
      <vt:lpstr>方正舒体</vt:lpstr>
      <vt:lpstr>Symbol</vt:lpstr>
      <vt:lpstr>cajcd fnta1</vt:lpstr>
      <vt:lpstr>Segoe Print</vt:lpstr>
      <vt:lpstr>华文中宋</vt:lpstr>
      <vt:lpstr>Symbol</vt:lpstr>
      <vt:lpstr>Times New Roman</vt:lpstr>
      <vt:lpstr>Wingdings 3</vt:lpstr>
      <vt:lpstr>Office 主题​​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lqq</dc:creator>
  <cp:lastModifiedBy>bob孙</cp:lastModifiedBy>
  <cp:revision>400</cp:revision>
  <dcterms:created xsi:type="dcterms:W3CDTF">2005-01-19T12:58:00Z</dcterms:created>
  <dcterms:modified xsi:type="dcterms:W3CDTF">2022-11-05T13:40:26Z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182F668DC6EC4D4AACE6C70CB24D8E43</vt:lpwstr>
  </property>
  <property fmtid="{D5CDD505-2E9C-101B-9397-08002B2CF9AE}" pid="3" name="KSOProductBuildVer">
    <vt:lpwstr>2052-11.1.0.12763</vt:lpwstr>
  </property>
</Properties>
</file>