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57" r:id="rId5"/>
    <p:sldId id="270" r:id="rId6"/>
    <p:sldId id="271" r:id="rId7"/>
    <p:sldId id="272" r:id="rId8"/>
    <p:sldId id="273" r:id="rId9"/>
    <p:sldId id="274" r:id="rId10"/>
    <p:sldId id="335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5" r:id="rId21"/>
    <p:sldId id="282" r:id="rId22"/>
    <p:sldId id="286" r:id="rId23"/>
    <p:sldId id="287" r:id="rId24"/>
    <p:sldId id="33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37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38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40" r:id="rId60"/>
    <p:sldId id="320" r:id="rId61"/>
    <p:sldId id="321" r:id="rId62"/>
    <p:sldId id="322" r:id="rId63"/>
    <p:sldId id="323" r:id="rId64"/>
    <p:sldId id="339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2" r:id="rId73"/>
    <p:sldId id="333" r:id="rId74"/>
    <p:sldId id="334" r:id="rId75"/>
  </p:sldIdLst>
  <p:sldSz cx="9144000" cy="6858000" type="screen4x3"/>
  <p:notesSz cx="6858000" cy="9144000"/>
  <p:custDataLst>
    <p:tags r:id="rId7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E8EBF2"/>
    <a:srgbClr val="E9ECF3"/>
    <a:srgbClr val="FAFAFA"/>
    <a:srgbClr val="203864"/>
    <a:srgbClr val="0C54A0"/>
    <a:srgbClr val="000000"/>
    <a:srgbClr val="E6E6E6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144" y="52"/>
      </p:cViewPr>
      <p:guideLst>
        <p:guide orient="horz" pos="218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9" Type="http://schemas.openxmlformats.org/officeDocument/2006/relationships/tags" Target="tags/tag8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2ECC21-9401-4C39-A9D9-34FFED1A5488}" type="doc">
      <dgm:prSet loTypeId="urn:microsoft.com/office/officeart/2005/8/layout/hierarchy4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37F7336-44F3-44B4-9691-634A3799C79F}">
      <dgm:prSet phldrT="[文本]" custT="1"/>
      <dgm:spPr/>
      <dgm:t>
        <a:bodyPr/>
        <a:lstStyle/>
        <a:p>
          <a:r>
            <a:rPr lang="zh-CN" altLang="en-US" sz="3200" dirty="0"/>
            <a:t>硬盘</a:t>
          </a:r>
        </a:p>
      </dgm:t>
    </dgm:pt>
    <dgm:pt modelId="{5AB52FEA-0209-4FA4-A3CD-42F74815DE7D}" cxnId="{243C47BC-A734-43F0-A1AC-C2B7B10057A0}" type="parTrans">
      <dgm:prSet/>
      <dgm:spPr/>
      <dgm:t>
        <a:bodyPr/>
        <a:lstStyle/>
        <a:p>
          <a:endParaRPr lang="zh-CN" altLang="en-US"/>
        </a:p>
      </dgm:t>
    </dgm:pt>
    <dgm:pt modelId="{68175050-4C9D-4466-8438-B82D80E3510B}" cxnId="{243C47BC-A734-43F0-A1AC-C2B7B10057A0}" type="sibTrans">
      <dgm:prSet/>
      <dgm:spPr/>
      <dgm:t>
        <a:bodyPr/>
        <a:lstStyle/>
        <a:p>
          <a:endParaRPr lang="zh-CN" altLang="en-US"/>
        </a:p>
      </dgm:t>
    </dgm:pt>
    <dgm:pt modelId="{7B4010C7-A474-4BF2-9DF3-71A33DCDB430}" type="asst">
      <dgm:prSet phldrT="[文本]" custT="1"/>
      <dgm:spPr>
        <a:solidFill>
          <a:srgbClr val="00B0F0"/>
        </a:solidFill>
      </dgm:spPr>
      <dgm:t>
        <a:bodyPr/>
        <a:lstStyle/>
        <a:p>
          <a:r>
            <a:rPr lang="zh-CN" altLang="en-US" sz="2000" dirty="0"/>
            <a:t>硬盘控制器</a:t>
          </a:r>
        </a:p>
      </dgm:t>
    </dgm:pt>
    <dgm:pt modelId="{3E9AAB6A-1AF3-4951-8524-8269A5B6570E}" cxnId="{A409DEF6-5098-407C-A9BA-B58284C8FE2B}" type="parTrans">
      <dgm:prSet/>
      <dgm:spPr/>
      <dgm:t>
        <a:bodyPr/>
        <a:lstStyle/>
        <a:p>
          <a:endParaRPr lang="zh-CN" altLang="en-US"/>
        </a:p>
      </dgm:t>
    </dgm:pt>
    <dgm:pt modelId="{0853316E-04FB-4E61-8C93-55FC1DBD677C}" cxnId="{A409DEF6-5098-407C-A9BA-B58284C8FE2B}" type="sibTrans">
      <dgm:prSet/>
      <dgm:spPr/>
      <dgm:t>
        <a:bodyPr/>
        <a:lstStyle/>
        <a:p>
          <a:endParaRPr lang="zh-CN" altLang="en-US"/>
        </a:p>
      </dgm:t>
    </dgm:pt>
    <dgm:pt modelId="{1ABE1345-5EDB-4DA0-A9D5-89E1214E5822}" type="asst">
      <dgm:prSet phldrT="[文本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sz="2000" dirty="0"/>
            <a:t>硬盘驱动器</a:t>
          </a:r>
        </a:p>
      </dgm:t>
    </dgm:pt>
    <dgm:pt modelId="{D27CD295-A912-4A57-AC75-3938A7DDD18E}" cxnId="{0D859A85-2BDD-453F-B12D-2835D8AFC896}" type="parTrans">
      <dgm:prSet/>
      <dgm:spPr/>
      <dgm:t>
        <a:bodyPr/>
        <a:lstStyle/>
        <a:p>
          <a:endParaRPr lang="zh-CN" altLang="en-US"/>
        </a:p>
      </dgm:t>
    </dgm:pt>
    <dgm:pt modelId="{545EF56D-F8F2-4B55-9A75-DDA05F62C4B0}" cxnId="{0D859A85-2BDD-453F-B12D-2835D8AFC896}" type="sibTrans">
      <dgm:prSet/>
      <dgm:spPr/>
      <dgm:t>
        <a:bodyPr/>
        <a:lstStyle/>
        <a:p>
          <a:endParaRPr lang="zh-CN" altLang="en-US"/>
        </a:p>
      </dgm:t>
    </dgm:pt>
    <dgm:pt modelId="{5B7F0110-7C2C-48E8-BC84-03DD9E210966}" type="asst">
      <dgm:prSet phldrT="[文本]" custT="1"/>
      <dgm:spPr/>
      <dgm:t>
        <a:bodyPr/>
        <a:lstStyle/>
        <a:p>
          <a:r>
            <a:rPr lang="zh-CN" altLang="en-US" sz="1600" dirty="0"/>
            <a:t>磁记录介质</a:t>
          </a:r>
        </a:p>
      </dgm:t>
    </dgm:pt>
    <dgm:pt modelId="{8BCCFA6B-A3E9-443D-A759-331EE65DAE17}" cxnId="{80F03A55-CCC3-40A6-AEF6-46C7046C6EFF}" type="parTrans">
      <dgm:prSet/>
      <dgm:spPr/>
      <dgm:t>
        <a:bodyPr/>
        <a:lstStyle/>
        <a:p>
          <a:endParaRPr lang="zh-CN" altLang="en-US"/>
        </a:p>
      </dgm:t>
    </dgm:pt>
    <dgm:pt modelId="{41D3EFBE-DE61-4D11-BD2C-D2E710505F34}" cxnId="{80F03A55-CCC3-40A6-AEF6-46C7046C6EFF}" type="sibTrans">
      <dgm:prSet/>
      <dgm:spPr/>
      <dgm:t>
        <a:bodyPr/>
        <a:lstStyle/>
        <a:p>
          <a:endParaRPr lang="zh-CN" altLang="en-US"/>
        </a:p>
      </dgm:t>
    </dgm:pt>
    <dgm:pt modelId="{12BB053B-9337-4F0B-A3D7-CCFFEC6B243B}" type="asst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读写电路</a:t>
          </a:r>
        </a:p>
      </dgm:t>
    </dgm:pt>
    <dgm:pt modelId="{7875504E-2FC8-4429-BCC4-C7013697948E}" cxnId="{300FB6E9-D8FD-4426-97AD-2B09085FD126}" type="parTrans">
      <dgm:prSet/>
      <dgm:spPr/>
      <dgm:t>
        <a:bodyPr/>
        <a:lstStyle/>
        <a:p>
          <a:endParaRPr lang="zh-CN" altLang="en-US"/>
        </a:p>
      </dgm:t>
    </dgm:pt>
    <dgm:pt modelId="{974F0274-D211-4569-9EAF-A829CFB52F29}" cxnId="{300FB6E9-D8FD-4426-97AD-2B09085FD126}" type="sibTrans">
      <dgm:prSet/>
      <dgm:spPr/>
      <dgm:t>
        <a:bodyPr/>
        <a:lstStyle/>
        <a:p>
          <a:endParaRPr lang="zh-CN" altLang="en-US"/>
        </a:p>
      </dgm:t>
    </dgm:pt>
    <dgm:pt modelId="{F1CF443E-E679-408D-84F9-3CD29DFA1B85}" type="asst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读写转换开关</a:t>
          </a:r>
        </a:p>
      </dgm:t>
    </dgm:pt>
    <dgm:pt modelId="{63B3E5D3-2F84-4330-A86B-5CE70F4CD778}" cxnId="{036EBE0C-0196-4EEF-824F-21197765931E}" type="parTrans">
      <dgm:prSet/>
      <dgm:spPr/>
      <dgm:t>
        <a:bodyPr/>
        <a:lstStyle/>
        <a:p>
          <a:endParaRPr lang="zh-CN" altLang="en-US"/>
        </a:p>
      </dgm:t>
    </dgm:pt>
    <dgm:pt modelId="{44384F64-EAF2-4C92-BBC3-E37192F109A0}" cxnId="{036EBE0C-0196-4EEF-824F-21197765931E}" type="sibTrans">
      <dgm:prSet/>
      <dgm:spPr/>
      <dgm:t>
        <a:bodyPr/>
        <a:lstStyle/>
        <a:p>
          <a:endParaRPr lang="zh-CN" altLang="en-US"/>
        </a:p>
      </dgm:t>
    </dgm:pt>
    <dgm:pt modelId="{83163233-8D55-4C69-9AF8-7E7A0CBE1C62}" type="asst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读写磁头</a:t>
          </a:r>
        </a:p>
      </dgm:t>
    </dgm:pt>
    <dgm:pt modelId="{CC4280F9-E2D1-45D0-89FC-175E78AC87C7}" cxnId="{3EDB7041-5549-42F4-B016-EC51E90CB23D}" type="parTrans">
      <dgm:prSet/>
      <dgm:spPr/>
      <dgm:t>
        <a:bodyPr/>
        <a:lstStyle/>
        <a:p>
          <a:endParaRPr lang="zh-CN" altLang="en-US"/>
        </a:p>
      </dgm:t>
    </dgm:pt>
    <dgm:pt modelId="{EEB493FD-CC79-4518-A9E0-BA3979853DD7}" cxnId="{3EDB7041-5549-42F4-B016-EC51E90CB23D}" type="sibTrans">
      <dgm:prSet/>
      <dgm:spPr/>
      <dgm:t>
        <a:bodyPr/>
        <a:lstStyle/>
        <a:p>
          <a:endParaRPr lang="zh-CN" altLang="en-US"/>
        </a:p>
      </dgm:t>
    </dgm:pt>
    <dgm:pt modelId="{89564440-64AF-425A-819F-438AB1742DF6}" type="asst">
      <dgm:prSet phldrT="[文本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zh-CN" altLang="en-US" dirty="0"/>
            <a:t>磁头定位伺服系统</a:t>
          </a:r>
        </a:p>
      </dgm:t>
    </dgm:pt>
    <dgm:pt modelId="{BD18762C-01C0-4CC1-8B31-DD5301980C27}" cxnId="{84826FEF-1063-4590-A77A-D5B8B76BC4CD}" type="parTrans">
      <dgm:prSet/>
      <dgm:spPr/>
      <dgm:t>
        <a:bodyPr/>
        <a:lstStyle/>
        <a:p>
          <a:endParaRPr lang="zh-CN" altLang="en-US"/>
        </a:p>
      </dgm:t>
    </dgm:pt>
    <dgm:pt modelId="{A2C13667-EEFD-4DDD-88C9-5EF386934B6C}" cxnId="{84826FEF-1063-4590-A77A-D5B8B76BC4CD}" type="sibTrans">
      <dgm:prSet/>
      <dgm:spPr/>
      <dgm:t>
        <a:bodyPr/>
        <a:lstStyle/>
        <a:p>
          <a:endParaRPr lang="zh-CN" altLang="en-US"/>
        </a:p>
      </dgm:t>
    </dgm:pt>
    <dgm:pt modelId="{317B5695-E049-426C-86A3-ABEE8EF74195}" type="asst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控制逻辑</a:t>
          </a:r>
        </a:p>
      </dgm:t>
    </dgm:pt>
    <dgm:pt modelId="{28999AB9-8A8A-447B-97C3-4CDBB0F82EA8}" cxnId="{B2C1F187-7BA1-436E-BCC9-FCC5C5F0EC21}" type="parTrans">
      <dgm:prSet/>
      <dgm:spPr/>
      <dgm:t>
        <a:bodyPr/>
        <a:lstStyle/>
        <a:p>
          <a:endParaRPr lang="zh-CN" altLang="en-US"/>
        </a:p>
      </dgm:t>
    </dgm:pt>
    <dgm:pt modelId="{1FE35C01-25FF-46AA-A1F2-154B22480809}" cxnId="{B2C1F187-7BA1-436E-BCC9-FCC5C5F0EC21}" type="sibTrans">
      <dgm:prSet/>
      <dgm:spPr/>
      <dgm:t>
        <a:bodyPr/>
        <a:lstStyle/>
        <a:p>
          <a:endParaRPr lang="zh-CN" altLang="en-US"/>
        </a:p>
      </dgm:t>
    </dgm:pt>
    <dgm:pt modelId="{EC621C27-8217-4704-93A3-8556FF61B3D0}" type="asst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时序电路</a:t>
          </a:r>
        </a:p>
      </dgm:t>
    </dgm:pt>
    <dgm:pt modelId="{1AD1C361-7081-4E3D-A2D9-1FA3266F3F56}" cxnId="{BCD6CD8A-7EDE-4262-AF4E-5CB29C18CD96}" type="parTrans">
      <dgm:prSet/>
      <dgm:spPr/>
      <dgm:t>
        <a:bodyPr/>
        <a:lstStyle/>
        <a:p>
          <a:endParaRPr lang="zh-CN" altLang="en-US"/>
        </a:p>
      </dgm:t>
    </dgm:pt>
    <dgm:pt modelId="{01B113CD-C054-434B-8D70-4F67B59CCCEE}" cxnId="{BCD6CD8A-7EDE-4262-AF4E-5CB29C18CD96}" type="sibTrans">
      <dgm:prSet/>
      <dgm:spPr/>
      <dgm:t>
        <a:bodyPr/>
        <a:lstStyle/>
        <a:p>
          <a:endParaRPr lang="zh-CN" altLang="en-US"/>
        </a:p>
      </dgm:t>
    </dgm:pt>
    <dgm:pt modelId="{0DC206CB-719A-4133-A335-39C6C94CF9DA}" type="asst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并</a:t>
          </a:r>
          <a:r>
            <a:rPr lang="en-US" altLang="zh-CN" dirty="0"/>
            <a:t>/</a:t>
          </a:r>
          <a:r>
            <a:rPr lang="zh-CN" altLang="en-US" dirty="0"/>
            <a:t>串转换电路</a:t>
          </a:r>
        </a:p>
      </dgm:t>
    </dgm:pt>
    <dgm:pt modelId="{E8FB9575-0AAD-4DCD-9371-4BAC4A4E1D2B}" cxnId="{04C97035-A8A8-43EF-A228-1D05B1D898BF}" type="parTrans">
      <dgm:prSet/>
      <dgm:spPr/>
      <dgm:t>
        <a:bodyPr/>
        <a:lstStyle/>
        <a:p>
          <a:endParaRPr lang="zh-CN" altLang="en-US"/>
        </a:p>
      </dgm:t>
    </dgm:pt>
    <dgm:pt modelId="{902C4237-69AE-4F08-B283-68B8E5BCB9CE}" cxnId="{04C97035-A8A8-43EF-A228-1D05B1D898BF}" type="sibTrans">
      <dgm:prSet/>
      <dgm:spPr/>
      <dgm:t>
        <a:bodyPr/>
        <a:lstStyle/>
        <a:p>
          <a:endParaRPr lang="zh-CN" altLang="en-US"/>
        </a:p>
      </dgm:t>
    </dgm:pt>
    <dgm:pt modelId="{A6C69DA6-0040-4FDC-8761-DEE439FCFE22}" type="asst">
      <dgm:prSet phldrT="[文本]"/>
      <dgm:spPr>
        <a:solidFill>
          <a:srgbClr val="00B0F0"/>
        </a:solidFill>
      </dgm:spPr>
      <dgm:t>
        <a:bodyPr/>
        <a:lstStyle/>
        <a:p>
          <a:r>
            <a:rPr lang="zh-CN" altLang="en-US" dirty="0"/>
            <a:t>串</a:t>
          </a:r>
          <a:r>
            <a:rPr lang="en-US" altLang="zh-CN" dirty="0"/>
            <a:t>/</a:t>
          </a:r>
          <a:r>
            <a:rPr lang="zh-CN" altLang="en-US" dirty="0"/>
            <a:t>并转换电路</a:t>
          </a:r>
        </a:p>
      </dgm:t>
    </dgm:pt>
    <dgm:pt modelId="{12AC3F01-114A-402D-A0F2-DC2198351F5D}" cxnId="{FB0A57CF-D76F-4C3B-B42D-EC31EC937AD7}" type="parTrans">
      <dgm:prSet/>
      <dgm:spPr/>
      <dgm:t>
        <a:bodyPr/>
        <a:lstStyle/>
        <a:p>
          <a:endParaRPr lang="zh-CN" altLang="en-US"/>
        </a:p>
      </dgm:t>
    </dgm:pt>
    <dgm:pt modelId="{4FBC13D9-66A7-4719-9953-3F29D49D34CF}" cxnId="{FB0A57CF-D76F-4C3B-B42D-EC31EC937AD7}" type="sibTrans">
      <dgm:prSet/>
      <dgm:spPr/>
      <dgm:t>
        <a:bodyPr/>
        <a:lstStyle/>
        <a:p>
          <a:endParaRPr lang="zh-CN" altLang="en-US"/>
        </a:p>
      </dgm:t>
    </dgm:pt>
    <dgm:pt modelId="{BA0BDA2D-D410-406E-9BB3-7BAA56BB1C40}" type="pres">
      <dgm:prSet presAssocID="{AE2ECC21-9401-4C39-A9D9-34FFED1A548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16B49CC-B545-4073-AEE3-EA5BDF03741E}" type="pres">
      <dgm:prSet presAssocID="{F37F7336-44F3-44B4-9691-634A3799C79F}" presName="vertOne" presStyleCnt="0"/>
      <dgm:spPr/>
    </dgm:pt>
    <dgm:pt modelId="{646A1372-1FCC-47E7-9C5C-3E4F1E27C981}" type="pres">
      <dgm:prSet presAssocID="{F37F7336-44F3-44B4-9691-634A3799C79F}" presName="txOne" presStyleLbl="node0" presStyleIdx="0" presStyleCnt="1">
        <dgm:presLayoutVars>
          <dgm:chPref val="3"/>
        </dgm:presLayoutVars>
      </dgm:prSet>
      <dgm:spPr/>
    </dgm:pt>
    <dgm:pt modelId="{96192EA4-2B82-4EAA-AC61-0F1C14CF93D1}" type="pres">
      <dgm:prSet presAssocID="{F37F7336-44F3-44B4-9691-634A3799C79F}" presName="parTransOne" presStyleCnt="0"/>
      <dgm:spPr/>
    </dgm:pt>
    <dgm:pt modelId="{7F18316E-048F-4CAF-B1ED-E644196D850A}" type="pres">
      <dgm:prSet presAssocID="{F37F7336-44F3-44B4-9691-634A3799C79F}" presName="horzOne" presStyleCnt="0"/>
      <dgm:spPr/>
    </dgm:pt>
    <dgm:pt modelId="{C747E6B3-E1DD-4F17-91D1-CBD4328CDE2B}" type="pres">
      <dgm:prSet presAssocID="{5B7F0110-7C2C-48E8-BC84-03DD9E210966}" presName="vertTwo" presStyleCnt="0"/>
      <dgm:spPr/>
    </dgm:pt>
    <dgm:pt modelId="{2C443746-5517-40D8-B5AF-6B987F40B34E}" type="pres">
      <dgm:prSet presAssocID="{5B7F0110-7C2C-48E8-BC84-03DD9E210966}" presName="txTwo" presStyleLbl="asst1" presStyleIdx="0" presStyleCnt="11">
        <dgm:presLayoutVars>
          <dgm:chPref val="3"/>
        </dgm:presLayoutVars>
      </dgm:prSet>
      <dgm:spPr/>
    </dgm:pt>
    <dgm:pt modelId="{FDA5630A-F691-408F-A45A-BFD3B93E325C}" type="pres">
      <dgm:prSet presAssocID="{5B7F0110-7C2C-48E8-BC84-03DD9E210966}" presName="horzTwo" presStyleCnt="0"/>
      <dgm:spPr/>
    </dgm:pt>
    <dgm:pt modelId="{077C874E-D203-4A11-8E6A-94BB7FEBAF0F}" type="pres">
      <dgm:prSet presAssocID="{41D3EFBE-DE61-4D11-BD2C-D2E710505F34}" presName="sibSpaceTwo" presStyleCnt="0"/>
      <dgm:spPr/>
    </dgm:pt>
    <dgm:pt modelId="{6DC979C2-311E-45D4-94D2-044CD065C311}" type="pres">
      <dgm:prSet presAssocID="{1ABE1345-5EDB-4DA0-A9D5-89E1214E5822}" presName="vertTwo" presStyleCnt="0"/>
      <dgm:spPr/>
    </dgm:pt>
    <dgm:pt modelId="{C209D3DE-90DD-4345-8AAF-4EF4098C9EC8}" type="pres">
      <dgm:prSet presAssocID="{1ABE1345-5EDB-4DA0-A9D5-89E1214E5822}" presName="txTwo" presStyleLbl="asst1" presStyleIdx="1" presStyleCnt="11">
        <dgm:presLayoutVars>
          <dgm:chPref val="3"/>
        </dgm:presLayoutVars>
      </dgm:prSet>
      <dgm:spPr/>
    </dgm:pt>
    <dgm:pt modelId="{5AAB84E0-95EA-448F-887F-5772C5BE323A}" type="pres">
      <dgm:prSet presAssocID="{1ABE1345-5EDB-4DA0-A9D5-89E1214E5822}" presName="parTransTwo" presStyleCnt="0"/>
      <dgm:spPr/>
    </dgm:pt>
    <dgm:pt modelId="{7D127A38-A2EC-408E-8FBC-A34465735C08}" type="pres">
      <dgm:prSet presAssocID="{1ABE1345-5EDB-4DA0-A9D5-89E1214E5822}" presName="horzTwo" presStyleCnt="0"/>
      <dgm:spPr/>
    </dgm:pt>
    <dgm:pt modelId="{D724C2F6-A414-4C9E-A049-3BFB066AE16F}" type="pres">
      <dgm:prSet presAssocID="{12BB053B-9337-4F0B-A3D7-CCFFEC6B243B}" presName="vertThree" presStyleCnt="0"/>
      <dgm:spPr/>
    </dgm:pt>
    <dgm:pt modelId="{76959CC9-A8DC-471B-B7AF-392B97ADDFC5}" type="pres">
      <dgm:prSet presAssocID="{12BB053B-9337-4F0B-A3D7-CCFFEC6B243B}" presName="txThree" presStyleLbl="asst1" presStyleIdx="2" presStyleCnt="11">
        <dgm:presLayoutVars>
          <dgm:chPref val="3"/>
        </dgm:presLayoutVars>
      </dgm:prSet>
      <dgm:spPr/>
    </dgm:pt>
    <dgm:pt modelId="{7FA802D3-F020-463A-941C-2DD8B7B373CC}" type="pres">
      <dgm:prSet presAssocID="{12BB053B-9337-4F0B-A3D7-CCFFEC6B243B}" presName="horzThree" presStyleCnt="0"/>
      <dgm:spPr/>
    </dgm:pt>
    <dgm:pt modelId="{1A4A7878-BCEE-42EA-89FF-4509DA3ECD49}" type="pres">
      <dgm:prSet presAssocID="{974F0274-D211-4569-9EAF-A829CFB52F29}" presName="sibSpaceThree" presStyleCnt="0"/>
      <dgm:spPr/>
    </dgm:pt>
    <dgm:pt modelId="{032B5B29-AC47-4864-9F97-66A53F17212B}" type="pres">
      <dgm:prSet presAssocID="{F1CF443E-E679-408D-84F9-3CD29DFA1B85}" presName="vertThree" presStyleCnt="0"/>
      <dgm:spPr/>
    </dgm:pt>
    <dgm:pt modelId="{AF2613A1-CDB3-4A30-9994-E37F381E7C66}" type="pres">
      <dgm:prSet presAssocID="{F1CF443E-E679-408D-84F9-3CD29DFA1B85}" presName="txThree" presStyleLbl="asst1" presStyleIdx="3" presStyleCnt="11">
        <dgm:presLayoutVars>
          <dgm:chPref val="3"/>
        </dgm:presLayoutVars>
      </dgm:prSet>
      <dgm:spPr/>
    </dgm:pt>
    <dgm:pt modelId="{EDAF609B-4A82-42F3-B596-6EF9CD06724D}" type="pres">
      <dgm:prSet presAssocID="{F1CF443E-E679-408D-84F9-3CD29DFA1B85}" presName="horzThree" presStyleCnt="0"/>
      <dgm:spPr/>
    </dgm:pt>
    <dgm:pt modelId="{DFC4F97F-596F-4764-8AA3-BF83761DDCCC}" type="pres">
      <dgm:prSet presAssocID="{44384F64-EAF2-4C92-BBC3-E37192F109A0}" presName="sibSpaceThree" presStyleCnt="0"/>
      <dgm:spPr/>
    </dgm:pt>
    <dgm:pt modelId="{A2C5C2F2-E819-450B-8745-9113833AE8AF}" type="pres">
      <dgm:prSet presAssocID="{83163233-8D55-4C69-9AF8-7E7A0CBE1C62}" presName="vertThree" presStyleCnt="0"/>
      <dgm:spPr/>
    </dgm:pt>
    <dgm:pt modelId="{70E52269-B7A9-4C88-8E16-AED8E953163A}" type="pres">
      <dgm:prSet presAssocID="{83163233-8D55-4C69-9AF8-7E7A0CBE1C62}" presName="txThree" presStyleLbl="asst1" presStyleIdx="4" presStyleCnt="11">
        <dgm:presLayoutVars>
          <dgm:chPref val="3"/>
        </dgm:presLayoutVars>
      </dgm:prSet>
      <dgm:spPr/>
    </dgm:pt>
    <dgm:pt modelId="{07F49747-7081-493B-B348-618107FE88F1}" type="pres">
      <dgm:prSet presAssocID="{83163233-8D55-4C69-9AF8-7E7A0CBE1C62}" presName="horzThree" presStyleCnt="0"/>
      <dgm:spPr/>
    </dgm:pt>
    <dgm:pt modelId="{7E540AA4-587F-4862-82A5-82ADC05698BC}" type="pres">
      <dgm:prSet presAssocID="{EEB493FD-CC79-4518-A9E0-BA3979853DD7}" presName="sibSpaceThree" presStyleCnt="0"/>
      <dgm:spPr/>
    </dgm:pt>
    <dgm:pt modelId="{FC9F759E-5C29-4667-8123-1182B364954C}" type="pres">
      <dgm:prSet presAssocID="{89564440-64AF-425A-819F-438AB1742DF6}" presName="vertThree" presStyleCnt="0"/>
      <dgm:spPr/>
    </dgm:pt>
    <dgm:pt modelId="{E28949E0-6EE7-4C3A-9207-D29F45F9A5F6}" type="pres">
      <dgm:prSet presAssocID="{89564440-64AF-425A-819F-438AB1742DF6}" presName="txThree" presStyleLbl="asst1" presStyleIdx="5" presStyleCnt="11">
        <dgm:presLayoutVars>
          <dgm:chPref val="3"/>
        </dgm:presLayoutVars>
      </dgm:prSet>
      <dgm:spPr/>
    </dgm:pt>
    <dgm:pt modelId="{1DBE4D53-FA9A-4CE0-A931-50A3C5C840BC}" type="pres">
      <dgm:prSet presAssocID="{89564440-64AF-425A-819F-438AB1742DF6}" presName="horzThree" presStyleCnt="0"/>
      <dgm:spPr/>
    </dgm:pt>
    <dgm:pt modelId="{F275A574-2BDE-4C25-84CB-F3BAE435627F}" type="pres">
      <dgm:prSet presAssocID="{545EF56D-F8F2-4B55-9A75-DDA05F62C4B0}" presName="sibSpaceTwo" presStyleCnt="0"/>
      <dgm:spPr/>
    </dgm:pt>
    <dgm:pt modelId="{8044CE82-39EC-4067-8AC8-0E829FA338F6}" type="pres">
      <dgm:prSet presAssocID="{7B4010C7-A474-4BF2-9DF3-71A33DCDB430}" presName="vertTwo" presStyleCnt="0"/>
      <dgm:spPr/>
    </dgm:pt>
    <dgm:pt modelId="{36FA1C4A-1FE1-4EC6-98F6-D5E1969ABEFD}" type="pres">
      <dgm:prSet presAssocID="{7B4010C7-A474-4BF2-9DF3-71A33DCDB430}" presName="txTwo" presStyleLbl="asst1" presStyleIdx="6" presStyleCnt="11">
        <dgm:presLayoutVars>
          <dgm:chPref val="3"/>
        </dgm:presLayoutVars>
      </dgm:prSet>
      <dgm:spPr/>
    </dgm:pt>
    <dgm:pt modelId="{44F69462-DAC1-4CFC-9574-2DB153A9FC79}" type="pres">
      <dgm:prSet presAssocID="{7B4010C7-A474-4BF2-9DF3-71A33DCDB430}" presName="parTransTwo" presStyleCnt="0"/>
      <dgm:spPr/>
    </dgm:pt>
    <dgm:pt modelId="{6F3DEE22-0FF7-467E-B43B-EA16043D8D1F}" type="pres">
      <dgm:prSet presAssocID="{7B4010C7-A474-4BF2-9DF3-71A33DCDB430}" presName="horzTwo" presStyleCnt="0"/>
      <dgm:spPr/>
    </dgm:pt>
    <dgm:pt modelId="{FAE6C71A-A373-4883-B516-C4890B31F667}" type="pres">
      <dgm:prSet presAssocID="{317B5695-E049-426C-86A3-ABEE8EF74195}" presName="vertThree" presStyleCnt="0"/>
      <dgm:spPr/>
    </dgm:pt>
    <dgm:pt modelId="{4439AB21-E2DE-450E-B841-5569ECC02F87}" type="pres">
      <dgm:prSet presAssocID="{317B5695-E049-426C-86A3-ABEE8EF74195}" presName="txThree" presStyleLbl="asst1" presStyleIdx="7" presStyleCnt="11">
        <dgm:presLayoutVars>
          <dgm:chPref val="3"/>
        </dgm:presLayoutVars>
      </dgm:prSet>
      <dgm:spPr/>
    </dgm:pt>
    <dgm:pt modelId="{98D7B67D-F5D4-4B63-B3F5-EBE6A1ACAC18}" type="pres">
      <dgm:prSet presAssocID="{317B5695-E049-426C-86A3-ABEE8EF74195}" presName="horzThree" presStyleCnt="0"/>
      <dgm:spPr/>
    </dgm:pt>
    <dgm:pt modelId="{5261E0C0-46FD-4316-860B-CD7047CC178F}" type="pres">
      <dgm:prSet presAssocID="{1FE35C01-25FF-46AA-A1F2-154B22480809}" presName="sibSpaceThree" presStyleCnt="0"/>
      <dgm:spPr/>
    </dgm:pt>
    <dgm:pt modelId="{43C38CEB-B353-4D5E-A991-0E137C9A27AB}" type="pres">
      <dgm:prSet presAssocID="{EC621C27-8217-4704-93A3-8556FF61B3D0}" presName="vertThree" presStyleCnt="0"/>
      <dgm:spPr/>
    </dgm:pt>
    <dgm:pt modelId="{4E9757BC-AB10-42C0-BB4D-04EA86326A3F}" type="pres">
      <dgm:prSet presAssocID="{EC621C27-8217-4704-93A3-8556FF61B3D0}" presName="txThree" presStyleLbl="asst1" presStyleIdx="8" presStyleCnt="11">
        <dgm:presLayoutVars>
          <dgm:chPref val="3"/>
        </dgm:presLayoutVars>
      </dgm:prSet>
      <dgm:spPr/>
    </dgm:pt>
    <dgm:pt modelId="{EDFE4B0F-1E80-47D4-876E-4021F7795F70}" type="pres">
      <dgm:prSet presAssocID="{EC621C27-8217-4704-93A3-8556FF61B3D0}" presName="horzThree" presStyleCnt="0"/>
      <dgm:spPr/>
    </dgm:pt>
    <dgm:pt modelId="{0DDCF23E-BC44-484B-8D1F-9909D25FB1F3}" type="pres">
      <dgm:prSet presAssocID="{01B113CD-C054-434B-8D70-4F67B59CCCEE}" presName="sibSpaceThree" presStyleCnt="0"/>
      <dgm:spPr/>
    </dgm:pt>
    <dgm:pt modelId="{AFAB68E2-A747-4247-9467-F957B56767F6}" type="pres">
      <dgm:prSet presAssocID="{0DC206CB-719A-4133-A335-39C6C94CF9DA}" presName="vertThree" presStyleCnt="0"/>
      <dgm:spPr/>
    </dgm:pt>
    <dgm:pt modelId="{2D361B3B-7832-4D22-A954-FEE147897C94}" type="pres">
      <dgm:prSet presAssocID="{0DC206CB-719A-4133-A335-39C6C94CF9DA}" presName="txThree" presStyleLbl="asst1" presStyleIdx="9" presStyleCnt="11">
        <dgm:presLayoutVars>
          <dgm:chPref val="3"/>
        </dgm:presLayoutVars>
      </dgm:prSet>
      <dgm:spPr/>
    </dgm:pt>
    <dgm:pt modelId="{8545A656-37B9-4EDD-8E8E-FF30C101683D}" type="pres">
      <dgm:prSet presAssocID="{0DC206CB-719A-4133-A335-39C6C94CF9DA}" presName="horzThree" presStyleCnt="0"/>
      <dgm:spPr/>
    </dgm:pt>
    <dgm:pt modelId="{92133485-CC6A-4BCB-806C-5AF256A6A6B0}" type="pres">
      <dgm:prSet presAssocID="{902C4237-69AE-4F08-B283-68B8E5BCB9CE}" presName="sibSpaceThree" presStyleCnt="0"/>
      <dgm:spPr/>
    </dgm:pt>
    <dgm:pt modelId="{396D0FC9-A70E-45FA-A4FB-D6C5045BA5D8}" type="pres">
      <dgm:prSet presAssocID="{A6C69DA6-0040-4FDC-8761-DEE439FCFE22}" presName="vertThree" presStyleCnt="0"/>
      <dgm:spPr/>
    </dgm:pt>
    <dgm:pt modelId="{F56C42CC-0837-4B1A-AB32-F2D0782286F2}" type="pres">
      <dgm:prSet presAssocID="{A6C69DA6-0040-4FDC-8761-DEE439FCFE22}" presName="txThree" presStyleLbl="asst1" presStyleIdx="10" presStyleCnt="11">
        <dgm:presLayoutVars>
          <dgm:chPref val="3"/>
        </dgm:presLayoutVars>
      </dgm:prSet>
      <dgm:spPr/>
    </dgm:pt>
    <dgm:pt modelId="{0D5FEF3A-9581-4CD9-8030-C9224534724B}" type="pres">
      <dgm:prSet presAssocID="{A6C69DA6-0040-4FDC-8761-DEE439FCFE22}" presName="horzThree" presStyleCnt="0"/>
      <dgm:spPr/>
    </dgm:pt>
  </dgm:ptLst>
  <dgm:cxnLst>
    <dgm:cxn modelId="{036EBE0C-0196-4EEF-824F-21197765931E}" srcId="{1ABE1345-5EDB-4DA0-A9D5-89E1214E5822}" destId="{F1CF443E-E679-408D-84F9-3CD29DFA1B85}" srcOrd="1" destOrd="0" parTransId="{63B3E5D3-2F84-4330-A86B-5CE70F4CD778}" sibTransId="{44384F64-EAF2-4C92-BBC3-E37192F109A0}"/>
    <dgm:cxn modelId="{89B81C15-9E46-4D95-BD2A-537F58A0CFF2}" type="presOf" srcId="{317B5695-E049-426C-86A3-ABEE8EF74195}" destId="{4439AB21-E2DE-450E-B841-5569ECC02F87}" srcOrd="0" destOrd="0" presId="urn:microsoft.com/office/officeart/2005/8/layout/hierarchy4"/>
    <dgm:cxn modelId="{B915EB22-36F4-4DF2-BB13-CF5F70B0EFD7}" type="presOf" srcId="{5B7F0110-7C2C-48E8-BC84-03DD9E210966}" destId="{2C443746-5517-40D8-B5AF-6B987F40B34E}" srcOrd="0" destOrd="0" presId="urn:microsoft.com/office/officeart/2005/8/layout/hierarchy4"/>
    <dgm:cxn modelId="{405E682C-1C29-47EF-9AA3-77C8930A0EBC}" type="presOf" srcId="{83163233-8D55-4C69-9AF8-7E7A0CBE1C62}" destId="{70E52269-B7A9-4C88-8E16-AED8E953163A}" srcOrd="0" destOrd="0" presId="urn:microsoft.com/office/officeart/2005/8/layout/hierarchy4"/>
    <dgm:cxn modelId="{04C97035-A8A8-43EF-A228-1D05B1D898BF}" srcId="{7B4010C7-A474-4BF2-9DF3-71A33DCDB430}" destId="{0DC206CB-719A-4133-A335-39C6C94CF9DA}" srcOrd="2" destOrd="0" parTransId="{E8FB9575-0AAD-4DCD-9371-4BAC4A4E1D2B}" sibTransId="{902C4237-69AE-4F08-B283-68B8E5BCB9CE}"/>
    <dgm:cxn modelId="{1D0BC136-B9F8-4401-BC8A-F02F0FAFA6B0}" type="presOf" srcId="{0DC206CB-719A-4133-A335-39C6C94CF9DA}" destId="{2D361B3B-7832-4D22-A954-FEE147897C94}" srcOrd="0" destOrd="0" presId="urn:microsoft.com/office/officeart/2005/8/layout/hierarchy4"/>
    <dgm:cxn modelId="{3EDB7041-5549-42F4-B016-EC51E90CB23D}" srcId="{1ABE1345-5EDB-4DA0-A9D5-89E1214E5822}" destId="{83163233-8D55-4C69-9AF8-7E7A0CBE1C62}" srcOrd="2" destOrd="0" parTransId="{CC4280F9-E2D1-45D0-89FC-175E78AC87C7}" sibTransId="{EEB493FD-CC79-4518-A9E0-BA3979853DD7}"/>
    <dgm:cxn modelId="{0AEC8354-1AC7-4D20-AB89-8CD4D032DF97}" type="presOf" srcId="{A6C69DA6-0040-4FDC-8761-DEE439FCFE22}" destId="{F56C42CC-0837-4B1A-AB32-F2D0782286F2}" srcOrd="0" destOrd="0" presId="urn:microsoft.com/office/officeart/2005/8/layout/hierarchy4"/>
    <dgm:cxn modelId="{80F03A55-CCC3-40A6-AEF6-46C7046C6EFF}" srcId="{F37F7336-44F3-44B4-9691-634A3799C79F}" destId="{5B7F0110-7C2C-48E8-BC84-03DD9E210966}" srcOrd="0" destOrd="0" parTransId="{8BCCFA6B-A3E9-443D-A759-331EE65DAE17}" sibTransId="{41D3EFBE-DE61-4D11-BD2C-D2E710505F34}"/>
    <dgm:cxn modelId="{0D859A85-2BDD-453F-B12D-2835D8AFC896}" srcId="{F37F7336-44F3-44B4-9691-634A3799C79F}" destId="{1ABE1345-5EDB-4DA0-A9D5-89E1214E5822}" srcOrd="1" destOrd="0" parTransId="{D27CD295-A912-4A57-AC75-3938A7DDD18E}" sibTransId="{545EF56D-F8F2-4B55-9A75-DDA05F62C4B0}"/>
    <dgm:cxn modelId="{B2C1F187-7BA1-436E-BCC9-FCC5C5F0EC21}" srcId="{7B4010C7-A474-4BF2-9DF3-71A33DCDB430}" destId="{317B5695-E049-426C-86A3-ABEE8EF74195}" srcOrd="0" destOrd="0" parTransId="{28999AB9-8A8A-447B-97C3-4CDBB0F82EA8}" sibTransId="{1FE35C01-25FF-46AA-A1F2-154B22480809}"/>
    <dgm:cxn modelId="{BCD6CD8A-7EDE-4262-AF4E-5CB29C18CD96}" srcId="{7B4010C7-A474-4BF2-9DF3-71A33DCDB430}" destId="{EC621C27-8217-4704-93A3-8556FF61B3D0}" srcOrd="1" destOrd="0" parTransId="{1AD1C361-7081-4E3D-A2D9-1FA3266F3F56}" sibTransId="{01B113CD-C054-434B-8D70-4F67B59CCCEE}"/>
    <dgm:cxn modelId="{243C47BC-A734-43F0-A1AC-C2B7B10057A0}" srcId="{AE2ECC21-9401-4C39-A9D9-34FFED1A5488}" destId="{F37F7336-44F3-44B4-9691-634A3799C79F}" srcOrd="0" destOrd="0" parTransId="{5AB52FEA-0209-4FA4-A3CD-42F74815DE7D}" sibTransId="{68175050-4C9D-4466-8438-B82D80E3510B}"/>
    <dgm:cxn modelId="{7E9550BD-EC86-4237-89D6-C5F5C33E1CAA}" type="presOf" srcId="{1ABE1345-5EDB-4DA0-A9D5-89E1214E5822}" destId="{C209D3DE-90DD-4345-8AAF-4EF4098C9EC8}" srcOrd="0" destOrd="0" presId="urn:microsoft.com/office/officeart/2005/8/layout/hierarchy4"/>
    <dgm:cxn modelId="{B9F6AFC8-6774-4CE0-B1CA-CED4E08F9A89}" type="presOf" srcId="{F1CF443E-E679-408D-84F9-3CD29DFA1B85}" destId="{AF2613A1-CDB3-4A30-9994-E37F381E7C66}" srcOrd="0" destOrd="0" presId="urn:microsoft.com/office/officeart/2005/8/layout/hierarchy4"/>
    <dgm:cxn modelId="{85B554CC-625B-452C-8694-6B2796C83551}" type="presOf" srcId="{EC621C27-8217-4704-93A3-8556FF61B3D0}" destId="{4E9757BC-AB10-42C0-BB4D-04EA86326A3F}" srcOrd="0" destOrd="0" presId="urn:microsoft.com/office/officeart/2005/8/layout/hierarchy4"/>
    <dgm:cxn modelId="{FB0A57CF-D76F-4C3B-B42D-EC31EC937AD7}" srcId="{7B4010C7-A474-4BF2-9DF3-71A33DCDB430}" destId="{A6C69DA6-0040-4FDC-8761-DEE439FCFE22}" srcOrd="3" destOrd="0" parTransId="{12AC3F01-114A-402D-A0F2-DC2198351F5D}" sibTransId="{4FBC13D9-66A7-4719-9953-3F29D49D34CF}"/>
    <dgm:cxn modelId="{A2128CD6-9D0E-4BF6-8584-23EA07CE0D8B}" type="presOf" srcId="{89564440-64AF-425A-819F-438AB1742DF6}" destId="{E28949E0-6EE7-4C3A-9207-D29F45F9A5F6}" srcOrd="0" destOrd="0" presId="urn:microsoft.com/office/officeart/2005/8/layout/hierarchy4"/>
    <dgm:cxn modelId="{3796B2D6-EB53-46E9-85C3-D9EFC95F4FDE}" type="presOf" srcId="{F37F7336-44F3-44B4-9691-634A3799C79F}" destId="{646A1372-1FCC-47E7-9C5C-3E4F1E27C981}" srcOrd="0" destOrd="0" presId="urn:microsoft.com/office/officeart/2005/8/layout/hierarchy4"/>
    <dgm:cxn modelId="{A4E851DF-327D-4E08-904C-7656AA353784}" type="presOf" srcId="{12BB053B-9337-4F0B-A3D7-CCFFEC6B243B}" destId="{76959CC9-A8DC-471B-B7AF-392B97ADDFC5}" srcOrd="0" destOrd="0" presId="urn:microsoft.com/office/officeart/2005/8/layout/hierarchy4"/>
    <dgm:cxn modelId="{3DB891E3-7183-4919-9500-789D869178D0}" type="presOf" srcId="{AE2ECC21-9401-4C39-A9D9-34FFED1A5488}" destId="{BA0BDA2D-D410-406E-9BB3-7BAA56BB1C40}" srcOrd="0" destOrd="0" presId="urn:microsoft.com/office/officeart/2005/8/layout/hierarchy4"/>
    <dgm:cxn modelId="{300FB6E9-D8FD-4426-97AD-2B09085FD126}" srcId="{1ABE1345-5EDB-4DA0-A9D5-89E1214E5822}" destId="{12BB053B-9337-4F0B-A3D7-CCFFEC6B243B}" srcOrd="0" destOrd="0" parTransId="{7875504E-2FC8-4429-BCC4-C7013697948E}" sibTransId="{974F0274-D211-4569-9EAF-A829CFB52F29}"/>
    <dgm:cxn modelId="{84826FEF-1063-4590-A77A-D5B8B76BC4CD}" srcId="{1ABE1345-5EDB-4DA0-A9D5-89E1214E5822}" destId="{89564440-64AF-425A-819F-438AB1742DF6}" srcOrd="3" destOrd="0" parTransId="{BD18762C-01C0-4CC1-8B31-DD5301980C27}" sibTransId="{A2C13667-EEFD-4DDD-88C9-5EF386934B6C}"/>
    <dgm:cxn modelId="{A409DEF6-5098-407C-A9BA-B58284C8FE2B}" srcId="{F37F7336-44F3-44B4-9691-634A3799C79F}" destId="{7B4010C7-A474-4BF2-9DF3-71A33DCDB430}" srcOrd="2" destOrd="0" parTransId="{3E9AAB6A-1AF3-4951-8524-8269A5B6570E}" sibTransId="{0853316E-04FB-4E61-8C93-55FC1DBD677C}"/>
    <dgm:cxn modelId="{530D2CF8-A088-4DAF-83E1-6C5DCE0BF27B}" type="presOf" srcId="{7B4010C7-A474-4BF2-9DF3-71A33DCDB430}" destId="{36FA1C4A-1FE1-4EC6-98F6-D5E1969ABEFD}" srcOrd="0" destOrd="0" presId="urn:microsoft.com/office/officeart/2005/8/layout/hierarchy4"/>
    <dgm:cxn modelId="{0A1EEB63-D977-46AE-A78C-DA1E3157799B}" type="presParOf" srcId="{BA0BDA2D-D410-406E-9BB3-7BAA56BB1C40}" destId="{A16B49CC-B545-4073-AEE3-EA5BDF03741E}" srcOrd="0" destOrd="0" presId="urn:microsoft.com/office/officeart/2005/8/layout/hierarchy4"/>
    <dgm:cxn modelId="{41797F8F-5932-4C48-B9B7-1C5C78FE65FD}" type="presParOf" srcId="{A16B49CC-B545-4073-AEE3-EA5BDF03741E}" destId="{646A1372-1FCC-47E7-9C5C-3E4F1E27C981}" srcOrd="0" destOrd="0" presId="urn:microsoft.com/office/officeart/2005/8/layout/hierarchy4"/>
    <dgm:cxn modelId="{85EFD367-AD13-49F7-85A7-DE130C53A931}" type="presParOf" srcId="{A16B49CC-B545-4073-AEE3-EA5BDF03741E}" destId="{96192EA4-2B82-4EAA-AC61-0F1C14CF93D1}" srcOrd="1" destOrd="0" presId="urn:microsoft.com/office/officeart/2005/8/layout/hierarchy4"/>
    <dgm:cxn modelId="{1F3F9E37-AB61-4FFA-A0D4-093533191F9E}" type="presParOf" srcId="{A16B49CC-B545-4073-AEE3-EA5BDF03741E}" destId="{7F18316E-048F-4CAF-B1ED-E644196D850A}" srcOrd="2" destOrd="0" presId="urn:microsoft.com/office/officeart/2005/8/layout/hierarchy4"/>
    <dgm:cxn modelId="{D0086F67-A971-4314-890B-FBFB288B82A9}" type="presParOf" srcId="{7F18316E-048F-4CAF-B1ED-E644196D850A}" destId="{C747E6B3-E1DD-4F17-91D1-CBD4328CDE2B}" srcOrd="0" destOrd="0" presId="urn:microsoft.com/office/officeart/2005/8/layout/hierarchy4"/>
    <dgm:cxn modelId="{E444CF7C-3006-4419-88B4-DC5E9270FC29}" type="presParOf" srcId="{C747E6B3-E1DD-4F17-91D1-CBD4328CDE2B}" destId="{2C443746-5517-40D8-B5AF-6B987F40B34E}" srcOrd="0" destOrd="0" presId="urn:microsoft.com/office/officeart/2005/8/layout/hierarchy4"/>
    <dgm:cxn modelId="{8FE70369-2AF7-4CAC-AD14-88DF15005CD8}" type="presParOf" srcId="{C747E6B3-E1DD-4F17-91D1-CBD4328CDE2B}" destId="{FDA5630A-F691-408F-A45A-BFD3B93E325C}" srcOrd="1" destOrd="0" presId="urn:microsoft.com/office/officeart/2005/8/layout/hierarchy4"/>
    <dgm:cxn modelId="{8B492C4E-72F1-4B50-AE0D-69E0587D1EDE}" type="presParOf" srcId="{7F18316E-048F-4CAF-B1ED-E644196D850A}" destId="{077C874E-D203-4A11-8E6A-94BB7FEBAF0F}" srcOrd="1" destOrd="0" presId="urn:microsoft.com/office/officeart/2005/8/layout/hierarchy4"/>
    <dgm:cxn modelId="{57F64F36-ACFF-4929-ABC6-8181A6BEDB9E}" type="presParOf" srcId="{7F18316E-048F-4CAF-B1ED-E644196D850A}" destId="{6DC979C2-311E-45D4-94D2-044CD065C311}" srcOrd="2" destOrd="0" presId="urn:microsoft.com/office/officeart/2005/8/layout/hierarchy4"/>
    <dgm:cxn modelId="{20614718-C11E-4767-A85D-6C46EB5C194A}" type="presParOf" srcId="{6DC979C2-311E-45D4-94D2-044CD065C311}" destId="{C209D3DE-90DD-4345-8AAF-4EF4098C9EC8}" srcOrd="0" destOrd="0" presId="urn:microsoft.com/office/officeart/2005/8/layout/hierarchy4"/>
    <dgm:cxn modelId="{4F38C7EF-C116-43E1-81CC-898D6BA06A7E}" type="presParOf" srcId="{6DC979C2-311E-45D4-94D2-044CD065C311}" destId="{5AAB84E0-95EA-448F-887F-5772C5BE323A}" srcOrd="1" destOrd="0" presId="urn:microsoft.com/office/officeart/2005/8/layout/hierarchy4"/>
    <dgm:cxn modelId="{DDE0512B-0FA8-4CBC-81A8-6CA7DEB3CEA5}" type="presParOf" srcId="{6DC979C2-311E-45D4-94D2-044CD065C311}" destId="{7D127A38-A2EC-408E-8FBC-A34465735C08}" srcOrd="2" destOrd="0" presId="urn:microsoft.com/office/officeart/2005/8/layout/hierarchy4"/>
    <dgm:cxn modelId="{BD6121D0-59B9-424C-9846-48B6A831E05C}" type="presParOf" srcId="{7D127A38-A2EC-408E-8FBC-A34465735C08}" destId="{D724C2F6-A414-4C9E-A049-3BFB066AE16F}" srcOrd="0" destOrd="0" presId="urn:microsoft.com/office/officeart/2005/8/layout/hierarchy4"/>
    <dgm:cxn modelId="{7C662C9B-C27D-4C1D-8593-849C055E2390}" type="presParOf" srcId="{D724C2F6-A414-4C9E-A049-3BFB066AE16F}" destId="{76959CC9-A8DC-471B-B7AF-392B97ADDFC5}" srcOrd="0" destOrd="0" presId="urn:microsoft.com/office/officeart/2005/8/layout/hierarchy4"/>
    <dgm:cxn modelId="{5EE352FC-1732-4695-9F39-7E472331CB67}" type="presParOf" srcId="{D724C2F6-A414-4C9E-A049-3BFB066AE16F}" destId="{7FA802D3-F020-463A-941C-2DD8B7B373CC}" srcOrd="1" destOrd="0" presId="urn:microsoft.com/office/officeart/2005/8/layout/hierarchy4"/>
    <dgm:cxn modelId="{281CBD68-4958-483C-A32D-42F6B6A2ED69}" type="presParOf" srcId="{7D127A38-A2EC-408E-8FBC-A34465735C08}" destId="{1A4A7878-BCEE-42EA-89FF-4509DA3ECD49}" srcOrd="1" destOrd="0" presId="urn:microsoft.com/office/officeart/2005/8/layout/hierarchy4"/>
    <dgm:cxn modelId="{69D5CA22-5DFA-41AF-AA68-6A0AE676481D}" type="presParOf" srcId="{7D127A38-A2EC-408E-8FBC-A34465735C08}" destId="{032B5B29-AC47-4864-9F97-66A53F17212B}" srcOrd="2" destOrd="0" presId="urn:microsoft.com/office/officeart/2005/8/layout/hierarchy4"/>
    <dgm:cxn modelId="{747C7869-2B33-449A-9292-51AC0EAB0908}" type="presParOf" srcId="{032B5B29-AC47-4864-9F97-66A53F17212B}" destId="{AF2613A1-CDB3-4A30-9994-E37F381E7C66}" srcOrd="0" destOrd="0" presId="urn:microsoft.com/office/officeart/2005/8/layout/hierarchy4"/>
    <dgm:cxn modelId="{025B7542-B038-4749-B4A5-B60589DE321B}" type="presParOf" srcId="{032B5B29-AC47-4864-9F97-66A53F17212B}" destId="{EDAF609B-4A82-42F3-B596-6EF9CD06724D}" srcOrd="1" destOrd="0" presId="urn:microsoft.com/office/officeart/2005/8/layout/hierarchy4"/>
    <dgm:cxn modelId="{9602A753-8B5F-436A-926D-A9D5603A531F}" type="presParOf" srcId="{7D127A38-A2EC-408E-8FBC-A34465735C08}" destId="{DFC4F97F-596F-4764-8AA3-BF83761DDCCC}" srcOrd="3" destOrd="0" presId="urn:microsoft.com/office/officeart/2005/8/layout/hierarchy4"/>
    <dgm:cxn modelId="{0AC89BA1-3801-4DDF-97D7-D08D72BCFD90}" type="presParOf" srcId="{7D127A38-A2EC-408E-8FBC-A34465735C08}" destId="{A2C5C2F2-E819-450B-8745-9113833AE8AF}" srcOrd="4" destOrd="0" presId="urn:microsoft.com/office/officeart/2005/8/layout/hierarchy4"/>
    <dgm:cxn modelId="{65648A46-B743-47AF-8CB2-994190DD90E7}" type="presParOf" srcId="{A2C5C2F2-E819-450B-8745-9113833AE8AF}" destId="{70E52269-B7A9-4C88-8E16-AED8E953163A}" srcOrd="0" destOrd="0" presId="urn:microsoft.com/office/officeart/2005/8/layout/hierarchy4"/>
    <dgm:cxn modelId="{EB3914CC-006D-402E-A205-190732DE8745}" type="presParOf" srcId="{A2C5C2F2-E819-450B-8745-9113833AE8AF}" destId="{07F49747-7081-493B-B348-618107FE88F1}" srcOrd="1" destOrd="0" presId="urn:microsoft.com/office/officeart/2005/8/layout/hierarchy4"/>
    <dgm:cxn modelId="{326C4964-EFC9-4C7D-964A-5A88AAF36921}" type="presParOf" srcId="{7D127A38-A2EC-408E-8FBC-A34465735C08}" destId="{7E540AA4-587F-4862-82A5-82ADC05698BC}" srcOrd="5" destOrd="0" presId="urn:microsoft.com/office/officeart/2005/8/layout/hierarchy4"/>
    <dgm:cxn modelId="{437965CF-214F-403A-B2D4-831F28AEF3C5}" type="presParOf" srcId="{7D127A38-A2EC-408E-8FBC-A34465735C08}" destId="{FC9F759E-5C29-4667-8123-1182B364954C}" srcOrd="6" destOrd="0" presId="urn:microsoft.com/office/officeart/2005/8/layout/hierarchy4"/>
    <dgm:cxn modelId="{B05580AE-126B-4B84-BF9E-8FAF55E4EAF9}" type="presParOf" srcId="{FC9F759E-5C29-4667-8123-1182B364954C}" destId="{E28949E0-6EE7-4C3A-9207-D29F45F9A5F6}" srcOrd="0" destOrd="0" presId="urn:microsoft.com/office/officeart/2005/8/layout/hierarchy4"/>
    <dgm:cxn modelId="{1F8E27D9-B244-4049-9EB1-2D9001C28099}" type="presParOf" srcId="{FC9F759E-5C29-4667-8123-1182B364954C}" destId="{1DBE4D53-FA9A-4CE0-A931-50A3C5C840BC}" srcOrd="1" destOrd="0" presId="urn:microsoft.com/office/officeart/2005/8/layout/hierarchy4"/>
    <dgm:cxn modelId="{8817ED7E-F4B8-46E1-B108-F54994972CAD}" type="presParOf" srcId="{7F18316E-048F-4CAF-B1ED-E644196D850A}" destId="{F275A574-2BDE-4C25-84CB-F3BAE435627F}" srcOrd="3" destOrd="0" presId="urn:microsoft.com/office/officeart/2005/8/layout/hierarchy4"/>
    <dgm:cxn modelId="{0200CB54-A1F6-4A83-9A61-8264611F3CF1}" type="presParOf" srcId="{7F18316E-048F-4CAF-B1ED-E644196D850A}" destId="{8044CE82-39EC-4067-8AC8-0E829FA338F6}" srcOrd="4" destOrd="0" presId="urn:microsoft.com/office/officeart/2005/8/layout/hierarchy4"/>
    <dgm:cxn modelId="{9F1B259B-731B-46F6-B465-496285FD09E4}" type="presParOf" srcId="{8044CE82-39EC-4067-8AC8-0E829FA338F6}" destId="{36FA1C4A-1FE1-4EC6-98F6-D5E1969ABEFD}" srcOrd="0" destOrd="0" presId="urn:microsoft.com/office/officeart/2005/8/layout/hierarchy4"/>
    <dgm:cxn modelId="{3CFF2630-22D3-416D-90C9-B4BA46DDE90A}" type="presParOf" srcId="{8044CE82-39EC-4067-8AC8-0E829FA338F6}" destId="{44F69462-DAC1-4CFC-9574-2DB153A9FC79}" srcOrd="1" destOrd="0" presId="urn:microsoft.com/office/officeart/2005/8/layout/hierarchy4"/>
    <dgm:cxn modelId="{CE6E0D8E-3B72-459A-ABAE-81ACEB5BBBA0}" type="presParOf" srcId="{8044CE82-39EC-4067-8AC8-0E829FA338F6}" destId="{6F3DEE22-0FF7-467E-B43B-EA16043D8D1F}" srcOrd="2" destOrd="0" presId="urn:microsoft.com/office/officeart/2005/8/layout/hierarchy4"/>
    <dgm:cxn modelId="{39C82E89-F28F-432B-B068-E4EBD72C0CBF}" type="presParOf" srcId="{6F3DEE22-0FF7-467E-B43B-EA16043D8D1F}" destId="{FAE6C71A-A373-4883-B516-C4890B31F667}" srcOrd="0" destOrd="0" presId="urn:microsoft.com/office/officeart/2005/8/layout/hierarchy4"/>
    <dgm:cxn modelId="{6ED0358C-1C9A-4C3E-AF09-E72DD3B1F431}" type="presParOf" srcId="{FAE6C71A-A373-4883-B516-C4890B31F667}" destId="{4439AB21-E2DE-450E-B841-5569ECC02F87}" srcOrd="0" destOrd="0" presId="urn:microsoft.com/office/officeart/2005/8/layout/hierarchy4"/>
    <dgm:cxn modelId="{8BFB271F-7DBD-4788-98D4-D4F5376955C0}" type="presParOf" srcId="{FAE6C71A-A373-4883-B516-C4890B31F667}" destId="{98D7B67D-F5D4-4B63-B3F5-EBE6A1ACAC18}" srcOrd="1" destOrd="0" presId="urn:microsoft.com/office/officeart/2005/8/layout/hierarchy4"/>
    <dgm:cxn modelId="{9A3061C5-05F3-4DE0-90C1-6DAC1AA10668}" type="presParOf" srcId="{6F3DEE22-0FF7-467E-B43B-EA16043D8D1F}" destId="{5261E0C0-46FD-4316-860B-CD7047CC178F}" srcOrd="1" destOrd="0" presId="urn:microsoft.com/office/officeart/2005/8/layout/hierarchy4"/>
    <dgm:cxn modelId="{FB922ABD-E111-4F52-88AE-5C09302B2F08}" type="presParOf" srcId="{6F3DEE22-0FF7-467E-B43B-EA16043D8D1F}" destId="{43C38CEB-B353-4D5E-A991-0E137C9A27AB}" srcOrd="2" destOrd="0" presId="urn:microsoft.com/office/officeart/2005/8/layout/hierarchy4"/>
    <dgm:cxn modelId="{34C9D1BC-ADCF-444E-A4E9-5C98AAE050C4}" type="presParOf" srcId="{43C38CEB-B353-4D5E-A991-0E137C9A27AB}" destId="{4E9757BC-AB10-42C0-BB4D-04EA86326A3F}" srcOrd="0" destOrd="0" presId="urn:microsoft.com/office/officeart/2005/8/layout/hierarchy4"/>
    <dgm:cxn modelId="{4545E9D1-57DF-4E83-80C6-8C3C16026400}" type="presParOf" srcId="{43C38CEB-B353-4D5E-A991-0E137C9A27AB}" destId="{EDFE4B0F-1E80-47D4-876E-4021F7795F70}" srcOrd="1" destOrd="0" presId="urn:microsoft.com/office/officeart/2005/8/layout/hierarchy4"/>
    <dgm:cxn modelId="{8DCE2997-376A-4A03-9155-28B3E86643EA}" type="presParOf" srcId="{6F3DEE22-0FF7-467E-B43B-EA16043D8D1F}" destId="{0DDCF23E-BC44-484B-8D1F-9909D25FB1F3}" srcOrd="3" destOrd="0" presId="urn:microsoft.com/office/officeart/2005/8/layout/hierarchy4"/>
    <dgm:cxn modelId="{C70063B2-89E1-461C-9839-4E1EB36F9D7A}" type="presParOf" srcId="{6F3DEE22-0FF7-467E-B43B-EA16043D8D1F}" destId="{AFAB68E2-A747-4247-9467-F957B56767F6}" srcOrd="4" destOrd="0" presId="urn:microsoft.com/office/officeart/2005/8/layout/hierarchy4"/>
    <dgm:cxn modelId="{90EB68ED-0392-4CD0-B263-E68881A1D895}" type="presParOf" srcId="{AFAB68E2-A747-4247-9467-F957B56767F6}" destId="{2D361B3B-7832-4D22-A954-FEE147897C94}" srcOrd="0" destOrd="0" presId="urn:microsoft.com/office/officeart/2005/8/layout/hierarchy4"/>
    <dgm:cxn modelId="{118D8D45-B616-4EB0-8728-CC17392D1BE0}" type="presParOf" srcId="{AFAB68E2-A747-4247-9467-F957B56767F6}" destId="{8545A656-37B9-4EDD-8E8E-FF30C101683D}" srcOrd="1" destOrd="0" presId="urn:microsoft.com/office/officeart/2005/8/layout/hierarchy4"/>
    <dgm:cxn modelId="{B7DC1B09-3D5C-4CB2-9BF8-679223214628}" type="presParOf" srcId="{6F3DEE22-0FF7-467E-B43B-EA16043D8D1F}" destId="{92133485-CC6A-4BCB-806C-5AF256A6A6B0}" srcOrd="5" destOrd="0" presId="urn:microsoft.com/office/officeart/2005/8/layout/hierarchy4"/>
    <dgm:cxn modelId="{9A2284D5-A7E9-4540-BA13-0C6CF1AECFAA}" type="presParOf" srcId="{6F3DEE22-0FF7-467E-B43B-EA16043D8D1F}" destId="{396D0FC9-A70E-45FA-A4FB-D6C5045BA5D8}" srcOrd="6" destOrd="0" presId="urn:microsoft.com/office/officeart/2005/8/layout/hierarchy4"/>
    <dgm:cxn modelId="{BD8B8669-A534-44D6-9B8A-A8A2F381CBDA}" type="presParOf" srcId="{396D0FC9-A70E-45FA-A4FB-D6C5045BA5D8}" destId="{F56C42CC-0837-4B1A-AB32-F2D0782286F2}" srcOrd="0" destOrd="0" presId="urn:microsoft.com/office/officeart/2005/8/layout/hierarchy4"/>
    <dgm:cxn modelId="{1837BC28-0AF0-47BD-B646-D454865487E3}" type="presParOf" srcId="{396D0FC9-A70E-45FA-A4FB-D6C5045BA5D8}" destId="{0D5FEF3A-9581-4CD9-8030-C9224534724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938091" cy="4489450"/>
        <a:chOff x="0" y="0"/>
        <a:chExt cx="5938091" cy="4489450"/>
      </a:xfrm>
    </dsp:grpSpPr>
    <dsp:sp modelId="{646A1372-1FCC-47E7-9C5C-3E4F1E27C981}">
      <dsp:nvSpPr>
        <dsp:cNvPr id="3" name="圆角矩形 2"/>
        <dsp:cNvSpPr/>
      </dsp:nvSpPr>
      <dsp:spPr bwMode="white">
        <a:xfrm>
          <a:off x="0" y="0"/>
          <a:ext cx="5938091" cy="142606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21920" tIns="121920" rIns="121920" bIns="1219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dirty="0"/>
            <a:t>硬盘</a:t>
          </a:r>
        </a:p>
      </dsp:txBody>
      <dsp:txXfrm>
        <a:off x="0" y="0"/>
        <a:ext cx="5938091" cy="1426064"/>
      </dsp:txXfrm>
    </dsp:sp>
    <dsp:sp modelId="{2C443746-5517-40D8-B5AF-6B987F40B34E}">
      <dsp:nvSpPr>
        <dsp:cNvPr id="4" name="圆角矩形 3"/>
        <dsp:cNvSpPr/>
      </dsp:nvSpPr>
      <dsp:spPr bwMode="white">
        <a:xfrm>
          <a:off x="0" y="1531693"/>
          <a:ext cx="630371" cy="1426064"/>
        </a:xfrm>
        <a:prstGeom prst="roundRect">
          <a:avLst>
            <a:gd name="adj" fmla="val 10000"/>
          </a:avLst>
        </a:prstGeom>
      </dsp:spPr>
      <dsp:style>
        <a:lnRef idx="2">
          <a:schemeClr val="lt1">
            <a:shade val="8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60960" tIns="60960" rIns="60960" bIns="609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dirty="0"/>
            <a:t>磁记录介质</a:t>
          </a:r>
        </a:p>
      </dsp:txBody>
      <dsp:txXfrm>
        <a:off x="0" y="1531693"/>
        <a:ext cx="630371" cy="1426064"/>
      </dsp:txXfrm>
    </dsp:sp>
    <dsp:sp modelId="{C209D3DE-90DD-4345-8AAF-4EF4098C9EC8}">
      <dsp:nvSpPr>
        <dsp:cNvPr id="5" name="圆角矩形 4"/>
        <dsp:cNvSpPr/>
      </dsp:nvSpPr>
      <dsp:spPr bwMode="white">
        <a:xfrm>
          <a:off x="683322" y="1531693"/>
          <a:ext cx="2600909" cy="142606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</dsp:spPr>
      <dsp:style>
        <a:lnRef idx="2">
          <a:schemeClr val="lt1">
            <a:shade val="8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硬盘驱动器</a:t>
          </a:r>
        </a:p>
      </dsp:txBody>
      <dsp:txXfrm>
        <a:off x="683322" y="1531693"/>
        <a:ext cx="2600909" cy="1426064"/>
      </dsp:txXfrm>
    </dsp:sp>
    <dsp:sp modelId="{76959CC9-A8DC-471B-B7AF-392B97ADDFC5}">
      <dsp:nvSpPr>
        <dsp:cNvPr id="6" name="圆角矩形 5"/>
        <dsp:cNvSpPr/>
      </dsp:nvSpPr>
      <dsp:spPr bwMode="white">
        <a:xfrm>
          <a:off x="683322" y="3063386"/>
          <a:ext cx="630371" cy="142606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</dsp:spPr>
      <dsp:style>
        <a:lnRef idx="2">
          <a:schemeClr val="lt1">
            <a:shade val="8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读写电路</a:t>
          </a:r>
        </a:p>
      </dsp:txBody>
      <dsp:txXfrm>
        <a:off x="683322" y="3063386"/>
        <a:ext cx="630371" cy="1426064"/>
      </dsp:txXfrm>
    </dsp:sp>
    <dsp:sp modelId="{AF2613A1-CDB3-4A30-9994-E37F381E7C66}">
      <dsp:nvSpPr>
        <dsp:cNvPr id="7" name="圆角矩形 6"/>
        <dsp:cNvSpPr/>
      </dsp:nvSpPr>
      <dsp:spPr bwMode="white">
        <a:xfrm>
          <a:off x="1340168" y="3063386"/>
          <a:ext cx="630371" cy="142606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</dsp:spPr>
      <dsp:style>
        <a:lnRef idx="2">
          <a:schemeClr val="lt1">
            <a:shade val="8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读写转换开关</a:t>
          </a:r>
        </a:p>
      </dsp:txBody>
      <dsp:txXfrm>
        <a:off x="1340168" y="3063386"/>
        <a:ext cx="630371" cy="1426064"/>
      </dsp:txXfrm>
    </dsp:sp>
    <dsp:sp modelId="{70E52269-B7A9-4C88-8E16-AED8E953163A}">
      <dsp:nvSpPr>
        <dsp:cNvPr id="8" name="圆角矩形 7"/>
        <dsp:cNvSpPr/>
      </dsp:nvSpPr>
      <dsp:spPr bwMode="white">
        <a:xfrm>
          <a:off x="1997014" y="3063386"/>
          <a:ext cx="630371" cy="142606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</dsp:spPr>
      <dsp:style>
        <a:lnRef idx="2">
          <a:schemeClr val="lt1">
            <a:shade val="8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读写磁头</a:t>
          </a:r>
        </a:p>
      </dsp:txBody>
      <dsp:txXfrm>
        <a:off x="1997014" y="3063386"/>
        <a:ext cx="630371" cy="1426064"/>
      </dsp:txXfrm>
    </dsp:sp>
    <dsp:sp modelId="{E28949E0-6EE7-4C3A-9207-D29F45F9A5F6}">
      <dsp:nvSpPr>
        <dsp:cNvPr id="9" name="圆角矩形 8"/>
        <dsp:cNvSpPr/>
      </dsp:nvSpPr>
      <dsp:spPr bwMode="white">
        <a:xfrm>
          <a:off x="2653860" y="3063386"/>
          <a:ext cx="630371" cy="1426064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</dsp:spPr>
      <dsp:style>
        <a:lnRef idx="2">
          <a:schemeClr val="lt1">
            <a:shade val="8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磁头定位伺服系统</a:t>
          </a:r>
        </a:p>
      </dsp:txBody>
      <dsp:txXfrm>
        <a:off x="2653860" y="3063386"/>
        <a:ext cx="630371" cy="1426064"/>
      </dsp:txXfrm>
    </dsp:sp>
    <dsp:sp modelId="{36FA1C4A-1FE1-4EC6-98F6-D5E1969ABEFD}">
      <dsp:nvSpPr>
        <dsp:cNvPr id="10" name="圆角矩形 9"/>
        <dsp:cNvSpPr/>
      </dsp:nvSpPr>
      <dsp:spPr bwMode="white">
        <a:xfrm>
          <a:off x="3337182" y="1531693"/>
          <a:ext cx="2600909" cy="1426064"/>
        </a:xfrm>
        <a:prstGeom prst="roundRect">
          <a:avLst>
            <a:gd name="adj" fmla="val 10000"/>
          </a:avLst>
        </a:prstGeom>
        <a:solidFill>
          <a:srgbClr val="00B0F0"/>
        </a:solidFill>
      </dsp:spPr>
      <dsp:style>
        <a:lnRef idx="2">
          <a:schemeClr val="lt1">
            <a:shade val="8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76200" tIns="76200" rIns="76200" bIns="762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dirty="0"/>
            <a:t>硬盘控制器</a:t>
          </a:r>
        </a:p>
      </dsp:txBody>
      <dsp:txXfrm>
        <a:off x="3337182" y="1531693"/>
        <a:ext cx="2600909" cy="1426064"/>
      </dsp:txXfrm>
    </dsp:sp>
    <dsp:sp modelId="{4439AB21-E2DE-450E-B841-5569ECC02F87}">
      <dsp:nvSpPr>
        <dsp:cNvPr id="11" name="圆角矩形 10"/>
        <dsp:cNvSpPr/>
      </dsp:nvSpPr>
      <dsp:spPr bwMode="white">
        <a:xfrm>
          <a:off x="3337182" y="3063386"/>
          <a:ext cx="630371" cy="1426064"/>
        </a:xfrm>
        <a:prstGeom prst="roundRect">
          <a:avLst>
            <a:gd name="adj" fmla="val 10000"/>
          </a:avLst>
        </a:prstGeom>
        <a:solidFill>
          <a:srgbClr val="00B0F0"/>
        </a:solidFill>
      </dsp:spPr>
      <dsp:style>
        <a:lnRef idx="2">
          <a:schemeClr val="lt1">
            <a:shade val="8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控制逻辑</a:t>
          </a:r>
        </a:p>
      </dsp:txBody>
      <dsp:txXfrm>
        <a:off x="3337182" y="3063386"/>
        <a:ext cx="630371" cy="1426064"/>
      </dsp:txXfrm>
    </dsp:sp>
    <dsp:sp modelId="{4E9757BC-AB10-42C0-BB4D-04EA86326A3F}">
      <dsp:nvSpPr>
        <dsp:cNvPr id="12" name="圆角矩形 11"/>
        <dsp:cNvSpPr/>
      </dsp:nvSpPr>
      <dsp:spPr bwMode="white">
        <a:xfrm>
          <a:off x="3994028" y="3063386"/>
          <a:ext cx="630371" cy="1426064"/>
        </a:xfrm>
        <a:prstGeom prst="roundRect">
          <a:avLst>
            <a:gd name="adj" fmla="val 10000"/>
          </a:avLst>
        </a:prstGeom>
        <a:solidFill>
          <a:srgbClr val="00B0F0"/>
        </a:solidFill>
      </dsp:spPr>
      <dsp:style>
        <a:lnRef idx="2">
          <a:schemeClr val="lt1">
            <a:shade val="8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时序电路</a:t>
          </a:r>
        </a:p>
      </dsp:txBody>
      <dsp:txXfrm>
        <a:off x="3994028" y="3063386"/>
        <a:ext cx="630371" cy="1426064"/>
      </dsp:txXfrm>
    </dsp:sp>
    <dsp:sp modelId="{2D361B3B-7832-4D22-A954-FEE147897C94}">
      <dsp:nvSpPr>
        <dsp:cNvPr id="13" name="圆角矩形 12"/>
        <dsp:cNvSpPr/>
      </dsp:nvSpPr>
      <dsp:spPr bwMode="white">
        <a:xfrm>
          <a:off x="4650874" y="3063386"/>
          <a:ext cx="630371" cy="1426064"/>
        </a:xfrm>
        <a:prstGeom prst="roundRect">
          <a:avLst>
            <a:gd name="adj" fmla="val 10000"/>
          </a:avLst>
        </a:prstGeom>
        <a:solidFill>
          <a:srgbClr val="00B0F0"/>
        </a:solidFill>
      </dsp:spPr>
      <dsp:style>
        <a:lnRef idx="2">
          <a:schemeClr val="lt1">
            <a:shade val="8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并</a:t>
          </a:r>
          <a:r>
            <a:rPr lang="en-US" altLang="zh-CN" dirty="0"/>
            <a:t>/</a:t>
          </a:r>
          <a:r>
            <a:rPr lang="zh-CN" altLang="en-US" dirty="0"/>
            <a:t>串转换电路</a:t>
          </a:r>
        </a:p>
      </dsp:txBody>
      <dsp:txXfrm>
        <a:off x="4650874" y="3063386"/>
        <a:ext cx="630371" cy="1426064"/>
      </dsp:txXfrm>
    </dsp:sp>
    <dsp:sp modelId="{F56C42CC-0837-4B1A-AB32-F2D0782286F2}">
      <dsp:nvSpPr>
        <dsp:cNvPr id="14" name="圆角矩形 13"/>
        <dsp:cNvSpPr/>
      </dsp:nvSpPr>
      <dsp:spPr bwMode="white">
        <a:xfrm>
          <a:off x="5307720" y="3063386"/>
          <a:ext cx="630371" cy="1426064"/>
        </a:xfrm>
        <a:prstGeom prst="roundRect">
          <a:avLst>
            <a:gd name="adj" fmla="val 10000"/>
          </a:avLst>
        </a:prstGeom>
        <a:solidFill>
          <a:srgbClr val="00B0F0"/>
        </a:solidFill>
      </dsp:spPr>
      <dsp:style>
        <a:lnRef idx="2">
          <a:schemeClr val="lt1">
            <a:shade val="8000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64769" tIns="64769" rIns="64769" bIns="647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dirty="0"/>
            <a:t>串</a:t>
          </a:r>
          <a:r>
            <a:rPr lang="en-US" altLang="zh-CN" dirty="0"/>
            <a:t>/</a:t>
          </a:r>
          <a:r>
            <a:rPr lang="zh-CN" altLang="en-US" dirty="0"/>
            <a:t>并转换电路</a:t>
          </a:r>
        </a:p>
      </dsp:txBody>
      <dsp:txXfrm>
        <a:off x="5307720" y="3063386"/>
        <a:ext cx="630371" cy="14260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307D-C378-42B2-AD37-7ACCE30A7CD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047BB-31F1-47B0-9F40-AA87A5987AF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B307D-C378-42B2-AD37-7ACCE30A7CD1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C047BB-31F1-47B0-9F40-AA87A5987AFF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303" y="1177629"/>
            <a:ext cx="8065394" cy="179070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第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r>
              <a:rPr lang="zh-CN" altLang="en-US" b="1" dirty="0">
                <a:solidFill>
                  <a:schemeClr val="tx1"/>
                </a:solidFill>
              </a:rPr>
              <a:t>篇</a:t>
            </a:r>
            <a:br>
              <a:rPr lang="en-US" altLang="zh-CN" b="1" dirty="0">
                <a:solidFill>
                  <a:schemeClr val="tx1"/>
                </a:solidFill>
              </a:rPr>
            </a:br>
            <a:r>
              <a:rPr lang="zh-CN" altLang="en-US" b="1" dirty="0">
                <a:solidFill>
                  <a:schemeClr val="tx1"/>
                </a:solidFill>
              </a:rPr>
              <a:t>存储系统与输入</a:t>
            </a:r>
            <a:r>
              <a:rPr lang="en-US" altLang="zh-CN" b="1" dirty="0">
                <a:solidFill>
                  <a:schemeClr val="tx1"/>
                </a:solidFill>
              </a:rPr>
              <a:t>/</a:t>
            </a:r>
            <a:r>
              <a:rPr lang="zh-CN" altLang="en-US" b="1" dirty="0">
                <a:solidFill>
                  <a:schemeClr val="tx1"/>
                </a:solidFill>
              </a:rPr>
              <a:t>输出系统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303" y="3339402"/>
            <a:ext cx="8065394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1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C54A0"/>
                </a:solidFill>
                <a:ea typeface="微软雅黑" panose="020B0503020204020204" pitchFamily="34" charset="-122"/>
              </a:rPr>
              <a:t>硬件组成角度：</a:t>
            </a:r>
            <a:endParaRPr lang="en-US" altLang="zh-CN" sz="2400" b="1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indent="342900"/>
            <a:r>
              <a:rPr lang="zh-CN" altLang="en-US" sz="2100" dirty="0">
                <a:ea typeface="微软雅黑" panose="020B0503020204020204" pitchFamily="34" charset="-122"/>
              </a:rPr>
              <a:t>了解存储器及各种</a:t>
            </a:r>
            <a:r>
              <a:rPr lang="en-US" altLang="zh-CN" sz="2100" dirty="0">
                <a:ea typeface="微软雅黑" panose="020B0503020204020204" pitchFamily="34" charset="-122"/>
              </a:rPr>
              <a:t>I/O</a:t>
            </a:r>
            <a:r>
              <a:rPr lang="zh-CN" altLang="en-US" sz="2100" dirty="0">
                <a:ea typeface="微软雅黑" panose="020B0503020204020204" pitchFamily="34" charset="-122"/>
              </a:rPr>
              <a:t>设备的组成原理，以及连接整机的方法。</a:t>
            </a:r>
            <a:endParaRPr lang="en-US" altLang="zh-CN" sz="2100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C54A0"/>
                </a:solidFill>
                <a:ea typeface="微软雅黑" panose="020B0503020204020204" pitchFamily="34" charset="-122"/>
              </a:rPr>
              <a:t>控制</a:t>
            </a:r>
            <a:r>
              <a:rPr lang="en-US" altLang="zh-CN" sz="2400" b="1" dirty="0">
                <a:solidFill>
                  <a:srgbClr val="0C54A0"/>
                </a:solidFill>
                <a:ea typeface="微软雅黑" panose="020B0503020204020204" pitchFamily="34" charset="-122"/>
              </a:rPr>
              <a:t>I/O</a:t>
            </a:r>
            <a:r>
              <a:rPr lang="zh-CN" altLang="en-US" sz="2400" b="1" dirty="0">
                <a:solidFill>
                  <a:srgbClr val="0C54A0"/>
                </a:solidFill>
                <a:ea typeface="微软雅黑" panose="020B0503020204020204" pitchFamily="34" charset="-122"/>
              </a:rPr>
              <a:t>传送的角度：</a:t>
            </a:r>
            <a:endParaRPr lang="en-US" altLang="zh-CN" sz="2400" b="1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indent="342900"/>
            <a:r>
              <a:rPr lang="en-US" altLang="zh-CN" sz="2100" dirty="0">
                <a:ea typeface="微软雅黑" panose="020B0503020204020204" pitchFamily="34" charset="-122"/>
              </a:rPr>
              <a:t>3</a:t>
            </a:r>
            <a:r>
              <a:rPr lang="zh-CN" altLang="en-US" sz="2100" dirty="0">
                <a:ea typeface="微软雅黑" panose="020B0503020204020204" pitchFamily="34" charset="-122"/>
              </a:rPr>
              <a:t>种控制方式，以及控制方式对接口和</a:t>
            </a:r>
            <a:r>
              <a:rPr lang="en-US" altLang="zh-CN" sz="2100" dirty="0">
                <a:ea typeface="微软雅黑" panose="020B0503020204020204" pitchFamily="34" charset="-122"/>
              </a:rPr>
              <a:t>I/O</a:t>
            </a:r>
            <a:r>
              <a:rPr lang="zh-CN" altLang="en-US" sz="2100" dirty="0">
                <a:ea typeface="微软雅黑" panose="020B0503020204020204" pitchFamily="34" charset="-122"/>
              </a:rPr>
              <a:t>程序的影响。</a:t>
            </a:r>
            <a:endParaRPr lang="en-US" altLang="zh-CN" sz="2100" dirty="0"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0C54A0"/>
                </a:solidFill>
                <a:ea typeface="微软雅黑" panose="020B0503020204020204" pitchFamily="34" charset="-122"/>
              </a:rPr>
              <a:t>软件组成角度：</a:t>
            </a:r>
            <a:endParaRPr lang="en-US" altLang="zh-CN" sz="2400" b="1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indent="342900"/>
            <a:r>
              <a:rPr lang="en-US" altLang="zh-CN" sz="2100" dirty="0">
                <a:ea typeface="微软雅黑" panose="020B0503020204020204" pitchFamily="34" charset="-122"/>
              </a:rPr>
              <a:t>3</a:t>
            </a:r>
            <a:r>
              <a:rPr lang="zh-CN" altLang="en-US" sz="2100" dirty="0">
                <a:ea typeface="微软雅黑" panose="020B0503020204020204" pitchFamily="34" charset="-122"/>
              </a:rPr>
              <a:t>个层次：用户程序对</a:t>
            </a:r>
            <a:r>
              <a:rPr lang="en-US" altLang="zh-CN" sz="2100" dirty="0">
                <a:ea typeface="微软雅黑" panose="020B0503020204020204" pitchFamily="34" charset="-122"/>
              </a:rPr>
              <a:t>I/O</a:t>
            </a:r>
            <a:r>
              <a:rPr lang="zh-CN" altLang="en-US" sz="2100" dirty="0">
                <a:ea typeface="微软雅黑" panose="020B0503020204020204" pitchFamily="34" charset="-122"/>
              </a:rPr>
              <a:t>设备的调用，</a:t>
            </a:r>
            <a:r>
              <a:rPr lang="en-US" altLang="zh-CN" sz="2100" dirty="0">
                <a:ea typeface="微软雅黑" panose="020B0503020204020204" pitchFamily="34" charset="-122"/>
              </a:rPr>
              <a:t>OS</a:t>
            </a:r>
            <a:r>
              <a:rPr lang="zh-CN" altLang="en-US" sz="2100" dirty="0">
                <a:ea typeface="微软雅黑" panose="020B0503020204020204" pitchFamily="34" charset="-122"/>
              </a:rPr>
              <a:t>中的驱动程序，</a:t>
            </a:r>
            <a:r>
              <a:rPr lang="en-US" altLang="zh-CN" sz="2100" dirty="0">
                <a:ea typeface="微软雅黑" panose="020B0503020204020204" pitchFamily="34" charset="-122"/>
              </a:rPr>
              <a:t>I/O</a:t>
            </a:r>
            <a:r>
              <a:rPr lang="zh-CN" altLang="en-US" sz="2100" dirty="0">
                <a:ea typeface="微软雅黑" panose="020B0503020204020204" pitchFamily="34" charset="-122"/>
              </a:rPr>
              <a:t>设备控制器中的控制程序。</a:t>
            </a:r>
            <a:endParaRPr lang="zh-CN" altLang="en-US" sz="21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63617"/>
            <a:ext cx="7886700" cy="781094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6.2 </a:t>
            </a:r>
            <a:r>
              <a:rPr lang="zh-CN" altLang="en-US" dirty="0">
                <a:solidFill>
                  <a:schemeClr val="tx1"/>
                </a:solidFill>
              </a:rPr>
              <a:t>存储原理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923505"/>
            <a:ext cx="7886700" cy="2641712"/>
          </a:xfrm>
        </p:spPr>
        <p:txBody>
          <a:bodyPr>
            <a:normAutofit/>
          </a:bodyPr>
          <a:lstStyle/>
          <a:p>
            <a:pPr marL="0" indent="612140">
              <a:lnSpc>
                <a:spcPct val="110000"/>
              </a:lnSpc>
              <a:buNone/>
            </a:pPr>
            <a:r>
              <a:rPr lang="zh-CN" altLang="en-US" sz="2400" dirty="0"/>
              <a:t>不同材料制作的存储器，其存储信息的原理有很大的差别，本节将分别介绍</a:t>
            </a:r>
            <a:r>
              <a:rPr lang="zh-CN" altLang="en-US" sz="2400" dirty="0">
                <a:solidFill>
                  <a:srgbClr val="C00000"/>
                </a:solidFill>
              </a:rPr>
              <a:t>半导体存储器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磁表面存储器</a:t>
            </a:r>
            <a:r>
              <a:rPr lang="zh-CN" altLang="en-US" sz="2400" dirty="0"/>
              <a:t>的存储原理。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4" name="直接连接符 13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6.2.1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半导体存储器的存储原理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按存取功能分类：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随机存储器（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RAM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）、只读存储器（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ROM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r>
              <a:rPr lang="zh-CN" altLang="en-US" sz="2800" dirty="0">
                <a:ea typeface="微软雅黑" panose="020B0503020204020204" pitchFamily="34" charset="-122"/>
              </a:rPr>
              <a:t>根本区别：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ea typeface="微软雅黑" panose="020B0503020204020204" pitchFamily="34" charset="-122"/>
              </a:rPr>
              <a:t>RAM</a:t>
            </a:r>
            <a:r>
              <a:rPr lang="zh-CN" altLang="en-US" sz="2400" dirty="0">
                <a:ea typeface="微软雅黑" panose="020B0503020204020204" pitchFamily="34" charset="-122"/>
              </a:rPr>
              <a:t>正常工作状态下就可以随时快速地向存储器里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写入数据或从中读出数据</a:t>
            </a:r>
            <a:r>
              <a:rPr lang="zh-CN" altLang="en-US" sz="2400" dirty="0">
                <a:ea typeface="微软雅黑" panose="020B0503020204020204" pitchFamily="34" charset="-122"/>
              </a:rPr>
              <a:t>；而</a:t>
            </a:r>
            <a:r>
              <a:rPr lang="en-US" altLang="zh-CN" sz="2400" dirty="0">
                <a:ea typeface="微软雅黑" panose="020B0503020204020204" pitchFamily="34" charset="-122"/>
              </a:rPr>
              <a:t>ROM</a:t>
            </a:r>
            <a:r>
              <a:rPr lang="zh-CN" altLang="en-US" sz="2400" dirty="0">
                <a:ea typeface="微软雅黑" panose="020B0503020204020204" pitchFamily="34" charset="-122"/>
              </a:rPr>
              <a:t>在正常工作状态下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只能读出数据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01899" y="3579511"/>
            <a:ext cx="7484931" cy="1754326"/>
            <a:chOff x="722635" y="4010953"/>
            <a:chExt cx="7484931" cy="1754326"/>
          </a:xfrm>
        </p:grpSpPr>
        <p:sp>
          <p:nvSpPr>
            <p:cNvPr id="8" name="左大括号 7"/>
            <p:cNvSpPr/>
            <p:nvPr/>
          </p:nvSpPr>
          <p:spPr>
            <a:xfrm>
              <a:off x="1587116" y="4133948"/>
              <a:ext cx="132202" cy="1528722"/>
            </a:xfrm>
            <a:prstGeom prst="leftBrac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22635" y="4636699"/>
              <a:ext cx="90269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ea typeface="微软雅黑" panose="020B0503020204020204" pitchFamily="34" charset="-122"/>
                </a:rPr>
                <a:t>RAM</a:t>
              </a:r>
              <a:endParaRPr lang="zh-CN" altLang="en-US" sz="2800" dirty="0"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19318" y="4010953"/>
              <a:ext cx="6488248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ea typeface="微软雅黑" panose="020B0503020204020204" pitchFamily="34" charset="-122"/>
                </a:rPr>
                <a:t>静态随机存储器（</a:t>
              </a:r>
              <a:r>
                <a:rPr lang="en-US" altLang="zh-CN" sz="2400" dirty="0">
                  <a:ea typeface="微软雅黑" panose="020B0503020204020204" pitchFamily="34" charset="-122"/>
                </a:rPr>
                <a:t>SRAM</a:t>
              </a:r>
              <a:r>
                <a:rPr lang="zh-CN" altLang="en-US" sz="2400" dirty="0">
                  <a:ea typeface="微软雅黑" panose="020B0503020204020204" pitchFamily="34" charset="-122"/>
                </a:rPr>
                <a:t>）</a:t>
              </a:r>
              <a:endParaRPr lang="en-US" altLang="zh-CN" sz="2400" dirty="0">
                <a:ea typeface="微软雅黑" panose="020B0503020204020204" pitchFamily="34" charset="-122"/>
              </a:endParaRPr>
            </a:p>
            <a:p>
              <a:r>
                <a:rPr lang="zh-CN" altLang="en-US" sz="2000" dirty="0">
                  <a:solidFill>
                    <a:srgbClr val="0C54A0"/>
                  </a:solidFill>
                  <a:ea typeface="微软雅黑" panose="020B0503020204020204" pitchFamily="34" charset="-122"/>
                </a:rPr>
                <a:t>依靠双稳态电路内部交叉反馈的机制存储信息，只要不掉电，存储的信息稳定存在。</a:t>
              </a:r>
              <a:endParaRPr lang="en-US" altLang="zh-CN" sz="2000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  <a:p>
              <a:r>
                <a:rPr lang="zh-CN" altLang="en-US" sz="2400" dirty="0">
                  <a:ea typeface="微软雅黑" panose="020B0503020204020204" pitchFamily="34" charset="-122"/>
                </a:rPr>
                <a:t>动态随机存储器（</a:t>
              </a:r>
              <a:r>
                <a:rPr lang="en-US" altLang="zh-CN" sz="2400" dirty="0">
                  <a:ea typeface="微软雅黑" panose="020B0503020204020204" pitchFamily="34" charset="-122"/>
                </a:rPr>
                <a:t>DRAM</a:t>
              </a:r>
              <a:r>
                <a:rPr lang="zh-CN" altLang="en-US" sz="2400" dirty="0">
                  <a:ea typeface="微软雅黑" panose="020B0503020204020204" pitchFamily="34" charset="-122"/>
                </a:rPr>
                <a:t>）</a:t>
              </a:r>
              <a:endParaRPr lang="en-US" altLang="zh-CN" sz="2400" dirty="0">
                <a:ea typeface="微软雅黑" panose="020B0503020204020204" pitchFamily="34" charset="-122"/>
              </a:endParaRPr>
            </a:p>
            <a:p>
              <a:r>
                <a:rPr lang="zh-CN" altLang="en-US" sz="2000" dirty="0">
                  <a:solidFill>
                    <a:srgbClr val="0C54A0"/>
                  </a:solidFill>
                  <a:ea typeface="微软雅黑" panose="020B0503020204020204" pitchFamily="34" charset="-122"/>
                </a:rPr>
                <a:t>利用电容存储电荷状态来记录信息，需要定期补充电荷。</a:t>
              </a:r>
              <a:endParaRPr lang="zh-CN" altLang="en-US" sz="2000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8650" y="5337310"/>
            <a:ext cx="78866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ea typeface="微软雅黑" panose="020B0503020204020204" pitchFamily="34" charset="-122"/>
              </a:rPr>
              <a:t>近年来，发展很快的新型半导体存储器</a:t>
            </a:r>
            <a:r>
              <a:rPr lang="en-US" altLang="zh-CN" sz="2400" dirty="0">
                <a:ea typeface="微软雅黑" panose="020B0503020204020204" pitchFamily="34" charset="-122"/>
              </a:rPr>
              <a:t>Flash</a:t>
            </a:r>
            <a:r>
              <a:rPr lang="zh-CN" altLang="en-US" sz="2400" dirty="0">
                <a:ea typeface="微软雅黑" panose="020B0503020204020204" pitchFamily="34" charset="-122"/>
              </a:rPr>
              <a:t>存储器（闪存）是高密度非易失性读写存储器，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兼有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RAM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ROM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的优点</a:t>
            </a:r>
            <a:r>
              <a:rPr lang="zh-CN" altLang="en-US" sz="2400" dirty="0">
                <a:ea typeface="微软雅黑" panose="020B0503020204020204" pitchFamily="34" charset="-122"/>
              </a:rPr>
              <a:t>，如</a:t>
            </a:r>
            <a:r>
              <a:rPr lang="en-US" altLang="zh-CN" sz="2400" dirty="0"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ea typeface="微软雅黑" panose="020B0503020204020204" pitchFamily="34" charset="-122"/>
              </a:rPr>
              <a:t>盘和存储卡等。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82" name="直接连接符 181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6.2.1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半导体存储器的存储原理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ea typeface="微软雅黑" panose="020B0503020204020204" pitchFamily="34" charset="-122"/>
              </a:rPr>
              <a:t>半导体随机存取存储器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）半导体静态存储器的存储原理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581658" y="1839521"/>
            <a:ext cx="4102994" cy="3155131"/>
            <a:chOff x="3962400" y="494731"/>
            <a:chExt cx="4953000" cy="3808771"/>
          </a:xfrm>
        </p:grpSpPr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6127692" y="494731"/>
              <a:ext cx="1295400" cy="63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err="1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Vcc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6" name="Group 7"/>
            <p:cNvGrpSpPr/>
            <p:nvPr/>
          </p:nvGrpSpPr>
          <p:grpSpPr bwMode="auto">
            <a:xfrm>
              <a:off x="4724400" y="1309688"/>
              <a:ext cx="1447800" cy="1981200"/>
              <a:chOff x="2352" y="1296"/>
              <a:chExt cx="912" cy="1248"/>
            </a:xfrm>
          </p:grpSpPr>
          <p:grpSp>
            <p:nvGrpSpPr>
              <p:cNvPr id="97" name="Group 8"/>
              <p:cNvGrpSpPr/>
              <p:nvPr/>
            </p:nvGrpSpPr>
            <p:grpSpPr bwMode="auto">
              <a:xfrm>
                <a:off x="2417" y="1296"/>
                <a:ext cx="847" cy="624"/>
                <a:chOff x="2417" y="1296"/>
                <a:chExt cx="847" cy="624"/>
              </a:xfrm>
            </p:grpSpPr>
            <p:sp>
              <p:nvSpPr>
                <p:cNvPr id="11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417" y="1305"/>
                  <a:ext cx="480" cy="3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C54A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T3</a:t>
                  </a:r>
                  <a:endPara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1" name="Group 10"/>
                <p:cNvGrpSpPr/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11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98" name="Group 18"/>
              <p:cNvGrpSpPr/>
              <p:nvPr/>
            </p:nvGrpSpPr>
            <p:grpSpPr bwMode="auto">
              <a:xfrm>
                <a:off x="2429" y="1920"/>
                <a:ext cx="835" cy="624"/>
                <a:chOff x="2429" y="1296"/>
                <a:chExt cx="835" cy="624"/>
              </a:xfrm>
            </p:grpSpPr>
            <p:sp>
              <p:nvSpPr>
                <p:cNvPr id="10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29" y="1405"/>
                  <a:ext cx="480" cy="3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C54A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T1</a:t>
                  </a:r>
                  <a:endPara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02" name="Group 20"/>
                <p:cNvGrpSpPr/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10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99" name="Line 28"/>
              <p:cNvSpPr>
                <a:spLocks noChangeShapeType="1"/>
              </p:cNvSpPr>
              <p:nvPr/>
            </p:nvSpPr>
            <p:spPr bwMode="auto">
              <a:xfrm>
                <a:off x="2688" y="2544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Line 29"/>
              <p:cNvSpPr>
                <a:spLocks noChangeShapeType="1"/>
              </p:cNvSpPr>
              <p:nvPr/>
            </p:nvSpPr>
            <p:spPr bwMode="auto">
              <a:xfrm>
                <a:off x="2352" y="1920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9" name="Group 30"/>
            <p:cNvGrpSpPr/>
            <p:nvPr/>
          </p:nvGrpSpPr>
          <p:grpSpPr bwMode="auto">
            <a:xfrm>
              <a:off x="6629402" y="1309688"/>
              <a:ext cx="1477963" cy="1981200"/>
              <a:chOff x="3648" y="1296"/>
              <a:chExt cx="931" cy="1248"/>
            </a:xfrm>
          </p:grpSpPr>
          <p:sp>
            <p:nvSpPr>
              <p:cNvPr id="120" name="Text Box 31"/>
              <p:cNvSpPr txBox="1">
                <a:spLocks noChangeArrowheads="1"/>
              </p:cNvSpPr>
              <p:nvPr/>
            </p:nvSpPr>
            <p:spPr bwMode="auto">
              <a:xfrm flipH="1">
                <a:off x="4099" y="1318"/>
                <a:ext cx="480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T4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1" name="Group 32"/>
              <p:cNvGrpSpPr/>
              <p:nvPr/>
            </p:nvGrpSpPr>
            <p:grpSpPr bwMode="auto">
              <a:xfrm flipH="1">
                <a:off x="3648" y="1296"/>
                <a:ext cx="480" cy="624"/>
                <a:chOff x="2784" y="1296"/>
                <a:chExt cx="480" cy="624"/>
              </a:xfrm>
            </p:grpSpPr>
            <p:sp>
              <p:nvSpPr>
                <p:cNvPr id="133" name="Line 33"/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" name="Line 34"/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5" name="Line 35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6" name="Line 36"/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7" name="Line 37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Line 38"/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9" name="Line 39"/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2" name="Text Box 40"/>
              <p:cNvSpPr txBox="1">
                <a:spLocks noChangeArrowheads="1"/>
              </p:cNvSpPr>
              <p:nvPr/>
            </p:nvSpPr>
            <p:spPr bwMode="auto">
              <a:xfrm flipH="1">
                <a:off x="4080" y="2021"/>
                <a:ext cx="480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T2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3" name="Group 41"/>
              <p:cNvGrpSpPr/>
              <p:nvPr/>
            </p:nvGrpSpPr>
            <p:grpSpPr bwMode="auto">
              <a:xfrm flipH="1">
                <a:off x="3648" y="1920"/>
                <a:ext cx="480" cy="624"/>
                <a:chOff x="2784" y="1296"/>
                <a:chExt cx="480" cy="624"/>
              </a:xfrm>
            </p:grpSpPr>
            <p:sp>
              <p:nvSpPr>
                <p:cNvPr id="126" name="Line 42"/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" name="Line 43"/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Line 44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Line 45"/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Line 46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Line 47"/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" name="Line 48"/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4" name="Line 49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Line 50"/>
              <p:cNvSpPr>
                <a:spLocks noChangeShapeType="1"/>
              </p:cNvSpPr>
              <p:nvPr/>
            </p:nvSpPr>
            <p:spPr bwMode="auto">
              <a:xfrm flipH="1">
                <a:off x="4128" y="1920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0" name="Line 52"/>
            <p:cNvSpPr>
              <a:spLocks noChangeShapeType="1"/>
            </p:cNvSpPr>
            <p:nvPr/>
          </p:nvSpPr>
          <p:spPr bwMode="auto">
            <a:xfrm>
              <a:off x="5410200" y="2300288"/>
              <a:ext cx="7620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1" name="Line 53"/>
            <p:cNvSpPr>
              <a:spLocks noChangeShapeType="1"/>
            </p:cNvSpPr>
            <p:nvPr/>
          </p:nvSpPr>
          <p:spPr bwMode="auto">
            <a:xfrm>
              <a:off x="6172200" y="2300288"/>
              <a:ext cx="45720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V="1">
              <a:off x="6172200" y="2300288"/>
              <a:ext cx="45720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3" name="Line 55"/>
            <p:cNvSpPr>
              <a:spLocks noChangeShapeType="1"/>
            </p:cNvSpPr>
            <p:nvPr/>
          </p:nvSpPr>
          <p:spPr bwMode="auto">
            <a:xfrm>
              <a:off x="6629400" y="2300288"/>
              <a:ext cx="7620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Line 56"/>
            <p:cNvSpPr>
              <a:spLocks noChangeShapeType="1"/>
            </p:cNvSpPr>
            <p:nvPr/>
          </p:nvSpPr>
          <p:spPr bwMode="auto">
            <a:xfrm>
              <a:off x="5410200" y="1309688"/>
              <a:ext cx="19812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5" name="Line 57"/>
            <p:cNvSpPr>
              <a:spLocks noChangeShapeType="1"/>
            </p:cNvSpPr>
            <p:nvPr/>
          </p:nvSpPr>
          <p:spPr bwMode="auto">
            <a:xfrm>
              <a:off x="6172200" y="1843088"/>
              <a:ext cx="4572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>
              <a:off x="6172200" y="762000"/>
              <a:ext cx="0" cy="914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47" name="Group 60"/>
            <p:cNvGrpSpPr/>
            <p:nvPr/>
          </p:nvGrpSpPr>
          <p:grpSpPr bwMode="auto">
            <a:xfrm>
              <a:off x="3962400" y="1766888"/>
              <a:ext cx="1143000" cy="1828800"/>
              <a:chOff x="2496" y="1008"/>
              <a:chExt cx="720" cy="1152"/>
            </a:xfrm>
          </p:grpSpPr>
          <p:sp>
            <p:nvSpPr>
              <p:cNvPr id="148" name="Line 61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Line 62"/>
              <p:cNvSpPr>
                <a:spLocks noChangeShapeType="1"/>
              </p:cNvSpPr>
              <p:nvPr/>
            </p:nvSpPr>
            <p:spPr bwMode="auto">
              <a:xfrm>
                <a:off x="2832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Line 63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Line 64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Line 65"/>
              <p:cNvSpPr>
                <a:spLocks noChangeShapeType="1"/>
              </p:cNvSpPr>
              <p:nvPr/>
            </p:nvSpPr>
            <p:spPr bwMode="auto">
              <a:xfrm>
                <a:off x="2832" y="1536"/>
                <a:ext cx="1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Line 66"/>
              <p:cNvSpPr>
                <a:spLocks noChangeShapeType="1"/>
              </p:cNvSpPr>
              <p:nvPr/>
            </p:nvSpPr>
            <p:spPr bwMode="auto">
              <a:xfrm>
                <a:off x="2928" y="1536"/>
                <a:ext cx="0" cy="62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Text Box 67"/>
              <p:cNvSpPr txBox="1">
                <a:spLocks noChangeArrowheads="1"/>
              </p:cNvSpPr>
              <p:nvPr/>
            </p:nvSpPr>
            <p:spPr bwMode="auto">
              <a:xfrm>
                <a:off x="2688" y="1008"/>
                <a:ext cx="528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T5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5" name="Group 68"/>
            <p:cNvGrpSpPr/>
            <p:nvPr/>
          </p:nvGrpSpPr>
          <p:grpSpPr bwMode="auto">
            <a:xfrm>
              <a:off x="7924800" y="1766888"/>
              <a:ext cx="914400" cy="1828800"/>
              <a:chOff x="4992" y="1008"/>
              <a:chExt cx="576" cy="1152"/>
            </a:xfrm>
          </p:grpSpPr>
          <p:sp>
            <p:nvSpPr>
              <p:cNvPr id="156" name="Line 69"/>
              <p:cNvSpPr>
                <a:spLocks noChangeShapeType="1"/>
              </p:cNvSpPr>
              <p:nvPr/>
            </p:nvSpPr>
            <p:spPr bwMode="auto">
              <a:xfrm>
                <a:off x="5232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Line 70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Line 71"/>
              <p:cNvSpPr>
                <a:spLocks noChangeShapeType="1"/>
              </p:cNvSpPr>
              <p:nvPr/>
            </p:nvSpPr>
            <p:spPr bwMode="auto">
              <a:xfrm>
                <a:off x="4992" y="1488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Line 72"/>
              <p:cNvSpPr>
                <a:spLocks noChangeShapeType="1"/>
              </p:cNvSpPr>
              <p:nvPr/>
            </p:nvSpPr>
            <p:spPr bwMode="auto">
              <a:xfrm>
                <a:off x="5232" y="1344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Line 73"/>
              <p:cNvSpPr>
                <a:spLocks noChangeShapeType="1"/>
              </p:cNvSpPr>
              <p:nvPr/>
            </p:nvSpPr>
            <p:spPr bwMode="auto">
              <a:xfrm>
                <a:off x="5088" y="1536"/>
                <a:ext cx="1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Line 74"/>
              <p:cNvSpPr>
                <a:spLocks noChangeShapeType="1"/>
              </p:cNvSpPr>
              <p:nvPr/>
            </p:nvSpPr>
            <p:spPr bwMode="auto">
              <a:xfrm>
                <a:off x="5184" y="1536"/>
                <a:ext cx="0" cy="62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Text Box 75"/>
              <p:cNvSpPr txBox="1">
                <a:spLocks noChangeArrowheads="1"/>
              </p:cNvSpPr>
              <p:nvPr/>
            </p:nvSpPr>
            <p:spPr bwMode="auto">
              <a:xfrm>
                <a:off x="4992" y="1008"/>
                <a:ext cx="528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T6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3" name="Line 76"/>
            <p:cNvSpPr>
              <a:spLocks noChangeShapeType="1"/>
            </p:cNvSpPr>
            <p:nvPr/>
          </p:nvSpPr>
          <p:spPr bwMode="auto">
            <a:xfrm>
              <a:off x="4648200" y="3595688"/>
              <a:ext cx="3581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4" name="Line 78"/>
            <p:cNvSpPr>
              <a:spLocks noChangeShapeType="1"/>
            </p:cNvSpPr>
            <p:nvPr/>
          </p:nvSpPr>
          <p:spPr bwMode="auto">
            <a:xfrm>
              <a:off x="6400800" y="3595688"/>
              <a:ext cx="0" cy="3810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5" name="Line 79"/>
            <p:cNvSpPr>
              <a:spLocks noChangeShapeType="1"/>
            </p:cNvSpPr>
            <p:nvPr/>
          </p:nvSpPr>
          <p:spPr bwMode="auto">
            <a:xfrm>
              <a:off x="4800600" y="3976688"/>
              <a:ext cx="3200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6" name="Text Box 80"/>
            <p:cNvSpPr txBox="1">
              <a:spLocks noChangeArrowheads="1"/>
            </p:cNvSpPr>
            <p:nvPr/>
          </p:nvSpPr>
          <p:spPr bwMode="auto">
            <a:xfrm>
              <a:off x="8153400" y="3671888"/>
              <a:ext cx="457200" cy="63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Line 83"/>
            <p:cNvSpPr>
              <a:spLocks noChangeShapeType="1"/>
            </p:cNvSpPr>
            <p:nvPr/>
          </p:nvSpPr>
          <p:spPr bwMode="auto">
            <a:xfrm>
              <a:off x="3962400" y="1309688"/>
              <a:ext cx="0" cy="2362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8" name="Line 84"/>
            <p:cNvSpPr>
              <a:spLocks noChangeShapeType="1"/>
            </p:cNvSpPr>
            <p:nvPr/>
          </p:nvSpPr>
          <p:spPr bwMode="auto">
            <a:xfrm>
              <a:off x="8839200" y="1309688"/>
              <a:ext cx="0" cy="2362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69" name="Group 99"/>
            <p:cNvGrpSpPr/>
            <p:nvPr/>
          </p:nvGrpSpPr>
          <p:grpSpPr bwMode="auto">
            <a:xfrm>
              <a:off x="3962400" y="1004889"/>
              <a:ext cx="914400" cy="631824"/>
              <a:chOff x="2352" y="489"/>
              <a:chExt cx="576" cy="398"/>
            </a:xfrm>
          </p:grpSpPr>
          <p:sp>
            <p:nvSpPr>
              <p:cNvPr id="170" name="Text Box 86"/>
              <p:cNvSpPr txBox="1">
                <a:spLocks noChangeArrowheads="1"/>
              </p:cNvSpPr>
              <p:nvPr/>
            </p:nvSpPr>
            <p:spPr bwMode="auto">
              <a:xfrm>
                <a:off x="2352" y="489"/>
                <a:ext cx="576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Line 87"/>
              <p:cNvSpPr>
                <a:spLocks noChangeShapeType="1"/>
              </p:cNvSpPr>
              <p:nvPr/>
            </p:nvSpPr>
            <p:spPr bwMode="auto">
              <a:xfrm>
                <a:off x="2388" y="568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4472C4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2" name="Text Box 88"/>
            <p:cNvSpPr txBox="1">
              <a:spLocks noChangeArrowheads="1"/>
            </p:cNvSpPr>
            <p:nvPr/>
          </p:nvSpPr>
          <p:spPr bwMode="auto">
            <a:xfrm>
              <a:off x="8458200" y="928688"/>
              <a:ext cx="457200" cy="63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Oval 96"/>
            <p:cNvSpPr>
              <a:spLocks noChangeArrowheads="1"/>
            </p:cNvSpPr>
            <p:nvPr/>
          </p:nvSpPr>
          <p:spPr bwMode="auto">
            <a:xfrm>
              <a:off x="6324600" y="1233488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4" name="Oval 97"/>
            <p:cNvSpPr>
              <a:spLocks noChangeArrowheads="1"/>
            </p:cNvSpPr>
            <p:nvPr/>
          </p:nvSpPr>
          <p:spPr bwMode="auto">
            <a:xfrm>
              <a:off x="5334000" y="2224088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7315200" y="2224088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6" name="Text Box 104"/>
            <p:cNvSpPr txBox="1">
              <a:spLocks noChangeArrowheads="1"/>
            </p:cNvSpPr>
            <p:nvPr/>
          </p:nvSpPr>
          <p:spPr bwMode="auto">
            <a:xfrm>
              <a:off x="5360938" y="1812130"/>
              <a:ext cx="457200" cy="63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Text Box 105"/>
            <p:cNvSpPr txBox="1">
              <a:spLocks noChangeArrowheads="1"/>
            </p:cNvSpPr>
            <p:nvPr/>
          </p:nvSpPr>
          <p:spPr bwMode="auto">
            <a:xfrm>
              <a:off x="7031038" y="1802857"/>
              <a:ext cx="457200" cy="63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8" name="文本框 177"/>
          <p:cNvSpPr txBox="1"/>
          <p:nvPr/>
        </p:nvSpPr>
        <p:spPr>
          <a:xfrm>
            <a:off x="1141816" y="3016569"/>
            <a:ext cx="3691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存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ea typeface="微软雅黑" panose="020B0503020204020204" pitchFamily="34" charset="-122"/>
              </a:rPr>
              <a:t>导通，</a:t>
            </a:r>
            <a:r>
              <a:rPr lang="en-US" altLang="zh-CN" sz="2400" dirty="0"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ea typeface="微软雅黑" panose="020B0503020204020204" pitchFamily="34" charset="-122"/>
              </a:rPr>
              <a:t>截止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存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ea typeface="微软雅黑" panose="020B0503020204020204" pitchFamily="34" charset="-122"/>
              </a:rPr>
              <a:t>截止，</a:t>
            </a:r>
            <a:r>
              <a:rPr lang="en-US" altLang="zh-CN" sz="2400" dirty="0"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ea typeface="微软雅黑" panose="020B0503020204020204" pitchFamily="34" charset="-122"/>
              </a:rPr>
              <a:t>导通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grpSp>
        <p:nvGrpSpPr>
          <p:cNvPr id="181" name="组合 180"/>
          <p:cNvGrpSpPr/>
          <p:nvPr/>
        </p:nvGrpSpPr>
        <p:grpSpPr>
          <a:xfrm>
            <a:off x="701899" y="5001539"/>
            <a:ext cx="7649876" cy="1323439"/>
            <a:chOff x="701899" y="5001539"/>
            <a:chExt cx="7649876" cy="13234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701899" y="5001539"/>
                  <a:ext cx="7649876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dirty="0">
                      <a:ea typeface="微软雅黑" panose="020B0503020204020204" pitchFamily="34" charset="-122"/>
                    </a:rPr>
                    <a:t>	T1</a:t>
                  </a:r>
                  <a:r>
                    <a:rPr lang="zh-CN" altLang="en-US" sz="2000" dirty="0"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2000" dirty="0">
                      <a:ea typeface="微软雅黑" panose="020B0503020204020204" pitchFamily="34" charset="-122"/>
                    </a:rPr>
                    <a:t>T3</a:t>
                  </a:r>
                  <a:r>
                    <a:rPr lang="zh-CN" altLang="en-US" sz="2000" dirty="0">
                      <a:ea typeface="微软雅黑" panose="020B0503020204020204" pitchFamily="34" charset="-122"/>
                    </a:rPr>
                    <a:t>：一个</a:t>
                  </a:r>
                  <a:r>
                    <a:rPr lang="en-US" altLang="zh-CN" sz="2000" dirty="0">
                      <a:ea typeface="微软雅黑" panose="020B0503020204020204" pitchFamily="34" charset="-122"/>
                    </a:rPr>
                    <a:t>MOS</a:t>
                  </a:r>
                  <a:r>
                    <a:rPr lang="zh-CN" altLang="en-US" sz="2000" dirty="0">
                      <a:ea typeface="微软雅黑" panose="020B0503020204020204" pitchFamily="34" charset="-122"/>
                    </a:rPr>
                    <a:t>反相器</a:t>
                  </a:r>
                  <a:endParaRPr lang="en-US" altLang="zh-CN" sz="2000" dirty="0">
                    <a:ea typeface="微软雅黑" panose="020B0503020204020204" pitchFamily="34" charset="-122"/>
                  </a:endParaRPr>
                </a:p>
                <a:p>
                  <a:r>
                    <a:rPr lang="en-US" altLang="zh-CN" sz="2000" dirty="0">
                      <a:ea typeface="微软雅黑" panose="020B0503020204020204" pitchFamily="34" charset="-122"/>
                    </a:rPr>
                    <a:t>	T2</a:t>
                  </a:r>
                  <a:r>
                    <a:rPr lang="zh-CN" altLang="en-US" sz="2000" dirty="0"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2000" dirty="0">
                      <a:ea typeface="微软雅黑" panose="020B0503020204020204" pitchFamily="34" charset="-122"/>
                    </a:rPr>
                    <a:t>T4</a:t>
                  </a:r>
                  <a:r>
                    <a:rPr lang="zh-CN" altLang="en-US" sz="2000" dirty="0">
                      <a:ea typeface="微软雅黑" panose="020B0503020204020204" pitchFamily="34" charset="-122"/>
                    </a:rPr>
                    <a:t>：一个</a:t>
                  </a:r>
                  <a:r>
                    <a:rPr lang="en-US" altLang="zh-CN" sz="2000" dirty="0">
                      <a:ea typeface="微软雅黑" panose="020B0503020204020204" pitchFamily="34" charset="-122"/>
                    </a:rPr>
                    <a:t>MOS</a:t>
                  </a:r>
                  <a:r>
                    <a:rPr lang="zh-CN" altLang="en-US" sz="2000" dirty="0">
                      <a:ea typeface="微软雅黑" panose="020B0503020204020204" pitchFamily="34" charset="-122"/>
                    </a:rPr>
                    <a:t>反相器</a:t>
                  </a:r>
                  <a:endParaRPr lang="en-US" altLang="zh-CN" sz="2000" dirty="0">
                    <a:ea typeface="微软雅黑" panose="020B0503020204020204" pitchFamily="34" charset="-122"/>
                  </a:endParaRPr>
                </a:p>
                <a:p>
                  <a:r>
                    <a:rPr lang="en-US" altLang="zh-CN" sz="2000" dirty="0">
                      <a:ea typeface="微软雅黑" panose="020B0503020204020204" pitchFamily="34" charset="-122"/>
                    </a:rPr>
                    <a:t>	T5</a:t>
                  </a:r>
                  <a:r>
                    <a:rPr lang="zh-CN" altLang="en-US" sz="2000" dirty="0"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2000" dirty="0">
                      <a:ea typeface="微软雅黑" panose="020B0503020204020204" pitchFamily="34" charset="-122"/>
                    </a:rPr>
                    <a:t>T6</a:t>
                  </a:r>
                  <a:r>
                    <a:rPr lang="zh-CN" altLang="en-US" sz="2000" dirty="0">
                      <a:ea typeface="微软雅黑" panose="020B0503020204020204" pitchFamily="34" charset="-122"/>
                    </a:rPr>
                    <a:t>：两个控制门管</a:t>
                  </a:r>
                  <a:endParaRPr lang="en-US" altLang="zh-CN" sz="2000" dirty="0">
                    <a:ea typeface="微软雅黑" panose="020B0503020204020204" pitchFamily="34" charset="-122"/>
                  </a:endParaRPr>
                </a:p>
                <a:p>
                  <a:r>
                    <a:rPr lang="en-US" altLang="zh-CN" sz="2000" dirty="0">
                      <a:ea typeface="微软雅黑" panose="020B0503020204020204" pitchFamily="34" charset="-122"/>
                    </a:rPr>
                    <a:t>	Z</a:t>
                  </a:r>
                  <a:r>
                    <a:rPr lang="zh-CN" altLang="en-US" sz="2000" dirty="0">
                      <a:ea typeface="微软雅黑" panose="020B0503020204020204" pitchFamily="34" charset="-122"/>
                    </a:rPr>
                    <a:t>：字线，选择存储单元</a:t>
                  </a:r>
                  <a:r>
                    <a:rPr lang="en-US" altLang="zh-CN" sz="2000" dirty="0">
                      <a:ea typeface="微软雅黑" panose="020B0503020204020204" pitchFamily="34" charset="-122"/>
                    </a:rPr>
                    <a:t>			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acc>
                    </m:oMath>
                  </a14:m>
                  <a:r>
                    <a:rPr lang="zh-CN" altLang="en-US" sz="2000" dirty="0">
                      <a:ea typeface="微软雅黑" panose="020B0503020204020204" pitchFamily="34" charset="-122"/>
                    </a:rPr>
                    <a:t>、</a:t>
                  </a:r>
                  <a:r>
                    <a:rPr lang="en-US" altLang="zh-CN" sz="2000" dirty="0">
                      <a:ea typeface="微软雅黑" panose="020B0503020204020204" pitchFamily="34" charset="-122"/>
                    </a:rPr>
                    <a:t>W</a:t>
                  </a:r>
                  <a:r>
                    <a:rPr lang="zh-CN" altLang="en-US" sz="2000" dirty="0">
                      <a:ea typeface="微软雅黑" panose="020B0503020204020204" pitchFamily="34" charset="-122"/>
                    </a:rPr>
                    <a:t>：位线，完成读</a:t>
                  </a:r>
                  <a:r>
                    <a:rPr lang="en-US" altLang="zh-CN" sz="2000" dirty="0">
                      <a:ea typeface="微软雅黑" panose="020B0503020204020204" pitchFamily="34" charset="-122"/>
                    </a:rPr>
                    <a:t>/</a:t>
                  </a:r>
                  <a:r>
                    <a:rPr lang="zh-CN" altLang="en-US" sz="2000" dirty="0">
                      <a:ea typeface="微软雅黑" panose="020B0503020204020204" pitchFamily="34" charset="-122"/>
                    </a:rPr>
                    <a:t>写操作</a:t>
                  </a:r>
                  <a:endParaRPr lang="zh-CN" altLang="en-US" sz="2000" dirty="0"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899" y="5001539"/>
                  <a:ext cx="7649876" cy="1323439"/>
                </a:xfrm>
                <a:prstGeom prst="rect">
                  <a:avLst/>
                </a:prstGeom>
                <a:blipFill rotWithShape="1">
                  <a:blip r:embed="rId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右大括号 178"/>
            <p:cNvSpPr/>
            <p:nvPr/>
          </p:nvSpPr>
          <p:spPr>
            <a:xfrm>
              <a:off x="4222273" y="5164668"/>
              <a:ext cx="225380" cy="423048"/>
            </a:xfrm>
            <a:prstGeom prst="rightBrac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80" name="文本框 179"/>
            <p:cNvSpPr txBox="1"/>
            <p:nvPr/>
          </p:nvSpPr>
          <p:spPr>
            <a:xfrm>
              <a:off x="4447653" y="5164668"/>
              <a:ext cx="18272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C00000"/>
                  </a:solidFill>
                  <a:ea typeface="微软雅黑" panose="020B0503020204020204" pitchFamily="34" charset="-122"/>
                </a:rPr>
                <a:t>双稳态触发器</a:t>
              </a:r>
              <a:endParaRPr lang="zh-CN" altLang="en-US" sz="2000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1" name="直接连接符 90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6.2.1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半导体存储器的存储原理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4634694" y="951529"/>
            <a:ext cx="4102994" cy="3077208"/>
            <a:chOff x="3962400" y="588797"/>
            <a:chExt cx="4953000" cy="3714705"/>
          </a:xfrm>
        </p:grpSpPr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6134101" y="588797"/>
              <a:ext cx="1295400" cy="63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err="1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Vcc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6" name="Group 7"/>
            <p:cNvGrpSpPr/>
            <p:nvPr/>
          </p:nvGrpSpPr>
          <p:grpSpPr bwMode="auto">
            <a:xfrm>
              <a:off x="4724400" y="1309688"/>
              <a:ext cx="1447800" cy="1981200"/>
              <a:chOff x="2352" y="1296"/>
              <a:chExt cx="912" cy="1248"/>
            </a:xfrm>
          </p:grpSpPr>
          <p:grpSp>
            <p:nvGrpSpPr>
              <p:cNvPr id="97" name="Group 8"/>
              <p:cNvGrpSpPr/>
              <p:nvPr/>
            </p:nvGrpSpPr>
            <p:grpSpPr bwMode="auto">
              <a:xfrm>
                <a:off x="2417" y="1296"/>
                <a:ext cx="847" cy="624"/>
                <a:chOff x="2417" y="1296"/>
                <a:chExt cx="847" cy="624"/>
              </a:xfrm>
            </p:grpSpPr>
            <p:sp>
              <p:nvSpPr>
                <p:cNvPr id="11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417" y="1305"/>
                  <a:ext cx="480" cy="3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C54A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T3</a:t>
                  </a:r>
                  <a:endPara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11" name="Group 10"/>
                <p:cNvGrpSpPr/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112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3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4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5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6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98" name="Group 18"/>
              <p:cNvGrpSpPr/>
              <p:nvPr/>
            </p:nvGrpSpPr>
            <p:grpSpPr bwMode="auto">
              <a:xfrm>
                <a:off x="2429" y="1920"/>
                <a:ext cx="835" cy="624"/>
                <a:chOff x="2429" y="1296"/>
                <a:chExt cx="835" cy="624"/>
              </a:xfrm>
            </p:grpSpPr>
            <p:sp>
              <p:nvSpPr>
                <p:cNvPr id="10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29" y="1405"/>
                  <a:ext cx="480" cy="39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800" b="1" dirty="0">
                      <a:solidFill>
                        <a:srgbClr val="0C54A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T1</a:t>
                  </a:r>
                  <a:endPara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02" name="Group 20"/>
                <p:cNvGrpSpPr/>
                <p:nvPr/>
              </p:nvGrpSpPr>
              <p:grpSpPr bwMode="auto">
                <a:xfrm>
                  <a:off x="2784" y="1296"/>
                  <a:ext cx="480" cy="624"/>
                  <a:chOff x="2784" y="1296"/>
                  <a:chExt cx="480" cy="624"/>
                </a:xfrm>
              </p:grpSpPr>
              <p:sp>
                <p:nvSpPr>
                  <p:cNvPr id="10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296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536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6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976" y="1488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7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784" y="1680"/>
                    <a:ext cx="0" cy="24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8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536"/>
                    <a:ext cx="0" cy="144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0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072" y="1632"/>
                    <a:ext cx="192" cy="0"/>
                  </a:xfrm>
                  <a:prstGeom prst="line">
                    <a:avLst/>
                  </a:prstGeom>
                  <a:noFill/>
                  <a:ln w="381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dirty="0">
                      <a:solidFill>
                        <a:srgbClr val="0C54A0"/>
                      </a:solidFill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99" name="Line 28"/>
              <p:cNvSpPr>
                <a:spLocks noChangeShapeType="1"/>
              </p:cNvSpPr>
              <p:nvPr/>
            </p:nvSpPr>
            <p:spPr bwMode="auto">
              <a:xfrm>
                <a:off x="2688" y="2544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Line 29"/>
              <p:cNvSpPr>
                <a:spLocks noChangeShapeType="1"/>
              </p:cNvSpPr>
              <p:nvPr/>
            </p:nvSpPr>
            <p:spPr bwMode="auto">
              <a:xfrm>
                <a:off x="2352" y="1920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9" name="Group 30"/>
            <p:cNvGrpSpPr/>
            <p:nvPr/>
          </p:nvGrpSpPr>
          <p:grpSpPr bwMode="auto">
            <a:xfrm>
              <a:off x="6629402" y="1309688"/>
              <a:ext cx="1477963" cy="1981200"/>
              <a:chOff x="3648" y="1296"/>
              <a:chExt cx="931" cy="1248"/>
            </a:xfrm>
          </p:grpSpPr>
          <p:sp>
            <p:nvSpPr>
              <p:cNvPr id="120" name="Text Box 31"/>
              <p:cNvSpPr txBox="1">
                <a:spLocks noChangeArrowheads="1"/>
              </p:cNvSpPr>
              <p:nvPr/>
            </p:nvSpPr>
            <p:spPr bwMode="auto">
              <a:xfrm flipH="1">
                <a:off x="4099" y="1318"/>
                <a:ext cx="480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T4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1" name="Group 32"/>
              <p:cNvGrpSpPr/>
              <p:nvPr/>
            </p:nvGrpSpPr>
            <p:grpSpPr bwMode="auto">
              <a:xfrm flipH="1">
                <a:off x="3648" y="1296"/>
                <a:ext cx="480" cy="624"/>
                <a:chOff x="2784" y="1296"/>
                <a:chExt cx="480" cy="624"/>
              </a:xfrm>
            </p:grpSpPr>
            <p:sp>
              <p:nvSpPr>
                <p:cNvPr id="133" name="Line 33"/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" name="Line 34"/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5" name="Line 35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6" name="Line 36"/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7" name="Line 37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Line 38"/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9" name="Line 39"/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2" name="Text Box 40"/>
              <p:cNvSpPr txBox="1">
                <a:spLocks noChangeArrowheads="1"/>
              </p:cNvSpPr>
              <p:nvPr/>
            </p:nvSpPr>
            <p:spPr bwMode="auto">
              <a:xfrm flipH="1">
                <a:off x="4080" y="2021"/>
                <a:ext cx="480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T2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3" name="Group 41"/>
              <p:cNvGrpSpPr/>
              <p:nvPr/>
            </p:nvGrpSpPr>
            <p:grpSpPr bwMode="auto">
              <a:xfrm flipH="1">
                <a:off x="3648" y="1920"/>
                <a:ext cx="480" cy="624"/>
                <a:chOff x="2784" y="1296"/>
                <a:chExt cx="480" cy="624"/>
              </a:xfrm>
            </p:grpSpPr>
            <p:sp>
              <p:nvSpPr>
                <p:cNvPr id="126" name="Line 42"/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" name="Line 43"/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Line 44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Line 45"/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Line 46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Line 47"/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2" name="Line 48"/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4" name="Line 49"/>
              <p:cNvSpPr>
                <a:spLocks noChangeShapeType="1"/>
              </p:cNvSpPr>
              <p:nvPr/>
            </p:nvSpPr>
            <p:spPr bwMode="auto">
              <a:xfrm flipH="1">
                <a:off x="4032" y="2544"/>
                <a:ext cx="192" cy="0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25" name="Line 50"/>
              <p:cNvSpPr>
                <a:spLocks noChangeShapeType="1"/>
              </p:cNvSpPr>
              <p:nvPr/>
            </p:nvSpPr>
            <p:spPr bwMode="auto">
              <a:xfrm flipH="1">
                <a:off x="4128" y="1920"/>
                <a:ext cx="43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0" name="Line 52"/>
            <p:cNvSpPr>
              <a:spLocks noChangeShapeType="1"/>
            </p:cNvSpPr>
            <p:nvPr/>
          </p:nvSpPr>
          <p:spPr bwMode="auto">
            <a:xfrm>
              <a:off x="5410200" y="2300288"/>
              <a:ext cx="7620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1" name="Line 53"/>
            <p:cNvSpPr>
              <a:spLocks noChangeShapeType="1"/>
            </p:cNvSpPr>
            <p:nvPr/>
          </p:nvSpPr>
          <p:spPr bwMode="auto">
            <a:xfrm>
              <a:off x="6172200" y="2300288"/>
              <a:ext cx="45720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V="1">
              <a:off x="6172200" y="2300288"/>
              <a:ext cx="45720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3" name="Line 55"/>
            <p:cNvSpPr>
              <a:spLocks noChangeShapeType="1"/>
            </p:cNvSpPr>
            <p:nvPr/>
          </p:nvSpPr>
          <p:spPr bwMode="auto">
            <a:xfrm>
              <a:off x="6629400" y="2300288"/>
              <a:ext cx="7620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4" name="Line 56"/>
            <p:cNvSpPr>
              <a:spLocks noChangeShapeType="1"/>
            </p:cNvSpPr>
            <p:nvPr/>
          </p:nvSpPr>
          <p:spPr bwMode="auto">
            <a:xfrm>
              <a:off x="5410200" y="1309688"/>
              <a:ext cx="19812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5" name="Line 57"/>
            <p:cNvSpPr>
              <a:spLocks noChangeShapeType="1"/>
            </p:cNvSpPr>
            <p:nvPr/>
          </p:nvSpPr>
          <p:spPr bwMode="auto">
            <a:xfrm>
              <a:off x="6172200" y="1843088"/>
              <a:ext cx="4572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6" name="Line 58"/>
            <p:cNvSpPr>
              <a:spLocks noChangeShapeType="1"/>
            </p:cNvSpPr>
            <p:nvPr/>
          </p:nvSpPr>
          <p:spPr bwMode="auto">
            <a:xfrm>
              <a:off x="6172200" y="762000"/>
              <a:ext cx="0" cy="914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47" name="Group 60"/>
            <p:cNvGrpSpPr/>
            <p:nvPr/>
          </p:nvGrpSpPr>
          <p:grpSpPr bwMode="auto">
            <a:xfrm>
              <a:off x="3962400" y="1766888"/>
              <a:ext cx="1143000" cy="1828800"/>
              <a:chOff x="2496" y="1008"/>
              <a:chExt cx="720" cy="1152"/>
            </a:xfrm>
          </p:grpSpPr>
          <p:sp>
            <p:nvSpPr>
              <p:cNvPr id="148" name="Line 61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Line 62"/>
              <p:cNvSpPr>
                <a:spLocks noChangeShapeType="1"/>
              </p:cNvSpPr>
              <p:nvPr/>
            </p:nvSpPr>
            <p:spPr bwMode="auto">
              <a:xfrm>
                <a:off x="2832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Line 63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Line 64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Line 65"/>
              <p:cNvSpPr>
                <a:spLocks noChangeShapeType="1"/>
              </p:cNvSpPr>
              <p:nvPr/>
            </p:nvSpPr>
            <p:spPr bwMode="auto">
              <a:xfrm>
                <a:off x="2832" y="1536"/>
                <a:ext cx="1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Line 66"/>
              <p:cNvSpPr>
                <a:spLocks noChangeShapeType="1"/>
              </p:cNvSpPr>
              <p:nvPr/>
            </p:nvSpPr>
            <p:spPr bwMode="auto">
              <a:xfrm>
                <a:off x="2928" y="1536"/>
                <a:ext cx="0" cy="62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4" name="Text Box 67"/>
              <p:cNvSpPr txBox="1">
                <a:spLocks noChangeArrowheads="1"/>
              </p:cNvSpPr>
              <p:nvPr/>
            </p:nvSpPr>
            <p:spPr bwMode="auto">
              <a:xfrm>
                <a:off x="2688" y="1008"/>
                <a:ext cx="528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T5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5" name="Group 68"/>
            <p:cNvGrpSpPr/>
            <p:nvPr/>
          </p:nvGrpSpPr>
          <p:grpSpPr bwMode="auto">
            <a:xfrm>
              <a:off x="7924800" y="1766888"/>
              <a:ext cx="914400" cy="1828800"/>
              <a:chOff x="4992" y="1008"/>
              <a:chExt cx="576" cy="1152"/>
            </a:xfrm>
          </p:grpSpPr>
          <p:sp>
            <p:nvSpPr>
              <p:cNvPr id="156" name="Line 69"/>
              <p:cNvSpPr>
                <a:spLocks noChangeShapeType="1"/>
              </p:cNvSpPr>
              <p:nvPr/>
            </p:nvSpPr>
            <p:spPr bwMode="auto">
              <a:xfrm>
                <a:off x="5232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7" name="Line 70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8" name="Line 71"/>
              <p:cNvSpPr>
                <a:spLocks noChangeShapeType="1"/>
              </p:cNvSpPr>
              <p:nvPr/>
            </p:nvSpPr>
            <p:spPr bwMode="auto">
              <a:xfrm>
                <a:off x="4992" y="1488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59" name="Line 72"/>
              <p:cNvSpPr>
                <a:spLocks noChangeShapeType="1"/>
              </p:cNvSpPr>
              <p:nvPr/>
            </p:nvSpPr>
            <p:spPr bwMode="auto">
              <a:xfrm>
                <a:off x="5232" y="1344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0" name="Line 73"/>
              <p:cNvSpPr>
                <a:spLocks noChangeShapeType="1"/>
              </p:cNvSpPr>
              <p:nvPr/>
            </p:nvSpPr>
            <p:spPr bwMode="auto">
              <a:xfrm>
                <a:off x="5088" y="1536"/>
                <a:ext cx="1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1" name="Line 74"/>
              <p:cNvSpPr>
                <a:spLocks noChangeShapeType="1"/>
              </p:cNvSpPr>
              <p:nvPr/>
            </p:nvSpPr>
            <p:spPr bwMode="auto">
              <a:xfrm>
                <a:off x="5184" y="1536"/>
                <a:ext cx="0" cy="62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Text Box 75"/>
              <p:cNvSpPr txBox="1">
                <a:spLocks noChangeArrowheads="1"/>
              </p:cNvSpPr>
              <p:nvPr/>
            </p:nvSpPr>
            <p:spPr bwMode="auto">
              <a:xfrm>
                <a:off x="4992" y="1008"/>
                <a:ext cx="528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T6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3" name="Line 76"/>
            <p:cNvSpPr>
              <a:spLocks noChangeShapeType="1"/>
            </p:cNvSpPr>
            <p:nvPr/>
          </p:nvSpPr>
          <p:spPr bwMode="auto">
            <a:xfrm>
              <a:off x="4648200" y="3595688"/>
              <a:ext cx="3581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4" name="Line 78"/>
            <p:cNvSpPr>
              <a:spLocks noChangeShapeType="1"/>
            </p:cNvSpPr>
            <p:nvPr/>
          </p:nvSpPr>
          <p:spPr bwMode="auto">
            <a:xfrm>
              <a:off x="6400800" y="3595688"/>
              <a:ext cx="0" cy="3810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5" name="Line 79"/>
            <p:cNvSpPr>
              <a:spLocks noChangeShapeType="1"/>
            </p:cNvSpPr>
            <p:nvPr/>
          </p:nvSpPr>
          <p:spPr bwMode="auto">
            <a:xfrm>
              <a:off x="4800600" y="3976688"/>
              <a:ext cx="3200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6" name="Text Box 80"/>
            <p:cNvSpPr txBox="1">
              <a:spLocks noChangeArrowheads="1"/>
            </p:cNvSpPr>
            <p:nvPr/>
          </p:nvSpPr>
          <p:spPr bwMode="auto">
            <a:xfrm>
              <a:off x="8153400" y="3671888"/>
              <a:ext cx="457200" cy="63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Line 83"/>
            <p:cNvSpPr>
              <a:spLocks noChangeShapeType="1"/>
            </p:cNvSpPr>
            <p:nvPr/>
          </p:nvSpPr>
          <p:spPr bwMode="auto">
            <a:xfrm>
              <a:off x="3962400" y="1309688"/>
              <a:ext cx="0" cy="2362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8" name="Line 84"/>
            <p:cNvSpPr>
              <a:spLocks noChangeShapeType="1"/>
            </p:cNvSpPr>
            <p:nvPr/>
          </p:nvSpPr>
          <p:spPr bwMode="auto">
            <a:xfrm>
              <a:off x="8839200" y="1309688"/>
              <a:ext cx="0" cy="23622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69" name="Group 99"/>
            <p:cNvGrpSpPr/>
            <p:nvPr/>
          </p:nvGrpSpPr>
          <p:grpSpPr bwMode="auto">
            <a:xfrm>
              <a:off x="3962400" y="1004889"/>
              <a:ext cx="914400" cy="631824"/>
              <a:chOff x="2352" y="489"/>
              <a:chExt cx="576" cy="398"/>
            </a:xfrm>
          </p:grpSpPr>
          <p:sp>
            <p:nvSpPr>
              <p:cNvPr id="170" name="Text Box 86"/>
              <p:cNvSpPr txBox="1">
                <a:spLocks noChangeArrowheads="1"/>
              </p:cNvSpPr>
              <p:nvPr/>
            </p:nvSpPr>
            <p:spPr bwMode="auto">
              <a:xfrm>
                <a:off x="2352" y="489"/>
                <a:ext cx="576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1" name="Line 87"/>
              <p:cNvSpPr>
                <a:spLocks noChangeShapeType="1"/>
              </p:cNvSpPr>
              <p:nvPr/>
            </p:nvSpPr>
            <p:spPr bwMode="auto">
              <a:xfrm>
                <a:off x="2393" y="573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4472C4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2" name="Text Box 88"/>
            <p:cNvSpPr txBox="1">
              <a:spLocks noChangeArrowheads="1"/>
            </p:cNvSpPr>
            <p:nvPr/>
          </p:nvSpPr>
          <p:spPr bwMode="auto">
            <a:xfrm>
              <a:off x="8458200" y="928688"/>
              <a:ext cx="457200" cy="63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Oval 96"/>
            <p:cNvSpPr>
              <a:spLocks noChangeArrowheads="1"/>
            </p:cNvSpPr>
            <p:nvPr/>
          </p:nvSpPr>
          <p:spPr bwMode="auto">
            <a:xfrm>
              <a:off x="6324600" y="1233488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4" name="Oval 97"/>
            <p:cNvSpPr>
              <a:spLocks noChangeArrowheads="1"/>
            </p:cNvSpPr>
            <p:nvPr/>
          </p:nvSpPr>
          <p:spPr bwMode="auto">
            <a:xfrm>
              <a:off x="5334000" y="2224088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5" name="Oval 98"/>
            <p:cNvSpPr>
              <a:spLocks noChangeArrowheads="1"/>
            </p:cNvSpPr>
            <p:nvPr/>
          </p:nvSpPr>
          <p:spPr bwMode="auto">
            <a:xfrm>
              <a:off x="7315200" y="2224088"/>
              <a:ext cx="152400" cy="152400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6" name="Text Box 104"/>
            <p:cNvSpPr txBox="1">
              <a:spLocks noChangeArrowheads="1"/>
            </p:cNvSpPr>
            <p:nvPr/>
          </p:nvSpPr>
          <p:spPr bwMode="auto">
            <a:xfrm>
              <a:off x="5360938" y="1812130"/>
              <a:ext cx="457200" cy="63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Text Box 105"/>
            <p:cNvSpPr txBox="1">
              <a:spLocks noChangeArrowheads="1"/>
            </p:cNvSpPr>
            <p:nvPr/>
          </p:nvSpPr>
          <p:spPr bwMode="auto">
            <a:xfrm>
              <a:off x="7031038" y="1802857"/>
              <a:ext cx="457200" cy="6316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/>
              <p:cNvSpPr txBox="1"/>
              <p:nvPr/>
            </p:nvSpPr>
            <p:spPr>
              <a:xfrm>
                <a:off x="534424" y="4064359"/>
                <a:ext cx="8140141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C54A0"/>
                    </a:solidFill>
                    <a:ea typeface="微软雅黑" panose="020B0503020204020204" pitchFamily="34" charset="-122"/>
                  </a:rPr>
                  <a:t>读出：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根据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W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上有无电流，读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1/0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solidFill>
                      <a:srgbClr val="0C54A0"/>
                    </a:solidFill>
                    <a:ea typeface="微软雅黑" panose="020B0503020204020204" pitchFamily="34" charset="-122"/>
                  </a:rPr>
                  <a:t>保持：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Z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加低电平，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T5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T6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截止，位线与双稳态电路分离，保持原有状态不变。</a:t>
                </a:r>
                <a:endParaRPr lang="zh-CN" altLang="en-US" sz="2400" dirty="0"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静态单元是非破坏性读出，读后不需重写。</a:t>
                </a:r>
                <a:endParaRPr lang="zh-CN" altLang="en-US" sz="2400" dirty="0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3" name="文本框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24" y="4064359"/>
                <a:ext cx="8140141" cy="2062103"/>
              </a:xfrm>
              <a:prstGeom prst="rect">
                <a:avLst/>
              </a:prstGeom>
              <a:blipFill rotWithShape="1">
                <a:blip r:embed="rId1"/>
                <a:stretch>
                  <a:fillRect l="-5" t="-17" r="-135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/>
              <p:cNvSpPr txBox="1"/>
              <p:nvPr/>
            </p:nvSpPr>
            <p:spPr>
              <a:xfrm>
                <a:off x="536304" y="1532629"/>
                <a:ext cx="4073403" cy="21544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0C54A0"/>
                    </a:solidFill>
                    <a:ea typeface="微软雅黑" panose="020B0503020204020204" pitchFamily="34" charset="-122"/>
                  </a:rPr>
                  <a:t>写入：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字线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Z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加高电平，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T5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T6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导通，位线与双稳态触发器导通。</a:t>
                </a:r>
                <a:endParaRPr lang="zh-CN" altLang="en-US" sz="2400" dirty="0">
                  <a:ea typeface="微软雅黑" panose="020B0503020204020204" pitchFamily="34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写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</m:oMath>
                </a14:m>
                <a:r>
                  <a:rPr lang="zh-CN" altLang="en-US" sz="2400" dirty="0">
                    <a:ea typeface="微软雅黑" panose="020B0503020204020204" pitchFamily="34" charset="-122"/>
                  </a:rPr>
                  <a:t>低电平、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W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高电平</a:t>
                </a:r>
                <a:endParaRPr lang="zh-CN" altLang="en-US" sz="2400" dirty="0"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写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</m:oMath>
                </a14:m>
                <a:r>
                  <a:rPr lang="zh-CN" altLang="en-US" sz="2400" dirty="0">
                    <a:ea typeface="微软雅黑" panose="020B0503020204020204" pitchFamily="34" charset="-122"/>
                  </a:rPr>
                  <a:t>高电平、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W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低电平</a:t>
                </a:r>
                <a:endParaRPr lang="zh-CN" altLang="en-US" sz="2400" dirty="0"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6" name="文本框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04" y="1532629"/>
                <a:ext cx="4073403" cy="2154436"/>
              </a:xfrm>
              <a:prstGeom prst="rect">
                <a:avLst/>
              </a:prstGeom>
              <a:blipFill rotWithShape="1">
                <a:blip r:embed="rId2"/>
                <a:stretch>
                  <a:fillRect l="-9" t="-17" r="-158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1" name="直接连接符 80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6.2.1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半导体存储器的存储原理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</a:rPr>
              <a:t>）半导体动态存储器的存储原理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lphaLcParenR"/>
            </a:pPr>
            <a:r>
              <a:rPr lang="zh-CN" altLang="en-US" sz="2400" dirty="0">
                <a:ea typeface="微软雅黑" panose="020B0503020204020204" pitchFamily="34" charset="-122"/>
              </a:rPr>
              <a:t>四管单元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1178253" y="2677376"/>
            <a:ext cx="33457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存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ea typeface="微软雅黑" panose="020B0503020204020204" pitchFamily="34" charset="-122"/>
              </a:rPr>
              <a:t>导通，</a:t>
            </a:r>
            <a:r>
              <a:rPr lang="en-US" altLang="zh-CN" sz="2400" dirty="0"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ea typeface="微软雅黑" panose="020B0503020204020204" pitchFamily="34" charset="-122"/>
              </a:rPr>
              <a:t>截止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algn="r"/>
            <a:r>
              <a:rPr lang="zh-CN" altLang="en-US" sz="2000" dirty="0"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ea typeface="微软雅黑" panose="020B0503020204020204" pitchFamily="34" charset="-122"/>
              </a:rPr>
              <a:t>C1</a:t>
            </a:r>
            <a:r>
              <a:rPr lang="zh-CN" altLang="en-US" sz="2000" dirty="0">
                <a:ea typeface="微软雅黑" panose="020B0503020204020204" pitchFamily="34" charset="-122"/>
              </a:rPr>
              <a:t>有电荷，</a:t>
            </a:r>
            <a:r>
              <a:rPr lang="en-US" altLang="zh-CN" sz="2000" dirty="0">
                <a:ea typeface="微软雅黑" panose="020B0503020204020204" pitchFamily="34" charset="-122"/>
              </a:rPr>
              <a:t>C2</a:t>
            </a:r>
            <a:r>
              <a:rPr lang="zh-CN" altLang="en-US" sz="2000" dirty="0">
                <a:ea typeface="微软雅黑" panose="020B0503020204020204" pitchFamily="34" charset="-122"/>
              </a:rPr>
              <a:t>无电荷）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存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ea typeface="微软雅黑" panose="020B0503020204020204" pitchFamily="34" charset="-122"/>
              </a:rPr>
              <a:t>T1</a:t>
            </a:r>
            <a:r>
              <a:rPr lang="zh-CN" altLang="en-US" sz="2400" dirty="0">
                <a:ea typeface="微软雅黑" panose="020B0503020204020204" pitchFamily="34" charset="-122"/>
              </a:rPr>
              <a:t>截止，</a:t>
            </a:r>
            <a:r>
              <a:rPr lang="en-US" altLang="zh-CN" sz="2400" dirty="0">
                <a:ea typeface="微软雅黑" panose="020B0503020204020204" pitchFamily="34" charset="-122"/>
              </a:rPr>
              <a:t>T2</a:t>
            </a:r>
            <a:r>
              <a:rPr lang="zh-CN" altLang="en-US" sz="2400" dirty="0">
                <a:ea typeface="微软雅黑" panose="020B0503020204020204" pitchFamily="34" charset="-122"/>
              </a:rPr>
              <a:t>导通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algn="r"/>
            <a:r>
              <a:rPr lang="zh-CN" altLang="en-US" sz="2000" dirty="0"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ea typeface="微软雅黑" panose="020B0503020204020204" pitchFamily="34" charset="-122"/>
              </a:rPr>
              <a:t>C1</a:t>
            </a:r>
            <a:r>
              <a:rPr lang="zh-CN" altLang="en-US" sz="2000" dirty="0">
                <a:ea typeface="微软雅黑" panose="020B0503020204020204" pitchFamily="34" charset="-122"/>
              </a:rPr>
              <a:t>无电荷，</a:t>
            </a:r>
            <a:r>
              <a:rPr lang="en-US" altLang="zh-CN" sz="2000" dirty="0">
                <a:ea typeface="微软雅黑" panose="020B0503020204020204" pitchFamily="34" charset="-122"/>
              </a:rPr>
              <a:t>C2</a:t>
            </a:r>
            <a:r>
              <a:rPr lang="zh-CN" altLang="en-US" sz="2000" dirty="0">
                <a:ea typeface="微软雅黑" panose="020B0503020204020204" pitchFamily="34" charset="-122"/>
              </a:rPr>
              <a:t>有电荷）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47062" y="5100949"/>
                <a:ext cx="76498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ea typeface="微软雅黑" panose="020B0503020204020204" pitchFamily="34" charset="-122"/>
                  </a:rPr>
                  <a:t>	T1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T2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：记忆管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					T3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T4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：两个控制门管</a:t>
                </a:r>
                <a:endParaRPr lang="en-US" altLang="zh-CN" sz="2000" dirty="0"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ea typeface="微软雅黑" panose="020B0503020204020204" pitchFamily="34" charset="-122"/>
                  </a:rPr>
                  <a:t>	C1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C2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：栅极电容</a:t>
                </a:r>
                <a:endParaRPr lang="en-US" altLang="zh-CN" sz="2000" dirty="0">
                  <a:ea typeface="微软雅黑" panose="020B0503020204020204" pitchFamily="34" charset="-122"/>
                </a:endParaRPr>
              </a:p>
              <a:p>
                <a:r>
                  <a:rPr lang="en-US" altLang="zh-CN" sz="2000" dirty="0">
                    <a:ea typeface="微软雅黑" panose="020B0503020204020204" pitchFamily="34" charset="-122"/>
                  </a:rPr>
                  <a:t>	Z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：字线，选择存储单元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</m:oMath>
                </a14:m>
                <a:r>
                  <a:rPr lang="zh-CN" altLang="en-US" sz="2000" dirty="0"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W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：位线，完成读</a:t>
                </a:r>
                <a:r>
                  <a:rPr lang="en-US" altLang="zh-CN" sz="2000" dirty="0">
                    <a:ea typeface="微软雅黑" panose="020B0503020204020204" pitchFamily="34" charset="-122"/>
                  </a:rPr>
                  <a:t>/</a:t>
                </a:r>
                <a:r>
                  <a:rPr lang="zh-CN" altLang="en-US" sz="2000" dirty="0">
                    <a:ea typeface="微软雅黑" panose="020B0503020204020204" pitchFamily="34" charset="-122"/>
                  </a:rPr>
                  <a:t>写操作</a:t>
                </a:r>
                <a:endParaRPr lang="zh-CN" altLang="en-US" sz="2000" dirty="0"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62" y="5100949"/>
                <a:ext cx="7649876" cy="1015663"/>
              </a:xfrm>
              <a:prstGeom prst="rect">
                <a:avLst/>
              </a:prstGeom>
              <a:blipFill rotWithShape="1">
                <a:blip r:embed="rId1"/>
                <a:stretch>
                  <a:fillRect l="-4" t="-62" r="4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101"/>
          <p:cNvGrpSpPr/>
          <p:nvPr/>
        </p:nvGrpSpPr>
        <p:grpSpPr bwMode="auto">
          <a:xfrm>
            <a:off x="4719810" y="1806871"/>
            <a:ext cx="4257819" cy="2972988"/>
            <a:chOff x="2448" y="537"/>
            <a:chExt cx="3072" cy="2145"/>
          </a:xfrm>
        </p:grpSpPr>
        <p:grpSp>
          <p:nvGrpSpPr>
            <p:cNvPr id="182" name="Group 19"/>
            <p:cNvGrpSpPr/>
            <p:nvPr/>
          </p:nvGrpSpPr>
          <p:grpSpPr bwMode="auto">
            <a:xfrm>
              <a:off x="2976" y="1152"/>
              <a:ext cx="864" cy="624"/>
              <a:chOff x="2400" y="1296"/>
              <a:chExt cx="864" cy="624"/>
            </a:xfrm>
          </p:grpSpPr>
          <p:sp>
            <p:nvSpPr>
              <p:cNvPr id="245" name="Text Box 20"/>
              <p:cNvSpPr txBox="1">
                <a:spLocks noChangeArrowheads="1"/>
              </p:cNvSpPr>
              <p:nvPr/>
            </p:nvSpPr>
            <p:spPr bwMode="auto">
              <a:xfrm>
                <a:off x="2400" y="1440"/>
                <a:ext cx="48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T1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6" name="Group 21"/>
              <p:cNvGrpSpPr/>
              <p:nvPr/>
            </p:nvGrpSpPr>
            <p:grpSpPr bwMode="auto">
              <a:xfrm>
                <a:off x="2784" y="1296"/>
                <a:ext cx="480" cy="624"/>
                <a:chOff x="2784" y="1296"/>
                <a:chExt cx="480" cy="624"/>
              </a:xfrm>
            </p:grpSpPr>
            <p:sp>
              <p:nvSpPr>
                <p:cNvPr id="247" name="Line 22"/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8" name="Line 23"/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9" name="Line 24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0" name="Line 25"/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1" name="Line 26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2" name="Line 27"/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53" name="Line 28"/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183" name="Line 29"/>
            <p:cNvSpPr>
              <a:spLocks noChangeShapeType="1"/>
            </p:cNvSpPr>
            <p:nvPr/>
          </p:nvSpPr>
          <p:spPr bwMode="auto">
            <a:xfrm>
              <a:off x="2928" y="1152"/>
              <a:ext cx="4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4" name="Text Box 30"/>
            <p:cNvSpPr txBox="1">
              <a:spLocks noChangeArrowheads="1"/>
            </p:cNvSpPr>
            <p:nvPr/>
          </p:nvSpPr>
          <p:spPr bwMode="auto">
            <a:xfrm flipH="1">
              <a:off x="4656" y="1248"/>
              <a:ext cx="480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85" name="Group 31"/>
            <p:cNvGrpSpPr/>
            <p:nvPr/>
          </p:nvGrpSpPr>
          <p:grpSpPr bwMode="auto">
            <a:xfrm flipH="1">
              <a:off x="4128" y="1152"/>
              <a:ext cx="480" cy="624"/>
              <a:chOff x="2784" y="1296"/>
              <a:chExt cx="480" cy="624"/>
            </a:xfrm>
          </p:grpSpPr>
          <p:sp>
            <p:nvSpPr>
              <p:cNvPr id="238" name="Line 32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9" name="Line 33"/>
              <p:cNvSpPr>
                <a:spLocks noChangeShapeType="1"/>
              </p:cNvSpPr>
              <p:nvPr/>
            </p:nvSpPr>
            <p:spPr bwMode="auto">
              <a:xfrm>
                <a:off x="2784" y="1536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0" name="Line 34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1" name="Line 35"/>
              <p:cNvSpPr>
                <a:spLocks noChangeShapeType="1"/>
              </p:cNvSpPr>
              <p:nvPr/>
            </p:nvSpPr>
            <p:spPr bwMode="auto">
              <a:xfrm>
                <a:off x="2976" y="148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2" name="Line 36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3" name="Line 37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4" name="Line 38"/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6" name="Line 39"/>
            <p:cNvSpPr>
              <a:spLocks noChangeShapeType="1"/>
            </p:cNvSpPr>
            <p:nvPr/>
          </p:nvSpPr>
          <p:spPr bwMode="auto">
            <a:xfrm flipH="1">
              <a:off x="3840" y="2112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7" name="Line 40"/>
            <p:cNvSpPr>
              <a:spLocks noChangeShapeType="1"/>
            </p:cNvSpPr>
            <p:nvPr/>
          </p:nvSpPr>
          <p:spPr bwMode="auto">
            <a:xfrm flipH="1">
              <a:off x="4608" y="1152"/>
              <a:ext cx="4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8" name="Line 41"/>
            <p:cNvSpPr>
              <a:spLocks noChangeShapeType="1"/>
            </p:cNvSpPr>
            <p:nvPr/>
          </p:nvSpPr>
          <p:spPr bwMode="auto">
            <a:xfrm>
              <a:off x="3360" y="115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9" name="Line 42"/>
            <p:cNvSpPr>
              <a:spLocks noChangeShapeType="1"/>
            </p:cNvSpPr>
            <p:nvPr/>
          </p:nvSpPr>
          <p:spPr bwMode="auto">
            <a:xfrm>
              <a:off x="3840" y="1152"/>
              <a:ext cx="288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0" name="Line 43"/>
            <p:cNvSpPr>
              <a:spLocks noChangeShapeType="1"/>
            </p:cNvSpPr>
            <p:nvPr/>
          </p:nvSpPr>
          <p:spPr bwMode="auto">
            <a:xfrm flipV="1">
              <a:off x="3840" y="1152"/>
              <a:ext cx="288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1" name="Line 44"/>
            <p:cNvSpPr>
              <a:spLocks noChangeShapeType="1"/>
            </p:cNvSpPr>
            <p:nvPr/>
          </p:nvSpPr>
          <p:spPr bwMode="auto">
            <a:xfrm>
              <a:off x="4128" y="115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92" name="Group 45"/>
            <p:cNvGrpSpPr/>
            <p:nvPr/>
          </p:nvGrpSpPr>
          <p:grpSpPr bwMode="auto">
            <a:xfrm>
              <a:off x="2448" y="816"/>
              <a:ext cx="720" cy="1152"/>
              <a:chOff x="2496" y="1008"/>
              <a:chExt cx="720" cy="1152"/>
            </a:xfrm>
          </p:grpSpPr>
          <p:sp>
            <p:nvSpPr>
              <p:cNvPr id="231" name="Line 46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Line 47"/>
              <p:cNvSpPr>
                <a:spLocks noChangeShapeType="1"/>
              </p:cNvSpPr>
              <p:nvPr/>
            </p:nvSpPr>
            <p:spPr bwMode="auto">
              <a:xfrm>
                <a:off x="2832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3" name="Line 48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4" name="Line 49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Line 50"/>
              <p:cNvSpPr>
                <a:spLocks noChangeShapeType="1"/>
              </p:cNvSpPr>
              <p:nvPr/>
            </p:nvSpPr>
            <p:spPr bwMode="auto">
              <a:xfrm>
                <a:off x="2832" y="1536"/>
                <a:ext cx="1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6" name="Line 51"/>
              <p:cNvSpPr>
                <a:spLocks noChangeShapeType="1"/>
              </p:cNvSpPr>
              <p:nvPr/>
            </p:nvSpPr>
            <p:spPr bwMode="auto">
              <a:xfrm>
                <a:off x="2928" y="1536"/>
                <a:ext cx="0" cy="62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7" name="Text Box 52"/>
              <p:cNvSpPr txBox="1">
                <a:spLocks noChangeArrowheads="1"/>
              </p:cNvSpPr>
              <p:nvPr/>
            </p:nvSpPr>
            <p:spPr bwMode="auto">
              <a:xfrm>
                <a:off x="2688" y="1008"/>
                <a:ext cx="528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T3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3" name="Group 53"/>
            <p:cNvGrpSpPr/>
            <p:nvPr/>
          </p:nvGrpSpPr>
          <p:grpSpPr bwMode="auto">
            <a:xfrm>
              <a:off x="4944" y="816"/>
              <a:ext cx="576" cy="1152"/>
              <a:chOff x="4992" y="1008"/>
              <a:chExt cx="576" cy="1152"/>
            </a:xfrm>
          </p:grpSpPr>
          <p:sp>
            <p:nvSpPr>
              <p:cNvPr id="224" name="Line 54"/>
              <p:cNvSpPr>
                <a:spLocks noChangeShapeType="1"/>
              </p:cNvSpPr>
              <p:nvPr/>
            </p:nvSpPr>
            <p:spPr bwMode="auto">
              <a:xfrm>
                <a:off x="5232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5" name="Line 55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Line 56"/>
              <p:cNvSpPr>
                <a:spLocks noChangeShapeType="1"/>
              </p:cNvSpPr>
              <p:nvPr/>
            </p:nvSpPr>
            <p:spPr bwMode="auto">
              <a:xfrm>
                <a:off x="4992" y="1488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Line 57"/>
              <p:cNvSpPr>
                <a:spLocks noChangeShapeType="1"/>
              </p:cNvSpPr>
              <p:nvPr/>
            </p:nvSpPr>
            <p:spPr bwMode="auto">
              <a:xfrm>
                <a:off x="5232" y="1344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Line 58"/>
              <p:cNvSpPr>
                <a:spLocks noChangeShapeType="1"/>
              </p:cNvSpPr>
              <p:nvPr/>
            </p:nvSpPr>
            <p:spPr bwMode="auto">
              <a:xfrm>
                <a:off x="5088" y="1536"/>
                <a:ext cx="1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Line 59"/>
              <p:cNvSpPr>
                <a:spLocks noChangeShapeType="1"/>
              </p:cNvSpPr>
              <p:nvPr/>
            </p:nvSpPr>
            <p:spPr bwMode="auto">
              <a:xfrm>
                <a:off x="5184" y="1536"/>
                <a:ext cx="0" cy="62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Text Box 60"/>
              <p:cNvSpPr txBox="1">
                <a:spLocks noChangeArrowheads="1"/>
              </p:cNvSpPr>
              <p:nvPr/>
            </p:nvSpPr>
            <p:spPr bwMode="auto">
              <a:xfrm>
                <a:off x="4992" y="1008"/>
                <a:ext cx="528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T4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4" name="Line 61"/>
            <p:cNvSpPr>
              <a:spLocks noChangeShapeType="1"/>
            </p:cNvSpPr>
            <p:nvPr/>
          </p:nvSpPr>
          <p:spPr bwMode="auto">
            <a:xfrm>
              <a:off x="2880" y="2256"/>
              <a:ext cx="225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5" name="Line 62"/>
            <p:cNvSpPr>
              <a:spLocks noChangeShapeType="1"/>
            </p:cNvSpPr>
            <p:nvPr/>
          </p:nvSpPr>
          <p:spPr bwMode="auto">
            <a:xfrm>
              <a:off x="3936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6" name="Line 63"/>
            <p:cNvSpPr>
              <a:spLocks noChangeShapeType="1"/>
            </p:cNvSpPr>
            <p:nvPr/>
          </p:nvSpPr>
          <p:spPr bwMode="auto">
            <a:xfrm>
              <a:off x="2976" y="2496"/>
              <a:ext cx="201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7" name="Text Box 64"/>
            <p:cNvSpPr txBox="1">
              <a:spLocks noChangeArrowheads="1"/>
            </p:cNvSpPr>
            <p:nvPr/>
          </p:nvSpPr>
          <p:spPr bwMode="auto">
            <a:xfrm>
              <a:off x="5040" y="2304"/>
              <a:ext cx="336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Line 65"/>
            <p:cNvSpPr>
              <a:spLocks noChangeShapeType="1"/>
            </p:cNvSpPr>
            <p:nvPr/>
          </p:nvSpPr>
          <p:spPr bwMode="auto">
            <a:xfrm>
              <a:off x="2448" y="816"/>
              <a:ext cx="0" cy="14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9" name="Line 66"/>
            <p:cNvSpPr>
              <a:spLocks noChangeShapeType="1"/>
            </p:cNvSpPr>
            <p:nvPr/>
          </p:nvSpPr>
          <p:spPr bwMode="auto">
            <a:xfrm>
              <a:off x="5520" y="816"/>
              <a:ext cx="0" cy="14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200" name="Group 100"/>
            <p:cNvGrpSpPr/>
            <p:nvPr/>
          </p:nvGrpSpPr>
          <p:grpSpPr bwMode="auto">
            <a:xfrm>
              <a:off x="2448" y="537"/>
              <a:ext cx="576" cy="378"/>
              <a:chOff x="2544" y="480"/>
              <a:chExt cx="576" cy="378"/>
            </a:xfrm>
          </p:grpSpPr>
          <p:sp>
            <p:nvSpPr>
              <p:cNvPr id="222" name="Text Box 68"/>
              <p:cNvSpPr txBox="1">
                <a:spLocks noChangeArrowheads="1"/>
              </p:cNvSpPr>
              <p:nvPr/>
            </p:nvSpPr>
            <p:spPr bwMode="auto">
              <a:xfrm>
                <a:off x="2544" y="480"/>
                <a:ext cx="576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Line 69"/>
              <p:cNvSpPr>
                <a:spLocks noChangeShapeType="1"/>
              </p:cNvSpPr>
              <p:nvPr/>
            </p:nvSpPr>
            <p:spPr bwMode="auto">
              <a:xfrm>
                <a:off x="2551" y="535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4472C4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1" name="Text Box 70"/>
            <p:cNvSpPr txBox="1">
              <a:spLocks noChangeArrowheads="1"/>
            </p:cNvSpPr>
            <p:nvPr/>
          </p:nvSpPr>
          <p:spPr bwMode="auto">
            <a:xfrm>
              <a:off x="5221" y="537"/>
              <a:ext cx="240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Oval 71"/>
            <p:cNvSpPr>
              <a:spLocks noChangeArrowheads="1"/>
            </p:cNvSpPr>
            <p:nvPr/>
          </p:nvSpPr>
          <p:spPr bwMode="auto">
            <a:xfrm>
              <a:off x="3312" y="1104"/>
              <a:ext cx="96" cy="9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3" name="Oval 72"/>
            <p:cNvSpPr>
              <a:spLocks noChangeArrowheads="1"/>
            </p:cNvSpPr>
            <p:nvPr/>
          </p:nvSpPr>
          <p:spPr bwMode="auto">
            <a:xfrm>
              <a:off x="4560" y="1104"/>
              <a:ext cx="96" cy="9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204" name="Group 73"/>
            <p:cNvGrpSpPr/>
            <p:nvPr/>
          </p:nvGrpSpPr>
          <p:grpSpPr bwMode="auto">
            <a:xfrm>
              <a:off x="3648" y="1488"/>
              <a:ext cx="192" cy="480"/>
              <a:chOff x="3696" y="1680"/>
              <a:chExt cx="192" cy="480"/>
            </a:xfrm>
          </p:grpSpPr>
          <p:sp>
            <p:nvSpPr>
              <p:cNvPr id="218" name="Line 74"/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Line 75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Line 76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Line 77"/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5" name="Group 78"/>
            <p:cNvGrpSpPr/>
            <p:nvPr/>
          </p:nvGrpSpPr>
          <p:grpSpPr bwMode="auto">
            <a:xfrm>
              <a:off x="4080" y="1488"/>
              <a:ext cx="192" cy="480"/>
              <a:chOff x="3696" y="1680"/>
              <a:chExt cx="192" cy="480"/>
            </a:xfrm>
          </p:grpSpPr>
          <p:sp>
            <p:nvSpPr>
              <p:cNvPr id="214" name="Line 79"/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Line 80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6" name="Line 81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Line 82"/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6" name="Line 83"/>
            <p:cNvSpPr>
              <a:spLocks noChangeShapeType="1"/>
            </p:cNvSpPr>
            <p:nvPr/>
          </p:nvSpPr>
          <p:spPr bwMode="auto">
            <a:xfrm>
              <a:off x="3360" y="1968"/>
              <a:ext cx="124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7" name="Line 84"/>
            <p:cNvSpPr>
              <a:spLocks noChangeShapeType="1"/>
            </p:cNvSpPr>
            <p:nvPr/>
          </p:nvSpPr>
          <p:spPr bwMode="auto">
            <a:xfrm>
              <a:off x="4608" y="1776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8" name="Line 85"/>
            <p:cNvSpPr>
              <a:spLocks noChangeShapeType="1"/>
            </p:cNvSpPr>
            <p:nvPr/>
          </p:nvSpPr>
          <p:spPr bwMode="auto">
            <a:xfrm>
              <a:off x="3360" y="1776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9" name="Line 86"/>
            <p:cNvSpPr>
              <a:spLocks noChangeShapeType="1"/>
            </p:cNvSpPr>
            <p:nvPr/>
          </p:nvSpPr>
          <p:spPr bwMode="auto">
            <a:xfrm>
              <a:off x="3936" y="196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0" name="Text Box 87"/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C1</a:t>
              </a:r>
              <a:endPara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Text Box 88"/>
            <p:cNvSpPr txBox="1">
              <a:spLocks noChangeArrowheads="1"/>
            </p:cNvSpPr>
            <p:nvPr/>
          </p:nvSpPr>
          <p:spPr bwMode="auto">
            <a:xfrm>
              <a:off x="4224" y="1632"/>
              <a:ext cx="480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C2</a:t>
              </a:r>
              <a:endPara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Line 89"/>
            <p:cNvSpPr>
              <a:spLocks noChangeShapeType="1"/>
            </p:cNvSpPr>
            <p:nvPr/>
          </p:nvSpPr>
          <p:spPr bwMode="auto">
            <a:xfrm>
              <a:off x="5136" y="1968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13" name="Line 90"/>
            <p:cNvSpPr>
              <a:spLocks noChangeShapeType="1"/>
            </p:cNvSpPr>
            <p:nvPr/>
          </p:nvSpPr>
          <p:spPr bwMode="auto">
            <a:xfrm>
              <a:off x="2880" y="1968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0" name="直接连接符 79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6.2.1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半导体存储器的存储原理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文本框 182"/>
              <p:cNvSpPr txBox="1"/>
              <p:nvPr/>
            </p:nvSpPr>
            <p:spPr>
              <a:xfrm>
                <a:off x="534424" y="4064359"/>
                <a:ext cx="8140141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0C54A0"/>
                    </a:solidFill>
                    <a:ea typeface="微软雅黑" panose="020B0503020204020204" pitchFamily="34" charset="-122"/>
                  </a:rPr>
                  <a:t>读出：</a:t>
                </a:r>
                <a:r>
                  <a:rPr lang="en-US" altLang="zh-CN" sz="2400" dirty="0">
                    <a:solidFill>
                      <a:srgbClr val="0C54A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W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先预充电至高电平，断开充电回路，再根据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W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上有无电流，读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1/0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。</a:t>
                </a:r>
                <a:endParaRPr lang="en-US" altLang="zh-CN" sz="2400" dirty="0">
                  <a:ea typeface="微软雅黑" panose="020B0503020204020204" pitchFamily="34" charset="-122"/>
                </a:endParaRPr>
              </a:p>
              <a:p>
                <a:endParaRPr lang="en-US" altLang="zh-CN" sz="2400" dirty="0">
                  <a:ea typeface="微软雅黑" panose="020B0503020204020204" pitchFamily="34" charset="-122"/>
                </a:endParaRPr>
              </a:p>
              <a:p>
                <a:r>
                  <a:rPr lang="zh-CN" altLang="en-US" sz="2800" dirty="0">
                    <a:solidFill>
                      <a:srgbClr val="0C54A0"/>
                    </a:solidFill>
                    <a:ea typeface="微软雅黑" panose="020B0503020204020204" pitchFamily="34" charset="-122"/>
                  </a:rPr>
                  <a:t>保持：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Z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加低电平，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T3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T4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截止，位线与双稳态电路分离，保持原有状态不变。</a:t>
                </a:r>
                <a:endParaRPr lang="zh-CN" altLang="en-US" sz="2400" dirty="0"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四管单元是非破坏性读出，读出过程即实现刷新。</a:t>
                </a:r>
                <a:endParaRPr lang="zh-CN" altLang="en-US" sz="2400" dirty="0">
                  <a:solidFill>
                    <a:srgbClr val="C00000"/>
                  </a:solidFill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3" name="文本框 1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24" y="4064359"/>
                <a:ext cx="8140141" cy="2431435"/>
              </a:xfrm>
              <a:prstGeom prst="rect">
                <a:avLst/>
              </a:prstGeom>
              <a:blipFill rotWithShape="1">
                <a:blip r:embed="rId1"/>
                <a:stretch>
                  <a:fillRect l="-5" t="-15" r="-135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文本框 185"/>
              <p:cNvSpPr txBox="1"/>
              <p:nvPr/>
            </p:nvSpPr>
            <p:spPr>
              <a:xfrm>
                <a:off x="536304" y="1532629"/>
                <a:ext cx="4054335" cy="21544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0C54A0"/>
                    </a:solidFill>
                    <a:ea typeface="微软雅黑" panose="020B0503020204020204" pitchFamily="34" charset="-122"/>
                  </a:rPr>
                  <a:t>写入：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字线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Z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加高电平，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T3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T4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导通，位线与双稳态触发器导通。</a:t>
                </a:r>
                <a:endParaRPr lang="zh-CN" altLang="en-US" sz="2400" dirty="0">
                  <a:ea typeface="微软雅黑" panose="020B0503020204020204" pitchFamily="34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写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0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</m:oMath>
                </a14:m>
                <a:r>
                  <a:rPr lang="zh-CN" altLang="en-US" sz="2400" dirty="0">
                    <a:ea typeface="微软雅黑" panose="020B0503020204020204" pitchFamily="34" charset="-122"/>
                  </a:rPr>
                  <a:t>低电平、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W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高电平</a:t>
                </a:r>
                <a:endParaRPr lang="zh-CN" altLang="en-US" sz="2400" dirty="0">
                  <a:ea typeface="微软雅黑" panose="020B0503020204020204" pitchFamily="34" charset="-122"/>
                </a:endParaRPr>
              </a:p>
              <a:p>
                <a:r>
                  <a:rPr lang="zh-CN" altLang="en-US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写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acc>
                  </m:oMath>
                </a14:m>
                <a:r>
                  <a:rPr lang="zh-CN" altLang="en-US" sz="2400" dirty="0">
                    <a:ea typeface="微软雅黑" panose="020B0503020204020204" pitchFamily="34" charset="-122"/>
                  </a:rPr>
                  <a:t>高电平、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W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低电平</a:t>
                </a:r>
                <a:endParaRPr lang="zh-CN" altLang="en-US" sz="2400" dirty="0"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86" name="文本框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04" y="1532629"/>
                <a:ext cx="4054335" cy="2154436"/>
              </a:xfrm>
              <a:prstGeom prst="rect">
                <a:avLst/>
              </a:prstGeom>
              <a:blipFill rotWithShape="1">
                <a:blip r:embed="rId2"/>
                <a:stretch>
                  <a:fillRect l="-9" t="-17" r="-2062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101"/>
          <p:cNvGrpSpPr/>
          <p:nvPr/>
        </p:nvGrpSpPr>
        <p:grpSpPr bwMode="auto">
          <a:xfrm>
            <a:off x="4626528" y="1103599"/>
            <a:ext cx="4306957" cy="3022721"/>
            <a:chOff x="2448" y="521"/>
            <a:chExt cx="3072" cy="2156"/>
          </a:xfrm>
        </p:grpSpPr>
        <p:grpSp>
          <p:nvGrpSpPr>
            <p:cNvPr id="91" name="Group 19"/>
            <p:cNvGrpSpPr/>
            <p:nvPr/>
          </p:nvGrpSpPr>
          <p:grpSpPr bwMode="auto">
            <a:xfrm>
              <a:off x="2976" y="1152"/>
              <a:ext cx="864" cy="624"/>
              <a:chOff x="2400" y="1296"/>
              <a:chExt cx="864" cy="624"/>
            </a:xfrm>
          </p:grpSpPr>
          <p:sp>
            <p:nvSpPr>
              <p:cNvPr id="239" name="Text Box 20"/>
              <p:cNvSpPr txBox="1">
                <a:spLocks noChangeArrowheads="1"/>
              </p:cNvSpPr>
              <p:nvPr/>
            </p:nvSpPr>
            <p:spPr bwMode="auto">
              <a:xfrm>
                <a:off x="2400" y="1440"/>
                <a:ext cx="480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T1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40" name="Group 21"/>
              <p:cNvGrpSpPr/>
              <p:nvPr/>
            </p:nvGrpSpPr>
            <p:grpSpPr bwMode="auto">
              <a:xfrm>
                <a:off x="2784" y="1296"/>
                <a:ext cx="480" cy="624"/>
                <a:chOff x="2784" y="1296"/>
                <a:chExt cx="480" cy="624"/>
              </a:xfrm>
            </p:grpSpPr>
            <p:sp>
              <p:nvSpPr>
                <p:cNvPr id="241" name="Line 22"/>
                <p:cNvSpPr>
                  <a:spLocks noChangeShapeType="1"/>
                </p:cNvSpPr>
                <p:nvPr/>
              </p:nvSpPr>
              <p:spPr bwMode="auto">
                <a:xfrm>
                  <a:off x="2784" y="1296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2" name="Line 23"/>
                <p:cNvSpPr>
                  <a:spLocks noChangeShapeType="1"/>
                </p:cNvSpPr>
                <p:nvPr/>
              </p:nvSpPr>
              <p:spPr bwMode="auto">
                <a:xfrm>
                  <a:off x="2784" y="1536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3" name="Line 24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4" name="Line 25"/>
                <p:cNvSpPr>
                  <a:spLocks noChangeShapeType="1"/>
                </p:cNvSpPr>
                <p:nvPr/>
              </p:nvSpPr>
              <p:spPr bwMode="auto">
                <a:xfrm>
                  <a:off x="2976" y="1488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5" name="Line 26"/>
                <p:cNvSpPr>
                  <a:spLocks noChangeShapeType="1"/>
                </p:cNvSpPr>
                <p:nvPr/>
              </p:nvSpPr>
              <p:spPr bwMode="auto">
                <a:xfrm>
                  <a:off x="2784" y="1680"/>
                  <a:ext cx="0" cy="24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" name="Line 27"/>
                <p:cNvSpPr>
                  <a:spLocks noChangeShapeType="1"/>
                </p:cNvSpPr>
                <p:nvPr/>
              </p:nvSpPr>
              <p:spPr bwMode="auto">
                <a:xfrm>
                  <a:off x="3072" y="1536"/>
                  <a:ext cx="0" cy="144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7" name="Line 28"/>
                <p:cNvSpPr>
                  <a:spLocks noChangeShapeType="1"/>
                </p:cNvSpPr>
                <p:nvPr/>
              </p:nvSpPr>
              <p:spPr bwMode="auto">
                <a:xfrm>
                  <a:off x="3072" y="1632"/>
                  <a:ext cx="192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>
                    <a:solidFill>
                      <a:srgbClr val="0C54A0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92" name="Line 29"/>
            <p:cNvSpPr>
              <a:spLocks noChangeShapeType="1"/>
            </p:cNvSpPr>
            <p:nvPr/>
          </p:nvSpPr>
          <p:spPr bwMode="auto">
            <a:xfrm>
              <a:off x="2928" y="1152"/>
              <a:ext cx="4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3" name="Text Box 30"/>
            <p:cNvSpPr txBox="1">
              <a:spLocks noChangeArrowheads="1"/>
            </p:cNvSpPr>
            <p:nvPr/>
          </p:nvSpPr>
          <p:spPr bwMode="auto">
            <a:xfrm flipH="1">
              <a:off x="4656" y="1248"/>
              <a:ext cx="480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4" name="Group 31"/>
            <p:cNvGrpSpPr/>
            <p:nvPr/>
          </p:nvGrpSpPr>
          <p:grpSpPr bwMode="auto">
            <a:xfrm flipH="1">
              <a:off x="4128" y="1152"/>
              <a:ext cx="480" cy="624"/>
              <a:chOff x="2784" y="1296"/>
              <a:chExt cx="480" cy="624"/>
            </a:xfrm>
          </p:grpSpPr>
          <p:sp>
            <p:nvSpPr>
              <p:cNvPr id="232" name="Line 32"/>
              <p:cNvSpPr>
                <a:spLocks noChangeShapeType="1"/>
              </p:cNvSpPr>
              <p:nvPr/>
            </p:nvSpPr>
            <p:spPr bwMode="auto">
              <a:xfrm>
                <a:off x="2784" y="1296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3" name="Line 33"/>
              <p:cNvSpPr>
                <a:spLocks noChangeShapeType="1"/>
              </p:cNvSpPr>
              <p:nvPr/>
            </p:nvSpPr>
            <p:spPr bwMode="auto">
              <a:xfrm>
                <a:off x="2784" y="1536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4" name="Line 34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5" name="Line 35"/>
              <p:cNvSpPr>
                <a:spLocks noChangeShapeType="1"/>
              </p:cNvSpPr>
              <p:nvPr/>
            </p:nvSpPr>
            <p:spPr bwMode="auto">
              <a:xfrm>
                <a:off x="2976" y="1488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6" name="Line 36"/>
              <p:cNvSpPr>
                <a:spLocks noChangeShapeType="1"/>
              </p:cNvSpPr>
              <p:nvPr/>
            </p:nvSpPr>
            <p:spPr bwMode="auto">
              <a:xfrm>
                <a:off x="2784" y="1680"/>
                <a:ext cx="0" cy="24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7" name="Line 37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8" name="Line 38"/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192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8" name="Line 39"/>
            <p:cNvSpPr>
              <a:spLocks noChangeShapeType="1"/>
            </p:cNvSpPr>
            <p:nvPr/>
          </p:nvSpPr>
          <p:spPr bwMode="auto">
            <a:xfrm flipH="1">
              <a:off x="3840" y="2112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9" name="Line 40"/>
            <p:cNvSpPr>
              <a:spLocks noChangeShapeType="1"/>
            </p:cNvSpPr>
            <p:nvPr/>
          </p:nvSpPr>
          <p:spPr bwMode="auto">
            <a:xfrm flipH="1">
              <a:off x="4608" y="1152"/>
              <a:ext cx="43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0" name="Line 41"/>
            <p:cNvSpPr>
              <a:spLocks noChangeShapeType="1"/>
            </p:cNvSpPr>
            <p:nvPr/>
          </p:nvSpPr>
          <p:spPr bwMode="auto">
            <a:xfrm>
              <a:off x="3360" y="115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1" name="Line 42"/>
            <p:cNvSpPr>
              <a:spLocks noChangeShapeType="1"/>
            </p:cNvSpPr>
            <p:nvPr/>
          </p:nvSpPr>
          <p:spPr bwMode="auto">
            <a:xfrm>
              <a:off x="3840" y="1152"/>
              <a:ext cx="288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2" name="Line 43"/>
            <p:cNvSpPr>
              <a:spLocks noChangeShapeType="1"/>
            </p:cNvSpPr>
            <p:nvPr/>
          </p:nvSpPr>
          <p:spPr bwMode="auto">
            <a:xfrm flipV="1">
              <a:off x="3840" y="1152"/>
              <a:ext cx="288" cy="33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4" name="Line 44"/>
            <p:cNvSpPr>
              <a:spLocks noChangeShapeType="1"/>
            </p:cNvSpPr>
            <p:nvPr/>
          </p:nvSpPr>
          <p:spPr bwMode="auto">
            <a:xfrm>
              <a:off x="4128" y="1152"/>
              <a:ext cx="48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85" name="Group 45"/>
            <p:cNvGrpSpPr/>
            <p:nvPr/>
          </p:nvGrpSpPr>
          <p:grpSpPr bwMode="auto">
            <a:xfrm>
              <a:off x="2448" y="816"/>
              <a:ext cx="720" cy="1152"/>
              <a:chOff x="2496" y="1008"/>
              <a:chExt cx="720" cy="1152"/>
            </a:xfrm>
          </p:grpSpPr>
          <p:sp>
            <p:nvSpPr>
              <p:cNvPr id="225" name="Line 46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6" name="Line 47"/>
              <p:cNvSpPr>
                <a:spLocks noChangeShapeType="1"/>
              </p:cNvSpPr>
              <p:nvPr/>
            </p:nvSpPr>
            <p:spPr bwMode="auto">
              <a:xfrm>
                <a:off x="2832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7" name="Line 48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8" name="Line 49"/>
              <p:cNvSpPr>
                <a:spLocks noChangeShapeType="1"/>
              </p:cNvSpPr>
              <p:nvPr/>
            </p:nvSpPr>
            <p:spPr bwMode="auto">
              <a:xfrm>
                <a:off x="2496" y="1344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9" name="Line 50"/>
              <p:cNvSpPr>
                <a:spLocks noChangeShapeType="1"/>
              </p:cNvSpPr>
              <p:nvPr/>
            </p:nvSpPr>
            <p:spPr bwMode="auto">
              <a:xfrm>
                <a:off x="2832" y="1536"/>
                <a:ext cx="1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0" name="Line 51"/>
              <p:cNvSpPr>
                <a:spLocks noChangeShapeType="1"/>
              </p:cNvSpPr>
              <p:nvPr/>
            </p:nvSpPr>
            <p:spPr bwMode="auto">
              <a:xfrm>
                <a:off x="2928" y="1536"/>
                <a:ext cx="0" cy="62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Text Box 52"/>
              <p:cNvSpPr txBox="1">
                <a:spLocks noChangeArrowheads="1"/>
              </p:cNvSpPr>
              <p:nvPr/>
            </p:nvSpPr>
            <p:spPr bwMode="auto">
              <a:xfrm>
                <a:off x="2688" y="1008"/>
                <a:ext cx="528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T3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87" name="Group 53"/>
            <p:cNvGrpSpPr/>
            <p:nvPr/>
          </p:nvGrpSpPr>
          <p:grpSpPr bwMode="auto">
            <a:xfrm>
              <a:off x="4944" y="816"/>
              <a:ext cx="576" cy="1152"/>
              <a:chOff x="4992" y="1008"/>
              <a:chExt cx="576" cy="1152"/>
            </a:xfrm>
          </p:grpSpPr>
          <p:sp>
            <p:nvSpPr>
              <p:cNvPr id="218" name="Line 54"/>
              <p:cNvSpPr>
                <a:spLocks noChangeShapeType="1"/>
              </p:cNvSpPr>
              <p:nvPr/>
            </p:nvSpPr>
            <p:spPr bwMode="auto">
              <a:xfrm>
                <a:off x="5232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9" name="Line 55"/>
              <p:cNvSpPr>
                <a:spLocks noChangeShapeType="1"/>
              </p:cNvSpPr>
              <p:nvPr/>
            </p:nvSpPr>
            <p:spPr bwMode="auto">
              <a:xfrm>
                <a:off x="5088" y="1344"/>
                <a:ext cx="0" cy="14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0" name="Line 56"/>
              <p:cNvSpPr>
                <a:spLocks noChangeShapeType="1"/>
              </p:cNvSpPr>
              <p:nvPr/>
            </p:nvSpPr>
            <p:spPr bwMode="auto">
              <a:xfrm>
                <a:off x="4992" y="1488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1" name="Line 57"/>
              <p:cNvSpPr>
                <a:spLocks noChangeShapeType="1"/>
              </p:cNvSpPr>
              <p:nvPr/>
            </p:nvSpPr>
            <p:spPr bwMode="auto">
              <a:xfrm>
                <a:off x="5232" y="1344"/>
                <a:ext cx="33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2" name="Line 58"/>
              <p:cNvSpPr>
                <a:spLocks noChangeShapeType="1"/>
              </p:cNvSpPr>
              <p:nvPr/>
            </p:nvSpPr>
            <p:spPr bwMode="auto">
              <a:xfrm>
                <a:off x="5088" y="1536"/>
                <a:ext cx="14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3" name="Line 59"/>
              <p:cNvSpPr>
                <a:spLocks noChangeShapeType="1"/>
              </p:cNvSpPr>
              <p:nvPr/>
            </p:nvSpPr>
            <p:spPr bwMode="auto">
              <a:xfrm>
                <a:off x="5184" y="1536"/>
                <a:ext cx="0" cy="624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24" name="Text Box 60"/>
              <p:cNvSpPr txBox="1">
                <a:spLocks noChangeArrowheads="1"/>
              </p:cNvSpPr>
              <p:nvPr/>
            </p:nvSpPr>
            <p:spPr bwMode="auto">
              <a:xfrm>
                <a:off x="4992" y="1008"/>
                <a:ext cx="528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T4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8" name="Line 61"/>
            <p:cNvSpPr>
              <a:spLocks noChangeShapeType="1"/>
            </p:cNvSpPr>
            <p:nvPr/>
          </p:nvSpPr>
          <p:spPr bwMode="auto">
            <a:xfrm>
              <a:off x="2880" y="2256"/>
              <a:ext cx="225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9" name="Line 62"/>
            <p:cNvSpPr>
              <a:spLocks noChangeShapeType="1"/>
            </p:cNvSpPr>
            <p:nvPr/>
          </p:nvSpPr>
          <p:spPr bwMode="auto">
            <a:xfrm>
              <a:off x="3936" y="2256"/>
              <a:ext cx="0" cy="24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0" name="Line 63"/>
            <p:cNvSpPr>
              <a:spLocks noChangeShapeType="1"/>
            </p:cNvSpPr>
            <p:nvPr/>
          </p:nvSpPr>
          <p:spPr bwMode="auto">
            <a:xfrm>
              <a:off x="2976" y="2496"/>
              <a:ext cx="201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1" name="Text Box 64"/>
            <p:cNvSpPr txBox="1">
              <a:spLocks noChangeArrowheads="1"/>
            </p:cNvSpPr>
            <p:nvPr/>
          </p:nvSpPr>
          <p:spPr bwMode="auto">
            <a:xfrm>
              <a:off x="5040" y="2304"/>
              <a:ext cx="336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Line 65"/>
            <p:cNvSpPr>
              <a:spLocks noChangeShapeType="1"/>
            </p:cNvSpPr>
            <p:nvPr/>
          </p:nvSpPr>
          <p:spPr bwMode="auto">
            <a:xfrm>
              <a:off x="2448" y="816"/>
              <a:ext cx="0" cy="14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3" name="Line 66"/>
            <p:cNvSpPr>
              <a:spLocks noChangeShapeType="1"/>
            </p:cNvSpPr>
            <p:nvPr/>
          </p:nvSpPr>
          <p:spPr bwMode="auto">
            <a:xfrm>
              <a:off x="5520" y="816"/>
              <a:ext cx="0" cy="14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94" name="Group 100"/>
            <p:cNvGrpSpPr/>
            <p:nvPr/>
          </p:nvGrpSpPr>
          <p:grpSpPr bwMode="auto">
            <a:xfrm>
              <a:off x="2448" y="537"/>
              <a:ext cx="576" cy="373"/>
              <a:chOff x="2544" y="480"/>
              <a:chExt cx="576" cy="373"/>
            </a:xfrm>
          </p:grpSpPr>
          <p:sp>
            <p:nvSpPr>
              <p:cNvPr id="216" name="Text Box 68"/>
              <p:cNvSpPr txBox="1">
                <a:spLocks noChangeArrowheads="1"/>
              </p:cNvSpPr>
              <p:nvPr/>
            </p:nvSpPr>
            <p:spPr bwMode="auto">
              <a:xfrm>
                <a:off x="2544" y="480"/>
                <a:ext cx="576" cy="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</a:t>
                </a:r>
                <a:endPara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7" name="Line 69"/>
              <p:cNvSpPr>
                <a:spLocks noChangeShapeType="1"/>
              </p:cNvSpPr>
              <p:nvPr/>
            </p:nvSpPr>
            <p:spPr bwMode="auto">
              <a:xfrm>
                <a:off x="2551" y="535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rgbClr val="4472C4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5" name="Text Box 70"/>
            <p:cNvSpPr txBox="1">
              <a:spLocks noChangeArrowheads="1"/>
            </p:cNvSpPr>
            <p:nvPr/>
          </p:nvSpPr>
          <p:spPr bwMode="auto">
            <a:xfrm>
              <a:off x="5217" y="521"/>
              <a:ext cx="240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Oval 71"/>
            <p:cNvSpPr>
              <a:spLocks noChangeArrowheads="1"/>
            </p:cNvSpPr>
            <p:nvPr/>
          </p:nvSpPr>
          <p:spPr bwMode="auto">
            <a:xfrm>
              <a:off x="3312" y="1104"/>
              <a:ext cx="96" cy="9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97" name="Oval 72"/>
            <p:cNvSpPr>
              <a:spLocks noChangeArrowheads="1"/>
            </p:cNvSpPr>
            <p:nvPr/>
          </p:nvSpPr>
          <p:spPr bwMode="auto">
            <a:xfrm>
              <a:off x="4560" y="1104"/>
              <a:ext cx="96" cy="96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98" name="Group 73"/>
            <p:cNvGrpSpPr/>
            <p:nvPr/>
          </p:nvGrpSpPr>
          <p:grpSpPr bwMode="auto">
            <a:xfrm>
              <a:off x="3648" y="1488"/>
              <a:ext cx="192" cy="480"/>
              <a:chOff x="3696" y="1680"/>
              <a:chExt cx="192" cy="480"/>
            </a:xfrm>
          </p:grpSpPr>
          <p:sp>
            <p:nvSpPr>
              <p:cNvPr id="212" name="Line 74"/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Line 75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4" name="Line 76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5" name="Line 77"/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99" name="Group 78"/>
            <p:cNvGrpSpPr/>
            <p:nvPr/>
          </p:nvGrpSpPr>
          <p:grpSpPr bwMode="auto">
            <a:xfrm>
              <a:off x="4080" y="1488"/>
              <a:ext cx="192" cy="480"/>
              <a:chOff x="3696" y="1680"/>
              <a:chExt cx="192" cy="480"/>
            </a:xfrm>
          </p:grpSpPr>
          <p:sp>
            <p:nvSpPr>
              <p:cNvPr id="208" name="Line 79"/>
              <p:cNvSpPr>
                <a:spLocks noChangeShapeType="1"/>
              </p:cNvSpPr>
              <p:nvPr/>
            </p:nvSpPr>
            <p:spPr bwMode="auto">
              <a:xfrm>
                <a:off x="3696" y="1872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Line 80"/>
              <p:cNvSpPr>
                <a:spLocks noChangeShapeType="1"/>
              </p:cNvSpPr>
              <p:nvPr/>
            </p:nvSpPr>
            <p:spPr bwMode="auto">
              <a:xfrm>
                <a:off x="3792" y="16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0" name="Line 81"/>
              <p:cNvSpPr>
                <a:spLocks noChangeShapeType="1"/>
              </p:cNvSpPr>
              <p:nvPr/>
            </p:nvSpPr>
            <p:spPr bwMode="auto">
              <a:xfrm>
                <a:off x="3696" y="1920"/>
                <a:ext cx="19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Line 82"/>
              <p:cNvSpPr>
                <a:spLocks noChangeShapeType="1"/>
              </p:cNvSpPr>
              <p:nvPr/>
            </p:nvSpPr>
            <p:spPr bwMode="auto">
              <a:xfrm>
                <a:off x="3792" y="1968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C54A0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0" name="Line 83"/>
            <p:cNvSpPr>
              <a:spLocks noChangeShapeType="1"/>
            </p:cNvSpPr>
            <p:nvPr/>
          </p:nvSpPr>
          <p:spPr bwMode="auto">
            <a:xfrm>
              <a:off x="3360" y="1968"/>
              <a:ext cx="124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1" name="Line 84"/>
            <p:cNvSpPr>
              <a:spLocks noChangeShapeType="1"/>
            </p:cNvSpPr>
            <p:nvPr/>
          </p:nvSpPr>
          <p:spPr bwMode="auto">
            <a:xfrm>
              <a:off x="4608" y="1776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2" name="Line 85"/>
            <p:cNvSpPr>
              <a:spLocks noChangeShapeType="1"/>
            </p:cNvSpPr>
            <p:nvPr/>
          </p:nvSpPr>
          <p:spPr bwMode="auto">
            <a:xfrm>
              <a:off x="3360" y="1776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3" name="Line 86"/>
            <p:cNvSpPr>
              <a:spLocks noChangeShapeType="1"/>
            </p:cNvSpPr>
            <p:nvPr/>
          </p:nvSpPr>
          <p:spPr bwMode="auto">
            <a:xfrm>
              <a:off x="3936" y="1968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4" name="Text Box 87"/>
            <p:cNvSpPr txBox="1">
              <a:spLocks noChangeArrowheads="1"/>
            </p:cNvSpPr>
            <p:nvPr/>
          </p:nvSpPr>
          <p:spPr bwMode="auto">
            <a:xfrm>
              <a:off x="3360" y="1632"/>
              <a:ext cx="48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C1</a:t>
              </a:r>
              <a:endPara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Text Box 88"/>
            <p:cNvSpPr txBox="1">
              <a:spLocks noChangeArrowheads="1"/>
            </p:cNvSpPr>
            <p:nvPr/>
          </p:nvSpPr>
          <p:spPr bwMode="auto">
            <a:xfrm>
              <a:off x="4224" y="1632"/>
              <a:ext cx="48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C2</a:t>
              </a:r>
              <a:endPara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Line 89"/>
            <p:cNvSpPr>
              <a:spLocks noChangeShapeType="1"/>
            </p:cNvSpPr>
            <p:nvPr/>
          </p:nvSpPr>
          <p:spPr bwMode="auto">
            <a:xfrm>
              <a:off x="5136" y="1968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07" name="Line 90"/>
            <p:cNvSpPr>
              <a:spLocks noChangeShapeType="1"/>
            </p:cNvSpPr>
            <p:nvPr/>
          </p:nvSpPr>
          <p:spPr bwMode="auto">
            <a:xfrm>
              <a:off x="2880" y="1968"/>
              <a:ext cx="0" cy="288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28" name="直接连接符 2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6.2.1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半导体存储器的存储原理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+mj-lt"/>
              <a:buAutoNum type="alphaLcParenR" startAt="2"/>
            </a:pPr>
            <a:r>
              <a:rPr lang="zh-CN" altLang="en-US" sz="2400" dirty="0">
                <a:ea typeface="微软雅黑" panose="020B0503020204020204" pitchFamily="34" charset="-122"/>
              </a:rPr>
              <a:t>单管单元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867749" y="1851822"/>
            <a:ext cx="4218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存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ea typeface="微软雅黑" panose="020B0503020204020204" pitchFamily="34" charset="-122"/>
              </a:rPr>
              <a:t>无电荷，电平</a:t>
            </a:r>
            <a:r>
              <a:rPr lang="en-US" altLang="zh-CN" sz="2400" dirty="0">
                <a:ea typeface="微软雅黑" panose="020B0503020204020204" pitchFamily="34" charset="-122"/>
              </a:rPr>
              <a:t>V0</a:t>
            </a:r>
            <a:r>
              <a:rPr lang="zh-CN" altLang="en-US" sz="2400" dirty="0">
                <a:ea typeface="微软雅黑" panose="020B0503020204020204" pitchFamily="34" charset="-122"/>
              </a:rPr>
              <a:t>（低）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存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ea typeface="微软雅黑" panose="020B0503020204020204" pitchFamily="34" charset="-122"/>
              </a:rPr>
              <a:t>有电荷，电平</a:t>
            </a:r>
            <a:r>
              <a:rPr lang="en-US" altLang="zh-CN" sz="2400" dirty="0">
                <a:ea typeface="微软雅黑" panose="020B0503020204020204" pitchFamily="34" charset="-122"/>
              </a:rPr>
              <a:t>V1</a:t>
            </a:r>
            <a:r>
              <a:rPr lang="zh-CN" altLang="en-US" sz="2400" dirty="0">
                <a:ea typeface="微软雅黑" panose="020B0503020204020204" pitchFamily="34" charset="-122"/>
              </a:rPr>
              <a:t>（高）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129" y="2735746"/>
            <a:ext cx="4365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ea typeface="微软雅黑" panose="020B0503020204020204" pitchFamily="34" charset="-122"/>
              </a:rPr>
              <a:t>：记忆单元</a:t>
            </a:r>
            <a:r>
              <a:rPr lang="en-US" altLang="zh-CN" sz="2400" dirty="0">
                <a:ea typeface="微软雅黑" panose="020B0503020204020204" pitchFamily="34" charset="-122"/>
              </a:rPr>
              <a:t>		T</a:t>
            </a:r>
            <a:r>
              <a:rPr lang="zh-CN" altLang="en-US" sz="2400" dirty="0">
                <a:ea typeface="微软雅黑" panose="020B0503020204020204" pitchFamily="34" charset="-122"/>
              </a:rPr>
              <a:t>：控制门管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ea typeface="微软雅黑" panose="020B0503020204020204" pitchFamily="34" charset="-122"/>
              </a:rPr>
              <a:t>：字线</a:t>
            </a:r>
            <a:r>
              <a:rPr lang="en-US" altLang="zh-CN" sz="2400" dirty="0">
                <a:ea typeface="微软雅黑" panose="020B0503020204020204" pitchFamily="34" charset="-122"/>
              </a:rPr>
              <a:t>			W</a:t>
            </a:r>
            <a:r>
              <a:rPr lang="zh-CN" altLang="en-US" sz="2400" dirty="0">
                <a:ea typeface="微软雅黑" panose="020B0503020204020204" pitchFamily="34" charset="-122"/>
              </a:rPr>
              <a:t>：位线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grpSp>
        <p:nvGrpSpPr>
          <p:cNvPr id="80" name="Group 5"/>
          <p:cNvGrpSpPr/>
          <p:nvPr/>
        </p:nvGrpSpPr>
        <p:grpSpPr bwMode="auto">
          <a:xfrm>
            <a:off x="5467347" y="1676176"/>
            <a:ext cx="3048000" cy="1828800"/>
            <a:chOff x="3456" y="3072"/>
            <a:chExt cx="1920" cy="1152"/>
          </a:xfrm>
        </p:grpSpPr>
        <p:sp>
          <p:nvSpPr>
            <p:cNvPr id="81" name="Line 6"/>
            <p:cNvSpPr>
              <a:spLocks noChangeShapeType="1"/>
            </p:cNvSpPr>
            <p:nvPr/>
          </p:nvSpPr>
          <p:spPr bwMode="auto">
            <a:xfrm>
              <a:off x="3504" y="3456"/>
              <a:ext cx="1536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2" name="Line 7"/>
            <p:cNvSpPr>
              <a:spLocks noChangeShapeType="1"/>
            </p:cNvSpPr>
            <p:nvPr/>
          </p:nvSpPr>
          <p:spPr bwMode="auto">
            <a:xfrm>
              <a:off x="3744" y="3312"/>
              <a:ext cx="0" cy="91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3" name="Line 8"/>
            <p:cNvSpPr>
              <a:spLocks noChangeShapeType="1"/>
            </p:cNvSpPr>
            <p:nvPr/>
          </p:nvSpPr>
          <p:spPr bwMode="auto">
            <a:xfrm>
              <a:off x="4368" y="345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4" name="Line 9"/>
            <p:cNvSpPr>
              <a:spLocks noChangeShapeType="1"/>
            </p:cNvSpPr>
            <p:nvPr/>
          </p:nvSpPr>
          <p:spPr bwMode="auto">
            <a:xfrm>
              <a:off x="4272" y="3600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5" name="Line 10"/>
            <p:cNvSpPr>
              <a:spLocks noChangeShapeType="1"/>
            </p:cNvSpPr>
            <p:nvPr/>
          </p:nvSpPr>
          <p:spPr bwMode="auto">
            <a:xfrm>
              <a:off x="4224" y="3696"/>
              <a:ext cx="28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6" name="Line 11"/>
            <p:cNvSpPr>
              <a:spLocks noChangeShapeType="1"/>
            </p:cNvSpPr>
            <p:nvPr/>
          </p:nvSpPr>
          <p:spPr bwMode="auto">
            <a:xfrm>
              <a:off x="4272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7" name="Line 12"/>
            <p:cNvSpPr>
              <a:spLocks noChangeShapeType="1"/>
            </p:cNvSpPr>
            <p:nvPr/>
          </p:nvSpPr>
          <p:spPr bwMode="auto">
            <a:xfrm>
              <a:off x="4464" y="3696"/>
              <a:ext cx="0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3744" y="3840"/>
              <a:ext cx="528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89" name="Line 14"/>
            <p:cNvSpPr>
              <a:spLocks noChangeShapeType="1"/>
            </p:cNvSpPr>
            <p:nvPr/>
          </p:nvSpPr>
          <p:spPr bwMode="auto">
            <a:xfrm>
              <a:off x="4464" y="3840"/>
              <a:ext cx="384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0" name="Line 15"/>
            <p:cNvSpPr>
              <a:spLocks noChangeShapeType="1"/>
            </p:cNvSpPr>
            <p:nvPr/>
          </p:nvSpPr>
          <p:spPr bwMode="auto">
            <a:xfrm>
              <a:off x="4848" y="3840"/>
              <a:ext cx="0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1" name="Line 16"/>
            <p:cNvSpPr>
              <a:spLocks noChangeShapeType="1"/>
            </p:cNvSpPr>
            <p:nvPr/>
          </p:nvSpPr>
          <p:spPr bwMode="auto">
            <a:xfrm>
              <a:off x="4752" y="3936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2" name="Line 17"/>
            <p:cNvSpPr>
              <a:spLocks noChangeShapeType="1"/>
            </p:cNvSpPr>
            <p:nvPr/>
          </p:nvSpPr>
          <p:spPr bwMode="auto">
            <a:xfrm>
              <a:off x="4752" y="4032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3" name="Line 18"/>
            <p:cNvSpPr>
              <a:spLocks noChangeShapeType="1"/>
            </p:cNvSpPr>
            <p:nvPr/>
          </p:nvSpPr>
          <p:spPr bwMode="auto">
            <a:xfrm>
              <a:off x="4848" y="4032"/>
              <a:ext cx="0" cy="192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5" name="Line 19"/>
            <p:cNvSpPr>
              <a:spLocks noChangeShapeType="1"/>
            </p:cNvSpPr>
            <p:nvPr/>
          </p:nvSpPr>
          <p:spPr bwMode="auto">
            <a:xfrm>
              <a:off x="4704" y="4224"/>
              <a:ext cx="2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solidFill>
                  <a:srgbClr val="0C54A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96" name="Text Box 20"/>
            <p:cNvSpPr txBox="1">
              <a:spLocks noChangeArrowheads="1"/>
            </p:cNvSpPr>
            <p:nvPr/>
          </p:nvSpPr>
          <p:spPr bwMode="auto">
            <a:xfrm>
              <a:off x="4944" y="3792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Text Box 21"/>
            <p:cNvSpPr txBox="1">
              <a:spLocks noChangeArrowheads="1"/>
            </p:cNvSpPr>
            <p:nvPr/>
          </p:nvSpPr>
          <p:spPr bwMode="auto">
            <a:xfrm>
              <a:off x="3456" y="307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Text Box 22"/>
            <p:cNvSpPr txBox="1">
              <a:spLocks noChangeArrowheads="1"/>
            </p:cNvSpPr>
            <p:nvPr/>
          </p:nvSpPr>
          <p:spPr bwMode="auto">
            <a:xfrm>
              <a:off x="5040" y="3264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 Box 23"/>
            <p:cNvSpPr txBox="1">
              <a:spLocks noChangeArrowheads="1"/>
            </p:cNvSpPr>
            <p:nvPr/>
          </p:nvSpPr>
          <p:spPr bwMode="auto">
            <a:xfrm>
              <a:off x="4224" y="379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en-US" altLang="zh-CN" sz="28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862553" y="3706755"/>
            <a:ext cx="779990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写入：</a:t>
            </a:r>
            <a:r>
              <a:rPr lang="zh-CN" altLang="en-US" sz="2400" dirty="0">
                <a:ea typeface="微软雅黑" panose="020B0503020204020204" pitchFamily="34" charset="-122"/>
              </a:rPr>
              <a:t>字线</a:t>
            </a:r>
            <a:r>
              <a:rPr lang="en-US" altLang="zh-CN" sz="2400" dirty="0"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ea typeface="微软雅黑" panose="020B0503020204020204" pitchFamily="34" charset="-122"/>
              </a:rPr>
              <a:t>加高电平，</a:t>
            </a:r>
            <a:r>
              <a:rPr lang="en-US" altLang="zh-CN" sz="2400" dirty="0"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ea typeface="微软雅黑" panose="020B0503020204020204" pitchFamily="34" charset="-122"/>
              </a:rPr>
              <a:t>导通。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写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ea typeface="微软雅黑" panose="020B0503020204020204" pitchFamily="34" charset="-122"/>
              </a:rPr>
              <a:t>低电平</a:t>
            </a:r>
            <a:r>
              <a:rPr lang="en-US" altLang="zh-CN" sz="2400" dirty="0"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写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ea typeface="微软雅黑" panose="020B0503020204020204" pitchFamily="34" charset="-122"/>
              </a:rPr>
              <a:t>高电平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读出：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ea typeface="微软雅黑" panose="020B0503020204020204" pitchFamily="34" charset="-122"/>
              </a:rPr>
              <a:t>先预充电，断开充电回路，</a:t>
            </a:r>
            <a:r>
              <a:rPr lang="en-US" altLang="zh-CN" sz="2400" dirty="0"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ea typeface="微软雅黑" panose="020B0503020204020204" pitchFamily="34" charset="-122"/>
              </a:rPr>
              <a:t>加高电平，</a:t>
            </a:r>
            <a:r>
              <a:rPr lang="en-US" altLang="zh-CN" sz="2400" dirty="0"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ea typeface="微软雅黑" panose="020B0503020204020204" pitchFamily="34" charset="-122"/>
              </a:rPr>
              <a:t>导通，再根据</a:t>
            </a:r>
            <a:r>
              <a:rPr lang="en-US" altLang="zh-CN" sz="2400" dirty="0">
                <a:ea typeface="微软雅黑" panose="020B0503020204020204" pitchFamily="34" charset="-122"/>
              </a:rPr>
              <a:t>W</a:t>
            </a:r>
            <a:r>
              <a:rPr lang="zh-CN" altLang="en-US" sz="2400" dirty="0">
                <a:ea typeface="微软雅黑" panose="020B0503020204020204" pitchFamily="34" charset="-122"/>
              </a:rPr>
              <a:t>线电位的变化，读</a:t>
            </a:r>
            <a:r>
              <a:rPr lang="en-US" altLang="zh-CN" sz="2400" dirty="0">
                <a:ea typeface="微软雅黑" panose="020B0503020204020204" pitchFamily="34" charset="-122"/>
              </a:rPr>
              <a:t>1/0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保持：</a:t>
            </a:r>
            <a:r>
              <a:rPr lang="en-US" altLang="zh-CN" sz="2400" dirty="0">
                <a:ea typeface="微软雅黑" panose="020B0503020204020204" pitchFamily="34" charset="-122"/>
              </a:rPr>
              <a:t>Z</a:t>
            </a:r>
            <a:r>
              <a:rPr lang="zh-CN" altLang="en-US" sz="2400" dirty="0">
                <a:ea typeface="微软雅黑" panose="020B0503020204020204" pitchFamily="34" charset="-122"/>
              </a:rPr>
              <a:t>加低电平，</a:t>
            </a:r>
            <a:r>
              <a:rPr lang="en-US" altLang="zh-CN" sz="2400" dirty="0"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ea typeface="微软雅黑" panose="020B0503020204020204" pitchFamily="34" charset="-122"/>
              </a:rPr>
              <a:t>截止，位线与双稳态电路分离，保持原有状态不变。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单管单元是破坏性读出，读出后需重写。</a:t>
            </a:r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6.2.1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半导体存储器的存储原理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ea typeface="微软雅黑" panose="020B0503020204020204" pitchFamily="34" charset="-122"/>
              </a:rPr>
              <a:t>半导体只读存储器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	</a:t>
            </a:r>
            <a:r>
              <a:rPr lang="zh-CN" altLang="en-US" sz="2800" dirty="0">
                <a:ea typeface="微软雅黑" panose="020B0503020204020204" pitchFamily="34" charset="-122"/>
              </a:rPr>
              <a:t>存储</a:t>
            </a:r>
            <a:r>
              <a:rPr lang="zh-CN" altLang="en-US" sz="2800" dirty="0">
                <a:solidFill>
                  <a:srgbClr val="C00000"/>
                </a:solidFill>
                <a:ea typeface="微软雅黑" panose="020B0503020204020204" pitchFamily="34" charset="-122"/>
              </a:rPr>
              <a:t>固定不变的数据</a:t>
            </a:r>
            <a:r>
              <a:rPr lang="zh-CN" altLang="en-US" sz="2800" dirty="0">
                <a:ea typeface="微软雅黑" panose="020B0503020204020204" pitchFamily="34" charset="-122"/>
              </a:rPr>
              <a:t>，正常工作状态下，这些数据</a:t>
            </a:r>
            <a:r>
              <a:rPr lang="zh-CN" altLang="en-US" sz="2800" dirty="0">
                <a:solidFill>
                  <a:srgbClr val="C00000"/>
                </a:solidFill>
                <a:ea typeface="微软雅黑" panose="020B0503020204020204" pitchFamily="34" charset="-122"/>
              </a:rPr>
              <a:t>只供读出使用</a:t>
            </a:r>
            <a:r>
              <a:rPr lang="zh-CN" altLang="en-US" sz="2800" dirty="0">
                <a:ea typeface="微软雅黑" panose="020B0503020204020204" pitchFamily="34" charset="-122"/>
              </a:rPr>
              <a:t>，不需要随时进行修改。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ea typeface="微软雅黑" panose="020B0503020204020204" pitchFamily="34" charset="-122"/>
              </a:rPr>
              <a:t>ROM</a:t>
            </a:r>
            <a:r>
              <a:rPr lang="zh-CN" altLang="en-US" sz="2400" dirty="0">
                <a:ea typeface="微软雅黑" panose="020B0503020204020204" pitchFamily="34" charset="-122"/>
              </a:rPr>
              <a:t>的结构和工作原理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7910" y="2765515"/>
            <a:ext cx="3715911" cy="1513793"/>
          </a:xfrm>
          <a:prstGeom prst="rect">
            <a:avLst/>
          </a:prstGeom>
          <a:noFill/>
          <a:ln w="19050">
            <a:solidFill>
              <a:srgbClr val="0C54A0"/>
            </a:solidFill>
          </a:ln>
        </p:spPr>
      </p:pic>
      <p:sp>
        <p:nvSpPr>
          <p:cNvPr id="183" name="文本框 182"/>
          <p:cNvSpPr txBox="1"/>
          <p:nvPr/>
        </p:nvSpPr>
        <p:spPr>
          <a:xfrm>
            <a:off x="929336" y="2974823"/>
            <a:ext cx="73585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存储单元：</a:t>
            </a:r>
            <a:r>
              <a:rPr lang="zh-CN" altLang="en-US" sz="2000" dirty="0">
                <a:ea typeface="微软雅黑" panose="020B0503020204020204" pitchFamily="34" charset="-122"/>
              </a:rPr>
              <a:t>由二极管构成，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zh-CN" altLang="en-US" sz="2000" dirty="0">
                <a:ea typeface="微软雅黑" panose="020B0503020204020204" pitchFamily="34" charset="-122"/>
              </a:rPr>
              <a:t>也可以用双极性三极管或</a:t>
            </a:r>
            <a:r>
              <a:rPr lang="en-US" altLang="zh-CN" sz="2000" dirty="0">
                <a:ea typeface="微软雅黑" panose="020B0503020204020204" pitchFamily="34" charset="-122"/>
              </a:rPr>
              <a:t>MOS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zh-CN" altLang="en-US" sz="2000" dirty="0">
                <a:ea typeface="微软雅黑" panose="020B0503020204020204" pitchFamily="34" charset="-122"/>
              </a:rPr>
              <a:t>管构成。</a:t>
            </a:r>
            <a:r>
              <a:rPr lang="zh-CN" altLang="en-US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每个单元存放</a:t>
            </a:r>
            <a:r>
              <a:rPr lang="en-US" altLang="zh-CN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位二</a:t>
            </a:r>
            <a:endParaRPr lang="en-US" altLang="zh-CN" sz="20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值代码（</a:t>
            </a:r>
            <a:r>
              <a:rPr lang="en-US" altLang="zh-CN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0/1</a:t>
            </a:r>
            <a:r>
              <a:rPr lang="zh-CN" altLang="en-US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ea typeface="微软雅黑" panose="020B0503020204020204" pitchFamily="34" charset="-122"/>
              </a:rPr>
              <a:t>。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地址译码器：</a:t>
            </a:r>
            <a:r>
              <a:rPr lang="zh-CN" altLang="en-US" sz="2000" dirty="0">
                <a:ea typeface="微软雅黑" panose="020B0503020204020204" pitchFamily="34" charset="-122"/>
              </a:rPr>
              <a:t>将输入的地址代码译成相应的控制信号，利用这个控制信号从存储矩阵中将指定单元选出，并把其中的数据送到输出缓冲器。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输出缓冲器：</a:t>
            </a:r>
            <a:r>
              <a:rPr lang="zh-CN" altLang="en-US" sz="2000" dirty="0">
                <a:ea typeface="微软雅黑" panose="020B0503020204020204" pitchFamily="34" charset="-122"/>
              </a:rPr>
              <a:t>提高存储器的带负载能力，实现对输出状态的三态控制，以便与系统的总线连接。</a:t>
            </a:r>
            <a:endParaRPr lang="en-US" altLang="zh-CN" sz="28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6.2.1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半导体存储器的存储原理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ea typeface="微软雅黑" panose="020B0503020204020204" pitchFamily="34" charset="-122"/>
              </a:rPr>
              <a:t>ROM</a:t>
            </a:r>
            <a:r>
              <a:rPr lang="zh-CN" altLang="en-US" sz="2800" dirty="0">
                <a:ea typeface="微软雅黑" panose="020B0503020204020204" pitchFamily="34" charset="-122"/>
              </a:rPr>
              <a:t>的分类</a:t>
            </a:r>
            <a:endParaRPr lang="en-US" altLang="zh-CN" sz="2800" dirty="0"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37122" y="1676176"/>
            <a:ext cx="75782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zh-CN" altLang="en-US" sz="2400" dirty="0">
                <a:ea typeface="微软雅黑" panose="020B0503020204020204" pitchFamily="34" charset="-122"/>
              </a:rPr>
              <a:t>掩膜只读存储器（</a:t>
            </a:r>
            <a:r>
              <a:rPr lang="en-US" altLang="zh-CN" sz="2400" dirty="0">
                <a:ea typeface="微软雅黑" panose="020B0503020204020204" pitchFamily="34" charset="-122"/>
              </a:rPr>
              <a:t>MROM</a:t>
            </a:r>
            <a:r>
              <a:rPr lang="zh-CN" altLang="en-US" sz="2400" dirty="0">
                <a:ea typeface="微软雅黑" panose="020B0503020204020204" pitchFamily="34" charset="-122"/>
              </a:rPr>
              <a:t>）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存储内容固定，可靠性高；但灵活性差，生产周期长，用户和厂家间依赖性大，适合定型批量生产。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lphaLcPeriod"/>
            </a:pPr>
            <a:r>
              <a:rPr lang="zh-CN" altLang="en-US" sz="2400" dirty="0">
                <a:ea typeface="微软雅黑" panose="020B0503020204020204" pitchFamily="34" charset="-122"/>
              </a:rPr>
              <a:t>可编程只读存储器（</a:t>
            </a:r>
            <a:r>
              <a:rPr lang="en-US" altLang="zh-CN" sz="2400" dirty="0">
                <a:ea typeface="微软雅黑" panose="020B0503020204020204" pitchFamily="34" charset="-122"/>
              </a:rPr>
              <a:t>PROM</a:t>
            </a:r>
            <a:r>
              <a:rPr lang="zh-CN" altLang="en-US" sz="2400" dirty="0">
                <a:ea typeface="微软雅黑" panose="020B0503020204020204" pitchFamily="34" charset="-122"/>
              </a:rPr>
              <a:t>）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出厂时内容全部为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，用户可用专门的写入器写入信息，写入不可逆。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lphaLcPeriod"/>
            </a:pPr>
            <a:r>
              <a:rPr lang="zh-CN" altLang="en-US" sz="2400" dirty="0">
                <a:ea typeface="微软雅黑" panose="020B0503020204020204" pitchFamily="34" charset="-122"/>
              </a:rPr>
              <a:t>可擦除可编程只读存储器（</a:t>
            </a:r>
            <a:r>
              <a:rPr lang="en-US" altLang="zh-CN" sz="2400" dirty="0">
                <a:ea typeface="微软雅黑" panose="020B0503020204020204" pitchFamily="34" charset="-122"/>
              </a:rPr>
              <a:t>EPROM</a:t>
            </a:r>
            <a:r>
              <a:rPr lang="zh-CN" altLang="en-US" sz="2400" dirty="0">
                <a:ea typeface="微软雅黑" panose="020B0503020204020204" pitchFamily="34" charset="-122"/>
              </a:rPr>
              <a:t>）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允许用户向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ROM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芯片中写入信息，并可擦除所有信息后重新写入。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lphaLcPeriod"/>
            </a:pPr>
            <a:r>
              <a:rPr lang="zh-CN" altLang="en-US" sz="2400" dirty="0">
                <a:ea typeface="微软雅黑" panose="020B0503020204020204" pitchFamily="34" charset="-122"/>
              </a:rPr>
              <a:t>电擦除电改写只读存储器（</a:t>
            </a:r>
            <a:r>
              <a:rPr lang="en-US" altLang="zh-CN" sz="2400" dirty="0">
                <a:ea typeface="微软雅黑" panose="020B0503020204020204" pitchFamily="34" charset="-122"/>
              </a:rPr>
              <a:t>EEPROM/E</a:t>
            </a:r>
            <a:r>
              <a:rPr lang="en-US" altLang="zh-CN" sz="2400" baseline="30000" dirty="0">
                <a:ea typeface="微软雅黑" panose="020B0503020204020204" pitchFamily="34" charset="-122"/>
              </a:rPr>
              <a:t>2</a:t>
            </a:r>
            <a:r>
              <a:rPr lang="en-US" altLang="zh-CN" sz="2400" dirty="0">
                <a:ea typeface="微软雅黑" panose="020B0503020204020204" pitchFamily="34" charset="-122"/>
              </a:rPr>
              <a:t>PROM</a:t>
            </a:r>
            <a:r>
              <a:rPr lang="zh-CN" altLang="en-US" sz="2400" dirty="0">
                <a:ea typeface="微软雅黑" panose="020B0503020204020204" pitchFamily="34" charset="-122"/>
              </a:rPr>
              <a:t>）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读数据方式与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EPROM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一致，但可用电来擦除和重编程，因此可以选择只删除个别字。</a:t>
            </a:r>
            <a:endParaRPr lang="zh-CN" altLang="en-US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6.2.1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半导体存储器的存储原理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ea typeface="微软雅黑" panose="020B0503020204020204" pitchFamily="34" charset="-122"/>
              </a:rPr>
              <a:t>半导体</a:t>
            </a:r>
            <a:r>
              <a:rPr lang="en-US" altLang="zh-CN" sz="2800" dirty="0">
                <a:ea typeface="微软雅黑" panose="020B0503020204020204" pitchFamily="34" charset="-122"/>
              </a:rPr>
              <a:t>Flash</a:t>
            </a:r>
            <a:r>
              <a:rPr lang="zh-CN" altLang="en-US" sz="2800" dirty="0">
                <a:ea typeface="微软雅黑" panose="020B0503020204020204" pitchFamily="34" charset="-122"/>
              </a:rPr>
              <a:t>存储器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2983" y="1125403"/>
            <a:ext cx="3598942" cy="2957206"/>
          </a:xfrm>
          <a:prstGeom prst="rect">
            <a:avLst/>
          </a:prstGeom>
          <a:noFill/>
        </p:spPr>
      </p:pic>
      <p:sp>
        <p:nvSpPr>
          <p:cNvPr id="182" name="文本框 181"/>
          <p:cNvSpPr txBox="1"/>
          <p:nvPr/>
        </p:nvSpPr>
        <p:spPr>
          <a:xfrm>
            <a:off x="862075" y="2045370"/>
            <a:ext cx="40543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存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ea typeface="微软雅黑" panose="020B0503020204020204" pitchFamily="34" charset="-122"/>
              </a:rPr>
              <a:t>控制栅正电压，浮空栅许多负电荷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存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ea typeface="微软雅黑" panose="020B0503020204020204" pitchFamily="34" charset="-122"/>
              </a:rPr>
              <a:t>控制栅不加正电压，浮空栅少带或不带负电荷</a:t>
            </a:r>
            <a:endParaRPr lang="zh-CN" altLang="en-US" sz="2000" dirty="0">
              <a:ea typeface="微软雅黑" panose="020B0503020204020204" pitchFamily="34" charset="-122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862075" y="4081112"/>
            <a:ext cx="7799902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编程（充电）：</a:t>
            </a:r>
            <a:r>
              <a:rPr lang="zh-CN" altLang="en-US" sz="2400" dirty="0">
                <a:ea typeface="微软雅黑" panose="020B0503020204020204" pitchFamily="34" charset="-122"/>
              </a:rPr>
              <a:t>最初都是“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”状态，再需要改写为“</a:t>
            </a:r>
            <a:r>
              <a:rPr lang="en-US" altLang="zh-CN" sz="2400" dirty="0"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ea typeface="微软雅黑" panose="020B0503020204020204" pitchFamily="34" charset="-122"/>
              </a:rPr>
              <a:t>”的存储元的控制栅加正电压。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擦除（放电）：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ea typeface="微软雅黑" panose="020B0503020204020204" pitchFamily="34" charset="-122"/>
              </a:rPr>
              <a:t>在所有存储元的源极</a:t>
            </a:r>
            <a:r>
              <a:rPr lang="en-US" altLang="zh-CN" sz="2400" dirty="0"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ea typeface="微软雅黑" panose="020B0503020204020204" pitchFamily="34" charset="-122"/>
              </a:rPr>
              <a:t>加正电压。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读取：</a:t>
            </a:r>
            <a:r>
              <a:rPr lang="zh-CN" altLang="en-US" sz="2400" dirty="0">
                <a:ea typeface="微软雅黑" panose="020B0503020204020204" pitchFamily="34" charset="-122"/>
              </a:rPr>
              <a:t>在控制栅加正电压，根据是否检测到电流读</a:t>
            </a:r>
            <a:r>
              <a:rPr lang="en-US" altLang="zh-CN" sz="2400" dirty="0">
                <a:ea typeface="微软雅黑" panose="020B0503020204020204" pitchFamily="34" charset="-122"/>
              </a:rPr>
              <a:t>1/0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Flash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存储器的读写操作速度相差很大，读取与半导体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RAM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芯片相当，写与硬磁盘存储器相当。</a:t>
            </a:r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ľ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7" name="直接连接符 16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íṥļiḋe"/>
          <p:cNvGrpSpPr/>
          <p:nvPr/>
        </p:nvGrpSpPr>
        <p:grpSpPr>
          <a:xfrm>
            <a:off x="1527072" y="2057622"/>
            <a:ext cx="6855716" cy="3911736"/>
            <a:chOff x="2379533" y="1780800"/>
            <a:chExt cx="9140954" cy="5215648"/>
          </a:xfrm>
        </p:grpSpPr>
        <p:grpSp>
          <p:nvGrpSpPr>
            <p:cNvPr id="6" name="îṩľi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3380411" y="1780800"/>
              <a:ext cx="8140076" cy="5215648"/>
              <a:chOff x="3696888" y="1780800"/>
              <a:chExt cx="7823599" cy="5215648"/>
            </a:xfrm>
          </p:grpSpPr>
          <p:sp>
            <p:nvSpPr>
              <p:cNvPr id="7" name="iṧḷíḓe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6.1 </a:t>
                </a:r>
                <a:r>
                  <a:rPr lang="zh-CN" altLang="en-US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概述</a:t>
                </a:r>
                <a:endParaRPr lang="en-US" altLang="zh-CN" sz="2400" b="0" dirty="0">
                  <a:solidFill>
                    <a:srgbClr val="C00000"/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6.2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存储原理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6.3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主存储器的组织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6.4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高速缓冲存储器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6.5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外部存储器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6.6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物理存储系统的组织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6.7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虚拟存储系统的组织</a:t>
                </a:r>
                <a:endParaRPr lang="en-US" altLang="zh-CN" sz="1800" b="0" dirty="0">
                  <a:latin typeface="+mn-lt"/>
                  <a:sym typeface="+mn-lt"/>
                </a:endParaRPr>
              </a:p>
            </p:txBody>
          </p:sp>
          <p:cxnSp>
            <p:nvCxnSpPr>
              <p:cNvPr id="8" name="îşľîḓè"/>
              <p:cNvCxnSpPr/>
              <p:nvPr/>
            </p:nvCxnSpPr>
            <p:spPr>
              <a:xfrm>
                <a:off x="3696888" y="1780800"/>
                <a:ext cx="0" cy="5215648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îṧľïďè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标题 1"/>
          <p:cNvSpPr txBox="1"/>
          <p:nvPr/>
        </p:nvSpPr>
        <p:spPr>
          <a:xfrm>
            <a:off x="1245201" y="1345843"/>
            <a:ext cx="6858000" cy="5924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ea typeface="微软雅黑" panose="020B0503020204020204" pitchFamily="34" charset="-122"/>
              </a:rPr>
              <a:t>	</a:t>
            </a:r>
            <a:r>
              <a:rPr lang="zh-CN" altLang="en-US" sz="3600" b="1" dirty="0">
                <a:ea typeface="微软雅黑" panose="020B0503020204020204" pitchFamily="34" charset="-122"/>
              </a:rPr>
              <a:t>存储系统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40799" y="1938246"/>
            <a:ext cx="6277571" cy="0"/>
          </a:xfrm>
          <a:prstGeom prst="line">
            <a:avLst/>
          </a:prstGeom>
          <a:ln w="38100">
            <a:solidFill>
              <a:srgbClr val="0C54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6.2.2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磁表面存储器的存储原理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812898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磁记录介质与磁头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介质：磁层（矩磁薄膜），依附在基体上。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磁头：读写部件。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读写原理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）写入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ea typeface="微软雅黑" panose="020B0503020204020204" pitchFamily="34" charset="-122"/>
              </a:rPr>
              <a:t>磁头线圈中加入磁化电流（写电流），并使磁层移动，在磁层上形成连续的小段磁化区域（位单元）。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</a:rPr>
              <a:t>）读出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ea typeface="微软雅黑" panose="020B0503020204020204" pitchFamily="34" charset="-122"/>
              </a:rPr>
              <a:t>磁头线圈中不加电流，磁层移动。当位单元的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转变区</a:t>
            </a:r>
            <a:r>
              <a:rPr lang="zh-CN" altLang="en-US" sz="2400" dirty="0">
                <a:ea typeface="微软雅黑" panose="020B0503020204020204" pitchFamily="34" charset="-122"/>
              </a:rPr>
              <a:t>经过磁头下方时，在线圈两端产生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感应电势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>
                <a:ea typeface="微软雅黑" panose="020B0503020204020204" pitchFamily="34" charset="-122"/>
              </a:rPr>
              <a:t>特点：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断电后不会丢失；非破坏性读出；允许多次重写；顺序存取。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6.2.2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磁表面存储器的存储原理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>
                <a:ea typeface="微软雅黑" panose="020B0503020204020204" pitchFamily="34" charset="-122"/>
              </a:rPr>
              <a:t>磁表面存储器的性能指标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）记录密度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可用道密度和位密度表示。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单位长度内的磁道数目叫道密度，单位长度内存放的二进制信息的数目叫位密度。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</a:rPr>
              <a:t>）存储容量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整个存储器所能存放的二进制信息量。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ea typeface="微软雅黑" panose="020B0503020204020204" pitchFamily="34" charset="-122"/>
              </a:rPr>
              <a:t>）平均存取时间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包括磁头定位和数据传输等多个部分的时间。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ea typeface="微软雅黑" panose="020B0503020204020204" pitchFamily="34" charset="-122"/>
              </a:rPr>
              <a:t>）数据传输速率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完成磁头定位和旋转等待以后，单位时间内从存储介质上读出或写入的二进制信息量。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6.2.2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磁表面存储器的存储原理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sz="2800" dirty="0">
                <a:ea typeface="微软雅黑" panose="020B0503020204020204" pitchFamily="34" charset="-122"/>
              </a:rPr>
              <a:t>磁记录编码方式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将数字信息转换成磁层表面的磁化单元所采用方式。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pic>
        <p:nvPicPr>
          <p:cNvPr id="6" name="图片 5" descr="6X0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288" y="2115334"/>
            <a:ext cx="3472268" cy="426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080336" y="2046083"/>
            <a:ext cx="379095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rgbClr val="0C54A0"/>
                </a:solidFill>
                <a:ea typeface="微软雅黑" panose="020B0503020204020204" pitchFamily="34" charset="-122"/>
              </a:rPr>
              <a:t>归零制（</a:t>
            </a:r>
            <a:r>
              <a:rPr lang="en-US" altLang="zh-CN" sz="2000" dirty="0">
                <a:solidFill>
                  <a:srgbClr val="0C54A0"/>
                </a:solidFill>
                <a:ea typeface="微软雅黑" panose="020B0503020204020204" pitchFamily="34" charset="-122"/>
              </a:rPr>
              <a:t>RZ</a:t>
            </a:r>
            <a:r>
              <a:rPr lang="zh-CN" altLang="en-US" sz="2000" dirty="0">
                <a:solidFill>
                  <a:srgbClr val="0C54A0"/>
                </a:solidFill>
                <a:ea typeface="微软雅黑" panose="020B0503020204020204" pitchFamily="34" charset="-122"/>
              </a:rPr>
              <a:t>制）</a:t>
            </a:r>
            <a:r>
              <a:rPr lang="zh-CN" altLang="en-US" sz="2000" dirty="0">
                <a:ea typeface="微软雅黑" panose="020B0503020204020204" pitchFamily="34" charset="-122"/>
              </a:rPr>
              <a:t>写</a:t>
            </a:r>
            <a:r>
              <a:rPr lang="en-US" altLang="zh-CN" sz="2000" dirty="0"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ea typeface="微软雅黑" panose="020B0503020204020204" pitchFamily="34" charset="-122"/>
              </a:rPr>
              <a:t>用正脉冲，写</a:t>
            </a:r>
            <a:r>
              <a:rPr lang="en-US" altLang="zh-CN" sz="2000" dirty="0"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ea typeface="微软雅黑" panose="020B0503020204020204" pitchFamily="34" charset="-122"/>
              </a:rPr>
              <a:t>用负脉冲，写完后回归到</a:t>
            </a:r>
            <a:r>
              <a:rPr lang="en-US" altLang="zh-CN" sz="2000" dirty="0"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ea typeface="微软雅黑" panose="020B0503020204020204" pitchFamily="34" charset="-122"/>
              </a:rPr>
              <a:t>。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rgbClr val="0C54A0"/>
                </a:solidFill>
                <a:ea typeface="微软雅黑" panose="020B0503020204020204" pitchFamily="34" charset="-122"/>
              </a:rPr>
              <a:t>不归零制（</a:t>
            </a:r>
            <a:r>
              <a:rPr lang="en-US" altLang="zh-CN" sz="2000" dirty="0">
                <a:solidFill>
                  <a:srgbClr val="0C54A0"/>
                </a:solidFill>
                <a:ea typeface="微软雅黑" panose="020B0503020204020204" pitchFamily="34" charset="-122"/>
              </a:rPr>
              <a:t>NRZ</a:t>
            </a:r>
            <a:r>
              <a:rPr lang="zh-CN" altLang="en-US" sz="2000" dirty="0">
                <a:solidFill>
                  <a:srgbClr val="0C54A0"/>
                </a:solidFill>
                <a:ea typeface="微软雅黑" panose="020B0503020204020204" pitchFamily="34" charset="-122"/>
              </a:rPr>
              <a:t>制）</a:t>
            </a:r>
            <a:r>
              <a:rPr lang="zh-CN" altLang="en-US" sz="2000" dirty="0">
                <a:ea typeface="微软雅黑" panose="020B0503020204020204" pitchFamily="34" charset="-122"/>
              </a:rPr>
              <a:t>写</a:t>
            </a:r>
            <a:r>
              <a:rPr lang="en-US" altLang="zh-CN" sz="2000" dirty="0"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ea typeface="微软雅黑" panose="020B0503020204020204" pitchFamily="34" charset="-122"/>
              </a:rPr>
              <a:t>改变方向，写</a:t>
            </a:r>
            <a:r>
              <a:rPr lang="en-US" altLang="zh-CN" sz="2000" dirty="0"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ea typeface="微软雅黑" panose="020B0503020204020204" pitchFamily="34" charset="-122"/>
              </a:rPr>
              <a:t>电流不变。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rgbClr val="0C54A0"/>
                </a:solidFill>
                <a:ea typeface="微软雅黑" panose="020B0503020204020204" pitchFamily="34" charset="-122"/>
              </a:rPr>
              <a:t>调相制（</a:t>
            </a:r>
            <a:r>
              <a:rPr lang="en-US" altLang="zh-CN" sz="2000" dirty="0">
                <a:solidFill>
                  <a:srgbClr val="0C54A0"/>
                </a:solidFill>
                <a:ea typeface="微软雅黑" panose="020B0503020204020204" pitchFamily="34" charset="-122"/>
              </a:rPr>
              <a:t>PM</a:t>
            </a:r>
            <a:r>
              <a:rPr lang="zh-CN" altLang="en-US" sz="2000" dirty="0">
                <a:solidFill>
                  <a:srgbClr val="0C54A0"/>
                </a:solidFill>
                <a:ea typeface="微软雅黑" panose="020B0503020204020204" pitchFamily="34" charset="-122"/>
              </a:rPr>
              <a:t>制）</a:t>
            </a:r>
            <a:r>
              <a:rPr lang="zh-CN" altLang="en-US" sz="2000" dirty="0">
                <a:ea typeface="微软雅黑" panose="020B0503020204020204" pitchFamily="34" charset="-122"/>
              </a:rPr>
              <a:t>是利用写电流的相位不同实现写</a:t>
            </a:r>
            <a:r>
              <a:rPr lang="en-US" altLang="zh-CN" sz="2000" dirty="0"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ea typeface="微软雅黑" panose="020B0503020204020204" pitchFamily="34" charset="-122"/>
              </a:rPr>
              <a:t>和写</a:t>
            </a:r>
            <a:r>
              <a:rPr lang="en-US" altLang="zh-CN" sz="2000" dirty="0"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ea typeface="微软雅黑" panose="020B0503020204020204" pitchFamily="34" charset="-122"/>
              </a:rPr>
              <a:t>的一种记录方式。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rgbClr val="0C54A0"/>
                </a:solidFill>
                <a:ea typeface="微软雅黑" panose="020B0503020204020204" pitchFamily="34" charset="-122"/>
              </a:rPr>
              <a:t>调频制（</a:t>
            </a:r>
            <a:r>
              <a:rPr lang="en-US" altLang="zh-CN" sz="2000" dirty="0">
                <a:solidFill>
                  <a:srgbClr val="0C54A0"/>
                </a:solidFill>
                <a:ea typeface="微软雅黑" panose="020B0503020204020204" pitchFamily="34" charset="-122"/>
              </a:rPr>
              <a:t>FM</a:t>
            </a:r>
            <a:r>
              <a:rPr lang="zh-CN" altLang="en-US" sz="2000" dirty="0">
                <a:solidFill>
                  <a:srgbClr val="0C54A0"/>
                </a:solidFill>
                <a:ea typeface="微软雅黑" panose="020B0503020204020204" pitchFamily="34" charset="-122"/>
              </a:rPr>
              <a:t>制）</a:t>
            </a:r>
            <a:r>
              <a:rPr lang="zh-CN" altLang="en-US" sz="2000" dirty="0">
                <a:ea typeface="微软雅黑" panose="020B0503020204020204" pitchFamily="34" charset="-122"/>
              </a:rPr>
              <a:t>写入</a:t>
            </a:r>
            <a:r>
              <a:rPr lang="en-US" altLang="zh-CN" sz="2000" dirty="0"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ea typeface="微软雅黑" panose="020B0503020204020204" pitchFamily="34" charset="-122"/>
              </a:rPr>
              <a:t>时磁头所加的写电流的频率不同。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改进调频制（</a:t>
            </a:r>
            <a:r>
              <a:rPr lang="en-US" altLang="zh-CN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MFM</a:t>
            </a:r>
            <a:r>
              <a:rPr lang="zh-CN" altLang="en-US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制）</a:t>
            </a:r>
            <a:r>
              <a:rPr lang="zh-CN" altLang="en-US" sz="2000" dirty="0">
                <a:ea typeface="微软雅黑" panose="020B0503020204020204" pitchFamily="34" charset="-122"/>
              </a:rPr>
              <a:t>和调频制的区别在于去掉了冗余信息，又称倍密度记录方式，</a:t>
            </a:r>
            <a:r>
              <a:rPr lang="zh-CN" altLang="en-US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在磁盘中得到广泛应用。</a:t>
            </a:r>
            <a:endParaRPr lang="en-US" altLang="zh-CN" sz="20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ľ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íṥļiḋe"/>
          <p:cNvGrpSpPr/>
          <p:nvPr/>
        </p:nvGrpSpPr>
        <p:grpSpPr>
          <a:xfrm>
            <a:off x="1527072" y="2057622"/>
            <a:ext cx="6855716" cy="3911736"/>
            <a:chOff x="2379533" y="1780800"/>
            <a:chExt cx="9140954" cy="5215648"/>
          </a:xfrm>
        </p:grpSpPr>
        <p:grpSp>
          <p:nvGrpSpPr>
            <p:cNvPr id="6" name="îṩľi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3380411" y="1780800"/>
              <a:ext cx="8140076" cy="5215648"/>
              <a:chOff x="3696888" y="1780800"/>
              <a:chExt cx="7823599" cy="5215648"/>
            </a:xfrm>
          </p:grpSpPr>
          <p:sp>
            <p:nvSpPr>
              <p:cNvPr id="7" name="iṧḷíḓe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6.1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概述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6.2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存储原理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6.3 </a:t>
                </a:r>
                <a:r>
                  <a:rPr lang="zh-CN" altLang="en-US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主存储器的组织</a:t>
                </a:r>
                <a:endParaRPr lang="en-US" altLang="zh-CN" sz="2400" b="0" dirty="0">
                  <a:solidFill>
                    <a:srgbClr val="C00000"/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6.4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高速缓冲存储器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6.5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外部存储器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6.6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物理存储系统的组织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6.7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虚拟存储系统的组织</a:t>
                </a:r>
                <a:endParaRPr lang="en-US" altLang="zh-CN" sz="1800" b="0" dirty="0">
                  <a:latin typeface="+mn-lt"/>
                  <a:sym typeface="+mn-lt"/>
                </a:endParaRPr>
              </a:p>
            </p:txBody>
          </p:sp>
          <p:cxnSp>
            <p:nvCxnSpPr>
              <p:cNvPr id="8" name="îşľîḓè"/>
              <p:cNvCxnSpPr/>
              <p:nvPr/>
            </p:nvCxnSpPr>
            <p:spPr>
              <a:xfrm>
                <a:off x="3696888" y="1780800"/>
                <a:ext cx="0" cy="5215648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îṧľïďè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标题 1"/>
          <p:cNvSpPr txBox="1"/>
          <p:nvPr/>
        </p:nvSpPr>
        <p:spPr>
          <a:xfrm>
            <a:off x="1245201" y="1345843"/>
            <a:ext cx="6858000" cy="5924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ea typeface="微软雅黑" panose="020B0503020204020204" pitchFamily="34" charset="-122"/>
              </a:rPr>
              <a:t>	</a:t>
            </a:r>
            <a:r>
              <a:rPr lang="zh-CN" altLang="en-US" sz="3600" b="1" dirty="0">
                <a:ea typeface="微软雅黑" panose="020B0503020204020204" pitchFamily="34" charset="-122"/>
              </a:rPr>
              <a:t>存储系统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40799" y="1938246"/>
            <a:ext cx="6277571" cy="0"/>
          </a:xfrm>
          <a:prstGeom prst="line">
            <a:avLst/>
          </a:prstGeom>
          <a:ln w="38100">
            <a:solidFill>
              <a:srgbClr val="0C54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63617"/>
            <a:ext cx="7886700" cy="781094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6.3 </a:t>
            </a:r>
            <a:r>
              <a:rPr lang="zh-CN" altLang="en-US" dirty="0">
                <a:solidFill>
                  <a:schemeClr val="tx1"/>
                </a:solidFill>
              </a:rPr>
              <a:t>主存储器的组织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923505"/>
            <a:ext cx="7886700" cy="2641712"/>
          </a:xfrm>
        </p:spPr>
        <p:txBody>
          <a:bodyPr>
            <a:normAutofit/>
          </a:bodyPr>
          <a:lstStyle/>
          <a:p>
            <a:pPr marL="0" indent="612140">
              <a:lnSpc>
                <a:spcPct val="110000"/>
              </a:lnSpc>
              <a:buNone/>
            </a:pPr>
            <a:r>
              <a:rPr lang="zh-CN" altLang="en-US" sz="2400" dirty="0"/>
              <a:t>目前，计算机中的主存储器都由半导体存储器构成。从计算机组成原理的角度看，我们主要关心</a:t>
            </a:r>
            <a:r>
              <a:rPr lang="zh-CN" altLang="en-US" sz="2400" dirty="0">
                <a:solidFill>
                  <a:srgbClr val="C00000"/>
                </a:solidFill>
              </a:rPr>
              <a:t>如何用存储芯片组成</a:t>
            </a:r>
            <a:r>
              <a:rPr lang="zh-CN" altLang="en-US" sz="2400" dirty="0"/>
              <a:t>一个实际的存储器。另外，还需要考虑</a:t>
            </a:r>
            <a:r>
              <a:rPr lang="zh-CN" altLang="en-US" sz="2400" dirty="0">
                <a:solidFill>
                  <a:srgbClr val="C00000"/>
                </a:solidFill>
              </a:rPr>
              <a:t>主存如何与</a:t>
            </a:r>
            <a:r>
              <a:rPr lang="en-US" altLang="zh-CN" sz="2400" dirty="0">
                <a:solidFill>
                  <a:srgbClr val="C00000"/>
                </a:solidFill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</a:rPr>
              <a:t>连接与匹配</a:t>
            </a:r>
            <a:r>
              <a:rPr lang="zh-CN" altLang="en-US" sz="2400" dirty="0"/>
              <a:t>的问题。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6.3.1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主存储器的逻辑设计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ea typeface="微软雅黑" panose="020B0503020204020204" pitchFamily="34" charset="-122"/>
              </a:rPr>
              <a:t>需解决：</a:t>
            </a:r>
            <a:r>
              <a:rPr lang="zh-CN" altLang="en-US" sz="2800" dirty="0">
                <a:ea typeface="微软雅黑" panose="020B0503020204020204" pitchFamily="34" charset="-122"/>
              </a:rPr>
              <a:t>芯片的选用、地址分配与片选逻辑、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              </a:t>
            </a:r>
            <a:r>
              <a:rPr lang="zh-CN" altLang="en-US" sz="2800" dirty="0">
                <a:ea typeface="微软雅黑" panose="020B0503020204020204" pitchFamily="34" charset="-122"/>
              </a:rPr>
              <a:t>信号线的连接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存储器容量扩展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）位扩展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用多个存储芯片对字长进行扩展，将各个存储芯片的地址线、片选线和读写控制线相应地并联，而各个存储芯片的数据线单独列出。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</a:rPr>
              <a:t>）字数（编址空间）扩展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将高位地址译码产生若干不同的片选信号，按各个芯片在存储空间分配中所占的编址范围，分送各个芯片。</a:t>
            </a:r>
            <a:endParaRPr lang="zh-CN" altLang="en-US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  <a:noFill/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6.3.1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主存储器的逻辑设计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eriod" startAt="2"/>
            </a:pPr>
            <a:r>
              <a:rPr lang="zh-CN" altLang="en-US" sz="2800" dirty="0">
                <a:ea typeface="微软雅黑" panose="020B0503020204020204" pitchFamily="34" charset="-122"/>
              </a:rPr>
              <a:t>存储器容量扩展举例</a:t>
            </a:r>
            <a:endParaRPr lang="en-US" altLang="zh-CN" sz="2800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57618" y="1717961"/>
            <a:ext cx="74577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某半导体存储器，总容量</a:t>
            </a:r>
            <a:r>
              <a:rPr lang="en-US" altLang="zh-CN" sz="2400" dirty="0">
                <a:ea typeface="微软雅黑" panose="020B0503020204020204" pitchFamily="34" charset="-122"/>
              </a:rPr>
              <a:t>4KB</a:t>
            </a:r>
            <a:r>
              <a:rPr lang="zh-CN" altLang="en-US" sz="2400" dirty="0">
                <a:ea typeface="微软雅黑" panose="020B0503020204020204" pitchFamily="34" charset="-122"/>
              </a:rPr>
              <a:t>。其中固化区</a:t>
            </a:r>
            <a:r>
              <a:rPr lang="en-US" altLang="zh-CN" sz="2400" dirty="0">
                <a:ea typeface="微软雅黑" panose="020B0503020204020204" pitchFamily="34" charset="-122"/>
              </a:rPr>
              <a:t>2KB</a:t>
            </a:r>
            <a:r>
              <a:rPr lang="zh-CN" altLang="en-US" sz="2400" dirty="0">
                <a:ea typeface="微软雅黑" panose="020B0503020204020204" pitchFamily="34" charset="-122"/>
              </a:rPr>
              <a:t>，选用</a:t>
            </a:r>
            <a:r>
              <a:rPr lang="en-US" altLang="zh-CN" sz="2400" dirty="0">
                <a:ea typeface="微软雅黑" panose="020B0503020204020204" pitchFamily="34" charset="-122"/>
              </a:rPr>
              <a:t>EPROM</a:t>
            </a:r>
            <a:r>
              <a:rPr lang="zh-CN" altLang="en-US" sz="2400" dirty="0">
                <a:ea typeface="微软雅黑" panose="020B0503020204020204" pitchFamily="34" charset="-122"/>
              </a:rPr>
              <a:t>芯片</a:t>
            </a:r>
            <a:r>
              <a:rPr lang="en-US" altLang="zh-CN" sz="2400" dirty="0">
                <a:ea typeface="微软雅黑" panose="020B0503020204020204" pitchFamily="34" charset="-122"/>
              </a:rPr>
              <a:t>2716</a:t>
            </a:r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2Kx8/</a:t>
            </a:r>
            <a:r>
              <a:rPr lang="zh-CN" altLang="en-US" sz="2400" dirty="0">
                <a:ea typeface="微软雅黑" panose="020B0503020204020204" pitchFamily="34" charset="-122"/>
              </a:rPr>
              <a:t>片）；工作区</a:t>
            </a:r>
            <a:r>
              <a:rPr lang="en-US" altLang="zh-CN" sz="2400" dirty="0">
                <a:ea typeface="微软雅黑" panose="020B0503020204020204" pitchFamily="34" charset="-122"/>
              </a:rPr>
              <a:t>2KB</a:t>
            </a:r>
            <a:r>
              <a:rPr lang="zh-CN" altLang="en-US" sz="2400" dirty="0">
                <a:ea typeface="微软雅黑" panose="020B0503020204020204" pitchFamily="34" charset="-122"/>
              </a:rPr>
              <a:t>，选用</a:t>
            </a:r>
            <a:r>
              <a:rPr lang="en-US" altLang="zh-CN" sz="2400" dirty="0">
                <a:ea typeface="微软雅黑" panose="020B0503020204020204" pitchFamily="34" charset="-122"/>
              </a:rPr>
              <a:t>SRAM</a:t>
            </a:r>
            <a:r>
              <a:rPr lang="zh-CN" altLang="en-US" sz="2400" dirty="0">
                <a:ea typeface="微软雅黑" panose="020B0503020204020204" pitchFamily="34" charset="-122"/>
              </a:rPr>
              <a:t>芯片</a:t>
            </a:r>
            <a:r>
              <a:rPr lang="en-US" altLang="zh-CN" sz="2400" dirty="0">
                <a:ea typeface="微软雅黑" panose="020B0503020204020204" pitchFamily="34" charset="-122"/>
              </a:rPr>
              <a:t>2114</a:t>
            </a:r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1Kx4/</a:t>
            </a:r>
            <a:r>
              <a:rPr lang="zh-CN" altLang="en-US" sz="2400" dirty="0">
                <a:ea typeface="微软雅黑" panose="020B0503020204020204" pitchFamily="34" charset="-122"/>
              </a:rPr>
              <a:t>片）。地址总线</a:t>
            </a:r>
            <a:r>
              <a:rPr lang="en-US" altLang="zh-CN" sz="2400" dirty="0">
                <a:ea typeface="微软雅黑" panose="020B0503020204020204" pitchFamily="34" charset="-122"/>
              </a:rPr>
              <a:t>A15</a:t>
            </a:r>
            <a:r>
              <a:rPr lang="zh-CN" altLang="en-US" sz="2400" dirty="0"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ea typeface="微软雅黑" panose="020B0503020204020204" pitchFamily="34" charset="-122"/>
              </a:rPr>
              <a:t>A0</a:t>
            </a:r>
            <a:r>
              <a:rPr lang="zh-CN" altLang="en-US" sz="2400" dirty="0">
                <a:ea typeface="微软雅黑" panose="020B0503020204020204" pitchFamily="34" charset="-122"/>
              </a:rPr>
              <a:t>（低），双向数据总线</a:t>
            </a:r>
            <a:r>
              <a:rPr lang="en-US" altLang="zh-CN" sz="2400" dirty="0">
                <a:ea typeface="微软雅黑" panose="020B0503020204020204" pitchFamily="34" charset="-122"/>
              </a:rPr>
              <a:t>D7</a:t>
            </a:r>
            <a:r>
              <a:rPr lang="zh-CN" altLang="en-US" sz="2400" dirty="0">
                <a:ea typeface="微软雅黑" panose="020B0503020204020204" pitchFamily="34" charset="-122"/>
              </a:rPr>
              <a:t>～</a:t>
            </a:r>
            <a:r>
              <a:rPr lang="en-US" altLang="zh-CN" sz="2400" dirty="0">
                <a:ea typeface="微软雅黑" panose="020B0503020204020204" pitchFamily="34" charset="-122"/>
              </a:rPr>
              <a:t>D0</a:t>
            </a:r>
            <a:r>
              <a:rPr lang="zh-CN" altLang="en-US" sz="2400" dirty="0">
                <a:ea typeface="微软雅黑" panose="020B0503020204020204" pitchFamily="34" charset="-122"/>
              </a:rPr>
              <a:t>。给出地址分配和片选逻辑，并画出逻辑框图。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5234" y="3671371"/>
            <a:ext cx="73652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）计算芯片数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	ROM</a:t>
            </a:r>
            <a:r>
              <a:rPr lang="zh-CN" altLang="en-US" sz="2400" dirty="0">
                <a:ea typeface="微软雅黑" panose="020B0503020204020204" pitchFamily="34" charset="-122"/>
              </a:rPr>
              <a:t>区：</a:t>
            </a:r>
            <a:r>
              <a:rPr lang="en-US" altLang="zh-CN" sz="2400" dirty="0">
                <a:ea typeface="微软雅黑" panose="020B0503020204020204" pitchFamily="34" charset="-122"/>
              </a:rPr>
              <a:t>	2K×8								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片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2716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	RAM</a:t>
            </a:r>
            <a:r>
              <a:rPr lang="zh-CN" altLang="en-US" sz="2400" dirty="0">
                <a:ea typeface="微软雅黑" panose="020B0503020204020204" pitchFamily="34" charset="-122"/>
              </a:rPr>
              <a:t>区：</a:t>
            </a:r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位扩展</a:t>
            </a:r>
            <a:r>
              <a:rPr lang="en-US" altLang="zh-CN" sz="2400" dirty="0">
                <a:ea typeface="微软雅黑" panose="020B0503020204020204" pitchFamily="34" charset="-122"/>
              </a:rPr>
              <a:t>	2</a:t>
            </a:r>
            <a:r>
              <a:rPr lang="zh-CN" altLang="en-US" sz="2400" dirty="0">
                <a:ea typeface="微软雅黑" panose="020B0503020204020204" pitchFamily="34" charset="-122"/>
              </a:rPr>
              <a:t>片</a:t>
            </a:r>
            <a:r>
              <a:rPr lang="en-US" altLang="zh-CN" sz="2400" dirty="0">
                <a:ea typeface="微软雅黑" panose="020B0503020204020204" pitchFamily="34" charset="-122"/>
              </a:rPr>
              <a:t>1K×4 </a:t>
            </a:r>
            <a:r>
              <a:rPr lang="zh-CN" altLang="en-US" sz="2400" dirty="0">
                <a:ea typeface="微软雅黑" panose="020B0503020204020204" pitchFamily="34" charset="-122"/>
              </a:rPr>
              <a:t>→ </a:t>
            </a:r>
            <a:r>
              <a:rPr lang="en-US" altLang="zh-CN" sz="2400" dirty="0">
                <a:ea typeface="微软雅黑" panose="020B0503020204020204" pitchFamily="34" charset="-122"/>
              </a:rPr>
              <a:t>1K×8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			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字扩展</a:t>
            </a:r>
            <a:r>
              <a:rPr lang="en-US" altLang="zh-CN" sz="2400" dirty="0">
                <a:ea typeface="微软雅黑" panose="020B0503020204020204" pitchFamily="34" charset="-122"/>
              </a:rPr>
              <a:t>	2</a:t>
            </a:r>
            <a:r>
              <a:rPr lang="zh-CN" altLang="en-US" sz="2400" dirty="0">
                <a:ea typeface="微软雅黑" panose="020B0503020204020204" pitchFamily="34" charset="-122"/>
              </a:rPr>
              <a:t>组</a:t>
            </a:r>
            <a:r>
              <a:rPr lang="en-US" altLang="zh-CN" sz="2400" dirty="0">
                <a:ea typeface="微软雅黑" panose="020B0503020204020204" pitchFamily="34" charset="-122"/>
              </a:rPr>
              <a:t>1K×8 </a:t>
            </a:r>
            <a:r>
              <a:rPr lang="zh-CN" altLang="en-US" sz="2400" dirty="0">
                <a:ea typeface="微软雅黑" panose="020B0503020204020204" pitchFamily="34" charset="-122"/>
              </a:rPr>
              <a:t>→ </a:t>
            </a:r>
            <a:r>
              <a:rPr lang="en-US" altLang="zh-CN" sz="2400" dirty="0">
                <a:ea typeface="微软雅黑" panose="020B0503020204020204" pitchFamily="34" charset="-122"/>
              </a:rPr>
              <a:t>2KB	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片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2114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）地址分配与片选逻辑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ea typeface="微软雅黑" panose="020B0503020204020204" pitchFamily="34" charset="-122"/>
              </a:rPr>
              <a:t>存储器寻址逻辑：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ea typeface="微软雅黑" panose="020B0503020204020204" pitchFamily="34" charset="-122"/>
              </a:rPr>
              <a:t>芯片内的寻址</a:t>
            </a:r>
            <a:r>
              <a:rPr lang="en-US" altLang="zh-CN" sz="2400" dirty="0"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ea typeface="微软雅黑" panose="020B0503020204020204" pitchFamily="34" charset="-122"/>
              </a:rPr>
              <a:t>芯片外的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地址分配</a:t>
            </a:r>
            <a:r>
              <a:rPr lang="zh-CN" altLang="en-US" sz="2400" dirty="0">
                <a:ea typeface="微软雅黑" panose="020B0503020204020204" pitchFamily="34" charset="-122"/>
              </a:rPr>
              <a:t>与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片选逻辑</a:t>
            </a:r>
            <a:endParaRPr lang="zh-CN" altLang="en-US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61" name="直接连接符 60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6.3.1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主存储器的逻辑设计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51" y="974498"/>
            <a:ext cx="78866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存储空间分配：</a:t>
            </a:r>
            <a:r>
              <a:rPr lang="zh-CN" altLang="en-US" sz="2800" dirty="0">
                <a:ea typeface="微软雅黑" panose="020B0503020204020204" pitchFamily="34" charset="-122"/>
              </a:rPr>
              <a:t>大容量芯片在地址低端，小容量芯片在地址高端。</a:t>
            </a:r>
            <a:endParaRPr lang="en-US" altLang="zh-CN" sz="2800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23803" y="4756258"/>
            <a:ext cx="8795132" cy="2059986"/>
            <a:chOff x="990600" y="4354417"/>
            <a:chExt cx="8795132" cy="2059986"/>
          </a:xfrm>
        </p:grpSpPr>
        <p:sp>
          <p:nvSpPr>
            <p:cNvPr id="40" name="Text Box 42"/>
            <p:cNvSpPr txBox="1">
              <a:spLocks noChangeArrowheads="1"/>
            </p:cNvSpPr>
            <p:nvPr/>
          </p:nvSpPr>
          <p:spPr bwMode="auto">
            <a:xfrm>
              <a:off x="990600" y="4354417"/>
              <a:ext cx="7772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低位地址分配给芯片，高位地址形成片选逻辑。</a:t>
              </a:r>
              <a:endPara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1403732" y="4910378"/>
              <a:ext cx="8382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芯片         芯片地址           片选信号           片选逻辑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1066800" y="4887817"/>
              <a:ext cx="7391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 Box 46"/>
            <p:cNvSpPr txBox="1">
              <a:spLocks noChangeArrowheads="1"/>
            </p:cNvSpPr>
            <p:nvPr/>
          </p:nvSpPr>
          <p:spPr bwMode="auto">
            <a:xfrm>
              <a:off x="1485900" y="5344154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2K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47"/>
            <p:cNvSpPr txBox="1">
              <a:spLocks noChangeArrowheads="1"/>
            </p:cNvSpPr>
            <p:nvPr/>
          </p:nvSpPr>
          <p:spPr bwMode="auto">
            <a:xfrm>
              <a:off x="1485900" y="5663658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1K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Text Box 48"/>
            <p:cNvSpPr txBox="1">
              <a:spLocks noChangeArrowheads="1"/>
            </p:cNvSpPr>
            <p:nvPr/>
          </p:nvSpPr>
          <p:spPr bwMode="auto">
            <a:xfrm>
              <a:off x="1485900" y="5983162"/>
              <a:ext cx="1066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1K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2590800" y="5345017"/>
              <a:ext cx="1752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A10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～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A0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51"/>
            <p:cNvSpPr txBox="1">
              <a:spLocks noChangeArrowheads="1"/>
            </p:cNvSpPr>
            <p:nvPr/>
          </p:nvSpPr>
          <p:spPr bwMode="auto">
            <a:xfrm>
              <a:off x="2628900" y="5661838"/>
              <a:ext cx="1752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A9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～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A0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52"/>
            <p:cNvSpPr txBox="1">
              <a:spLocks noChangeArrowheads="1"/>
            </p:cNvSpPr>
            <p:nvPr/>
          </p:nvSpPr>
          <p:spPr bwMode="auto">
            <a:xfrm>
              <a:off x="2634804" y="6014293"/>
              <a:ext cx="1752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A9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～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A0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54"/>
            <p:cNvSpPr txBox="1">
              <a:spLocks noChangeArrowheads="1"/>
            </p:cNvSpPr>
            <p:nvPr/>
          </p:nvSpPr>
          <p:spPr bwMode="auto">
            <a:xfrm>
              <a:off x="4541146" y="5313760"/>
              <a:ext cx="1752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CS0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 Box 55"/>
            <p:cNvSpPr txBox="1">
              <a:spLocks noChangeArrowheads="1"/>
            </p:cNvSpPr>
            <p:nvPr/>
          </p:nvSpPr>
          <p:spPr bwMode="auto">
            <a:xfrm>
              <a:off x="4547050" y="5651088"/>
              <a:ext cx="1752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CS1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 Box 56"/>
            <p:cNvSpPr txBox="1">
              <a:spLocks noChangeArrowheads="1"/>
            </p:cNvSpPr>
            <p:nvPr/>
          </p:nvSpPr>
          <p:spPr bwMode="auto">
            <a:xfrm>
              <a:off x="4552954" y="6003543"/>
              <a:ext cx="17526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CS2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 Box 58"/>
            <p:cNvSpPr txBox="1">
              <a:spLocks noChangeArrowheads="1"/>
            </p:cNvSpPr>
            <p:nvPr/>
          </p:nvSpPr>
          <p:spPr bwMode="auto">
            <a:xfrm>
              <a:off x="6279794" y="5316927"/>
              <a:ext cx="1447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>
              <a:off x="6393418" y="5427656"/>
              <a:ext cx="22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6265911" y="5628557"/>
              <a:ext cx="1447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62"/>
            <p:cNvSpPr txBox="1">
              <a:spLocks noChangeArrowheads="1"/>
            </p:cNvSpPr>
            <p:nvPr/>
          </p:nvSpPr>
          <p:spPr bwMode="auto">
            <a:xfrm>
              <a:off x="6271815" y="5981012"/>
              <a:ext cx="14478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64"/>
            <p:cNvSpPr>
              <a:spLocks noChangeShapeType="1"/>
            </p:cNvSpPr>
            <p:nvPr/>
          </p:nvSpPr>
          <p:spPr bwMode="auto">
            <a:xfrm>
              <a:off x="6723111" y="5739633"/>
              <a:ext cx="2286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Line 66"/>
            <p:cNvSpPr>
              <a:spLocks noChangeShapeType="1"/>
            </p:cNvSpPr>
            <p:nvPr/>
          </p:nvSpPr>
          <p:spPr bwMode="auto">
            <a:xfrm>
              <a:off x="1066800" y="5345017"/>
              <a:ext cx="7391400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93552" y="1817764"/>
            <a:ext cx="8703821" cy="3001047"/>
            <a:chOff x="942825" y="1189953"/>
            <a:chExt cx="8703821" cy="3001047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942825" y="1227913"/>
              <a:ext cx="315413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14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en-US" altLang="zh-CN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2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en-US" altLang="zh-CN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2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r>
                <a:rPr lang="en-US" altLang="zh-CN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2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r>
                <a:rPr lang="en-US" altLang="zh-CN" b="1" dirty="0">
                  <a:solidFill>
                    <a:srgbClr val="0C54A0"/>
                  </a:solidFill>
                  <a:ea typeface="微软雅黑" panose="020B0503020204020204" pitchFamily="34" charset="-122"/>
                </a:rPr>
                <a:t>…</a:t>
              </a:r>
              <a:r>
                <a:rPr lang="en-US" altLang="zh-CN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2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5"/>
            <p:cNvSpPr txBox="1">
              <a:spLocks noChangeArrowheads="1"/>
            </p:cNvSpPr>
            <p:nvPr/>
          </p:nvSpPr>
          <p:spPr bwMode="auto">
            <a:xfrm>
              <a:off x="2515419" y="1525259"/>
              <a:ext cx="28194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0  </a:t>
              </a:r>
              <a:r>
                <a:rPr lang="en-US" altLang="zh-CN" sz="16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0  0</a:t>
              </a:r>
              <a:r>
                <a:rPr lang="en-US" altLang="zh-CN" sz="1600" b="1" dirty="0">
                  <a:solidFill>
                    <a:srgbClr val="0C54A0"/>
                  </a:solidFill>
                  <a:ea typeface="微软雅黑" panose="020B0503020204020204" pitchFamily="34" charset="-122"/>
                </a:rPr>
                <a:t>……</a:t>
              </a:r>
              <a:r>
                <a:rPr lang="en-US" altLang="zh-CN" sz="16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6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2515419" y="2820659"/>
              <a:ext cx="28956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1  0</a:t>
              </a:r>
              <a:r>
                <a:rPr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600" b="1" dirty="0">
                  <a:solidFill>
                    <a:srgbClr val="0C54A0"/>
                  </a:solidFill>
                  <a:ea typeface="微软雅黑" panose="020B0503020204020204" pitchFamily="34" charset="-122"/>
                </a:rPr>
                <a:t>……</a:t>
              </a:r>
              <a:r>
                <a:rPr lang="en-US" altLang="zh-CN" sz="16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2515419" y="2363459"/>
              <a:ext cx="28194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1  0</a:t>
              </a:r>
              <a:r>
                <a:rPr lang="en-US" altLang="zh-CN" sz="1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16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600" b="1" dirty="0">
                  <a:solidFill>
                    <a:srgbClr val="0C54A0"/>
                  </a:solidFill>
                  <a:ea typeface="微软雅黑" panose="020B0503020204020204" pitchFamily="34" charset="-122"/>
                </a:rPr>
                <a:t>……</a:t>
              </a:r>
              <a:r>
                <a:rPr lang="en-US" altLang="zh-CN" sz="16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6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8153399" y="1846180"/>
              <a:ext cx="1205078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4KB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需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位地址寻址：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7152701" y="1807026"/>
              <a:ext cx="1219200" cy="314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ROM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utoShape 16"/>
            <p:cNvSpPr/>
            <p:nvPr/>
          </p:nvSpPr>
          <p:spPr bwMode="auto">
            <a:xfrm>
              <a:off x="6934200" y="1524000"/>
              <a:ext cx="228600" cy="838200"/>
            </a:xfrm>
            <a:prstGeom prst="rightBrace">
              <a:avLst>
                <a:gd name="adj1" fmla="val 30556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8122646" y="2756196"/>
              <a:ext cx="1524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A11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～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A0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5106876" y="1189953"/>
              <a:ext cx="1371600" cy="359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64KB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267200" y="1600200"/>
              <a:ext cx="2590800" cy="2590800"/>
            </a:xfrm>
            <a:prstGeom prst="rect">
              <a:avLst/>
            </a:prstGeom>
            <a:solidFill>
              <a:srgbClr val="FFFF99"/>
            </a:solidFill>
            <a:ln w="38100" cap="sq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4267200" y="2362200"/>
              <a:ext cx="25908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267200" y="3124200"/>
              <a:ext cx="25908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267200" y="3886200"/>
              <a:ext cx="2590800" cy="0"/>
            </a:xfrm>
            <a:prstGeom prst="line">
              <a:avLst/>
            </a:prstGeom>
            <a:noFill/>
            <a:ln w="381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268018" y="1764659"/>
              <a:ext cx="258998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2KB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5486400" y="3886200"/>
              <a:ext cx="0" cy="30480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496160" y="2515860"/>
              <a:ext cx="9144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1Kx4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AutoShape 28"/>
            <p:cNvSpPr/>
            <p:nvPr/>
          </p:nvSpPr>
          <p:spPr bwMode="auto">
            <a:xfrm>
              <a:off x="6934200" y="2514600"/>
              <a:ext cx="228600" cy="1219200"/>
            </a:xfrm>
            <a:prstGeom prst="rightBrace">
              <a:avLst>
                <a:gd name="adj1" fmla="val 44444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7162800" y="2948767"/>
              <a:ext cx="1219200" cy="314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RAM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AutoShape 30"/>
            <p:cNvSpPr/>
            <p:nvPr/>
          </p:nvSpPr>
          <p:spPr bwMode="auto">
            <a:xfrm>
              <a:off x="7972762" y="1849978"/>
              <a:ext cx="237778" cy="1335270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5808006" y="2510161"/>
              <a:ext cx="9144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1Kx4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4495800" y="3302702"/>
              <a:ext cx="9144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1Kx4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808006" y="3293121"/>
              <a:ext cx="9144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1Kx4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Text Box 34"/>
            <p:cNvSpPr txBox="1">
              <a:spLocks noChangeArrowheads="1"/>
            </p:cNvSpPr>
            <p:nvPr/>
          </p:nvSpPr>
          <p:spPr bwMode="auto">
            <a:xfrm>
              <a:off x="2515419" y="3582659"/>
              <a:ext cx="2971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1  1  </a:t>
              </a:r>
              <a:r>
                <a:rPr lang="en-US" altLang="zh-CN" sz="16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600" b="1" dirty="0">
                  <a:solidFill>
                    <a:srgbClr val="0C54A0"/>
                  </a:solidFill>
                  <a:ea typeface="微软雅黑" panose="020B0503020204020204" pitchFamily="34" charset="-122"/>
                </a:rPr>
                <a:t>……</a:t>
              </a:r>
              <a:r>
                <a:rPr lang="en-US" altLang="zh-CN" sz="16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2515419" y="3201659"/>
              <a:ext cx="175096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1  1  </a:t>
              </a:r>
              <a:r>
                <a:rPr lang="en-US" altLang="zh-CN" sz="16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600" b="1" dirty="0">
                  <a:solidFill>
                    <a:srgbClr val="0C54A0"/>
                  </a:solidFill>
                  <a:ea typeface="微软雅黑" panose="020B0503020204020204" pitchFamily="34" charset="-122"/>
                </a:rPr>
                <a:t>……</a:t>
              </a:r>
              <a:r>
                <a:rPr lang="en-US" altLang="zh-CN" sz="16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sz="16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2515419" y="1982459"/>
              <a:ext cx="28194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0  </a:t>
              </a:r>
              <a:r>
                <a:rPr lang="en-US" altLang="zh-CN" sz="16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1  1</a:t>
              </a:r>
              <a:r>
                <a:rPr lang="en-US" altLang="zh-CN" sz="1600" b="1" dirty="0">
                  <a:solidFill>
                    <a:srgbClr val="0C54A0"/>
                  </a:solidFill>
                  <a:ea typeface="微软雅黑" panose="020B0503020204020204" pitchFamily="34" charset="-122"/>
                </a:rPr>
                <a:t>……</a:t>
              </a:r>
              <a:r>
                <a:rPr lang="en-US" altLang="zh-CN" sz="16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6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2873466" y="3483506"/>
              <a:ext cx="0" cy="15240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2873466" y="2700391"/>
              <a:ext cx="0" cy="15240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2862449" y="1862191"/>
              <a:ext cx="0" cy="152400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Line 67"/>
            <p:cNvSpPr>
              <a:spLocks noChangeShapeType="1"/>
            </p:cNvSpPr>
            <p:nvPr/>
          </p:nvSpPr>
          <p:spPr bwMode="auto">
            <a:xfrm>
              <a:off x="5562600" y="2362200"/>
              <a:ext cx="0" cy="1524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00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11" name="直接连接符 110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628651" y="1045327"/>
            <a:ext cx="80882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）连接方式</a:t>
            </a:r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扩展位数  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	 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扩展单元数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				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连接控制线  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	 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形成片选逻辑电路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6.3.1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主存储器的逻辑设计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3" name="Line 5"/>
          <p:cNvSpPr>
            <a:spLocks noChangeShapeType="1"/>
          </p:cNvSpPr>
          <p:nvPr/>
        </p:nvSpPr>
        <p:spPr bwMode="auto">
          <a:xfrm>
            <a:off x="2163667" y="2690335"/>
            <a:ext cx="0" cy="2743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1935067" y="3299935"/>
            <a:ext cx="0" cy="2438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 flipV="1">
            <a:off x="3535267" y="1852135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6" name="Line 16"/>
          <p:cNvSpPr>
            <a:spLocks noChangeShapeType="1"/>
          </p:cNvSpPr>
          <p:nvPr/>
        </p:nvSpPr>
        <p:spPr bwMode="auto">
          <a:xfrm>
            <a:off x="3306667" y="299513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7" name="Line 17"/>
          <p:cNvSpPr>
            <a:spLocks noChangeShapeType="1"/>
          </p:cNvSpPr>
          <p:nvPr/>
        </p:nvSpPr>
        <p:spPr bwMode="auto">
          <a:xfrm flipH="1">
            <a:off x="1935067" y="3299935"/>
            <a:ext cx="609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8" name="Line 18"/>
          <p:cNvSpPr>
            <a:spLocks noChangeShapeType="1"/>
          </p:cNvSpPr>
          <p:nvPr/>
        </p:nvSpPr>
        <p:spPr bwMode="auto">
          <a:xfrm flipH="1">
            <a:off x="2163667" y="269033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9" name="Group 19"/>
          <p:cNvGrpSpPr/>
          <p:nvPr/>
        </p:nvGrpSpPr>
        <p:grpSpPr bwMode="auto">
          <a:xfrm>
            <a:off x="2392267" y="2537935"/>
            <a:ext cx="1143000" cy="990600"/>
            <a:chOff x="720" y="2928"/>
            <a:chExt cx="720" cy="624"/>
          </a:xfrm>
        </p:grpSpPr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816" y="2928"/>
              <a:ext cx="480" cy="624"/>
            </a:xfrm>
            <a:prstGeom prst="rect">
              <a:avLst/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720" y="3120"/>
              <a:ext cx="7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   2716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3230467" y="214106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a typeface="微软雅黑" panose="020B0503020204020204" pitchFamily="34" charset="-122"/>
              </a:rPr>
              <a:t>4</a:t>
            </a:r>
            <a:endParaRPr lang="en-US" altLang="zh-CN" sz="2000" b="1" dirty="0">
              <a:ea typeface="微软雅黑" panose="020B0503020204020204" pitchFamily="34" charset="-122"/>
            </a:endParaRPr>
          </a:p>
        </p:txBody>
      </p:sp>
      <p:sp>
        <p:nvSpPr>
          <p:cNvPr id="73" name="Line 23"/>
          <p:cNvSpPr>
            <a:spLocks noChangeShapeType="1"/>
          </p:cNvSpPr>
          <p:nvPr/>
        </p:nvSpPr>
        <p:spPr bwMode="auto">
          <a:xfrm flipH="1">
            <a:off x="3459067" y="2309335"/>
            <a:ext cx="15240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4" name="Line 25"/>
          <p:cNvSpPr>
            <a:spLocks noChangeShapeType="1"/>
          </p:cNvSpPr>
          <p:nvPr/>
        </p:nvSpPr>
        <p:spPr bwMode="auto">
          <a:xfrm flipH="1">
            <a:off x="2087467" y="5128735"/>
            <a:ext cx="15240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5" name="Line 29"/>
          <p:cNvSpPr>
            <a:spLocks noChangeShapeType="1"/>
          </p:cNvSpPr>
          <p:nvPr/>
        </p:nvSpPr>
        <p:spPr bwMode="auto">
          <a:xfrm rot="5400000" flipH="1">
            <a:off x="4944967" y="381111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6" name="Line 30"/>
          <p:cNvSpPr>
            <a:spLocks noChangeShapeType="1"/>
          </p:cNvSpPr>
          <p:nvPr/>
        </p:nvSpPr>
        <p:spPr bwMode="auto">
          <a:xfrm rot="5400000" flipH="1">
            <a:off x="7307167" y="381111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7" name="Text Box 99"/>
          <p:cNvSpPr txBox="1">
            <a:spLocks noChangeArrowheads="1"/>
          </p:cNvSpPr>
          <p:nvPr/>
        </p:nvSpPr>
        <p:spPr bwMode="auto">
          <a:xfrm>
            <a:off x="2239867" y="499221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a typeface="微软雅黑" panose="020B0503020204020204" pitchFamily="34" charset="-122"/>
              </a:rPr>
              <a:t>A10~A0</a:t>
            </a:r>
            <a:endParaRPr lang="en-US" altLang="zh-CN" sz="2000" b="1" dirty="0">
              <a:ea typeface="微软雅黑" panose="020B0503020204020204" pitchFamily="34" charset="-122"/>
            </a:endParaRPr>
          </a:p>
        </p:txBody>
      </p:sp>
      <p:sp>
        <p:nvSpPr>
          <p:cNvPr id="78" name="Line 101"/>
          <p:cNvSpPr>
            <a:spLocks noChangeShapeType="1"/>
          </p:cNvSpPr>
          <p:nvPr/>
        </p:nvSpPr>
        <p:spPr bwMode="auto">
          <a:xfrm>
            <a:off x="792067" y="1852135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9" name="Line 102"/>
          <p:cNvSpPr>
            <a:spLocks noChangeShapeType="1"/>
          </p:cNvSpPr>
          <p:nvPr/>
        </p:nvSpPr>
        <p:spPr bwMode="auto">
          <a:xfrm flipV="1">
            <a:off x="792067" y="2080735"/>
            <a:ext cx="815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0" name="Text Box 103"/>
          <p:cNvSpPr txBox="1">
            <a:spLocks noChangeArrowheads="1"/>
          </p:cNvSpPr>
          <p:nvPr/>
        </p:nvSpPr>
        <p:spPr bwMode="auto">
          <a:xfrm>
            <a:off x="792067" y="133461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a typeface="微软雅黑" panose="020B0503020204020204" pitchFamily="34" charset="-122"/>
              </a:rPr>
              <a:t>D7~D4</a:t>
            </a:r>
            <a:endParaRPr lang="en-US" altLang="zh-CN" sz="2000" b="1" dirty="0">
              <a:ea typeface="微软雅黑" panose="020B0503020204020204" pitchFamily="34" charset="-122"/>
            </a:endParaRPr>
          </a:p>
        </p:txBody>
      </p:sp>
      <p:sp>
        <p:nvSpPr>
          <p:cNvPr id="81" name="Text Box 104"/>
          <p:cNvSpPr txBox="1">
            <a:spLocks noChangeArrowheads="1"/>
          </p:cNvSpPr>
          <p:nvPr/>
        </p:nvSpPr>
        <p:spPr bwMode="auto">
          <a:xfrm>
            <a:off x="868267" y="209661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a typeface="微软雅黑" panose="020B0503020204020204" pitchFamily="34" charset="-122"/>
              </a:rPr>
              <a:t>D3~D0</a:t>
            </a:r>
            <a:endParaRPr lang="en-US" altLang="zh-CN" sz="2000" b="1" dirty="0">
              <a:ea typeface="微软雅黑" panose="020B0503020204020204" pitchFamily="34" charset="-122"/>
            </a:endParaRPr>
          </a:p>
        </p:txBody>
      </p:sp>
      <p:sp>
        <p:nvSpPr>
          <p:cNvPr id="82" name="Text Box 105"/>
          <p:cNvSpPr txBox="1">
            <a:spLocks noChangeArrowheads="1"/>
          </p:cNvSpPr>
          <p:nvPr/>
        </p:nvSpPr>
        <p:spPr bwMode="auto">
          <a:xfrm>
            <a:off x="1096867" y="153146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a typeface="微软雅黑" panose="020B0503020204020204" pitchFamily="34" charset="-122"/>
              </a:rPr>
              <a:t>4</a:t>
            </a:r>
            <a:endParaRPr lang="en-US" altLang="zh-CN" sz="2000" b="1" dirty="0">
              <a:ea typeface="微软雅黑" panose="020B0503020204020204" pitchFamily="34" charset="-122"/>
            </a:endParaRPr>
          </a:p>
        </p:txBody>
      </p:sp>
      <p:sp>
        <p:nvSpPr>
          <p:cNvPr id="83" name="Text Box 106"/>
          <p:cNvSpPr txBox="1">
            <a:spLocks noChangeArrowheads="1"/>
          </p:cNvSpPr>
          <p:nvPr/>
        </p:nvSpPr>
        <p:spPr bwMode="auto">
          <a:xfrm>
            <a:off x="1020667" y="176006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a typeface="微软雅黑" panose="020B0503020204020204" pitchFamily="34" charset="-122"/>
              </a:rPr>
              <a:t>4</a:t>
            </a:r>
            <a:endParaRPr lang="en-US" altLang="zh-CN" sz="2000" b="1" dirty="0">
              <a:ea typeface="微软雅黑" panose="020B0503020204020204" pitchFamily="34" charset="-122"/>
            </a:endParaRPr>
          </a:p>
        </p:txBody>
      </p:sp>
      <p:sp>
        <p:nvSpPr>
          <p:cNvPr id="84" name="Line 107"/>
          <p:cNvSpPr>
            <a:spLocks noChangeShapeType="1"/>
          </p:cNvSpPr>
          <p:nvPr/>
        </p:nvSpPr>
        <p:spPr bwMode="auto">
          <a:xfrm flipH="1">
            <a:off x="1249267" y="1775935"/>
            <a:ext cx="15240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5" name="Line 108"/>
          <p:cNvSpPr>
            <a:spLocks noChangeShapeType="1"/>
          </p:cNvSpPr>
          <p:nvPr/>
        </p:nvSpPr>
        <p:spPr bwMode="auto">
          <a:xfrm flipH="1">
            <a:off x="1173067" y="2004535"/>
            <a:ext cx="15240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6" name="Line 110"/>
          <p:cNvSpPr>
            <a:spLocks noChangeShapeType="1"/>
          </p:cNvSpPr>
          <p:nvPr/>
        </p:nvSpPr>
        <p:spPr bwMode="auto">
          <a:xfrm flipV="1">
            <a:off x="639667" y="5427185"/>
            <a:ext cx="8077200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7" name="Line 112"/>
          <p:cNvSpPr>
            <a:spLocks noChangeShapeType="1"/>
          </p:cNvSpPr>
          <p:nvPr/>
        </p:nvSpPr>
        <p:spPr bwMode="auto">
          <a:xfrm>
            <a:off x="639667" y="3788885"/>
            <a:ext cx="6934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88" name="Group 179"/>
          <p:cNvGrpSpPr/>
          <p:nvPr/>
        </p:nvGrpSpPr>
        <p:grpSpPr bwMode="auto">
          <a:xfrm>
            <a:off x="868267" y="3452335"/>
            <a:ext cx="990600" cy="396875"/>
            <a:chOff x="576" y="1948"/>
            <a:chExt cx="624" cy="250"/>
          </a:xfrm>
        </p:grpSpPr>
        <p:sp>
          <p:nvSpPr>
            <p:cNvPr id="89" name="Text Box 114"/>
            <p:cNvSpPr txBox="1">
              <a:spLocks noChangeArrowheads="1"/>
            </p:cNvSpPr>
            <p:nvPr/>
          </p:nvSpPr>
          <p:spPr bwMode="auto">
            <a:xfrm>
              <a:off x="576" y="1948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R/W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90" name="Line 115"/>
            <p:cNvSpPr>
              <a:spLocks noChangeShapeType="1"/>
            </p:cNvSpPr>
            <p:nvPr/>
          </p:nvSpPr>
          <p:spPr bwMode="auto">
            <a:xfrm>
              <a:off x="768" y="1948"/>
              <a:ext cx="192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91" name="Group 167"/>
          <p:cNvGrpSpPr/>
          <p:nvPr/>
        </p:nvGrpSpPr>
        <p:grpSpPr bwMode="auto">
          <a:xfrm>
            <a:off x="5973667" y="5738335"/>
            <a:ext cx="1447800" cy="1174750"/>
            <a:chOff x="3648" y="3388"/>
            <a:chExt cx="912" cy="740"/>
          </a:xfrm>
        </p:grpSpPr>
        <p:sp>
          <p:nvSpPr>
            <p:cNvPr id="92" name="Rectangle 117"/>
            <p:cNvSpPr>
              <a:spLocks noChangeArrowheads="1"/>
            </p:cNvSpPr>
            <p:nvPr/>
          </p:nvSpPr>
          <p:spPr bwMode="auto">
            <a:xfrm>
              <a:off x="3792" y="3484"/>
              <a:ext cx="528" cy="192"/>
            </a:xfrm>
            <a:prstGeom prst="rect">
              <a:avLst/>
            </a:prstGeom>
            <a:noFill/>
            <a:ln w="381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3" name="Oval 118"/>
            <p:cNvSpPr>
              <a:spLocks noChangeArrowheads="1"/>
            </p:cNvSpPr>
            <p:nvPr/>
          </p:nvSpPr>
          <p:spPr bwMode="auto">
            <a:xfrm flipH="1" flipV="1">
              <a:off x="3984" y="3388"/>
              <a:ext cx="96" cy="96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4" name="Line 119"/>
            <p:cNvSpPr>
              <a:spLocks noChangeShapeType="1"/>
            </p:cNvSpPr>
            <p:nvPr/>
          </p:nvSpPr>
          <p:spPr bwMode="auto">
            <a:xfrm>
              <a:off x="3936" y="3686"/>
              <a:ext cx="0" cy="192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5" name="Line 120"/>
            <p:cNvSpPr>
              <a:spLocks noChangeShapeType="1"/>
            </p:cNvSpPr>
            <p:nvPr/>
          </p:nvSpPr>
          <p:spPr bwMode="auto">
            <a:xfrm>
              <a:off x="4176" y="3676"/>
              <a:ext cx="0" cy="192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6" name="Text Box 121"/>
            <p:cNvSpPr txBox="1">
              <a:spLocks noChangeArrowheads="1"/>
            </p:cNvSpPr>
            <p:nvPr/>
          </p:nvSpPr>
          <p:spPr bwMode="auto">
            <a:xfrm>
              <a:off x="3648" y="3878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A11     A10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Group 158"/>
          <p:cNvGrpSpPr/>
          <p:nvPr/>
        </p:nvGrpSpPr>
        <p:grpSpPr bwMode="auto">
          <a:xfrm>
            <a:off x="1173067" y="5525610"/>
            <a:ext cx="762000" cy="396875"/>
            <a:chOff x="864" y="3264"/>
            <a:chExt cx="480" cy="250"/>
          </a:xfrm>
        </p:grpSpPr>
        <p:sp>
          <p:nvSpPr>
            <p:cNvPr id="98" name="Text Box 131"/>
            <p:cNvSpPr txBox="1">
              <a:spLocks noChangeArrowheads="1"/>
            </p:cNvSpPr>
            <p:nvPr/>
          </p:nvSpPr>
          <p:spPr bwMode="auto">
            <a:xfrm>
              <a:off x="864" y="326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CS0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99" name="Line 132"/>
            <p:cNvSpPr>
              <a:spLocks noChangeShapeType="1"/>
            </p:cNvSpPr>
            <p:nvPr/>
          </p:nvSpPr>
          <p:spPr bwMode="auto">
            <a:xfrm>
              <a:off x="960" y="326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Group 156"/>
          <p:cNvGrpSpPr/>
          <p:nvPr/>
        </p:nvGrpSpPr>
        <p:grpSpPr bwMode="auto">
          <a:xfrm>
            <a:off x="1630267" y="5998685"/>
            <a:ext cx="762000" cy="396875"/>
            <a:chOff x="816" y="3858"/>
            <a:chExt cx="480" cy="250"/>
          </a:xfrm>
        </p:grpSpPr>
        <p:sp>
          <p:nvSpPr>
            <p:cNvPr id="101" name="Text Box 130"/>
            <p:cNvSpPr txBox="1">
              <a:spLocks noChangeArrowheads="1"/>
            </p:cNvSpPr>
            <p:nvPr/>
          </p:nvSpPr>
          <p:spPr bwMode="auto">
            <a:xfrm>
              <a:off x="816" y="385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A11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02" name="Line 133"/>
            <p:cNvSpPr>
              <a:spLocks noChangeShapeType="1"/>
            </p:cNvSpPr>
            <p:nvPr/>
          </p:nvSpPr>
          <p:spPr bwMode="auto">
            <a:xfrm>
              <a:off x="864" y="387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Group 160"/>
          <p:cNvGrpSpPr/>
          <p:nvPr/>
        </p:nvGrpSpPr>
        <p:grpSpPr bwMode="auto">
          <a:xfrm>
            <a:off x="3459067" y="5738335"/>
            <a:ext cx="1752600" cy="1143000"/>
            <a:chOff x="2640" y="3388"/>
            <a:chExt cx="1104" cy="720"/>
          </a:xfrm>
        </p:grpSpPr>
        <p:sp>
          <p:nvSpPr>
            <p:cNvPr id="104" name="Rectangle 145"/>
            <p:cNvSpPr>
              <a:spLocks noChangeArrowheads="1"/>
            </p:cNvSpPr>
            <p:nvPr/>
          </p:nvSpPr>
          <p:spPr bwMode="auto">
            <a:xfrm>
              <a:off x="2880" y="3484"/>
              <a:ext cx="528" cy="192"/>
            </a:xfrm>
            <a:prstGeom prst="rect">
              <a:avLst/>
            </a:prstGeom>
            <a:noFill/>
            <a:ln w="38100" cap="sq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5" name="Oval 146"/>
            <p:cNvSpPr>
              <a:spLocks noChangeArrowheads="1"/>
            </p:cNvSpPr>
            <p:nvPr/>
          </p:nvSpPr>
          <p:spPr bwMode="auto">
            <a:xfrm flipH="1" flipV="1">
              <a:off x="3072" y="3388"/>
              <a:ext cx="96" cy="96"/>
            </a:xfrm>
            <a:prstGeom prst="ellips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6" name="Line 147"/>
            <p:cNvSpPr>
              <a:spLocks noChangeShapeType="1"/>
            </p:cNvSpPr>
            <p:nvPr/>
          </p:nvSpPr>
          <p:spPr bwMode="auto">
            <a:xfrm>
              <a:off x="2976" y="3676"/>
              <a:ext cx="0" cy="192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7" name="Line 148"/>
            <p:cNvSpPr>
              <a:spLocks noChangeShapeType="1"/>
            </p:cNvSpPr>
            <p:nvPr/>
          </p:nvSpPr>
          <p:spPr bwMode="auto">
            <a:xfrm>
              <a:off x="3264" y="3676"/>
              <a:ext cx="0" cy="192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08" name="Text Box 149"/>
            <p:cNvSpPr txBox="1">
              <a:spLocks noChangeArrowheads="1"/>
            </p:cNvSpPr>
            <p:nvPr/>
          </p:nvSpPr>
          <p:spPr bwMode="auto">
            <a:xfrm>
              <a:off x="2640" y="3858"/>
              <a:ext cx="11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FF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A11        A10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09" name="Line 152"/>
            <p:cNvSpPr>
              <a:spLocks noChangeShapeType="1"/>
            </p:cNvSpPr>
            <p:nvPr/>
          </p:nvSpPr>
          <p:spPr bwMode="auto">
            <a:xfrm>
              <a:off x="3312" y="3878"/>
              <a:ext cx="14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12" name="Line 157"/>
          <p:cNvSpPr>
            <a:spLocks noChangeShapeType="1"/>
          </p:cNvSpPr>
          <p:nvPr/>
        </p:nvSpPr>
        <p:spPr bwMode="auto">
          <a:xfrm flipH="1">
            <a:off x="1706467" y="5770085"/>
            <a:ext cx="609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113" name="Group 161"/>
          <p:cNvGrpSpPr/>
          <p:nvPr/>
        </p:nvGrpSpPr>
        <p:grpSpPr bwMode="auto">
          <a:xfrm>
            <a:off x="3535267" y="5525610"/>
            <a:ext cx="762000" cy="396875"/>
            <a:chOff x="864" y="3264"/>
            <a:chExt cx="480" cy="250"/>
          </a:xfrm>
        </p:grpSpPr>
        <p:sp>
          <p:nvSpPr>
            <p:cNvPr id="114" name="Text Box 162"/>
            <p:cNvSpPr txBox="1">
              <a:spLocks noChangeArrowheads="1"/>
            </p:cNvSpPr>
            <p:nvPr/>
          </p:nvSpPr>
          <p:spPr bwMode="auto">
            <a:xfrm>
              <a:off x="864" y="326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CS1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15" name="Line 163"/>
            <p:cNvSpPr>
              <a:spLocks noChangeShapeType="1"/>
            </p:cNvSpPr>
            <p:nvPr/>
          </p:nvSpPr>
          <p:spPr bwMode="auto">
            <a:xfrm>
              <a:off x="960" y="326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Group 164"/>
          <p:cNvGrpSpPr/>
          <p:nvPr/>
        </p:nvGrpSpPr>
        <p:grpSpPr bwMode="auto">
          <a:xfrm>
            <a:off x="5897467" y="5525610"/>
            <a:ext cx="762000" cy="396875"/>
            <a:chOff x="864" y="3264"/>
            <a:chExt cx="480" cy="250"/>
          </a:xfrm>
        </p:grpSpPr>
        <p:sp>
          <p:nvSpPr>
            <p:cNvPr id="117" name="Text Box 165"/>
            <p:cNvSpPr txBox="1">
              <a:spLocks noChangeArrowheads="1"/>
            </p:cNvSpPr>
            <p:nvPr/>
          </p:nvSpPr>
          <p:spPr bwMode="auto">
            <a:xfrm>
              <a:off x="864" y="326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CS2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18" name="Line 166"/>
            <p:cNvSpPr>
              <a:spLocks noChangeShapeType="1"/>
            </p:cNvSpPr>
            <p:nvPr/>
          </p:nvSpPr>
          <p:spPr bwMode="auto">
            <a:xfrm>
              <a:off x="960" y="326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19" name="Group 178"/>
          <p:cNvGrpSpPr/>
          <p:nvPr/>
        </p:nvGrpSpPr>
        <p:grpSpPr bwMode="auto">
          <a:xfrm>
            <a:off x="4221067" y="1852135"/>
            <a:ext cx="2286000" cy="3917950"/>
            <a:chOff x="2736" y="940"/>
            <a:chExt cx="1440" cy="2468"/>
          </a:xfrm>
        </p:grpSpPr>
        <p:sp>
          <p:nvSpPr>
            <p:cNvPr id="120" name="Line 54"/>
            <p:cNvSpPr>
              <a:spLocks noChangeShapeType="1"/>
            </p:cNvSpPr>
            <p:nvPr/>
          </p:nvSpPr>
          <p:spPr bwMode="auto">
            <a:xfrm>
              <a:off x="2880" y="146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1" name="Line 55"/>
            <p:cNvSpPr>
              <a:spLocks noChangeShapeType="1"/>
            </p:cNvSpPr>
            <p:nvPr/>
          </p:nvSpPr>
          <p:spPr bwMode="auto">
            <a:xfrm>
              <a:off x="3888" y="1084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2" name="Line 56"/>
            <p:cNvSpPr>
              <a:spLocks noChangeShapeType="1"/>
            </p:cNvSpPr>
            <p:nvPr/>
          </p:nvSpPr>
          <p:spPr bwMode="auto">
            <a:xfrm flipH="1">
              <a:off x="3600" y="262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3" name="Line 57"/>
            <p:cNvSpPr>
              <a:spLocks noChangeShapeType="1"/>
            </p:cNvSpPr>
            <p:nvPr/>
          </p:nvSpPr>
          <p:spPr bwMode="auto">
            <a:xfrm flipH="1">
              <a:off x="2736" y="2812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4" name="Line 58"/>
            <p:cNvSpPr>
              <a:spLocks noChangeShapeType="1"/>
            </p:cNvSpPr>
            <p:nvPr/>
          </p:nvSpPr>
          <p:spPr bwMode="auto">
            <a:xfrm flipH="1">
              <a:off x="2880" y="242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25" name="Group 59"/>
            <p:cNvGrpSpPr/>
            <p:nvPr/>
          </p:nvGrpSpPr>
          <p:grpSpPr bwMode="auto">
            <a:xfrm>
              <a:off x="3024" y="2332"/>
              <a:ext cx="720" cy="624"/>
              <a:chOff x="720" y="2928"/>
              <a:chExt cx="720" cy="624"/>
            </a:xfrm>
          </p:grpSpPr>
          <p:sp>
            <p:nvSpPr>
              <p:cNvPr id="140" name="Rectangle 60"/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Text Box 61"/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ea typeface="微软雅黑" panose="020B0503020204020204" pitchFamily="34" charset="-122"/>
                  </a:rPr>
                  <a:t>   2114</a:t>
                </a:r>
                <a:endParaRPr lang="en-US" altLang="zh-CN" sz="2000" b="1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6" name="Line 62"/>
            <p:cNvSpPr>
              <a:spLocks noChangeShapeType="1"/>
            </p:cNvSpPr>
            <p:nvPr/>
          </p:nvSpPr>
          <p:spPr bwMode="auto">
            <a:xfrm flipV="1">
              <a:off x="3744" y="9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7" name="Line 63"/>
            <p:cNvSpPr>
              <a:spLocks noChangeShapeType="1"/>
            </p:cNvSpPr>
            <p:nvPr/>
          </p:nvSpPr>
          <p:spPr bwMode="auto">
            <a:xfrm>
              <a:off x="3600" y="166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8" name="Line 64"/>
            <p:cNvSpPr>
              <a:spLocks noChangeShapeType="1"/>
            </p:cNvSpPr>
            <p:nvPr/>
          </p:nvSpPr>
          <p:spPr bwMode="auto">
            <a:xfrm flipH="1">
              <a:off x="2736" y="1852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29" name="Line 65"/>
            <p:cNvSpPr>
              <a:spLocks noChangeShapeType="1"/>
            </p:cNvSpPr>
            <p:nvPr/>
          </p:nvSpPr>
          <p:spPr bwMode="auto">
            <a:xfrm flipH="1">
              <a:off x="2880" y="14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30" name="Group 66"/>
            <p:cNvGrpSpPr/>
            <p:nvPr/>
          </p:nvGrpSpPr>
          <p:grpSpPr bwMode="auto">
            <a:xfrm>
              <a:off x="3024" y="1372"/>
              <a:ext cx="720" cy="624"/>
              <a:chOff x="720" y="2928"/>
              <a:chExt cx="720" cy="624"/>
            </a:xfrm>
          </p:grpSpPr>
          <p:sp>
            <p:nvSpPr>
              <p:cNvPr id="138" name="Rectangle 67"/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Text Box 68"/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ea typeface="微软雅黑" panose="020B0503020204020204" pitchFamily="34" charset="-122"/>
                  </a:rPr>
                  <a:t>   2114</a:t>
                </a:r>
                <a:endParaRPr lang="en-US" altLang="zh-CN" sz="2000" b="1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1" name="Text Box 69"/>
            <p:cNvSpPr txBox="1">
              <a:spLocks noChangeArrowheads="1"/>
            </p:cNvSpPr>
            <p:nvPr/>
          </p:nvSpPr>
          <p:spPr bwMode="auto">
            <a:xfrm>
              <a:off x="3552" y="112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4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32" name="Line 70"/>
            <p:cNvSpPr>
              <a:spLocks noChangeShapeType="1"/>
            </p:cNvSpPr>
            <p:nvPr/>
          </p:nvSpPr>
          <p:spPr bwMode="auto">
            <a:xfrm flipH="1">
              <a:off x="3696" y="1228"/>
              <a:ext cx="96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3" name="Line 71"/>
            <p:cNvSpPr>
              <a:spLocks noChangeShapeType="1"/>
            </p:cNvSpPr>
            <p:nvPr/>
          </p:nvSpPr>
          <p:spPr bwMode="auto">
            <a:xfrm flipH="1">
              <a:off x="3840" y="1852"/>
              <a:ext cx="96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4" name="Line 72"/>
            <p:cNvSpPr>
              <a:spLocks noChangeShapeType="1"/>
            </p:cNvSpPr>
            <p:nvPr/>
          </p:nvSpPr>
          <p:spPr bwMode="auto">
            <a:xfrm flipH="1">
              <a:off x="2832" y="3004"/>
              <a:ext cx="96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5" name="Text Box 74"/>
            <p:cNvSpPr txBox="1">
              <a:spLocks noChangeArrowheads="1"/>
            </p:cNvSpPr>
            <p:nvPr/>
          </p:nvSpPr>
          <p:spPr bwMode="auto">
            <a:xfrm>
              <a:off x="3696" y="174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4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36" name="Line 159"/>
            <p:cNvSpPr>
              <a:spLocks noChangeShapeType="1"/>
            </p:cNvSpPr>
            <p:nvPr/>
          </p:nvSpPr>
          <p:spPr bwMode="auto">
            <a:xfrm>
              <a:off x="2736" y="1852"/>
              <a:ext cx="0" cy="15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7" name="Text Box 168"/>
            <p:cNvSpPr txBox="1">
              <a:spLocks noChangeArrowheads="1"/>
            </p:cNvSpPr>
            <p:nvPr/>
          </p:nvSpPr>
          <p:spPr bwMode="auto">
            <a:xfrm>
              <a:off x="2880" y="2966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A9~A0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42" name="Group 176"/>
          <p:cNvGrpSpPr/>
          <p:nvPr/>
        </p:nvGrpSpPr>
        <p:grpSpPr bwMode="auto">
          <a:xfrm>
            <a:off x="6583267" y="1852135"/>
            <a:ext cx="2286000" cy="3886200"/>
            <a:chOff x="4032" y="940"/>
            <a:chExt cx="1440" cy="2448"/>
          </a:xfrm>
        </p:grpSpPr>
        <p:sp>
          <p:nvSpPr>
            <p:cNvPr id="143" name="Line 76"/>
            <p:cNvSpPr>
              <a:spLocks noChangeShapeType="1"/>
            </p:cNvSpPr>
            <p:nvPr/>
          </p:nvSpPr>
          <p:spPr bwMode="auto">
            <a:xfrm>
              <a:off x="4176" y="1468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4" name="Line 77"/>
            <p:cNvSpPr>
              <a:spLocks noChangeShapeType="1"/>
            </p:cNvSpPr>
            <p:nvPr/>
          </p:nvSpPr>
          <p:spPr bwMode="auto">
            <a:xfrm>
              <a:off x="4032" y="1852"/>
              <a:ext cx="0" cy="15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5" name="Line 78"/>
            <p:cNvSpPr>
              <a:spLocks noChangeShapeType="1"/>
            </p:cNvSpPr>
            <p:nvPr/>
          </p:nvSpPr>
          <p:spPr bwMode="auto">
            <a:xfrm>
              <a:off x="5184" y="1084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6" name="Line 79"/>
            <p:cNvSpPr>
              <a:spLocks noChangeShapeType="1"/>
            </p:cNvSpPr>
            <p:nvPr/>
          </p:nvSpPr>
          <p:spPr bwMode="auto">
            <a:xfrm flipH="1">
              <a:off x="4896" y="262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7" name="Line 80"/>
            <p:cNvSpPr>
              <a:spLocks noChangeShapeType="1"/>
            </p:cNvSpPr>
            <p:nvPr/>
          </p:nvSpPr>
          <p:spPr bwMode="auto">
            <a:xfrm flipH="1">
              <a:off x="4032" y="2812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8" name="Line 81"/>
            <p:cNvSpPr>
              <a:spLocks noChangeShapeType="1"/>
            </p:cNvSpPr>
            <p:nvPr/>
          </p:nvSpPr>
          <p:spPr bwMode="auto">
            <a:xfrm flipH="1">
              <a:off x="4176" y="242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49" name="Group 82"/>
            <p:cNvGrpSpPr/>
            <p:nvPr/>
          </p:nvGrpSpPr>
          <p:grpSpPr bwMode="auto">
            <a:xfrm>
              <a:off x="4320" y="2332"/>
              <a:ext cx="720" cy="624"/>
              <a:chOff x="720" y="2928"/>
              <a:chExt cx="720" cy="624"/>
            </a:xfrm>
          </p:grpSpPr>
          <p:sp>
            <p:nvSpPr>
              <p:cNvPr id="163" name="Rectangle 83"/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4" name="Text Box 84"/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ea typeface="微软雅黑" panose="020B0503020204020204" pitchFamily="34" charset="-122"/>
                  </a:rPr>
                  <a:t>   2114</a:t>
                </a:r>
                <a:endParaRPr lang="en-US" altLang="zh-CN" sz="2000" b="1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0" name="Line 85"/>
            <p:cNvSpPr>
              <a:spLocks noChangeShapeType="1"/>
            </p:cNvSpPr>
            <p:nvPr/>
          </p:nvSpPr>
          <p:spPr bwMode="auto">
            <a:xfrm flipV="1">
              <a:off x="5040" y="940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1" name="Line 86"/>
            <p:cNvSpPr>
              <a:spLocks noChangeShapeType="1"/>
            </p:cNvSpPr>
            <p:nvPr/>
          </p:nvSpPr>
          <p:spPr bwMode="auto">
            <a:xfrm>
              <a:off x="4896" y="1660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2" name="Line 87"/>
            <p:cNvSpPr>
              <a:spLocks noChangeShapeType="1"/>
            </p:cNvSpPr>
            <p:nvPr/>
          </p:nvSpPr>
          <p:spPr bwMode="auto">
            <a:xfrm flipH="1">
              <a:off x="4032" y="1852"/>
              <a:ext cx="384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3" name="Line 88"/>
            <p:cNvSpPr>
              <a:spLocks noChangeShapeType="1"/>
            </p:cNvSpPr>
            <p:nvPr/>
          </p:nvSpPr>
          <p:spPr bwMode="auto">
            <a:xfrm flipH="1">
              <a:off x="4176" y="146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grpSp>
          <p:nvGrpSpPr>
            <p:cNvPr id="154" name="Group 89"/>
            <p:cNvGrpSpPr/>
            <p:nvPr/>
          </p:nvGrpSpPr>
          <p:grpSpPr bwMode="auto">
            <a:xfrm>
              <a:off x="4320" y="1372"/>
              <a:ext cx="720" cy="624"/>
              <a:chOff x="720" y="2928"/>
              <a:chExt cx="720" cy="624"/>
            </a:xfrm>
          </p:grpSpPr>
          <p:sp>
            <p:nvSpPr>
              <p:cNvPr id="161" name="Rectangle 90"/>
              <p:cNvSpPr>
                <a:spLocks noChangeArrowheads="1"/>
              </p:cNvSpPr>
              <p:nvPr/>
            </p:nvSpPr>
            <p:spPr bwMode="auto"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2" name="Text Box 91"/>
              <p:cNvSpPr txBox="1">
                <a:spLocks noChangeArrowheads="1"/>
              </p:cNvSpPr>
              <p:nvPr/>
            </p:nvSpPr>
            <p:spPr bwMode="auto">
              <a:xfrm>
                <a:off x="720" y="3120"/>
                <a:ext cx="7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2000" b="1" dirty="0">
                    <a:ea typeface="微软雅黑" panose="020B0503020204020204" pitchFamily="34" charset="-122"/>
                  </a:rPr>
                  <a:t>   2114</a:t>
                </a:r>
                <a:endParaRPr lang="en-US" altLang="zh-CN" sz="2000" b="1" dirty="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5" name="Text Box 92"/>
            <p:cNvSpPr txBox="1">
              <a:spLocks noChangeArrowheads="1"/>
            </p:cNvSpPr>
            <p:nvPr/>
          </p:nvSpPr>
          <p:spPr bwMode="auto">
            <a:xfrm>
              <a:off x="4848" y="1122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4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56" name="Line 93"/>
            <p:cNvSpPr>
              <a:spLocks noChangeShapeType="1"/>
            </p:cNvSpPr>
            <p:nvPr/>
          </p:nvSpPr>
          <p:spPr bwMode="auto">
            <a:xfrm flipH="1">
              <a:off x="4992" y="1228"/>
              <a:ext cx="96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7" name="Line 94"/>
            <p:cNvSpPr>
              <a:spLocks noChangeShapeType="1"/>
            </p:cNvSpPr>
            <p:nvPr/>
          </p:nvSpPr>
          <p:spPr bwMode="auto">
            <a:xfrm flipH="1">
              <a:off x="5136" y="1852"/>
              <a:ext cx="96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8" name="Line 95"/>
            <p:cNvSpPr>
              <a:spLocks noChangeShapeType="1"/>
            </p:cNvSpPr>
            <p:nvPr/>
          </p:nvSpPr>
          <p:spPr bwMode="auto">
            <a:xfrm flipH="1">
              <a:off x="4128" y="3004"/>
              <a:ext cx="96" cy="96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9" name="Text Box 97"/>
            <p:cNvSpPr txBox="1">
              <a:spLocks noChangeArrowheads="1"/>
            </p:cNvSpPr>
            <p:nvPr/>
          </p:nvSpPr>
          <p:spPr bwMode="auto">
            <a:xfrm>
              <a:off x="4992" y="1746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4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60" name="Text Box 169"/>
            <p:cNvSpPr txBox="1">
              <a:spLocks noChangeArrowheads="1"/>
            </p:cNvSpPr>
            <p:nvPr/>
          </p:nvSpPr>
          <p:spPr bwMode="auto">
            <a:xfrm>
              <a:off x="4176" y="2966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ea typeface="微软雅黑" panose="020B0503020204020204" pitchFamily="34" charset="-122"/>
                </a:rPr>
                <a:t>A9~A0</a:t>
              </a:r>
              <a:endParaRPr lang="en-US" altLang="zh-CN" sz="2000" b="1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65" name="Line 170"/>
          <p:cNvSpPr>
            <a:spLocks noChangeShapeType="1"/>
          </p:cNvSpPr>
          <p:nvPr/>
        </p:nvSpPr>
        <p:spPr bwMode="auto">
          <a:xfrm flipV="1">
            <a:off x="3763867" y="2036285"/>
            <a:ext cx="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6" name="Text Box 171"/>
          <p:cNvSpPr txBox="1">
            <a:spLocks noChangeArrowheads="1"/>
          </p:cNvSpPr>
          <p:nvPr/>
        </p:nvSpPr>
        <p:spPr bwMode="auto">
          <a:xfrm>
            <a:off x="3459067" y="230933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ea typeface="微软雅黑" panose="020B0503020204020204" pitchFamily="34" charset="-122"/>
              </a:rPr>
              <a:t>4</a:t>
            </a:r>
            <a:endParaRPr lang="en-US" altLang="zh-CN" sz="2000" b="1" dirty="0">
              <a:ea typeface="微软雅黑" panose="020B0503020204020204" pitchFamily="34" charset="-122"/>
            </a:endParaRPr>
          </a:p>
        </p:txBody>
      </p:sp>
      <p:sp>
        <p:nvSpPr>
          <p:cNvPr id="167" name="Line 172"/>
          <p:cNvSpPr>
            <a:spLocks noChangeShapeType="1"/>
          </p:cNvSpPr>
          <p:nvPr/>
        </p:nvSpPr>
        <p:spPr bwMode="auto">
          <a:xfrm flipH="1">
            <a:off x="3687667" y="2493485"/>
            <a:ext cx="15240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68" name="Line 174"/>
          <p:cNvSpPr>
            <a:spLocks noChangeShapeType="1"/>
          </p:cNvSpPr>
          <p:nvPr/>
        </p:nvSpPr>
        <p:spPr bwMode="auto">
          <a:xfrm>
            <a:off x="3306667" y="3179285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70" name="Line 181"/>
          <p:cNvSpPr>
            <a:spLocks noChangeShapeType="1"/>
          </p:cNvSpPr>
          <p:nvPr/>
        </p:nvSpPr>
        <p:spPr bwMode="auto">
          <a:xfrm flipH="1">
            <a:off x="944467" y="5389085"/>
            <a:ext cx="152400" cy="152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171" name="直接连接符 170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48" name="直接连接符 4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6.3.1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主存储器的逻辑设计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Bef>
                <a:spcPts val="1800"/>
              </a:spcBef>
              <a:buFont typeface="+mj-lt"/>
              <a:buAutoNum type="arabicPeriod" startAt="2"/>
            </a:pPr>
            <a:r>
              <a:rPr lang="zh-CN" altLang="en-US" sz="2800" dirty="0">
                <a:ea typeface="微软雅黑" panose="020B0503020204020204" pitchFamily="34" charset="-122"/>
              </a:rPr>
              <a:t>动态存储器的刷新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单管存储单元：定期向电容补充电荷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最大刷新周期：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2ms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刷新方法：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各芯片同时，片内按行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刷新周期：刷新一行所用时间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88964" y="3085598"/>
            <a:ext cx="6026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保持：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提供行、列地址，随机访问。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动态刷新：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由刷新地址计数器提供行地址，定时刷新。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2269475" y="3299719"/>
            <a:ext cx="297455" cy="113473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7788" y="3451588"/>
            <a:ext cx="1101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对主存的访问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929089" y="4962026"/>
            <a:ext cx="6248400" cy="1295400"/>
            <a:chOff x="609600" y="5332413"/>
            <a:chExt cx="6248400" cy="1295400"/>
          </a:xfrm>
        </p:grpSpPr>
        <p:sp>
          <p:nvSpPr>
            <p:cNvPr id="11" name="Text Box 18"/>
            <p:cNvSpPr txBox="1">
              <a:spLocks noChangeArrowheads="1"/>
            </p:cNvSpPr>
            <p:nvPr/>
          </p:nvSpPr>
          <p:spPr bwMode="auto">
            <a:xfrm>
              <a:off x="4876800" y="6094413"/>
              <a:ext cx="1295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死区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1066800" y="6246813"/>
              <a:ext cx="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22"/>
            <p:cNvGrpSpPr/>
            <p:nvPr/>
          </p:nvGrpSpPr>
          <p:grpSpPr bwMode="auto">
            <a:xfrm>
              <a:off x="1066800" y="5332413"/>
              <a:ext cx="5791200" cy="838200"/>
              <a:chOff x="528" y="2256"/>
              <a:chExt cx="3648" cy="528"/>
            </a:xfrm>
          </p:grpSpPr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1584" y="2448"/>
                <a:ext cx="528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528" y="2352"/>
                <a:ext cx="0" cy="43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>
                <a:off x="528" y="2592"/>
                <a:ext cx="36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" name="Group 26"/>
              <p:cNvGrpSpPr/>
              <p:nvPr/>
            </p:nvGrpSpPr>
            <p:grpSpPr bwMode="auto">
              <a:xfrm>
                <a:off x="1008" y="2256"/>
                <a:ext cx="816" cy="336"/>
                <a:chOff x="1008" y="2256"/>
                <a:chExt cx="816" cy="336"/>
              </a:xfrm>
            </p:grpSpPr>
            <p:sp>
              <p:nvSpPr>
                <p:cNvPr id="3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008" y="2256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R/W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Line 28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9" name="Group 29"/>
              <p:cNvGrpSpPr/>
              <p:nvPr/>
            </p:nvGrpSpPr>
            <p:grpSpPr bwMode="auto">
              <a:xfrm>
                <a:off x="2400" y="2256"/>
                <a:ext cx="816" cy="336"/>
                <a:chOff x="2400" y="2256"/>
                <a:chExt cx="816" cy="336"/>
              </a:xfrm>
            </p:grpSpPr>
            <p:sp>
              <p:nvSpPr>
                <p:cNvPr id="29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400" y="2256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刷新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Line 31"/>
                <p:cNvSpPr>
                  <a:spLocks noChangeShapeType="1"/>
                </p:cNvSpPr>
                <p:nvPr/>
              </p:nvSpPr>
              <p:spPr bwMode="auto">
                <a:xfrm>
                  <a:off x="2400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" name="Line 32"/>
              <p:cNvSpPr>
                <a:spLocks noChangeShapeType="1"/>
              </p:cNvSpPr>
              <p:nvPr/>
            </p:nvSpPr>
            <p:spPr bwMode="auto">
              <a:xfrm>
                <a:off x="3552" y="235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Group 33"/>
              <p:cNvGrpSpPr/>
              <p:nvPr/>
            </p:nvGrpSpPr>
            <p:grpSpPr bwMode="auto">
              <a:xfrm>
                <a:off x="528" y="2256"/>
                <a:ext cx="816" cy="336"/>
                <a:chOff x="1008" y="2256"/>
                <a:chExt cx="816" cy="336"/>
              </a:xfrm>
            </p:grpSpPr>
            <p:sp>
              <p:nvSpPr>
                <p:cNvPr id="2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008" y="2256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R/W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Line 35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" name="Group 36"/>
              <p:cNvGrpSpPr/>
              <p:nvPr/>
            </p:nvGrpSpPr>
            <p:grpSpPr bwMode="auto">
              <a:xfrm>
                <a:off x="2976" y="2256"/>
                <a:ext cx="816" cy="336"/>
                <a:chOff x="2400" y="2256"/>
                <a:chExt cx="816" cy="336"/>
              </a:xfrm>
            </p:grpSpPr>
            <p:sp>
              <p:nvSpPr>
                <p:cNvPr id="2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400" y="2256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刷新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Line 38"/>
                <p:cNvSpPr>
                  <a:spLocks noChangeShapeType="1"/>
                </p:cNvSpPr>
                <p:nvPr/>
              </p:nvSpPr>
              <p:spPr bwMode="auto">
                <a:xfrm>
                  <a:off x="2400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" name="Line 39"/>
              <p:cNvSpPr>
                <a:spLocks noChangeShapeType="1"/>
              </p:cNvSpPr>
              <p:nvPr/>
            </p:nvSpPr>
            <p:spPr bwMode="auto">
              <a:xfrm>
                <a:off x="3648" y="2448"/>
                <a:ext cx="528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Line 40"/>
              <p:cNvSpPr>
                <a:spLocks noChangeShapeType="1"/>
              </p:cNvSpPr>
              <p:nvPr/>
            </p:nvSpPr>
            <p:spPr bwMode="auto">
              <a:xfrm>
                <a:off x="4176" y="2352"/>
                <a:ext cx="0" cy="43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4572000" y="6094413"/>
              <a:ext cx="2209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42"/>
            <p:cNvSpPr>
              <a:spLocks noChangeShapeType="1"/>
            </p:cNvSpPr>
            <p:nvPr/>
          </p:nvSpPr>
          <p:spPr bwMode="auto">
            <a:xfrm flipH="1">
              <a:off x="1066800" y="6094413"/>
              <a:ext cx="22098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3581400" y="5789613"/>
              <a:ext cx="12954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2ms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>
              <a:off x="1828800" y="6246813"/>
              <a:ext cx="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45"/>
            <p:cNvSpPr txBox="1">
              <a:spLocks noChangeArrowheads="1"/>
            </p:cNvSpPr>
            <p:nvPr/>
          </p:nvSpPr>
          <p:spPr bwMode="auto">
            <a:xfrm>
              <a:off x="1143001" y="6246813"/>
              <a:ext cx="12954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50ns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46"/>
            <p:cNvSpPr>
              <a:spLocks noChangeShapeType="1"/>
            </p:cNvSpPr>
            <p:nvPr/>
          </p:nvSpPr>
          <p:spPr bwMode="auto">
            <a:xfrm>
              <a:off x="609600" y="6399213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Line 47"/>
            <p:cNvSpPr>
              <a:spLocks noChangeShapeType="1"/>
            </p:cNvSpPr>
            <p:nvPr/>
          </p:nvSpPr>
          <p:spPr bwMode="auto">
            <a:xfrm>
              <a:off x="1828800" y="6399213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48"/>
            <p:cNvSpPr>
              <a:spLocks noChangeShapeType="1"/>
            </p:cNvSpPr>
            <p:nvPr/>
          </p:nvSpPr>
          <p:spPr bwMode="auto">
            <a:xfrm>
              <a:off x="4038600" y="6246813"/>
              <a:ext cx="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Line 49"/>
            <p:cNvSpPr>
              <a:spLocks noChangeShapeType="1"/>
            </p:cNvSpPr>
            <p:nvPr/>
          </p:nvSpPr>
          <p:spPr bwMode="auto">
            <a:xfrm>
              <a:off x="6858000" y="6246813"/>
              <a:ext cx="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Line 50"/>
            <p:cNvSpPr>
              <a:spLocks noChangeShapeType="1"/>
            </p:cNvSpPr>
            <p:nvPr/>
          </p:nvSpPr>
          <p:spPr bwMode="auto">
            <a:xfrm>
              <a:off x="4114800" y="6399213"/>
              <a:ext cx="762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Line 51"/>
            <p:cNvSpPr>
              <a:spLocks noChangeShapeType="1"/>
            </p:cNvSpPr>
            <p:nvPr/>
          </p:nvSpPr>
          <p:spPr bwMode="auto">
            <a:xfrm>
              <a:off x="5715000" y="6399213"/>
              <a:ext cx="1143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707407" y="4577480"/>
            <a:ext cx="716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）集中刷新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2ms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内集中安排所有刷新周期</a:t>
            </a:r>
            <a:endParaRPr lang="zh-CN" altLang="en-US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206293" y="5108997"/>
            <a:ext cx="1466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用在实时要求不高的场合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63617"/>
            <a:ext cx="7886700" cy="781094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6.1 </a:t>
            </a:r>
            <a:r>
              <a:rPr lang="zh-CN" altLang="en-US" dirty="0">
                <a:solidFill>
                  <a:schemeClr val="tx1"/>
                </a:solidFill>
              </a:rPr>
              <a:t>概述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923505"/>
            <a:ext cx="7886700" cy="2641712"/>
          </a:xfrm>
        </p:spPr>
        <p:txBody>
          <a:bodyPr>
            <a:normAutofit/>
          </a:bodyPr>
          <a:lstStyle/>
          <a:p>
            <a:pPr marL="0" indent="612140">
              <a:lnSpc>
                <a:spcPct val="110000"/>
              </a:lnSpc>
              <a:buNone/>
            </a:pPr>
            <a:r>
              <a:rPr lang="zh-CN" altLang="en-US" sz="2400" dirty="0"/>
              <a:t>存储器是计算机的重要组成部分，是计算机系统的</a:t>
            </a:r>
            <a:r>
              <a:rPr lang="zh-CN" altLang="en-US" sz="2400" dirty="0">
                <a:solidFill>
                  <a:srgbClr val="C00000"/>
                </a:solidFill>
              </a:rPr>
              <a:t>“记忆”设备</a:t>
            </a:r>
            <a:r>
              <a:rPr lang="zh-CN" altLang="en-US" sz="2400" dirty="0"/>
              <a:t>。简单地讲，存储器用于存放计算机程序和指令、待处理的数据、运算结果以及各种需要计算机保存的信息，它是计算机中不可缺少的重要组成部分。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组合 96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8" name="直接连接符 9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28650" y="1143677"/>
            <a:ext cx="716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）分散刷新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各刷新周期分散安排在存取周期中</a:t>
            </a:r>
            <a:endParaRPr lang="zh-CN" altLang="en-US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127536" y="1675194"/>
            <a:ext cx="1466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用在低速系统中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60136" y="1691366"/>
            <a:ext cx="5867400" cy="915984"/>
            <a:chOff x="1260136" y="1691366"/>
            <a:chExt cx="5867400" cy="915984"/>
          </a:xfrm>
        </p:grpSpPr>
        <p:grpSp>
          <p:nvGrpSpPr>
            <p:cNvPr id="69" name="Group 4"/>
            <p:cNvGrpSpPr/>
            <p:nvPr/>
          </p:nvGrpSpPr>
          <p:grpSpPr bwMode="auto">
            <a:xfrm>
              <a:off x="1260136" y="1691366"/>
              <a:ext cx="5867400" cy="839788"/>
              <a:chOff x="480" y="3695"/>
              <a:chExt cx="3696" cy="529"/>
            </a:xfrm>
          </p:grpSpPr>
          <p:sp>
            <p:nvSpPr>
              <p:cNvPr id="70" name="Line 5"/>
              <p:cNvSpPr>
                <a:spLocks noChangeShapeType="1"/>
              </p:cNvSpPr>
              <p:nvPr/>
            </p:nvSpPr>
            <p:spPr bwMode="auto">
              <a:xfrm>
                <a:off x="528" y="3792"/>
                <a:ext cx="0" cy="43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Line 6"/>
              <p:cNvSpPr>
                <a:spLocks noChangeShapeType="1"/>
              </p:cNvSpPr>
              <p:nvPr/>
            </p:nvSpPr>
            <p:spPr bwMode="auto">
              <a:xfrm>
                <a:off x="528" y="4032"/>
                <a:ext cx="364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2" name="Group 7"/>
              <p:cNvGrpSpPr/>
              <p:nvPr/>
            </p:nvGrpSpPr>
            <p:grpSpPr bwMode="auto">
              <a:xfrm>
                <a:off x="1564" y="3696"/>
                <a:ext cx="816" cy="336"/>
                <a:chOff x="940" y="2256"/>
                <a:chExt cx="816" cy="336"/>
              </a:xfrm>
            </p:grpSpPr>
            <p:sp>
              <p:nvSpPr>
                <p:cNvPr id="85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940" y="2256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R/W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6" name="Line 9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3" name="Group 10"/>
              <p:cNvGrpSpPr/>
              <p:nvPr/>
            </p:nvGrpSpPr>
            <p:grpSpPr bwMode="auto">
              <a:xfrm>
                <a:off x="1008" y="3696"/>
                <a:ext cx="816" cy="336"/>
                <a:chOff x="2400" y="2256"/>
                <a:chExt cx="816" cy="336"/>
              </a:xfrm>
            </p:grpSpPr>
            <p:sp>
              <p:nvSpPr>
                <p:cNvPr id="8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400" y="2256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刷新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4" name="Line 12"/>
                <p:cNvSpPr>
                  <a:spLocks noChangeShapeType="1"/>
                </p:cNvSpPr>
                <p:nvPr/>
              </p:nvSpPr>
              <p:spPr bwMode="auto">
                <a:xfrm>
                  <a:off x="2400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4" name="Line 13"/>
              <p:cNvSpPr>
                <a:spLocks noChangeShapeType="1"/>
              </p:cNvSpPr>
              <p:nvPr/>
            </p:nvSpPr>
            <p:spPr bwMode="auto">
              <a:xfrm>
                <a:off x="1584" y="37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5" name="Group 14"/>
              <p:cNvGrpSpPr/>
              <p:nvPr/>
            </p:nvGrpSpPr>
            <p:grpSpPr bwMode="auto">
              <a:xfrm>
                <a:off x="480" y="3695"/>
                <a:ext cx="816" cy="337"/>
                <a:chOff x="960" y="2255"/>
                <a:chExt cx="816" cy="337"/>
              </a:xfrm>
            </p:grpSpPr>
            <p:sp>
              <p:nvSpPr>
                <p:cNvPr id="8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960" y="2255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R/W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Line 16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76" name="Group 17"/>
              <p:cNvGrpSpPr/>
              <p:nvPr/>
            </p:nvGrpSpPr>
            <p:grpSpPr bwMode="auto">
              <a:xfrm>
                <a:off x="2112" y="3696"/>
                <a:ext cx="816" cy="336"/>
                <a:chOff x="2400" y="2256"/>
                <a:chExt cx="816" cy="336"/>
              </a:xfrm>
            </p:grpSpPr>
            <p:sp>
              <p:nvSpPr>
                <p:cNvPr id="7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400" y="2256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刷新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0" name="Line 19"/>
                <p:cNvSpPr>
                  <a:spLocks noChangeShapeType="1"/>
                </p:cNvSpPr>
                <p:nvPr/>
              </p:nvSpPr>
              <p:spPr bwMode="auto">
                <a:xfrm>
                  <a:off x="2400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7" name="Line 20"/>
              <p:cNvSpPr>
                <a:spLocks noChangeShapeType="1"/>
              </p:cNvSpPr>
              <p:nvPr/>
            </p:nvSpPr>
            <p:spPr bwMode="auto">
              <a:xfrm>
                <a:off x="2784" y="3888"/>
                <a:ext cx="528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Line 21"/>
              <p:cNvSpPr>
                <a:spLocks noChangeShapeType="1"/>
              </p:cNvSpPr>
              <p:nvPr/>
            </p:nvSpPr>
            <p:spPr bwMode="auto">
              <a:xfrm>
                <a:off x="2688" y="3792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1723495" y="2183059"/>
              <a:ext cx="12954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100ns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Line 23"/>
            <p:cNvSpPr>
              <a:spLocks noChangeShapeType="1"/>
            </p:cNvSpPr>
            <p:nvPr/>
          </p:nvSpPr>
          <p:spPr bwMode="auto">
            <a:xfrm>
              <a:off x="3012736" y="2226350"/>
              <a:ext cx="0" cy="3810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Line 24"/>
            <p:cNvSpPr>
              <a:spLocks noChangeShapeType="1"/>
            </p:cNvSpPr>
            <p:nvPr/>
          </p:nvSpPr>
          <p:spPr bwMode="auto">
            <a:xfrm>
              <a:off x="1336336" y="2378750"/>
              <a:ext cx="3810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Line 25"/>
            <p:cNvSpPr>
              <a:spLocks noChangeShapeType="1"/>
            </p:cNvSpPr>
            <p:nvPr/>
          </p:nvSpPr>
          <p:spPr bwMode="auto">
            <a:xfrm>
              <a:off x="2555536" y="2378750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1" name="文本框 90"/>
          <p:cNvSpPr txBox="1"/>
          <p:nvPr/>
        </p:nvSpPr>
        <p:spPr>
          <a:xfrm>
            <a:off x="628649" y="2757517"/>
            <a:ext cx="7169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）异步刷新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各刷新周期分散安排在</a:t>
            </a:r>
            <a:r>
              <a:rPr lang="en-US" altLang="zh-CN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2ms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endParaRPr lang="zh-CN" altLang="en-US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Text Box 27"/>
          <p:cNvSpPr txBox="1">
            <a:spLocks noChangeArrowheads="1"/>
          </p:cNvSpPr>
          <p:nvPr/>
        </p:nvSpPr>
        <p:spPr bwMode="auto">
          <a:xfrm>
            <a:off x="1717336" y="321183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2ms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1031536" y="32737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Line 36"/>
          <p:cNvSpPr>
            <a:spLocks noChangeShapeType="1"/>
          </p:cNvSpPr>
          <p:nvPr/>
        </p:nvSpPr>
        <p:spPr bwMode="auto">
          <a:xfrm>
            <a:off x="1717336" y="366903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Text Box 37"/>
          <p:cNvSpPr txBox="1">
            <a:spLocks noChangeArrowheads="1"/>
          </p:cNvSpPr>
          <p:nvPr/>
        </p:nvSpPr>
        <p:spPr bwMode="auto">
          <a:xfrm>
            <a:off x="1564936" y="35928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Text Box 38"/>
          <p:cNvSpPr txBox="1">
            <a:spLocks noChangeArrowheads="1"/>
          </p:cNvSpPr>
          <p:nvPr/>
        </p:nvSpPr>
        <p:spPr bwMode="auto">
          <a:xfrm>
            <a:off x="2555536" y="336423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≈15.6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微秒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08624" y="3192698"/>
            <a:ext cx="3875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每隔</a:t>
            </a:r>
            <a:r>
              <a:rPr lang="en-US" altLang="zh-CN" sz="2400" dirty="0">
                <a:ea typeface="微软雅黑" panose="020B0503020204020204" pitchFamily="34" charset="-122"/>
              </a:rPr>
              <a:t>15.6</a:t>
            </a:r>
            <a:r>
              <a:rPr lang="zh-CN" altLang="en-US" sz="2400" dirty="0">
                <a:ea typeface="微软雅黑" panose="020B0503020204020204" pitchFamily="34" charset="-122"/>
              </a:rPr>
              <a:t>微秒提一次刷新请求，刷新一行；</a:t>
            </a:r>
            <a:r>
              <a:rPr lang="en-US" altLang="zh-CN" sz="2400" dirty="0"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</a:rPr>
              <a:t>毫秒内刷新完所有行。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40650" y="4253839"/>
            <a:ext cx="8077586" cy="1847553"/>
            <a:chOff x="914014" y="4267200"/>
            <a:chExt cx="8077586" cy="1847553"/>
          </a:xfrm>
        </p:grpSpPr>
        <p:sp>
          <p:nvSpPr>
            <p:cNvPr id="142" name="Line 28"/>
            <p:cNvSpPr>
              <a:spLocks noChangeShapeType="1"/>
            </p:cNvSpPr>
            <p:nvPr/>
          </p:nvSpPr>
          <p:spPr bwMode="auto">
            <a:xfrm>
              <a:off x="3505200" y="4800600"/>
              <a:ext cx="0" cy="381000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Line 29"/>
            <p:cNvSpPr>
              <a:spLocks noChangeShapeType="1"/>
            </p:cNvSpPr>
            <p:nvPr/>
          </p:nvSpPr>
          <p:spPr bwMode="auto">
            <a:xfrm>
              <a:off x="990600" y="4419600"/>
              <a:ext cx="0" cy="6858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Line 30"/>
            <p:cNvSpPr>
              <a:spLocks noChangeShapeType="1"/>
            </p:cNvSpPr>
            <p:nvPr/>
          </p:nvSpPr>
          <p:spPr bwMode="auto">
            <a:xfrm>
              <a:off x="2971800" y="5029200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Line 31"/>
            <p:cNvSpPr>
              <a:spLocks noChangeShapeType="1"/>
            </p:cNvSpPr>
            <p:nvPr/>
          </p:nvSpPr>
          <p:spPr bwMode="auto">
            <a:xfrm>
              <a:off x="990600" y="5029200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Line 40"/>
            <p:cNvSpPr>
              <a:spLocks noChangeShapeType="1"/>
            </p:cNvSpPr>
            <p:nvPr/>
          </p:nvSpPr>
          <p:spPr bwMode="auto">
            <a:xfrm>
              <a:off x="6248400" y="4800600"/>
              <a:ext cx="0" cy="381000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7" name="Group 41"/>
            <p:cNvGrpSpPr/>
            <p:nvPr/>
          </p:nvGrpSpPr>
          <p:grpSpPr bwMode="auto">
            <a:xfrm>
              <a:off x="914014" y="4267200"/>
              <a:ext cx="8077586" cy="533400"/>
              <a:chOff x="285" y="1920"/>
              <a:chExt cx="5379" cy="336"/>
            </a:xfrm>
          </p:grpSpPr>
          <p:sp>
            <p:nvSpPr>
              <p:cNvPr id="148" name="Line 42"/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528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Line 43"/>
              <p:cNvSpPr>
                <a:spLocks noChangeShapeType="1"/>
              </p:cNvSpPr>
              <p:nvPr/>
            </p:nvSpPr>
            <p:spPr bwMode="auto">
              <a:xfrm>
                <a:off x="336" y="2256"/>
                <a:ext cx="5184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0" name="Group 44"/>
              <p:cNvGrpSpPr/>
              <p:nvPr/>
            </p:nvGrpSpPr>
            <p:grpSpPr bwMode="auto">
              <a:xfrm>
                <a:off x="761" y="1927"/>
                <a:ext cx="816" cy="329"/>
                <a:chOff x="953" y="2263"/>
                <a:chExt cx="816" cy="329"/>
              </a:xfrm>
            </p:grpSpPr>
            <p:sp>
              <p:nvSpPr>
                <p:cNvPr id="17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953" y="2263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R/W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5" name="Line 46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1" name="Group 47"/>
              <p:cNvGrpSpPr/>
              <p:nvPr/>
            </p:nvGrpSpPr>
            <p:grpSpPr bwMode="auto">
              <a:xfrm>
                <a:off x="2016" y="1920"/>
                <a:ext cx="816" cy="336"/>
                <a:chOff x="2400" y="2256"/>
                <a:chExt cx="816" cy="336"/>
              </a:xfrm>
            </p:grpSpPr>
            <p:sp>
              <p:nvSpPr>
                <p:cNvPr id="17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400" y="2256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 dirty="0">
                      <a:solidFill>
                        <a:srgbClr val="0C54A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刷新</a:t>
                  </a:r>
                  <a:endParaRPr lang="zh-CN" altLang="en-US" sz="24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3" name="Line 49"/>
                <p:cNvSpPr>
                  <a:spLocks noChangeShapeType="1"/>
                </p:cNvSpPr>
                <p:nvPr/>
              </p:nvSpPr>
              <p:spPr bwMode="auto">
                <a:xfrm>
                  <a:off x="2400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2" name="Line 50"/>
              <p:cNvSpPr>
                <a:spLocks noChangeShapeType="1"/>
              </p:cNvSpPr>
              <p:nvPr/>
            </p:nvSpPr>
            <p:spPr bwMode="auto">
              <a:xfrm>
                <a:off x="2592" y="2016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3" name="Group 51"/>
              <p:cNvGrpSpPr/>
              <p:nvPr/>
            </p:nvGrpSpPr>
            <p:grpSpPr bwMode="auto">
              <a:xfrm>
                <a:off x="285" y="1920"/>
                <a:ext cx="816" cy="336"/>
                <a:chOff x="957" y="2256"/>
                <a:chExt cx="816" cy="336"/>
              </a:xfrm>
            </p:grpSpPr>
            <p:sp>
              <p:nvSpPr>
                <p:cNvPr id="17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957" y="2256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R/W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1" name="Line 53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54" name="Group 54"/>
              <p:cNvGrpSpPr/>
              <p:nvPr/>
            </p:nvGrpSpPr>
            <p:grpSpPr bwMode="auto">
              <a:xfrm>
                <a:off x="4224" y="1920"/>
                <a:ext cx="816" cy="336"/>
                <a:chOff x="2400" y="2256"/>
                <a:chExt cx="816" cy="336"/>
              </a:xfrm>
            </p:grpSpPr>
            <p:sp>
              <p:nvSpPr>
                <p:cNvPr id="168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400" y="2256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b="1" dirty="0">
                      <a:solidFill>
                        <a:srgbClr val="0C54A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刷新</a:t>
                  </a:r>
                  <a:endParaRPr lang="zh-CN" altLang="en-US" sz="2400" b="1" dirty="0">
                    <a:solidFill>
                      <a:srgbClr val="0C54A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9" name="Line 56"/>
                <p:cNvSpPr>
                  <a:spLocks noChangeShapeType="1"/>
                </p:cNvSpPr>
                <p:nvPr/>
              </p:nvSpPr>
              <p:spPr bwMode="auto">
                <a:xfrm>
                  <a:off x="2400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5" name="Line 57"/>
              <p:cNvSpPr>
                <a:spLocks noChangeShapeType="1"/>
              </p:cNvSpPr>
              <p:nvPr/>
            </p:nvSpPr>
            <p:spPr bwMode="auto">
              <a:xfrm>
                <a:off x="3168" y="2112"/>
                <a:ext cx="528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6" name="Group 58"/>
              <p:cNvGrpSpPr/>
              <p:nvPr/>
            </p:nvGrpSpPr>
            <p:grpSpPr bwMode="auto">
              <a:xfrm>
                <a:off x="2536" y="1920"/>
                <a:ext cx="816" cy="336"/>
                <a:chOff x="952" y="2256"/>
                <a:chExt cx="816" cy="336"/>
              </a:xfrm>
            </p:grpSpPr>
            <p:sp>
              <p:nvSpPr>
                <p:cNvPr id="16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952" y="2256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R/W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7" name="Line 60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7" name="Line 61"/>
              <p:cNvSpPr>
                <a:spLocks noChangeShapeType="1"/>
              </p:cNvSpPr>
              <p:nvPr/>
            </p:nvSpPr>
            <p:spPr bwMode="auto">
              <a:xfrm>
                <a:off x="3744" y="2016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8" name="Group 62"/>
              <p:cNvGrpSpPr/>
              <p:nvPr/>
            </p:nvGrpSpPr>
            <p:grpSpPr bwMode="auto">
              <a:xfrm>
                <a:off x="3688" y="1920"/>
                <a:ext cx="816" cy="336"/>
                <a:chOff x="952" y="2256"/>
                <a:chExt cx="816" cy="336"/>
              </a:xfrm>
            </p:grpSpPr>
            <p:sp>
              <p:nvSpPr>
                <p:cNvPr id="164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952" y="2256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R/W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5" name="Line 64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9" name="Line 65"/>
              <p:cNvSpPr>
                <a:spLocks noChangeShapeType="1"/>
              </p:cNvSpPr>
              <p:nvPr/>
            </p:nvSpPr>
            <p:spPr bwMode="auto">
              <a:xfrm>
                <a:off x="4800" y="2016"/>
                <a:ext cx="0" cy="2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0" name="Group 66"/>
              <p:cNvGrpSpPr/>
              <p:nvPr/>
            </p:nvGrpSpPr>
            <p:grpSpPr bwMode="auto">
              <a:xfrm>
                <a:off x="4744" y="1920"/>
                <a:ext cx="816" cy="336"/>
                <a:chOff x="952" y="2256"/>
                <a:chExt cx="816" cy="336"/>
              </a:xfrm>
            </p:grpSpPr>
            <p:sp>
              <p:nvSpPr>
                <p:cNvPr id="16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952" y="2256"/>
                  <a:ext cx="816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R/W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3" name="Line 68"/>
                <p:cNvSpPr>
                  <a:spLocks noChangeShapeType="1"/>
                </p:cNvSpPr>
                <p:nvPr/>
              </p:nvSpPr>
              <p:spPr bwMode="auto">
                <a:xfrm>
                  <a:off x="1488" y="2352"/>
                  <a:ext cx="0" cy="24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1" name="Line 69"/>
              <p:cNvSpPr>
                <a:spLocks noChangeShapeType="1"/>
              </p:cNvSpPr>
              <p:nvPr/>
            </p:nvSpPr>
            <p:spPr bwMode="auto">
              <a:xfrm>
                <a:off x="5328" y="2112"/>
                <a:ext cx="336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6" name="Text Box 70"/>
            <p:cNvSpPr txBox="1">
              <a:spLocks noChangeArrowheads="1"/>
            </p:cNvSpPr>
            <p:nvPr/>
          </p:nvSpPr>
          <p:spPr bwMode="auto">
            <a:xfrm>
              <a:off x="1676400" y="4830247"/>
              <a:ext cx="16764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15.6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微秒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Text Box 71"/>
            <p:cNvSpPr txBox="1">
              <a:spLocks noChangeArrowheads="1"/>
            </p:cNvSpPr>
            <p:nvPr/>
          </p:nvSpPr>
          <p:spPr bwMode="auto">
            <a:xfrm>
              <a:off x="4331043" y="4856202"/>
              <a:ext cx="17526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15.6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微秒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Line 72"/>
            <p:cNvSpPr>
              <a:spLocks noChangeShapeType="1"/>
            </p:cNvSpPr>
            <p:nvPr/>
          </p:nvSpPr>
          <p:spPr bwMode="auto">
            <a:xfrm>
              <a:off x="3505200" y="5029200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Line 73"/>
            <p:cNvSpPr>
              <a:spLocks noChangeShapeType="1"/>
            </p:cNvSpPr>
            <p:nvPr/>
          </p:nvSpPr>
          <p:spPr bwMode="auto">
            <a:xfrm>
              <a:off x="6324600" y="5029200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Line 74"/>
            <p:cNvSpPr>
              <a:spLocks noChangeShapeType="1"/>
            </p:cNvSpPr>
            <p:nvPr/>
          </p:nvSpPr>
          <p:spPr bwMode="auto">
            <a:xfrm>
              <a:off x="5715000" y="5029200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Text Box 75"/>
            <p:cNvSpPr txBox="1">
              <a:spLocks noChangeArrowheads="1"/>
            </p:cNvSpPr>
            <p:nvPr/>
          </p:nvSpPr>
          <p:spPr bwMode="auto">
            <a:xfrm>
              <a:off x="7039231" y="4834713"/>
              <a:ext cx="18288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15.6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微秒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8382000" y="5029200"/>
              <a:ext cx="4572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Text Box 77"/>
            <p:cNvSpPr txBox="1">
              <a:spLocks noChangeArrowheads="1"/>
            </p:cNvSpPr>
            <p:nvPr/>
          </p:nvSpPr>
          <p:spPr bwMode="auto">
            <a:xfrm>
              <a:off x="2743200" y="5195888"/>
              <a:ext cx="2133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刷新请求</a:t>
              </a:r>
              <a:endParaRPr lang="zh-CN" altLang="en-US" sz="24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Text Box 79"/>
            <p:cNvSpPr txBox="1">
              <a:spLocks noChangeArrowheads="1"/>
            </p:cNvSpPr>
            <p:nvPr/>
          </p:nvSpPr>
          <p:spPr bwMode="auto">
            <a:xfrm>
              <a:off x="2514600" y="5653088"/>
              <a:ext cx="2133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DMA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请求）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Text Box 82"/>
            <p:cNvSpPr txBox="1">
              <a:spLocks noChangeArrowheads="1"/>
            </p:cNvSpPr>
            <p:nvPr/>
          </p:nvSpPr>
          <p:spPr bwMode="auto">
            <a:xfrm>
              <a:off x="5486400" y="5181600"/>
              <a:ext cx="2133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刷新请求</a:t>
              </a:r>
              <a:endParaRPr lang="zh-CN" altLang="en-US" sz="2400" b="1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Text Box 83"/>
            <p:cNvSpPr txBox="1">
              <a:spLocks noChangeArrowheads="1"/>
            </p:cNvSpPr>
            <p:nvPr/>
          </p:nvSpPr>
          <p:spPr bwMode="auto">
            <a:xfrm>
              <a:off x="5257800" y="5638800"/>
              <a:ext cx="2133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DMA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请求）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7" name="文本框 186"/>
          <p:cNvSpPr txBox="1"/>
          <p:nvPr/>
        </p:nvSpPr>
        <p:spPr>
          <a:xfrm>
            <a:off x="1249124" y="6155148"/>
            <a:ext cx="3895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用在大多数计算机中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6.3.1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主存储器的逻辑设计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3" name="直接连接符 92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6.3.2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主存储器与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CPU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的连接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系统模式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）最小系统模式</a:t>
            </a:r>
            <a:r>
              <a:rPr lang="en-US" altLang="zh-CN" sz="2400" dirty="0"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</a:rPr>
              <a:t>）较大系统模式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27370" y="4166635"/>
            <a:ext cx="78866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ea typeface="微软雅黑" panose="020B0503020204020204" pitchFamily="34" charset="-122"/>
              </a:rPr>
              <a:t>）专用存储总线模式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		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	CPU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与主存间建立专用高速存储总线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28647" y="5086614"/>
            <a:ext cx="788669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>
                <a:ea typeface="微软雅黑" panose="020B0503020204020204" pitchFamily="34" charset="-122"/>
              </a:rPr>
              <a:t>速度匹配与时序控制</a:t>
            </a:r>
            <a:r>
              <a:rPr lang="en-US" altLang="zh-CN" sz="2800" dirty="0">
                <a:ea typeface="微软雅黑" panose="020B0503020204020204" pitchFamily="34" charset="-122"/>
              </a:rPr>
              <a:t>			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同步控制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时钟周期  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内部操作</a:t>
            </a:r>
            <a:r>
              <a:rPr lang="en-US" altLang="zh-CN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			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扩展同步控制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总线周期</a:t>
            </a:r>
            <a:r>
              <a:rPr lang="zh-CN" altLang="en-US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访存操作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	</a:t>
            </a:r>
            <a:r>
              <a:rPr lang="en-US" altLang="zh-CN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				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异步控制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左大括号 7"/>
          <p:cNvSpPr/>
          <p:nvPr/>
        </p:nvSpPr>
        <p:spPr>
          <a:xfrm>
            <a:off x="922238" y="5717556"/>
            <a:ext cx="234533" cy="46183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左大括号 8"/>
          <p:cNvSpPr/>
          <p:nvPr/>
        </p:nvSpPr>
        <p:spPr>
          <a:xfrm>
            <a:off x="5945930" y="5320521"/>
            <a:ext cx="234533" cy="85887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51" name="Group 47"/>
          <p:cNvGrpSpPr/>
          <p:nvPr/>
        </p:nvGrpSpPr>
        <p:grpSpPr bwMode="auto">
          <a:xfrm>
            <a:off x="1376669" y="2199976"/>
            <a:ext cx="2916237" cy="1830388"/>
            <a:chOff x="432" y="686"/>
            <a:chExt cx="1837" cy="1153"/>
          </a:xfrm>
        </p:grpSpPr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432" y="751"/>
              <a:ext cx="458" cy="108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endParaRPr kumimoji="0" lang="en-US" altLang="zh-CN" sz="2000" b="1" dirty="0"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kumimoji="0" lang="en-US" altLang="zh-CN" sz="2000" b="1" dirty="0">
                  <a:ea typeface="微软雅黑" panose="020B0503020204020204" pitchFamily="34" charset="-122"/>
                </a:rPr>
                <a:t>CPU</a:t>
              </a:r>
              <a:endParaRPr kumimoji="0"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>
              <a:off x="887" y="879"/>
              <a:ext cx="13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4" name="Text Box 31"/>
            <p:cNvSpPr txBox="1">
              <a:spLocks noChangeArrowheads="1"/>
            </p:cNvSpPr>
            <p:nvPr/>
          </p:nvSpPr>
          <p:spPr bwMode="auto">
            <a:xfrm>
              <a:off x="1344" y="1525"/>
              <a:ext cx="576" cy="30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rIns="0"/>
            <a:lstStyle/>
            <a:p>
              <a:pPr algn="ctr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存储器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5" name="Text Box 32"/>
            <p:cNvSpPr txBox="1">
              <a:spLocks noChangeArrowheads="1"/>
            </p:cNvSpPr>
            <p:nvPr/>
          </p:nvSpPr>
          <p:spPr bwMode="auto">
            <a:xfrm>
              <a:off x="1044" y="686"/>
              <a:ext cx="47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地址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900" y="1110"/>
              <a:ext cx="73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sm" len="med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7" name="Line 34"/>
            <p:cNvSpPr>
              <a:spLocks noChangeShapeType="1"/>
            </p:cNvSpPr>
            <p:nvPr/>
          </p:nvSpPr>
          <p:spPr bwMode="auto">
            <a:xfrm>
              <a:off x="900" y="1337"/>
              <a:ext cx="136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8" name="Line 35"/>
            <p:cNvSpPr>
              <a:spLocks noChangeShapeType="1"/>
            </p:cNvSpPr>
            <p:nvPr/>
          </p:nvSpPr>
          <p:spPr bwMode="auto">
            <a:xfrm flipH="1">
              <a:off x="1824" y="873"/>
              <a:ext cx="5" cy="6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>
              <a:off x="1632" y="1117"/>
              <a:ext cx="0" cy="4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0" name="Line 37"/>
            <p:cNvSpPr>
              <a:spLocks noChangeShapeType="1"/>
            </p:cNvSpPr>
            <p:nvPr/>
          </p:nvSpPr>
          <p:spPr bwMode="auto">
            <a:xfrm flipH="1">
              <a:off x="1440" y="1325"/>
              <a:ext cx="0" cy="2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1" name="Line 38"/>
            <p:cNvSpPr>
              <a:spLocks noChangeShapeType="1"/>
            </p:cNvSpPr>
            <p:nvPr/>
          </p:nvSpPr>
          <p:spPr bwMode="auto">
            <a:xfrm>
              <a:off x="1523" y="835"/>
              <a:ext cx="74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2" name="Line 39"/>
            <p:cNvSpPr>
              <a:spLocks noChangeShapeType="1"/>
            </p:cNvSpPr>
            <p:nvPr/>
          </p:nvSpPr>
          <p:spPr bwMode="auto">
            <a:xfrm>
              <a:off x="1450" y="1080"/>
              <a:ext cx="73" cy="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3" name="Line 40"/>
            <p:cNvSpPr>
              <a:spLocks noChangeShapeType="1"/>
            </p:cNvSpPr>
            <p:nvPr/>
          </p:nvSpPr>
          <p:spPr bwMode="auto">
            <a:xfrm>
              <a:off x="1633" y="1104"/>
              <a:ext cx="62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64" name="Text Box 44"/>
            <p:cNvSpPr txBox="1">
              <a:spLocks noChangeArrowheads="1"/>
            </p:cNvSpPr>
            <p:nvPr/>
          </p:nvSpPr>
          <p:spPr bwMode="auto">
            <a:xfrm>
              <a:off x="1062" y="926"/>
              <a:ext cx="474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数据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  <a:p>
              <a:pPr algn="just" eaLnBrk="0" hangingPunct="0"/>
              <a:endParaRPr kumimoji="0"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65" name="Text Box 45"/>
            <p:cNvSpPr txBox="1">
              <a:spLocks noChangeArrowheads="1"/>
            </p:cNvSpPr>
            <p:nvPr/>
          </p:nvSpPr>
          <p:spPr bwMode="auto">
            <a:xfrm>
              <a:off x="1110" y="1166"/>
              <a:ext cx="474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sz="2000" b="1" dirty="0">
                  <a:ea typeface="微软雅黑" panose="020B0503020204020204" pitchFamily="34" charset="-122"/>
                </a:rPr>
                <a:t>R/W</a:t>
              </a:r>
              <a:endParaRPr kumimoji="0"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66" name="Line 46"/>
            <p:cNvSpPr>
              <a:spLocks noChangeShapeType="1"/>
            </p:cNvSpPr>
            <p:nvPr/>
          </p:nvSpPr>
          <p:spPr bwMode="auto">
            <a:xfrm>
              <a:off x="1296" y="120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Group 51"/>
          <p:cNvGrpSpPr/>
          <p:nvPr/>
        </p:nvGrpSpPr>
        <p:grpSpPr bwMode="auto">
          <a:xfrm>
            <a:off x="4583419" y="2093996"/>
            <a:ext cx="4279900" cy="2057400"/>
            <a:chOff x="2880" y="624"/>
            <a:chExt cx="2696" cy="1296"/>
          </a:xfrm>
        </p:grpSpPr>
        <p:sp>
          <p:nvSpPr>
            <p:cNvPr id="68" name="Text Box 4"/>
            <p:cNvSpPr txBox="1">
              <a:spLocks noChangeArrowheads="1"/>
            </p:cNvSpPr>
            <p:nvPr/>
          </p:nvSpPr>
          <p:spPr bwMode="auto">
            <a:xfrm>
              <a:off x="2880" y="768"/>
              <a:ext cx="355" cy="1089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lIns="0" rIns="0"/>
            <a:lstStyle/>
            <a:p>
              <a:pPr algn="ctr" eaLnBrk="0" hangingPunct="0"/>
              <a:endParaRPr kumimoji="0" lang="en-US" altLang="zh-CN" sz="2000" b="1" dirty="0"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kumimoji="0" lang="en-US" altLang="zh-CN" sz="2000" b="1" dirty="0">
                  <a:ea typeface="微软雅黑" panose="020B0503020204020204" pitchFamily="34" charset="-122"/>
                </a:rPr>
                <a:t>CPU</a:t>
              </a:r>
              <a:endParaRPr kumimoji="0" lang="en-US" altLang="zh-CN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69" name="Text Box 5"/>
            <p:cNvSpPr txBox="1">
              <a:spLocks noChangeArrowheads="1"/>
            </p:cNvSpPr>
            <p:nvPr/>
          </p:nvSpPr>
          <p:spPr bwMode="auto">
            <a:xfrm>
              <a:off x="4820" y="1676"/>
              <a:ext cx="576" cy="24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存储器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70" name="Text Box 6"/>
            <p:cNvSpPr txBox="1">
              <a:spLocks noChangeArrowheads="1"/>
            </p:cNvSpPr>
            <p:nvPr/>
          </p:nvSpPr>
          <p:spPr bwMode="auto">
            <a:xfrm>
              <a:off x="4643" y="624"/>
              <a:ext cx="5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地址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71" name="Line 7"/>
            <p:cNvSpPr>
              <a:spLocks noChangeShapeType="1"/>
            </p:cNvSpPr>
            <p:nvPr/>
          </p:nvSpPr>
          <p:spPr bwMode="auto">
            <a:xfrm>
              <a:off x="4512" y="1197"/>
              <a:ext cx="624" cy="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sm" len="med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2" name="Line 8"/>
            <p:cNvSpPr>
              <a:spLocks noChangeShapeType="1"/>
            </p:cNvSpPr>
            <p:nvPr/>
          </p:nvSpPr>
          <p:spPr bwMode="auto">
            <a:xfrm>
              <a:off x="5127" y="1200"/>
              <a:ext cx="0" cy="4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>
              <a:off x="5017" y="833"/>
              <a:ext cx="73" cy="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>
              <a:off x="4943" y="1135"/>
              <a:ext cx="74" cy="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5136" y="1200"/>
              <a:ext cx="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3636" y="761"/>
              <a:ext cx="876" cy="199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地址锁存器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3627" y="1092"/>
              <a:ext cx="885" cy="2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收发缓冲器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78" name="Text Box 16"/>
            <p:cNvSpPr txBox="1">
              <a:spLocks noChangeArrowheads="1"/>
            </p:cNvSpPr>
            <p:nvPr/>
          </p:nvSpPr>
          <p:spPr bwMode="auto">
            <a:xfrm>
              <a:off x="3627" y="1392"/>
              <a:ext cx="885" cy="237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总线控制器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79" name="Line 17"/>
            <p:cNvSpPr>
              <a:spLocks noChangeShapeType="1"/>
            </p:cNvSpPr>
            <p:nvPr/>
          </p:nvSpPr>
          <p:spPr bwMode="auto">
            <a:xfrm>
              <a:off x="4957" y="1460"/>
              <a:ext cx="0" cy="2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0" name="Line 18"/>
            <p:cNvSpPr>
              <a:spLocks noChangeShapeType="1"/>
            </p:cNvSpPr>
            <p:nvPr/>
          </p:nvSpPr>
          <p:spPr bwMode="auto">
            <a:xfrm>
              <a:off x="5289" y="876"/>
              <a:ext cx="0" cy="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4627" y="960"/>
              <a:ext cx="50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数据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82" name="Text Box 20"/>
            <p:cNvSpPr txBox="1">
              <a:spLocks noChangeArrowheads="1"/>
            </p:cNvSpPr>
            <p:nvPr/>
          </p:nvSpPr>
          <p:spPr bwMode="auto">
            <a:xfrm>
              <a:off x="4627" y="1287"/>
              <a:ext cx="46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控制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</p:txBody>
        </p:sp>
        <p:sp>
          <p:nvSpPr>
            <p:cNvPr id="83" name="Line 21"/>
            <p:cNvSpPr>
              <a:spLocks noChangeShapeType="1"/>
            </p:cNvSpPr>
            <p:nvPr/>
          </p:nvSpPr>
          <p:spPr bwMode="auto">
            <a:xfrm>
              <a:off x="5030" y="1412"/>
              <a:ext cx="73" cy="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4" name="Line 22"/>
            <p:cNvSpPr>
              <a:spLocks noChangeShapeType="1"/>
            </p:cNvSpPr>
            <p:nvPr/>
          </p:nvSpPr>
          <p:spPr bwMode="auto">
            <a:xfrm>
              <a:off x="3235" y="1174"/>
              <a:ext cx="40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5" name="Line 23"/>
            <p:cNvSpPr>
              <a:spLocks noChangeShapeType="1"/>
            </p:cNvSpPr>
            <p:nvPr/>
          </p:nvSpPr>
          <p:spPr bwMode="auto">
            <a:xfrm>
              <a:off x="3235" y="1499"/>
              <a:ext cx="40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6" name="Line 24"/>
            <p:cNvSpPr>
              <a:spLocks noChangeShapeType="1"/>
            </p:cNvSpPr>
            <p:nvPr/>
          </p:nvSpPr>
          <p:spPr bwMode="auto">
            <a:xfrm>
              <a:off x="3418" y="1456"/>
              <a:ext cx="73" cy="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7" name="Line 25"/>
            <p:cNvSpPr>
              <a:spLocks noChangeShapeType="1"/>
            </p:cNvSpPr>
            <p:nvPr/>
          </p:nvSpPr>
          <p:spPr bwMode="auto">
            <a:xfrm>
              <a:off x="3418" y="1131"/>
              <a:ext cx="73" cy="8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8" name="Line 26"/>
            <p:cNvSpPr>
              <a:spLocks noChangeShapeType="1"/>
            </p:cNvSpPr>
            <p:nvPr/>
          </p:nvSpPr>
          <p:spPr bwMode="auto">
            <a:xfrm>
              <a:off x="3235" y="893"/>
              <a:ext cx="40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89" name="Line 27"/>
            <p:cNvSpPr>
              <a:spLocks noChangeShapeType="1"/>
            </p:cNvSpPr>
            <p:nvPr/>
          </p:nvSpPr>
          <p:spPr bwMode="auto">
            <a:xfrm>
              <a:off x="3381" y="850"/>
              <a:ext cx="74" cy="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0" name="Line 49"/>
            <p:cNvSpPr>
              <a:spLocks noChangeShapeType="1"/>
            </p:cNvSpPr>
            <p:nvPr/>
          </p:nvSpPr>
          <p:spPr bwMode="auto">
            <a:xfrm>
              <a:off x="4512" y="1488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91" name="Line 50"/>
            <p:cNvSpPr>
              <a:spLocks noChangeShapeType="1"/>
            </p:cNvSpPr>
            <p:nvPr/>
          </p:nvSpPr>
          <p:spPr bwMode="auto">
            <a:xfrm>
              <a:off x="4512" y="864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32" name="直接连接符 31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6.3.2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主存储器与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CPU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的连接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>
                <a:ea typeface="微软雅黑" panose="020B0503020204020204" pitchFamily="34" charset="-122"/>
              </a:rPr>
              <a:t>数据通路匹配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解决主存与数据总线之间的宽度匹配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8086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存储器匹配方式如下：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0" name="Group 35"/>
          <p:cNvGrpSpPr/>
          <p:nvPr/>
        </p:nvGrpSpPr>
        <p:grpSpPr bwMode="auto">
          <a:xfrm>
            <a:off x="1417504" y="2331502"/>
            <a:ext cx="5864646" cy="3497196"/>
            <a:chOff x="768" y="1392"/>
            <a:chExt cx="3857" cy="2300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1632" y="2012"/>
              <a:ext cx="1392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2000" b="1" dirty="0">
                  <a:ea typeface="微软雅黑" panose="020B0503020204020204" pitchFamily="34" charset="-122"/>
                </a:rPr>
                <a:t>D</a:t>
              </a:r>
              <a:r>
                <a:rPr kumimoji="0" lang="en-US" altLang="zh-CN" sz="2000" b="1" baseline="-25000" dirty="0">
                  <a:ea typeface="微软雅黑" panose="020B0503020204020204" pitchFamily="34" charset="-122"/>
                </a:rPr>
                <a:t>7</a:t>
              </a:r>
              <a:r>
                <a:rPr kumimoji="0" lang="en-US" altLang="zh-CN" sz="2000" b="1" dirty="0">
                  <a:ea typeface="微软雅黑" panose="020B0503020204020204" pitchFamily="34" charset="-122"/>
                </a:rPr>
                <a:t> ~D</a:t>
              </a:r>
              <a:r>
                <a:rPr kumimoji="0" lang="en-US" altLang="zh-CN" sz="2000" b="1" baseline="-25000" dirty="0">
                  <a:ea typeface="微软雅黑" panose="020B0503020204020204" pitchFamily="34" charset="-122"/>
                </a:rPr>
                <a:t>0</a:t>
              </a:r>
              <a:endParaRPr kumimoji="0" lang="en-US" altLang="zh-CN" sz="2000" b="1" dirty="0"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奇地址（高字节）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存储体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kumimoji="0" lang="en-US" altLang="zh-CN" sz="2000" b="1" dirty="0">
                  <a:ea typeface="微软雅黑" panose="020B0503020204020204" pitchFamily="34" charset="-122"/>
                </a:rPr>
                <a:t>512K</a:t>
              </a:r>
              <a:r>
                <a:rPr kumimoji="0" lang="en-US" altLang="zh-CN" sz="2000" b="1" dirty="0">
                  <a:ea typeface="微软雅黑" panose="020B0503020204020204" pitchFamily="34" charset="-122"/>
                  <a:sym typeface="Symbol" panose="05050102010706020507" pitchFamily="18" charset="2"/>
                </a:rPr>
                <a:t></a:t>
              </a:r>
              <a:r>
                <a:rPr kumimoji="0" lang="en-US" altLang="zh-CN" sz="2000" b="1" dirty="0">
                  <a:ea typeface="微软雅黑" panose="020B0503020204020204" pitchFamily="34" charset="-122"/>
                </a:rPr>
                <a:t>8</a:t>
              </a:r>
              <a:endParaRPr kumimoji="0" lang="en-US" altLang="zh-CN" sz="2000" b="1" dirty="0"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kumimoji="0" lang="en-US" altLang="zh-CN" sz="2000" b="1" dirty="0">
                  <a:ea typeface="微软雅黑" panose="020B0503020204020204" pitchFamily="34" charset="-122"/>
                </a:rPr>
                <a:t>                  A</a:t>
              </a:r>
              <a:r>
                <a:rPr kumimoji="0" lang="en-US" altLang="zh-CN" sz="2000" b="1" baseline="-25000" dirty="0">
                  <a:ea typeface="微软雅黑" panose="020B0503020204020204" pitchFamily="34" charset="-122"/>
                </a:rPr>
                <a:t>18</a:t>
              </a:r>
              <a:r>
                <a:rPr kumimoji="0" lang="en-US" altLang="zh-CN" sz="2000" b="1" dirty="0">
                  <a:ea typeface="微软雅黑" panose="020B0503020204020204" pitchFamily="34" charset="-122"/>
                </a:rPr>
                <a:t> ~ A</a:t>
              </a:r>
              <a:r>
                <a:rPr kumimoji="0" lang="en-US" altLang="zh-CN" sz="2000" b="1" baseline="-25000" dirty="0">
                  <a:ea typeface="微软雅黑" panose="020B0503020204020204" pitchFamily="34" charset="-122"/>
                </a:rPr>
                <a:t>0</a:t>
              </a:r>
              <a:endParaRPr kumimoji="0" lang="en-US" altLang="zh-CN" sz="2000" b="1" baseline="-25000" dirty="0">
                <a:ea typeface="微软雅黑" panose="020B0503020204020204" pitchFamily="34" charset="-122"/>
              </a:endParaRP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1526" y="1580"/>
              <a:ext cx="3099" cy="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 flipV="1">
              <a:off x="1526" y="3356"/>
              <a:ext cx="1834" cy="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526" y="3212"/>
              <a:ext cx="4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968" y="2998"/>
              <a:ext cx="1" cy="21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591" y="3002"/>
              <a:ext cx="1" cy="5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sm" len="med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864" y="1392"/>
              <a:ext cx="940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b="1" dirty="0">
                  <a:ea typeface="微软雅黑" panose="020B0503020204020204" pitchFamily="34" charset="-122"/>
                </a:rPr>
                <a:t>D</a:t>
              </a:r>
              <a:r>
                <a:rPr kumimoji="0" lang="en-US" altLang="zh-CN" b="1" baseline="-25000" dirty="0">
                  <a:ea typeface="微软雅黑" panose="020B0503020204020204" pitchFamily="34" charset="-122"/>
                </a:rPr>
                <a:t>15</a:t>
              </a:r>
              <a:r>
                <a:rPr kumimoji="0" lang="en-US" altLang="zh-CN" b="1" dirty="0">
                  <a:ea typeface="微软雅黑" panose="020B0503020204020204" pitchFamily="34" charset="-122"/>
                </a:rPr>
                <a:t> ~ D</a:t>
              </a:r>
              <a:r>
                <a:rPr kumimoji="0" lang="en-US" altLang="zh-CN" b="1" baseline="-25000" dirty="0">
                  <a:ea typeface="微软雅黑" panose="020B0503020204020204" pitchFamily="34" charset="-122"/>
                </a:rPr>
                <a:t>8</a:t>
              </a:r>
              <a:endParaRPr kumimoji="0" lang="en-US" altLang="zh-CN" b="1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910" y="1654"/>
              <a:ext cx="62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kumimoji="0" lang="en-US" altLang="zh-CN" b="1" dirty="0">
                  <a:ea typeface="微软雅黑" panose="020B0503020204020204" pitchFamily="34" charset="-122"/>
                </a:rPr>
                <a:t>D</a:t>
              </a:r>
              <a:r>
                <a:rPr kumimoji="0" lang="en-US" altLang="zh-CN" b="1" baseline="-25000" dirty="0">
                  <a:ea typeface="微软雅黑" panose="020B0503020204020204" pitchFamily="34" charset="-122"/>
                </a:rPr>
                <a:t>7  </a:t>
              </a:r>
              <a:r>
                <a:rPr kumimoji="0" lang="en-US" altLang="zh-CN" b="1" dirty="0">
                  <a:ea typeface="微软雅黑" panose="020B0503020204020204" pitchFamily="34" charset="-122"/>
                </a:rPr>
                <a:t>~ D</a:t>
              </a:r>
              <a:r>
                <a:rPr kumimoji="0" lang="en-US" altLang="zh-CN" b="1" baseline="-25000" dirty="0">
                  <a:ea typeface="微软雅黑" panose="020B0503020204020204" pitchFamily="34" charset="-122"/>
                </a:rPr>
                <a:t>0</a:t>
              </a:r>
              <a:endParaRPr kumimoji="0" lang="en-US" altLang="zh-CN" b="1" dirty="0">
                <a:ea typeface="微软雅黑" panose="020B0503020204020204" pitchFamily="34" charset="-122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68" y="3216"/>
              <a:ext cx="672" cy="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 eaLnBrk="0" hangingPunct="0"/>
              <a:r>
                <a:rPr kumimoji="0" lang="en-US" altLang="zh-CN" sz="2000" b="1" dirty="0">
                  <a:ea typeface="微软雅黑" panose="020B0503020204020204" pitchFamily="34" charset="-122"/>
                </a:rPr>
                <a:t>A</a:t>
              </a:r>
              <a:r>
                <a:rPr kumimoji="0" lang="en-US" altLang="zh-CN" sz="2000" b="1" baseline="-25000" dirty="0">
                  <a:ea typeface="微软雅黑" panose="020B0503020204020204" pitchFamily="34" charset="-122"/>
                </a:rPr>
                <a:t>0</a:t>
              </a:r>
              <a:endParaRPr kumimoji="0" lang="en-US" altLang="zh-CN" sz="2000" b="1" dirty="0">
                <a:ea typeface="微软雅黑" panose="020B0503020204020204" pitchFamily="34" charset="-122"/>
              </a:endParaRPr>
            </a:p>
            <a:p>
              <a:pPr algn="r" eaLnBrk="0" hangingPunct="0"/>
              <a:r>
                <a:rPr kumimoji="0" lang="en-US" altLang="zh-CN" sz="2000" b="1" dirty="0">
                  <a:ea typeface="微软雅黑" panose="020B0503020204020204" pitchFamily="34" charset="-122"/>
                </a:rPr>
                <a:t>A</a:t>
              </a:r>
              <a:r>
                <a:rPr kumimoji="0" lang="en-US" altLang="zh-CN" sz="2000" b="1" baseline="-25000" dirty="0">
                  <a:ea typeface="微软雅黑" panose="020B0503020204020204" pitchFamily="34" charset="-122"/>
                </a:rPr>
                <a:t>19</a:t>
              </a:r>
              <a:r>
                <a:rPr kumimoji="0" lang="en-US" altLang="zh-CN" sz="2000" b="1" dirty="0">
                  <a:ea typeface="微软雅黑" panose="020B0503020204020204" pitchFamily="34" charset="-122"/>
                </a:rPr>
                <a:t> ~ A</a:t>
              </a:r>
              <a:r>
                <a:rPr kumimoji="0" lang="en-US" altLang="zh-CN" sz="2000" b="1" baseline="-25000" dirty="0">
                  <a:ea typeface="微软雅黑" panose="020B0503020204020204" pitchFamily="34" charset="-122"/>
                </a:rPr>
                <a:t>1</a:t>
              </a:r>
              <a:endParaRPr kumimoji="0" lang="en-US" altLang="zh-CN" sz="2000" b="1" baseline="-25000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1547" y="3505"/>
              <a:ext cx="3006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887" y="3000"/>
              <a:ext cx="1" cy="5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sm" len="med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1526" y="1730"/>
              <a:ext cx="3099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sm" len="med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3360" y="3007"/>
              <a:ext cx="1" cy="3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2400" y="158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36" y="172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072" y="2012"/>
              <a:ext cx="1392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kumimoji="0" lang="en-US" altLang="zh-CN" sz="2000" b="1" dirty="0">
                  <a:ea typeface="微软雅黑" panose="020B0503020204020204" pitchFamily="34" charset="-122"/>
                </a:rPr>
                <a:t>D</a:t>
              </a:r>
              <a:r>
                <a:rPr kumimoji="0" lang="en-US" altLang="zh-CN" sz="2000" b="1" baseline="-25000" dirty="0">
                  <a:ea typeface="微软雅黑" panose="020B0503020204020204" pitchFamily="34" charset="-122"/>
                </a:rPr>
                <a:t>7</a:t>
              </a:r>
              <a:r>
                <a:rPr kumimoji="0" lang="en-US" altLang="zh-CN" sz="2000" b="1" dirty="0">
                  <a:ea typeface="微软雅黑" panose="020B0503020204020204" pitchFamily="34" charset="-122"/>
                </a:rPr>
                <a:t> ~D</a:t>
              </a:r>
              <a:r>
                <a:rPr kumimoji="0" lang="en-US" altLang="zh-CN" sz="2000" b="1" baseline="-25000" dirty="0">
                  <a:ea typeface="微软雅黑" panose="020B0503020204020204" pitchFamily="34" charset="-122"/>
                </a:rPr>
                <a:t>0</a:t>
              </a:r>
              <a:endParaRPr kumimoji="0" lang="en-US" altLang="zh-CN" sz="2000" b="1" dirty="0"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偶地址（低字节）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kumimoji="0" lang="zh-CN" altLang="en-US" sz="2000" b="1" dirty="0">
                  <a:ea typeface="微软雅黑" panose="020B0503020204020204" pitchFamily="34" charset="-122"/>
                </a:rPr>
                <a:t>存储体</a:t>
              </a:r>
              <a:endParaRPr kumimoji="0" lang="zh-CN" altLang="en-US" sz="2000" b="1" dirty="0"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kumimoji="0" lang="en-US" altLang="zh-CN" sz="2000" b="1" dirty="0">
                  <a:ea typeface="微软雅黑" panose="020B0503020204020204" pitchFamily="34" charset="-122"/>
                </a:rPr>
                <a:t>512K</a:t>
              </a:r>
              <a:r>
                <a:rPr kumimoji="0" lang="en-US" altLang="zh-CN" sz="2000" b="1" dirty="0">
                  <a:ea typeface="微软雅黑" panose="020B0503020204020204" pitchFamily="34" charset="-122"/>
                  <a:sym typeface="Symbol" panose="05050102010706020507" pitchFamily="18" charset="2"/>
                </a:rPr>
                <a:t></a:t>
              </a:r>
              <a:r>
                <a:rPr kumimoji="0" lang="en-US" altLang="zh-CN" sz="2000" b="1" dirty="0">
                  <a:ea typeface="微软雅黑" panose="020B0503020204020204" pitchFamily="34" charset="-122"/>
                </a:rPr>
                <a:t>8</a:t>
              </a:r>
              <a:endParaRPr kumimoji="0" lang="en-US" altLang="zh-CN" sz="2000" b="1" dirty="0">
                <a:ea typeface="微软雅黑" panose="020B0503020204020204" pitchFamily="34" charset="-122"/>
              </a:endParaRPr>
            </a:p>
            <a:p>
              <a:pPr algn="ctr" eaLnBrk="0" hangingPunct="0"/>
              <a:r>
                <a:rPr kumimoji="0" lang="en-US" altLang="zh-CN" sz="2000" b="1" dirty="0">
                  <a:ea typeface="微软雅黑" panose="020B0503020204020204" pitchFamily="34" charset="-122"/>
                </a:rPr>
                <a:t>             A</a:t>
              </a:r>
              <a:r>
                <a:rPr kumimoji="0" lang="en-US" altLang="zh-CN" sz="2000" b="1" baseline="-25000" dirty="0">
                  <a:ea typeface="微软雅黑" panose="020B0503020204020204" pitchFamily="34" charset="-122"/>
                </a:rPr>
                <a:t>18</a:t>
              </a:r>
              <a:r>
                <a:rPr kumimoji="0" lang="en-US" altLang="zh-CN" sz="2000" b="1" dirty="0">
                  <a:ea typeface="微软雅黑" panose="020B0503020204020204" pitchFamily="34" charset="-122"/>
                </a:rPr>
                <a:t> ~ A</a:t>
              </a:r>
              <a:r>
                <a:rPr kumimoji="0" lang="en-US" altLang="zh-CN" sz="2000" b="1" baseline="-25000" dirty="0">
                  <a:ea typeface="微软雅黑" panose="020B0503020204020204" pitchFamily="34" charset="-122"/>
                </a:rPr>
                <a:t>0</a:t>
              </a:r>
              <a:endParaRPr kumimoji="0" lang="en-US" altLang="zh-CN" sz="2000" b="1" baseline="-25000" dirty="0"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7" name="Object 30"/>
            <p:cNvGraphicFramePr>
              <a:graphicFrameLocks noChangeAspect="1"/>
            </p:cNvGraphicFramePr>
            <p:nvPr/>
          </p:nvGraphicFramePr>
          <p:xfrm>
            <a:off x="1056" y="3020"/>
            <a:ext cx="38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3" name="" r:id="rId1" imgW="355600" imgH="203200" progId="Equation.3">
                    <p:embed/>
                  </p:oleObj>
                </mc:Choice>
                <mc:Fallback>
                  <p:oleObj name="" r:id="rId1" imgW="355600" imgH="203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20"/>
                          <a:ext cx="384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1"/>
            <p:cNvGraphicFramePr>
              <a:graphicFrameLocks noChangeAspect="1"/>
            </p:cNvGraphicFramePr>
            <p:nvPr/>
          </p:nvGraphicFramePr>
          <p:xfrm>
            <a:off x="1776" y="2754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" r:id="rId3" imgW="304800" imgH="215900" progId="Equation.3">
                    <p:embed/>
                  </p:oleObj>
                </mc:Choice>
                <mc:Fallback>
                  <p:oleObj name="" r:id="rId3" imgW="304800" imgH="2159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754"/>
                          <a:ext cx="336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34"/>
            <p:cNvGraphicFramePr>
              <a:graphicFrameLocks noChangeAspect="1"/>
            </p:cNvGraphicFramePr>
            <p:nvPr/>
          </p:nvGraphicFramePr>
          <p:xfrm>
            <a:off x="3168" y="2780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" r:id="rId5" imgW="304800" imgH="215900" progId="Equation.3">
                    <p:embed/>
                  </p:oleObj>
                </mc:Choice>
                <mc:Fallback>
                  <p:oleObj name="" r:id="rId5" imgW="304800" imgH="2159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780"/>
                          <a:ext cx="336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文本框 29"/>
          <p:cNvSpPr txBox="1"/>
          <p:nvPr/>
        </p:nvSpPr>
        <p:spPr>
          <a:xfrm>
            <a:off x="628647" y="5665928"/>
            <a:ext cx="78866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sz="2800" dirty="0">
                <a:ea typeface="微软雅黑" panose="020B0503020204020204" pitchFamily="34" charset="-122"/>
              </a:rPr>
              <a:t>主存的控制信号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读写命令、存储器选择命令等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6.3.3 Pentium CPU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与存储器组织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主存连接与读写组织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通过系统控制器连接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与主存储器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  <p:pic>
        <p:nvPicPr>
          <p:cNvPr id="32" name="Picture 6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597" y="2087293"/>
            <a:ext cx="7162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6.3.3 Pentium CPU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与存储器组织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>
                <a:ea typeface="微软雅黑" panose="020B0503020204020204" pitchFamily="34" charset="-122"/>
              </a:rPr>
              <a:t>读写时序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）非流水线周期</a:t>
            </a:r>
            <a:r>
              <a:rPr lang="en-US" altLang="zh-CN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基本存储周期包括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个时钟周期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087293"/>
            <a:ext cx="7620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6.3.3 Pentium CPU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与存储器组织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28649" y="1194741"/>
                <a:ext cx="6345262" cy="863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dirty="0"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dirty="0">
                    <a:ea typeface="微软雅黑" panose="020B0503020204020204" pitchFamily="34" charset="-122"/>
                  </a:rPr>
                  <a:t>）插入等待状态周期</a:t>
                </a:r>
                <a:endParaRPr lang="en-US" altLang="zh-CN" sz="2400" b="1" dirty="0">
                  <a:solidFill>
                    <a:schemeClr val="accent1"/>
                  </a:solidFill>
                  <a:ea typeface="微软雅黑" panose="020B0503020204020204" pitchFamily="34" charset="-122"/>
                </a:endParaRPr>
              </a:p>
              <a:p>
                <a:r>
                  <a:rPr lang="en-US" altLang="zh-CN" sz="2400" b="1" dirty="0">
                    <a:solidFill>
                      <a:schemeClr val="accent1"/>
                    </a:solidFill>
                    <a:ea typeface="微软雅黑" panose="020B0503020204020204" pitchFamily="34" charset="-122"/>
                  </a:rPr>
                  <a:t>	</a:t>
                </a:r>
                <a:r>
                  <a:rPr lang="zh-CN" altLang="en-US" sz="2400" dirty="0">
                    <a:solidFill>
                      <a:srgbClr val="0C54A0"/>
                    </a:solidFill>
                    <a:ea typeface="微软雅黑" panose="020B0503020204020204" pitchFamily="34" charset="-122"/>
                  </a:rPr>
                  <a:t>在</a:t>
                </a:r>
                <a:r>
                  <a:rPr lang="en-US" altLang="zh-CN" sz="2400" dirty="0">
                    <a:solidFill>
                      <a:srgbClr val="0C54A0"/>
                    </a:solidFill>
                    <a:ea typeface="微软雅黑" panose="020B0503020204020204" pitchFamily="34" charset="-122"/>
                  </a:rPr>
                  <a:t>T2</a:t>
                </a:r>
                <a:r>
                  <a:rPr lang="zh-CN" altLang="en-US" sz="2400" dirty="0">
                    <a:solidFill>
                      <a:srgbClr val="0C54A0"/>
                    </a:solidFill>
                    <a:ea typeface="微软雅黑" panose="020B0503020204020204" pitchFamily="34" charset="-122"/>
                  </a:rPr>
                  <a:t>之后插入等待状态，直到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400" i="1" smtClean="0">
                            <a:solidFill>
                              <a:srgbClr val="0C54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rgbClr val="0C54A0"/>
                            </a:solidFill>
                            <a:latin typeface="Cambria Math" panose="02040503050406030204" pitchFamily="18" charset="0"/>
                          </a:rPr>
                          <m:t>𝐵𝑅𝐷𝑌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rgbClr val="0C54A0"/>
                    </a:solidFill>
                    <a:ea typeface="微软雅黑" panose="020B0503020204020204" pitchFamily="34" charset="-122"/>
                  </a:rPr>
                  <a:t>有效</a:t>
                </a:r>
                <a:endParaRPr lang="en-US" altLang="zh-CN" sz="2400" dirty="0">
                  <a:solidFill>
                    <a:schemeClr val="accent1"/>
                  </a:solidFill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1194741"/>
                <a:ext cx="6345262" cy="863634"/>
              </a:xfrm>
              <a:prstGeom prst="rect">
                <a:avLst/>
              </a:prstGeom>
              <a:blipFill rotWithShape="1">
                <a:blip r:embed="rId1"/>
                <a:stretch>
                  <a:fillRect l="-10" t="-35" r="5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7" y="2058375"/>
            <a:ext cx="7620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2394578" y="6312875"/>
            <a:ext cx="43548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ea typeface="微软雅黑" panose="020B0503020204020204" pitchFamily="34" charset="-122"/>
              </a:rPr>
              <a:t>插入</a:t>
            </a:r>
            <a:r>
              <a:rPr lang="en-US" altLang="zh-CN" sz="2400" dirty="0"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ea typeface="微软雅黑" panose="020B0503020204020204" pitchFamily="34" charset="-122"/>
              </a:rPr>
              <a:t>个等待状态的读周期时序</a:t>
            </a:r>
            <a:endParaRPr lang="en-US" altLang="zh-CN" sz="24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6.3.3 Pentium CPU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与存储器组织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8866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ea typeface="微软雅黑" panose="020B0503020204020204" pitchFamily="34" charset="-122"/>
              </a:rPr>
              <a:t>）猝发周期</a:t>
            </a:r>
            <a:endParaRPr lang="en-US" altLang="zh-CN" sz="24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在一个猝发周期的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个时钟周期内，可以传送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个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64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位的数据。</a:t>
            </a:r>
            <a:endParaRPr lang="zh-CN" altLang="en-US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endParaRPr lang="en-US" altLang="zh-CN" sz="2400" b="1" dirty="0">
              <a:solidFill>
                <a:schemeClr val="accent1"/>
              </a:solidFill>
              <a:ea typeface="微软雅黑" panose="020B0503020204020204" pitchFamily="34" charset="-122"/>
            </a:endParaRPr>
          </a:p>
        </p:txBody>
      </p:sp>
      <p:pic>
        <p:nvPicPr>
          <p:cNvPr id="8" name="Picture 1028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310099"/>
            <a:ext cx="75438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6.3.4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高级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DRAM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8135425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增强型</a:t>
            </a:r>
            <a:r>
              <a:rPr lang="en-US" altLang="zh-CN" sz="2800" dirty="0">
                <a:ea typeface="微软雅黑" panose="020B0503020204020204" pitchFamily="34" charset="-122"/>
              </a:rPr>
              <a:t>DRAM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改进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CMOS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制造工艺，集成小容量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SRAM Cache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带</a:t>
            </a:r>
            <a:r>
              <a:rPr lang="en-US" altLang="zh-CN" sz="2800" dirty="0">
                <a:ea typeface="微软雅黑" panose="020B0503020204020204" pitchFamily="34" charset="-122"/>
              </a:rPr>
              <a:t>Cache</a:t>
            </a:r>
            <a:r>
              <a:rPr lang="zh-CN" altLang="en-US" sz="2800" dirty="0">
                <a:ea typeface="微软雅黑" panose="020B0503020204020204" pitchFamily="34" charset="-122"/>
              </a:rPr>
              <a:t>的</a:t>
            </a:r>
            <a:r>
              <a:rPr lang="en-US" altLang="zh-CN" sz="2800" dirty="0">
                <a:ea typeface="微软雅黑" panose="020B0503020204020204" pitchFamily="34" charset="-122"/>
              </a:rPr>
              <a:t>DRAM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集成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SRAM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存储矩阵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同步</a:t>
            </a:r>
            <a:r>
              <a:rPr lang="en-US" altLang="zh-CN" sz="2800" dirty="0">
                <a:ea typeface="微软雅黑" panose="020B0503020204020204" pitchFamily="34" charset="-122"/>
              </a:rPr>
              <a:t>DRAM</a:t>
            </a:r>
            <a:r>
              <a:rPr lang="zh-CN" altLang="en-US" sz="2800" dirty="0"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ea typeface="微软雅黑" panose="020B0503020204020204" pitchFamily="34" charset="-122"/>
              </a:rPr>
              <a:t>SDRAM</a:t>
            </a:r>
            <a:r>
              <a:rPr lang="zh-CN" altLang="en-US" sz="2800" dirty="0">
                <a:ea typeface="微软雅黑" panose="020B0503020204020204" pitchFamily="34" charset="-122"/>
              </a:rPr>
              <a:t>）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两个交互工作的存储阵列与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同步工作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altLang="zh-CN" sz="2800" dirty="0">
                <a:ea typeface="微软雅黑" panose="020B0503020204020204" pitchFamily="34" charset="-122"/>
              </a:rPr>
              <a:t>DDR SDRAM	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更先进的同步电路，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DLL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技术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altLang="zh-CN" sz="2800" dirty="0">
                <a:ea typeface="微软雅黑" panose="020B0503020204020204" pitchFamily="34" charset="-122"/>
              </a:rPr>
              <a:t>DDR2 SDRAM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利用芯片内部的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I/O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缓冲，可以进行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位预取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altLang="zh-CN" sz="2800" dirty="0">
                <a:ea typeface="微软雅黑" panose="020B0503020204020204" pitchFamily="34" charset="-122"/>
              </a:rPr>
              <a:t>DDR3 SDRAM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芯片内部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I/O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缓冲可以进行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位预取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altLang="zh-CN" sz="2800" dirty="0">
                <a:ea typeface="微软雅黑" panose="020B0503020204020204" pitchFamily="34" charset="-122"/>
              </a:rPr>
              <a:t>FPM-DRAM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保持行地址不变而只改变列地址，定行数据更快访问，支持突发模式访问。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2000">
              <a:schemeClr val="bg1">
                <a:tint val="90000"/>
                <a:lumMod val="110000"/>
              </a:schemeClr>
            </a:gs>
            <a:gs pos="100000">
              <a:schemeClr val="bg1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íṧľ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íṥļiḋe"/>
          <p:cNvGrpSpPr/>
          <p:nvPr/>
        </p:nvGrpSpPr>
        <p:grpSpPr>
          <a:xfrm>
            <a:off x="1527072" y="2057622"/>
            <a:ext cx="6855716" cy="3911736"/>
            <a:chOff x="2379533" y="1780800"/>
            <a:chExt cx="9140954" cy="5215648"/>
          </a:xfrm>
        </p:grpSpPr>
        <p:grpSp>
          <p:nvGrpSpPr>
            <p:cNvPr id="6" name="îṩľi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3380411" y="1780800"/>
              <a:ext cx="8140076" cy="5215648"/>
              <a:chOff x="3696888" y="1780800"/>
              <a:chExt cx="7823599" cy="5215648"/>
            </a:xfrm>
          </p:grpSpPr>
          <p:sp>
            <p:nvSpPr>
              <p:cNvPr id="7" name="iṧḷíḓe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6.1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概述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6.2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存储原理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6.3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主存储器的组织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6.4 </a:t>
                </a:r>
                <a:r>
                  <a:rPr lang="zh-CN" altLang="en-US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高速缓冲存储器</a:t>
                </a:r>
                <a:endParaRPr lang="en-US" altLang="zh-CN" sz="2400" b="0" dirty="0">
                  <a:solidFill>
                    <a:srgbClr val="C00000"/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6.5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外部存储器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6.6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物理存储系统的组织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6.7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虚拟存储系统的组织</a:t>
                </a:r>
                <a:endParaRPr lang="en-US" altLang="zh-CN" sz="1800" b="0" dirty="0">
                  <a:latin typeface="+mn-lt"/>
                  <a:sym typeface="+mn-lt"/>
                </a:endParaRPr>
              </a:p>
            </p:txBody>
          </p:sp>
          <p:cxnSp>
            <p:nvCxnSpPr>
              <p:cNvPr id="8" name="îşľîḓè"/>
              <p:cNvCxnSpPr/>
              <p:nvPr/>
            </p:nvCxnSpPr>
            <p:spPr>
              <a:xfrm>
                <a:off x="3696888" y="1780800"/>
                <a:ext cx="0" cy="5215648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îṧľïďè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标题 1"/>
          <p:cNvSpPr txBox="1"/>
          <p:nvPr/>
        </p:nvSpPr>
        <p:spPr>
          <a:xfrm>
            <a:off x="1245201" y="1345843"/>
            <a:ext cx="6858000" cy="5924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ea typeface="微软雅黑" panose="020B0503020204020204" pitchFamily="34" charset="-122"/>
              </a:rPr>
              <a:t>	</a:t>
            </a:r>
            <a:r>
              <a:rPr lang="zh-CN" altLang="en-US" sz="3600" b="1" dirty="0">
                <a:ea typeface="微软雅黑" panose="020B0503020204020204" pitchFamily="34" charset="-122"/>
              </a:rPr>
              <a:t>存储系统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40799" y="1938246"/>
            <a:ext cx="6277571" cy="0"/>
          </a:xfrm>
          <a:prstGeom prst="line">
            <a:avLst/>
          </a:prstGeom>
          <a:ln w="38100">
            <a:solidFill>
              <a:srgbClr val="0C54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63617"/>
            <a:ext cx="7886700" cy="781094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6.4 </a:t>
            </a:r>
            <a:r>
              <a:rPr lang="zh-CN" altLang="en-US" dirty="0">
                <a:solidFill>
                  <a:schemeClr val="tx1"/>
                </a:solidFill>
              </a:rPr>
              <a:t>高速缓冲存储器</a:t>
            </a:r>
            <a:r>
              <a:rPr lang="en-US" altLang="zh-CN" dirty="0">
                <a:solidFill>
                  <a:schemeClr val="tx1"/>
                </a:solidFill>
              </a:rPr>
              <a:t>Cache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923505"/>
            <a:ext cx="7886700" cy="2641712"/>
          </a:xfrm>
        </p:spPr>
        <p:txBody>
          <a:bodyPr>
            <a:normAutofit/>
          </a:bodyPr>
          <a:lstStyle/>
          <a:p>
            <a:pPr marL="0" indent="612140">
              <a:lnSpc>
                <a:spcPct val="110000"/>
              </a:lnSpc>
              <a:buNone/>
            </a:pPr>
            <a:r>
              <a:rPr lang="zh-CN" altLang="en-US" sz="2400" dirty="0"/>
              <a:t>为了</a:t>
            </a:r>
            <a:r>
              <a:rPr lang="zh-CN" altLang="en-US" sz="2400" dirty="0">
                <a:solidFill>
                  <a:srgbClr val="C00000"/>
                </a:solidFill>
              </a:rPr>
              <a:t>减小</a:t>
            </a:r>
            <a:r>
              <a:rPr lang="en-US" altLang="zh-CN" sz="2400" dirty="0">
                <a:solidFill>
                  <a:srgbClr val="C00000"/>
                </a:solidFill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</a:rPr>
              <a:t>与主存之间的速度差异</a:t>
            </a:r>
            <a:r>
              <a:rPr lang="zh-CN" altLang="en-US" sz="2400" dirty="0"/>
              <a:t>，现代微机中通常在慢速的</a:t>
            </a:r>
            <a:r>
              <a:rPr lang="en-US" altLang="zh-CN" sz="2400" dirty="0"/>
              <a:t>DRAM</a:t>
            </a:r>
            <a:r>
              <a:rPr lang="zh-CN" altLang="en-US" sz="2400" dirty="0"/>
              <a:t>和快速的</a:t>
            </a:r>
            <a:r>
              <a:rPr lang="en-US" altLang="zh-CN" sz="2400" dirty="0"/>
              <a:t>CPU</a:t>
            </a:r>
            <a:r>
              <a:rPr lang="zh-CN" altLang="en-US" sz="2400" dirty="0"/>
              <a:t>之间插入一个速度较快、容量较小的</a:t>
            </a:r>
            <a:r>
              <a:rPr lang="en-US" altLang="zh-CN" sz="2400" dirty="0"/>
              <a:t>SRAM</a:t>
            </a:r>
            <a:r>
              <a:rPr lang="zh-CN" altLang="en-US" sz="2400" dirty="0"/>
              <a:t>，起到缓冲作用，使</a:t>
            </a:r>
            <a:r>
              <a:rPr lang="en-US" altLang="zh-CN" sz="2400" dirty="0"/>
              <a:t>CPU</a:t>
            </a:r>
            <a:r>
              <a:rPr lang="zh-CN" altLang="en-US" sz="2400" dirty="0"/>
              <a:t>既能以较快速度存取</a:t>
            </a:r>
            <a:r>
              <a:rPr lang="en-US" altLang="zh-CN" sz="2400" dirty="0"/>
              <a:t>SRAM</a:t>
            </a:r>
            <a:r>
              <a:rPr lang="zh-CN" altLang="en-US" sz="2400" dirty="0"/>
              <a:t>中的数据，又</a:t>
            </a:r>
            <a:r>
              <a:rPr lang="zh-CN" altLang="en-US" sz="2400" dirty="0">
                <a:solidFill>
                  <a:srgbClr val="C00000"/>
                </a:solidFill>
              </a:rPr>
              <a:t>不使系统成本上升过高</a:t>
            </a:r>
            <a:r>
              <a:rPr lang="zh-CN" altLang="en-US" sz="2400" dirty="0"/>
              <a:t>，这就是</a:t>
            </a:r>
            <a:r>
              <a:rPr lang="en-US" altLang="zh-CN" sz="2400" dirty="0"/>
              <a:t>Cache</a:t>
            </a:r>
            <a:r>
              <a:rPr lang="zh-CN" altLang="en-US" sz="2400" dirty="0"/>
              <a:t>技术。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6.1.1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存储器的分类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6434" y="1979513"/>
            <a:ext cx="75789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）内部存储器（内存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主存）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主要存放</a:t>
            </a:r>
            <a:r>
              <a:rPr lang="en-US" altLang="zh-CN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当前使用的程序和数据。</a:t>
            </a:r>
            <a:endParaRPr lang="en-US" altLang="zh-CN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r">
              <a:buNone/>
            </a:pPr>
            <a:r>
              <a:rPr lang="en-US" altLang="zh-CN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存取速度快</a:t>
            </a:r>
            <a:r>
              <a:rPr lang="en-US" altLang="zh-CN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容量较小</a:t>
            </a:r>
            <a:r>
              <a:rPr lang="en-US" altLang="zh-CN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）外部存储器（外存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辅存）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存放大量的后备程序和数据。</a:t>
            </a:r>
            <a:endParaRPr lang="en-US" altLang="zh-CN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r">
              <a:buNone/>
            </a:pPr>
            <a:r>
              <a:rPr lang="en-US" altLang="zh-CN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存取速度较慢</a:t>
            </a:r>
            <a:r>
              <a:rPr lang="en-US" altLang="zh-CN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容量大</a:t>
            </a:r>
            <a:endParaRPr lang="en-US" altLang="zh-CN" sz="20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）高速缓冲存储器（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en-US" altLang="zh-CN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在当前一小段时间内多次使用的程序和数据。</a:t>
            </a:r>
            <a:endParaRPr lang="en-US" altLang="zh-CN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r">
              <a:buNone/>
            </a:pPr>
            <a:r>
              <a:rPr lang="en-US" altLang="zh-CN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存取速度很快</a:t>
            </a:r>
            <a:r>
              <a:rPr lang="en-US" altLang="zh-CN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容量小</a:t>
            </a:r>
            <a:endParaRPr lang="zh-CN" altLang="en-US" sz="20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9" y="1456293"/>
            <a:ext cx="7886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ea typeface="微软雅黑" panose="020B0503020204020204" pitchFamily="34" charset="-122"/>
              </a:rPr>
              <a:t>按存储器在计算机系统中的作用分类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6.4.1 Cache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的工作原理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原理：</a:t>
            </a:r>
            <a:r>
              <a:rPr lang="zh-CN" altLang="en-US" sz="2800" dirty="0">
                <a:ea typeface="微软雅黑" panose="020B0503020204020204" pitchFamily="34" charset="-122"/>
              </a:rPr>
              <a:t>基于程序和数据访问的</a:t>
            </a:r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局部性</a:t>
            </a:r>
            <a:r>
              <a:rPr lang="zh-CN" altLang="en-US" sz="2800" dirty="0">
                <a:ea typeface="微软雅黑" panose="020B0503020204020204" pitchFamily="34" charset="-122"/>
              </a:rPr>
              <a:t>。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目的：</a:t>
            </a:r>
            <a:r>
              <a:rPr lang="zh-CN" altLang="en-US" sz="2800" dirty="0">
                <a:ea typeface="微软雅黑" panose="020B0503020204020204" pitchFamily="34" charset="-122"/>
              </a:rPr>
              <a:t>减少访存次数，加快运行速度。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方法：</a:t>
            </a:r>
            <a:r>
              <a:rPr lang="zh-CN" altLang="en-US" sz="2800" dirty="0"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ea typeface="微软雅黑" panose="020B0503020204020204" pitchFamily="34" charset="-122"/>
              </a:rPr>
              <a:t>CPU</a:t>
            </a:r>
            <a:r>
              <a:rPr lang="zh-CN" altLang="en-US" sz="2800" dirty="0">
                <a:ea typeface="微软雅黑" panose="020B0503020204020204" pitchFamily="34" charset="-122"/>
              </a:rPr>
              <a:t>和主存之间设置小容量的高速存储器。</a:t>
            </a:r>
            <a:endParaRPr lang="en-US" altLang="zh-CN" sz="2800" dirty="0">
              <a:ea typeface="微软雅黑" panose="020B0503020204020204" pitchFamily="34" charset="-122"/>
            </a:endParaRPr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90105"/>
            <a:ext cx="7315200" cy="161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2764454" y="4413772"/>
            <a:ext cx="3615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ea typeface="微软雅黑" panose="020B0503020204020204" pitchFamily="34" charset="-122"/>
              </a:rPr>
              <a:t>及主存的关系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899" y="4967598"/>
            <a:ext cx="799755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ea typeface="微软雅黑" panose="020B0503020204020204" pitchFamily="34" charset="-122"/>
              </a:rPr>
              <a:t>由于局部性原理不能保证所请求的数据百分之百地在</a:t>
            </a:r>
            <a:r>
              <a:rPr lang="en-US" altLang="zh-CN" sz="2800" dirty="0">
                <a:ea typeface="微软雅黑" panose="020B0503020204020204" pitchFamily="34" charset="-122"/>
              </a:rPr>
              <a:t>Cache</a:t>
            </a:r>
            <a:r>
              <a:rPr lang="zh-CN" altLang="en-US" sz="2800" dirty="0">
                <a:ea typeface="微软雅黑" panose="020B0503020204020204" pitchFamily="34" charset="-122"/>
              </a:rPr>
              <a:t>中，这里便存在一个</a:t>
            </a:r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命中率问题</a:t>
            </a:r>
            <a:r>
              <a:rPr lang="zh-CN" altLang="en-US" sz="2800" dirty="0">
                <a:ea typeface="微软雅黑" panose="020B0503020204020204" pitchFamily="34" charset="-122"/>
              </a:rPr>
              <a:t>。所谓命中率，就是在</a:t>
            </a:r>
            <a:r>
              <a:rPr lang="en-US" altLang="zh-CN" sz="2800" dirty="0">
                <a:ea typeface="微软雅黑" panose="020B0503020204020204" pitchFamily="34" charset="-122"/>
              </a:rPr>
              <a:t>CPU</a:t>
            </a:r>
            <a:r>
              <a:rPr lang="zh-CN" altLang="en-US" sz="2800" dirty="0">
                <a:ea typeface="微软雅黑" panose="020B0503020204020204" pitchFamily="34" charset="-122"/>
              </a:rPr>
              <a:t>访问</a:t>
            </a:r>
            <a:r>
              <a:rPr lang="en-US" altLang="zh-CN" sz="2800" dirty="0">
                <a:ea typeface="微软雅黑" panose="020B0503020204020204" pitchFamily="34" charset="-122"/>
              </a:rPr>
              <a:t>Cache</a:t>
            </a:r>
            <a:r>
              <a:rPr lang="zh-CN" altLang="en-US" sz="2800" dirty="0">
                <a:ea typeface="微软雅黑" panose="020B0503020204020204" pitchFamily="34" charset="-122"/>
              </a:rPr>
              <a:t>时，所需信息</a:t>
            </a:r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恰好在</a:t>
            </a:r>
            <a:r>
              <a:rPr lang="en-US" altLang="zh-CN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Cache</a:t>
            </a:r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中</a:t>
            </a:r>
            <a:r>
              <a:rPr lang="zh-CN" altLang="en-US" sz="2800" dirty="0">
                <a:ea typeface="微软雅黑" panose="020B0503020204020204" pitchFamily="34" charset="-122"/>
              </a:rPr>
              <a:t>的概率。</a:t>
            </a:r>
            <a:endParaRPr lang="en-US" altLang="zh-CN" sz="28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6" name="直接连接符 15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6.4.2 Cache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的组织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地址映像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与主存空间划分成相同大小的页（块），把主存中当前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最急需执行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的信息放到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中。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870490" y="2401540"/>
            <a:ext cx="5122947" cy="4456460"/>
            <a:chOff x="3870490" y="2401540"/>
            <a:chExt cx="5122947" cy="4456460"/>
          </a:xfrm>
        </p:grpSpPr>
        <p:pic>
          <p:nvPicPr>
            <p:cNvPr id="11" name="Picture 1034"/>
            <p:cNvPicPr>
              <a:picLocks noChangeAspect="1" noChangeArrowheads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2005" y="2655956"/>
              <a:ext cx="5071432" cy="4202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/>
            <p:cNvSpPr txBox="1"/>
            <p:nvPr/>
          </p:nvSpPr>
          <p:spPr>
            <a:xfrm>
              <a:off x="3870490" y="2428514"/>
              <a:ext cx="8624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ea typeface="微软雅黑" panose="020B0503020204020204" pitchFamily="34" charset="-122"/>
                </a:rPr>
                <a:t>Cache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23691" y="2401540"/>
              <a:ext cx="1156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ea typeface="微软雅黑" panose="020B0503020204020204" pitchFamily="34" charset="-122"/>
                </a:rPr>
                <a:t>主存储器</a:t>
              </a:r>
              <a:endParaRPr lang="zh-CN" altLang="en-US" dirty="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701899" y="3829070"/>
            <a:ext cx="36828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）直接映像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主存的页只能复制到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某一固定的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页。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容易实现，但缺乏灵活性。</a:t>
            </a:r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3" name="直接连接符 12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701898" y="1056069"/>
            <a:ext cx="78134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</a:rPr>
              <a:t>）全相联映像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	主存的页可映像到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任一页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标记比较过程速度很慢；设置比较器可以加速，但硬件代价高，不适合容量较大的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6.4.2 Cache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的组织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90" y="3095741"/>
            <a:ext cx="6391620" cy="360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565369" y="2842719"/>
            <a:ext cx="90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Cache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58447" y="2831596"/>
            <a:ext cx="1156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主存储器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701898" y="1056069"/>
            <a:ext cx="78134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ea typeface="微软雅黑" panose="020B0503020204020204" pitchFamily="34" charset="-122"/>
              </a:rPr>
              <a:t>）组相联映像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分组，每个主存块被映射到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固定组中的任意一行，即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组间模映射、组内全映射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比直接映像灵活，硬件代价比全相联映像小。</a:t>
            </a:r>
            <a:endParaRPr lang="zh-CN" altLang="en-US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6.4.2 Cache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的组织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4570" y="2625729"/>
            <a:ext cx="5734859" cy="414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6.4.2 Cache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的组织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>
                <a:ea typeface="微软雅黑" panose="020B0503020204020204" pitchFamily="34" charset="-122"/>
              </a:rPr>
              <a:t>替换算法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ea typeface="微软雅黑" panose="020B0503020204020204" pitchFamily="34" charset="-122"/>
              </a:rPr>
              <a:t>）先进先出算法（</a:t>
            </a:r>
            <a:r>
              <a:rPr lang="en-US" altLang="zh-CN" sz="2800" dirty="0">
                <a:ea typeface="微软雅黑" panose="020B0503020204020204" pitchFamily="34" charset="-122"/>
              </a:rPr>
              <a:t>FIFO</a:t>
            </a:r>
            <a:r>
              <a:rPr lang="zh-CN" altLang="en-US" sz="2800" dirty="0">
                <a:ea typeface="微软雅黑" panose="020B0503020204020204" pitchFamily="34" charset="-122"/>
              </a:rPr>
              <a:t>）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按块调入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的先后次序决定淘汰的顺序。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方法简单，容易实现，系统开销少，但不一定合理。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ea typeface="微软雅黑" panose="020B0503020204020204" pitchFamily="34" charset="-122"/>
              </a:rPr>
              <a:t>）最近最少使用算法（</a:t>
            </a:r>
            <a:r>
              <a:rPr lang="en-US" altLang="zh-CN" sz="2800" dirty="0">
                <a:ea typeface="微软雅黑" panose="020B0503020204020204" pitchFamily="34" charset="-122"/>
              </a:rPr>
              <a:t>LRU</a:t>
            </a:r>
            <a:r>
              <a:rPr lang="zh-CN" altLang="en-US" sz="2800" dirty="0">
                <a:ea typeface="微软雅黑" panose="020B0503020204020204" pitchFamily="34" charset="-122"/>
              </a:rPr>
              <a:t>）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将在最近一段时间内使用最少的块内容予以淘汰。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访问命中率较高，但系统开销较大。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ea typeface="微软雅黑" panose="020B0503020204020204" pitchFamily="34" charset="-122"/>
              </a:rPr>
              <a:t>）随机替换算法（</a:t>
            </a:r>
            <a:r>
              <a:rPr lang="en-US" altLang="zh-CN" sz="2800" dirty="0">
                <a:ea typeface="微软雅黑" panose="020B0503020204020204" pitchFamily="34" charset="-122"/>
              </a:rPr>
              <a:t>Random</a:t>
            </a:r>
            <a:r>
              <a:rPr lang="zh-CN" altLang="en-US" sz="2800" dirty="0">
                <a:ea typeface="微软雅黑" panose="020B0503020204020204" pitchFamily="34" charset="-122"/>
              </a:rPr>
              <a:t>）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随机选择被替换的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块。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性能上只稍逊于基于使用情况的算法，而且代价低。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26" name="直接连接符 25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6.4.2 Cache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的组织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812976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CN" sz="2800" dirty="0">
                <a:ea typeface="微软雅黑" panose="020B0503020204020204" pitchFamily="34" charset="-122"/>
              </a:rPr>
              <a:t>Cache</a:t>
            </a:r>
            <a:r>
              <a:rPr lang="zh-CN" altLang="en-US" sz="2800" dirty="0">
                <a:ea typeface="微软雅黑" panose="020B0503020204020204" pitchFamily="34" charset="-122"/>
              </a:rPr>
              <a:t>的读</a:t>
            </a:r>
            <a:r>
              <a:rPr lang="en-US" altLang="zh-CN" sz="2800" dirty="0"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ea typeface="微软雅黑" panose="020B0503020204020204" pitchFamily="34" charset="-122"/>
              </a:rPr>
              <a:t>写过程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读：</a:t>
            </a:r>
            <a:r>
              <a:rPr lang="en-US" altLang="zh-CN" sz="2400" dirty="0"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ea typeface="微软雅黑" panose="020B0503020204020204" pitchFamily="34" charset="-122"/>
              </a:rPr>
              <a:t>将主存地址送往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，按所用的映像方式从主存地址中提取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地址，根据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地址从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中读取内容。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若命中：</a:t>
            </a:r>
            <a:r>
              <a:rPr lang="zh-CN" altLang="en-US" sz="2400" dirty="0">
                <a:ea typeface="微软雅黑" panose="020B0503020204020204" pitchFamily="34" charset="-122"/>
              </a:rPr>
              <a:t>将读出数据送往</a:t>
            </a:r>
            <a:r>
              <a:rPr lang="en-US" altLang="zh-CN" sz="2400" dirty="0"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未命中：</a:t>
            </a:r>
            <a:r>
              <a:rPr lang="zh-CN" altLang="en-US" sz="2400" dirty="0">
                <a:ea typeface="微软雅黑" panose="020B0503020204020204" pitchFamily="34" charset="-122"/>
              </a:rPr>
              <a:t>从主存中读出访问块，更新该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块内容。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写：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写回法：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页被替换时，才写入主存。</a:t>
            </a:r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写分配法</a:t>
            </a:r>
            <a:endParaRPr lang="en-US" altLang="zh-CN" sz="20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写直达法：</a:t>
            </a:r>
            <a:r>
              <a:rPr lang="zh-CN" altLang="en-US" sz="2400" dirty="0">
                <a:ea typeface="微软雅黑" panose="020B0503020204020204" pitchFamily="34" charset="-122"/>
              </a:rPr>
              <a:t>同时写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和主存。</a:t>
            </a:r>
            <a:r>
              <a:rPr lang="en-US" altLang="zh-CN" sz="2400" dirty="0">
                <a:ea typeface="微软雅黑" panose="020B0503020204020204" pitchFamily="34" charset="-122"/>
              </a:rPr>
              <a:t>				</a:t>
            </a:r>
            <a:r>
              <a:rPr lang="zh-CN" altLang="en-US" sz="2000" dirty="0">
                <a:solidFill>
                  <a:srgbClr val="C00000"/>
                </a:solidFill>
                <a:ea typeface="微软雅黑" panose="020B0503020204020204" pitchFamily="34" charset="-122"/>
              </a:rPr>
              <a:t>不按写分配法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038340" y="5689577"/>
            <a:ext cx="3260993" cy="767604"/>
            <a:chOff x="848299" y="5684704"/>
            <a:chExt cx="3260993" cy="767604"/>
          </a:xfrm>
        </p:grpSpPr>
        <p:sp>
          <p:nvSpPr>
            <p:cNvPr id="3" name="矩形 2"/>
            <p:cNvSpPr/>
            <p:nvPr/>
          </p:nvSpPr>
          <p:spPr>
            <a:xfrm>
              <a:off x="848299" y="5684704"/>
              <a:ext cx="925417" cy="388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ea typeface="微软雅黑" panose="020B0503020204020204" pitchFamily="34" charset="-122"/>
                </a:rPr>
                <a:t>CPU</a:t>
              </a:r>
              <a:endParaRPr lang="zh-CN" altLang="en-US" sz="2000" dirty="0"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16087" y="5684704"/>
              <a:ext cx="925417" cy="388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ea typeface="微软雅黑" panose="020B0503020204020204" pitchFamily="34" charset="-122"/>
                </a:rPr>
                <a:t>Cache</a:t>
              </a:r>
              <a:endParaRPr lang="zh-CN" altLang="en-US" sz="2000" dirty="0"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83875" y="5684704"/>
              <a:ext cx="925417" cy="388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ea typeface="微软雅黑" panose="020B0503020204020204" pitchFamily="34" charset="-122"/>
                </a:rPr>
                <a:t>主存</a:t>
              </a:r>
              <a:endParaRPr lang="zh-CN" altLang="en-US" sz="2000" dirty="0"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/>
            <p:cNvCxnSpPr>
              <a:stCxn id="3" idx="3"/>
              <a:endCxn id="8" idx="1"/>
            </p:cNvCxnSpPr>
            <p:nvPr/>
          </p:nvCxnSpPr>
          <p:spPr>
            <a:xfrm>
              <a:off x="1773716" y="5879042"/>
              <a:ext cx="24237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8" idx="3"/>
              <a:endCxn id="9" idx="1"/>
            </p:cNvCxnSpPr>
            <p:nvPr/>
          </p:nvCxnSpPr>
          <p:spPr>
            <a:xfrm>
              <a:off x="2941504" y="5879042"/>
              <a:ext cx="24237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1955494" y="6052198"/>
              <a:ext cx="1046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ea typeface="微软雅黑" panose="020B0503020204020204" pitchFamily="34" charset="-122"/>
                </a:rPr>
                <a:t>写回法</a:t>
              </a:r>
              <a:endParaRPr lang="zh-CN" altLang="en-US" sz="20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580041" y="5357102"/>
            <a:ext cx="2368628" cy="1500898"/>
            <a:chOff x="848299" y="5352229"/>
            <a:chExt cx="2368628" cy="1500898"/>
          </a:xfrm>
        </p:grpSpPr>
        <p:sp>
          <p:nvSpPr>
            <p:cNvPr id="19" name="矩形 18"/>
            <p:cNvSpPr/>
            <p:nvPr/>
          </p:nvSpPr>
          <p:spPr>
            <a:xfrm>
              <a:off x="848299" y="5684704"/>
              <a:ext cx="925417" cy="388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ea typeface="微软雅黑" panose="020B0503020204020204" pitchFamily="34" charset="-122"/>
                </a:rPr>
                <a:t>CPU</a:t>
              </a:r>
              <a:endParaRPr lang="zh-CN" altLang="en-US" sz="2000" dirty="0"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258458" y="5352229"/>
              <a:ext cx="925417" cy="388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ea typeface="微软雅黑" panose="020B0503020204020204" pitchFamily="34" charset="-122"/>
                </a:rPr>
                <a:t>Cache</a:t>
              </a:r>
              <a:endParaRPr lang="zh-CN" altLang="en-US" sz="2000" dirty="0"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291510" y="6091393"/>
              <a:ext cx="925417" cy="388675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ea typeface="微软雅黑" panose="020B0503020204020204" pitchFamily="34" charset="-122"/>
                </a:rPr>
                <a:t>主存</a:t>
              </a:r>
              <a:endParaRPr lang="zh-CN" altLang="en-US" sz="2000" dirty="0">
                <a:ea typeface="微软雅黑" panose="020B0503020204020204" pitchFamily="34" charset="-122"/>
              </a:endParaRPr>
            </a:p>
          </p:txBody>
        </p:sp>
        <p:cxnSp>
          <p:nvCxnSpPr>
            <p:cNvPr id="22" name="直接箭头连接符 21"/>
            <p:cNvCxnSpPr>
              <a:stCxn id="19" idx="3"/>
              <a:endCxn id="20" idx="1"/>
            </p:cNvCxnSpPr>
            <p:nvPr/>
          </p:nvCxnSpPr>
          <p:spPr>
            <a:xfrm flipV="1">
              <a:off x="1773716" y="5546567"/>
              <a:ext cx="484742" cy="33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3"/>
              <a:endCxn id="21" idx="1"/>
            </p:cNvCxnSpPr>
            <p:nvPr/>
          </p:nvCxnSpPr>
          <p:spPr>
            <a:xfrm>
              <a:off x="1773716" y="5879042"/>
              <a:ext cx="517794" cy="40668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660796" y="6453017"/>
              <a:ext cx="12614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ea typeface="微软雅黑" panose="020B0503020204020204" pitchFamily="34" charset="-122"/>
                </a:rPr>
                <a:t>写直达法</a:t>
              </a:r>
              <a:endParaRPr lang="zh-CN" altLang="en-US" sz="2000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6.4.2 Cache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的组织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实例：</a:t>
            </a:r>
            <a:r>
              <a:rPr lang="en-US" altLang="zh-CN" sz="2400" dirty="0">
                <a:ea typeface="微软雅黑" panose="020B0503020204020204" pitchFamily="34" charset="-122"/>
              </a:rPr>
              <a:t>Opteron</a:t>
            </a:r>
            <a:r>
              <a:rPr lang="zh-CN" altLang="en-US" sz="2400" dirty="0">
                <a:ea typeface="微软雅黑" panose="020B0503020204020204" pitchFamily="34" charset="-122"/>
              </a:rPr>
              <a:t>数据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6360" y="2169727"/>
            <a:ext cx="5414999" cy="4323146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文本框 25"/>
          <p:cNvSpPr txBox="1"/>
          <p:nvPr/>
        </p:nvSpPr>
        <p:spPr>
          <a:xfrm>
            <a:off x="837969" y="2087114"/>
            <a:ext cx="29077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该数据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容量为</a:t>
            </a:r>
            <a:r>
              <a:rPr lang="en-US" altLang="zh-CN" sz="2400" dirty="0">
                <a:ea typeface="微软雅黑" panose="020B0503020204020204" pitchFamily="34" charset="-122"/>
              </a:rPr>
              <a:t>65536</a:t>
            </a:r>
            <a:r>
              <a:rPr lang="zh-CN" altLang="en-US" sz="2400" dirty="0">
                <a:ea typeface="微软雅黑" panose="020B0503020204020204" pitchFamily="34" charset="-122"/>
              </a:rPr>
              <a:t>字节（</a:t>
            </a:r>
            <a:r>
              <a:rPr lang="en-US" altLang="zh-CN" sz="2400" dirty="0">
                <a:ea typeface="微软雅黑" panose="020B0503020204020204" pitchFamily="34" charset="-122"/>
              </a:rPr>
              <a:t>64KB</a:t>
            </a:r>
            <a:r>
              <a:rPr lang="zh-CN" altLang="en-US" sz="2400" dirty="0">
                <a:ea typeface="微软雅黑" panose="020B0503020204020204" pitchFamily="34" charset="-122"/>
              </a:rPr>
              <a:t>），块大小为</a:t>
            </a:r>
            <a:r>
              <a:rPr lang="en-US" altLang="zh-CN" sz="2400" dirty="0">
                <a:ea typeface="微软雅黑" panose="020B0503020204020204" pitchFamily="34" charset="-122"/>
              </a:rPr>
              <a:t>64</a:t>
            </a:r>
            <a:r>
              <a:rPr lang="zh-CN" altLang="en-US" sz="2400" dirty="0">
                <a:ea typeface="微软雅黑" panose="020B0503020204020204" pitchFamily="34" charset="-122"/>
              </a:rPr>
              <a:t>字节（块内地址需要</a:t>
            </a:r>
            <a:r>
              <a:rPr lang="en-US" altLang="zh-CN" sz="2400" dirty="0"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ea typeface="微软雅黑" panose="020B0503020204020204" pitchFamily="34" charset="-122"/>
              </a:rPr>
              <a:t>位），使用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路组相联</a:t>
            </a:r>
            <a:r>
              <a:rPr lang="zh-CN" altLang="en-US" sz="2400" dirty="0">
                <a:ea typeface="微软雅黑" panose="020B0503020204020204" pitchFamily="34" charset="-122"/>
              </a:rPr>
              <a:t>映射方式。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的每一块都设置了一位有效位。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Opteron</a:t>
            </a:r>
            <a:r>
              <a:rPr lang="zh-CN" altLang="en-US" sz="2400" dirty="0"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LRU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、写回法、写分配法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6.4.2 Cache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的组织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CN" altLang="en-US" sz="2800" dirty="0">
                <a:ea typeface="微软雅黑" panose="020B0503020204020204" pitchFamily="34" charset="-122"/>
              </a:rPr>
              <a:t>多层次</a:t>
            </a:r>
            <a:r>
              <a:rPr lang="en-US" altLang="zh-CN" sz="2800" dirty="0">
                <a:ea typeface="微软雅黑" panose="020B0503020204020204" pitchFamily="34" charset="-122"/>
              </a:rPr>
              <a:t>Cache</a:t>
            </a:r>
            <a:r>
              <a:rPr lang="zh-CN" altLang="en-US" sz="2800" dirty="0">
                <a:ea typeface="微软雅黑" panose="020B0503020204020204" pitchFamily="34" charset="-122"/>
              </a:rPr>
              <a:t>存储器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ea typeface="微软雅黑" panose="020B0503020204020204" pitchFamily="34" charset="-122"/>
              </a:rPr>
              <a:t>）单级与多级</a:t>
            </a:r>
            <a:r>
              <a:rPr lang="en-US" altLang="zh-CN" sz="2800" dirty="0">
                <a:ea typeface="微软雅黑" panose="020B0503020204020204" pitchFamily="34" charset="-122"/>
              </a:rPr>
              <a:t>Cache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片内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L1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ea typeface="微软雅黑" panose="020B0503020204020204" pitchFamily="34" charset="-122"/>
              </a:rPr>
              <a:t>集成在</a:t>
            </a:r>
            <a:r>
              <a:rPr lang="en-US" altLang="zh-CN" sz="2400" dirty="0"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ea typeface="微软雅黑" panose="020B0503020204020204" pitchFamily="34" charset="-122"/>
              </a:rPr>
              <a:t>芯片内。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片外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L2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）：</a:t>
            </a:r>
            <a:r>
              <a:rPr lang="zh-CN" altLang="en-US" sz="2400" dirty="0">
                <a:ea typeface="微软雅黑" panose="020B0503020204020204" pitchFamily="34" charset="-122"/>
              </a:rPr>
              <a:t>安装在主板上。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800" dirty="0"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ea typeface="微软雅黑" panose="020B0503020204020204" pitchFamily="34" charset="-122"/>
              </a:rPr>
              <a:t>）一体和分离</a:t>
            </a:r>
            <a:r>
              <a:rPr lang="en-US" altLang="zh-CN" sz="2800" dirty="0">
                <a:ea typeface="微软雅黑" panose="020B0503020204020204" pitchFamily="34" charset="-122"/>
              </a:rPr>
              <a:t>Cache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一体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ea typeface="微软雅黑" panose="020B0503020204020204" pitchFamily="34" charset="-122"/>
              </a:rPr>
              <a:t>指令和数据在同一个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中，在取指令和取数的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负载之间自动平衡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2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分离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ea typeface="微软雅黑" panose="020B0503020204020204" pitchFamily="34" charset="-122"/>
              </a:rPr>
              <a:t>指令和数据分别在不同的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中，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避免</a:t>
            </a:r>
            <a:r>
              <a:rPr lang="zh-CN" altLang="en-US" sz="2400" dirty="0">
                <a:ea typeface="微软雅黑" panose="020B0503020204020204" pitchFamily="34" charset="-122"/>
              </a:rPr>
              <a:t>了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在指令预取器和执行单元之间的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竞争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6.4.3 </a:t>
            </a:r>
            <a:r>
              <a:rPr lang="en-US" altLang="zh-CN" sz="3600" b="1" dirty="0" err="1">
                <a:solidFill>
                  <a:schemeClr val="accent1">
                    <a:lumMod val="50000"/>
                  </a:schemeClr>
                </a:solidFill>
              </a:rPr>
              <a:t>Pentium</a:t>
            </a:r>
            <a:r>
              <a:rPr lang="en-US" altLang="zh-CN" sz="3600" b="1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</a:rPr>
              <a:t>Ⅱ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 CPU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Cache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组织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微软雅黑" panose="020B0503020204020204" pitchFamily="34" charset="-122"/>
              </a:rPr>
              <a:t>L1</a:t>
            </a:r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32KB</a:t>
            </a:r>
            <a:r>
              <a:rPr lang="zh-CN" altLang="en-US" sz="2400" dirty="0"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分离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ea typeface="微软雅黑" panose="020B0503020204020204" pitchFamily="34" charset="-122"/>
              </a:rPr>
              <a:t>16KB</a:t>
            </a:r>
            <a:r>
              <a:rPr lang="zh-CN" altLang="en-US" sz="2400" dirty="0">
                <a:ea typeface="微软雅黑" panose="020B0503020204020204" pitchFamily="34" charset="-122"/>
              </a:rPr>
              <a:t>数据</a:t>
            </a:r>
            <a:r>
              <a:rPr lang="en-US" altLang="zh-CN" sz="2400" dirty="0">
                <a:ea typeface="微软雅黑" panose="020B0503020204020204" pitchFamily="34" charset="-122"/>
              </a:rPr>
              <a:t>+16KB</a:t>
            </a:r>
            <a:r>
              <a:rPr lang="zh-CN" altLang="en-US" sz="2400" dirty="0">
                <a:ea typeface="微软雅黑" panose="020B0503020204020204" pitchFamily="34" charset="-122"/>
              </a:rPr>
              <a:t>指令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L2</a:t>
            </a:r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512KB</a:t>
            </a:r>
            <a:r>
              <a:rPr lang="zh-CN" altLang="en-US" sz="2400" dirty="0"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四路组相联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双重独立总线：</a:t>
            </a:r>
            <a:r>
              <a:rPr lang="en-US" altLang="zh-CN" sz="2400" dirty="0">
                <a:ea typeface="微软雅黑" panose="020B0503020204020204" pitchFamily="34" charset="-122"/>
              </a:rPr>
              <a:t>L2</a:t>
            </a:r>
            <a:r>
              <a:rPr lang="zh-CN" altLang="en-US" sz="2400" dirty="0">
                <a:ea typeface="微软雅黑" panose="020B0503020204020204" pitchFamily="34" charset="-122"/>
              </a:rPr>
              <a:t>高速缓存总线</a:t>
            </a:r>
            <a:r>
              <a:rPr lang="en-US" altLang="zh-CN" sz="2400" dirty="0"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ea typeface="微软雅黑" panose="020B0503020204020204" pitchFamily="34" charset="-122"/>
              </a:rPr>
              <a:t>处理器至主存的总线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为解决数据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的一致性，支持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MESI</a:t>
            </a:r>
            <a:r>
              <a:rPr lang="zh-CN" altLang="en-US" sz="2400" dirty="0">
                <a:ea typeface="微软雅黑" panose="020B0503020204020204" pitchFamily="34" charset="-122"/>
              </a:rPr>
              <a:t>协议。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pic>
        <p:nvPicPr>
          <p:cNvPr id="6" name="图片 5" descr="6X22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6884" y="2764401"/>
            <a:ext cx="4490231" cy="38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ľ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íṥļiḋe"/>
          <p:cNvGrpSpPr/>
          <p:nvPr/>
        </p:nvGrpSpPr>
        <p:grpSpPr>
          <a:xfrm>
            <a:off x="1527072" y="2057622"/>
            <a:ext cx="6855716" cy="3911736"/>
            <a:chOff x="2379533" y="1780800"/>
            <a:chExt cx="9140954" cy="5215648"/>
          </a:xfrm>
        </p:grpSpPr>
        <p:grpSp>
          <p:nvGrpSpPr>
            <p:cNvPr id="6" name="îṩľi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3380411" y="1780800"/>
              <a:ext cx="8140076" cy="5215648"/>
              <a:chOff x="3696888" y="1780800"/>
              <a:chExt cx="7823599" cy="5215648"/>
            </a:xfrm>
          </p:grpSpPr>
          <p:sp>
            <p:nvSpPr>
              <p:cNvPr id="7" name="iṧḷíḓe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6.1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概述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6.2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存储原理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6.3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主存储器的组织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6.4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高速缓冲存储器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6.5 </a:t>
                </a:r>
                <a:r>
                  <a:rPr lang="zh-CN" altLang="en-US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外部存储器</a:t>
                </a:r>
                <a:endParaRPr lang="en-US" altLang="zh-CN" sz="2400" b="0" dirty="0">
                  <a:solidFill>
                    <a:srgbClr val="C00000"/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6.6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物理存储系统的组织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6.7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虚拟存储系统的组织</a:t>
                </a:r>
                <a:endParaRPr lang="en-US" altLang="zh-CN" sz="1800" b="0" dirty="0">
                  <a:latin typeface="+mn-lt"/>
                  <a:sym typeface="+mn-lt"/>
                </a:endParaRPr>
              </a:p>
            </p:txBody>
          </p:sp>
          <p:cxnSp>
            <p:nvCxnSpPr>
              <p:cNvPr id="8" name="îşľîḓè"/>
              <p:cNvCxnSpPr/>
              <p:nvPr/>
            </p:nvCxnSpPr>
            <p:spPr>
              <a:xfrm>
                <a:off x="3696888" y="1780800"/>
                <a:ext cx="0" cy="5215648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îṧľïďè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标题 1"/>
          <p:cNvSpPr txBox="1"/>
          <p:nvPr/>
        </p:nvSpPr>
        <p:spPr>
          <a:xfrm>
            <a:off x="1245201" y="1345843"/>
            <a:ext cx="6858000" cy="5924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ea typeface="微软雅黑" panose="020B0503020204020204" pitchFamily="34" charset="-122"/>
              </a:rPr>
              <a:t>	</a:t>
            </a:r>
            <a:r>
              <a:rPr lang="zh-CN" altLang="en-US" sz="3600" b="1" dirty="0">
                <a:ea typeface="微软雅黑" panose="020B0503020204020204" pitchFamily="34" charset="-122"/>
              </a:rPr>
              <a:t>存储系统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40799" y="1938246"/>
            <a:ext cx="6277571" cy="0"/>
          </a:xfrm>
          <a:prstGeom prst="line">
            <a:avLst/>
          </a:prstGeom>
          <a:ln w="38100">
            <a:solidFill>
              <a:srgbClr val="0C54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6.1.1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存储器的分类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8" y="1979512"/>
            <a:ext cx="7886700" cy="48784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）随机存取存储器（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随机存取：可按地址对任一存储单元进行读写，访问时间与单元地址无关。</a:t>
            </a:r>
            <a:endParaRPr lang="en-US" altLang="zh-CN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）只读存储器（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随机存取存储器的特例，只能读不能写。</a:t>
            </a:r>
            <a:endParaRPr lang="en-US" altLang="zh-CN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）顺序存取存储器（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顺序存取：访问时，读</a:t>
            </a:r>
            <a:r>
              <a:rPr lang="en-US" altLang="zh-CN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写部件按顺序查找目标地址，访问时间与数据位置有关。</a:t>
            </a:r>
            <a:endParaRPr lang="en-US" altLang="zh-CN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）直接存取存储器（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直接存取：访问时，读</a:t>
            </a:r>
            <a:r>
              <a:rPr lang="en-US" altLang="zh-CN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写设备先直接指向一个小区域，再在该区域内顺序查找，访问时间与数据位置有关。</a:t>
            </a:r>
            <a:endParaRPr lang="en-US" altLang="zh-CN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9" y="1456293"/>
            <a:ext cx="7886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ea typeface="微软雅黑" panose="020B0503020204020204" pitchFamily="34" charset="-122"/>
              </a:rPr>
              <a:t>按存取方式分类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63617"/>
            <a:ext cx="7886700" cy="781094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6.5 </a:t>
            </a:r>
            <a:r>
              <a:rPr lang="zh-CN" altLang="en-US" dirty="0">
                <a:solidFill>
                  <a:schemeClr val="tx1"/>
                </a:solidFill>
              </a:rPr>
              <a:t>外部存储器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923505"/>
            <a:ext cx="7886700" cy="2641712"/>
          </a:xfrm>
        </p:spPr>
        <p:txBody>
          <a:bodyPr>
            <a:normAutofit/>
          </a:bodyPr>
          <a:lstStyle/>
          <a:p>
            <a:pPr marL="0" indent="612140">
              <a:lnSpc>
                <a:spcPct val="110000"/>
              </a:lnSpc>
              <a:buNone/>
            </a:pPr>
            <a:r>
              <a:rPr lang="zh-CN" altLang="en-US" sz="2400" dirty="0"/>
              <a:t>外部存储器弥补了主存的缺陷，它为计算机提供了</a:t>
            </a:r>
            <a:r>
              <a:rPr lang="zh-CN" altLang="en-US" sz="2400" dirty="0">
                <a:solidFill>
                  <a:srgbClr val="C00000"/>
                </a:solidFill>
              </a:rPr>
              <a:t>大容量、永久性</a:t>
            </a:r>
            <a:r>
              <a:rPr lang="zh-CN" altLang="en-US" sz="2400" dirty="0"/>
              <a:t>的存储功能，用于存放那些</a:t>
            </a:r>
            <a:r>
              <a:rPr lang="zh-CN" altLang="en-US" sz="2400" dirty="0">
                <a:solidFill>
                  <a:srgbClr val="C00000"/>
                </a:solidFill>
              </a:rPr>
              <a:t>暂不运行</a:t>
            </a:r>
            <a:r>
              <a:rPr lang="zh-CN" altLang="en-US" sz="2400" dirty="0"/>
              <a:t>的程序和数据，一旦需要，再与主存成批地交换数据。从存储系统中各层次的分工角度来看，外存在功能上是主存的</a:t>
            </a:r>
            <a:r>
              <a:rPr lang="zh-CN" altLang="en-US" sz="2400" dirty="0">
                <a:solidFill>
                  <a:srgbClr val="C00000"/>
                </a:solidFill>
              </a:rPr>
              <a:t>后援和补充</a:t>
            </a:r>
            <a:r>
              <a:rPr lang="zh-CN" altLang="en-US" sz="2400" dirty="0"/>
              <a:t>，因此又称为辅助存储器或后援存储器。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6.5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外部存储器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7" y="1194741"/>
            <a:ext cx="801951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主要技术指标：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>
                <a:solidFill>
                  <a:srgbClr val="0C54A0"/>
                </a:solidFill>
                <a:latin typeface="Calibri" panose="020F0502020204030204"/>
                <a:ea typeface="微软雅黑" panose="020B0503020204020204" pitchFamily="34" charset="-122"/>
              </a:rPr>
              <a:t>存储密度：</a:t>
            </a:r>
            <a:endParaRPr lang="en-US" altLang="zh-CN" sz="2400" dirty="0">
              <a:solidFill>
                <a:srgbClr val="0C54A0"/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lvl="1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位密度：单位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长度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内存储的二进制位数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面密度：单位</a:t>
            </a:r>
            <a:r>
              <a:rPr lang="zh-CN" altLang="en-US" sz="2400" dirty="0">
                <a:solidFill>
                  <a:srgbClr val="C00000"/>
                </a:solidFill>
                <a:latin typeface="Calibri" panose="020F0502020204030204"/>
                <a:ea typeface="微软雅黑" panose="020B0503020204020204" pitchFamily="34" charset="-122"/>
              </a:rPr>
              <a:t>面积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内存储的二进制位数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C54A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存储容量：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一台外部存储器所能存储的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二进制信息总量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lvl="1">
              <a:spcBef>
                <a:spcPts val="1200"/>
              </a:spcBef>
            </a:pPr>
            <a:r>
              <a:rPr lang="zh-CN" altLang="en-US" sz="2400" dirty="0">
                <a:solidFill>
                  <a:srgbClr val="0C54A0"/>
                </a:solidFill>
                <a:latin typeface="Calibri" panose="020F0502020204030204"/>
                <a:ea typeface="微软雅黑" panose="020B0503020204020204" pitchFamily="34" charset="-122"/>
              </a:rPr>
              <a:t>速度指标：</a:t>
            </a:r>
            <a:endParaRPr lang="en-US" altLang="zh-CN" sz="2400" dirty="0">
              <a:solidFill>
                <a:srgbClr val="0C54A0"/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lvl="1"/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平均寻址时间：平均寻道时间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+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平均旋转延迟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lvl="1"/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数据传输率：</a:t>
            </a:r>
            <a:r>
              <a:rPr lang="en-US" altLang="zh-CN" sz="2400" dirty="0" err="1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Kb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/s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rPr>
              <a:t>KB/s</a:t>
            </a:r>
            <a:endParaRPr lang="en-US" altLang="zh-CN" sz="2400" dirty="0">
              <a:solidFill>
                <a:prstClr val="black"/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C54A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误码率：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读出时出错的概率。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6.5.1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硬磁盘存储器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磁盘存储器是计算机系统中最主要的外存设备。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硬盘的基本结构与分类</a:t>
            </a:r>
            <a:endParaRPr lang="en-US" altLang="zh-CN" sz="2800" dirty="0"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701899" y="2148848"/>
          <a:ext cx="5938091" cy="448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639989" y="2148848"/>
            <a:ext cx="24158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按盘组是否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可拆卸：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可换盘片式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固定盘片式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endParaRPr lang="en-US" altLang="zh-CN" sz="2400" dirty="0">
              <a:ea typeface="微软雅黑" panose="020B0503020204020204" pitchFamily="34" charset="-122"/>
            </a:endParaRPr>
          </a:p>
          <a:p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按盘片尺寸：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14/8</a:t>
            </a:r>
            <a:r>
              <a:rPr lang="zh-CN" altLang="en-US" sz="2400" dirty="0">
                <a:ea typeface="微软雅黑" panose="020B0503020204020204" pitchFamily="34" charset="-122"/>
              </a:rPr>
              <a:t>英寸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5.25/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3.5</a:t>
            </a:r>
            <a:r>
              <a:rPr lang="en-US" altLang="zh-CN" sz="2400" dirty="0">
                <a:ea typeface="微软雅黑" panose="020B0503020204020204" pitchFamily="34" charset="-122"/>
              </a:rPr>
              <a:t>/2.5</a:t>
            </a:r>
            <a:r>
              <a:rPr lang="zh-CN" altLang="en-US" sz="2400" dirty="0">
                <a:ea typeface="微软雅黑" panose="020B0503020204020204" pitchFamily="34" charset="-122"/>
              </a:rPr>
              <a:t>英寸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1.8/1.3</a:t>
            </a:r>
            <a:r>
              <a:rPr lang="zh-CN" altLang="en-US" sz="2400" dirty="0">
                <a:ea typeface="微软雅黑" panose="020B0503020204020204" pitchFamily="34" charset="-122"/>
              </a:rPr>
              <a:t>英寸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6.5.1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硬磁盘存储器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>
                <a:ea typeface="微软雅黑" panose="020B0503020204020204" pitchFamily="34" charset="-122"/>
              </a:rPr>
              <a:t>信息分布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记录面、圆柱面、磁道、数据块</a:t>
            </a:r>
            <a:r>
              <a:rPr lang="en-US" altLang="zh-CN" sz="2400" dirty="0"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ea typeface="微软雅黑" panose="020B0503020204020204" pitchFamily="34" charset="-122"/>
              </a:rPr>
              <a:t>扇区</a:t>
            </a:r>
            <a:endParaRPr lang="en-US" altLang="zh-CN" sz="2000" dirty="0">
              <a:ea typeface="微软雅黑" panose="020B0503020204020204" pitchFamily="34" charset="-122"/>
            </a:endParaRPr>
          </a:p>
        </p:txBody>
      </p:sp>
      <p:pic>
        <p:nvPicPr>
          <p:cNvPr id="8" name="图片 7" descr="6X2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8"/>
          <a:stretch>
            <a:fillRect/>
          </a:stretch>
        </p:blipFill>
        <p:spPr>
          <a:xfrm>
            <a:off x="1442011" y="2557259"/>
            <a:ext cx="6504675" cy="3199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6.5.1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硬磁盘存储器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>
                <a:ea typeface="微软雅黑" panose="020B0503020204020204" pitchFamily="34" charset="-122"/>
              </a:rPr>
              <a:t>磁头定位系统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驱动磁头寻道并精确定位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 dirty="0">
                <a:ea typeface="微软雅黑" panose="020B0503020204020204" pitchFamily="34" charset="-122"/>
              </a:rPr>
              <a:t>步进电机定位机构：用于小容量硬盘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400" dirty="0">
                <a:ea typeface="微软雅黑" panose="020B0503020204020204" pitchFamily="34" charset="-122"/>
              </a:rPr>
              <a:t>音圈电机定位机构：用于较大容量硬盘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粗控阶段（速度控制）：</a:t>
            </a:r>
            <a:r>
              <a:rPr lang="zh-CN" altLang="en-US" sz="2400" dirty="0">
                <a:ea typeface="微软雅黑" panose="020B0503020204020204" pitchFamily="34" charset="-122"/>
              </a:rPr>
              <a:t>尽快到达目的磁道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精控阶段（位置控制）：</a:t>
            </a:r>
            <a:r>
              <a:rPr lang="zh-CN" altLang="en-US" sz="2400" dirty="0">
                <a:ea typeface="微软雅黑" panose="020B0503020204020204" pitchFamily="34" charset="-122"/>
              </a:rPr>
              <a:t>精确定位磁道中央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514350" indent="-514350">
              <a:spcBef>
                <a:spcPts val="1800"/>
              </a:spcBef>
              <a:buFont typeface="+mj-lt"/>
              <a:buAutoNum type="arabicPeriod" startAt="3"/>
            </a:pPr>
            <a:r>
              <a:rPr lang="zh-CN" altLang="en-US" sz="2800" dirty="0">
                <a:ea typeface="微软雅黑" panose="020B0503020204020204" pitchFamily="34" charset="-122"/>
              </a:rPr>
              <a:t>寻址过程与数据存取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寻址信息：</a:t>
            </a:r>
            <a:r>
              <a:rPr lang="zh-CN" altLang="en-US" sz="2400" dirty="0">
                <a:ea typeface="微软雅黑" panose="020B0503020204020204" pitchFamily="34" charset="-122"/>
              </a:rPr>
              <a:t>驱动器号、圆柱面号、记录面号（磁头号）、</a:t>
            </a:r>
            <a:r>
              <a:rPr lang="en-US" altLang="zh-CN" sz="2400" dirty="0">
                <a:ea typeface="微软雅黑" panose="020B0503020204020204" pitchFamily="34" charset="-122"/>
              </a:rPr>
              <a:t>			  </a:t>
            </a:r>
            <a:r>
              <a:rPr lang="zh-CN" altLang="en-US" sz="2400" dirty="0">
                <a:ea typeface="微软雅黑" panose="020B0503020204020204" pitchFamily="34" charset="-122"/>
              </a:rPr>
              <a:t>起始扇区号、交换量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寻址操作：</a:t>
            </a:r>
            <a:r>
              <a:rPr lang="zh-CN" altLang="en-US" sz="2400" dirty="0">
                <a:ea typeface="微软雅黑" panose="020B0503020204020204" pitchFamily="34" charset="-122"/>
              </a:rPr>
              <a:t>定位（寻道）：磁头径向移动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ea typeface="微软雅黑" panose="020B0503020204020204" pitchFamily="34" charset="-122"/>
              </a:rPr>
              <a:t>			   </a:t>
            </a:r>
            <a:r>
              <a:rPr lang="zh-CN" altLang="en-US" sz="2400" dirty="0">
                <a:ea typeface="微软雅黑" panose="020B0503020204020204" pitchFamily="34" charset="-122"/>
              </a:rPr>
              <a:t>寻找起始扇区：盘片旋转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数据传输率：</a:t>
            </a:r>
            <a:r>
              <a:rPr lang="zh-CN" altLang="en-US" sz="2400" dirty="0">
                <a:ea typeface="微软雅黑" panose="020B0503020204020204" pitchFamily="34" charset="-122"/>
              </a:rPr>
              <a:t>外部传输率和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内部传输率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6.5.1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硬磁盘存储器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CN" altLang="en-US" sz="2800" dirty="0">
                <a:ea typeface="微软雅黑" panose="020B0503020204020204" pitchFamily="34" charset="-122"/>
              </a:rPr>
              <a:t>硬盘控制逻辑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硬盘适配器和硬盘驱动器的功能如何划分？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）按</a:t>
            </a:r>
            <a:r>
              <a:rPr lang="en-US" altLang="zh-CN" sz="2400" dirty="0">
                <a:ea typeface="微软雅黑" panose="020B0503020204020204" pitchFamily="34" charset="-122"/>
              </a:rPr>
              <a:t>ST506/412</a:t>
            </a:r>
            <a:r>
              <a:rPr lang="zh-CN" altLang="en-US" sz="2400" dirty="0">
                <a:ea typeface="微软雅黑" panose="020B0503020204020204" pitchFamily="34" charset="-122"/>
              </a:rPr>
              <a:t>标准划分</a:t>
            </a:r>
            <a:endParaRPr lang="zh-CN" altLang="en-US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</a:rPr>
              <a:t>）按</a:t>
            </a:r>
            <a:r>
              <a:rPr lang="en-US" altLang="zh-CN" sz="2400" dirty="0">
                <a:ea typeface="微软雅黑" panose="020B0503020204020204" pitchFamily="34" charset="-122"/>
              </a:rPr>
              <a:t>IDE</a:t>
            </a:r>
            <a:r>
              <a:rPr lang="zh-CN" altLang="en-US" sz="2400" dirty="0">
                <a:ea typeface="微软雅黑" panose="020B0503020204020204" pitchFamily="34" charset="-122"/>
              </a:rPr>
              <a:t>标准划分</a:t>
            </a:r>
            <a:r>
              <a:rPr lang="en-US" altLang="zh-CN" sz="2400" dirty="0"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ea typeface="微软雅黑" panose="020B0503020204020204" pitchFamily="34" charset="-122"/>
              </a:rPr>
              <a:t>）按</a:t>
            </a:r>
            <a:r>
              <a:rPr lang="en-US" altLang="zh-CN" sz="2400" dirty="0">
                <a:ea typeface="微软雅黑" panose="020B0503020204020204" pitchFamily="34" charset="-122"/>
              </a:rPr>
              <a:t>SCSI</a:t>
            </a:r>
            <a:r>
              <a:rPr lang="zh-CN" altLang="en-US" sz="2400" dirty="0">
                <a:ea typeface="微软雅黑" panose="020B0503020204020204" pitchFamily="34" charset="-122"/>
              </a:rPr>
              <a:t>标准划分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96518" y="3220129"/>
            <a:ext cx="7150963" cy="2849550"/>
            <a:chOff x="457200" y="0"/>
            <a:chExt cx="8382000" cy="3340100"/>
          </a:xfrm>
        </p:grpSpPr>
        <p:pic>
          <p:nvPicPr>
            <p:cNvPr id="6" name="Picture 59"/>
            <p:cNvPicPr>
              <a:picLocks noChangeAspect="1" noChangeArrowheads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0"/>
              <a:ext cx="7543800" cy="3340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 Box 63"/>
            <p:cNvSpPr txBox="1">
              <a:spLocks noChangeArrowheads="1"/>
            </p:cNvSpPr>
            <p:nvPr/>
          </p:nvSpPr>
          <p:spPr bwMode="auto">
            <a:xfrm>
              <a:off x="457200" y="152399"/>
              <a:ext cx="609600" cy="2705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硬盘控制功能划分</a:t>
              </a:r>
              <a:endParaRPr lang="zh-CN" altLang="en-US" b="1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6.5.1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硬磁盘存储器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zh-CN" altLang="en-US" sz="2800" dirty="0">
                <a:ea typeface="微软雅黑" panose="020B0503020204020204" pitchFamily="34" charset="-122"/>
              </a:rPr>
              <a:t>硬盘的软件管理层次与调用方法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软件层次：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编程界面：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ea typeface="微软雅黑" panose="020B0503020204020204" pitchFamily="34" charset="-122"/>
              </a:rPr>
              <a:t>	INT 13H</a:t>
            </a:r>
            <a:r>
              <a:rPr lang="zh-CN" altLang="en-US" sz="2400" dirty="0">
                <a:ea typeface="微软雅黑" panose="020B0503020204020204" pitchFamily="34" charset="-122"/>
              </a:rPr>
              <a:t>：磁盘扇区读</a:t>
            </a:r>
            <a:r>
              <a:rPr lang="en-US" altLang="zh-CN" sz="2400" dirty="0"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ea typeface="微软雅黑" panose="020B0503020204020204" pitchFamily="34" charset="-122"/>
              </a:rPr>
              <a:t>写、检查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ea typeface="微软雅黑" panose="020B0503020204020204" pitchFamily="34" charset="-122"/>
              </a:rPr>
              <a:t>	INT 21H</a:t>
            </a:r>
            <a:r>
              <a:rPr lang="zh-CN" altLang="en-US" sz="2400" dirty="0">
                <a:ea typeface="微软雅黑" panose="020B0503020204020204" pitchFamily="34" charset="-122"/>
              </a:rPr>
              <a:t>：磁盘文件操作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pic>
        <p:nvPicPr>
          <p:cNvPr id="9" name="Picture 6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940" y="2202973"/>
            <a:ext cx="6792120" cy="160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6.5.2 U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盘和固态硬盘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8167622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ea typeface="微软雅黑" panose="020B0503020204020204" pitchFamily="34" charset="-122"/>
              </a:rPr>
              <a:t>U</a:t>
            </a:r>
            <a:r>
              <a:rPr lang="zh-CN" altLang="en-US" sz="2800" dirty="0">
                <a:ea typeface="微软雅黑" panose="020B0503020204020204" pitchFamily="34" charset="-122"/>
              </a:rPr>
              <a:t>盘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采用</a:t>
            </a:r>
            <a:r>
              <a:rPr lang="en-US" altLang="zh-CN" sz="2400" dirty="0">
                <a:ea typeface="微软雅黑" panose="020B0503020204020204" pitchFamily="34" charset="-122"/>
              </a:rPr>
              <a:t>Flash</a:t>
            </a:r>
            <a:r>
              <a:rPr lang="zh-CN" altLang="en-US" sz="2400" dirty="0">
                <a:ea typeface="微软雅黑" panose="020B0503020204020204" pitchFamily="34" charset="-122"/>
              </a:rPr>
              <a:t>存储器（即闪存）做成，属于非易失性半导体存储器。</a:t>
            </a:r>
            <a:r>
              <a:rPr lang="en-US" altLang="zh-CN" sz="2400" dirty="0"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ea typeface="微软雅黑" panose="020B0503020204020204" pitchFamily="34" charset="-122"/>
              </a:rPr>
              <a:t>盘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体积小、重量轻，容量</a:t>
            </a:r>
            <a:r>
              <a:rPr lang="zh-CN" altLang="en-US" sz="2400" dirty="0">
                <a:ea typeface="微软雅黑" panose="020B0503020204020204" pitchFamily="34" charset="-122"/>
              </a:rPr>
              <a:t>比软盘和光盘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大</a:t>
            </a:r>
            <a:r>
              <a:rPr lang="zh-CN" altLang="en-US" sz="2400" dirty="0">
                <a:ea typeface="微软雅黑" panose="020B0503020204020204" pitchFamily="34" charset="-122"/>
              </a:rPr>
              <a:t>得多，而且可以具有保护功能，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使用寿命</a:t>
            </a:r>
            <a:r>
              <a:rPr lang="zh-CN" altLang="en-US" sz="2400" dirty="0">
                <a:ea typeface="微软雅黑" panose="020B0503020204020204" pitchFamily="34" charset="-122"/>
              </a:rPr>
              <a:t>可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长</a:t>
            </a:r>
            <a:r>
              <a:rPr lang="zh-CN" altLang="en-US" sz="2400" dirty="0">
                <a:ea typeface="微软雅黑" panose="020B0503020204020204" pitchFamily="34" charset="-122"/>
              </a:rPr>
              <a:t>达数年之久。而且，利用</a:t>
            </a:r>
            <a:r>
              <a:rPr lang="en-US" altLang="zh-CN" sz="2400" dirty="0">
                <a:ea typeface="微软雅黑" panose="020B0503020204020204" pitchFamily="34" charset="-122"/>
              </a:rPr>
              <a:t>USB</a:t>
            </a:r>
            <a:r>
              <a:rPr lang="zh-CN" altLang="en-US" sz="2400" dirty="0">
                <a:ea typeface="微软雅黑" panose="020B0503020204020204" pitchFamily="34" charset="-122"/>
              </a:rPr>
              <a:t>接口，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可以与几乎所有计算机连接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移动硬盘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容量大、兼容性好、速度快、体积小、重量轻、携带方便、安全可靠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固态硬盘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ea typeface="微软雅黑" panose="020B0503020204020204" pitchFamily="34" charset="-122"/>
              </a:rPr>
              <a:t>NAND</a:t>
            </a:r>
            <a:r>
              <a:rPr lang="zh-CN" altLang="en-US" sz="2400" dirty="0">
                <a:ea typeface="微软雅黑" panose="020B0503020204020204" pitchFamily="34" charset="-122"/>
              </a:rPr>
              <a:t>闪存组成的外部存储系统，和</a:t>
            </a:r>
            <a:r>
              <a:rPr lang="en-US" altLang="zh-CN" sz="2400" dirty="0"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ea typeface="微软雅黑" panose="020B0503020204020204" pitchFamily="34" charset="-122"/>
              </a:rPr>
              <a:t>盘并没有本质差别，只是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容量更大，存取性能更好，内部传输速率远远高于常规硬盘</a:t>
            </a:r>
            <a:r>
              <a:rPr lang="zh-CN" altLang="en-US" sz="2400" dirty="0">
                <a:ea typeface="微软雅黑" panose="020B0503020204020204" pitchFamily="34" charset="-122"/>
              </a:rPr>
              <a:t>。固态硬盘目前主要的问题是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使用寿命</a:t>
            </a:r>
            <a:r>
              <a:rPr lang="zh-CN" altLang="en-US" sz="2400" dirty="0"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价格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ľ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íṥļiḋe"/>
          <p:cNvGrpSpPr/>
          <p:nvPr/>
        </p:nvGrpSpPr>
        <p:grpSpPr>
          <a:xfrm>
            <a:off x="1527072" y="2057622"/>
            <a:ext cx="6855716" cy="3911736"/>
            <a:chOff x="2379533" y="1780800"/>
            <a:chExt cx="9140954" cy="5215648"/>
          </a:xfrm>
        </p:grpSpPr>
        <p:grpSp>
          <p:nvGrpSpPr>
            <p:cNvPr id="6" name="îṩľi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3380411" y="1780800"/>
              <a:ext cx="8140076" cy="5215648"/>
              <a:chOff x="3696888" y="1780800"/>
              <a:chExt cx="7823599" cy="5215648"/>
            </a:xfrm>
          </p:grpSpPr>
          <p:sp>
            <p:nvSpPr>
              <p:cNvPr id="7" name="iṧḷíḓe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6.1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概述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6.2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存储原理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6.3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主存储器的组织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6.4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高速缓冲存储器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6.5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外部存储器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6.6 </a:t>
                </a:r>
                <a:r>
                  <a:rPr lang="zh-CN" altLang="en-US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物理存储系统的组织</a:t>
                </a:r>
                <a:endParaRPr lang="en-US" altLang="zh-CN" sz="2400" b="0" dirty="0">
                  <a:solidFill>
                    <a:srgbClr val="C00000"/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6.7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虚拟存储系统的组织</a:t>
                </a:r>
                <a:endParaRPr lang="en-US" altLang="zh-CN" sz="1800" b="0" dirty="0">
                  <a:latin typeface="+mn-lt"/>
                  <a:sym typeface="+mn-lt"/>
                </a:endParaRPr>
              </a:p>
            </p:txBody>
          </p:sp>
          <p:cxnSp>
            <p:nvCxnSpPr>
              <p:cNvPr id="8" name="îşľîḓè"/>
              <p:cNvCxnSpPr/>
              <p:nvPr/>
            </p:nvCxnSpPr>
            <p:spPr>
              <a:xfrm>
                <a:off x="3696888" y="1780800"/>
                <a:ext cx="0" cy="5215648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îṧľïďè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标题 1"/>
          <p:cNvSpPr txBox="1"/>
          <p:nvPr/>
        </p:nvSpPr>
        <p:spPr>
          <a:xfrm>
            <a:off x="1245201" y="1345843"/>
            <a:ext cx="6858000" cy="5924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ea typeface="微软雅黑" panose="020B0503020204020204" pitchFamily="34" charset="-122"/>
              </a:rPr>
              <a:t>	</a:t>
            </a:r>
            <a:r>
              <a:rPr lang="zh-CN" altLang="en-US" sz="3600" b="1" dirty="0">
                <a:ea typeface="微软雅黑" panose="020B0503020204020204" pitchFamily="34" charset="-122"/>
              </a:rPr>
              <a:t>存储系统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40799" y="1938246"/>
            <a:ext cx="6277571" cy="0"/>
          </a:xfrm>
          <a:prstGeom prst="line">
            <a:avLst/>
          </a:prstGeom>
          <a:ln w="38100">
            <a:solidFill>
              <a:srgbClr val="0C54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63617"/>
            <a:ext cx="7886700" cy="781094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6.6 </a:t>
            </a:r>
            <a:r>
              <a:rPr lang="zh-CN" altLang="en-US" dirty="0">
                <a:solidFill>
                  <a:schemeClr val="tx1"/>
                </a:solidFill>
              </a:rPr>
              <a:t>物理存储系统的组织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923505"/>
            <a:ext cx="7886700" cy="2641712"/>
          </a:xfrm>
        </p:spPr>
        <p:txBody>
          <a:bodyPr>
            <a:normAutofit/>
          </a:bodyPr>
          <a:lstStyle/>
          <a:p>
            <a:pPr marL="0" indent="612140">
              <a:lnSpc>
                <a:spcPct val="110000"/>
              </a:lnSpc>
              <a:buNone/>
            </a:pPr>
            <a:r>
              <a:rPr lang="zh-CN" altLang="en-US" sz="2400" dirty="0"/>
              <a:t>从整个计算机技术领域的发展来看，存在着一个明显的事实，</a:t>
            </a:r>
            <a:r>
              <a:rPr lang="zh-CN" altLang="en-US" sz="2400" dirty="0">
                <a:solidFill>
                  <a:srgbClr val="C00000"/>
                </a:solidFill>
              </a:rPr>
              <a:t>主存工作速度总是落后于</a:t>
            </a:r>
            <a:r>
              <a:rPr lang="en-US" altLang="zh-CN" sz="2400" dirty="0">
                <a:solidFill>
                  <a:srgbClr val="C00000"/>
                </a:solidFill>
              </a:rPr>
              <a:t>CPU</a:t>
            </a:r>
            <a:r>
              <a:rPr lang="zh-CN" altLang="en-US" sz="2400" dirty="0">
                <a:solidFill>
                  <a:srgbClr val="C00000"/>
                </a:solidFill>
              </a:rPr>
              <a:t>的需要，主存容量总是落后于软件的需求</a:t>
            </a:r>
            <a:r>
              <a:rPr lang="zh-CN" altLang="en-US" sz="2400" dirty="0"/>
              <a:t>。因此单从改进主存存储技术的途径来提高存储器的性能，已很难满足计算机系统对存储器提出的</a:t>
            </a:r>
            <a:r>
              <a:rPr lang="zh-CN" altLang="en-US" sz="2400" dirty="0">
                <a:solidFill>
                  <a:srgbClr val="C00000"/>
                </a:solidFill>
              </a:rPr>
              <a:t>快速、大容量、低成本</a:t>
            </a:r>
            <a:r>
              <a:rPr lang="zh-CN" altLang="en-US" sz="2400" dirty="0"/>
              <a:t>的要求。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6.1.1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存储器的分类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6434" y="1979512"/>
            <a:ext cx="7492789" cy="4878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）磁芯存储器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利用不同的剩磁状态存储信息，容量小、速度慢、体积大、可靠性低，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已淘汰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）半导体存储器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MOS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型：集成度高、功耗低，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作主存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双极型：集成度低、功耗大，速度快，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）磁表面存储器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利用磁层上不同方向的磁化区域表示信息。容量大，非破坏性读出，速度慢。长期保存信息，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作外存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9" y="1456293"/>
            <a:ext cx="7886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ea typeface="微软雅黑" panose="020B0503020204020204" pitchFamily="34" charset="-122"/>
              </a:rPr>
              <a:t>按存储介质分类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 descr="B62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49786" y="985234"/>
            <a:ext cx="3565564" cy="37673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6.6.1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存储系统的层次结构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多级存储器体系结构：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ea typeface="微软雅黑" panose="020B0503020204020204" pitchFamily="34" charset="-122"/>
              </a:rPr>
              <a:t>寄存器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ea typeface="微软雅黑" panose="020B0503020204020204" pitchFamily="34" charset="-122"/>
              </a:rPr>
              <a:t>高速缓冲存储器（</a:t>
            </a:r>
            <a:r>
              <a:rPr lang="en-US" altLang="zh-CN" sz="2400" dirty="0"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ea typeface="微软雅黑" panose="020B0503020204020204" pitchFamily="34" charset="-122"/>
              </a:rPr>
              <a:t>）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ea typeface="微软雅黑" panose="020B0503020204020204" pitchFamily="34" charset="-122"/>
              </a:rPr>
              <a:t>主存储器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400" dirty="0">
                <a:ea typeface="微软雅黑" panose="020B0503020204020204" pitchFamily="34" charset="-122"/>
              </a:rPr>
              <a:t>联机外存（磁盘）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endParaRPr lang="en-US" altLang="zh-CN" sz="2400" dirty="0">
              <a:ea typeface="微软雅黑" panose="020B0503020204020204" pitchFamily="34" charset="-122"/>
            </a:endParaRPr>
          </a:p>
          <a:p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800" dirty="0">
                <a:ea typeface="微软雅黑" panose="020B0503020204020204" pitchFamily="34" charset="-122"/>
              </a:rPr>
              <a:t>三级存储体系结构：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高速缓存</a:t>
            </a:r>
            <a:r>
              <a:rPr lang="en-US" altLang="zh-CN" sz="2400" dirty="0"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ea typeface="微软雅黑" panose="020B0503020204020204" pitchFamily="34" charset="-122"/>
              </a:rPr>
              <a:t>主存</a:t>
            </a:r>
            <a:r>
              <a:rPr lang="en-US" altLang="zh-CN" sz="2400" dirty="0">
                <a:ea typeface="微软雅黑" panose="020B0503020204020204" pitchFamily="34" charset="-122"/>
              </a:rPr>
              <a:t>—</a:t>
            </a:r>
            <a:r>
              <a:rPr lang="zh-CN" altLang="en-US" sz="2400" dirty="0">
                <a:ea typeface="微软雅黑" panose="020B0503020204020204" pitchFamily="34" charset="-122"/>
              </a:rPr>
              <a:t>辅存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pic>
        <p:nvPicPr>
          <p:cNvPr id="8" name="图片 7" descr="B63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6702" y="4951191"/>
            <a:ext cx="6490596" cy="1512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6.6.2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磁盘冗余阵列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廉价冗余磁盘阵列（</a:t>
            </a:r>
            <a:r>
              <a:rPr lang="en-US" altLang="zh-CN" sz="2800" dirty="0">
                <a:ea typeface="微软雅黑" panose="020B0503020204020204" pitchFamily="34" charset="-122"/>
              </a:rPr>
              <a:t>RAID</a:t>
            </a:r>
            <a:r>
              <a:rPr lang="zh-CN" altLang="en-US" sz="2800" dirty="0">
                <a:ea typeface="微软雅黑" panose="020B0503020204020204" pitchFamily="34" charset="-122"/>
              </a:rPr>
              <a:t>）是用多台磁盘存储器组成的大容量外存子系统。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0C54A0"/>
                </a:solidFill>
                <a:ea typeface="微软雅黑" panose="020B0503020204020204" pitchFamily="34" charset="-122"/>
              </a:rPr>
              <a:t>技术基础：数据分块技术</a:t>
            </a:r>
            <a:endParaRPr lang="en-US" altLang="zh-CN" sz="28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RAID0</a:t>
            </a:r>
            <a:r>
              <a:rPr lang="zh-CN" altLang="en-US" sz="2800" dirty="0">
                <a:ea typeface="微软雅黑" panose="020B0503020204020204" pitchFamily="34" charset="-122"/>
              </a:rPr>
              <a:t>级：无冗余无校验</a:t>
            </a:r>
            <a:r>
              <a:rPr lang="en-US" altLang="zh-CN" sz="28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高效、安全性低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RAID1</a:t>
            </a:r>
            <a:r>
              <a:rPr lang="zh-CN" altLang="en-US" sz="2800" dirty="0">
                <a:ea typeface="微软雅黑" panose="020B0503020204020204" pitchFamily="34" charset="-122"/>
              </a:rPr>
              <a:t>级：镜像磁盘阵列</a:t>
            </a:r>
            <a:r>
              <a:rPr lang="en-US" altLang="zh-CN" sz="28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安全性高、利用率低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RAID2</a:t>
            </a:r>
            <a:r>
              <a:rPr lang="zh-CN" altLang="en-US" sz="2800" dirty="0">
                <a:ea typeface="微软雅黑" panose="020B0503020204020204" pitchFamily="34" charset="-122"/>
              </a:rPr>
              <a:t>级：数据按位交叉、海明纠错</a:t>
            </a:r>
            <a:r>
              <a:rPr lang="en-US" altLang="zh-CN" sz="28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校验盘多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RAID3</a:t>
            </a:r>
            <a:r>
              <a:rPr lang="zh-CN" altLang="en-US" sz="2800" dirty="0">
                <a:ea typeface="微软雅黑" panose="020B0503020204020204" pitchFamily="34" charset="-122"/>
              </a:rPr>
              <a:t>级：数据按位交叉、奇偶校验</a:t>
            </a:r>
            <a:r>
              <a:rPr lang="en-US" altLang="zh-CN" sz="2800" dirty="0">
                <a:ea typeface="微软雅黑" panose="020B0503020204020204" pitchFamily="34" charset="-122"/>
              </a:rPr>
              <a:t>	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个冗余盘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RAID4</a:t>
            </a:r>
            <a:r>
              <a:rPr lang="zh-CN" altLang="en-US" sz="2800" dirty="0">
                <a:ea typeface="微软雅黑" panose="020B0503020204020204" pitchFamily="34" charset="-122"/>
              </a:rPr>
              <a:t>级：数据按扇区交叉、奇偶校验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RAID5</a:t>
            </a:r>
            <a:r>
              <a:rPr lang="zh-CN" altLang="en-US" sz="2800" dirty="0">
                <a:ea typeface="微软雅黑" panose="020B0503020204020204" pitchFamily="34" charset="-122"/>
              </a:rPr>
              <a:t>级：类似</a:t>
            </a:r>
            <a:r>
              <a:rPr lang="en-US" altLang="zh-CN" sz="2800" dirty="0">
                <a:ea typeface="微软雅黑" panose="020B0503020204020204" pitchFamily="34" charset="-122"/>
              </a:rPr>
              <a:t>RAID4</a:t>
            </a:r>
            <a:r>
              <a:rPr lang="zh-CN" altLang="en-US" sz="2800" dirty="0"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无专用校验盘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RAID6</a:t>
            </a:r>
            <a:r>
              <a:rPr lang="zh-CN" altLang="en-US" sz="2800" dirty="0">
                <a:ea typeface="微软雅黑" panose="020B0503020204020204" pitchFamily="34" charset="-122"/>
              </a:rPr>
              <a:t>级：分块、双磁盘容错</a:t>
            </a:r>
            <a:r>
              <a:rPr lang="en-US" altLang="zh-CN" sz="2800" dirty="0">
                <a:ea typeface="微软雅黑" panose="020B0503020204020204" pitchFamily="34" charset="-122"/>
              </a:rPr>
              <a:t>		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写磁盘时效率低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RAID7</a:t>
            </a:r>
            <a:r>
              <a:rPr lang="zh-CN" altLang="en-US" sz="2800" dirty="0">
                <a:ea typeface="微软雅黑" panose="020B0503020204020204" pitchFamily="34" charset="-122"/>
              </a:rPr>
              <a:t>级：独立接口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RAID10</a:t>
            </a:r>
            <a:r>
              <a:rPr lang="zh-CN" altLang="en-US" sz="2800" dirty="0">
                <a:ea typeface="微软雅黑" panose="020B0503020204020204" pitchFamily="34" charset="-122"/>
              </a:rPr>
              <a:t>级：</a:t>
            </a:r>
            <a:r>
              <a:rPr lang="en-US" altLang="zh-CN" sz="2800" dirty="0">
                <a:ea typeface="微软雅黑" panose="020B0503020204020204" pitchFamily="34" charset="-122"/>
              </a:rPr>
              <a:t> RAID0</a:t>
            </a:r>
            <a:r>
              <a:rPr lang="zh-CN" altLang="en-US" sz="2800" dirty="0">
                <a:ea typeface="微软雅黑" panose="020B0503020204020204" pitchFamily="34" charset="-122"/>
              </a:rPr>
              <a:t>级</a:t>
            </a:r>
            <a:r>
              <a:rPr lang="en-US" altLang="zh-CN" sz="2800" dirty="0">
                <a:ea typeface="微软雅黑" panose="020B0503020204020204" pitchFamily="34" charset="-122"/>
              </a:rPr>
              <a:t>+ RAID1</a:t>
            </a:r>
            <a:r>
              <a:rPr lang="zh-CN" altLang="en-US" sz="2800" dirty="0">
                <a:ea typeface="微软雅黑" panose="020B0503020204020204" pitchFamily="34" charset="-122"/>
              </a:rPr>
              <a:t>级</a:t>
            </a:r>
            <a:r>
              <a:rPr lang="en-US" altLang="zh-CN" sz="28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写两个互为镜像的盘</a:t>
            </a:r>
            <a:endParaRPr lang="en-US" altLang="zh-CN" sz="28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52" name="直接连接符 51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6.6.3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多体交叉存取技术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ea typeface="微软雅黑" panose="020B0503020204020204" pitchFamily="34" charset="-122"/>
              </a:rPr>
              <a:t>个容量相同的存储器，或称为</a:t>
            </a:r>
            <a:r>
              <a:rPr lang="en-US" altLang="zh-CN" sz="2400" dirty="0">
                <a:ea typeface="微软雅黑" panose="020B0503020204020204" pitchFamily="34" charset="-122"/>
              </a:rPr>
              <a:t>n</a:t>
            </a:r>
            <a:r>
              <a:rPr lang="zh-CN" altLang="en-US" sz="2400" dirty="0">
                <a:ea typeface="微软雅黑" panose="020B0503020204020204" pitchFamily="34" charset="-122"/>
              </a:rPr>
              <a:t>个存储体，它们具有自己的地址寄存器、数据线、读</a:t>
            </a:r>
            <a:r>
              <a:rPr lang="en-US" altLang="zh-CN" sz="2400" dirty="0"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ea typeface="微软雅黑" panose="020B0503020204020204" pitchFamily="34" charset="-122"/>
              </a:rPr>
              <a:t>写时序，可以独立编址，同时工作，因而称为多体方式。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交叉访问多个体，缩短平均访存时间。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17910" y="2870053"/>
            <a:ext cx="4800600" cy="1828800"/>
            <a:chOff x="4648200" y="1652588"/>
            <a:chExt cx="4800600" cy="1828800"/>
          </a:xfrm>
        </p:grpSpPr>
        <p:grpSp>
          <p:nvGrpSpPr>
            <p:cNvPr id="56" name="Group 11"/>
            <p:cNvGrpSpPr/>
            <p:nvPr/>
          </p:nvGrpSpPr>
          <p:grpSpPr bwMode="auto">
            <a:xfrm>
              <a:off x="4648200" y="1652588"/>
              <a:ext cx="1143000" cy="1828800"/>
              <a:chOff x="2832" y="912"/>
              <a:chExt cx="720" cy="1152"/>
            </a:xfrm>
          </p:grpSpPr>
          <p:sp>
            <p:nvSpPr>
              <p:cNvPr id="75" name="Rectangle 12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480" cy="86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Line 13"/>
              <p:cNvSpPr>
                <a:spLocks noChangeShapeType="1"/>
              </p:cNvSpPr>
              <p:nvPr/>
            </p:nvSpPr>
            <p:spPr bwMode="auto">
              <a:xfrm>
                <a:off x="2832" y="139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Line 14"/>
              <p:cNvSpPr>
                <a:spLocks noChangeShapeType="1"/>
              </p:cNvSpPr>
              <p:nvPr/>
            </p:nvSpPr>
            <p:spPr bwMode="auto">
              <a:xfrm>
                <a:off x="2832" y="158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Line 15"/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0" cy="336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Text Box 16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M0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7" name="Group 17"/>
            <p:cNvGrpSpPr/>
            <p:nvPr/>
          </p:nvGrpSpPr>
          <p:grpSpPr bwMode="auto">
            <a:xfrm>
              <a:off x="5867400" y="1652588"/>
              <a:ext cx="1143000" cy="1828800"/>
              <a:chOff x="2832" y="912"/>
              <a:chExt cx="720" cy="1152"/>
            </a:xfrm>
          </p:grpSpPr>
          <p:sp>
            <p:nvSpPr>
              <p:cNvPr id="70" name="Rectangle 18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480" cy="86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Line 19"/>
              <p:cNvSpPr>
                <a:spLocks noChangeShapeType="1"/>
              </p:cNvSpPr>
              <p:nvPr/>
            </p:nvSpPr>
            <p:spPr bwMode="auto">
              <a:xfrm>
                <a:off x="2832" y="139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Line 20"/>
              <p:cNvSpPr>
                <a:spLocks noChangeShapeType="1"/>
              </p:cNvSpPr>
              <p:nvPr/>
            </p:nvSpPr>
            <p:spPr bwMode="auto">
              <a:xfrm>
                <a:off x="2832" y="158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Line 21"/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0" cy="336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Text Box 22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M1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8" name="Group 23"/>
            <p:cNvGrpSpPr/>
            <p:nvPr/>
          </p:nvGrpSpPr>
          <p:grpSpPr bwMode="auto">
            <a:xfrm>
              <a:off x="7086600" y="1652588"/>
              <a:ext cx="1143000" cy="1828800"/>
              <a:chOff x="2832" y="912"/>
              <a:chExt cx="720" cy="1152"/>
            </a:xfrm>
          </p:grpSpPr>
          <p:sp>
            <p:nvSpPr>
              <p:cNvPr id="65" name="Rectangle 24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480" cy="86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Line 25"/>
              <p:cNvSpPr>
                <a:spLocks noChangeShapeType="1"/>
              </p:cNvSpPr>
              <p:nvPr/>
            </p:nvSpPr>
            <p:spPr bwMode="auto">
              <a:xfrm>
                <a:off x="2832" y="139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Line 26"/>
              <p:cNvSpPr>
                <a:spLocks noChangeShapeType="1"/>
              </p:cNvSpPr>
              <p:nvPr/>
            </p:nvSpPr>
            <p:spPr bwMode="auto">
              <a:xfrm>
                <a:off x="2832" y="158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Line 27"/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0" cy="336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Text Box 28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M2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9" name="Group 29"/>
            <p:cNvGrpSpPr/>
            <p:nvPr/>
          </p:nvGrpSpPr>
          <p:grpSpPr bwMode="auto">
            <a:xfrm>
              <a:off x="8305800" y="1652588"/>
              <a:ext cx="1143000" cy="1828800"/>
              <a:chOff x="2832" y="912"/>
              <a:chExt cx="720" cy="1152"/>
            </a:xfrm>
          </p:grpSpPr>
          <p:sp>
            <p:nvSpPr>
              <p:cNvPr id="60" name="Rectangle 30"/>
              <p:cNvSpPr>
                <a:spLocks noChangeArrowheads="1"/>
              </p:cNvSpPr>
              <p:nvPr/>
            </p:nvSpPr>
            <p:spPr bwMode="auto">
              <a:xfrm>
                <a:off x="2832" y="1200"/>
                <a:ext cx="480" cy="864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Line 31"/>
              <p:cNvSpPr>
                <a:spLocks noChangeShapeType="1"/>
              </p:cNvSpPr>
              <p:nvPr/>
            </p:nvSpPr>
            <p:spPr bwMode="auto">
              <a:xfrm>
                <a:off x="2832" y="139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Line 32"/>
              <p:cNvSpPr>
                <a:spLocks noChangeShapeType="1"/>
              </p:cNvSpPr>
              <p:nvPr/>
            </p:nvSpPr>
            <p:spPr bwMode="auto">
              <a:xfrm>
                <a:off x="2832" y="1584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Line 33"/>
              <p:cNvSpPr>
                <a:spLocks noChangeShapeType="1"/>
              </p:cNvSpPr>
              <p:nvPr/>
            </p:nvSpPr>
            <p:spPr bwMode="auto">
              <a:xfrm>
                <a:off x="3072" y="1632"/>
                <a:ext cx="0" cy="336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Text Box 34"/>
              <p:cNvSpPr txBox="1">
                <a:spLocks noChangeArrowheads="1"/>
              </p:cNvSpPr>
              <p:nvPr/>
            </p:nvSpPr>
            <p:spPr bwMode="auto">
              <a:xfrm>
                <a:off x="2880" y="912"/>
                <a:ext cx="6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M3</a:t>
                </a: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80" name="Text Box 35"/>
          <p:cNvSpPr txBox="1">
            <a:spLocks noChangeArrowheads="1"/>
          </p:cNvSpPr>
          <p:nvPr/>
        </p:nvSpPr>
        <p:spPr bwMode="auto">
          <a:xfrm>
            <a:off x="313110" y="3251053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Text Box 36"/>
          <p:cNvSpPr txBox="1">
            <a:spLocks noChangeArrowheads="1"/>
          </p:cNvSpPr>
          <p:nvPr/>
        </p:nvSpPr>
        <p:spPr bwMode="auto">
          <a:xfrm>
            <a:off x="1532310" y="3251053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 Box 37"/>
          <p:cNvSpPr txBox="1">
            <a:spLocks noChangeArrowheads="1"/>
          </p:cNvSpPr>
          <p:nvPr/>
        </p:nvSpPr>
        <p:spPr bwMode="auto">
          <a:xfrm>
            <a:off x="2751510" y="3251053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 Box 38"/>
          <p:cNvSpPr txBox="1">
            <a:spLocks noChangeArrowheads="1"/>
          </p:cNvSpPr>
          <p:nvPr/>
        </p:nvSpPr>
        <p:spPr bwMode="auto">
          <a:xfrm>
            <a:off x="3970710" y="3251053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313110" y="3555853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1532310" y="3555853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2751510" y="3555853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Text Box 42"/>
          <p:cNvSpPr txBox="1">
            <a:spLocks noChangeArrowheads="1"/>
          </p:cNvSpPr>
          <p:nvPr/>
        </p:nvSpPr>
        <p:spPr bwMode="auto">
          <a:xfrm>
            <a:off x="3970710" y="3555853"/>
            <a:ext cx="91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Line 43"/>
          <p:cNvSpPr>
            <a:spLocks noChangeShapeType="1"/>
          </p:cNvSpPr>
          <p:nvPr/>
        </p:nvSpPr>
        <p:spPr bwMode="auto">
          <a:xfrm>
            <a:off x="2218110" y="469885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9" name="Line 44"/>
          <p:cNvSpPr>
            <a:spLocks noChangeShapeType="1"/>
          </p:cNvSpPr>
          <p:nvPr/>
        </p:nvSpPr>
        <p:spPr bwMode="auto">
          <a:xfrm>
            <a:off x="3437310" y="4698853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0" name="Line 45"/>
          <p:cNvSpPr>
            <a:spLocks noChangeShapeType="1"/>
          </p:cNvSpPr>
          <p:nvPr/>
        </p:nvSpPr>
        <p:spPr bwMode="auto">
          <a:xfrm>
            <a:off x="998910" y="469885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1" name="Line 46"/>
          <p:cNvSpPr>
            <a:spLocks noChangeShapeType="1"/>
          </p:cNvSpPr>
          <p:nvPr/>
        </p:nvSpPr>
        <p:spPr bwMode="auto">
          <a:xfrm>
            <a:off x="998910" y="507985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2" name="Line 47"/>
          <p:cNvSpPr>
            <a:spLocks noChangeShapeType="1"/>
          </p:cNvSpPr>
          <p:nvPr/>
        </p:nvSpPr>
        <p:spPr bwMode="auto">
          <a:xfrm>
            <a:off x="1608510" y="507985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3" name="Line 48"/>
          <p:cNvSpPr>
            <a:spLocks noChangeShapeType="1"/>
          </p:cNvSpPr>
          <p:nvPr/>
        </p:nvSpPr>
        <p:spPr bwMode="auto">
          <a:xfrm>
            <a:off x="4656510" y="469885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4" name="Line 49"/>
          <p:cNvSpPr>
            <a:spLocks noChangeShapeType="1"/>
          </p:cNvSpPr>
          <p:nvPr/>
        </p:nvSpPr>
        <p:spPr bwMode="auto">
          <a:xfrm>
            <a:off x="4046910" y="5079853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5" name="Line 50"/>
          <p:cNvSpPr>
            <a:spLocks noChangeShapeType="1"/>
          </p:cNvSpPr>
          <p:nvPr/>
        </p:nvSpPr>
        <p:spPr bwMode="auto">
          <a:xfrm>
            <a:off x="4046910" y="507985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6" name="Text Box 51"/>
          <p:cNvSpPr txBox="1">
            <a:spLocks noChangeArrowheads="1"/>
          </p:cNvSpPr>
          <p:nvPr/>
        </p:nvSpPr>
        <p:spPr bwMode="auto">
          <a:xfrm>
            <a:off x="922710" y="5384653"/>
            <a:ext cx="3581400" cy="523220"/>
          </a:xfrm>
          <a:prstGeom prst="rect">
            <a:avLst/>
          </a:prstGeom>
          <a:solidFill>
            <a:schemeClr val="accent2"/>
          </a:solidFill>
          <a:ln w="38100">
            <a:solidFill>
              <a:srgbClr val="FFFF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a typeface="微软雅黑" panose="020B0503020204020204" pitchFamily="34" charset="-122"/>
              </a:rPr>
              <a:t>     </a:t>
            </a:r>
            <a:r>
              <a:rPr lang="zh-CN" altLang="en-US" sz="2800" b="1" dirty="0">
                <a:ea typeface="微软雅黑" panose="020B0503020204020204" pitchFamily="34" charset="-122"/>
              </a:rPr>
              <a:t>存储器控制部件</a:t>
            </a:r>
            <a:endParaRPr lang="zh-CN" altLang="en-US" sz="2800" b="1" dirty="0">
              <a:ea typeface="微软雅黑" panose="020B0503020204020204" pitchFamily="34" charset="-122"/>
            </a:endParaRPr>
          </a:p>
        </p:txBody>
      </p:sp>
      <p:sp>
        <p:nvSpPr>
          <p:cNvPr id="98" name="Text Box 53"/>
          <p:cNvSpPr txBox="1">
            <a:spLocks noChangeArrowheads="1"/>
          </p:cNvSpPr>
          <p:nvPr/>
        </p:nvSpPr>
        <p:spPr bwMode="auto">
          <a:xfrm>
            <a:off x="1989510" y="6214267"/>
            <a:ext cx="1447800" cy="523220"/>
          </a:xfrm>
          <a:prstGeom prst="rect">
            <a:avLst/>
          </a:prstGeom>
          <a:solidFill>
            <a:schemeClr val="accent4"/>
          </a:solidFill>
          <a:ln w="38100">
            <a:solidFill>
              <a:srgbClr val="FFFFFF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CPU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Text Box 87"/>
          <p:cNvSpPr txBox="1">
            <a:spLocks noChangeArrowheads="1"/>
          </p:cNvSpPr>
          <p:nvPr/>
        </p:nvSpPr>
        <p:spPr bwMode="auto">
          <a:xfrm>
            <a:off x="3437310" y="6109922"/>
            <a:ext cx="51708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每隔</a:t>
            </a:r>
            <a:r>
              <a:rPr lang="en-US" altLang="zh-CN" sz="36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¼</a:t>
            </a:r>
            <a:r>
              <a:rPr lang="zh-CN" altLang="en-US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存取周期从主存读</a:t>
            </a:r>
            <a:r>
              <a:rPr lang="en-US" altLang="zh-CN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写一个数据。</a:t>
            </a:r>
            <a:endParaRPr lang="zh-CN" altLang="en-US" sz="20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箭头连接符 99"/>
          <p:cNvCxnSpPr>
            <a:stCxn id="96" idx="2"/>
            <a:endCxn id="98" idx="0"/>
          </p:cNvCxnSpPr>
          <p:nvPr/>
        </p:nvCxnSpPr>
        <p:spPr>
          <a:xfrm>
            <a:off x="2713410" y="5907873"/>
            <a:ext cx="0" cy="30639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" name="Picture 88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09" y="3579020"/>
            <a:ext cx="4002048" cy="2362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ľ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íṥļiḋe"/>
          <p:cNvGrpSpPr/>
          <p:nvPr/>
        </p:nvGrpSpPr>
        <p:grpSpPr>
          <a:xfrm>
            <a:off x="1527072" y="2057622"/>
            <a:ext cx="6855716" cy="3911736"/>
            <a:chOff x="2379533" y="1780800"/>
            <a:chExt cx="9140954" cy="5215648"/>
          </a:xfrm>
        </p:grpSpPr>
        <p:grpSp>
          <p:nvGrpSpPr>
            <p:cNvPr id="6" name="îṩľi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3380411" y="1780800"/>
              <a:ext cx="8140076" cy="5215648"/>
              <a:chOff x="3696888" y="1780800"/>
              <a:chExt cx="7823599" cy="5215648"/>
            </a:xfrm>
          </p:grpSpPr>
          <p:sp>
            <p:nvSpPr>
              <p:cNvPr id="7" name="iṧḷíḓe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6.1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概述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6.2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存储原理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6.3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主存储器的组织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6.4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高速缓冲存储器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6.5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外部存储器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6.6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物理存储系统的组织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6.7 </a:t>
                </a:r>
                <a:r>
                  <a:rPr lang="zh-CN" altLang="en-US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虚拟存储系统的组织</a:t>
                </a:r>
                <a:endParaRPr lang="en-US" altLang="zh-CN" sz="1800" b="0" dirty="0">
                  <a:solidFill>
                    <a:srgbClr val="C00000"/>
                  </a:solidFill>
                  <a:latin typeface="+mn-lt"/>
                  <a:sym typeface="+mn-lt"/>
                </a:endParaRPr>
              </a:p>
            </p:txBody>
          </p:sp>
          <p:cxnSp>
            <p:nvCxnSpPr>
              <p:cNvPr id="8" name="îşľîḓè"/>
              <p:cNvCxnSpPr/>
              <p:nvPr/>
            </p:nvCxnSpPr>
            <p:spPr>
              <a:xfrm>
                <a:off x="3696888" y="1780800"/>
                <a:ext cx="0" cy="5215648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îṧľïďè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标题 1"/>
          <p:cNvSpPr txBox="1"/>
          <p:nvPr/>
        </p:nvSpPr>
        <p:spPr>
          <a:xfrm>
            <a:off x="1245201" y="1345843"/>
            <a:ext cx="6858000" cy="5924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ea typeface="微软雅黑" panose="020B0503020204020204" pitchFamily="34" charset="-122"/>
              </a:rPr>
              <a:t>	</a:t>
            </a:r>
            <a:r>
              <a:rPr lang="zh-CN" altLang="en-US" sz="3600" b="1" dirty="0">
                <a:ea typeface="微软雅黑" panose="020B0503020204020204" pitchFamily="34" charset="-122"/>
              </a:rPr>
              <a:t>存储系统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40799" y="1938246"/>
            <a:ext cx="6277571" cy="0"/>
          </a:xfrm>
          <a:prstGeom prst="line">
            <a:avLst/>
          </a:prstGeom>
          <a:ln w="38100">
            <a:solidFill>
              <a:srgbClr val="0C54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5" name="直接连接符 4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363617"/>
            <a:ext cx="7886700" cy="781094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6.7 </a:t>
            </a:r>
            <a:r>
              <a:rPr lang="zh-CN" altLang="en-US" dirty="0">
                <a:solidFill>
                  <a:schemeClr val="tx1"/>
                </a:solidFill>
              </a:rPr>
              <a:t>虚拟存储系统的组织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923505"/>
            <a:ext cx="7886700" cy="2641712"/>
          </a:xfrm>
        </p:spPr>
        <p:txBody>
          <a:bodyPr>
            <a:normAutofit/>
          </a:bodyPr>
          <a:lstStyle/>
          <a:p>
            <a:pPr marL="0" indent="612140">
              <a:lnSpc>
                <a:spcPct val="110000"/>
              </a:lnSpc>
              <a:buNone/>
            </a:pPr>
            <a:r>
              <a:rPr lang="zh-CN" altLang="en-US" sz="2400" dirty="0"/>
              <a:t>虚拟存储系统建立在主存</a:t>
            </a:r>
            <a:r>
              <a:rPr lang="en-US" altLang="zh-CN" sz="2400" dirty="0"/>
              <a:t>-</a:t>
            </a:r>
            <a:r>
              <a:rPr lang="zh-CN" altLang="en-US" sz="2400" dirty="0"/>
              <a:t>辅存层次上，是</a:t>
            </a:r>
            <a:r>
              <a:rPr lang="zh-CN" altLang="en-US" sz="2400" dirty="0">
                <a:solidFill>
                  <a:srgbClr val="C00000"/>
                </a:solidFill>
              </a:rPr>
              <a:t>由附加硬件装置及存储管理软件组成</a:t>
            </a:r>
            <a:r>
              <a:rPr lang="zh-CN" altLang="en-US" sz="2400" dirty="0"/>
              <a:t>的存储体系，它使计算机具有接近主存的存取速度，并具有辅存的容量和位成本。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6.7.1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概述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dirty="0">
                <a:ea typeface="微软雅黑" panose="020B0503020204020204" pitchFamily="34" charset="-122"/>
              </a:rPr>
              <a:t>在采用磁盘作为后援存储器后，可以在存储管理部件和操作系统存储管理软件的支持下，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将主存和辅存的地址空间统一编址</a:t>
            </a:r>
            <a:r>
              <a:rPr lang="zh-CN" altLang="en-US" sz="2400" dirty="0">
                <a:ea typeface="微软雅黑" panose="020B0503020204020204" pitchFamily="34" charset="-122"/>
              </a:rPr>
              <a:t>，使用户获得一个很大的编程空间，其容量大大超过实际的主存储器。这个在用户界面上看到的存储器，被称为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虚拟存储器（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Virtual Memory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VM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用户使用逻辑地址（虚地址）空间编程；</a:t>
            </a:r>
            <a:endParaRPr lang="zh-CN" altLang="en-US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操作系统进行程序调度、存储空间分配、地址转换等相关工作。</a:t>
            </a:r>
            <a:endParaRPr lang="zh-CN" altLang="en-US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>
              <a:spcBef>
                <a:spcPts val="1800"/>
              </a:spcBef>
            </a:pPr>
            <a:r>
              <a:rPr lang="zh-CN" altLang="en-US" sz="2400" dirty="0">
                <a:ea typeface="微软雅黑" panose="020B0503020204020204" pitchFamily="34" charset="-122"/>
              </a:rPr>
              <a:t>虚拟存储器的控制是由硬件与软件结合实现，对应用程序员来说是透明的，但对于设计存储器管理软件的系统程序员来说是不透明的。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6.7.2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虚拟存储器的组织方式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页式虚拟存储器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面向存储器物理结构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虚存、实存都分页，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页面大小固定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虚地址 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= 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虚页号 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页内地址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页表记录虚页的相关信息，每个作业建立一个页表。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817" y="3333961"/>
            <a:ext cx="6198366" cy="337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6.7.2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虚拟存储器的组织方式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>
                <a:ea typeface="微软雅黑" panose="020B0503020204020204" pitchFamily="34" charset="-122"/>
              </a:rPr>
              <a:t>段式虚拟存储器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面向程序逻辑结构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用户程序分段，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各段大小可变</a:t>
            </a:r>
            <a:r>
              <a:rPr lang="zh-CN" altLang="en-US" sz="2400" dirty="0">
                <a:ea typeface="微软雅黑" panose="020B0503020204020204" pitchFamily="34" charset="-122"/>
              </a:rPr>
              <a:t>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虚地址 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= 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段号 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段内地址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段表记录段的相关信息。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195289"/>
            <a:ext cx="6781800" cy="35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6.7.2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虚拟存储器的组织方式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>
                <a:ea typeface="微软雅黑" panose="020B0503020204020204" pitchFamily="34" charset="-122"/>
              </a:rPr>
              <a:t>段页式虚拟存储器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用户程序分段，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每段又分为大小相同的页</a:t>
            </a:r>
            <a:r>
              <a:rPr lang="zh-CN" altLang="en-US" sz="2400" dirty="0">
                <a:ea typeface="微软雅黑" panose="020B0503020204020204" pitchFamily="34" charset="-122"/>
              </a:rPr>
              <a:t>；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主存分为大小相同的页。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虚地址 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= 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段号 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段内页号 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页内地址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Picture 18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792906"/>
            <a:ext cx="69342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6.7.3 Pentium CPU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支持的虚拟存储器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采用段页式虚拟存储器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Pentium</a:t>
            </a:r>
            <a:r>
              <a:rPr lang="zh-CN" altLang="en-US" sz="2400" dirty="0">
                <a:ea typeface="微软雅黑" panose="020B0503020204020204" pitchFamily="34" charset="-122"/>
              </a:rPr>
              <a:t>保护模式下的</a:t>
            </a:r>
            <a:r>
              <a:rPr lang="en-US" altLang="zh-CN" sz="2400" dirty="0">
                <a:ea typeface="微软雅黑" panose="020B0503020204020204" pitchFamily="34" charset="-122"/>
              </a:rPr>
              <a:t>48</a:t>
            </a:r>
            <a:r>
              <a:rPr lang="zh-CN" altLang="en-US" sz="2400" dirty="0">
                <a:ea typeface="微软雅黑" panose="020B0503020204020204" pitchFamily="34" charset="-122"/>
              </a:rPr>
              <a:t>位逻辑地址：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algn="ctr"/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位段选择器 </a:t>
            </a:r>
            <a:r>
              <a:rPr lang="en-US" altLang="zh-CN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+ 32</a:t>
            </a:r>
            <a:r>
              <a:rPr lang="zh-CN" altLang="en-US" sz="2400" dirty="0">
                <a:solidFill>
                  <a:srgbClr val="C00000"/>
                </a:solidFill>
                <a:ea typeface="微软雅黑" panose="020B0503020204020204" pitchFamily="34" charset="-122"/>
              </a:rPr>
              <a:t>位偏移地址</a:t>
            </a:r>
            <a:endParaRPr lang="en-US" altLang="zh-CN" sz="24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分段方式地址转换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pic>
        <p:nvPicPr>
          <p:cNvPr id="8" name="Picture 1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41" y="3010623"/>
            <a:ext cx="6173118" cy="34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6.1.1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存储器的分类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6434" y="1979512"/>
            <a:ext cx="7578914" cy="4878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）易失性存储器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挥发性存储器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断电后存储信息即消失，如</a:t>
            </a:r>
            <a:r>
              <a:rPr lang="en-US" altLang="zh-CN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）永久性存储器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>
              <a:buNone/>
            </a:pP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断电后信息仍然保存，如</a:t>
            </a:r>
            <a:r>
              <a:rPr lang="en-US" altLang="zh-CN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ROM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、磁芯存储器、磁表面存储器和</a:t>
            </a:r>
            <a:r>
              <a:rPr lang="en-US" altLang="zh-CN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盘。</a:t>
            </a:r>
            <a:endParaRPr lang="en-US" altLang="zh-CN" sz="2400" dirty="0">
              <a:solidFill>
                <a:srgbClr val="0C54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9" y="1456293"/>
            <a:ext cx="78866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ea typeface="微软雅黑" panose="020B0503020204020204" pitchFamily="34" charset="-122"/>
              </a:rPr>
              <a:t>按信息的可保存性分类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6.7.3 Pentium CPU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支持的虚拟存储器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sz="2800" dirty="0">
                <a:ea typeface="微软雅黑" panose="020B0503020204020204" pitchFamily="34" charset="-122"/>
              </a:rPr>
              <a:t>分页方式地址转换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ea typeface="微软雅黑" panose="020B0503020204020204" pitchFamily="34" charset="-122"/>
              </a:rPr>
              <a:t>4KB</a:t>
            </a:r>
            <a:r>
              <a:rPr lang="zh-CN" altLang="en-US" sz="2400" dirty="0">
                <a:ea typeface="微软雅黑" panose="020B0503020204020204" pitchFamily="34" charset="-122"/>
              </a:rPr>
              <a:t>分页方式</a:t>
            </a:r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每页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4KB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，采用两级页表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8" y="2296799"/>
            <a:ext cx="7785279" cy="35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6.7.3 Pentium CPU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支持的虚拟存储器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8" y="1194741"/>
            <a:ext cx="7997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ea typeface="微软雅黑" panose="020B0503020204020204" pitchFamily="34" charset="-122"/>
              </a:rPr>
              <a:t>4MB</a:t>
            </a:r>
            <a:r>
              <a:rPr lang="zh-CN" altLang="en-US" sz="2400" dirty="0">
                <a:ea typeface="微软雅黑" panose="020B0503020204020204" pitchFamily="34" charset="-122"/>
              </a:rPr>
              <a:t>分页方式</a:t>
            </a:r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每页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4MB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，减少一次访存，加快速度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460" y="1656406"/>
            <a:ext cx="4515080" cy="338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701899" y="5076787"/>
            <a:ext cx="79975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ea typeface="微软雅黑" panose="020B0503020204020204" pitchFamily="34" charset="-122"/>
              </a:rPr>
              <a:t>）转换旁路缓冲器</a:t>
            </a:r>
            <a:r>
              <a:rPr lang="en-US" altLang="zh-CN" sz="2400" dirty="0">
                <a:ea typeface="微软雅黑" panose="020B0503020204020204" pitchFamily="34" charset="-122"/>
              </a:rPr>
              <a:t>TLB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仿照高速缓冲存储器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Cache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的原理，容量比页表小，用于存放最近使用过的页表项。采用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LRU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替换算法。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r>
              <a:rPr lang="en-US" altLang="zh-CN" sz="2400" dirty="0">
                <a:ea typeface="微软雅黑" panose="020B0503020204020204" pitchFamily="34" charset="-122"/>
              </a:rPr>
              <a:t>	</a:t>
            </a:r>
            <a:r>
              <a:rPr lang="zh-CN" altLang="en-US" sz="2400" dirty="0">
                <a:ea typeface="微软雅黑" panose="020B0503020204020204" pitchFamily="34" charset="-122"/>
              </a:rPr>
              <a:t>分离</a:t>
            </a:r>
            <a:r>
              <a:rPr lang="en-US" altLang="zh-CN" sz="2400" dirty="0">
                <a:ea typeface="微软雅黑" panose="020B0503020204020204" pitchFamily="34" charset="-122"/>
              </a:rPr>
              <a:t>Cache </a:t>
            </a:r>
            <a:r>
              <a:rPr lang="zh-CN" altLang="en-US" sz="2400" dirty="0">
                <a:ea typeface="微软雅黑" panose="020B0503020204020204" pitchFamily="34" charset="-122"/>
              </a:rPr>
              <a:t>→ 指令</a:t>
            </a:r>
            <a:r>
              <a:rPr lang="en-US" altLang="zh-CN" sz="2400" dirty="0">
                <a:ea typeface="微软雅黑" panose="020B0503020204020204" pitchFamily="34" charset="-122"/>
              </a:rPr>
              <a:t>TLB</a:t>
            </a:r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ITLB</a:t>
            </a:r>
            <a:r>
              <a:rPr lang="zh-CN" altLang="en-US" sz="2400" dirty="0">
                <a:ea typeface="微软雅黑" panose="020B0503020204020204" pitchFamily="34" charset="-122"/>
              </a:rPr>
              <a:t>）</a:t>
            </a:r>
            <a:r>
              <a:rPr lang="en-US" altLang="zh-CN" sz="2400" dirty="0">
                <a:ea typeface="微软雅黑" panose="020B0503020204020204" pitchFamily="34" charset="-122"/>
              </a:rPr>
              <a:t>+  </a:t>
            </a:r>
            <a:r>
              <a:rPr lang="zh-CN" altLang="en-US" sz="2400" dirty="0">
                <a:ea typeface="微软雅黑" panose="020B0503020204020204" pitchFamily="34" charset="-122"/>
              </a:rPr>
              <a:t>数据</a:t>
            </a:r>
            <a:r>
              <a:rPr lang="en-US" altLang="zh-CN" sz="2400" dirty="0">
                <a:ea typeface="微软雅黑" panose="020B0503020204020204" pitchFamily="34" charset="-122"/>
              </a:rPr>
              <a:t>TLB</a:t>
            </a:r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DTLB</a:t>
            </a:r>
            <a:r>
              <a:rPr lang="zh-CN" altLang="en-US" sz="2400" dirty="0">
                <a:ea typeface="微软雅黑" panose="020B0503020204020204" pitchFamily="34" charset="-122"/>
              </a:rPr>
              <a:t>）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8" name="直接连接符 1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6.7.4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存储管理部件（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MMU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8648" y="1194741"/>
            <a:ext cx="79975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分段部件的地址转换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endParaRPr lang="en-US" altLang="zh-CN" sz="2800" dirty="0"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分页部件的地址转换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32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位线性地址 → 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32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位物理地址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>
              <a:spcBef>
                <a:spcPts val="1200"/>
              </a:spcBef>
            </a:pPr>
            <a:r>
              <a:rPr lang="en-US" altLang="zh-CN" sz="2400" dirty="0">
                <a:ea typeface="微软雅黑" panose="020B0503020204020204" pitchFamily="34" charset="-122"/>
              </a:rPr>
              <a:t>4KB</a:t>
            </a:r>
            <a:r>
              <a:rPr lang="zh-CN" altLang="en-US" sz="2400" dirty="0">
                <a:ea typeface="微软雅黑" panose="020B0503020204020204" pitchFamily="34" charset="-122"/>
              </a:rPr>
              <a:t>方式：页目录号 </a:t>
            </a:r>
            <a:r>
              <a:rPr lang="en-US" altLang="zh-CN" sz="2400" dirty="0"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ea typeface="微软雅黑" panose="020B0503020204020204" pitchFamily="34" charset="-122"/>
              </a:rPr>
              <a:t>页面号 </a:t>
            </a:r>
            <a:r>
              <a:rPr lang="en-US" altLang="zh-CN" sz="2400" dirty="0"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ea typeface="微软雅黑" panose="020B0503020204020204" pitchFamily="34" charset="-122"/>
              </a:rPr>
              <a:t>页内地址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ea typeface="微软雅黑" panose="020B0503020204020204" pitchFamily="34" charset="-122"/>
              </a:rPr>
              <a:t>4MB</a:t>
            </a:r>
            <a:r>
              <a:rPr lang="zh-CN" altLang="en-US" sz="2400" dirty="0">
                <a:ea typeface="微软雅黑" panose="020B0503020204020204" pitchFamily="34" charset="-122"/>
              </a:rPr>
              <a:t>方式：页面号 </a:t>
            </a:r>
            <a:r>
              <a:rPr lang="en-US" altLang="zh-CN" sz="2400" dirty="0">
                <a:ea typeface="微软雅黑" panose="020B0503020204020204" pitchFamily="34" charset="-122"/>
              </a:rPr>
              <a:t>+ </a:t>
            </a:r>
            <a:r>
              <a:rPr lang="zh-CN" altLang="en-US" sz="2400" dirty="0">
                <a:ea typeface="微软雅黑" panose="020B0503020204020204" pitchFamily="34" charset="-122"/>
              </a:rPr>
              <a:t>页内地址</a:t>
            </a:r>
            <a:endParaRPr lang="en-US" altLang="zh-CN" sz="2400" dirty="0"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88993" y="1920608"/>
            <a:ext cx="4596974" cy="1087084"/>
            <a:chOff x="1988992" y="1524000"/>
            <a:chExt cx="4596974" cy="1087084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1988992" y="1823255"/>
              <a:ext cx="141577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逻辑地址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4"/>
            <p:cNvSpPr>
              <a:spLocks noChangeShapeType="1"/>
            </p:cNvSpPr>
            <p:nvPr/>
          </p:nvSpPr>
          <p:spPr bwMode="auto">
            <a:xfrm flipV="1">
              <a:off x="3357563" y="1828800"/>
              <a:ext cx="11430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500139" y="1618418"/>
              <a:ext cx="208582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</a:t>
              </a:r>
              <a:r>
                <a:rPr lang="zh-CN" altLang="en-US" sz="2400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位线性地址</a:t>
              </a:r>
              <a:endPara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 rot="930110" flipV="1">
              <a:off x="3357563" y="2209800"/>
              <a:ext cx="1143000" cy="152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500139" y="2149419"/>
              <a:ext cx="208582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</a:t>
              </a:r>
              <a:r>
                <a:rPr lang="zh-CN" altLang="en-US" sz="2400" dirty="0">
                  <a:solidFill>
                    <a:srgbClr val="0C54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位物理地址</a:t>
              </a:r>
              <a:endParaRPr lang="zh-CN" altLang="en-US" sz="2400" dirty="0">
                <a:solidFill>
                  <a:srgbClr val="0C54A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3433763" y="1524000"/>
              <a:ext cx="10033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分页</a:t>
              </a:r>
              <a:endPara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3205163" y="2209800"/>
              <a:ext cx="12954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不分页</a:t>
              </a:r>
              <a:endPara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0" name="直接连接符 9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6.7.4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存储管理部件（</a:t>
            </a:r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MMU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）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8648" y="1194741"/>
            <a:ext cx="7997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CN" altLang="en-US" sz="2800" dirty="0">
                <a:ea typeface="微软雅黑" panose="020B0503020204020204" pitchFamily="34" charset="-122"/>
              </a:rPr>
              <a:t>存储管理格式</a:t>
            </a:r>
            <a:endParaRPr lang="en-US" altLang="zh-CN" sz="2800" dirty="0">
              <a:ea typeface="微软雅黑" panose="020B0503020204020204" pitchFamily="34" charset="-122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392" y="1927467"/>
            <a:ext cx="7277216" cy="482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0942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1">
                    <a:lumMod val="50000"/>
                  </a:schemeClr>
                </a:solidFill>
              </a:rPr>
              <a:t>6.1.2 </a:t>
            </a:r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</a:rPr>
              <a:t>主存的主要技术指标</a:t>
            </a:r>
            <a:endParaRPr lang="zh-CN" alt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701899" y="985234"/>
            <a:ext cx="7813451" cy="0"/>
          </a:xfrm>
          <a:prstGeom prst="line">
            <a:avLst/>
          </a:prstGeom>
          <a:ln w="19050">
            <a:solidFill>
              <a:srgbClr val="0C5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28649" y="1456293"/>
            <a:ext cx="82068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存储容量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主存所能容纳的二进制信息总量。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常用容量单位：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Byte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KB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MB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GB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TB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存取速度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存取时间（访问时间</a:t>
            </a:r>
            <a:r>
              <a:rPr lang="en-US" altLang="zh-CN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读写时间）、存取周期（读写周期）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今天，主存的速度仍然是计算机系统的瓶颈之一。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可靠性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规定时间内存储器无故障读写的概率，用平均无故障时间来衡量。</a:t>
            </a:r>
            <a:endParaRPr lang="en-US" altLang="zh-CN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ea typeface="微软雅黑" panose="020B0503020204020204" pitchFamily="34" charset="-122"/>
              </a:rPr>
              <a:t>存取宽度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rgbClr val="0C54A0"/>
                </a:solidFill>
                <a:ea typeface="微软雅黑" panose="020B0503020204020204" pitchFamily="34" charset="-122"/>
              </a:rPr>
              <a:t>一次可以存取的数据位数或字节数。</a:t>
            </a:r>
            <a:endParaRPr lang="zh-CN" altLang="en-US" sz="2400" dirty="0">
              <a:solidFill>
                <a:srgbClr val="0C54A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ṧľ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137150" y="345017"/>
            <a:ext cx="2929467" cy="6512983"/>
            <a:chOff x="5137150" y="345017"/>
            <a:chExt cx="2929467" cy="6512983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5137150" y="5395383"/>
              <a:ext cx="2186517" cy="1462617"/>
            </a:xfrm>
            <a:prstGeom prst="line">
              <a:avLst/>
            </a:prstGeom>
            <a:ln w="19050">
              <a:solidFill>
                <a:srgbClr val="F9F9F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3667" y="4908550"/>
              <a:ext cx="742950" cy="486833"/>
            </a:xfrm>
            <a:prstGeom prst="line">
              <a:avLst/>
            </a:prstGeom>
            <a:ln w="19050">
              <a:solidFill>
                <a:srgbClr val="E8EB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744883" y="3949700"/>
              <a:ext cx="241300" cy="1341967"/>
            </a:xfrm>
            <a:prstGeom prst="line">
              <a:avLst/>
            </a:prstGeom>
            <a:ln w="19050">
              <a:solidFill>
                <a:srgbClr val="E9ECF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7103533" y="345017"/>
              <a:ext cx="641350" cy="3604683"/>
            </a:xfrm>
            <a:prstGeom prst="line">
              <a:avLst/>
            </a:prstGeom>
            <a:ln w="1905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íṥļiḋe"/>
          <p:cNvGrpSpPr/>
          <p:nvPr/>
        </p:nvGrpSpPr>
        <p:grpSpPr>
          <a:xfrm>
            <a:off x="1527072" y="2057622"/>
            <a:ext cx="6855716" cy="3911736"/>
            <a:chOff x="2379533" y="1780800"/>
            <a:chExt cx="9140954" cy="5215648"/>
          </a:xfrm>
        </p:grpSpPr>
        <p:grpSp>
          <p:nvGrpSpPr>
            <p:cNvPr id="6" name="îṩľi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3380411" y="1780800"/>
              <a:ext cx="8140076" cy="5215648"/>
              <a:chOff x="3696888" y="1780800"/>
              <a:chExt cx="7823599" cy="5215648"/>
            </a:xfrm>
          </p:grpSpPr>
          <p:sp>
            <p:nvSpPr>
              <p:cNvPr id="7" name="iṧḷíḓe"/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6.1 </a:t>
                </a:r>
                <a:r>
                  <a:rPr lang="zh-CN" altLang="en-US" sz="24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sym typeface="+mn-lt"/>
                  </a:rPr>
                  <a:t>概述</a:t>
                </a:r>
                <a:endParaRPr lang="en-US" altLang="zh-CN" sz="24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6.2 </a:t>
                </a:r>
                <a:r>
                  <a:rPr lang="zh-CN" altLang="en-US" sz="2400" b="0" dirty="0">
                    <a:solidFill>
                      <a:srgbClr val="C00000"/>
                    </a:solidFill>
                    <a:latin typeface="+mn-lt"/>
                    <a:sym typeface="+mn-lt"/>
                  </a:rPr>
                  <a:t>存储原理</a:t>
                </a:r>
                <a:endParaRPr lang="en-US" altLang="zh-CN" sz="2400" b="0" dirty="0">
                  <a:solidFill>
                    <a:srgbClr val="C00000"/>
                  </a:solidFill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6.3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主存储器的组织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6.4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高速缓冲存储器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6.5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外部存储器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6.6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物理存储系统的组织</a:t>
                </a:r>
                <a:endParaRPr lang="en-US" altLang="zh-CN" sz="2400" b="0" dirty="0">
                  <a:latin typeface="+mn-lt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>
                    <a:latin typeface="+mn-lt"/>
                    <a:sym typeface="+mn-lt"/>
                  </a:rPr>
                  <a:t>6.7 </a:t>
                </a:r>
                <a:r>
                  <a:rPr lang="zh-CN" altLang="en-US" sz="2400" b="0" dirty="0">
                    <a:latin typeface="+mn-lt"/>
                    <a:sym typeface="+mn-lt"/>
                  </a:rPr>
                  <a:t>虚拟存储系统的组织</a:t>
                </a:r>
                <a:endParaRPr lang="en-US" altLang="zh-CN" sz="1800" b="0" dirty="0">
                  <a:latin typeface="+mn-lt"/>
                  <a:sym typeface="+mn-lt"/>
                </a:endParaRPr>
              </a:p>
            </p:txBody>
          </p:sp>
          <p:cxnSp>
            <p:nvCxnSpPr>
              <p:cNvPr id="8" name="îşľîḓè"/>
              <p:cNvCxnSpPr/>
              <p:nvPr/>
            </p:nvCxnSpPr>
            <p:spPr>
              <a:xfrm>
                <a:off x="3696888" y="1780800"/>
                <a:ext cx="0" cy="5215648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îṧľïďè"/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 sz="1350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标题 1"/>
          <p:cNvSpPr txBox="1"/>
          <p:nvPr/>
        </p:nvSpPr>
        <p:spPr>
          <a:xfrm>
            <a:off x="1245201" y="1345843"/>
            <a:ext cx="6858000" cy="59240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>
                <a:ea typeface="微软雅黑" panose="020B0503020204020204" pitchFamily="34" charset="-122"/>
              </a:rPr>
              <a:t>第</a:t>
            </a:r>
            <a:r>
              <a:rPr lang="en-US" altLang="zh-CN" sz="3600" b="1" dirty="0"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ea typeface="微软雅黑" panose="020B0503020204020204" pitchFamily="34" charset="-122"/>
              </a:rPr>
              <a:t>	</a:t>
            </a:r>
            <a:r>
              <a:rPr lang="zh-CN" altLang="en-US" sz="3600" b="1" dirty="0">
                <a:ea typeface="微软雅黑" panose="020B0503020204020204" pitchFamily="34" charset="-122"/>
              </a:rPr>
              <a:t>存储系统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040799" y="1938246"/>
            <a:ext cx="6277571" cy="0"/>
          </a:xfrm>
          <a:prstGeom prst="line">
            <a:avLst/>
          </a:prstGeom>
          <a:ln w="38100">
            <a:solidFill>
              <a:srgbClr val="0C54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THEME" val="https://www.islide.cc;"/>
</p:tagLst>
</file>

<file path=ppt/tags/tag2.xml><?xml version="1.0" encoding="utf-8"?>
<p:tagLst xmlns:p="http://schemas.openxmlformats.org/presentationml/2006/main">
  <p:tag name="ISLIDE.THEME" val="https://www.islide.cc;"/>
</p:tagLst>
</file>

<file path=ppt/tags/tag3.xml><?xml version="1.0" encoding="utf-8"?>
<p:tagLst xmlns:p="http://schemas.openxmlformats.org/presentationml/2006/main">
  <p:tag name="ISLIDE.THEME" val="https://www.islide.cc;"/>
</p:tagLst>
</file>

<file path=ppt/tags/tag4.xml><?xml version="1.0" encoding="utf-8"?>
<p:tagLst xmlns:p="http://schemas.openxmlformats.org/presentationml/2006/main">
  <p:tag name="ISLIDE.THEME" val="https://www.islide.cc;"/>
</p:tagLst>
</file>

<file path=ppt/tags/tag5.xml><?xml version="1.0" encoding="utf-8"?>
<p:tagLst xmlns:p="http://schemas.openxmlformats.org/presentationml/2006/main">
  <p:tag name="ISLIDE.THEME" val="https://www.islide.cc;"/>
</p:tagLst>
</file>

<file path=ppt/tags/tag6.xml><?xml version="1.0" encoding="utf-8"?>
<p:tagLst xmlns:p="http://schemas.openxmlformats.org/presentationml/2006/main">
  <p:tag name="ISLIDE.THEME" val="https://www.islide.cc;"/>
</p:tagLst>
</file>

<file path=ppt/tags/tag7.xml><?xml version="1.0" encoding="utf-8"?>
<p:tagLst xmlns:p="http://schemas.openxmlformats.org/presentationml/2006/main">
  <p:tag name="ISLIDE.THEME" val="https://www.islide.cc;"/>
</p:tagLst>
</file>

<file path=ppt/tags/tag8.xml><?xml version="1.0" encoding="utf-8"?>
<p:tagLst xmlns:p="http://schemas.openxmlformats.org/presentationml/2006/main">
  <p:tag name="COMMONDATA" val="eyJoZGlkIjoiMWQ2M2Y1NjI5MmY4OGRmYzIyMWQ2YjQxOWVjMjhjZWYifQ=="/>
</p:tagLst>
</file>

<file path=ppt/theme/theme1.xml><?xml version="1.0" encoding="utf-8"?>
<a:theme xmlns:a="http://schemas.openxmlformats.org/drawingml/2006/main" name="平面">
  <a:themeElements>
    <a:clrScheme name="自定义 16">
      <a:dk1>
        <a:sysClr val="windowText" lastClr="000000"/>
      </a:dk1>
      <a:lt1>
        <a:sysClr val="window" lastClr="FFFFFF"/>
      </a:lt1>
      <a:dk2>
        <a:srgbClr val="242852"/>
      </a:dk2>
      <a:lt2>
        <a:srgbClr val="DCE9FC"/>
      </a:lt2>
      <a:accent1>
        <a:srgbClr val="C2CCE4"/>
      </a:accent1>
      <a:accent2>
        <a:srgbClr val="E2EC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10349</Words>
  <Application>WPS 演示</Application>
  <PresentationFormat>全屏显示(4:3)</PresentationFormat>
  <Paragraphs>1076</Paragraphs>
  <Slides>73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73</vt:i4>
      </vt:variant>
    </vt:vector>
  </HeadingPairs>
  <TitlesOfParts>
    <vt:vector size="90" baseType="lpstr">
      <vt:lpstr>Arial</vt:lpstr>
      <vt:lpstr>宋体</vt:lpstr>
      <vt:lpstr>Wingdings</vt:lpstr>
      <vt:lpstr>Wingdings 3</vt:lpstr>
      <vt:lpstr>Arial</vt:lpstr>
      <vt:lpstr>微软雅黑</vt:lpstr>
      <vt:lpstr>黑体</vt:lpstr>
      <vt:lpstr>Arial Black</vt:lpstr>
      <vt:lpstr>Arial Unicode MS</vt:lpstr>
      <vt:lpstr>Calibri</vt:lpstr>
      <vt:lpstr>Cambria Math</vt:lpstr>
      <vt:lpstr>Symbol</vt:lpstr>
      <vt:lpstr>Calibri</vt:lpstr>
      <vt:lpstr>平面</vt:lpstr>
      <vt:lpstr>Equation.3</vt:lpstr>
      <vt:lpstr>Equation.3</vt:lpstr>
      <vt:lpstr>Equation.3</vt:lpstr>
      <vt:lpstr>第3篇 存储系统与输入/输出系统</vt:lpstr>
      <vt:lpstr>PowerPoint 演示文稿</vt:lpstr>
      <vt:lpstr>6.1 概述</vt:lpstr>
      <vt:lpstr>6.1.1 存储器的分类</vt:lpstr>
      <vt:lpstr>6.1.1 存储器的分类</vt:lpstr>
      <vt:lpstr>6.1.1 存储器的分类</vt:lpstr>
      <vt:lpstr>6.1.1 存储器的分类</vt:lpstr>
      <vt:lpstr>6.1.2 主存的主要技术指标</vt:lpstr>
      <vt:lpstr>PowerPoint 演示文稿</vt:lpstr>
      <vt:lpstr>6.2 存储原理</vt:lpstr>
      <vt:lpstr>6.2.1 半导体存储器的存储原理</vt:lpstr>
      <vt:lpstr>6.2.1 半导体存储器的存储原理</vt:lpstr>
      <vt:lpstr>6.2.1 半导体存储器的存储原理</vt:lpstr>
      <vt:lpstr>6.2.1 半导体存储器的存储原理</vt:lpstr>
      <vt:lpstr>6.2.1 半导体存储器的存储原理</vt:lpstr>
      <vt:lpstr>6.2.1 半导体存储器的存储原理</vt:lpstr>
      <vt:lpstr>6.2.1 半导体存储器的存储原理</vt:lpstr>
      <vt:lpstr>6.2.1 半导体存储器的存储原理</vt:lpstr>
      <vt:lpstr>6.2.1 半导体存储器的存储原理</vt:lpstr>
      <vt:lpstr>6.2.2 磁表面存储器的存储原理</vt:lpstr>
      <vt:lpstr>6.2.2 磁表面存储器的存储原理</vt:lpstr>
      <vt:lpstr>6.2.2 磁表面存储器的存储原理</vt:lpstr>
      <vt:lpstr>PowerPoint 演示文稿</vt:lpstr>
      <vt:lpstr>6.3 主存储器的组织</vt:lpstr>
      <vt:lpstr>6.3.1 主存储器的逻辑设计</vt:lpstr>
      <vt:lpstr>6.3.1 主存储器的逻辑设计</vt:lpstr>
      <vt:lpstr>6.3.1 主存储器的逻辑设计</vt:lpstr>
      <vt:lpstr>6.3.1 主存储器的逻辑设计</vt:lpstr>
      <vt:lpstr>6.3.1 主存储器的逻辑设计</vt:lpstr>
      <vt:lpstr>6.3.1 主存储器的逻辑设计</vt:lpstr>
      <vt:lpstr>6.3.2 主存储器与CPU的连接</vt:lpstr>
      <vt:lpstr>6.3.2 主存储器与CPU的连接</vt:lpstr>
      <vt:lpstr>6.3.3 Pentium CPU与存储器组织</vt:lpstr>
      <vt:lpstr>6.3.3 Pentium CPU与存储器组织</vt:lpstr>
      <vt:lpstr>6.3.3 Pentium CPU与存储器组织</vt:lpstr>
      <vt:lpstr>6.3.3 Pentium CPU与存储器组织</vt:lpstr>
      <vt:lpstr>6.3.4 高级DRAM</vt:lpstr>
      <vt:lpstr>PowerPoint 演示文稿</vt:lpstr>
      <vt:lpstr>6.4 高速缓冲存储器Cache</vt:lpstr>
      <vt:lpstr>6.4.1 Cache的工作原理</vt:lpstr>
      <vt:lpstr>6.4.2 Cache的组织</vt:lpstr>
      <vt:lpstr>6.4.2 Cache的组织</vt:lpstr>
      <vt:lpstr>6.4.2 Cache的组织</vt:lpstr>
      <vt:lpstr>6.4.2 Cache的组织</vt:lpstr>
      <vt:lpstr>6.4.2 Cache的组织</vt:lpstr>
      <vt:lpstr>6.4.2 Cache的组织</vt:lpstr>
      <vt:lpstr>6.4.2 Cache的组织</vt:lpstr>
      <vt:lpstr>6.4.3 PentiumⅡ CPU的Cache组织</vt:lpstr>
      <vt:lpstr>PowerPoint 演示文稿</vt:lpstr>
      <vt:lpstr>6.5 外部存储器</vt:lpstr>
      <vt:lpstr>6.5 外部存储器</vt:lpstr>
      <vt:lpstr>6.5.1 硬磁盘存储器</vt:lpstr>
      <vt:lpstr>6.5.1 硬磁盘存储器</vt:lpstr>
      <vt:lpstr>6.5.1 硬磁盘存储器</vt:lpstr>
      <vt:lpstr>6.5.1 硬磁盘存储器</vt:lpstr>
      <vt:lpstr>6.5.1 硬磁盘存储器</vt:lpstr>
      <vt:lpstr>6.5.2 U盘和固态硬盘</vt:lpstr>
      <vt:lpstr>PowerPoint 演示文稿</vt:lpstr>
      <vt:lpstr>6.6 物理存储系统的组织</vt:lpstr>
      <vt:lpstr>6.6.1 存储系统的层次结构</vt:lpstr>
      <vt:lpstr>6.6.2 磁盘冗余阵列</vt:lpstr>
      <vt:lpstr>6.6.3 多体交叉存取技术</vt:lpstr>
      <vt:lpstr>PowerPoint 演示文稿</vt:lpstr>
      <vt:lpstr>6.7 虚拟存储系统的组织</vt:lpstr>
      <vt:lpstr>6.7.1 概述</vt:lpstr>
      <vt:lpstr>6.7.2 虚拟存储器的组织方式</vt:lpstr>
      <vt:lpstr>6.7.2 虚拟存储器的组织方式</vt:lpstr>
      <vt:lpstr>6.7.2 虚拟存储器的组织方式</vt:lpstr>
      <vt:lpstr>6.7.3 Pentium CPU 支持的虚拟存储器</vt:lpstr>
      <vt:lpstr>6.7.3 Pentium CPU 支持的虚拟存储器</vt:lpstr>
      <vt:lpstr>6.7.3 Pentium CPU 支持的虚拟存储器</vt:lpstr>
      <vt:lpstr>6.7.4 存储管理部件（MMU）</vt:lpstr>
      <vt:lpstr>6.7.4 存储管理部件（MMU）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第3篇 存储系统与输入/输出系统</dc:title>
  <dc:creator>吴 皓珲</dc:creator>
  <cp:lastModifiedBy>bob孙</cp:lastModifiedBy>
  <cp:revision>23</cp:revision>
  <dcterms:created xsi:type="dcterms:W3CDTF">2022-02-09T06:39:00Z</dcterms:created>
  <dcterms:modified xsi:type="dcterms:W3CDTF">2022-08-20T15:31:31Z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1EEAB64F07EE4D47A90D62228D058B12</vt:lpwstr>
  </property>
  <property fmtid="{D5CDD505-2E9C-101B-9397-08002B2CF9AE}" pid="3" name="KSOProductBuildVer">
    <vt:lpwstr>2052-11.1.0.12302</vt:lpwstr>
  </property>
</Properties>
</file>